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embedTrueTypeFonts="1" saveSubsetFonts="1" autoCompressPictures="0">
  <p:sldMasterIdLst>
    <p:sldMasterId id="2147483659" r:id="rId1"/>
  </p:sldMasterIdLst>
  <p:notesMasterIdLst>
    <p:notesMasterId r:id="rId45"/>
  </p:notesMasterIdLst>
  <p:sldIdLst>
    <p:sldId id="256" r:id="rId2"/>
    <p:sldId id="280" r:id="rId3"/>
    <p:sldId id="329" r:id="rId4"/>
    <p:sldId id="397" r:id="rId5"/>
    <p:sldId id="281" r:id="rId6"/>
    <p:sldId id="386" r:id="rId7"/>
    <p:sldId id="393" r:id="rId8"/>
    <p:sldId id="345" r:id="rId9"/>
    <p:sldId id="392" r:id="rId10"/>
    <p:sldId id="387" r:id="rId11"/>
    <p:sldId id="346" r:id="rId12"/>
    <p:sldId id="396" r:id="rId13"/>
    <p:sldId id="347" r:id="rId14"/>
    <p:sldId id="391" r:id="rId15"/>
    <p:sldId id="348" r:id="rId16"/>
    <p:sldId id="349" r:id="rId17"/>
    <p:sldId id="350" r:id="rId18"/>
    <p:sldId id="395" r:id="rId19"/>
    <p:sldId id="351" r:id="rId20"/>
    <p:sldId id="352" r:id="rId21"/>
    <p:sldId id="353" r:id="rId22"/>
    <p:sldId id="354" r:id="rId23"/>
    <p:sldId id="355" r:id="rId24"/>
    <p:sldId id="390" r:id="rId25"/>
    <p:sldId id="356" r:id="rId26"/>
    <p:sldId id="357" r:id="rId27"/>
    <p:sldId id="358" r:id="rId28"/>
    <p:sldId id="359" r:id="rId29"/>
    <p:sldId id="389" r:id="rId30"/>
    <p:sldId id="360" r:id="rId31"/>
    <p:sldId id="361" r:id="rId32"/>
    <p:sldId id="362" r:id="rId33"/>
    <p:sldId id="363" r:id="rId34"/>
    <p:sldId id="365" r:id="rId35"/>
    <p:sldId id="366" r:id="rId36"/>
    <p:sldId id="367" r:id="rId37"/>
    <p:sldId id="368" r:id="rId38"/>
    <p:sldId id="369" r:id="rId39"/>
    <p:sldId id="388" r:id="rId40"/>
    <p:sldId id="394" r:id="rId41"/>
    <p:sldId id="342" r:id="rId42"/>
    <p:sldId id="343" r:id="rId43"/>
    <p:sldId id="344" r:id="rId44"/>
  </p:sldIdLst>
  <p:sldSz cx="9144000" cy="5143500" type="screen16x9"/>
  <p:notesSz cx="6858000" cy="9144000"/>
  <p:embeddedFontLst>
    <p:embeddedFont>
      <p:font typeface="Playfair Display" panose="020B0604020202020204" charset="-52"/>
      <p:regular r:id="rId46"/>
      <p:bold r:id="rId47"/>
      <p:italic r:id="rId48"/>
      <p:boldItalic r:id="rId49"/>
    </p:embeddedFont>
    <p:embeddedFont>
      <p:font typeface="Calibri" panose="020F0502020204030204" pitchFamily="34" charset="0"/>
      <p:regular r:id="rId50"/>
      <p:bold r:id="rId51"/>
      <p:italic r:id="rId52"/>
      <p:boldItalic r:id="rId53"/>
    </p:embeddedFont>
    <p:embeddedFont>
      <p:font typeface="Cambria Math" panose="02040503050406030204" pitchFamily="18" charset="0"/>
      <p:regular r:id="rId54"/>
    </p:embeddedFont>
    <p:embeddedFont>
      <p:font typeface="Lora" panose="020B0604020202020204" charset="-52"/>
      <p:regular r:id="rId55"/>
      <p:bold r:id="rId56"/>
      <p:italic r:id="rId57"/>
      <p:boldItalic r:id="rId58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0000"/>
    <a:srgbClr val="FF9900"/>
    <a:srgbClr val="BF7906"/>
    <a:srgbClr val="F9D162"/>
    <a:srgbClr val="F9ED6D"/>
    <a:srgbClr val="111111"/>
    <a:srgbClr val="7DA2E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AE38BBD2-443F-452F-A6A3-68A0FD771EAC}">
  <a:tblStyle styleId="{AE38BBD2-443F-452F-A6A3-68A0FD771EAC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556" autoAdjust="0"/>
    <p:restoredTop sz="94660"/>
  </p:normalViewPr>
  <p:slideViewPr>
    <p:cSldViewPr snapToGrid="0">
      <p:cViewPr varScale="1">
        <p:scale>
          <a:sx n="98" d="100"/>
          <a:sy n="98" d="100"/>
        </p:scale>
        <p:origin x="576" y="84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font" Target="fonts/font2.fntdata"/><Relationship Id="rId50" Type="http://schemas.openxmlformats.org/officeDocument/2006/relationships/font" Target="fonts/font5.fntdata"/><Relationship Id="rId55" Type="http://schemas.openxmlformats.org/officeDocument/2006/relationships/font" Target="fonts/font10.fntdata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font" Target="fonts/font9.fntdata"/><Relationship Id="rId62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notesMaster" Target="notesMasters/notesMaster1.xml"/><Relationship Id="rId53" Type="http://schemas.openxmlformats.org/officeDocument/2006/relationships/font" Target="fonts/font8.fntdata"/><Relationship Id="rId58" Type="http://schemas.openxmlformats.org/officeDocument/2006/relationships/font" Target="fonts/font13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font" Target="fonts/font4.fntdata"/><Relationship Id="rId57" Type="http://schemas.openxmlformats.org/officeDocument/2006/relationships/font" Target="fonts/font12.fntdata"/><Relationship Id="rId61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font" Target="fonts/font7.fntdata"/><Relationship Id="rId6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font" Target="fonts/font3.fntdata"/><Relationship Id="rId56" Type="http://schemas.openxmlformats.org/officeDocument/2006/relationships/font" Target="fonts/font11.fntdata"/><Relationship Id="rId8" Type="http://schemas.openxmlformats.org/officeDocument/2006/relationships/slide" Target="slides/slide7.xml"/><Relationship Id="rId51" Type="http://schemas.openxmlformats.org/officeDocument/2006/relationships/font" Target="fonts/font6.fntdata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font" Target="fonts/font1.fntdata"/><Relationship Id="rId5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175" y="685800"/>
            <a:ext cx="60963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314898399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g35f391192_0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9" name="Google Shape;59;g35f391192_0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53073127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3135951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957188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1598400" y="1763225"/>
            <a:ext cx="5947200" cy="1159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800"/>
              <a:buNone/>
              <a:defRPr sz="4800" b="1">
                <a:solidFill>
                  <a:srgbClr val="FFFFFF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800"/>
              <a:buNone/>
              <a:defRPr sz="4800">
                <a:solidFill>
                  <a:srgbClr val="FFFFFF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800"/>
              <a:buNone/>
              <a:defRPr sz="4800">
                <a:solidFill>
                  <a:srgbClr val="FFFFFF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800"/>
              <a:buNone/>
              <a:defRPr sz="4800">
                <a:solidFill>
                  <a:srgbClr val="FFFFFF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800"/>
              <a:buNone/>
              <a:defRPr sz="4800">
                <a:solidFill>
                  <a:srgbClr val="FFFFFF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800"/>
              <a:buNone/>
              <a:defRPr sz="4800">
                <a:solidFill>
                  <a:srgbClr val="FFFFFF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800"/>
              <a:buNone/>
              <a:defRPr sz="4800">
                <a:solidFill>
                  <a:srgbClr val="FFFFFF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800"/>
              <a:buNone/>
              <a:defRPr sz="4800">
                <a:solidFill>
                  <a:srgbClr val="FFFFFF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800"/>
              <a:buNone/>
              <a:defRPr sz="4800">
                <a:solidFill>
                  <a:srgbClr val="FFFFFF"/>
                </a:solidFill>
              </a:defRPr>
            </a:lvl9pPr>
          </a:lstStyle>
          <a:p>
            <a:endParaRPr/>
          </a:p>
        </p:txBody>
      </p:sp>
      <p:grpSp>
        <p:nvGrpSpPr>
          <p:cNvPr id="11" name="Google Shape;11;p2"/>
          <p:cNvGrpSpPr/>
          <p:nvPr/>
        </p:nvGrpSpPr>
        <p:grpSpPr>
          <a:xfrm>
            <a:off x="3239978" y="-11"/>
            <a:ext cx="2664079" cy="1326980"/>
            <a:chOff x="3578850" y="-50"/>
            <a:chExt cx="1816500" cy="904800"/>
          </a:xfrm>
        </p:grpSpPr>
        <p:sp>
          <p:nvSpPr>
            <p:cNvPr id="12" name="Google Shape;12;p2"/>
            <p:cNvSpPr/>
            <p:nvPr/>
          </p:nvSpPr>
          <p:spPr>
            <a:xfrm rot="10800000">
              <a:off x="3578850" y="-50"/>
              <a:ext cx="1816500" cy="904800"/>
            </a:xfrm>
            <a:prstGeom prst="triangle">
              <a:avLst>
                <a:gd name="adj" fmla="val 50000"/>
              </a:avLst>
            </a:prstGeom>
            <a:solidFill>
              <a:srgbClr val="CC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" name="Google Shape;13;p2"/>
            <p:cNvSpPr/>
            <p:nvPr/>
          </p:nvSpPr>
          <p:spPr>
            <a:xfrm rot="10800000">
              <a:off x="4487250" y="-50"/>
              <a:ext cx="908100" cy="904800"/>
            </a:xfrm>
            <a:prstGeom prst="triangle">
              <a:avLst>
                <a:gd name="adj" fmla="val 100000"/>
              </a:avLst>
            </a:prstGeom>
            <a:solidFill>
              <a:srgbClr val="99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">
    <p:bg>
      <p:bgPr>
        <a:solidFill>
          <a:srgbClr val="FFFFFF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1031425" y="750150"/>
            <a:ext cx="7081200" cy="539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800"/>
              <a:buFont typeface="Playfair Display"/>
              <a:buNone/>
              <a:defRPr sz="1800" i="1">
                <a:latin typeface="Playfair Display"/>
                <a:ea typeface="Playfair Display"/>
                <a:cs typeface="Playfair Display"/>
                <a:sym typeface="Playfair Display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3600"/>
              <a:buNone/>
              <a:defRPr sz="3600" b="1"/>
            </a:lvl2pPr>
            <a:lvl3pPr lvl="2">
              <a:spcBef>
                <a:spcPts val="0"/>
              </a:spcBef>
              <a:spcAft>
                <a:spcPts val="0"/>
              </a:spcAft>
              <a:buSzPts val="3600"/>
              <a:buNone/>
              <a:defRPr sz="3600" b="1"/>
            </a:lvl3pPr>
            <a:lvl4pPr lvl="3">
              <a:spcBef>
                <a:spcPts val="0"/>
              </a:spcBef>
              <a:spcAft>
                <a:spcPts val="0"/>
              </a:spcAft>
              <a:buSzPts val="3600"/>
              <a:buNone/>
              <a:defRPr sz="3600" b="1"/>
            </a:lvl4pPr>
            <a:lvl5pPr lvl="4">
              <a:spcBef>
                <a:spcPts val="0"/>
              </a:spcBef>
              <a:spcAft>
                <a:spcPts val="0"/>
              </a:spcAft>
              <a:buSzPts val="3600"/>
              <a:buNone/>
              <a:defRPr sz="3600" b="1"/>
            </a:lvl5pPr>
            <a:lvl6pPr lvl="5">
              <a:spcBef>
                <a:spcPts val="0"/>
              </a:spcBef>
              <a:spcAft>
                <a:spcPts val="0"/>
              </a:spcAft>
              <a:buSzPts val="3600"/>
              <a:buNone/>
              <a:defRPr sz="3600" b="1"/>
            </a:lvl6pPr>
            <a:lvl7pPr lvl="6">
              <a:spcBef>
                <a:spcPts val="0"/>
              </a:spcBef>
              <a:spcAft>
                <a:spcPts val="0"/>
              </a:spcAft>
              <a:buSzPts val="3600"/>
              <a:buNone/>
              <a:defRPr sz="3600" b="1"/>
            </a:lvl7pPr>
            <a:lvl8pPr lvl="7">
              <a:spcBef>
                <a:spcPts val="0"/>
              </a:spcBef>
              <a:spcAft>
                <a:spcPts val="0"/>
              </a:spcAft>
              <a:buSzPts val="3600"/>
              <a:buNone/>
              <a:defRPr sz="3600" b="1"/>
            </a:lvl8pPr>
            <a:lvl9pPr lvl="8">
              <a:spcBef>
                <a:spcPts val="0"/>
              </a:spcBef>
              <a:spcAft>
                <a:spcPts val="0"/>
              </a:spcAft>
              <a:buSzPts val="3600"/>
              <a:buNone/>
              <a:defRPr sz="3600" b="1"/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1031425" y="1351100"/>
            <a:ext cx="7081200" cy="3462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8100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Clr>
                <a:srgbClr val="CC0000"/>
              </a:buClr>
              <a:buSzPts val="2400"/>
              <a:buFont typeface="Lora"/>
              <a:buChar char="◈"/>
              <a:defRPr sz="2400">
                <a:latin typeface="Lora"/>
                <a:ea typeface="Lora"/>
                <a:cs typeface="Lora"/>
                <a:sym typeface="Lora"/>
              </a:defRPr>
            </a:lvl1pPr>
            <a:lvl2pPr marL="914400" lvl="1" indent="-355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CC0000"/>
              </a:buClr>
              <a:buSzPts val="2000"/>
              <a:buFont typeface="Lora"/>
              <a:buChar char="⬥"/>
              <a:defRPr sz="2000">
                <a:latin typeface="Lora"/>
                <a:ea typeface="Lora"/>
                <a:cs typeface="Lora"/>
                <a:sym typeface="Lora"/>
              </a:defRPr>
            </a:lvl2pPr>
            <a:lvl3pPr marL="1371600" lvl="2" indent="-355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CC0000"/>
              </a:buClr>
              <a:buSzPts val="2000"/>
              <a:buFont typeface="Lora"/>
              <a:buChar char="⬦"/>
              <a:defRPr sz="2000">
                <a:latin typeface="Lora"/>
                <a:ea typeface="Lora"/>
                <a:cs typeface="Lora"/>
                <a:sym typeface="Lora"/>
              </a:defRPr>
            </a:lvl3pPr>
            <a:lvl4pPr marL="1828800" lvl="3" indent="-355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CC0000"/>
              </a:buClr>
              <a:buSzPts val="2000"/>
              <a:buFont typeface="Lora"/>
              <a:buChar char="⬩"/>
              <a:defRPr sz="2000">
                <a:latin typeface="Lora"/>
                <a:ea typeface="Lora"/>
                <a:cs typeface="Lora"/>
                <a:sym typeface="Lora"/>
              </a:defRPr>
            </a:lvl4pPr>
            <a:lvl5pPr marL="2286000" lvl="4" indent="-355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CC0000"/>
              </a:buClr>
              <a:buSzPts val="2000"/>
              <a:buFont typeface="Lora"/>
              <a:buChar char="⬩"/>
              <a:defRPr sz="2000">
                <a:latin typeface="Lora"/>
                <a:ea typeface="Lora"/>
                <a:cs typeface="Lora"/>
                <a:sym typeface="Lora"/>
              </a:defRPr>
            </a:lvl5pPr>
            <a:lvl6pPr marL="2743200" lvl="5" indent="-355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CC0000"/>
              </a:buClr>
              <a:buSzPts val="2000"/>
              <a:buFont typeface="Lora"/>
              <a:buChar char="⬩"/>
              <a:defRPr sz="2000">
                <a:latin typeface="Lora"/>
                <a:ea typeface="Lora"/>
                <a:cs typeface="Lora"/>
                <a:sym typeface="Lora"/>
              </a:defRPr>
            </a:lvl6pPr>
            <a:lvl7pPr marL="3200400" lvl="6" indent="-355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CC0000"/>
              </a:buClr>
              <a:buSzPts val="2000"/>
              <a:buFont typeface="Lora"/>
              <a:buChar char="⬩"/>
              <a:defRPr sz="2000">
                <a:latin typeface="Lora"/>
                <a:ea typeface="Lora"/>
                <a:cs typeface="Lora"/>
                <a:sym typeface="Lora"/>
              </a:defRPr>
            </a:lvl7pPr>
            <a:lvl8pPr marL="3657600" lvl="7" indent="-355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000"/>
              <a:buFont typeface="Lora"/>
              <a:buChar char="○"/>
              <a:defRPr sz="2000">
                <a:latin typeface="Lora"/>
                <a:ea typeface="Lora"/>
                <a:cs typeface="Lora"/>
                <a:sym typeface="Lora"/>
              </a:defRPr>
            </a:lvl8pPr>
            <a:lvl9pPr marL="4114800" lvl="8" indent="-355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000"/>
              <a:buFont typeface="Lora"/>
              <a:buChar char="■"/>
              <a:defRPr sz="2000">
                <a:latin typeface="Lora"/>
                <a:ea typeface="Lora"/>
                <a:cs typeface="Lora"/>
                <a:sym typeface="Lora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-125" y="4813400"/>
            <a:ext cx="9144000" cy="33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buNone/>
              <a:defRPr sz="1200">
                <a:solidFill>
                  <a:srgbClr val="CC0000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1pPr>
            <a:lvl2pPr lvl="1" algn="ctr">
              <a:buNone/>
              <a:defRPr sz="1200">
                <a:solidFill>
                  <a:srgbClr val="CC0000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2pPr>
            <a:lvl3pPr lvl="2" algn="ctr">
              <a:buNone/>
              <a:defRPr sz="1200">
                <a:solidFill>
                  <a:srgbClr val="CC0000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3pPr>
            <a:lvl4pPr lvl="3" algn="ctr">
              <a:buNone/>
              <a:defRPr sz="1200">
                <a:solidFill>
                  <a:srgbClr val="CC0000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4pPr>
            <a:lvl5pPr lvl="4" algn="ctr">
              <a:buNone/>
              <a:defRPr sz="1200">
                <a:solidFill>
                  <a:srgbClr val="CC0000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5pPr>
            <a:lvl6pPr lvl="5" algn="ctr">
              <a:buNone/>
              <a:defRPr sz="1200">
                <a:solidFill>
                  <a:srgbClr val="CC0000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6pPr>
            <a:lvl7pPr lvl="6" algn="ctr">
              <a:buNone/>
              <a:defRPr sz="1200">
                <a:solidFill>
                  <a:srgbClr val="CC0000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7pPr>
            <a:lvl8pPr lvl="7" algn="ctr">
              <a:buNone/>
              <a:defRPr sz="1200">
                <a:solidFill>
                  <a:srgbClr val="CC0000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8pPr>
            <a:lvl9pPr lvl="8" algn="ctr">
              <a:buNone/>
              <a:defRPr sz="1200">
                <a:solidFill>
                  <a:srgbClr val="CC0000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</p:sldLayoutIdLst>
  <p:transition>
    <p:fade thruBlk="1"/>
  </p:transition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p13"/>
          <p:cNvSpPr txBox="1">
            <a:spLocks noGrp="1"/>
          </p:cNvSpPr>
          <p:nvPr>
            <p:ph type="ctrTitle"/>
          </p:nvPr>
        </p:nvSpPr>
        <p:spPr>
          <a:xfrm>
            <a:off x="591255" y="1579046"/>
            <a:ext cx="7960983" cy="1907104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14.1.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Gazlardagi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razryadlar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14.2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Elektrolitlarda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elektr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toki</a:t>
            </a:r>
            <a:endParaRPr lang="en-US" sz="4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62" name="Google Shape;62;p13"/>
          <p:cNvGrpSpPr/>
          <p:nvPr/>
        </p:nvGrpSpPr>
        <p:grpSpPr>
          <a:xfrm>
            <a:off x="4411033" y="332492"/>
            <a:ext cx="321429" cy="523991"/>
            <a:chOff x="6730350" y="2315900"/>
            <a:chExt cx="257700" cy="420100"/>
          </a:xfrm>
        </p:grpSpPr>
        <p:sp>
          <p:nvSpPr>
            <p:cNvPr id="63" name="Google Shape;63;p13"/>
            <p:cNvSpPr/>
            <p:nvPr/>
          </p:nvSpPr>
          <p:spPr>
            <a:xfrm>
              <a:off x="6807900" y="2671250"/>
              <a:ext cx="102600" cy="22625"/>
            </a:xfrm>
            <a:custGeom>
              <a:avLst/>
              <a:gdLst/>
              <a:ahLst/>
              <a:cxnLst/>
              <a:rect l="l" t="t" r="r" b="b"/>
              <a:pathLst>
                <a:path w="4104" h="905" extrusionOk="0">
                  <a:moveTo>
                    <a:pt x="1" y="1"/>
                  </a:moveTo>
                  <a:lnTo>
                    <a:pt x="1" y="905"/>
                  </a:lnTo>
                  <a:lnTo>
                    <a:pt x="4104" y="905"/>
                  </a:lnTo>
                  <a:lnTo>
                    <a:pt x="4104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" name="Google Shape;64;p13"/>
            <p:cNvSpPr/>
            <p:nvPr/>
          </p:nvSpPr>
          <p:spPr>
            <a:xfrm>
              <a:off x="6807900" y="2636450"/>
              <a:ext cx="102600" cy="22625"/>
            </a:xfrm>
            <a:custGeom>
              <a:avLst/>
              <a:gdLst/>
              <a:ahLst/>
              <a:cxnLst/>
              <a:rect l="l" t="t" r="r" b="b"/>
              <a:pathLst>
                <a:path w="4104" h="905" extrusionOk="0">
                  <a:moveTo>
                    <a:pt x="1" y="1"/>
                  </a:moveTo>
                  <a:lnTo>
                    <a:pt x="1" y="905"/>
                  </a:lnTo>
                  <a:lnTo>
                    <a:pt x="4104" y="905"/>
                  </a:lnTo>
                  <a:lnTo>
                    <a:pt x="4104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" name="Google Shape;65;p13"/>
            <p:cNvSpPr/>
            <p:nvPr/>
          </p:nvSpPr>
          <p:spPr>
            <a:xfrm>
              <a:off x="6807900" y="2706075"/>
              <a:ext cx="102600" cy="29925"/>
            </a:xfrm>
            <a:custGeom>
              <a:avLst/>
              <a:gdLst/>
              <a:ahLst/>
              <a:cxnLst/>
              <a:rect l="l" t="t" r="r" b="b"/>
              <a:pathLst>
                <a:path w="4104" h="1197" extrusionOk="0">
                  <a:moveTo>
                    <a:pt x="1" y="0"/>
                  </a:moveTo>
                  <a:lnTo>
                    <a:pt x="1" y="171"/>
                  </a:lnTo>
                  <a:lnTo>
                    <a:pt x="25" y="318"/>
                  </a:lnTo>
                  <a:lnTo>
                    <a:pt x="98" y="464"/>
                  </a:lnTo>
                  <a:lnTo>
                    <a:pt x="196" y="586"/>
                  </a:lnTo>
                  <a:lnTo>
                    <a:pt x="343" y="660"/>
                  </a:lnTo>
                  <a:lnTo>
                    <a:pt x="1881" y="1172"/>
                  </a:lnTo>
                  <a:lnTo>
                    <a:pt x="2052" y="1197"/>
                  </a:lnTo>
                  <a:lnTo>
                    <a:pt x="2223" y="1172"/>
                  </a:lnTo>
                  <a:lnTo>
                    <a:pt x="3762" y="660"/>
                  </a:lnTo>
                  <a:lnTo>
                    <a:pt x="3908" y="586"/>
                  </a:lnTo>
                  <a:lnTo>
                    <a:pt x="4006" y="464"/>
                  </a:lnTo>
                  <a:lnTo>
                    <a:pt x="4079" y="318"/>
                  </a:lnTo>
                  <a:lnTo>
                    <a:pt x="4104" y="171"/>
                  </a:lnTo>
                  <a:lnTo>
                    <a:pt x="4104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" name="Google Shape;66;p13"/>
            <p:cNvSpPr/>
            <p:nvPr/>
          </p:nvSpPr>
          <p:spPr>
            <a:xfrm>
              <a:off x="6811575" y="2463675"/>
              <a:ext cx="95275" cy="160600"/>
            </a:xfrm>
            <a:custGeom>
              <a:avLst/>
              <a:gdLst/>
              <a:ahLst/>
              <a:cxnLst/>
              <a:rect l="l" t="t" r="r" b="b"/>
              <a:pathLst>
                <a:path w="3811" h="6424" extrusionOk="0">
                  <a:moveTo>
                    <a:pt x="1905" y="0"/>
                  </a:moveTo>
                  <a:lnTo>
                    <a:pt x="928" y="831"/>
                  </a:lnTo>
                  <a:lnTo>
                    <a:pt x="855" y="879"/>
                  </a:lnTo>
                  <a:lnTo>
                    <a:pt x="782" y="904"/>
                  </a:lnTo>
                  <a:lnTo>
                    <a:pt x="684" y="879"/>
                  </a:lnTo>
                  <a:lnTo>
                    <a:pt x="611" y="831"/>
                  </a:lnTo>
                  <a:lnTo>
                    <a:pt x="0" y="318"/>
                  </a:lnTo>
                  <a:lnTo>
                    <a:pt x="1319" y="6423"/>
                  </a:lnTo>
                  <a:lnTo>
                    <a:pt x="2491" y="6423"/>
                  </a:lnTo>
                  <a:lnTo>
                    <a:pt x="3810" y="318"/>
                  </a:lnTo>
                  <a:lnTo>
                    <a:pt x="3200" y="831"/>
                  </a:lnTo>
                  <a:lnTo>
                    <a:pt x="3126" y="879"/>
                  </a:lnTo>
                  <a:lnTo>
                    <a:pt x="3029" y="904"/>
                  </a:lnTo>
                  <a:lnTo>
                    <a:pt x="2955" y="879"/>
                  </a:lnTo>
                  <a:lnTo>
                    <a:pt x="2882" y="831"/>
                  </a:lnTo>
                  <a:lnTo>
                    <a:pt x="1905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" name="Google Shape;67;p13"/>
            <p:cNvSpPr/>
            <p:nvPr/>
          </p:nvSpPr>
          <p:spPr>
            <a:xfrm>
              <a:off x="6730350" y="2315900"/>
              <a:ext cx="257700" cy="308375"/>
            </a:xfrm>
            <a:custGeom>
              <a:avLst/>
              <a:gdLst/>
              <a:ahLst/>
              <a:cxnLst/>
              <a:rect l="l" t="t" r="r" b="b"/>
              <a:pathLst>
                <a:path w="10308" h="12335" extrusionOk="0">
                  <a:moveTo>
                    <a:pt x="5154" y="1"/>
                  </a:moveTo>
                  <a:lnTo>
                    <a:pt x="4617" y="25"/>
                  </a:lnTo>
                  <a:lnTo>
                    <a:pt x="4128" y="98"/>
                  </a:lnTo>
                  <a:lnTo>
                    <a:pt x="3615" y="245"/>
                  </a:lnTo>
                  <a:lnTo>
                    <a:pt x="3151" y="416"/>
                  </a:lnTo>
                  <a:lnTo>
                    <a:pt x="2712" y="636"/>
                  </a:lnTo>
                  <a:lnTo>
                    <a:pt x="2272" y="880"/>
                  </a:lnTo>
                  <a:lnTo>
                    <a:pt x="1881" y="1173"/>
                  </a:lnTo>
                  <a:lnTo>
                    <a:pt x="1515" y="1515"/>
                  </a:lnTo>
                  <a:lnTo>
                    <a:pt x="1198" y="1881"/>
                  </a:lnTo>
                  <a:lnTo>
                    <a:pt x="880" y="2272"/>
                  </a:lnTo>
                  <a:lnTo>
                    <a:pt x="636" y="2687"/>
                  </a:lnTo>
                  <a:lnTo>
                    <a:pt x="416" y="3151"/>
                  </a:lnTo>
                  <a:lnTo>
                    <a:pt x="245" y="3615"/>
                  </a:lnTo>
                  <a:lnTo>
                    <a:pt x="123" y="4104"/>
                  </a:lnTo>
                  <a:lnTo>
                    <a:pt x="50" y="4617"/>
                  </a:lnTo>
                  <a:lnTo>
                    <a:pt x="1" y="5154"/>
                  </a:lnTo>
                  <a:lnTo>
                    <a:pt x="25" y="5423"/>
                  </a:lnTo>
                  <a:lnTo>
                    <a:pt x="50" y="5691"/>
                  </a:lnTo>
                  <a:lnTo>
                    <a:pt x="123" y="6204"/>
                  </a:lnTo>
                  <a:lnTo>
                    <a:pt x="245" y="6693"/>
                  </a:lnTo>
                  <a:lnTo>
                    <a:pt x="416" y="7132"/>
                  </a:lnTo>
                  <a:lnTo>
                    <a:pt x="636" y="7572"/>
                  </a:lnTo>
                  <a:lnTo>
                    <a:pt x="856" y="7963"/>
                  </a:lnTo>
                  <a:lnTo>
                    <a:pt x="1100" y="8353"/>
                  </a:lnTo>
                  <a:lnTo>
                    <a:pt x="1369" y="8744"/>
                  </a:lnTo>
                  <a:lnTo>
                    <a:pt x="1906" y="9526"/>
                  </a:lnTo>
                  <a:lnTo>
                    <a:pt x="2150" y="9941"/>
                  </a:lnTo>
                  <a:lnTo>
                    <a:pt x="2394" y="10356"/>
                  </a:lnTo>
                  <a:lnTo>
                    <a:pt x="2614" y="10796"/>
                  </a:lnTo>
                  <a:lnTo>
                    <a:pt x="2810" y="11284"/>
                  </a:lnTo>
                  <a:lnTo>
                    <a:pt x="2980" y="11797"/>
                  </a:lnTo>
                  <a:lnTo>
                    <a:pt x="3103" y="12334"/>
                  </a:lnTo>
                  <a:lnTo>
                    <a:pt x="4079" y="12334"/>
                  </a:lnTo>
                  <a:lnTo>
                    <a:pt x="3249" y="8500"/>
                  </a:lnTo>
                  <a:lnTo>
                    <a:pt x="2663" y="5642"/>
                  </a:lnTo>
                  <a:lnTo>
                    <a:pt x="2663" y="5520"/>
                  </a:lnTo>
                  <a:lnTo>
                    <a:pt x="2712" y="5423"/>
                  </a:lnTo>
                  <a:lnTo>
                    <a:pt x="2785" y="5374"/>
                  </a:lnTo>
                  <a:lnTo>
                    <a:pt x="2883" y="5349"/>
                  </a:lnTo>
                  <a:lnTo>
                    <a:pt x="2956" y="5349"/>
                  </a:lnTo>
                  <a:lnTo>
                    <a:pt x="3054" y="5398"/>
                  </a:lnTo>
                  <a:lnTo>
                    <a:pt x="4031" y="6253"/>
                  </a:lnTo>
                  <a:lnTo>
                    <a:pt x="4983" y="5398"/>
                  </a:lnTo>
                  <a:lnTo>
                    <a:pt x="5081" y="5349"/>
                  </a:lnTo>
                  <a:lnTo>
                    <a:pt x="5227" y="5349"/>
                  </a:lnTo>
                  <a:lnTo>
                    <a:pt x="5325" y="5398"/>
                  </a:lnTo>
                  <a:lnTo>
                    <a:pt x="6278" y="6253"/>
                  </a:lnTo>
                  <a:lnTo>
                    <a:pt x="7254" y="5398"/>
                  </a:lnTo>
                  <a:lnTo>
                    <a:pt x="7352" y="5349"/>
                  </a:lnTo>
                  <a:lnTo>
                    <a:pt x="7425" y="5349"/>
                  </a:lnTo>
                  <a:lnTo>
                    <a:pt x="7523" y="5374"/>
                  </a:lnTo>
                  <a:lnTo>
                    <a:pt x="7596" y="5423"/>
                  </a:lnTo>
                  <a:lnTo>
                    <a:pt x="7645" y="5520"/>
                  </a:lnTo>
                  <a:lnTo>
                    <a:pt x="7645" y="5642"/>
                  </a:lnTo>
                  <a:lnTo>
                    <a:pt x="7059" y="8500"/>
                  </a:lnTo>
                  <a:lnTo>
                    <a:pt x="6229" y="12334"/>
                  </a:lnTo>
                  <a:lnTo>
                    <a:pt x="7206" y="12334"/>
                  </a:lnTo>
                  <a:lnTo>
                    <a:pt x="7328" y="11797"/>
                  </a:lnTo>
                  <a:lnTo>
                    <a:pt x="7499" y="11284"/>
                  </a:lnTo>
                  <a:lnTo>
                    <a:pt x="7694" y="10796"/>
                  </a:lnTo>
                  <a:lnTo>
                    <a:pt x="7914" y="10356"/>
                  </a:lnTo>
                  <a:lnTo>
                    <a:pt x="8158" y="9941"/>
                  </a:lnTo>
                  <a:lnTo>
                    <a:pt x="8402" y="9526"/>
                  </a:lnTo>
                  <a:lnTo>
                    <a:pt x="8940" y="8744"/>
                  </a:lnTo>
                  <a:lnTo>
                    <a:pt x="9208" y="8353"/>
                  </a:lnTo>
                  <a:lnTo>
                    <a:pt x="9453" y="7963"/>
                  </a:lnTo>
                  <a:lnTo>
                    <a:pt x="9672" y="7572"/>
                  </a:lnTo>
                  <a:lnTo>
                    <a:pt x="9892" y="7132"/>
                  </a:lnTo>
                  <a:lnTo>
                    <a:pt x="10063" y="6693"/>
                  </a:lnTo>
                  <a:lnTo>
                    <a:pt x="10185" y="6204"/>
                  </a:lnTo>
                  <a:lnTo>
                    <a:pt x="10259" y="5691"/>
                  </a:lnTo>
                  <a:lnTo>
                    <a:pt x="10283" y="5423"/>
                  </a:lnTo>
                  <a:lnTo>
                    <a:pt x="10307" y="5154"/>
                  </a:lnTo>
                  <a:lnTo>
                    <a:pt x="10259" y="4617"/>
                  </a:lnTo>
                  <a:lnTo>
                    <a:pt x="10185" y="4104"/>
                  </a:lnTo>
                  <a:lnTo>
                    <a:pt x="10063" y="3615"/>
                  </a:lnTo>
                  <a:lnTo>
                    <a:pt x="9892" y="3151"/>
                  </a:lnTo>
                  <a:lnTo>
                    <a:pt x="9672" y="2687"/>
                  </a:lnTo>
                  <a:lnTo>
                    <a:pt x="9428" y="2272"/>
                  </a:lnTo>
                  <a:lnTo>
                    <a:pt x="9111" y="1881"/>
                  </a:lnTo>
                  <a:lnTo>
                    <a:pt x="8793" y="1515"/>
                  </a:lnTo>
                  <a:lnTo>
                    <a:pt x="8427" y="1173"/>
                  </a:lnTo>
                  <a:lnTo>
                    <a:pt x="8036" y="880"/>
                  </a:lnTo>
                  <a:lnTo>
                    <a:pt x="7596" y="636"/>
                  </a:lnTo>
                  <a:lnTo>
                    <a:pt x="7157" y="416"/>
                  </a:lnTo>
                  <a:lnTo>
                    <a:pt x="6693" y="245"/>
                  </a:lnTo>
                  <a:lnTo>
                    <a:pt x="6180" y="98"/>
                  </a:lnTo>
                  <a:lnTo>
                    <a:pt x="5691" y="25"/>
                  </a:lnTo>
                  <a:lnTo>
                    <a:pt x="5154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Прямоугольник 8"/>
              <p:cNvSpPr/>
              <p:nvPr/>
            </p:nvSpPr>
            <p:spPr>
              <a:xfrm>
                <a:off x="5541103" y="4152002"/>
                <a:ext cx="3437286" cy="36933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>
                <a:def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</a:defPPr>
                <a:lvl1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1pPr>
                <a:lvl2pPr marR="0" lvl="1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2pPr>
                <a:lvl3pPr marR="0" lvl="2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3pPr>
                <a:lvl4pPr marR="0" lvl="3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4pPr>
                <a:lvl5pPr marR="0" lvl="4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5pPr>
                <a:lvl6pPr marR="0" lvl="5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6pPr>
                <a:lvl7pPr marR="0" lvl="6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7pPr>
                <a:lvl8pPr marR="0" lvl="7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8pPr>
                <a:lvl9pPr marR="0" lvl="8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9pPr>
              </a:lstStyle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1800" b="1" i="1" smtClean="0">
                          <a:solidFill>
                            <a:srgbClr val="FF0000"/>
                          </a:solidFill>
                          <a:effectLst>
                            <a:outerShdw blurRad="50800" dist="38100" algn="l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Cambria Math" panose="02040503050406030204" pitchFamily="18" charset="0"/>
                        </a:rPr>
                        <m:t> </m:t>
                      </m:r>
                    </m:oMath>
                  </m:oMathPara>
                </a14:m>
                <a:endParaRPr lang="en-US" sz="1800" b="1" i="1" dirty="0">
                  <a:solidFill>
                    <a:srgbClr val="FF0000"/>
                  </a:solidFill>
                  <a:effectLst>
                    <a:outerShdw blurRad="50800" dist="38100" algn="l" rotWithShape="0">
                      <a:prstClr val="black">
                        <a:alpha val="40000"/>
                      </a:prstClr>
                    </a:outerShdw>
                  </a:effectLst>
                  <a:latin typeface="Playfair Display" panose="020B0604020202020204" charset="0"/>
                  <a:cs typeface="Playfair Display" panose="020B0604020202020204" charset="0"/>
                </a:endParaRPr>
              </a:p>
            </p:txBody>
          </p:sp>
        </mc:Choice>
        <mc:Fallback xmlns="">
          <p:sp>
            <p:nvSpPr>
              <p:cNvPr id="9" name="Прямоугольник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41103" y="4152002"/>
                <a:ext cx="3437286" cy="369332"/>
              </a:xfrm>
              <a:prstGeom prst="rect">
                <a:avLst/>
              </a:prstGeom>
              <a:blipFill rotWithShape="0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Google Shape;69;p16"/>
          <p:cNvSpPr txBox="1">
            <a:spLocks/>
          </p:cNvSpPr>
          <p:nvPr/>
        </p:nvSpPr>
        <p:spPr>
          <a:xfrm>
            <a:off x="4620193" y="2961799"/>
            <a:ext cx="4294597" cy="168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en-US" sz="1600" dirty="0">
                <a:solidFill>
                  <a:srgbClr val="00B0F0"/>
                </a:solidFill>
              </a:rPr>
              <a:t>Submitted by </a:t>
            </a:r>
            <a:r>
              <a:rPr lang="en-US" sz="1600" dirty="0" err="1">
                <a:solidFill>
                  <a:srgbClr val="00B0F0"/>
                </a:solidFill>
              </a:rPr>
              <a:t>Usmonov</a:t>
            </a:r>
            <a:r>
              <a:rPr lang="en-US" sz="1600" dirty="0">
                <a:solidFill>
                  <a:srgbClr val="00B0F0"/>
                </a:solidFill>
              </a:rPr>
              <a:t> </a:t>
            </a:r>
            <a:r>
              <a:rPr lang="en-US" sz="1600" dirty="0" err="1">
                <a:solidFill>
                  <a:srgbClr val="00B0F0"/>
                </a:solidFill>
              </a:rPr>
              <a:t>Johongir</a:t>
            </a:r>
            <a:r>
              <a:rPr lang="en-US" sz="1600" dirty="0" smtClean="0">
                <a:solidFill>
                  <a:srgbClr val="FFFF00"/>
                </a:solidFill>
              </a:rPr>
              <a:t>.</a:t>
            </a:r>
            <a:endParaRPr lang="en-US" sz="16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738775" y="1196511"/>
            <a:ext cx="7674797" cy="39018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400" b="1" dirty="0" err="1"/>
              <a:t>Reja</a:t>
            </a:r>
            <a:r>
              <a:rPr lang="en-US" sz="2400" b="1" dirty="0"/>
              <a:t>:</a:t>
            </a:r>
            <a:endParaRPr lang="ru-RU" sz="2400" dirty="0"/>
          </a:p>
          <a:p>
            <a:pPr>
              <a:lnSpc>
                <a:spcPct val="150000"/>
              </a:lnSpc>
            </a:pPr>
            <a:r>
              <a:rPr lang="en-US" sz="2400" dirty="0"/>
              <a:t>1. </a:t>
            </a:r>
            <a:r>
              <a:rPr lang="en-US" sz="2400" dirty="0" err="1"/>
              <a:t>Gaz</a:t>
            </a:r>
            <a:r>
              <a:rPr lang="en-US" sz="2400" dirty="0"/>
              <a:t> </a:t>
            </a:r>
            <a:r>
              <a:rPr lang="en-US" sz="2400" dirty="0" err="1"/>
              <a:t>razryadlari</a:t>
            </a:r>
            <a:r>
              <a:rPr lang="en-US" sz="2400" dirty="0"/>
              <a:t>. </a:t>
            </a:r>
            <a:endParaRPr lang="ru-RU" sz="2400" dirty="0"/>
          </a:p>
          <a:p>
            <a:pPr>
              <a:lnSpc>
                <a:spcPct val="150000"/>
              </a:lnSpc>
            </a:pPr>
            <a:r>
              <a:rPr lang="en-US" sz="2400" dirty="0"/>
              <a:t>2. </a:t>
            </a:r>
            <a:r>
              <a:rPr lang="en-US" sz="2400" dirty="0" err="1"/>
              <a:t>Rekombinatsiya</a:t>
            </a:r>
            <a:r>
              <a:rPr lang="en-US" sz="2400" dirty="0"/>
              <a:t>.</a:t>
            </a:r>
            <a:endParaRPr lang="ru-RU" sz="2400" dirty="0"/>
          </a:p>
          <a:p>
            <a:pPr>
              <a:lnSpc>
                <a:spcPct val="150000"/>
              </a:lnSpc>
            </a:pPr>
            <a:r>
              <a:rPr lang="en-US" sz="2400" dirty="0"/>
              <a:t>3. </a:t>
            </a:r>
            <a:r>
              <a:rPr lang="en-US" sz="2400" dirty="0" err="1"/>
              <a:t>Nomustaqil</a:t>
            </a:r>
            <a:r>
              <a:rPr lang="en-US" sz="2400" dirty="0"/>
              <a:t> </a:t>
            </a:r>
            <a:r>
              <a:rPr lang="en-US" sz="2400" dirty="0" err="1"/>
              <a:t>razryad</a:t>
            </a:r>
            <a:r>
              <a:rPr lang="en-US" sz="2400" dirty="0"/>
              <a:t>.</a:t>
            </a:r>
            <a:endParaRPr lang="ru-RU" sz="2400" dirty="0"/>
          </a:p>
          <a:p>
            <a:pPr>
              <a:lnSpc>
                <a:spcPct val="150000"/>
              </a:lnSpc>
            </a:pPr>
            <a:r>
              <a:rPr lang="en-US" sz="2400" dirty="0"/>
              <a:t>4. </a:t>
            </a:r>
            <a:r>
              <a:rPr lang="en-US" sz="2400" dirty="0" err="1"/>
              <a:t>Mustaqil</a:t>
            </a:r>
            <a:r>
              <a:rPr lang="en-US" sz="2400" dirty="0"/>
              <a:t> </a:t>
            </a:r>
            <a:r>
              <a:rPr lang="en-US" sz="2400" dirty="0" err="1"/>
              <a:t>razryad</a:t>
            </a:r>
            <a:r>
              <a:rPr lang="en-US" sz="2400" dirty="0"/>
              <a:t>.</a:t>
            </a:r>
            <a:endParaRPr lang="ru-RU" sz="2400" dirty="0"/>
          </a:p>
          <a:p>
            <a:pPr>
              <a:lnSpc>
                <a:spcPct val="150000"/>
              </a:lnSpc>
            </a:pPr>
            <a:r>
              <a:rPr lang="en-US" sz="2400" dirty="0"/>
              <a:t>5. </a:t>
            </a:r>
            <a:r>
              <a:rPr lang="en-US" sz="2400" dirty="0" err="1"/>
              <a:t>Toj</a:t>
            </a:r>
            <a:r>
              <a:rPr lang="en-US" sz="2400" dirty="0"/>
              <a:t> </a:t>
            </a:r>
            <a:r>
              <a:rPr lang="en-US" sz="2400" dirty="0" err="1"/>
              <a:t>razryad</a:t>
            </a:r>
            <a:r>
              <a:rPr lang="en-US" sz="2400" b="1" dirty="0"/>
              <a:t>.</a:t>
            </a:r>
            <a:endParaRPr lang="ru-RU" sz="2400" dirty="0"/>
          </a:p>
          <a:p>
            <a:pPr algn="ctr">
              <a:lnSpc>
                <a:spcPct val="150000"/>
              </a:lnSpc>
            </a:pP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40513770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4023" y="1227876"/>
            <a:ext cx="8075487" cy="3728588"/>
          </a:xfrm>
        </p:spPr>
        <p:txBody>
          <a:bodyPr/>
          <a:lstStyle/>
          <a:p>
            <a:pPr algn="l">
              <a:lnSpc>
                <a:spcPct val="150000"/>
              </a:lnSpc>
            </a:pPr>
            <a:r>
              <a:rPr lang="en-US" sz="2000" b="0" i="0" dirty="0" smtClean="0">
                <a:solidFill>
                  <a:schemeClr val="tx1"/>
                </a:solidFill>
                <a:latin typeface="+mj-lt"/>
              </a:rPr>
              <a:t>	</a:t>
            </a:r>
            <a:r>
              <a:rPr lang="en-US" sz="2000" b="0" i="0" dirty="0" err="1" smtClean="0">
                <a:solidFill>
                  <a:schemeClr val="tx1"/>
                </a:solidFill>
                <a:latin typeface="+mj-lt"/>
              </a:rPr>
              <a:t>Gaz</a:t>
            </a:r>
            <a:r>
              <a:rPr lang="en-US" sz="2000" b="0" i="0" dirty="0" smtClean="0">
                <a:solidFill>
                  <a:schemeClr val="tx1"/>
                </a:solidFill>
                <a:latin typeface="+mj-lt"/>
              </a:rPr>
              <a:t> </a:t>
            </a:r>
            <a:r>
              <a:rPr lang="en-US" sz="2000" b="0" i="0" dirty="0" err="1">
                <a:solidFill>
                  <a:schemeClr val="tx1"/>
                </a:solidFill>
                <a:latin typeface="+mj-lt"/>
              </a:rPr>
              <a:t>razryadlari</a:t>
            </a:r>
            <a:r>
              <a:rPr lang="en-US" sz="2000" b="0" i="0" dirty="0">
                <a:solidFill>
                  <a:schemeClr val="tx1"/>
                </a:solidFill>
                <a:latin typeface="+mj-lt"/>
              </a:rPr>
              <a:t>. </a:t>
            </a:r>
            <a:r>
              <a:rPr lang="en-US" sz="2000" b="0" i="0" dirty="0" err="1">
                <a:solidFill>
                  <a:schemeClr val="tx1"/>
                </a:solidFill>
                <a:latin typeface="+mj-lt"/>
              </a:rPr>
              <a:t>Uncha</a:t>
            </a:r>
            <a:r>
              <a:rPr lang="en-US" sz="2000" b="0" i="0" dirty="0">
                <a:solidFill>
                  <a:schemeClr val="tx1"/>
                </a:solidFill>
                <a:latin typeface="+mj-lt"/>
              </a:rPr>
              <a:t> </a:t>
            </a:r>
            <a:r>
              <a:rPr lang="en-US" sz="2000" b="0" i="0" dirty="0" err="1">
                <a:solidFill>
                  <a:schemeClr val="tx1"/>
                </a:solidFill>
                <a:latin typeface="+mj-lt"/>
              </a:rPr>
              <a:t>yuqori</a:t>
            </a:r>
            <a:r>
              <a:rPr lang="en-US" sz="2000" b="0" i="0" dirty="0">
                <a:solidFill>
                  <a:schemeClr val="tx1"/>
                </a:solidFill>
                <a:latin typeface="+mj-lt"/>
              </a:rPr>
              <a:t> </a:t>
            </a:r>
            <a:r>
              <a:rPr lang="en-US" sz="2000" b="0" i="0" dirty="0" err="1">
                <a:solidFill>
                  <a:schemeClr val="tx1"/>
                </a:solidFill>
                <a:latin typeface="+mj-lt"/>
              </a:rPr>
              <a:t>bo‘lmagan</a:t>
            </a:r>
            <a:r>
              <a:rPr lang="en-US" sz="2000" b="0" i="0" dirty="0">
                <a:solidFill>
                  <a:schemeClr val="tx1"/>
                </a:solidFill>
                <a:latin typeface="+mj-lt"/>
              </a:rPr>
              <a:t> </a:t>
            </a:r>
            <a:r>
              <a:rPr lang="en-US" sz="2000" b="0" i="0" dirty="0" err="1">
                <a:solidFill>
                  <a:schemeClr val="tx1"/>
                </a:solidFill>
                <a:latin typeface="+mj-lt"/>
              </a:rPr>
              <a:t>temperaturalarda</a:t>
            </a:r>
            <a:r>
              <a:rPr lang="en-US" sz="2000" b="0" i="0" dirty="0">
                <a:solidFill>
                  <a:schemeClr val="tx1"/>
                </a:solidFill>
                <a:latin typeface="+mj-lt"/>
              </a:rPr>
              <a:t> </a:t>
            </a:r>
            <a:r>
              <a:rPr lang="en-US" sz="2000" b="0" i="0" dirty="0" err="1">
                <a:solidFill>
                  <a:schemeClr val="tx1"/>
                </a:solidFill>
                <a:latin typeface="+mj-lt"/>
              </a:rPr>
              <a:t>gaz</a:t>
            </a:r>
            <a:r>
              <a:rPr lang="en-US" sz="2000" dirty="0">
                <a:solidFill>
                  <a:schemeClr val="tx1"/>
                </a:solidFill>
                <a:latin typeface="+mj-lt"/>
              </a:rPr>
              <a:t> </a:t>
            </a:r>
            <a:r>
              <a:rPr lang="en-US" sz="2000" b="0" i="0" dirty="0" err="1">
                <a:solidFill>
                  <a:schemeClr val="tx1"/>
                </a:solidFill>
                <a:latin typeface="+mj-lt"/>
              </a:rPr>
              <a:t>elektr</a:t>
            </a:r>
            <a:r>
              <a:rPr lang="en-US" sz="2000" b="0" i="0" dirty="0">
                <a:solidFill>
                  <a:schemeClr val="tx1"/>
                </a:solidFill>
                <a:latin typeface="+mj-lt"/>
              </a:rPr>
              <a:t> </a:t>
            </a:r>
            <a:r>
              <a:rPr lang="en-US" sz="2000" b="0" i="0" dirty="0" err="1">
                <a:solidFill>
                  <a:schemeClr val="tx1"/>
                </a:solidFill>
                <a:latin typeface="+mj-lt"/>
              </a:rPr>
              <a:t>tokini</a:t>
            </a:r>
            <a:r>
              <a:rPr lang="en-US" sz="2000" b="0" i="0" dirty="0">
                <a:solidFill>
                  <a:schemeClr val="tx1"/>
                </a:solidFill>
                <a:latin typeface="+mj-lt"/>
              </a:rPr>
              <a:t> </a:t>
            </a:r>
            <a:r>
              <a:rPr lang="en-US" sz="2000" b="0" i="0" dirty="0" err="1">
                <a:solidFill>
                  <a:schemeClr val="tx1"/>
                </a:solidFill>
                <a:latin typeface="+mj-lt"/>
              </a:rPr>
              <a:t>o‘tkazmaydi</a:t>
            </a:r>
            <a:r>
              <a:rPr lang="en-US" sz="2000" b="0" i="0" dirty="0">
                <a:solidFill>
                  <a:schemeClr val="tx1"/>
                </a:solidFill>
                <a:latin typeface="+mj-lt"/>
              </a:rPr>
              <a:t>. U </a:t>
            </a:r>
            <a:r>
              <a:rPr lang="en-US" sz="2000" b="0" i="0" dirty="0" err="1">
                <a:solidFill>
                  <a:schemeClr val="tx1"/>
                </a:solidFill>
                <a:latin typeface="+mj-lt"/>
              </a:rPr>
              <a:t>o‘tkazuvchan</a:t>
            </a:r>
            <a:r>
              <a:rPr lang="en-US" sz="2000" b="0" i="0" dirty="0">
                <a:solidFill>
                  <a:schemeClr val="tx1"/>
                </a:solidFill>
                <a:latin typeface="+mj-lt"/>
              </a:rPr>
              <a:t> </a:t>
            </a:r>
            <a:r>
              <a:rPr lang="en-US" sz="2000" b="0" i="0" dirty="0" err="1">
                <a:solidFill>
                  <a:schemeClr val="tx1"/>
                </a:solidFill>
                <a:latin typeface="+mj-lt"/>
              </a:rPr>
              <a:t>bo‘lishi</a:t>
            </a:r>
            <a:r>
              <a:rPr lang="en-US" sz="2000" b="0" i="0" dirty="0">
                <a:solidFill>
                  <a:schemeClr val="tx1"/>
                </a:solidFill>
                <a:latin typeface="+mj-lt"/>
              </a:rPr>
              <a:t> </a:t>
            </a:r>
            <a:r>
              <a:rPr lang="en-US" sz="2000" b="0" i="0" dirty="0" err="1">
                <a:solidFill>
                  <a:schemeClr val="tx1"/>
                </a:solidFill>
                <a:latin typeface="+mj-lt"/>
              </a:rPr>
              <a:t>uchun</a:t>
            </a:r>
            <a:r>
              <a:rPr lang="en-US" sz="2000" b="0" i="0" dirty="0">
                <a:solidFill>
                  <a:schemeClr val="tx1"/>
                </a:solidFill>
                <a:latin typeface="+mj-lt"/>
              </a:rPr>
              <a:t> </a:t>
            </a:r>
            <a:r>
              <a:rPr lang="en-US" sz="2000" b="0" i="0" dirty="0" err="1">
                <a:solidFill>
                  <a:schemeClr val="tx1"/>
                </a:solidFill>
                <a:latin typeface="+mj-lt"/>
              </a:rPr>
              <a:t>molekulalarining</a:t>
            </a:r>
            <a:r>
              <a:rPr lang="en-US" sz="2000" b="0" i="0" dirty="0">
                <a:solidFill>
                  <a:schemeClr val="tx1"/>
                </a:solidFill>
                <a:latin typeface="+mj-lt"/>
              </a:rPr>
              <a:t> </a:t>
            </a:r>
            <a:r>
              <a:rPr lang="en-US" sz="2000" b="0" i="0" dirty="0" err="1">
                <a:solidFill>
                  <a:schemeClr val="tx1"/>
                </a:solidFill>
                <a:latin typeface="+mj-lt"/>
              </a:rPr>
              <a:t>biror</a:t>
            </a:r>
            <a:r>
              <a:rPr lang="en-US" sz="2000" b="0" i="0" dirty="0">
                <a:solidFill>
                  <a:schemeClr val="tx1"/>
                </a:solidFill>
                <a:latin typeface="+mj-lt"/>
              </a:rPr>
              <a:t> </a:t>
            </a:r>
            <a:r>
              <a:rPr lang="en-US" sz="2000" b="0" i="0" dirty="0" err="1">
                <a:solidFill>
                  <a:schemeClr val="tx1"/>
                </a:solidFill>
                <a:latin typeface="+mj-lt"/>
              </a:rPr>
              <a:t>qismi</a:t>
            </a:r>
            <a:r>
              <a:rPr lang="en-US" sz="2000" b="0" i="0" dirty="0">
                <a:solidFill>
                  <a:schemeClr val="tx1"/>
                </a:solidFill>
                <a:latin typeface="+mj-lt"/>
              </a:rPr>
              <a:t> </a:t>
            </a:r>
            <a:r>
              <a:rPr lang="en-US" sz="2000" b="0" i="0" dirty="0" err="1">
                <a:solidFill>
                  <a:schemeClr val="tx1"/>
                </a:solidFill>
                <a:latin typeface="+mj-lt"/>
              </a:rPr>
              <a:t>bo‘linib</a:t>
            </a:r>
            <a:r>
              <a:rPr lang="en-US" sz="2000" b="0" i="0" dirty="0">
                <a:solidFill>
                  <a:schemeClr val="tx1"/>
                </a:solidFill>
                <a:latin typeface="+mj-lt"/>
              </a:rPr>
              <a:t>, </a:t>
            </a:r>
            <a:r>
              <a:rPr lang="en-US" sz="2000" b="0" i="0" dirty="0" err="1">
                <a:solidFill>
                  <a:schemeClr val="tx1"/>
                </a:solidFill>
                <a:latin typeface="+mj-lt"/>
              </a:rPr>
              <a:t>ionlar</a:t>
            </a:r>
            <a:r>
              <a:rPr lang="en-US" sz="2000" b="0" i="0" dirty="0">
                <a:solidFill>
                  <a:schemeClr val="tx1"/>
                </a:solidFill>
                <a:latin typeface="+mj-lt"/>
              </a:rPr>
              <a:t> </a:t>
            </a:r>
            <a:r>
              <a:rPr lang="en-US" sz="2000" b="0" i="0" dirty="0" err="1">
                <a:solidFill>
                  <a:schemeClr val="tx1"/>
                </a:solidFill>
                <a:latin typeface="+mj-lt"/>
              </a:rPr>
              <a:t>va</a:t>
            </a:r>
            <a:r>
              <a:rPr lang="en-US" sz="2000" b="0" i="0" dirty="0">
                <a:solidFill>
                  <a:schemeClr val="tx1"/>
                </a:solidFill>
                <a:latin typeface="+mj-lt"/>
              </a:rPr>
              <a:t> </a:t>
            </a:r>
            <a:r>
              <a:rPr lang="en-US" sz="2000" b="0" i="0" dirty="0" err="1">
                <a:solidFill>
                  <a:schemeClr val="tx1"/>
                </a:solidFill>
                <a:latin typeface="+mj-lt"/>
              </a:rPr>
              <a:t>erkin</a:t>
            </a:r>
            <a:r>
              <a:rPr lang="en-US" sz="2000" b="0" i="0" dirty="0">
                <a:solidFill>
                  <a:schemeClr val="tx1"/>
                </a:solidFill>
                <a:latin typeface="+mj-lt"/>
              </a:rPr>
              <a:t> </a:t>
            </a:r>
            <a:r>
              <a:rPr lang="en-US" sz="2000" b="0" i="0" dirty="0" err="1">
                <a:solidFill>
                  <a:schemeClr val="tx1"/>
                </a:solidFill>
                <a:latin typeface="+mj-lt"/>
              </a:rPr>
              <a:t>elektronlarga</a:t>
            </a:r>
            <a:r>
              <a:rPr lang="en-US" sz="2000" b="0" i="0" dirty="0">
                <a:solidFill>
                  <a:schemeClr val="tx1"/>
                </a:solidFill>
                <a:latin typeface="+mj-lt"/>
              </a:rPr>
              <a:t> </a:t>
            </a:r>
            <a:r>
              <a:rPr lang="en-US" sz="2000" b="0" i="0" dirty="0" err="1">
                <a:solidFill>
                  <a:schemeClr val="tx1"/>
                </a:solidFill>
                <a:latin typeface="+mj-lt"/>
              </a:rPr>
              <a:t>ajralishi</a:t>
            </a:r>
            <a:r>
              <a:rPr lang="en-US" sz="2000" dirty="0">
                <a:solidFill>
                  <a:schemeClr val="tx1"/>
                </a:solidFill>
                <a:latin typeface="+mj-lt"/>
              </a:rPr>
              <a:t> </a:t>
            </a:r>
            <a:r>
              <a:rPr lang="en-US" sz="2000" b="0" i="0" dirty="0" err="1">
                <a:solidFill>
                  <a:schemeClr val="tx1"/>
                </a:solidFill>
                <a:latin typeface="+mj-lt"/>
              </a:rPr>
              <a:t>kerak</a:t>
            </a:r>
            <a:r>
              <a:rPr lang="en-US" sz="2000" b="0" i="0" dirty="0">
                <a:solidFill>
                  <a:schemeClr val="tx1"/>
                </a:solidFill>
                <a:latin typeface="+mj-lt"/>
              </a:rPr>
              <a:t>. </a:t>
            </a:r>
            <a:r>
              <a:rPr lang="en-US" sz="2000" b="0" i="0" dirty="0" err="1">
                <a:solidFill>
                  <a:schemeClr val="tx1"/>
                </a:solidFill>
                <a:latin typeface="+mj-lt"/>
              </a:rPr>
              <a:t>Buning</a:t>
            </a:r>
            <a:r>
              <a:rPr lang="en-US" sz="2000" b="0" i="0" dirty="0">
                <a:solidFill>
                  <a:schemeClr val="tx1"/>
                </a:solidFill>
                <a:latin typeface="+mj-lt"/>
              </a:rPr>
              <a:t> </a:t>
            </a:r>
            <a:r>
              <a:rPr lang="en-US" sz="2000" b="0" i="0" dirty="0" err="1">
                <a:solidFill>
                  <a:schemeClr val="tx1"/>
                </a:solidFill>
                <a:latin typeface="+mj-lt"/>
              </a:rPr>
              <a:t>uchun</a:t>
            </a:r>
            <a:r>
              <a:rPr lang="en-US" sz="2000" b="0" i="0" dirty="0">
                <a:solidFill>
                  <a:schemeClr val="tx1"/>
                </a:solidFill>
                <a:latin typeface="+mj-lt"/>
              </a:rPr>
              <a:t> </a:t>
            </a:r>
            <a:r>
              <a:rPr lang="en-US" sz="2000" b="0" i="0" dirty="0" err="1">
                <a:solidFill>
                  <a:schemeClr val="tx1"/>
                </a:solidFill>
                <a:latin typeface="+mj-lt"/>
              </a:rPr>
              <a:t>esa</a:t>
            </a:r>
            <a:r>
              <a:rPr lang="en-US" sz="2000" b="0" i="0" dirty="0">
                <a:solidFill>
                  <a:schemeClr val="tx1"/>
                </a:solidFill>
                <a:latin typeface="+mj-lt"/>
              </a:rPr>
              <a:t> </a:t>
            </a:r>
            <a:r>
              <a:rPr lang="en-US" sz="2000" b="0" i="0" dirty="0" err="1">
                <a:solidFill>
                  <a:schemeClr val="tx1"/>
                </a:solidFill>
                <a:latin typeface="+mj-lt"/>
              </a:rPr>
              <a:t>gazga</a:t>
            </a:r>
            <a:r>
              <a:rPr lang="en-US" sz="2000" b="0" i="0" dirty="0">
                <a:solidFill>
                  <a:schemeClr val="tx1"/>
                </a:solidFill>
                <a:latin typeface="+mj-lt"/>
              </a:rPr>
              <a:t> </a:t>
            </a:r>
            <a:r>
              <a:rPr lang="en-US" sz="2000" b="0" i="0" dirty="0" err="1">
                <a:solidFill>
                  <a:schemeClr val="tx1"/>
                </a:solidFill>
                <a:latin typeface="+mj-lt"/>
              </a:rPr>
              <a:t>biror</a:t>
            </a:r>
            <a:r>
              <a:rPr lang="en-US" sz="2000" b="0" i="0" dirty="0">
                <a:solidFill>
                  <a:schemeClr val="tx1"/>
                </a:solidFill>
                <a:latin typeface="+mj-lt"/>
              </a:rPr>
              <a:t> </a:t>
            </a:r>
            <a:r>
              <a:rPr lang="en-US" sz="2000" b="0" i="0" dirty="0" err="1">
                <a:solidFill>
                  <a:schemeClr val="tx1"/>
                </a:solidFill>
                <a:latin typeface="+mj-lt"/>
              </a:rPr>
              <a:t>ionlashtiruvchi</a:t>
            </a:r>
            <a:r>
              <a:rPr lang="en-US" sz="2000" b="0" i="0" dirty="0">
                <a:solidFill>
                  <a:schemeClr val="tx1"/>
                </a:solidFill>
                <a:latin typeface="+mj-lt"/>
              </a:rPr>
              <a:t> </a:t>
            </a:r>
            <a:r>
              <a:rPr lang="en-US" sz="2000" b="0" i="0" dirty="0" err="1">
                <a:solidFill>
                  <a:schemeClr val="tx1"/>
                </a:solidFill>
                <a:latin typeface="+mj-lt"/>
              </a:rPr>
              <a:t>ta’sir</a:t>
            </a:r>
            <a:r>
              <a:rPr lang="en-US" sz="2000" b="0" i="0" dirty="0">
                <a:solidFill>
                  <a:schemeClr val="tx1"/>
                </a:solidFill>
                <a:latin typeface="+mj-lt"/>
              </a:rPr>
              <a:t> </a:t>
            </a:r>
            <a:r>
              <a:rPr lang="en-US" sz="2000" b="0" i="0" dirty="0" err="1">
                <a:solidFill>
                  <a:schemeClr val="tx1"/>
                </a:solidFill>
                <a:latin typeface="+mj-lt"/>
              </a:rPr>
              <a:t>ko‘rsatilishi</a:t>
            </a:r>
            <a:r>
              <a:rPr lang="en-US" sz="2000" b="0" i="0" dirty="0">
                <a:solidFill>
                  <a:schemeClr val="tx1"/>
                </a:solidFill>
                <a:latin typeface="+mj-lt"/>
              </a:rPr>
              <a:t> </a:t>
            </a:r>
            <a:r>
              <a:rPr lang="en-US" sz="2000" b="0" i="0" dirty="0" err="1">
                <a:solidFill>
                  <a:schemeClr val="tx1"/>
                </a:solidFill>
                <a:latin typeface="+mj-lt"/>
              </a:rPr>
              <a:t>zarur</a:t>
            </a:r>
            <a:r>
              <a:rPr lang="en-US" sz="2000" b="0" i="0" dirty="0">
                <a:solidFill>
                  <a:schemeClr val="tx1"/>
                </a:solidFill>
                <a:latin typeface="+mj-lt"/>
              </a:rPr>
              <a:t>. </a:t>
            </a:r>
            <a:r>
              <a:rPr lang="en-US" sz="2000" b="0" i="0" dirty="0" err="1">
                <a:solidFill>
                  <a:schemeClr val="tx1"/>
                </a:solidFill>
                <a:latin typeface="+mj-lt"/>
              </a:rPr>
              <a:t>Ionizator</a:t>
            </a:r>
            <a:r>
              <a:rPr lang="en-US" sz="2000" b="0" i="0" dirty="0">
                <a:solidFill>
                  <a:schemeClr val="tx1"/>
                </a:solidFill>
                <a:latin typeface="+mj-lt"/>
              </a:rPr>
              <a:t>+ </a:t>
            </a:r>
            <a:r>
              <a:rPr lang="en-US" sz="2000" b="0" i="0" dirty="0" err="1">
                <a:solidFill>
                  <a:schemeClr val="tx1"/>
                </a:solidFill>
                <a:latin typeface="+mj-lt"/>
              </a:rPr>
              <a:t>ta’sirida</a:t>
            </a:r>
            <a:r>
              <a:rPr lang="en-US" sz="2000" b="0" i="0" dirty="0">
                <a:solidFill>
                  <a:schemeClr val="tx1"/>
                </a:solidFill>
                <a:latin typeface="+mj-lt"/>
              </a:rPr>
              <a:t> atom </a:t>
            </a:r>
            <a:r>
              <a:rPr lang="en-US" sz="2000" b="0" i="0" dirty="0" err="1">
                <a:solidFill>
                  <a:schemeClr val="tx1"/>
                </a:solidFill>
                <a:latin typeface="+mj-lt"/>
              </a:rPr>
              <a:t>yoki</a:t>
            </a:r>
            <a:r>
              <a:rPr lang="en-US" sz="2000" b="0" i="0" dirty="0">
                <a:solidFill>
                  <a:schemeClr val="tx1"/>
                </a:solidFill>
                <a:latin typeface="+mj-lt"/>
              </a:rPr>
              <a:t> </a:t>
            </a:r>
            <a:r>
              <a:rPr lang="en-US" sz="2000" b="0" i="0" dirty="0" err="1">
                <a:solidFill>
                  <a:schemeClr val="tx1"/>
                </a:solidFill>
                <a:latin typeface="+mj-lt"/>
              </a:rPr>
              <a:t>molekulalarning</a:t>
            </a:r>
            <a:r>
              <a:rPr lang="en-US" sz="2000" b="0" i="0" dirty="0">
                <a:solidFill>
                  <a:schemeClr val="tx1"/>
                </a:solidFill>
                <a:latin typeface="+mj-lt"/>
              </a:rPr>
              <a:t> electron</a:t>
            </a:r>
            <a:r>
              <a:rPr lang="en-US" sz="2000" dirty="0">
                <a:solidFill>
                  <a:schemeClr val="tx1"/>
                </a:solidFill>
                <a:latin typeface="+mj-lt"/>
              </a:rPr>
              <a:t> </a:t>
            </a:r>
            <a:r>
              <a:rPr lang="en-US" sz="2000" b="0" i="0" dirty="0" err="1">
                <a:solidFill>
                  <a:schemeClr val="tx1"/>
                </a:solidFill>
                <a:latin typeface="+mj-lt"/>
              </a:rPr>
              <a:t>qobig‘idan</a:t>
            </a:r>
            <a:r>
              <a:rPr lang="en-US" sz="2000" b="0" i="0" dirty="0">
                <a:solidFill>
                  <a:schemeClr val="tx1"/>
                </a:solidFill>
                <a:latin typeface="+mj-lt"/>
              </a:rPr>
              <a:t> </a:t>
            </a:r>
            <a:r>
              <a:rPr lang="en-US" sz="2000" b="0" i="0" dirty="0" err="1">
                <a:solidFill>
                  <a:schemeClr val="tx1"/>
                </a:solidFill>
                <a:latin typeface="+mj-lt"/>
              </a:rPr>
              <a:t>bir</a:t>
            </a:r>
            <a:r>
              <a:rPr lang="en-US" sz="2000" b="0" i="0" dirty="0">
                <a:solidFill>
                  <a:schemeClr val="tx1"/>
                </a:solidFill>
                <a:latin typeface="+mj-lt"/>
              </a:rPr>
              <a:t> </a:t>
            </a:r>
            <a:r>
              <a:rPr lang="en-US" sz="2000" b="0" i="0" dirty="0" err="1">
                <a:solidFill>
                  <a:schemeClr val="tx1"/>
                </a:solidFill>
                <a:latin typeface="+mj-lt"/>
              </a:rPr>
              <a:t>yoki</a:t>
            </a:r>
            <a:r>
              <a:rPr lang="en-US" sz="2000" b="0" i="0" dirty="0">
                <a:solidFill>
                  <a:schemeClr val="tx1"/>
                </a:solidFill>
                <a:latin typeface="+mj-lt"/>
              </a:rPr>
              <a:t> </a:t>
            </a:r>
            <a:r>
              <a:rPr lang="en-US" sz="2000" b="0" i="0" dirty="0" err="1">
                <a:solidFill>
                  <a:schemeClr val="tx1"/>
                </a:solidFill>
                <a:latin typeface="+mj-lt"/>
              </a:rPr>
              <a:t>bir</a:t>
            </a:r>
            <a:r>
              <a:rPr lang="en-US" sz="2000" b="0" i="0" dirty="0">
                <a:solidFill>
                  <a:schemeClr val="tx1"/>
                </a:solidFill>
                <a:latin typeface="+mj-lt"/>
              </a:rPr>
              <a:t> </a:t>
            </a:r>
            <a:r>
              <a:rPr lang="en-US" sz="2000" b="0" i="0" dirty="0" err="1">
                <a:solidFill>
                  <a:schemeClr val="tx1"/>
                </a:solidFill>
                <a:latin typeface="+mj-lt"/>
              </a:rPr>
              <a:t>nechta</a:t>
            </a:r>
            <a:r>
              <a:rPr lang="en-US" sz="2000" b="0" i="0" dirty="0">
                <a:solidFill>
                  <a:schemeClr val="tx1"/>
                </a:solidFill>
                <a:latin typeface="+mj-lt"/>
              </a:rPr>
              <a:t> </a:t>
            </a:r>
            <a:r>
              <a:rPr lang="en-US" sz="2000" b="0" i="0" dirty="0" err="1">
                <a:solidFill>
                  <a:schemeClr val="tx1"/>
                </a:solidFill>
                <a:latin typeface="+mj-lt"/>
              </a:rPr>
              <a:t>elektronlarning</a:t>
            </a:r>
            <a:r>
              <a:rPr lang="en-US" sz="2000" b="0" i="0" dirty="0">
                <a:solidFill>
                  <a:schemeClr val="tx1"/>
                </a:solidFill>
                <a:latin typeface="+mj-lt"/>
              </a:rPr>
              <a:t> </a:t>
            </a:r>
            <a:r>
              <a:rPr lang="en-US" sz="2000" b="0" i="0" dirty="0" err="1">
                <a:solidFill>
                  <a:schemeClr val="tx1"/>
                </a:solidFill>
                <a:latin typeface="+mj-lt"/>
              </a:rPr>
              <a:t>uzilib</a:t>
            </a:r>
            <a:r>
              <a:rPr lang="en-US" sz="2000" b="0" i="0" dirty="0">
                <a:solidFill>
                  <a:schemeClr val="tx1"/>
                </a:solidFill>
                <a:latin typeface="+mj-lt"/>
              </a:rPr>
              <a:t> </a:t>
            </a:r>
            <a:r>
              <a:rPr lang="en-US" sz="2000" b="0" i="0" dirty="0" err="1">
                <a:solidFill>
                  <a:schemeClr val="tx1"/>
                </a:solidFill>
                <a:latin typeface="+mj-lt"/>
              </a:rPr>
              <a:t>chiqishi</a:t>
            </a:r>
            <a:r>
              <a:rPr lang="en-US" sz="2000" b="0" i="0" dirty="0">
                <a:solidFill>
                  <a:schemeClr val="tx1"/>
                </a:solidFill>
                <a:latin typeface="+mj-lt"/>
              </a:rPr>
              <a:t> </a:t>
            </a:r>
            <a:r>
              <a:rPr lang="en-US" sz="2000" b="0" i="0" dirty="0" err="1" smtClean="0">
                <a:solidFill>
                  <a:schemeClr val="tx1"/>
                </a:solidFill>
                <a:latin typeface="+mj-lt"/>
              </a:rPr>
              <a:t>ro‘y</a:t>
            </a:r>
            <a:r>
              <a:rPr lang="en-US" sz="2000" dirty="0">
                <a:solidFill>
                  <a:schemeClr val="tx1"/>
                </a:solidFill>
                <a:latin typeface="+mj-lt"/>
              </a:rPr>
              <a:t> </a:t>
            </a:r>
            <a:r>
              <a:rPr lang="en-US" sz="2000" b="0" i="0" dirty="0" err="1" smtClean="0">
                <a:solidFill>
                  <a:schemeClr val="tx1"/>
                </a:solidFill>
                <a:latin typeface="+mj-lt"/>
              </a:rPr>
              <a:t>beradi</a:t>
            </a:r>
            <a:r>
              <a:rPr lang="en-US" sz="2000" b="0" i="0" dirty="0">
                <a:solidFill>
                  <a:schemeClr val="tx1"/>
                </a:solidFill>
                <a:latin typeface="+mj-lt"/>
              </a:rPr>
              <a:t>. </a:t>
            </a:r>
            <a:endParaRPr lang="ru-RU" sz="2000" dirty="0">
              <a:solidFill>
                <a:schemeClr val="tx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7162305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619125" y="1619251"/>
            <a:ext cx="7905750" cy="24590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sz="2000" dirty="0" smtClean="0">
                <a:solidFill>
                  <a:schemeClr val="tx1"/>
                </a:solidFill>
              </a:rPr>
              <a:t>	Bu </a:t>
            </a:r>
            <a:r>
              <a:rPr lang="en-US" sz="2000" dirty="0" err="1">
                <a:solidFill>
                  <a:schemeClr val="tx1"/>
                </a:solidFill>
              </a:rPr>
              <a:t>esa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gazda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erkin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elektronlar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va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musbat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ionlar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vujudga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kelishiga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olib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keladi</a:t>
            </a:r>
            <a:r>
              <a:rPr lang="en-US" sz="2000" dirty="0">
                <a:solidFill>
                  <a:schemeClr val="tx1"/>
                </a:solidFill>
              </a:rPr>
              <a:t>. </a:t>
            </a:r>
            <a:r>
              <a:rPr lang="en-US" sz="2000" dirty="0" err="1">
                <a:solidFill>
                  <a:schemeClr val="tx1"/>
                </a:solidFill>
              </a:rPr>
              <a:t>Elektronlar</a:t>
            </a:r>
            <a:r>
              <a:rPr lang="en-US" sz="2000" dirty="0">
                <a:solidFill>
                  <a:schemeClr val="tx1"/>
                </a:solidFill>
              </a:rPr>
              <a:t> ham </a:t>
            </a:r>
            <a:r>
              <a:rPr lang="en-US" sz="2000" dirty="0" err="1">
                <a:solidFill>
                  <a:schemeClr val="tx1"/>
                </a:solidFill>
              </a:rPr>
              <a:t>o‘z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navbatida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neytral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atomlar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yoki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molekulalar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bilan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birikib</a:t>
            </a:r>
            <a:r>
              <a:rPr lang="en-US" sz="2000" dirty="0">
                <a:solidFill>
                  <a:schemeClr val="tx1"/>
                </a:solidFill>
              </a:rPr>
              <a:t>, </a:t>
            </a:r>
            <a:r>
              <a:rPr lang="en-US" sz="2000" dirty="0" err="1">
                <a:solidFill>
                  <a:schemeClr val="tx1"/>
                </a:solidFill>
              </a:rPr>
              <a:t>manfiy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zaryadlangan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ionlarni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vujudga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keltiradi</a:t>
            </a:r>
            <a:r>
              <a:rPr lang="en-US" sz="2000" dirty="0">
                <a:solidFill>
                  <a:schemeClr val="tx1"/>
                </a:solidFill>
              </a:rPr>
              <a:t>.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203946731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5" name="Рисунок 4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1625" y="1371600"/>
            <a:ext cx="6000750" cy="29718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5253551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77817" y="1119729"/>
            <a:ext cx="8596017" cy="36901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sz="2000" dirty="0" smtClean="0"/>
              <a:t>	</a:t>
            </a:r>
            <a:r>
              <a:rPr lang="en-US" sz="2000" dirty="0" err="1" smtClean="0"/>
              <a:t>Demak</a:t>
            </a:r>
            <a:r>
              <a:rPr lang="en-US" sz="2000" dirty="0"/>
              <a:t>, </a:t>
            </a:r>
            <a:r>
              <a:rPr lang="en-US" sz="2000" dirty="0" err="1"/>
              <a:t>ionlashgan</a:t>
            </a:r>
            <a:r>
              <a:rPr lang="en-US" sz="2000" dirty="0"/>
              <a:t> </a:t>
            </a:r>
            <a:r>
              <a:rPr lang="en-US" sz="2000" dirty="0" err="1"/>
              <a:t>gazda</a:t>
            </a:r>
            <a:r>
              <a:rPr lang="en-US" sz="2000" dirty="0"/>
              <a:t> </a:t>
            </a:r>
            <a:r>
              <a:rPr lang="en-US" sz="2000" dirty="0" err="1"/>
              <a:t>erkin</a:t>
            </a:r>
            <a:r>
              <a:rPr lang="en-US" sz="2000" dirty="0"/>
              <a:t> </a:t>
            </a:r>
            <a:r>
              <a:rPr lang="en-US" sz="2000" dirty="0" err="1"/>
              <a:t>elektronlar</a:t>
            </a:r>
            <a:r>
              <a:rPr lang="en-US" sz="2000" dirty="0"/>
              <a:t>, </a:t>
            </a:r>
            <a:r>
              <a:rPr lang="en-US" sz="2000" dirty="0" err="1"/>
              <a:t>musbat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manfiy</a:t>
            </a:r>
            <a:r>
              <a:rPr lang="en-US" sz="2000" dirty="0"/>
              <a:t> </a:t>
            </a:r>
            <a:r>
              <a:rPr lang="en-US" sz="2000" dirty="0" err="1"/>
              <a:t>ionlar</a:t>
            </a:r>
            <a:r>
              <a:rPr lang="en-US" sz="2000" dirty="0"/>
              <a:t> </a:t>
            </a:r>
            <a:r>
              <a:rPr lang="en-US" sz="2000" dirty="0" err="1"/>
              <a:t>mavjud</a:t>
            </a:r>
            <a:r>
              <a:rPr lang="en-US" sz="2000" dirty="0"/>
              <a:t> </a:t>
            </a:r>
            <a:r>
              <a:rPr lang="en-US" sz="2000" dirty="0" err="1"/>
              <a:t>bo‘ladi</a:t>
            </a:r>
            <a:r>
              <a:rPr lang="en-US" sz="2000" dirty="0"/>
              <a:t>. </a:t>
            </a:r>
            <a:r>
              <a:rPr lang="en-US" sz="2000" dirty="0" err="1"/>
              <a:t>Gazdan</a:t>
            </a:r>
            <a:r>
              <a:rPr lang="en-US" sz="2000" dirty="0"/>
              <a:t> </a:t>
            </a:r>
            <a:r>
              <a:rPr lang="en-US" sz="2000" dirty="0" err="1"/>
              <a:t>elektr</a:t>
            </a:r>
            <a:r>
              <a:rPr lang="en-US" sz="2000" dirty="0"/>
              <a:t> </a:t>
            </a:r>
            <a:r>
              <a:rPr lang="en-US" sz="2000" dirty="0" err="1"/>
              <a:t>tokining</a:t>
            </a:r>
            <a:r>
              <a:rPr lang="en-US" sz="2000" dirty="0"/>
              <a:t> </a:t>
            </a:r>
            <a:r>
              <a:rPr lang="en-US" sz="2000" dirty="0" err="1"/>
              <a:t>o‘tishi</a:t>
            </a:r>
            <a:r>
              <a:rPr lang="en-US" sz="2000" dirty="0"/>
              <a:t> </a:t>
            </a:r>
            <a:r>
              <a:rPr lang="en-US" sz="2000" dirty="0" err="1"/>
              <a:t>gaz</a:t>
            </a:r>
            <a:r>
              <a:rPr lang="en-US" sz="2000" dirty="0"/>
              <a:t> </a:t>
            </a:r>
            <a:r>
              <a:rPr lang="en-US" sz="2000" dirty="0" err="1"/>
              <a:t>razryadi</a:t>
            </a:r>
            <a:r>
              <a:rPr lang="en-US" sz="2000" dirty="0"/>
              <a:t> </a:t>
            </a:r>
            <a:r>
              <a:rPr lang="en-US" sz="2000" dirty="0" err="1"/>
              <a:t>deyiladi</a:t>
            </a:r>
            <a:r>
              <a:rPr lang="en-US" sz="2000" dirty="0"/>
              <a:t>. </a:t>
            </a:r>
            <a:r>
              <a:rPr lang="en-US" sz="2000" dirty="0" err="1"/>
              <a:t>Rekombinatsiya</a:t>
            </a:r>
            <a:r>
              <a:rPr lang="en-US" sz="2000" dirty="0"/>
              <a:t>. </a:t>
            </a:r>
            <a:r>
              <a:rPr lang="en-US" sz="2000" dirty="0" err="1"/>
              <a:t>Gazda</a:t>
            </a:r>
            <a:r>
              <a:rPr lang="en-US" sz="2000" dirty="0"/>
              <a:t> </a:t>
            </a:r>
            <a:r>
              <a:rPr lang="en-US" sz="2000" dirty="0" err="1"/>
              <a:t>ionlashish</a:t>
            </a:r>
            <a:r>
              <a:rPr lang="en-US" sz="2000" dirty="0"/>
              <a:t> </a:t>
            </a:r>
            <a:r>
              <a:rPr lang="en-US" sz="2000" dirty="0" err="1"/>
              <a:t>jarayoni</a:t>
            </a:r>
            <a:r>
              <a:rPr lang="en-US" sz="2000" dirty="0"/>
              <a:t> </a:t>
            </a:r>
            <a:r>
              <a:rPr lang="en-US" sz="2000" dirty="0" err="1"/>
              <a:t>bilan</a:t>
            </a:r>
            <a:r>
              <a:rPr lang="en-US" sz="2000" dirty="0"/>
              <a:t> </a:t>
            </a:r>
            <a:r>
              <a:rPr lang="en-US" sz="2000" dirty="0" err="1"/>
              <a:t>birga</a:t>
            </a:r>
            <a:r>
              <a:rPr lang="en-US" sz="2000" dirty="0"/>
              <a:t>, </a:t>
            </a:r>
            <a:r>
              <a:rPr lang="en-US" sz="2000" dirty="0" err="1"/>
              <a:t>rekombinatsiya</a:t>
            </a:r>
            <a:r>
              <a:rPr lang="en-US" sz="2000" dirty="0"/>
              <a:t> — </a:t>
            </a:r>
            <a:r>
              <a:rPr lang="en-US" sz="2000" dirty="0" err="1"/>
              <a:t>ionlarning</a:t>
            </a:r>
            <a:r>
              <a:rPr lang="en-US" sz="2000" dirty="0"/>
              <a:t> </a:t>
            </a:r>
            <a:r>
              <a:rPr lang="en-US" sz="2000" dirty="0" err="1"/>
              <a:t>neytral</a:t>
            </a:r>
            <a:r>
              <a:rPr lang="en-US" sz="2000" dirty="0"/>
              <a:t> </a:t>
            </a:r>
            <a:r>
              <a:rPr lang="en-US" sz="2000" dirty="0" err="1"/>
              <a:t>atomlar</a:t>
            </a:r>
            <a:r>
              <a:rPr lang="en-US" sz="2000" dirty="0"/>
              <a:t> </a:t>
            </a:r>
            <a:r>
              <a:rPr lang="en-US" sz="2000" dirty="0" err="1"/>
              <a:t>yoki</a:t>
            </a:r>
            <a:r>
              <a:rPr lang="en-US" sz="2000" dirty="0"/>
              <a:t> </a:t>
            </a:r>
            <a:r>
              <a:rPr lang="en-US" sz="2000" dirty="0" err="1"/>
              <a:t>molekulalarga</a:t>
            </a:r>
            <a:r>
              <a:rPr lang="en-US" sz="2000" dirty="0"/>
              <a:t> </a:t>
            </a:r>
            <a:r>
              <a:rPr lang="en-US" sz="2000" dirty="0" err="1"/>
              <a:t>aylanish</a:t>
            </a:r>
            <a:r>
              <a:rPr lang="en-US" sz="2000" dirty="0"/>
              <a:t> </a:t>
            </a:r>
            <a:r>
              <a:rPr lang="en-US" sz="2000" dirty="0" err="1"/>
              <a:t>jarayoni</a:t>
            </a:r>
            <a:r>
              <a:rPr lang="en-US" sz="2000" dirty="0"/>
              <a:t> ham </a:t>
            </a:r>
            <a:r>
              <a:rPr lang="en-US" sz="2000" dirty="0" err="1"/>
              <a:t>ro‘y</a:t>
            </a:r>
            <a:r>
              <a:rPr lang="en-US" sz="2000" dirty="0"/>
              <a:t> </a:t>
            </a:r>
            <a:r>
              <a:rPr lang="en-US" sz="2000" dirty="0" err="1"/>
              <a:t>beradi</a:t>
            </a:r>
            <a:r>
              <a:rPr lang="en-US" sz="2000" dirty="0"/>
              <a:t>. Agar </a:t>
            </a:r>
            <a:r>
              <a:rPr lang="en-US" sz="2000" dirty="0" err="1"/>
              <a:t>tashqi</a:t>
            </a:r>
            <a:r>
              <a:rPr lang="en-US" sz="2000" dirty="0"/>
              <a:t> </a:t>
            </a:r>
            <a:r>
              <a:rPr lang="en-US" sz="2000" dirty="0" err="1"/>
              <a:t>ionizatorning</a:t>
            </a:r>
            <a:r>
              <a:rPr lang="en-US" sz="2000" dirty="0"/>
              <a:t> </a:t>
            </a:r>
            <a:r>
              <a:rPr lang="en-US" sz="2000" dirty="0" err="1"/>
              <a:t>ta’siri</a:t>
            </a:r>
            <a:r>
              <a:rPr lang="en-US" sz="2000" dirty="0"/>
              <a:t> </a:t>
            </a:r>
            <a:r>
              <a:rPr lang="en-US" sz="2000" dirty="0" err="1"/>
              <a:t>to‘xtasa</a:t>
            </a:r>
            <a:r>
              <a:rPr lang="en-US" sz="2000" dirty="0"/>
              <a:t>, </a:t>
            </a:r>
            <a:r>
              <a:rPr lang="en-US" sz="2000" dirty="0" err="1"/>
              <a:t>gazning</a:t>
            </a:r>
            <a:r>
              <a:rPr lang="en-US" sz="2000" dirty="0"/>
              <a:t> </a:t>
            </a:r>
            <a:r>
              <a:rPr lang="en-US" sz="2000" dirty="0" err="1"/>
              <a:t>o‘tkazuvchanligi</a:t>
            </a:r>
            <a:r>
              <a:rPr lang="en-US" sz="2000" dirty="0"/>
              <a:t> </a:t>
            </a:r>
            <a:r>
              <a:rPr lang="en-US" sz="2000" dirty="0" err="1"/>
              <a:t>yomonlasha</a:t>
            </a:r>
            <a:r>
              <a:rPr lang="en-US" sz="2000" dirty="0"/>
              <a:t> </a:t>
            </a:r>
            <a:r>
              <a:rPr lang="en-US" sz="2000" dirty="0" err="1"/>
              <a:t>boradi</a:t>
            </a:r>
            <a:r>
              <a:rPr lang="en-US" sz="2000" dirty="0"/>
              <a:t>. </a:t>
            </a:r>
            <a:endParaRPr lang="en-US" sz="2000" dirty="0" smtClean="0"/>
          </a:p>
        </p:txBody>
      </p:sp>
    </p:spTree>
    <p:extLst>
      <p:ext uri="{BB962C8B-B14F-4D97-AF65-F5344CB8AC3E}">
        <p14:creationId xmlns:p14="http://schemas.microsoft.com/office/powerpoint/2010/main" val="12396153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523875" y="1304926"/>
            <a:ext cx="8058150" cy="32669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000" dirty="0" smtClean="0"/>
              <a:t>	</a:t>
            </a:r>
            <a:r>
              <a:rPr lang="en-US" sz="2000" dirty="0" err="1" smtClean="0"/>
              <a:t>Ionizatorning</a:t>
            </a:r>
            <a:r>
              <a:rPr lang="en-US" sz="2000" dirty="0" smtClean="0"/>
              <a:t> </a:t>
            </a:r>
            <a:r>
              <a:rPr lang="en-US" sz="2000" dirty="0" err="1"/>
              <a:t>quvvati</a:t>
            </a:r>
            <a:r>
              <a:rPr lang="en-US" sz="2000" dirty="0"/>
              <a:t> </a:t>
            </a:r>
            <a:r>
              <a:rPr lang="en-US" sz="2000" dirty="0" err="1"/>
              <a:t>o‘zgarmaydigan</a:t>
            </a:r>
            <a:r>
              <a:rPr lang="en-US" sz="2000" dirty="0"/>
              <a:t> </a:t>
            </a:r>
            <a:r>
              <a:rPr lang="en-US" sz="2000" dirty="0" err="1"/>
              <a:t>bo‘lsa</a:t>
            </a:r>
            <a:r>
              <a:rPr lang="en-US" sz="2000" dirty="0"/>
              <a:t>, </a:t>
            </a:r>
            <a:r>
              <a:rPr lang="en-US" sz="2000" dirty="0" err="1"/>
              <a:t>ionlashish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rekombinatsiya</a:t>
            </a:r>
            <a:r>
              <a:rPr lang="en-US" sz="2000" dirty="0"/>
              <a:t> </a:t>
            </a:r>
            <a:r>
              <a:rPr lang="en-US" sz="2000" dirty="0" err="1"/>
              <a:t>jarayonlari</a:t>
            </a:r>
            <a:r>
              <a:rPr lang="en-US" sz="2000" dirty="0"/>
              <a:t> </a:t>
            </a:r>
            <a:r>
              <a:rPr lang="en-US" sz="2000" dirty="0" err="1"/>
              <a:t>o‘rtasida</a:t>
            </a:r>
            <a:r>
              <a:rPr lang="en-US" sz="2000" dirty="0"/>
              <a:t> </a:t>
            </a:r>
            <a:r>
              <a:rPr lang="en-US" sz="2000" dirty="0" err="1"/>
              <a:t>dinamik</a:t>
            </a:r>
            <a:r>
              <a:rPr lang="en-US" sz="2000" dirty="0"/>
              <a:t> </a:t>
            </a:r>
            <a:r>
              <a:rPr lang="en-US" sz="2000" dirty="0" err="1"/>
              <a:t>muvozanat</a:t>
            </a:r>
            <a:r>
              <a:rPr lang="en-US" sz="2000" dirty="0"/>
              <a:t> </a:t>
            </a:r>
            <a:r>
              <a:rPr lang="en-US" sz="2000" dirty="0" err="1"/>
              <a:t>vaziyati</a:t>
            </a:r>
            <a:r>
              <a:rPr lang="en-US" sz="2000" dirty="0"/>
              <a:t> </a:t>
            </a:r>
            <a:r>
              <a:rPr lang="en-US" sz="2000" dirty="0" err="1"/>
              <a:t>vujudga</a:t>
            </a:r>
            <a:r>
              <a:rPr lang="en-US" sz="2000" dirty="0"/>
              <a:t> </a:t>
            </a:r>
            <a:r>
              <a:rPr lang="en-US" sz="2000" dirty="0" err="1"/>
              <a:t>keladi</a:t>
            </a:r>
            <a:r>
              <a:rPr lang="en-US" sz="2000" dirty="0"/>
              <a:t>. </a:t>
            </a:r>
            <a:r>
              <a:rPr lang="en-US" sz="2000" dirty="0" err="1"/>
              <a:t>Bunda</a:t>
            </a:r>
            <a:r>
              <a:rPr lang="en-US" sz="2000" dirty="0"/>
              <a:t> </a:t>
            </a:r>
            <a:r>
              <a:rPr lang="en-US" sz="2000" dirty="0" err="1"/>
              <a:t>ionlashish</a:t>
            </a:r>
            <a:r>
              <a:rPr lang="en-US" sz="2000" dirty="0"/>
              <a:t> </a:t>
            </a:r>
            <a:r>
              <a:rPr lang="en-US" sz="2000" dirty="0" err="1"/>
              <a:t>natijasida</a:t>
            </a:r>
            <a:r>
              <a:rPr lang="en-US" sz="2000" dirty="0"/>
              <a:t> </a:t>
            </a:r>
            <a:r>
              <a:rPr lang="en-US" sz="2000" dirty="0" err="1"/>
              <a:t>vujudga</a:t>
            </a:r>
            <a:r>
              <a:rPr lang="en-US" sz="2000" dirty="0"/>
              <a:t> </a:t>
            </a:r>
            <a:r>
              <a:rPr lang="en-US" sz="2000" dirty="0" err="1"/>
              <a:t>keladigan</a:t>
            </a:r>
            <a:r>
              <a:rPr lang="en-US" sz="2000" dirty="0"/>
              <a:t> </a:t>
            </a:r>
            <a:r>
              <a:rPr lang="en-US" sz="2000" dirty="0" err="1"/>
              <a:t>zaryadlangan</a:t>
            </a:r>
            <a:r>
              <a:rPr lang="en-US" sz="2000" dirty="0"/>
              <a:t> </a:t>
            </a:r>
            <a:r>
              <a:rPr lang="en-US" sz="2000" dirty="0" err="1"/>
              <a:t>zarralar</a:t>
            </a:r>
            <a:r>
              <a:rPr lang="en-US" sz="2000" dirty="0"/>
              <a:t> </a:t>
            </a:r>
            <a:r>
              <a:rPr lang="en-US" sz="2000" dirty="0" err="1"/>
              <a:t>juftining</a:t>
            </a:r>
            <a:r>
              <a:rPr lang="en-US" sz="2000" dirty="0"/>
              <a:t> </a:t>
            </a:r>
            <a:r>
              <a:rPr lang="en-US" sz="2000" dirty="0" err="1"/>
              <a:t>o‘rtacha</a:t>
            </a:r>
            <a:r>
              <a:rPr lang="en-US" sz="2000" dirty="0"/>
              <a:t> </a:t>
            </a:r>
            <a:r>
              <a:rPr lang="en-US" sz="2000" dirty="0" err="1"/>
              <a:t>soni</a:t>
            </a:r>
            <a:r>
              <a:rPr lang="en-US" sz="2000" dirty="0"/>
              <a:t> </a:t>
            </a:r>
            <a:r>
              <a:rPr lang="en-US" sz="2000" dirty="0" err="1"/>
              <a:t>rekombinatsiya</a:t>
            </a:r>
            <a:r>
              <a:rPr lang="en-US" sz="2000" dirty="0"/>
              <a:t> </a:t>
            </a:r>
            <a:r>
              <a:rPr lang="en-US" sz="2000" dirty="0" err="1"/>
              <a:t>natijasida</a:t>
            </a:r>
            <a:r>
              <a:rPr lang="en-US" sz="2000" dirty="0"/>
              <a:t> </a:t>
            </a:r>
            <a:r>
              <a:rPr lang="en-US" sz="2000" dirty="0" err="1"/>
              <a:t>yo‘qoladiganlarining</a:t>
            </a:r>
            <a:r>
              <a:rPr lang="en-US" sz="2000" dirty="0"/>
              <a:t> </a:t>
            </a:r>
            <a:r>
              <a:rPr lang="en-US" sz="2000" dirty="0" err="1"/>
              <a:t>o‘rtacha</a:t>
            </a:r>
            <a:r>
              <a:rPr lang="en-US" sz="2000" dirty="0"/>
              <a:t> </a:t>
            </a:r>
            <a:r>
              <a:rPr lang="en-US" sz="2000" dirty="0" err="1"/>
              <a:t>soniga</a:t>
            </a:r>
            <a:r>
              <a:rPr lang="en-US" sz="2000" dirty="0"/>
              <a:t> </a:t>
            </a:r>
            <a:r>
              <a:rPr lang="en-US" sz="2000" dirty="0" err="1"/>
              <a:t>teng</a:t>
            </a:r>
            <a:r>
              <a:rPr lang="en-US" sz="2000" dirty="0"/>
              <a:t> </a:t>
            </a:r>
            <a:r>
              <a:rPr lang="en-US" sz="2000" dirty="0" err="1"/>
              <a:t>bo‘ladi</a:t>
            </a:r>
            <a:r>
              <a:rPr lang="en-US" sz="2000" dirty="0"/>
              <a:t>. </a:t>
            </a:r>
            <a:r>
              <a:rPr lang="en-US" sz="2000" dirty="0" err="1"/>
              <a:t>Nomustaqil</a:t>
            </a:r>
            <a:r>
              <a:rPr lang="en-US" sz="2000" dirty="0"/>
              <a:t> </a:t>
            </a:r>
            <a:r>
              <a:rPr lang="en-US" sz="2000" dirty="0" err="1"/>
              <a:t>razryad.Gazda</a:t>
            </a:r>
            <a:r>
              <a:rPr lang="en-US" sz="2000" dirty="0"/>
              <a:t> </a:t>
            </a:r>
            <a:r>
              <a:rPr lang="en-US" sz="2000" dirty="0" err="1"/>
              <a:t>tokning</a:t>
            </a:r>
            <a:r>
              <a:rPr lang="en-US" sz="2000" dirty="0"/>
              <a:t> </a:t>
            </a:r>
            <a:r>
              <a:rPr lang="en-US" sz="2000" dirty="0" err="1"/>
              <a:t>tashqi</a:t>
            </a:r>
            <a:r>
              <a:rPr lang="en-US" sz="2000" dirty="0"/>
              <a:t> </a:t>
            </a:r>
            <a:r>
              <a:rPr lang="en-US" sz="2000" dirty="0" err="1"/>
              <a:t>ionlashtiruvchi</a:t>
            </a:r>
            <a:r>
              <a:rPr lang="en-US" sz="2000" dirty="0"/>
              <a:t> </a:t>
            </a:r>
            <a:r>
              <a:rPr lang="en-US" sz="2000" dirty="0" err="1"/>
              <a:t>ta’sirida</a:t>
            </a:r>
            <a:r>
              <a:rPr lang="en-US" sz="2000" dirty="0"/>
              <a:t> </a:t>
            </a:r>
            <a:r>
              <a:rPr lang="en-US" sz="2000" dirty="0" err="1"/>
              <a:t>vujudga</a:t>
            </a:r>
            <a:r>
              <a:rPr lang="en-US" sz="2000" dirty="0"/>
              <a:t> </a:t>
            </a:r>
            <a:r>
              <a:rPr lang="en-US" sz="2000" dirty="0" err="1"/>
              <a:t>kelishi</a:t>
            </a:r>
            <a:r>
              <a:rPr lang="en-US" sz="2000" dirty="0"/>
              <a:t> </a:t>
            </a:r>
            <a:r>
              <a:rPr lang="en-US" sz="2000" dirty="0" err="1"/>
              <a:t>nomustaqil</a:t>
            </a:r>
            <a:r>
              <a:rPr lang="en-US" sz="2000" dirty="0"/>
              <a:t> </a:t>
            </a:r>
            <a:r>
              <a:rPr lang="en-US" sz="2000" dirty="0" err="1"/>
              <a:t>gaz</a:t>
            </a:r>
            <a:r>
              <a:rPr lang="en-US" sz="2000" dirty="0"/>
              <a:t> </a:t>
            </a:r>
            <a:r>
              <a:rPr lang="en-US" sz="2000" dirty="0" err="1"/>
              <a:t>razryadi</a:t>
            </a:r>
            <a:r>
              <a:rPr lang="en-US" sz="2000" dirty="0"/>
              <a:t> </a:t>
            </a:r>
            <a:r>
              <a:rPr lang="en-US" sz="2000" dirty="0" err="1"/>
              <a:t>deyiladi</a:t>
            </a:r>
            <a:r>
              <a:rPr lang="en-US" sz="2000" dirty="0"/>
              <a:t>. Bu </a:t>
            </a:r>
            <a:r>
              <a:rPr lang="en-US" sz="2000" dirty="0" err="1"/>
              <a:t>jarayonni</a:t>
            </a:r>
            <a:r>
              <a:rPr lang="en-US" sz="2000" dirty="0"/>
              <a:t> </a:t>
            </a:r>
            <a:r>
              <a:rPr lang="en-US" sz="2000" dirty="0" err="1"/>
              <a:t>batafsilroq</a:t>
            </a:r>
            <a:r>
              <a:rPr lang="en-US" sz="2000" dirty="0"/>
              <a:t> </a:t>
            </a:r>
            <a:r>
              <a:rPr lang="en-US" sz="2000" dirty="0" err="1"/>
              <a:t>o‘rganaylik</a:t>
            </a:r>
            <a:r>
              <a:rPr lang="en-US" sz="2000" dirty="0"/>
              <a:t>.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44410009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509426" y="1169702"/>
            <a:ext cx="8126859" cy="33650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1800" dirty="0" smtClean="0"/>
              <a:t>	</a:t>
            </a:r>
            <a:r>
              <a:rPr lang="en-US" sz="1800" dirty="0" err="1" smtClean="0"/>
              <a:t>Aytaylik</a:t>
            </a:r>
            <a:r>
              <a:rPr lang="en-US" sz="1800" dirty="0"/>
              <a:t>, </a:t>
            </a:r>
            <a:r>
              <a:rPr lang="en-US" sz="1800" dirty="0" err="1"/>
              <a:t>kondensator</a:t>
            </a:r>
            <a:r>
              <a:rPr lang="en-US" sz="1800" dirty="0"/>
              <a:t> </a:t>
            </a:r>
            <a:r>
              <a:rPr lang="en-US" sz="1800" dirty="0" err="1"/>
              <a:t>qoplamalari</a:t>
            </a:r>
            <a:r>
              <a:rPr lang="en-US" sz="1800" dirty="0"/>
              <a:t> </a:t>
            </a:r>
            <a:r>
              <a:rPr lang="en-US" sz="1800" dirty="0" err="1"/>
              <a:t>orasidagi</a:t>
            </a:r>
            <a:r>
              <a:rPr lang="en-US" sz="1800" dirty="0"/>
              <a:t> </a:t>
            </a:r>
            <a:r>
              <a:rPr lang="en-US" sz="1800" dirty="0" err="1"/>
              <a:t>bo‘shliqqa</a:t>
            </a:r>
            <a:r>
              <a:rPr lang="en-US" sz="1800" dirty="0"/>
              <a:t> </a:t>
            </a:r>
            <a:r>
              <a:rPr lang="en-US" sz="1800" dirty="0" err="1"/>
              <a:t>ultrabinafsha</a:t>
            </a:r>
            <a:r>
              <a:rPr lang="en-US" sz="1800" dirty="0"/>
              <a:t> </a:t>
            </a:r>
            <a:r>
              <a:rPr lang="en-US" sz="1800" dirty="0" err="1"/>
              <a:t>nurlar</a:t>
            </a:r>
            <a:r>
              <a:rPr lang="en-US" sz="1800" dirty="0"/>
              <a:t> </a:t>
            </a:r>
            <a:r>
              <a:rPr lang="en-US" sz="1800" dirty="0" err="1"/>
              <a:t>ta’sir</a:t>
            </a:r>
            <a:r>
              <a:rPr lang="en-US" sz="1800" dirty="0"/>
              <a:t> </a:t>
            </a:r>
            <a:r>
              <a:rPr lang="en-US" sz="1800" dirty="0" err="1"/>
              <a:t>etayotgan</a:t>
            </a:r>
            <a:r>
              <a:rPr lang="en-US" sz="1800" dirty="0"/>
              <a:t> </a:t>
            </a:r>
            <a:r>
              <a:rPr lang="en-US" sz="1800" dirty="0" err="1"/>
              <a:t>bo‘lsin</a:t>
            </a:r>
            <a:r>
              <a:rPr lang="en-US" sz="1800" dirty="0"/>
              <a:t> (135- </a:t>
            </a:r>
            <a:r>
              <a:rPr lang="en-US" sz="1800" dirty="0" err="1"/>
              <a:t>rasm</a:t>
            </a:r>
            <a:r>
              <a:rPr lang="en-US" sz="1800" dirty="0"/>
              <a:t>). </a:t>
            </a:r>
            <a:endParaRPr lang="ru-RU" sz="1800" dirty="0"/>
          </a:p>
          <a:p>
            <a:pPr>
              <a:lnSpc>
                <a:spcPct val="150000"/>
              </a:lnSpc>
            </a:pPr>
            <a:r>
              <a:rPr lang="en-US" sz="1800" dirty="0"/>
              <a:t>	</a:t>
            </a:r>
            <a:r>
              <a:rPr lang="en-US" sz="1800" dirty="0" err="1" smtClean="0"/>
              <a:t>Kondensator</a:t>
            </a:r>
            <a:r>
              <a:rPr lang="en-US" sz="1800" dirty="0" smtClean="0"/>
              <a:t> </a:t>
            </a:r>
            <a:r>
              <a:rPr lang="en-US" sz="1800" dirty="0" err="1"/>
              <a:t>qoplamalari</a:t>
            </a:r>
            <a:r>
              <a:rPr lang="en-US" sz="1800" dirty="0"/>
              <a:t> </a:t>
            </a:r>
            <a:r>
              <a:rPr lang="en-US" sz="1800" dirty="0" err="1"/>
              <a:t>orasida</a:t>
            </a:r>
            <a:r>
              <a:rPr lang="en-US" sz="1800" dirty="0"/>
              <a:t> </a:t>
            </a:r>
            <a:r>
              <a:rPr lang="en-US" sz="1800" dirty="0" err="1"/>
              <a:t>ionlashuv</a:t>
            </a:r>
            <a:r>
              <a:rPr lang="en-US" sz="1800" dirty="0"/>
              <a:t> </a:t>
            </a:r>
            <a:r>
              <a:rPr lang="en-US" sz="1800" dirty="0" err="1"/>
              <a:t>jarayoni</a:t>
            </a:r>
            <a:r>
              <a:rPr lang="en-US" sz="1800" dirty="0"/>
              <a:t> </a:t>
            </a:r>
            <a:r>
              <a:rPr lang="en-US" sz="1800" dirty="0" err="1"/>
              <a:t>ro‘y</a:t>
            </a:r>
            <a:r>
              <a:rPr lang="en-US" sz="1800" dirty="0"/>
              <a:t> </a:t>
            </a:r>
            <a:r>
              <a:rPr lang="en-US" sz="1800" dirty="0" err="1"/>
              <a:t>berib</a:t>
            </a:r>
            <a:r>
              <a:rPr lang="en-US" sz="1800" dirty="0"/>
              <a:t>, </a:t>
            </a:r>
            <a:r>
              <a:rPr lang="en-US" sz="1800" dirty="0" err="1"/>
              <a:t>qarama-qarshi</a:t>
            </a:r>
            <a:r>
              <a:rPr lang="en-US" sz="1800" dirty="0"/>
              <a:t> </a:t>
            </a:r>
            <a:r>
              <a:rPr lang="en-US" sz="1800" dirty="0" err="1"/>
              <a:t>zaryadlangan</a:t>
            </a:r>
            <a:r>
              <a:rPr lang="en-US" sz="1800" dirty="0"/>
              <a:t> </a:t>
            </a:r>
            <a:r>
              <a:rPr lang="en-US" sz="1800" dirty="0" err="1"/>
              <a:t>zarralar</a:t>
            </a:r>
            <a:r>
              <a:rPr lang="en-US" sz="1800" dirty="0"/>
              <a:t> </a:t>
            </a:r>
            <a:r>
              <a:rPr lang="en-US" sz="1800" dirty="0" err="1"/>
              <a:t>vujudga</a:t>
            </a:r>
            <a:r>
              <a:rPr lang="en-US" sz="1800" dirty="0"/>
              <a:t> </a:t>
            </a:r>
            <a:r>
              <a:rPr lang="en-US" sz="1800" dirty="0" err="1"/>
              <a:t>keladi</a:t>
            </a:r>
            <a:r>
              <a:rPr lang="en-US" sz="1800" dirty="0"/>
              <a:t>. Agar </a:t>
            </a:r>
            <a:r>
              <a:rPr lang="en-US" sz="1800" dirty="0" err="1"/>
              <a:t>kondensator</a:t>
            </a:r>
            <a:r>
              <a:rPr lang="en-US" sz="1800" dirty="0"/>
              <a:t> </a:t>
            </a:r>
            <a:r>
              <a:rPr lang="en-US" sz="1800" dirty="0" err="1"/>
              <a:t>qoplamalari</a:t>
            </a:r>
            <a:r>
              <a:rPr lang="en-US" sz="1800" dirty="0"/>
              <a:t/>
            </a:r>
            <a:br>
              <a:rPr lang="en-US" sz="1800" dirty="0"/>
            </a:br>
            <a:r>
              <a:rPr lang="en-US" sz="1800" dirty="0" err="1"/>
              <a:t>orasidagi</a:t>
            </a:r>
            <a:r>
              <a:rPr lang="en-US" sz="1800" dirty="0"/>
              <a:t> </a:t>
            </a:r>
            <a:r>
              <a:rPr lang="en-US" sz="1800" dirty="0" err="1"/>
              <a:t>kuchlanish</a:t>
            </a:r>
            <a:r>
              <a:rPr lang="en-US" sz="1800" dirty="0"/>
              <a:t> </a:t>
            </a:r>
            <a:r>
              <a:rPr lang="en-US" sz="1800" dirty="0" err="1"/>
              <a:t>nolga</a:t>
            </a:r>
            <a:r>
              <a:rPr lang="en-US" sz="1800" dirty="0"/>
              <a:t> </a:t>
            </a:r>
            <a:r>
              <a:rPr lang="en-US" sz="1800" dirty="0" err="1"/>
              <a:t>teng</a:t>
            </a:r>
            <a:r>
              <a:rPr lang="en-US" sz="1800" dirty="0"/>
              <a:t> </a:t>
            </a:r>
            <a:r>
              <a:rPr lang="en-US" sz="1800" dirty="0" err="1"/>
              <a:t>bo‘lsa</a:t>
            </a:r>
            <a:r>
              <a:rPr lang="en-US" sz="1800" dirty="0"/>
              <a:t> (136- </a:t>
            </a:r>
            <a:r>
              <a:rPr lang="en-US" sz="1800" dirty="0" err="1"/>
              <a:t>rasm</a:t>
            </a:r>
            <a:r>
              <a:rPr lang="en-US" sz="1800" dirty="0"/>
              <a:t>, 0 </a:t>
            </a:r>
            <a:r>
              <a:rPr lang="en-US" sz="1800" dirty="0" err="1"/>
              <a:t>nuqta</a:t>
            </a:r>
            <a:r>
              <a:rPr lang="en-US" sz="1800" dirty="0"/>
              <a:t>) </a:t>
            </a:r>
            <a:r>
              <a:rPr lang="en-US" sz="1800" dirty="0" err="1"/>
              <a:t>tok</a:t>
            </a:r>
            <a:r>
              <a:rPr lang="en-US" sz="1800" dirty="0"/>
              <a:t> ham </a:t>
            </a:r>
            <a:r>
              <a:rPr lang="en-US" sz="1800" dirty="0" err="1"/>
              <a:t>nolga</a:t>
            </a:r>
            <a:r>
              <a:rPr lang="en-US" sz="1800" dirty="0"/>
              <a:t> </a:t>
            </a:r>
            <a:r>
              <a:rPr lang="en-US" sz="1800" dirty="0" err="1"/>
              <a:t>teng</a:t>
            </a:r>
            <a:r>
              <a:rPr lang="en-US" sz="1800" dirty="0"/>
              <a:t> </a:t>
            </a:r>
            <a:r>
              <a:rPr lang="en-US" sz="1800" dirty="0" err="1"/>
              <a:t>bo‘ladi</a:t>
            </a:r>
            <a:r>
              <a:rPr lang="en-US" sz="1800" dirty="0"/>
              <a:t>, </a:t>
            </a:r>
            <a:r>
              <a:rPr lang="en-US" sz="1800" dirty="0" err="1"/>
              <a:t>chunki</a:t>
            </a:r>
            <a:r>
              <a:rPr lang="en-US" sz="1800" dirty="0"/>
              <a:t> </a:t>
            </a:r>
            <a:r>
              <a:rPr lang="en-US" sz="1800" dirty="0" err="1"/>
              <a:t>hosil</a:t>
            </a:r>
            <a:r>
              <a:rPr lang="en-US" sz="1800" dirty="0"/>
              <a:t> </a:t>
            </a:r>
            <a:r>
              <a:rPr lang="en-US" sz="1800" dirty="0" err="1"/>
              <a:t>bo‘lgan</a:t>
            </a:r>
            <a:r>
              <a:rPr lang="en-US" sz="1800" dirty="0"/>
              <a:t> </a:t>
            </a:r>
            <a:r>
              <a:rPr lang="en-US" sz="1800" dirty="0" err="1"/>
              <a:t>zaryad</a:t>
            </a:r>
            <a:r>
              <a:rPr lang="en-US" sz="1800" dirty="0"/>
              <a:t> </a:t>
            </a:r>
            <a:r>
              <a:rPr lang="en-US" sz="1800" dirty="0" err="1"/>
              <a:t>tashuvchilar</a:t>
            </a:r>
            <a:r>
              <a:rPr lang="en-US" sz="1800" dirty="0"/>
              <a:t> </a:t>
            </a:r>
            <a:r>
              <a:rPr lang="en-US" sz="1800" dirty="0" err="1"/>
              <a:t>betartib</a:t>
            </a:r>
            <a:r>
              <a:rPr lang="en-US" sz="1800" dirty="0"/>
              <a:t> </a:t>
            </a:r>
            <a:r>
              <a:rPr lang="en-US" sz="1800" dirty="0" err="1"/>
              <a:t>harakatda</a:t>
            </a:r>
            <a:r>
              <a:rPr lang="en-US" sz="1800" dirty="0"/>
              <a:t> </a:t>
            </a:r>
            <a:r>
              <a:rPr lang="en-US" sz="1800" dirty="0" err="1"/>
              <a:t>bo‘ladi</a:t>
            </a:r>
            <a:r>
              <a:rPr lang="en-US" sz="1800" dirty="0" smtClean="0"/>
              <a:t>.</a:t>
            </a:r>
            <a:endParaRPr lang="ru-RU" sz="1800" dirty="0"/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315344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419100" y="1114425"/>
            <a:ext cx="8305800" cy="36901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sz="2000" dirty="0" smtClean="0"/>
              <a:t>	</a:t>
            </a:r>
            <a:r>
              <a:rPr lang="en-US" sz="2000" dirty="0" err="1" smtClean="0"/>
              <a:t>Kondensator</a:t>
            </a:r>
            <a:r>
              <a:rPr lang="en-US" sz="2000" dirty="0" smtClean="0"/>
              <a:t> </a:t>
            </a:r>
            <a:r>
              <a:rPr lang="en-US" sz="2000" dirty="0" err="1"/>
              <a:t>qoplamalari</a:t>
            </a:r>
            <a:r>
              <a:rPr lang="en-US" sz="2000" dirty="0"/>
              <a:t> </a:t>
            </a:r>
            <a:r>
              <a:rPr lang="en-US" sz="2000" dirty="0" err="1"/>
              <a:t>orasidagi</a:t>
            </a:r>
            <a:r>
              <a:rPr lang="en-US" sz="2000" dirty="0"/>
              <a:t> </a:t>
            </a:r>
            <a:r>
              <a:rPr lang="en-US" sz="2000" dirty="0" err="1"/>
              <a:t>kuchlanish</a:t>
            </a:r>
            <a:r>
              <a:rPr lang="en-US" sz="2000" dirty="0"/>
              <a:t> </a:t>
            </a:r>
            <a:r>
              <a:rPr lang="en-US" sz="2000" dirty="0" err="1"/>
              <a:t>orttirilgan</a:t>
            </a:r>
            <a:r>
              <a:rPr lang="en-US" sz="2000" dirty="0"/>
              <a:t> sari </a:t>
            </a:r>
            <a:r>
              <a:rPr lang="en-US" sz="2000" dirty="0" err="1"/>
              <a:t>ko‘proq</a:t>
            </a:r>
            <a:r>
              <a:rPr lang="en-US" sz="2000" dirty="0"/>
              <a:t> </a:t>
            </a:r>
            <a:r>
              <a:rPr lang="en-US" sz="2000" dirty="0" err="1"/>
              <a:t>ionlar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elektronlar</a:t>
            </a:r>
            <a:r>
              <a:rPr lang="en-US" sz="2000" dirty="0"/>
              <a:t> </a:t>
            </a:r>
            <a:r>
              <a:rPr lang="en-US" sz="2000" dirty="0" err="1"/>
              <a:t>yo‘naltirilgan</a:t>
            </a:r>
            <a:r>
              <a:rPr lang="en-US" sz="2000" dirty="0"/>
              <a:t> </a:t>
            </a:r>
            <a:r>
              <a:rPr lang="en-US" sz="2000" dirty="0" err="1"/>
              <a:t>harakatga</a:t>
            </a:r>
            <a:r>
              <a:rPr lang="en-US" sz="2000" dirty="0"/>
              <a:t> </a:t>
            </a:r>
            <a:r>
              <a:rPr lang="en-US" sz="2000" dirty="0" err="1"/>
              <a:t>keladi</a:t>
            </a:r>
            <a:r>
              <a:rPr lang="en-US" sz="2000" dirty="0"/>
              <a:t>. </a:t>
            </a:r>
            <a:r>
              <a:rPr lang="en-US" sz="2000" dirty="0" err="1"/>
              <a:t>Ular</a:t>
            </a:r>
            <a:r>
              <a:rPr lang="en-US" sz="2000" dirty="0"/>
              <a:t> </a:t>
            </a:r>
            <a:r>
              <a:rPr lang="en-US" sz="2000" dirty="0" err="1"/>
              <a:t>kondensator</a:t>
            </a:r>
            <a:r>
              <a:rPr lang="en-US" sz="2000" dirty="0"/>
              <a:t> </a:t>
            </a:r>
            <a:r>
              <a:rPr lang="en-US" sz="2000" dirty="0" err="1"/>
              <a:t>qoplamalariga</a:t>
            </a:r>
            <a:r>
              <a:rPr lang="en-US" sz="2000" dirty="0"/>
              <a:t> </a:t>
            </a:r>
            <a:r>
              <a:rPr lang="en-US" sz="2000" dirty="0" err="1"/>
              <a:t>yetishishadi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tok</a:t>
            </a:r>
            <a:r>
              <a:rPr lang="en-US" sz="2000" dirty="0"/>
              <a:t> </a:t>
            </a:r>
            <a:r>
              <a:rPr lang="en-US" sz="2000" dirty="0" err="1"/>
              <a:t>kuchi</a:t>
            </a:r>
            <a:r>
              <a:rPr lang="en-US" sz="2000" dirty="0"/>
              <a:t> </a:t>
            </a:r>
            <a:r>
              <a:rPr lang="en-US" sz="2000" dirty="0" err="1"/>
              <a:t>ortib</a:t>
            </a:r>
            <a:r>
              <a:rPr lang="en-US" sz="2000" dirty="0"/>
              <a:t> </a:t>
            </a:r>
            <a:r>
              <a:rPr lang="en-US" sz="2000" dirty="0" err="1"/>
              <a:t>boradi</a:t>
            </a:r>
            <a:r>
              <a:rPr lang="en-US" sz="2000" dirty="0"/>
              <a:t>. </a:t>
            </a:r>
            <a:r>
              <a:rPr lang="en-US" sz="2000" dirty="0" err="1"/>
              <a:t>Kuchlanish</a:t>
            </a:r>
            <a:r>
              <a:rPr lang="en-US" sz="2000" dirty="0"/>
              <a:t> U</a:t>
            </a:r>
            <a:r>
              <a:rPr lang="en-US" sz="2000" baseline="-25000" dirty="0"/>
              <a:t>T</a:t>
            </a:r>
            <a:r>
              <a:rPr lang="en-US" sz="2000" dirty="0"/>
              <a:t> </a:t>
            </a:r>
            <a:r>
              <a:rPr lang="en-US" sz="2000" dirty="0" err="1"/>
              <a:t>qiymatiga</a:t>
            </a:r>
            <a:r>
              <a:rPr lang="en-US" sz="2000" dirty="0"/>
              <a:t> </a:t>
            </a:r>
            <a:r>
              <a:rPr lang="en-US" sz="2000" dirty="0" err="1"/>
              <a:t>erishganda</a:t>
            </a:r>
            <a:r>
              <a:rPr lang="en-US" sz="2000" dirty="0"/>
              <a:t> </a:t>
            </a:r>
            <a:r>
              <a:rPr lang="en-US" sz="2000" dirty="0" err="1"/>
              <a:t>hosil</a:t>
            </a:r>
            <a:r>
              <a:rPr lang="en-US" sz="2000" dirty="0"/>
              <a:t> </a:t>
            </a:r>
            <a:r>
              <a:rPr lang="en-US" sz="2000" dirty="0" err="1"/>
              <a:t>bo‘lgan</a:t>
            </a:r>
            <a:r>
              <a:rPr lang="en-US" sz="2000" dirty="0"/>
              <a:t> </a:t>
            </a:r>
            <a:r>
              <a:rPr lang="en-US" sz="2000" dirty="0" err="1"/>
              <a:t>zaryadlarning</a:t>
            </a:r>
            <a:r>
              <a:rPr lang="en-US" sz="2000" dirty="0"/>
              <a:t> </a:t>
            </a:r>
            <a:r>
              <a:rPr lang="en-US" sz="2000" dirty="0" err="1"/>
              <a:t>barchasi</a:t>
            </a:r>
            <a:r>
              <a:rPr lang="en-US" sz="2000" dirty="0"/>
              <a:t> </a:t>
            </a:r>
            <a:r>
              <a:rPr lang="en-US" sz="2000" dirty="0" err="1"/>
              <a:t>qoplamalarga</a:t>
            </a:r>
            <a:r>
              <a:rPr lang="en-US" sz="2000" dirty="0"/>
              <a:t> </a:t>
            </a:r>
            <a:r>
              <a:rPr lang="en-US" sz="2000" dirty="0" err="1"/>
              <a:t>yetib</a:t>
            </a:r>
            <a:r>
              <a:rPr lang="en-US" sz="2000" dirty="0"/>
              <a:t> </a:t>
            </a:r>
            <a:r>
              <a:rPr lang="en-US" sz="2000" dirty="0" err="1"/>
              <a:t>boradi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tok</a:t>
            </a:r>
            <a:r>
              <a:rPr lang="en-US" sz="2000" dirty="0"/>
              <a:t> </a:t>
            </a:r>
            <a:r>
              <a:rPr lang="en-US" sz="2000" dirty="0" err="1"/>
              <a:t>shu</a:t>
            </a:r>
            <a:r>
              <a:rPr lang="en-US" sz="2000" dirty="0"/>
              <a:t> </a:t>
            </a:r>
            <a:r>
              <a:rPr lang="en-US" sz="2000" dirty="0" err="1"/>
              <a:t>ionlashish</a:t>
            </a:r>
            <a:r>
              <a:rPr lang="en-US" sz="2000" dirty="0"/>
              <a:t> </a:t>
            </a:r>
            <a:r>
              <a:rPr lang="en-US" sz="2000" dirty="0" err="1"/>
              <a:t>darajasi</a:t>
            </a:r>
            <a:r>
              <a:rPr lang="en-US" sz="2000" dirty="0"/>
              <a:t> </a:t>
            </a:r>
            <a:r>
              <a:rPr lang="en-US" sz="2000" dirty="0" err="1"/>
              <a:t>uchun</a:t>
            </a:r>
            <a:r>
              <a:rPr lang="en-US" sz="2000" dirty="0"/>
              <a:t> </a:t>
            </a:r>
            <a:r>
              <a:rPr lang="en-US" sz="2000" dirty="0" err="1"/>
              <a:t>o‘zining</a:t>
            </a:r>
            <a:r>
              <a:rPr lang="en-US" sz="2000" dirty="0"/>
              <a:t> </a:t>
            </a:r>
            <a:r>
              <a:rPr lang="en-US" sz="2000" dirty="0" err="1"/>
              <a:t>eng</a:t>
            </a:r>
            <a:r>
              <a:rPr lang="en-US" sz="2000" dirty="0"/>
              <a:t> </a:t>
            </a:r>
            <a:r>
              <a:rPr lang="en-US" sz="2000" dirty="0" err="1"/>
              <a:t>katta</a:t>
            </a:r>
            <a:r>
              <a:rPr lang="en-US" sz="2000" dirty="0"/>
              <a:t> I</a:t>
            </a:r>
            <a:r>
              <a:rPr lang="en-US" sz="2000" baseline="-25000" dirty="0"/>
              <a:t>T</a:t>
            </a:r>
            <a:r>
              <a:rPr lang="en-US" sz="2000" dirty="0"/>
              <a:t> </a:t>
            </a:r>
            <a:r>
              <a:rPr lang="en-US" sz="2000" dirty="0" err="1"/>
              <a:t>qiymatiga</a:t>
            </a:r>
            <a:r>
              <a:rPr lang="en-US" sz="2000" dirty="0"/>
              <a:t> </a:t>
            </a:r>
            <a:r>
              <a:rPr lang="en-US" sz="2000" dirty="0" err="1"/>
              <a:t>erishadi</a:t>
            </a:r>
            <a:r>
              <a:rPr lang="en-US" sz="2000" dirty="0"/>
              <a:t>.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177389273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95275" y="1390650"/>
            <a:ext cx="8543925" cy="2805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000" dirty="0" smtClean="0"/>
              <a:t>	</a:t>
            </a:r>
            <a:r>
              <a:rPr lang="en-US" sz="2000" dirty="0" err="1" smtClean="0"/>
              <a:t>Kuchlanishning</a:t>
            </a:r>
            <a:r>
              <a:rPr lang="en-US" sz="2000" dirty="0" smtClean="0"/>
              <a:t> </a:t>
            </a:r>
            <a:r>
              <a:rPr lang="en-US" sz="2000" dirty="0" err="1"/>
              <a:t>Uyo</a:t>
            </a:r>
            <a:r>
              <a:rPr lang="en-US" sz="2000" dirty="0"/>
              <a:t> </a:t>
            </a:r>
            <a:r>
              <a:rPr lang="en-US" sz="2000" dirty="0" err="1"/>
              <a:t>qiymatgacha</a:t>
            </a:r>
            <a:r>
              <a:rPr lang="en-US" sz="2000" dirty="0"/>
              <a:t> </a:t>
            </a:r>
            <a:r>
              <a:rPr lang="en-US" sz="2000" dirty="0" err="1"/>
              <a:t>ortishi</a:t>
            </a:r>
            <a:r>
              <a:rPr lang="en-US" sz="2000" dirty="0"/>
              <a:t> </a:t>
            </a:r>
            <a:r>
              <a:rPr lang="en-US" sz="2000" dirty="0" err="1"/>
              <a:t>tok</a:t>
            </a:r>
            <a:r>
              <a:rPr lang="en-US" sz="2000" dirty="0"/>
              <a:t> </a:t>
            </a:r>
            <a:r>
              <a:rPr lang="en-US" sz="2000" dirty="0" err="1"/>
              <a:t>kuchini</a:t>
            </a:r>
            <a:r>
              <a:rPr lang="en-US" sz="2000" dirty="0"/>
              <a:t> </a:t>
            </a:r>
            <a:r>
              <a:rPr lang="en-US" sz="2000" dirty="0" err="1"/>
              <a:t>o‘zgartira</a:t>
            </a:r>
            <a:r>
              <a:rPr lang="en-US" sz="2000" dirty="0"/>
              <a:t> </a:t>
            </a:r>
            <a:r>
              <a:rPr lang="en-US" sz="2000" dirty="0" err="1"/>
              <a:t>olmaydi</a:t>
            </a:r>
            <a:r>
              <a:rPr lang="en-US" sz="2000" dirty="0"/>
              <a:t>. Agar </a:t>
            </a:r>
            <a:r>
              <a:rPr lang="en-US" sz="2000" dirty="0" err="1"/>
              <a:t>ionlashtiruvchining</a:t>
            </a:r>
            <a:r>
              <a:rPr lang="en-US" sz="2000" dirty="0"/>
              <a:t> </a:t>
            </a:r>
            <a:r>
              <a:rPr lang="en-US" sz="2000" dirty="0" err="1"/>
              <a:t>ta’siri</a:t>
            </a:r>
            <a:r>
              <a:rPr lang="en-US" sz="2000" dirty="0"/>
              <a:t> </a:t>
            </a:r>
            <a:r>
              <a:rPr lang="en-US" sz="2000" dirty="0" err="1"/>
              <a:t>to‘xtatilsa</a:t>
            </a:r>
            <a:r>
              <a:rPr lang="en-US" sz="2000" dirty="0"/>
              <a:t>, </a:t>
            </a:r>
            <a:r>
              <a:rPr lang="en-US" sz="2000" dirty="0" err="1"/>
              <a:t>ionlarni</a:t>
            </a:r>
            <a:r>
              <a:rPr lang="en-US" sz="2000" dirty="0"/>
              <a:t> </a:t>
            </a:r>
            <a:r>
              <a:rPr lang="en-US" sz="2000" dirty="0" err="1"/>
              <a:t>vujudga</a:t>
            </a:r>
            <a:r>
              <a:rPr lang="en-US" sz="2000" dirty="0"/>
              <a:t> </a:t>
            </a:r>
            <a:r>
              <a:rPr lang="en-US" sz="2000" dirty="0" err="1"/>
              <a:t>keltiruvchi</a:t>
            </a:r>
            <a:r>
              <a:rPr lang="en-US" sz="2000" dirty="0"/>
              <a:t> </a:t>
            </a:r>
            <a:r>
              <a:rPr lang="en-US" sz="2000" dirty="0" err="1"/>
              <a:t>boshqa</a:t>
            </a:r>
            <a:r>
              <a:rPr lang="en-US" sz="2000" dirty="0"/>
              <a:t> </a:t>
            </a:r>
            <a:r>
              <a:rPr lang="en-US" sz="2000" dirty="0" err="1"/>
              <a:t>manba</a:t>
            </a:r>
            <a:r>
              <a:rPr lang="en-US" sz="2000" dirty="0"/>
              <a:t> </a:t>
            </a:r>
            <a:r>
              <a:rPr lang="en-US" sz="2000" dirty="0" err="1"/>
              <a:t>bo‘lmaganligi</a:t>
            </a:r>
            <a:r>
              <a:rPr lang="en-US" sz="2000" dirty="0"/>
              <a:t> </a:t>
            </a:r>
            <a:r>
              <a:rPr lang="en-US" sz="2000" dirty="0" err="1"/>
              <a:t>uchun</a:t>
            </a:r>
            <a:r>
              <a:rPr lang="en-US" sz="2000" dirty="0"/>
              <a:t> </a:t>
            </a:r>
            <a:r>
              <a:rPr lang="en-US" sz="2000" dirty="0" err="1"/>
              <a:t>razryad</a:t>
            </a:r>
            <a:r>
              <a:rPr lang="en-US" sz="2000" dirty="0"/>
              <a:t> ham </a:t>
            </a:r>
            <a:r>
              <a:rPr lang="en-US" sz="2000" dirty="0" err="1"/>
              <a:t>to‘xtaydi</a:t>
            </a:r>
            <a:r>
              <a:rPr lang="en-US" sz="2000" dirty="0"/>
              <a:t>. </a:t>
            </a:r>
            <a:r>
              <a:rPr lang="en-US" sz="2000" dirty="0" err="1"/>
              <a:t>Shuning</a:t>
            </a:r>
            <a:r>
              <a:rPr lang="en-US" sz="2000" dirty="0"/>
              <a:t> </a:t>
            </a:r>
            <a:r>
              <a:rPr lang="en-US" sz="2000" dirty="0" err="1"/>
              <a:t>uchun</a:t>
            </a:r>
            <a:r>
              <a:rPr lang="en-US" sz="2000" dirty="0"/>
              <a:t> ham </a:t>
            </a:r>
            <a:r>
              <a:rPr lang="en-US" sz="2000" dirty="0" err="1"/>
              <a:t>bunday</a:t>
            </a:r>
            <a:r>
              <a:rPr lang="en-US" sz="2000" dirty="0"/>
              <a:t> </a:t>
            </a:r>
            <a:r>
              <a:rPr lang="en-US" sz="2000" dirty="0" err="1"/>
              <a:t>razryad</a:t>
            </a:r>
            <a:r>
              <a:rPr lang="en-US" sz="2000" dirty="0"/>
              <a:t> </a:t>
            </a:r>
            <a:r>
              <a:rPr lang="en-US" sz="2000" dirty="0" err="1"/>
              <a:t>nomustaqil</a:t>
            </a:r>
            <a:r>
              <a:rPr lang="en-US" sz="2000" dirty="0"/>
              <a:t> </a:t>
            </a:r>
            <a:r>
              <a:rPr lang="en-US" sz="2000" dirty="0" err="1"/>
              <a:t>razryad</a:t>
            </a:r>
            <a:r>
              <a:rPr lang="en-US" sz="2000" dirty="0"/>
              <a:t> </a:t>
            </a:r>
            <a:r>
              <a:rPr lang="en-US" sz="2000" dirty="0" err="1"/>
              <a:t>deyiladi</a:t>
            </a:r>
            <a:r>
              <a:rPr lang="en-US" sz="2000" dirty="0"/>
              <a:t>.</a:t>
            </a:r>
            <a:endParaRPr lang="ru-RU" sz="2000" dirty="0"/>
          </a:p>
          <a:p>
            <a:pPr>
              <a:lnSpc>
                <a:spcPct val="150000"/>
              </a:lnSpc>
            </a:pPr>
            <a:r>
              <a:rPr lang="en-US" sz="2000" dirty="0"/>
              <a:t>	</a:t>
            </a:r>
            <a:r>
              <a:rPr lang="en-US" sz="2000" dirty="0" err="1" smtClean="0"/>
              <a:t>Mustaqil</a:t>
            </a:r>
            <a:r>
              <a:rPr lang="en-US" sz="2000" dirty="0" smtClean="0"/>
              <a:t> </a:t>
            </a:r>
            <a:r>
              <a:rPr lang="en-US" sz="2000" dirty="0" err="1"/>
              <a:t>gaz</a:t>
            </a:r>
            <a:r>
              <a:rPr lang="en-US" sz="2000" dirty="0"/>
              <a:t> </a:t>
            </a:r>
            <a:r>
              <a:rPr lang="en-US" sz="2000" dirty="0" err="1"/>
              <a:t>razryadi</a:t>
            </a:r>
            <a:r>
              <a:rPr lang="en-US" sz="2000" dirty="0"/>
              <a:t> </a:t>
            </a:r>
            <a:r>
              <a:rPr lang="en-US" sz="2000" dirty="0" err="1"/>
              <a:t>vujudga</a:t>
            </a:r>
            <a:r>
              <a:rPr lang="en-US" sz="2000" dirty="0"/>
              <a:t> </a:t>
            </a:r>
            <a:r>
              <a:rPr lang="en-US" sz="2000" dirty="0" err="1"/>
              <a:t>keladigan</a:t>
            </a:r>
            <a:r>
              <a:rPr lang="en-US" sz="2000" dirty="0"/>
              <a:t> </a:t>
            </a:r>
            <a:r>
              <a:rPr lang="en-US" sz="2000" dirty="0" err="1"/>
              <a:t>Uyo</a:t>
            </a:r>
            <a:r>
              <a:rPr lang="en-US" sz="2000" dirty="0"/>
              <a:t> </a:t>
            </a:r>
            <a:r>
              <a:rPr lang="en-US" sz="2000" dirty="0" err="1"/>
              <a:t>kuchlanish</a:t>
            </a:r>
            <a:r>
              <a:rPr lang="en-US" sz="2000" dirty="0"/>
              <a:t> </a:t>
            </a:r>
            <a:r>
              <a:rPr lang="en-US" sz="2000" dirty="0" err="1"/>
              <a:t>gaz</a:t>
            </a:r>
            <a:r>
              <a:rPr lang="en-US" sz="2000" dirty="0"/>
              <a:t> </a:t>
            </a:r>
            <a:r>
              <a:rPr lang="en-US" sz="2000" dirty="0" err="1"/>
              <a:t>razryadini</a:t>
            </a:r>
            <a:r>
              <a:rPr lang="en-US" sz="2000" dirty="0"/>
              <a:t> </a:t>
            </a:r>
            <a:r>
              <a:rPr lang="en-US" sz="2000" dirty="0" err="1"/>
              <a:t>yoqish</a:t>
            </a:r>
            <a:r>
              <a:rPr lang="en-US" sz="2000" dirty="0"/>
              <a:t> </a:t>
            </a:r>
            <a:r>
              <a:rPr lang="en-US" sz="2000" dirty="0" err="1"/>
              <a:t>kuchlanishi</a:t>
            </a:r>
            <a:r>
              <a:rPr lang="en-US" sz="2000" dirty="0"/>
              <a:t> </a:t>
            </a:r>
            <a:r>
              <a:rPr lang="en-US" sz="2000" dirty="0" err="1"/>
              <a:t>yoki</a:t>
            </a:r>
            <a:r>
              <a:rPr lang="en-US" sz="2000" dirty="0"/>
              <a:t> </a:t>
            </a:r>
            <a:r>
              <a:rPr lang="en-US" sz="2000" dirty="0" err="1"/>
              <a:t>teshish</a:t>
            </a:r>
            <a:r>
              <a:rPr lang="en-US" sz="2000" dirty="0"/>
              <a:t> </a:t>
            </a:r>
            <a:r>
              <a:rPr lang="en-US" sz="2000" dirty="0" err="1"/>
              <a:t>kuchlanishi</a:t>
            </a:r>
            <a:r>
              <a:rPr lang="en-US" sz="2000" dirty="0"/>
              <a:t> </a:t>
            </a:r>
            <a:r>
              <a:rPr lang="en-US" sz="2000" dirty="0" err="1"/>
              <a:t>deyiladi</a:t>
            </a:r>
            <a:r>
              <a:rPr lang="en-US" sz="2000" dirty="0"/>
              <a:t>.</a:t>
            </a:r>
            <a:endParaRPr lang="ru-RU" sz="2000" dirty="0"/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918234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99119" y="1343168"/>
            <a:ext cx="8568648" cy="2805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000" dirty="0" smtClean="0"/>
              <a:t>	</a:t>
            </a:r>
            <a:r>
              <a:rPr lang="en-US" sz="2000" dirty="0" err="1" smtClean="0"/>
              <a:t>Tojli</a:t>
            </a:r>
            <a:r>
              <a:rPr lang="en-US" sz="2000" dirty="0" smtClean="0"/>
              <a:t> </a:t>
            </a:r>
            <a:r>
              <a:rPr lang="en-US" sz="2000" dirty="0" err="1"/>
              <a:t>razryad</a:t>
            </a:r>
            <a:r>
              <a:rPr lang="en-US" sz="2000" dirty="0"/>
              <a:t>. Agar </a:t>
            </a:r>
            <a:r>
              <a:rPr lang="en-US" sz="2000" dirty="0" err="1"/>
              <a:t>atmosfera</a:t>
            </a:r>
            <a:r>
              <a:rPr lang="en-US" sz="2000" dirty="0"/>
              <a:t> </a:t>
            </a:r>
            <a:r>
              <a:rPr lang="en-US" sz="2000" dirty="0" err="1"/>
              <a:t>bosimida</a:t>
            </a:r>
            <a:r>
              <a:rPr lang="en-US" sz="2000" dirty="0"/>
              <a:t> </a:t>
            </a:r>
            <a:r>
              <a:rPr lang="en-US" sz="2000" dirty="0" err="1"/>
              <a:t>birining</a:t>
            </a:r>
            <a:r>
              <a:rPr lang="en-US" sz="2000" dirty="0"/>
              <a:t> </a:t>
            </a:r>
            <a:r>
              <a:rPr lang="en-US" sz="2000" dirty="0" err="1"/>
              <a:t>uchi</a:t>
            </a:r>
            <a:r>
              <a:rPr lang="en-US" sz="2000" dirty="0"/>
              <a:t> </a:t>
            </a:r>
            <a:r>
              <a:rPr lang="en-US" sz="2000" dirty="0" err="1"/>
              <a:t>uchli</a:t>
            </a:r>
            <a:r>
              <a:rPr lang="en-US" sz="2000" dirty="0"/>
              <a:t>, </a:t>
            </a:r>
            <a:r>
              <a:rPr lang="en-US" sz="2000" dirty="0" err="1"/>
              <a:t>ikkinchisiniki</a:t>
            </a:r>
            <a:r>
              <a:rPr lang="en-US" sz="2000" dirty="0"/>
              <a:t> </a:t>
            </a:r>
            <a:r>
              <a:rPr lang="en-US" sz="2000" dirty="0" err="1"/>
              <a:t>yassi</a:t>
            </a:r>
            <a:r>
              <a:rPr lang="en-US" sz="2000" dirty="0"/>
              <a:t> </a:t>
            </a:r>
            <a:r>
              <a:rPr lang="en-US" sz="2000" dirty="0" err="1"/>
              <a:t>bo‘lgan</a:t>
            </a:r>
            <a:r>
              <a:rPr lang="en-US" sz="2000" dirty="0"/>
              <a:t> </a:t>
            </a:r>
            <a:r>
              <a:rPr lang="en-US" sz="2000" dirty="0" err="1"/>
              <a:t>elektrodlar</a:t>
            </a:r>
            <a:r>
              <a:rPr lang="en-US" sz="2000" dirty="0"/>
              <a:t> </a:t>
            </a:r>
            <a:r>
              <a:rPr lang="en-US" sz="2000" dirty="0" err="1"/>
              <a:t>yordamida</a:t>
            </a:r>
            <a:r>
              <a:rPr lang="en-US" sz="2000" dirty="0"/>
              <a:t> </a:t>
            </a:r>
            <a:r>
              <a:rPr lang="en-US" sz="2000" dirty="0" err="1"/>
              <a:t>bir</a:t>
            </a:r>
            <a:r>
              <a:rPr lang="en-US" sz="2000" dirty="0"/>
              <a:t> </a:t>
            </a:r>
            <a:r>
              <a:rPr lang="en-US" sz="2000" dirty="0" err="1"/>
              <a:t>jinslimas</a:t>
            </a:r>
            <a:r>
              <a:rPr lang="en-US" sz="2000" dirty="0"/>
              <a:t> </a:t>
            </a:r>
            <a:r>
              <a:rPr lang="en-US" sz="2000" dirty="0" err="1"/>
              <a:t>elektr</a:t>
            </a:r>
            <a:r>
              <a:rPr lang="en-US" sz="2000" dirty="0"/>
              <a:t> </a:t>
            </a:r>
            <a:r>
              <a:rPr lang="en-US" sz="2000" dirty="0" err="1"/>
              <a:t>maydon</a:t>
            </a:r>
            <a:r>
              <a:rPr lang="en-US" sz="2000" dirty="0"/>
              <a:t> </a:t>
            </a:r>
            <a:r>
              <a:rPr lang="en-US" sz="2000" dirty="0" err="1"/>
              <a:t>hosil</a:t>
            </a:r>
            <a:r>
              <a:rPr lang="en-US" sz="2000" dirty="0"/>
              <a:t> </a:t>
            </a:r>
            <a:r>
              <a:rPr lang="en-US" sz="2000" dirty="0" err="1"/>
              <a:t>qilinsa</a:t>
            </a:r>
            <a:r>
              <a:rPr lang="en-US" sz="2000" dirty="0"/>
              <a:t>, </a:t>
            </a:r>
            <a:r>
              <a:rPr lang="en-US" sz="2000" dirty="0" err="1"/>
              <a:t>har</a:t>
            </a:r>
            <a:r>
              <a:rPr lang="en-US" sz="2000" dirty="0"/>
              <a:t> </a:t>
            </a:r>
            <a:r>
              <a:rPr lang="en-US" sz="2000" dirty="0" err="1"/>
              <a:t>birining</a:t>
            </a:r>
            <a:r>
              <a:rPr lang="en-US" sz="2000" dirty="0"/>
              <a:t> </a:t>
            </a:r>
            <a:r>
              <a:rPr lang="en-US" sz="2000" dirty="0" err="1"/>
              <a:t>oldida</a:t>
            </a:r>
            <a:r>
              <a:rPr lang="en-US" sz="2000" dirty="0"/>
              <a:t> </a:t>
            </a:r>
            <a:r>
              <a:rPr lang="en-US" sz="2000" dirty="0" err="1"/>
              <a:t>elektr</a:t>
            </a:r>
            <a:r>
              <a:rPr lang="en-US" sz="2000" dirty="0"/>
              <a:t> </a:t>
            </a:r>
            <a:r>
              <a:rPr lang="en-US" sz="2000" dirty="0" err="1"/>
              <a:t>maydonning</a:t>
            </a:r>
            <a:r>
              <a:rPr lang="en-US" sz="2000" dirty="0"/>
              <a:t> </a:t>
            </a:r>
            <a:r>
              <a:rPr lang="en-US" sz="2000" dirty="0" err="1"/>
              <a:t>kuchlanganligi</a:t>
            </a:r>
            <a:r>
              <a:rPr lang="en-US" sz="2000" dirty="0"/>
              <a:t> </a:t>
            </a:r>
            <a:r>
              <a:rPr lang="en-US" sz="2000" dirty="0" err="1"/>
              <a:t>turlicha</a:t>
            </a:r>
            <a:r>
              <a:rPr lang="en-US" sz="2000" dirty="0"/>
              <a:t> </a:t>
            </a:r>
            <a:r>
              <a:rPr lang="en-US" sz="2000" dirty="0" err="1"/>
              <a:t>bo‘ladi</a:t>
            </a:r>
            <a:r>
              <a:rPr lang="en-US" sz="2000" dirty="0"/>
              <a:t>. </a:t>
            </a:r>
            <a:r>
              <a:rPr lang="en-US" sz="2000" dirty="0" err="1"/>
              <a:t>Uchli</a:t>
            </a:r>
            <a:r>
              <a:rPr lang="en-US" sz="2000" dirty="0"/>
              <a:t> </a:t>
            </a:r>
            <a:r>
              <a:rPr lang="en-US" sz="2000" dirty="0" err="1"/>
              <a:t>joyda</a:t>
            </a:r>
            <a:r>
              <a:rPr lang="en-US" sz="2000" dirty="0"/>
              <a:t> </a:t>
            </a:r>
            <a:r>
              <a:rPr lang="en-US" sz="2000" dirty="0" err="1"/>
              <a:t>zaryad</a:t>
            </a:r>
            <a:r>
              <a:rPr lang="en-US" sz="2000" dirty="0"/>
              <a:t> </a:t>
            </a:r>
            <a:r>
              <a:rPr lang="en-US" sz="2000" dirty="0" err="1"/>
              <a:t>zichligi</a:t>
            </a:r>
            <a:r>
              <a:rPr lang="en-US" sz="2000" dirty="0"/>
              <a:t> </a:t>
            </a:r>
            <a:r>
              <a:rPr lang="en-US" sz="2000" dirty="0" err="1"/>
              <a:t>juda</a:t>
            </a:r>
            <a:r>
              <a:rPr lang="en-US" sz="2000" dirty="0"/>
              <a:t> </a:t>
            </a:r>
            <a:r>
              <a:rPr lang="en-US" sz="2000" dirty="0" err="1"/>
              <a:t>katta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shuning</a:t>
            </a:r>
            <a:r>
              <a:rPr lang="en-US" sz="2000" dirty="0"/>
              <a:t> </a:t>
            </a:r>
            <a:r>
              <a:rPr lang="en-US" sz="2000" dirty="0" err="1"/>
              <a:t>uchun</a:t>
            </a:r>
            <a:r>
              <a:rPr lang="en-US" sz="2000" dirty="0"/>
              <a:t> ham </a:t>
            </a:r>
            <a:r>
              <a:rPr lang="en-US" sz="2000" dirty="0" err="1"/>
              <a:t>kuchlanish</a:t>
            </a:r>
            <a:r>
              <a:rPr lang="en-US" sz="2000" dirty="0"/>
              <a:t> </a:t>
            </a:r>
            <a:r>
              <a:rPr lang="en-US" sz="2000" dirty="0" err="1"/>
              <a:t>ortganda</a:t>
            </a:r>
            <a:r>
              <a:rPr lang="en-US" sz="2000" dirty="0"/>
              <a:t> </a:t>
            </a:r>
            <a:r>
              <a:rPr lang="en-US" sz="2000" dirty="0" err="1"/>
              <a:t>bu</a:t>
            </a:r>
            <a:r>
              <a:rPr lang="en-US" sz="2000" dirty="0"/>
              <a:t> </a:t>
            </a:r>
            <a:r>
              <a:rPr lang="en-US" sz="2000" dirty="0" err="1"/>
              <a:t>yerdagi</a:t>
            </a:r>
            <a:r>
              <a:rPr lang="en-US" sz="2000" dirty="0"/>
              <a:t> </a:t>
            </a:r>
            <a:r>
              <a:rPr lang="en-US" sz="2000" dirty="0" err="1"/>
              <a:t>kuchlanish</a:t>
            </a:r>
            <a:r>
              <a:rPr lang="en-US" sz="2000" dirty="0"/>
              <a:t> </a:t>
            </a:r>
            <a:r>
              <a:rPr lang="en-US" sz="2000" dirty="0" err="1"/>
              <a:t>yassi</a:t>
            </a:r>
            <a:r>
              <a:rPr lang="en-US" sz="2000" dirty="0"/>
              <a:t> </a:t>
            </a:r>
            <a:r>
              <a:rPr lang="en-US" sz="2000" dirty="0" err="1"/>
              <a:t>elektroddagiga</a:t>
            </a:r>
            <a:r>
              <a:rPr lang="en-US" sz="2000" dirty="0"/>
              <a:t> </a:t>
            </a:r>
            <a:r>
              <a:rPr lang="en-US" sz="2000" dirty="0" err="1"/>
              <a:t>nisbatan</a:t>
            </a:r>
            <a:r>
              <a:rPr lang="en-US" sz="2000" dirty="0"/>
              <a:t> </a:t>
            </a:r>
            <a:r>
              <a:rPr lang="en-US" sz="2000" dirty="0" err="1"/>
              <a:t>oldinroq</a:t>
            </a:r>
            <a:r>
              <a:rPr lang="en-US" sz="2000" dirty="0"/>
              <a:t> </a:t>
            </a:r>
            <a:r>
              <a:rPr lang="en-US" sz="2000" dirty="0" err="1"/>
              <a:t>Eu</a:t>
            </a:r>
            <a:r>
              <a:rPr lang="en-US" sz="2000" dirty="0"/>
              <a:t> </a:t>
            </a:r>
            <a:r>
              <a:rPr lang="en-US" sz="2000" dirty="0" err="1"/>
              <a:t>qiymatga</a:t>
            </a:r>
            <a:r>
              <a:rPr lang="en-US" sz="2000" dirty="0"/>
              <a:t> </a:t>
            </a:r>
            <a:r>
              <a:rPr lang="en-US" sz="2000" dirty="0" err="1"/>
              <a:t>erishadi</a:t>
            </a:r>
            <a:r>
              <a:rPr lang="en-US" sz="2000" dirty="0"/>
              <a:t>. 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470077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552450" y="1438276"/>
            <a:ext cx="8039100" cy="18435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sz="2000" dirty="0" smtClean="0"/>
              <a:t>	</a:t>
            </a:r>
            <a:r>
              <a:rPr lang="en-US" sz="2000" dirty="0" err="1" smtClean="0"/>
              <a:t>Uchli</a:t>
            </a:r>
            <a:r>
              <a:rPr lang="en-US" sz="2000" dirty="0" smtClean="0"/>
              <a:t> </a:t>
            </a:r>
            <a:r>
              <a:rPr lang="en-US" sz="2000" dirty="0" err="1"/>
              <a:t>elektrod</a:t>
            </a:r>
            <a:r>
              <a:rPr lang="en-US" sz="2000" dirty="0"/>
              <a:t> </a:t>
            </a:r>
            <a:r>
              <a:rPr lang="en-US" sz="2000" dirty="0" err="1"/>
              <a:t>oldidagi</a:t>
            </a:r>
            <a:r>
              <a:rPr lang="en-US" sz="2000" dirty="0"/>
              <a:t> </a:t>
            </a:r>
            <a:r>
              <a:rPr lang="en-US" sz="2000" dirty="0" err="1"/>
              <a:t>kuchlanganlik</a:t>
            </a:r>
            <a:r>
              <a:rPr lang="en-US" sz="2000" dirty="0"/>
              <a:t> 30 kV/</a:t>
            </a:r>
            <a:r>
              <a:rPr lang="en-US" sz="2000" dirty="0" err="1"/>
              <a:t>sm</a:t>
            </a:r>
            <a:r>
              <a:rPr lang="en-US" sz="2000" dirty="0"/>
              <a:t> </a:t>
            </a:r>
            <a:r>
              <a:rPr lang="en-US" sz="2000" dirty="0" err="1"/>
              <a:t>ga</a:t>
            </a:r>
            <a:r>
              <a:rPr lang="en-US" sz="2000" dirty="0"/>
              <a:t> </a:t>
            </a:r>
            <a:r>
              <a:rPr lang="en-US" sz="2000" dirty="0" err="1"/>
              <a:t>yetganda</a:t>
            </a:r>
            <a:r>
              <a:rPr lang="en-US" sz="2000" dirty="0"/>
              <a:t> </a:t>
            </a:r>
            <a:r>
              <a:rPr lang="en-US" sz="2000" dirty="0" err="1"/>
              <a:t>gazning</a:t>
            </a:r>
            <a:r>
              <a:rPr lang="en-US" sz="2000" dirty="0"/>
              <a:t> </a:t>
            </a:r>
            <a:r>
              <a:rPr lang="en-US" sz="2000" dirty="0" err="1"/>
              <a:t>teshilishi</a:t>
            </a:r>
            <a:r>
              <a:rPr lang="en-US" sz="2000" dirty="0"/>
              <a:t> </a:t>
            </a:r>
            <a:r>
              <a:rPr lang="en-US" sz="2000" dirty="0" err="1"/>
              <a:t>ro‘y</a:t>
            </a:r>
            <a:r>
              <a:rPr lang="en-US" sz="2000" dirty="0"/>
              <a:t> </a:t>
            </a:r>
            <a:r>
              <a:rPr lang="en-US" sz="2000" dirty="0" err="1"/>
              <a:t>berib</a:t>
            </a:r>
            <a:r>
              <a:rPr lang="en-US" sz="2000" dirty="0"/>
              <a:t>, </a:t>
            </a:r>
            <a:r>
              <a:rPr lang="en-US" sz="2000" dirty="0" err="1"/>
              <a:t>elektrod</a:t>
            </a:r>
            <a:r>
              <a:rPr lang="en-US" sz="2000" dirty="0"/>
              <a:t> </a:t>
            </a:r>
            <a:r>
              <a:rPr lang="en-US" sz="2000" dirty="0" err="1"/>
              <a:t>atrofida</a:t>
            </a:r>
            <a:r>
              <a:rPr lang="en-US" sz="2000" dirty="0"/>
              <a:t> </a:t>
            </a:r>
            <a:r>
              <a:rPr lang="en-US" sz="2000" dirty="0" err="1"/>
              <a:t>tojga</a:t>
            </a:r>
            <a:r>
              <a:rPr lang="en-US" sz="2000" dirty="0"/>
              <a:t> </a:t>
            </a:r>
            <a:r>
              <a:rPr lang="en-US" sz="2000" dirty="0" err="1"/>
              <a:t>o‘xshash</a:t>
            </a:r>
            <a:r>
              <a:rPr lang="en-US" sz="2000" dirty="0"/>
              <a:t> </a:t>
            </a:r>
            <a:r>
              <a:rPr lang="en-US" sz="2000" dirty="0" err="1"/>
              <a:t>chaqnash</a:t>
            </a:r>
            <a:r>
              <a:rPr lang="en-US" sz="2000" dirty="0"/>
              <a:t> </a:t>
            </a:r>
            <a:r>
              <a:rPr lang="en-US" sz="2000" dirty="0" err="1"/>
              <a:t>hosil</a:t>
            </a:r>
            <a:r>
              <a:rPr lang="en-US" sz="2000" dirty="0"/>
              <a:t> </a:t>
            </a:r>
            <a:r>
              <a:rPr lang="en-US" sz="2000" dirty="0" err="1"/>
              <a:t>bo‘ladi</a:t>
            </a:r>
            <a:r>
              <a:rPr lang="en-US" sz="2000" dirty="0"/>
              <a:t>. </a:t>
            </a:r>
            <a:r>
              <a:rPr lang="en-US" sz="2000" dirty="0" err="1"/>
              <a:t>Shuning</a:t>
            </a:r>
            <a:r>
              <a:rPr lang="en-US" sz="2000" dirty="0"/>
              <a:t> </a:t>
            </a:r>
            <a:r>
              <a:rPr lang="en-US" sz="2000" dirty="0" err="1"/>
              <a:t>uchun</a:t>
            </a:r>
            <a:r>
              <a:rPr lang="en-US" sz="2000" dirty="0"/>
              <a:t> ham u </a:t>
            </a:r>
            <a:r>
              <a:rPr lang="en-US" sz="2000" dirty="0" err="1"/>
              <a:t>tojli</a:t>
            </a:r>
            <a:r>
              <a:rPr lang="en-US" sz="2000" dirty="0"/>
              <a:t> </a:t>
            </a:r>
            <a:r>
              <a:rPr lang="en-US" sz="2000" dirty="0" err="1"/>
              <a:t>razryad</a:t>
            </a:r>
            <a:r>
              <a:rPr lang="en-US" sz="2000" dirty="0"/>
              <a:t> </a:t>
            </a:r>
            <a:r>
              <a:rPr lang="en-US" sz="2000" dirty="0" err="1"/>
              <a:t>deyiladi</a:t>
            </a:r>
            <a:r>
              <a:rPr lang="en-US" sz="2000" dirty="0"/>
              <a:t>.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293102553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850" y="1171575"/>
            <a:ext cx="8496300" cy="36901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sz="2000" dirty="0" smtClean="0"/>
              <a:t>	</a:t>
            </a:r>
            <a:r>
              <a:rPr lang="en-US" sz="2000" dirty="0" err="1" smtClean="0"/>
              <a:t>Uchqunli</a:t>
            </a:r>
            <a:r>
              <a:rPr lang="en-US" sz="2000" dirty="0" smtClean="0"/>
              <a:t> </a:t>
            </a:r>
            <a:r>
              <a:rPr lang="en-US" sz="2000" dirty="0" err="1"/>
              <a:t>razryad</a:t>
            </a:r>
            <a:r>
              <a:rPr lang="en-US" sz="2000" dirty="0"/>
              <a:t>. </a:t>
            </a:r>
            <a:r>
              <a:rPr lang="en-US" sz="2000" dirty="0" err="1"/>
              <a:t>Kuchlanish</a:t>
            </a:r>
            <a:r>
              <a:rPr lang="en-US" sz="2000" dirty="0"/>
              <a:t> </a:t>
            </a:r>
            <a:r>
              <a:rPr lang="en-US" sz="2000" dirty="0" err="1"/>
              <a:t>ortishi</a:t>
            </a:r>
            <a:r>
              <a:rPr lang="en-US" sz="2000" dirty="0"/>
              <a:t> </a:t>
            </a:r>
            <a:r>
              <a:rPr lang="en-US" sz="2000" dirty="0" err="1"/>
              <a:t>bilan</a:t>
            </a:r>
            <a:r>
              <a:rPr lang="en-US" sz="2000" dirty="0"/>
              <a:t> </a:t>
            </a:r>
            <a:r>
              <a:rPr lang="en-US" sz="2000" dirty="0" err="1"/>
              <a:t>tojning</a:t>
            </a:r>
            <a:r>
              <a:rPr lang="en-US" sz="2000" dirty="0"/>
              <a:t> </a:t>
            </a:r>
            <a:r>
              <a:rPr lang="en-US" sz="2000" dirty="0" err="1"/>
              <a:t>o‘rniga</a:t>
            </a:r>
            <a:r>
              <a:rPr lang="en-US" sz="2000" dirty="0"/>
              <a:t> </a:t>
            </a:r>
            <a:r>
              <a:rPr lang="en-US" sz="2000" dirty="0" err="1"/>
              <a:t>yanada</a:t>
            </a:r>
            <a:r>
              <a:rPr lang="en-US" sz="2000" dirty="0"/>
              <a:t> </a:t>
            </a:r>
            <a:r>
              <a:rPr lang="en-US" sz="2000" dirty="0" err="1"/>
              <a:t>kuchliroq</a:t>
            </a:r>
            <a:r>
              <a:rPr lang="en-US" sz="2000" dirty="0"/>
              <a:t> </a:t>
            </a:r>
            <a:r>
              <a:rPr lang="en-US" sz="2000" dirty="0" err="1"/>
              <a:t>elektron</a:t>
            </a:r>
            <a:r>
              <a:rPr lang="en-US" sz="2000" dirty="0"/>
              <a:t> </a:t>
            </a:r>
            <a:r>
              <a:rPr lang="en-US" sz="2000" dirty="0" err="1"/>
              <a:t>oqimlari</a:t>
            </a:r>
            <a:r>
              <a:rPr lang="en-US" sz="2000" dirty="0"/>
              <a:t> </a:t>
            </a:r>
            <a:r>
              <a:rPr lang="en-US" sz="2000" dirty="0" err="1"/>
              <a:t>hosil</a:t>
            </a:r>
            <a:r>
              <a:rPr lang="en-US" sz="2000" dirty="0"/>
              <a:t> </a:t>
            </a:r>
            <a:r>
              <a:rPr lang="en-US" sz="2000" dirty="0" err="1"/>
              <a:t>bo‘ladi</a:t>
            </a:r>
            <a:r>
              <a:rPr lang="en-US" sz="2000" dirty="0"/>
              <a:t>, </a:t>
            </a:r>
            <a:r>
              <a:rPr lang="en-US" sz="2000" dirty="0" err="1"/>
              <a:t>nurlanayotgan</a:t>
            </a:r>
            <a:r>
              <a:rPr lang="en-US" sz="2000" dirty="0"/>
              <a:t> </a:t>
            </a:r>
            <a:r>
              <a:rPr lang="en-US" sz="2000" dirty="0" err="1"/>
              <a:t>shoxchalar</a:t>
            </a:r>
            <a:r>
              <a:rPr lang="en-US" sz="2000" dirty="0"/>
              <a:t> </a:t>
            </a:r>
            <a:r>
              <a:rPr lang="en-US" sz="2000" dirty="0" err="1"/>
              <a:t>paydo</a:t>
            </a:r>
            <a:r>
              <a:rPr lang="en-US" sz="2000" dirty="0"/>
              <a:t> </a:t>
            </a:r>
            <a:r>
              <a:rPr lang="en-US" sz="2000" dirty="0" err="1"/>
              <a:t>bo‘lib</a:t>
            </a:r>
            <a:r>
              <a:rPr lang="en-US" sz="2000" dirty="0"/>
              <a:t>, </a:t>
            </a:r>
            <a:r>
              <a:rPr lang="en-US" sz="2000" dirty="0" err="1"/>
              <a:t>tojli</a:t>
            </a:r>
            <a:r>
              <a:rPr lang="en-US" sz="2000" dirty="0"/>
              <a:t> </a:t>
            </a:r>
            <a:r>
              <a:rPr lang="en-US" sz="2000" dirty="0" err="1"/>
              <a:t>razryad</a:t>
            </a:r>
            <a:r>
              <a:rPr lang="en-US" sz="2000" dirty="0"/>
              <a:t> </a:t>
            </a:r>
            <a:r>
              <a:rPr lang="en-US" sz="2000" dirty="0" err="1"/>
              <a:t>shokilali</a:t>
            </a:r>
            <a:r>
              <a:rPr lang="en-US" sz="2000" dirty="0"/>
              <a:t> </a:t>
            </a:r>
            <a:r>
              <a:rPr lang="en-US" sz="2000" dirty="0" err="1"/>
              <a:t>razryadga</a:t>
            </a:r>
            <a:r>
              <a:rPr lang="en-US" sz="2000" dirty="0"/>
              <a:t> </a:t>
            </a:r>
            <a:r>
              <a:rPr lang="en-US" sz="2000" dirty="0" err="1"/>
              <a:t>o‘tadi</a:t>
            </a:r>
            <a:r>
              <a:rPr lang="en-US" sz="2000" dirty="0"/>
              <a:t>. Agar </a:t>
            </a:r>
            <a:r>
              <a:rPr lang="en-US" sz="2000" dirty="0" err="1"/>
              <a:t>kuchlanish</a:t>
            </a:r>
            <a:r>
              <a:rPr lang="en-US" sz="2000" dirty="0"/>
              <a:t> </a:t>
            </a:r>
            <a:r>
              <a:rPr lang="en-US" sz="2000" dirty="0" err="1"/>
              <a:t>yanada</a:t>
            </a:r>
            <a:r>
              <a:rPr lang="en-US" sz="2000" dirty="0"/>
              <a:t> </a:t>
            </a:r>
            <a:r>
              <a:rPr lang="en-US" sz="2000" dirty="0" err="1"/>
              <a:t>orttirilsa</a:t>
            </a:r>
            <a:r>
              <a:rPr lang="en-US" sz="2000" dirty="0"/>
              <a:t>, </a:t>
            </a:r>
            <a:r>
              <a:rPr lang="en-US" sz="2000" dirty="0" err="1"/>
              <a:t>shokilaning</a:t>
            </a:r>
            <a:r>
              <a:rPr lang="en-US" sz="2000" dirty="0"/>
              <a:t> </a:t>
            </a:r>
            <a:r>
              <a:rPr lang="en-US" sz="2000" dirty="0" err="1"/>
              <a:t>shoxchalari</a:t>
            </a:r>
            <a:r>
              <a:rPr lang="en-US" sz="2000" dirty="0"/>
              <a:t> </a:t>
            </a:r>
            <a:r>
              <a:rPr lang="en-US" sz="2000" dirty="0" err="1"/>
              <a:t>o‘sib</a:t>
            </a:r>
            <a:r>
              <a:rPr lang="en-US" sz="2000" dirty="0"/>
              <a:t> </a:t>
            </a:r>
            <a:r>
              <a:rPr lang="en-US" sz="2000" dirty="0" err="1"/>
              <a:t>yanada</a:t>
            </a:r>
            <a:r>
              <a:rPr lang="en-US" sz="2000" dirty="0"/>
              <a:t> </a:t>
            </a:r>
            <a:r>
              <a:rPr lang="en-US" sz="2000" dirty="0" err="1"/>
              <a:t>uzunlashadi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ulardan</a:t>
            </a:r>
            <a:r>
              <a:rPr lang="en-US" sz="2000" dirty="0"/>
              <a:t> </a:t>
            </a:r>
            <a:r>
              <a:rPr lang="en-US" sz="2000" dirty="0" err="1"/>
              <a:t>birortasi</a:t>
            </a:r>
            <a:r>
              <a:rPr lang="en-US" sz="2000" dirty="0"/>
              <a:t> </a:t>
            </a:r>
            <a:r>
              <a:rPr lang="en-US" sz="2000" dirty="0" err="1"/>
              <a:t>ikkinchi</a:t>
            </a:r>
            <a:r>
              <a:rPr lang="en-US" sz="2000" dirty="0"/>
              <a:t> </a:t>
            </a:r>
            <a:r>
              <a:rPr lang="en-US" sz="2000" dirty="0" err="1"/>
              <a:t>elektrodga</a:t>
            </a:r>
            <a:r>
              <a:rPr lang="en-US" sz="2000" dirty="0"/>
              <a:t> </a:t>
            </a:r>
            <a:r>
              <a:rPr lang="en-US" sz="2000" dirty="0" err="1"/>
              <a:t>yetganida</a:t>
            </a:r>
            <a:r>
              <a:rPr lang="en-US" sz="2000" dirty="0"/>
              <a:t> </a:t>
            </a:r>
            <a:r>
              <a:rPr lang="en-US" sz="2000" dirty="0" err="1"/>
              <a:t>oraliqdagi</a:t>
            </a:r>
            <a:r>
              <a:rPr lang="en-US" sz="2000" dirty="0"/>
              <a:t> </a:t>
            </a:r>
            <a:r>
              <a:rPr lang="en-US" sz="2000" dirty="0" err="1"/>
              <a:t>gaz</a:t>
            </a:r>
            <a:r>
              <a:rPr lang="en-US" sz="2000" dirty="0"/>
              <a:t> </a:t>
            </a:r>
            <a:r>
              <a:rPr lang="en-US" sz="2000" dirty="0" err="1"/>
              <a:t>teshilib</a:t>
            </a:r>
            <a:r>
              <a:rPr lang="en-US" sz="2000" dirty="0"/>
              <a:t> </a:t>
            </a:r>
            <a:r>
              <a:rPr lang="en-US" sz="2000" dirty="0" err="1"/>
              <a:t>uchqun</a:t>
            </a:r>
            <a:r>
              <a:rPr lang="en-US" sz="2000" dirty="0"/>
              <a:t> </a:t>
            </a:r>
            <a:r>
              <a:rPr lang="en-US" sz="2000" dirty="0" err="1"/>
              <a:t>hosil</a:t>
            </a:r>
            <a:r>
              <a:rPr lang="en-US" sz="2000" dirty="0"/>
              <a:t> </a:t>
            </a:r>
            <a:r>
              <a:rPr lang="en-US" sz="2000" dirty="0" err="1"/>
              <a:t>bo‘ladi</a:t>
            </a:r>
            <a:r>
              <a:rPr lang="en-US" sz="2000" dirty="0"/>
              <a:t>. 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340367753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581024" y="1358208"/>
            <a:ext cx="7962901" cy="30746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sz="2000" dirty="0" smtClean="0"/>
              <a:t>	</a:t>
            </a:r>
            <a:r>
              <a:rPr lang="en-US" sz="2000" dirty="0" err="1" smtClean="0"/>
              <a:t>Uchqun</a:t>
            </a:r>
            <a:r>
              <a:rPr lang="en-US" sz="2000" dirty="0" smtClean="0"/>
              <a:t> </a:t>
            </a:r>
            <a:r>
              <a:rPr lang="en-US" sz="2000" dirty="0" err="1"/>
              <a:t>razryad</a:t>
            </a:r>
            <a:r>
              <a:rPr lang="en-US" sz="2000" dirty="0"/>
              <a:t> </a:t>
            </a:r>
            <a:r>
              <a:rPr lang="en-US" sz="2000" dirty="0" err="1"/>
              <a:t>uzilish</a:t>
            </a:r>
            <a:r>
              <a:rPr lang="en-US" sz="2000" dirty="0"/>
              <a:t> </a:t>
            </a:r>
            <a:r>
              <a:rPr lang="en-US" sz="2000" dirty="0" err="1"/>
              <a:t>xarakteriga</a:t>
            </a:r>
            <a:r>
              <a:rPr lang="en-US" sz="2000" dirty="0"/>
              <a:t> </a:t>
            </a:r>
            <a:r>
              <a:rPr lang="en-US" sz="2000" dirty="0" err="1"/>
              <a:t>ega</a:t>
            </a:r>
            <a:r>
              <a:rPr lang="en-US" sz="2000" dirty="0"/>
              <a:t>, </a:t>
            </a:r>
            <a:r>
              <a:rPr lang="en-US" sz="2000" dirty="0" err="1"/>
              <a:t>chunki</a:t>
            </a:r>
            <a:r>
              <a:rPr lang="en-US" sz="2000" dirty="0"/>
              <a:t> </a:t>
            </a:r>
            <a:r>
              <a:rPr lang="en-US" sz="2000" dirty="0" err="1"/>
              <a:t>gazning</a:t>
            </a:r>
            <a:r>
              <a:rPr lang="en-US" sz="2000" dirty="0"/>
              <a:t> </a:t>
            </a:r>
            <a:r>
              <a:rPr lang="en-US" sz="2000" dirty="0" err="1"/>
              <a:t>teshilishidan</a:t>
            </a:r>
            <a:r>
              <a:rPr lang="en-US" sz="2000" dirty="0"/>
              <a:t> </a:t>
            </a:r>
            <a:r>
              <a:rPr lang="en-US" sz="2000" dirty="0" err="1"/>
              <a:t>keyin</a:t>
            </a:r>
            <a:r>
              <a:rPr lang="en-US" sz="2000" dirty="0"/>
              <a:t> </a:t>
            </a:r>
            <a:r>
              <a:rPr lang="en-US" sz="2000" dirty="0" err="1"/>
              <a:t>elektrodlardagi</a:t>
            </a:r>
            <a:r>
              <a:rPr lang="en-US" sz="2000" dirty="0"/>
              <a:t> </a:t>
            </a:r>
            <a:r>
              <a:rPr lang="en-US" sz="2000" dirty="0" err="1"/>
              <a:t>kuchlanish</a:t>
            </a:r>
            <a:r>
              <a:rPr lang="en-US" sz="2000" dirty="0"/>
              <a:t> </a:t>
            </a:r>
            <a:r>
              <a:rPr lang="en-US" sz="2000" dirty="0" err="1"/>
              <a:t>keskin</a:t>
            </a:r>
            <a:r>
              <a:rPr lang="en-US" sz="2000" dirty="0"/>
              <a:t> </a:t>
            </a:r>
            <a:r>
              <a:rPr lang="en-US" sz="2000" dirty="0" err="1"/>
              <a:t>kamayadi</a:t>
            </a:r>
            <a:r>
              <a:rPr lang="en-US" sz="2000" dirty="0"/>
              <a:t>, </a:t>
            </a:r>
            <a:r>
              <a:rPr lang="en-US" sz="2000" dirty="0" err="1"/>
              <a:t>ya’ni</a:t>
            </a:r>
            <a:r>
              <a:rPr lang="en-US" sz="2000" dirty="0"/>
              <a:t> </a:t>
            </a:r>
            <a:r>
              <a:rPr lang="en-US" sz="2000" dirty="0" err="1"/>
              <a:t>elektrodlar</a:t>
            </a:r>
            <a:r>
              <a:rPr lang="en-US" sz="2000" dirty="0"/>
              <a:t> </a:t>
            </a:r>
            <a:r>
              <a:rPr lang="en-US" sz="2000" dirty="0" err="1"/>
              <a:t>o‘rtasidagi</a:t>
            </a:r>
            <a:r>
              <a:rPr lang="en-US" sz="2000" dirty="0"/>
              <a:t> </a:t>
            </a:r>
            <a:r>
              <a:rPr lang="en-US" sz="2000" dirty="0" err="1"/>
              <a:t>oraliqda</a:t>
            </a:r>
            <a:r>
              <a:rPr lang="en-US" sz="2000" dirty="0"/>
              <a:t> </a:t>
            </a:r>
            <a:r>
              <a:rPr lang="en-US" sz="2000" dirty="0" err="1"/>
              <a:t>qisqa</a:t>
            </a:r>
            <a:r>
              <a:rPr lang="en-US" sz="2000" dirty="0"/>
              <a:t> </a:t>
            </a:r>
            <a:r>
              <a:rPr lang="en-US" sz="2000" dirty="0" err="1"/>
              <a:t>tutashuv</a:t>
            </a:r>
            <a:r>
              <a:rPr lang="en-US" sz="2000" dirty="0"/>
              <a:t> </a:t>
            </a:r>
            <a:r>
              <a:rPr lang="en-US" sz="2000" dirty="0" err="1"/>
              <a:t>ro‘y</a:t>
            </a:r>
            <a:r>
              <a:rPr lang="en-US" sz="2000" dirty="0"/>
              <a:t> </a:t>
            </a:r>
            <a:r>
              <a:rPr lang="en-US" sz="2000" dirty="0" err="1"/>
              <a:t>beradi</a:t>
            </a:r>
            <a:r>
              <a:rPr lang="en-US" sz="2000" dirty="0"/>
              <a:t>. </a:t>
            </a:r>
            <a:r>
              <a:rPr lang="en-US" sz="2000" dirty="0" err="1"/>
              <a:t>Uchqunli</a:t>
            </a:r>
            <a:r>
              <a:rPr lang="en-US" sz="2000" dirty="0"/>
              <a:t> </a:t>
            </a:r>
            <a:r>
              <a:rPr lang="en-US" sz="2000" dirty="0" err="1"/>
              <a:t>razryad</a:t>
            </a:r>
            <a:r>
              <a:rPr lang="en-US" sz="2000" dirty="0"/>
              <a:t> </a:t>
            </a:r>
            <a:r>
              <a:rPr lang="en-US" sz="2000" dirty="0" err="1"/>
              <a:t>yo‘qoladi</a:t>
            </a:r>
            <a:r>
              <a:rPr lang="en-US" sz="2000" dirty="0"/>
              <a:t>, </a:t>
            </a:r>
            <a:r>
              <a:rPr lang="en-US" sz="2000" dirty="0" err="1"/>
              <a:t>kuchlanish</a:t>
            </a:r>
            <a:r>
              <a:rPr lang="en-US" sz="2000" dirty="0"/>
              <a:t> </a:t>
            </a:r>
            <a:r>
              <a:rPr lang="en-US" sz="2000" dirty="0" err="1"/>
              <a:t>yanada</a:t>
            </a:r>
            <a:r>
              <a:rPr lang="en-US" sz="2000" dirty="0"/>
              <a:t> </a:t>
            </a:r>
            <a:r>
              <a:rPr lang="en-US" sz="2000" dirty="0" err="1"/>
              <a:t>ortadi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teshilish</a:t>
            </a:r>
            <a:r>
              <a:rPr lang="en-US" sz="2000" dirty="0"/>
              <a:t> </a:t>
            </a:r>
            <a:r>
              <a:rPr lang="en-US" sz="2000" dirty="0" err="1"/>
              <a:t>jarayoni</a:t>
            </a:r>
            <a:r>
              <a:rPr lang="en-US" sz="2000" dirty="0"/>
              <a:t> </a:t>
            </a:r>
            <a:r>
              <a:rPr lang="en-US" sz="2000" dirty="0" err="1"/>
              <a:t>takrorlanadi</a:t>
            </a:r>
            <a:r>
              <a:rPr lang="en-US" sz="2000" dirty="0"/>
              <a:t>.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411879378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20894" y="1668267"/>
            <a:ext cx="8702211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400" b="1" dirty="0" err="1" smtClean="0"/>
              <a:t>Erkin</a:t>
            </a:r>
            <a:r>
              <a:rPr lang="en-US" sz="4400" b="1" dirty="0" smtClean="0"/>
              <a:t> </a:t>
            </a:r>
            <a:r>
              <a:rPr lang="en-US" sz="4400" b="1" dirty="0" err="1"/>
              <a:t>elktromagnit</a:t>
            </a:r>
            <a:r>
              <a:rPr lang="en-US" sz="4400" b="1" dirty="0"/>
              <a:t> </a:t>
            </a:r>
            <a:endParaRPr lang="en-US" sz="4400" b="1" dirty="0" smtClean="0"/>
          </a:p>
          <a:p>
            <a:pPr algn="ctr"/>
            <a:r>
              <a:rPr lang="en-US" sz="4400" b="1" dirty="0" err="1" smtClean="0"/>
              <a:t>to’lqinlar</a:t>
            </a:r>
            <a:r>
              <a:rPr lang="en-US" sz="4400" b="1" dirty="0"/>
              <a:t>.</a:t>
            </a:r>
            <a:endParaRPr lang="ru-RU" sz="4400" dirty="0"/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e-DE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de-DE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0" y="44767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8" name="Rectangle 6"/>
          <p:cNvSpPr>
            <a:spLocks noChangeArrowheads="1"/>
          </p:cNvSpPr>
          <p:nvPr/>
        </p:nvSpPr>
        <p:spPr bwMode="auto">
          <a:xfrm>
            <a:off x="0" y="52387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e-DE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0968242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e-DE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</a:t>
            </a:r>
            <a:r>
              <a:rPr kumimoji="0" lang="ru-RU" sz="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85750" y="1438275"/>
            <a:ext cx="8572500" cy="29238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200000"/>
              </a:lnSpc>
            </a:pPr>
            <a:r>
              <a:rPr lang="en-US" sz="3600" b="1" dirty="0" err="1"/>
              <a:t>Reja</a:t>
            </a:r>
            <a:r>
              <a:rPr lang="en-US" sz="3600" b="1" dirty="0"/>
              <a:t>:</a:t>
            </a:r>
            <a:endParaRPr lang="ru-RU" sz="3600" dirty="0"/>
          </a:p>
          <a:p>
            <a:pPr lvl="0">
              <a:lnSpc>
                <a:spcPct val="200000"/>
              </a:lnSpc>
            </a:pPr>
            <a:r>
              <a:rPr lang="en-US" sz="2800" dirty="0" smtClean="0"/>
              <a:t>	1. </a:t>
            </a:r>
            <a:r>
              <a:rPr lang="en-US" sz="2800" dirty="0" err="1" smtClean="0"/>
              <a:t>Erkin</a:t>
            </a:r>
            <a:r>
              <a:rPr lang="en-US" sz="2800" dirty="0" smtClean="0"/>
              <a:t> </a:t>
            </a:r>
            <a:r>
              <a:rPr lang="en-US" sz="2800" dirty="0" err="1"/>
              <a:t>elektromagnit</a:t>
            </a:r>
            <a:r>
              <a:rPr lang="en-US" sz="2800" dirty="0"/>
              <a:t> </a:t>
            </a:r>
            <a:r>
              <a:rPr lang="en-US" sz="2800" dirty="0" err="1" smtClean="0"/>
              <a:t>tebranishlar</a:t>
            </a:r>
            <a:r>
              <a:rPr lang="en-US" sz="2800" dirty="0"/>
              <a:t>;</a:t>
            </a:r>
            <a:endParaRPr lang="ru-RU" sz="2800" dirty="0"/>
          </a:p>
          <a:p>
            <a:pPr lvl="0">
              <a:lnSpc>
                <a:spcPct val="200000"/>
              </a:lnSpc>
            </a:pPr>
            <a:r>
              <a:rPr lang="en-US" sz="2800" dirty="0" smtClean="0"/>
              <a:t>	2. </a:t>
            </a:r>
            <a:r>
              <a:rPr lang="en-US" sz="2800" dirty="0" err="1" smtClean="0"/>
              <a:t>Elektromagnit</a:t>
            </a:r>
            <a:r>
              <a:rPr lang="en-US" sz="2800" dirty="0" smtClean="0"/>
              <a:t> </a:t>
            </a:r>
            <a:r>
              <a:rPr lang="en-US" sz="2800" dirty="0" err="1"/>
              <a:t>tebranishlar</a:t>
            </a:r>
            <a:r>
              <a:rPr lang="en-US" sz="2800" dirty="0"/>
              <a:t> </a:t>
            </a:r>
            <a:r>
              <a:rPr lang="en-US" sz="2800" dirty="0" err="1" smtClean="0"/>
              <a:t>tenglamasi</a:t>
            </a:r>
            <a:r>
              <a:rPr lang="en-US" sz="2800" dirty="0"/>
              <a:t>.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11199779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30922" y="1385931"/>
            <a:ext cx="8743308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sz="2000" dirty="0" smtClean="0"/>
              <a:t>	</a:t>
            </a:r>
            <a:r>
              <a:rPr lang="en-US" sz="2000" dirty="0" err="1" smtClean="0"/>
              <a:t>Erkin</a:t>
            </a:r>
            <a:r>
              <a:rPr lang="en-US" sz="2000" dirty="0" smtClean="0"/>
              <a:t> </a:t>
            </a:r>
            <a:r>
              <a:rPr lang="en-US" sz="2000" dirty="0" err="1"/>
              <a:t>elektromagnit</a:t>
            </a:r>
            <a:r>
              <a:rPr lang="en-US" sz="2000" dirty="0"/>
              <a:t> </a:t>
            </a:r>
            <a:r>
              <a:rPr lang="en-US" sz="2000" dirty="0" err="1"/>
              <a:t>tebranishlar</a:t>
            </a:r>
            <a:r>
              <a:rPr lang="en-US" sz="2000" dirty="0"/>
              <a:t>. </a:t>
            </a:r>
            <a:r>
              <a:rPr lang="en-US" sz="2000" dirty="0" err="1"/>
              <a:t>Elektromagnit</a:t>
            </a:r>
            <a:r>
              <a:rPr lang="en-US" sz="2000" dirty="0"/>
              <a:t> </a:t>
            </a:r>
            <a:r>
              <a:rPr lang="en-US" sz="2000" dirty="0" err="1"/>
              <a:t>tebranishlar</a:t>
            </a:r>
            <a:r>
              <a:rPr lang="en-US" sz="2000" dirty="0"/>
              <a:t> deb </a:t>
            </a:r>
            <a:r>
              <a:rPr lang="en-US" sz="2000" dirty="0" err="1"/>
              <a:t>zaryadlarning</a:t>
            </a:r>
            <a:r>
              <a:rPr lang="en-US" sz="2000" dirty="0"/>
              <a:t>, </a:t>
            </a:r>
            <a:r>
              <a:rPr lang="en-US" sz="2000" dirty="0" err="1"/>
              <a:t>toklarning</a:t>
            </a:r>
            <a:r>
              <a:rPr lang="en-US" sz="2000" dirty="0"/>
              <a:t>, </a:t>
            </a:r>
            <a:r>
              <a:rPr lang="en-US" sz="2000" dirty="0" err="1"/>
              <a:t>elektr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magnit</a:t>
            </a:r>
            <a:r>
              <a:rPr lang="en-US" sz="2000" dirty="0"/>
              <a:t> </a:t>
            </a:r>
            <a:r>
              <a:rPr lang="en-US" sz="2000" dirty="0" err="1"/>
              <a:t>maydon</a:t>
            </a:r>
            <a:r>
              <a:rPr lang="en-US" sz="2000" dirty="0"/>
              <a:t> </a:t>
            </a:r>
            <a:r>
              <a:rPr lang="en-US" sz="2000" dirty="0" err="1"/>
              <a:t>kuchlanganliklarining</a:t>
            </a:r>
            <a:r>
              <a:rPr lang="en-US" sz="2000" dirty="0"/>
              <a:t> </a:t>
            </a:r>
            <a:r>
              <a:rPr lang="en-US" sz="2000" dirty="0" err="1"/>
              <a:t>davriy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bir-biriga</a:t>
            </a:r>
            <a:r>
              <a:rPr lang="en-US" sz="2000" dirty="0"/>
              <a:t> </a:t>
            </a:r>
            <a:r>
              <a:rPr lang="en-US" sz="2000" dirty="0" err="1"/>
              <a:t>bog‘liq</a:t>
            </a:r>
            <a:r>
              <a:rPr lang="en-US" sz="2000" dirty="0"/>
              <a:t> </a:t>
            </a:r>
            <a:r>
              <a:rPr lang="en-US" sz="2000" dirty="0" err="1"/>
              <a:t>ravishda</a:t>
            </a:r>
            <a:r>
              <a:rPr lang="en-US" sz="2000" dirty="0"/>
              <a:t> </a:t>
            </a:r>
            <a:r>
              <a:rPr lang="en-US" sz="2000" dirty="0" err="1"/>
              <a:t>o‘zgarishiga</a:t>
            </a:r>
            <a:r>
              <a:rPr lang="en-US" sz="2000" dirty="0"/>
              <a:t> </a:t>
            </a:r>
            <a:r>
              <a:rPr lang="en-US" sz="2000" dirty="0" err="1"/>
              <a:t>aytiladi</a:t>
            </a:r>
            <a:r>
              <a:rPr lang="en-US" sz="2000" dirty="0"/>
              <a:t>. </a:t>
            </a:r>
            <a:r>
              <a:rPr lang="en-US" sz="2000" dirty="0" err="1"/>
              <a:t>Erkin</a:t>
            </a:r>
            <a:r>
              <a:rPr lang="en-US" sz="2000" dirty="0"/>
              <a:t> </a:t>
            </a:r>
            <a:r>
              <a:rPr lang="en-US" sz="2000" dirty="0" err="1"/>
              <a:t>elektromagnit</a:t>
            </a:r>
            <a:r>
              <a:rPr lang="en-US" sz="2000" dirty="0"/>
              <a:t> </a:t>
            </a:r>
            <a:r>
              <a:rPr lang="en-US" sz="2000" dirty="0" err="1"/>
              <a:t>tebranishlar</a:t>
            </a:r>
            <a:r>
              <a:rPr lang="en-US" sz="2000" dirty="0"/>
              <a:t> deb </a:t>
            </a:r>
            <a:r>
              <a:rPr lang="en-US" sz="2000" dirty="0" err="1"/>
              <a:t>dastlab</a:t>
            </a:r>
            <a:r>
              <a:rPr lang="en-US" sz="2000" dirty="0"/>
              <a:t> </a:t>
            </a:r>
            <a:r>
              <a:rPr lang="en-US" sz="2000" dirty="0" err="1"/>
              <a:t>to‘plangan</a:t>
            </a:r>
            <a:r>
              <a:rPr lang="en-US" sz="2000" dirty="0"/>
              <a:t> </a:t>
            </a:r>
            <a:r>
              <a:rPr lang="en-US" sz="2000" dirty="0" err="1"/>
              <a:t>energiya</a:t>
            </a:r>
            <a:r>
              <a:rPr lang="en-US" sz="2000" dirty="0"/>
              <a:t> </a:t>
            </a:r>
            <a:r>
              <a:rPr lang="en-US" sz="2000" dirty="0" err="1"/>
              <a:t>hisobiga</a:t>
            </a:r>
            <a:r>
              <a:rPr lang="en-US" sz="2000" dirty="0"/>
              <a:t> </a:t>
            </a:r>
            <a:r>
              <a:rPr lang="en-US" sz="2000" dirty="0" err="1"/>
              <a:t>tashqi</a:t>
            </a:r>
            <a:r>
              <a:rPr lang="en-US" sz="2000" dirty="0"/>
              <a:t> </a:t>
            </a:r>
            <a:r>
              <a:rPr lang="en-US" sz="2000" dirty="0" err="1"/>
              <a:t>ta’sirsiz</a:t>
            </a:r>
            <a:r>
              <a:rPr lang="en-US" sz="2000" dirty="0"/>
              <a:t> </a:t>
            </a:r>
            <a:r>
              <a:rPr lang="en-US" sz="2000" dirty="0" err="1"/>
              <a:t>ro‘y</a:t>
            </a:r>
            <a:r>
              <a:rPr lang="en-US" sz="2000" dirty="0"/>
              <a:t> </a:t>
            </a:r>
            <a:r>
              <a:rPr lang="en-US" sz="2000" dirty="0" err="1"/>
              <a:t>beradigan</a:t>
            </a:r>
            <a:r>
              <a:rPr lang="en-US" sz="2000" dirty="0"/>
              <a:t> </a:t>
            </a:r>
            <a:r>
              <a:rPr lang="en-US" sz="2000" dirty="0" err="1"/>
              <a:t>tebranishlarga</a:t>
            </a:r>
            <a:r>
              <a:rPr lang="en-US" sz="2000" dirty="0"/>
              <a:t> </a:t>
            </a:r>
            <a:r>
              <a:rPr lang="en-US" sz="2000" dirty="0" err="1"/>
              <a:t>aytiladi</a:t>
            </a:r>
            <a:r>
              <a:rPr lang="en-US" sz="2000" dirty="0"/>
              <a:t>. </a:t>
            </a:r>
            <a:endParaRPr lang="ru-RU" sz="2000" dirty="0"/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e-DE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de-DE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0" y="4191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8" name="Rectangle 6"/>
          <p:cNvSpPr>
            <a:spLocks noChangeArrowheads="1"/>
          </p:cNvSpPr>
          <p:nvPr/>
        </p:nvSpPr>
        <p:spPr bwMode="auto">
          <a:xfrm>
            <a:off x="0" y="2000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e-DE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Rectangle 4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879716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552450" y="1447801"/>
            <a:ext cx="8039100" cy="24590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sz="2000" dirty="0" smtClean="0"/>
              <a:t>	</a:t>
            </a:r>
            <a:r>
              <a:rPr lang="en-US" sz="2000" dirty="0" err="1" smtClean="0"/>
              <a:t>Elektromagnit</a:t>
            </a:r>
            <a:r>
              <a:rPr lang="en-US" sz="2000" dirty="0" smtClean="0"/>
              <a:t> </a:t>
            </a:r>
            <a:r>
              <a:rPr lang="en-US" sz="2000" dirty="0" err="1"/>
              <a:t>tebranishlar</a:t>
            </a:r>
            <a:r>
              <a:rPr lang="en-US" sz="2000" dirty="0"/>
              <a:t> </a:t>
            </a:r>
            <a:r>
              <a:rPr lang="en-US" sz="2000" dirty="0" err="1"/>
              <a:t>tenglamasi</a:t>
            </a:r>
            <a:r>
              <a:rPr lang="en-US" sz="2000" dirty="0"/>
              <a:t>. </a:t>
            </a:r>
            <a:r>
              <a:rPr lang="en-US" sz="2000" dirty="0" err="1"/>
              <a:t>Induktivlik</a:t>
            </a:r>
            <a:r>
              <a:rPr lang="en-US" sz="2000" dirty="0"/>
              <a:t> L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sig‘im</a:t>
            </a:r>
            <a:r>
              <a:rPr lang="en-US" sz="2000" dirty="0"/>
              <a:t> C </a:t>
            </a:r>
            <a:r>
              <a:rPr lang="en-US" sz="2000" dirty="0" err="1"/>
              <a:t>lardan</a:t>
            </a:r>
            <a:r>
              <a:rPr lang="en-US" sz="2000" dirty="0"/>
              <a:t> </a:t>
            </a:r>
            <a:r>
              <a:rPr lang="en-US" sz="2000" dirty="0" err="1"/>
              <a:t>tashkil</a:t>
            </a:r>
            <a:r>
              <a:rPr lang="en-US" sz="2000" dirty="0"/>
              <a:t> </a:t>
            </a:r>
            <a:r>
              <a:rPr lang="en-US" sz="2000" dirty="0" err="1"/>
              <a:t>topgan</a:t>
            </a:r>
            <a:r>
              <a:rPr lang="en-US" sz="2000" dirty="0"/>
              <a:t> </a:t>
            </a:r>
            <a:r>
              <a:rPr lang="en-US" sz="2000" dirty="0" err="1"/>
              <a:t>yopiq</a:t>
            </a:r>
            <a:r>
              <a:rPr lang="en-US" sz="2000" dirty="0"/>
              <a:t> </a:t>
            </a:r>
            <a:r>
              <a:rPr lang="en-US" sz="2000" dirty="0" err="1"/>
              <a:t>tebranish</a:t>
            </a:r>
            <a:r>
              <a:rPr lang="en-US" sz="2000" dirty="0"/>
              <a:t> </a:t>
            </a:r>
            <a:r>
              <a:rPr lang="en-US" sz="2000" dirty="0" err="1"/>
              <a:t>konturi</a:t>
            </a:r>
            <a:r>
              <a:rPr lang="en-US" sz="2000" dirty="0"/>
              <a:t> </a:t>
            </a:r>
            <a:r>
              <a:rPr lang="en-US" sz="2000" dirty="0" err="1"/>
              <a:t>berilgan</a:t>
            </a:r>
            <a:r>
              <a:rPr lang="en-US" sz="2000" dirty="0"/>
              <a:t> </a:t>
            </a:r>
            <a:r>
              <a:rPr lang="en-US" sz="2000" dirty="0" err="1"/>
              <a:t>bo‘lsin</a:t>
            </a:r>
            <a:r>
              <a:rPr lang="en-US" sz="2000" dirty="0"/>
              <a:t> (179- </a:t>
            </a:r>
            <a:r>
              <a:rPr lang="en-US" sz="2000" dirty="0" err="1"/>
              <a:t>rasm</a:t>
            </a:r>
            <a:r>
              <a:rPr lang="en-US" sz="2000" dirty="0"/>
              <a:t>). </a:t>
            </a:r>
            <a:r>
              <a:rPr lang="en-US" sz="2000" dirty="0" err="1"/>
              <a:t>Konturda</a:t>
            </a:r>
            <a:r>
              <a:rPr lang="en-US" sz="2000" dirty="0"/>
              <a:t> </a:t>
            </a:r>
            <a:r>
              <a:rPr lang="en-US" sz="2000" dirty="0" err="1"/>
              <a:t>tebranish</a:t>
            </a:r>
            <a:r>
              <a:rPr lang="en-US" sz="2000" dirty="0"/>
              <a:t> </a:t>
            </a:r>
            <a:r>
              <a:rPr lang="en-US" sz="2000" dirty="0" err="1"/>
              <a:t>uyg‘otish</a:t>
            </a:r>
            <a:r>
              <a:rPr lang="en-US" sz="2000" dirty="0"/>
              <a:t> </a:t>
            </a:r>
            <a:r>
              <a:rPr lang="en-US" sz="2000" dirty="0" err="1"/>
              <a:t>uchun</a:t>
            </a:r>
            <a:r>
              <a:rPr lang="en-US" sz="2000" dirty="0"/>
              <a:t> </a:t>
            </a:r>
            <a:r>
              <a:rPr lang="en-US" sz="2000" dirty="0" err="1"/>
              <a:t>kondensatorga</a:t>
            </a:r>
            <a:r>
              <a:rPr lang="en-US" sz="2000" dirty="0"/>
              <a:t> </a:t>
            </a:r>
            <a:r>
              <a:rPr lang="en-US" sz="2000" dirty="0" err="1"/>
              <a:t>zaryad</a:t>
            </a:r>
            <a:r>
              <a:rPr lang="en-US" sz="2000" dirty="0"/>
              <a:t> </a:t>
            </a:r>
            <a:r>
              <a:rPr lang="en-US" sz="2000" dirty="0" err="1"/>
              <a:t>bermoq</a:t>
            </a:r>
            <a:r>
              <a:rPr lang="en-US" sz="2000" dirty="0"/>
              <a:t> </a:t>
            </a:r>
            <a:r>
              <a:rPr lang="en-US" sz="2000" dirty="0" err="1"/>
              <a:t>kerak</a:t>
            </a:r>
            <a:r>
              <a:rPr lang="en-US" sz="2000" dirty="0"/>
              <a:t>. </a:t>
            </a:r>
            <a:r>
              <a:rPr lang="en-US" sz="2000" dirty="0" err="1"/>
              <a:t>Buning</a:t>
            </a:r>
            <a:r>
              <a:rPr lang="en-US" sz="2000" dirty="0"/>
              <a:t> </a:t>
            </a:r>
            <a:r>
              <a:rPr lang="en-US" sz="2000" dirty="0" err="1"/>
              <a:t>uchun</a:t>
            </a:r>
            <a:r>
              <a:rPr lang="en-US" sz="2000" dirty="0"/>
              <a:t> </a:t>
            </a:r>
            <a:r>
              <a:rPr lang="en-US" sz="2000" dirty="0" err="1"/>
              <a:t>kalit</a:t>
            </a:r>
            <a:r>
              <a:rPr lang="en-US" sz="2000" dirty="0"/>
              <a:t> 1 </a:t>
            </a:r>
            <a:r>
              <a:rPr lang="en-US" sz="2000" dirty="0" err="1"/>
              <a:t>holatga</a:t>
            </a:r>
            <a:r>
              <a:rPr lang="en-US" sz="2000" dirty="0"/>
              <a:t> </a:t>
            </a:r>
            <a:r>
              <a:rPr lang="en-US" sz="2000" dirty="0" err="1"/>
              <a:t>keltiriladi</a:t>
            </a:r>
            <a:r>
              <a:rPr lang="en-US" sz="2000" dirty="0"/>
              <a:t>.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404528591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41394" y="1116312"/>
            <a:ext cx="8866596" cy="38318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1800" dirty="0" smtClean="0"/>
              <a:t>	</a:t>
            </a:r>
            <a:r>
              <a:rPr lang="en-US" sz="1800" dirty="0" err="1" smtClean="0"/>
              <a:t>Kalit</a:t>
            </a:r>
            <a:r>
              <a:rPr lang="en-US" sz="1800" dirty="0" smtClean="0"/>
              <a:t> </a:t>
            </a:r>
            <a:r>
              <a:rPr lang="en-US" sz="1800" dirty="0"/>
              <a:t>2 </a:t>
            </a:r>
            <a:r>
              <a:rPr lang="en-US" sz="1800" dirty="0" err="1"/>
              <a:t>holatga</a:t>
            </a:r>
            <a:r>
              <a:rPr lang="en-US" sz="1800" dirty="0"/>
              <a:t> </a:t>
            </a:r>
            <a:r>
              <a:rPr lang="en-US" sz="1800" dirty="0" err="1"/>
              <a:t>o‘tkazilganda</a:t>
            </a:r>
            <a:r>
              <a:rPr lang="en-US" sz="1800" dirty="0"/>
              <a:t> </a:t>
            </a:r>
            <a:r>
              <a:rPr lang="en-US" sz="1800" dirty="0" err="1"/>
              <a:t>kondensator</a:t>
            </a:r>
            <a:r>
              <a:rPr lang="en-US" sz="1800" dirty="0"/>
              <a:t> </a:t>
            </a:r>
            <a:r>
              <a:rPr lang="en-US" sz="1800" dirty="0" err="1"/>
              <a:t>razryadlana</a:t>
            </a:r>
            <a:r>
              <a:rPr lang="en-US" sz="1800" dirty="0"/>
              <a:t> (</a:t>
            </a:r>
            <a:r>
              <a:rPr lang="en-US" sz="1800" dirty="0" err="1"/>
              <a:t>ya’ni</a:t>
            </a:r>
            <a:r>
              <a:rPr lang="en-US" sz="1800" dirty="0"/>
              <a:t> </a:t>
            </a:r>
            <a:r>
              <a:rPr lang="en-US" sz="1800" dirty="0" err="1"/>
              <a:t>zaryadsizlana</a:t>
            </a:r>
            <a:r>
              <a:rPr lang="en-US" sz="1800" dirty="0"/>
              <a:t>) </a:t>
            </a:r>
            <a:r>
              <a:rPr lang="en-US" sz="1800" dirty="0" err="1"/>
              <a:t>boshlaydi</a:t>
            </a:r>
            <a:r>
              <a:rPr lang="en-US" sz="1800" dirty="0"/>
              <a:t> </a:t>
            </a:r>
            <a:r>
              <a:rPr lang="en-US" sz="1800" dirty="0" err="1"/>
              <a:t>va</a:t>
            </a:r>
            <a:r>
              <a:rPr lang="en-US" sz="1800" dirty="0"/>
              <a:t> </a:t>
            </a:r>
            <a:r>
              <a:rPr lang="en-US" sz="1800" dirty="0" err="1"/>
              <a:t>induktiv</a:t>
            </a:r>
            <a:r>
              <a:rPr lang="en-US" sz="1800" dirty="0"/>
              <a:t> </a:t>
            </a:r>
            <a:r>
              <a:rPr lang="en-US" sz="1800" dirty="0" err="1"/>
              <a:t>g‘altakdan</a:t>
            </a:r>
            <a:r>
              <a:rPr lang="en-US" sz="1800" dirty="0"/>
              <a:t> </a:t>
            </a:r>
            <a:r>
              <a:rPr lang="en-US" sz="1800" dirty="0" err="1"/>
              <a:t>o‘tgan</a:t>
            </a:r>
            <a:r>
              <a:rPr lang="en-US" sz="1800" dirty="0"/>
              <a:t> </a:t>
            </a:r>
            <a:r>
              <a:rPr lang="en-US" sz="1800" dirty="0" err="1"/>
              <a:t>tok</a:t>
            </a:r>
            <a:r>
              <a:rPr lang="en-US" sz="1800" dirty="0"/>
              <a:t> </a:t>
            </a:r>
            <a:r>
              <a:rPr lang="en-US" sz="1800" dirty="0" err="1"/>
              <a:t>unda</a:t>
            </a:r>
            <a:r>
              <a:rPr lang="en-US" sz="1800" dirty="0"/>
              <a:t> </a:t>
            </a:r>
            <a:endParaRPr lang="ru-RU" sz="1800" dirty="0"/>
          </a:p>
          <a:p>
            <a:pPr>
              <a:lnSpc>
                <a:spcPct val="150000"/>
              </a:lnSpc>
            </a:pPr>
            <a:endParaRPr lang="en-US" sz="1800" dirty="0" smtClean="0"/>
          </a:p>
          <a:p>
            <a:pPr>
              <a:lnSpc>
                <a:spcPct val="150000"/>
              </a:lnSpc>
            </a:pPr>
            <a:r>
              <a:rPr lang="en-US" sz="1800" dirty="0" err="1" smtClean="0"/>
              <a:t>o’zinduksiya</a:t>
            </a:r>
            <a:r>
              <a:rPr lang="en-US" sz="1800" dirty="0" smtClean="0"/>
              <a:t> </a:t>
            </a:r>
            <a:r>
              <a:rPr lang="en-US" sz="1800" dirty="0"/>
              <a:t>EYK </a:t>
            </a:r>
            <a:r>
              <a:rPr lang="en-US" sz="1800" dirty="0" err="1"/>
              <a:t>ni</a:t>
            </a:r>
            <a:r>
              <a:rPr lang="en-US" sz="1800" dirty="0"/>
              <a:t> </a:t>
            </a:r>
            <a:r>
              <a:rPr lang="en-US" sz="1800" dirty="0" err="1"/>
              <a:t>vujudga</a:t>
            </a:r>
            <a:r>
              <a:rPr lang="en-US" sz="1800" dirty="0"/>
              <a:t> </a:t>
            </a:r>
            <a:r>
              <a:rPr lang="en-US" sz="1800" dirty="0" err="1"/>
              <a:t>keltiradi</a:t>
            </a:r>
            <a:r>
              <a:rPr lang="en-US" sz="1800" dirty="0"/>
              <a:t>. Agar </a:t>
            </a:r>
            <a:r>
              <a:rPr lang="en-US" sz="1800" dirty="0" err="1"/>
              <a:t>energiya</a:t>
            </a:r>
            <a:r>
              <a:rPr lang="en-US" sz="1800" dirty="0"/>
              <a:t> </a:t>
            </a:r>
            <a:r>
              <a:rPr lang="en-US" sz="1800" dirty="0" err="1"/>
              <a:t>yo‘qotilishini</a:t>
            </a:r>
            <a:r>
              <a:rPr lang="en-US" sz="1800" dirty="0"/>
              <a:t> </a:t>
            </a:r>
            <a:r>
              <a:rPr lang="en-US" sz="1800" dirty="0" err="1"/>
              <a:t>hisobga</a:t>
            </a:r>
            <a:r>
              <a:rPr lang="en-US" sz="1800" dirty="0"/>
              <a:t> </a:t>
            </a:r>
            <a:r>
              <a:rPr lang="en-US" sz="1800" dirty="0" err="1"/>
              <a:t>olmasak</a:t>
            </a:r>
            <a:r>
              <a:rPr lang="en-US" sz="1800" dirty="0"/>
              <a:t>, u </a:t>
            </a:r>
            <a:r>
              <a:rPr lang="en-US" sz="1800" dirty="0" err="1"/>
              <a:t>kondensator</a:t>
            </a:r>
            <a:r>
              <a:rPr lang="en-US" sz="1800" dirty="0"/>
              <a:t> </a:t>
            </a:r>
            <a:r>
              <a:rPr lang="en-US" sz="1800" dirty="0" err="1"/>
              <a:t>qoplamalaridagi</a:t>
            </a:r>
            <a:r>
              <a:rPr lang="en-US" sz="1800" dirty="0"/>
              <a:t> </a:t>
            </a:r>
            <a:r>
              <a:rPr lang="en-US" sz="1800" dirty="0" err="1"/>
              <a:t>kuchlanishga</a:t>
            </a:r>
            <a:r>
              <a:rPr lang="en-US" sz="1800" dirty="0"/>
              <a:t> </a:t>
            </a:r>
            <a:r>
              <a:rPr lang="en-US" sz="1800" dirty="0" err="1"/>
              <a:t>teng</a:t>
            </a:r>
            <a:r>
              <a:rPr lang="en-US" sz="1800" dirty="0"/>
              <a:t> </a:t>
            </a:r>
            <a:r>
              <a:rPr lang="en-US" sz="1800" dirty="0" err="1"/>
              <a:t>bo‘ladi</a:t>
            </a:r>
            <a:r>
              <a:rPr lang="en-US" sz="1800" dirty="0"/>
              <a:t>, </a:t>
            </a:r>
            <a:r>
              <a:rPr lang="en-US" sz="1800" dirty="0" err="1"/>
              <a:t>ya’ni</a:t>
            </a:r>
            <a:r>
              <a:rPr lang="en-US" sz="1800" dirty="0"/>
              <a:t>:</a:t>
            </a:r>
            <a:endParaRPr lang="ru-RU" sz="1800" dirty="0"/>
          </a:p>
          <a:p>
            <a:pPr>
              <a:lnSpc>
                <a:spcPct val="150000"/>
              </a:lnSpc>
            </a:pPr>
            <a:endParaRPr lang="en-US" sz="1800" dirty="0" smtClean="0"/>
          </a:p>
          <a:p>
            <a:pPr algn="ctr">
              <a:lnSpc>
                <a:spcPct val="150000"/>
              </a:lnSpc>
            </a:pPr>
            <a:r>
              <a:rPr lang="en-US" sz="1800" dirty="0" smtClean="0"/>
              <a:t>       </a:t>
            </a:r>
            <a:r>
              <a:rPr lang="en-US" sz="1800" dirty="0" err="1" smtClean="0"/>
              <a:t>yoki</a:t>
            </a:r>
            <a:endParaRPr lang="ru-RU" sz="1800" dirty="0"/>
          </a:p>
          <a:p>
            <a:pPr>
              <a:lnSpc>
                <a:spcPct val="150000"/>
              </a:lnSpc>
            </a:pPr>
            <a:endParaRPr lang="en-US" sz="1800" dirty="0" smtClean="0"/>
          </a:p>
          <a:p>
            <a:pPr>
              <a:lnSpc>
                <a:spcPct val="150000"/>
              </a:lnSpc>
            </a:pPr>
            <a:r>
              <a:rPr lang="en-US" sz="1800" dirty="0" err="1" smtClean="0"/>
              <a:t>tenglamani</a:t>
            </a:r>
            <a:r>
              <a:rPr lang="en-US" sz="1800" dirty="0" smtClean="0"/>
              <a:t> </a:t>
            </a:r>
            <a:r>
              <a:rPr lang="en-US" sz="1800" dirty="0" err="1"/>
              <a:t>hosil</a:t>
            </a:r>
            <a:r>
              <a:rPr lang="en-US" sz="1800" dirty="0"/>
              <a:t> </a:t>
            </a:r>
            <a:r>
              <a:rPr lang="en-US" sz="1800" dirty="0" err="1"/>
              <a:t>qilamiz</a:t>
            </a:r>
            <a:r>
              <a:rPr lang="en-US" sz="1800" dirty="0"/>
              <a:t>.</a:t>
            </a:r>
            <a:endParaRPr lang="ru-RU" sz="1800" dirty="0"/>
          </a:p>
        </p:txBody>
      </p:sp>
      <p:sp>
        <p:nvSpPr>
          <p:cNvPr id="7" name="Rectangle 10"/>
          <p:cNvSpPr>
            <a:spLocks noChangeArrowheads="1"/>
          </p:cNvSpPr>
          <p:nvPr/>
        </p:nvSpPr>
        <p:spPr bwMode="auto">
          <a:xfrm>
            <a:off x="2692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9" name="Rectangle 11"/>
          <p:cNvSpPr>
            <a:spLocks noChangeArrowheads="1"/>
          </p:cNvSpPr>
          <p:nvPr/>
        </p:nvSpPr>
        <p:spPr bwMode="auto">
          <a:xfrm>
            <a:off x="0" y="8858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4" name="TextBox 3"/>
              <p:cNvSpPr txBox="1"/>
              <p:nvPr/>
            </p:nvSpPr>
            <p:spPr>
              <a:xfrm>
                <a:off x="3756888" y="1991018"/>
                <a:ext cx="1038040" cy="423321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ru-RU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e>
                        <m:sub>
                          <m:sSup>
                            <m:sSupPr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𝑜</m:t>
                              </m:r>
                            </m:e>
                            <m:sup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′</m:t>
                              </m:r>
                            </m:sup>
                          </m:sSup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𝑧</m:t>
                          </m:r>
                        </m:sub>
                      </m:sSub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=−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𝐿</m:t>
                      </m:r>
                      <m:f>
                        <m:f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𝑑𝐼</m:t>
                          </m:r>
                        </m:num>
                        <m:den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𝑑𝑡</m:t>
                          </m:r>
                        </m:den>
                      </m:f>
                    </m:oMath>
                  </m:oMathPara>
                </a14:m>
                <a:endParaRPr lang="ru-RU" dirty="0"/>
              </a:p>
            </p:txBody>
          </p:sp>
        </mc:Choice>
        <mc:Fallback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56888" y="1991018"/>
                <a:ext cx="1038040" cy="423321"/>
              </a:xfrm>
              <a:prstGeom prst="rect">
                <a:avLst/>
              </a:prstGeom>
              <a:blipFill rotWithShape="0">
                <a:blip r:embed="rId2"/>
                <a:stretch>
                  <a:fillRect l="-2924" t="-1449" r="-2339" b="-10145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3" name="TextBox 12"/>
              <p:cNvSpPr txBox="1"/>
              <p:nvPr/>
            </p:nvSpPr>
            <p:spPr>
              <a:xfrm>
                <a:off x="3113324" y="3633783"/>
                <a:ext cx="1097545" cy="525913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1800" b="0" i="1" smtClean="0"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en-US" sz="1800" b="0" i="1" smtClean="0">
                          <a:latin typeface="Cambria Math" panose="02040503050406030204" pitchFamily="18" charset="0"/>
                        </a:rPr>
                        <m:t>𝐿</m:t>
                      </m:r>
                      <m:f>
                        <m:fPr>
                          <m:ctrlPr>
                            <a:rPr lang="en-US" sz="18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1800" b="0" i="1" smtClean="0">
                              <a:latin typeface="Cambria Math" panose="02040503050406030204" pitchFamily="18" charset="0"/>
                            </a:rPr>
                            <m:t>𝑑𝐼</m:t>
                          </m:r>
                        </m:num>
                        <m:den>
                          <m:r>
                            <a:rPr lang="en-US" sz="1800" b="0" i="1" smtClean="0">
                              <a:latin typeface="Cambria Math" panose="02040503050406030204" pitchFamily="18" charset="0"/>
                            </a:rPr>
                            <m:t>𝑑𝑡</m:t>
                          </m:r>
                        </m:den>
                      </m:f>
                      <m:r>
                        <a:rPr lang="en-US" sz="18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18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1800" b="0" i="1" smtClean="0">
                              <a:latin typeface="Cambria Math" panose="02040503050406030204" pitchFamily="18" charset="0"/>
                            </a:rPr>
                            <m:t>𝑄</m:t>
                          </m:r>
                        </m:num>
                        <m:den>
                          <m:r>
                            <a:rPr lang="en-US" sz="1800" b="0" i="1" smtClean="0">
                              <a:latin typeface="Cambria Math" panose="02040503050406030204" pitchFamily="18" charset="0"/>
                            </a:rPr>
                            <m:t>𝐶</m:t>
                          </m:r>
                        </m:den>
                      </m:f>
                    </m:oMath>
                  </m:oMathPara>
                </a14:m>
                <a:endParaRPr lang="ru-RU" sz="1800" dirty="0"/>
              </a:p>
            </p:txBody>
          </p:sp>
        </mc:Choice>
        <mc:Fallback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13324" y="3633783"/>
                <a:ext cx="1097545" cy="525913"/>
              </a:xfrm>
              <a:prstGeom prst="rect">
                <a:avLst/>
              </a:prstGeom>
              <a:blipFill rotWithShape="0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4" name="TextBox 13"/>
              <p:cNvSpPr txBox="1"/>
              <p:nvPr/>
            </p:nvSpPr>
            <p:spPr>
              <a:xfrm>
                <a:off x="5345508" y="3603903"/>
                <a:ext cx="1651478" cy="555793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sz="18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en-US" sz="1800" b="0" i="1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1800" b="0" i="1" smtClean="0">
                                  <a:latin typeface="Cambria Math" panose="02040503050406030204" pitchFamily="18" charset="0"/>
                                </a:rPr>
                                <m:t>𝑑</m:t>
                              </m:r>
                            </m:e>
                            <m:sup>
                              <m:r>
                                <a:rPr lang="en-US" sz="1800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  <m:r>
                            <a:rPr lang="en-US" sz="1800" b="0" i="1" smtClean="0">
                              <a:latin typeface="Cambria Math" panose="02040503050406030204" pitchFamily="18" charset="0"/>
                            </a:rPr>
                            <m:t>𝑄</m:t>
                          </m:r>
                        </m:num>
                        <m:den>
                          <m:r>
                            <a:rPr lang="en-US" sz="1800" b="0" i="1" smtClean="0">
                              <a:latin typeface="Cambria Math" panose="02040503050406030204" pitchFamily="18" charset="0"/>
                            </a:rPr>
                            <m:t>𝑑</m:t>
                          </m:r>
                          <m:sSup>
                            <m:sSupPr>
                              <m:ctrlPr>
                                <a:rPr lang="en-US" sz="1800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1800" b="0" i="1" smtClean="0">
                                  <a:latin typeface="Cambria Math" panose="02040503050406030204" pitchFamily="18" charset="0"/>
                                </a:rPr>
                                <m:t>𝑡</m:t>
                              </m:r>
                            </m:e>
                            <m:sup>
                              <m:r>
                                <a:rPr lang="en-US" sz="1800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den>
                      </m:f>
                      <m:r>
                        <a:rPr lang="en-US" sz="1800" b="0" i="1" smtClean="0">
                          <a:latin typeface="Cambria Math" panose="02040503050406030204" pitchFamily="18" charset="0"/>
                        </a:rPr>
                        <m:t>+</m:t>
                      </m:r>
                      <m:f>
                        <m:fPr>
                          <m:ctrlPr>
                            <a:rPr lang="en-US" sz="18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18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US" sz="1800" b="0" i="1" smtClean="0">
                              <a:latin typeface="Cambria Math" panose="02040503050406030204" pitchFamily="18" charset="0"/>
                            </a:rPr>
                            <m:t>𝐿𝐶</m:t>
                          </m:r>
                        </m:den>
                      </m:f>
                      <m:r>
                        <a:rPr lang="en-US" sz="1800" b="0" i="1" smtClean="0">
                          <a:latin typeface="Cambria Math" panose="02040503050406030204" pitchFamily="18" charset="0"/>
                        </a:rPr>
                        <m:t>𝑄</m:t>
                      </m:r>
                      <m:r>
                        <a:rPr lang="en-US" sz="1800" b="0" i="1" smtClean="0">
                          <a:latin typeface="Cambria Math" panose="02040503050406030204" pitchFamily="18" charset="0"/>
                        </a:rPr>
                        <m:t>=0</m:t>
                      </m:r>
                    </m:oMath>
                  </m:oMathPara>
                </a14:m>
                <a:endParaRPr lang="ru-RU" sz="1800" dirty="0"/>
              </a:p>
            </p:txBody>
          </p:sp>
        </mc:Choice>
        <mc:Fallback>
          <p:sp>
            <p:nvSpPr>
              <p:cNvPr id="14" name="TextBox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45508" y="3603903"/>
                <a:ext cx="1651478" cy="555793"/>
              </a:xfrm>
              <a:prstGeom prst="rect">
                <a:avLst/>
              </a:prstGeom>
              <a:blipFill rotWithShape="0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8700326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77403" y="1417834"/>
            <a:ext cx="8712484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sz="1800" dirty="0" smtClean="0"/>
              <a:t>	Bu </a:t>
            </a:r>
            <a:r>
              <a:rPr lang="en-US" sz="1800" dirty="0" err="1"/>
              <a:t>ifoda</a:t>
            </a:r>
            <a:r>
              <a:rPr lang="en-US" sz="1800" dirty="0"/>
              <a:t> </a:t>
            </a:r>
            <a:r>
              <a:rPr lang="en-US" sz="1800" dirty="0" err="1"/>
              <a:t>elektromagnit</a:t>
            </a:r>
            <a:r>
              <a:rPr lang="en-US" sz="1800" dirty="0"/>
              <a:t> </a:t>
            </a:r>
            <a:r>
              <a:rPr lang="en-US" sz="1800" dirty="0" err="1"/>
              <a:t>tebranishlar</a:t>
            </a:r>
            <a:r>
              <a:rPr lang="en-US" sz="1800" dirty="0"/>
              <a:t> </a:t>
            </a:r>
            <a:r>
              <a:rPr lang="en-US" sz="1800" dirty="0" err="1"/>
              <a:t>tenglamasidir</a:t>
            </a:r>
            <a:r>
              <a:rPr lang="en-US" sz="1800" dirty="0"/>
              <a:t>. </a:t>
            </a:r>
            <a:r>
              <a:rPr lang="en-US" sz="1800" dirty="0" err="1"/>
              <a:t>Ushbu</a:t>
            </a:r>
            <a:r>
              <a:rPr lang="en-US" sz="1800" dirty="0"/>
              <a:t> </a:t>
            </a:r>
            <a:r>
              <a:rPr lang="en-US" sz="1800" dirty="0" err="1" smtClean="0"/>
              <a:t>ifodada</a:t>
            </a:r>
            <a:endParaRPr lang="en-US" sz="1800" dirty="0" smtClean="0"/>
          </a:p>
          <a:p>
            <a:pPr>
              <a:lnSpc>
                <a:spcPct val="200000"/>
              </a:lnSpc>
            </a:pPr>
            <a:endParaRPr lang="ru-RU" sz="1800" dirty="0"/>
          </a:p>
          <a:p>
            <a:pPr>
              <a:lnSpc>
                <a:spcPct val="200000"/>
              </a:lnSpc>
            </a:pPr>
            <a:r>
              <a:rPr lang="en-US" sz="1800" dirty="0" err="1"/>
              <a:t>va</a:t>
            </a:r>
            <a:r>
              <a:rPr lang="en-US" sz="1800" dirty="0"/>
              <a:t> </a:t>
            </a:r>
            <a:r>
              <a:rPr lang="en-US" sz="1800" dirty="0" err="1"/>
              <a:t>tebranma</a:t>
            </a:r>
            <a:r>
              <a:rPr lang="en-US" sz="1800" dirty="0"/>
              <a:t> </a:t>
            </a:r>
            <a:r>
              <a:rPr lang="en-US" sz="1800" dirty="0" err="1"/>
              <a:t>harakat</a:t>
            </a:r>
            <a:r>
              <a:rPr lang="en-US" sz="1800" dirty="0"/>
              <a:t> </a:t>
            </a:r>
            <a:r>
              <a:rPr lang="en-US" sz="1800" dirty="0" err="1"/>
              <a:t>qilayotgan</a:t>
            </a:r>
            <a:r>
              <a:rPr lang="en-US" sz="1800" dirty="0"/>
              <a:t> </a:t>
            </a:r>
            <a:r>
              <a:rPr lang="en-US" sz="1800" dirty="0" err="1"/>
              <a:t>kattalik</a:t>
            </a:r>
            <a:r>
              <a:rPr lang="en-US" sz="1800" dirty="0"/>
              <a:t> — Q </a:t>
            </a:r>
            <a:r>
              <a:rPr lang="en-US" sz="1800" dirty="0" err="1"/>
              <a:t>zaryad</a:t>
            </a:r>
            <a:r>
              <a:rPr lang="en-US" sz="1800" dirty="0"/>
              <a:t> </a:t>
            </a:r>
            <a:r>
              <a:rPr lang="en-US" sz="1800" dirty="0" err="1"/>
              <a:t>miqdori</a:t>
            </a:r>
            <a:r>
              <a:rPr lang="en-US" sz="1800" dirty="0"/>
              <a:t> </a:t>
            </a:r>
            <a:r>
              <a:rPr lang="en-US" sz="1800" dirty="0" err="1"/>
              <a:t>ekanligidan</a:t>
            </a:r>
            <a:r>
              <a:rPr lang="en-US" sz="1800" dirty="0"/>
              <a:t> </a:t>
            </a:r>
            <a:r>
              <a:rPr lang="en-US" sz="1800" dirty="0" err="1"/>
              <a:t>elektromagnit</a:t>
            </a:r>
            <a:r>
              <a:rPr lang="en-US" sz="1800" dirty="0"/>
              <a:t> </a:t>
            </a:r>
            <a:r>
              <a:rPr lang="en-US" sz="1800" dirty="0" err="1"/>
              <a:t>tebranishlar</a:t>
            </a:r>
            <a:r>
              <a:rPr lang="en-US" sz="1800" dirty="0"/>
              <a:t> </a:t>
            </a:r>
            <a:r>
              <a:rPr lang="en-US" sz="1800" dirty="0" err="1" smtClean="0"/>
              <a:t>tenglamasi</a:t>
            </a:r>
            <a:endParaRPr lang="en-US" sz="1800" dirty="0" smtClean="0"/>
          </a:p>
          <a:p>
            <a:pPr>
              <a:lnSpc>
                <a:spcPct val="200000"/>
              </a:lnSpc>
            </a:pPr>
            <a:endParaRPr lang="ru-RU" sz="1800" dirty="0"/>
          </a:p>
          <a:p>
            <a:pPr>
              <a:lnSpc>
                <a:spcPct val="200000"/>
              </a:lnSpc>
            </a:pPr>
            <a:r>
              <a:rPr lang="en-US" sz="1800" dirty="0" err="1"/>
              <a:t>k</a:t>
            </a:r>
            <a:r>
              <a:rPr lang="en-US" sz="1800" dirty="0" err="1" smtClean="0"/>
              <a:t>o</a:t>
            </a:r>
            <a:r>
              <a:rPr lang="ru-RU" sz="1800" dirty="0"/>
              <a:t>’</a:t>
            </a:r>
            <a:r>
              <a:rPr lang="en-US" sz="1800" dirty="0" err="1"/>
              <a:t>rinish</a:t>
            </a:r>
            <a:r>
              <a:rPr lang="en-US" sz="1800" dirty="0"/>
              <a:t> </a:t>
            </a:r>
            <a:r>
              <a:rPr lang="en-US" sz="1800" dirty="0" err="1"/>
              <a:t>oladi</a:t>
            </a:r>
            <a:r>
              <a:rPr lang="ru-RU" sz="1800" dirty="0"/>
              <a:t>. </a:t>
            </a:r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4" name="Прямоугольник 3"/>
              <p:cNvSpPr/>
              <p:nvPr/>
            </p:nvSpPr>
            <p:spPr>
              <a:xfrm>
                <a:off x="3910626" y="3748392"/>
                <a:ext cx="1629036" cy="586443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sz="16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en-US" sz="1600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1600" i="1">
                                  <a:latin typeface="Cambria Math" panose="02040503050406030204" pitchFamily="18" charset="0"/>
                                </a:rPr>
                                <m:t>𝑑</m:t>
                              </m:r>
                            </m:e>
                            <m:sup>
                              <m:r>
                                <a:rPr lang="en-US" sz="1600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  <m:r>
                            <a:rPr lang="en-US" sz="1600" b="0" i="1" smtClean="0">
                              <a:latin typeface="Cambria Math" panose="02040503050406030204" pitchFamily="18" charset="0"/>
                            </a:rPr>
                            <m:t>𝑄</m:t>
                          </m:r>
                        </m:num>
                        <m:den>
                          <m:sSup>
                            <m:sSupPr>
                              <m:ctrlPr>
                                <a:rPr lang="en-US" sz="1600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1600" b="0" i="1" smtClean="0">
                                  <a:latin typeface="Cambria Math" panose="02040503050406030204" pitchFamily="18" charset="0"/>
                                </a:rPr>
                                <m:t>𝑑𝑡</m:t>
                              </m:r>
                            </m:e>
                            <m:sup>
                              <m:r>
                                <a:rPr lang="en-US" sz="1600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den>
                      </m:f>
                      <m:r>
                        <a:rPr lang="en-US" sz="1600" b="0" i="1" smtClean="0">
                          <a:latin typeface="Cambria Math" panose="02040503050406030204" pitchFamily="18" charset="0"/>
                        </a:rPr>
                        <m:t>+</m:t>
                      </m:r>
                      <m:sSubSup>
                        <m:sSubSupPr>
                          <m:ctrlPr>
                            <a:rPr lang="en-US" sz="1600" b="0" i="1" smtClean="0"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sz="16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𝜔</m:t>
                          </m:r>
                        </m:e>
                        <m:sub>
                          <m:r>
                            <a:rPr lang="en-US" sz="1600" b="0" i="1" smtClean="0"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  <m:sup>
                          <m:r>
                            <a:rPr lang="en-US" sz="16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bSup>
                      <m:r>
                        <a:rPr lang="en-US" sz="1600" b="0" i="1" smtClean="0">
                          <a:latin typeface="Cambria Math" panose="02040503050406030204" pitchFamily="18" charset="0"/>
                        </a:rPr>
                        <m:t>𝑄</m:t>
                      </m:r>
                      <m:r>
                        <a:rPr lang="en-US" sz="1600" b="0" i="1" smtClean="0">
                          <a:latin typeface="Cambria Math" panose="02040503050406030204" pitchFamily="18" charset="0"/>
                        </a:rPr>
                        <m:t>=0</m:t>
                      </m:r>
                    </m:oMath>
                  </m:oMathPara>
                </a14:m>
                <a:endParaRPr lang="ru-RU" sz="1600" dirty="0"/>
              </a:p>
            </p:txBody>
          </p:sp>
        </mc:Choice>
        <mc:Fallback>
          <p:sp>
            <p:nvSpPr>
              <p:cNvPr id="4" name="Прямоугольник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10626" y="3748392"/>
                <a:ext cx="1629036" cy="586443"/>
              </a:xfrm>
              <a:prstGeom prst="rect">
                <a:avLst/>
              </a:prstGeom>
              <a:blipFill rotWithShape="0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8" name="Прямоугольник 7"/>
              <p:cNvSpPr/>
              <p:nvPr/>
            </p:nvSpPr>
            <p:spPr>
              <a:xfrm>
                <a:off x="3910626" y="1995275"/>
                <a:ext cx="1201098" cy="67056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Sup>
                        <m:sSubSupPr>
                          <m:ctrlPr>
                            <a:rPr lang="en-US" sz="2000" i="1" smtClean="0"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sz="200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𝜔</m:t>
                          </m:r>
                        </m:e>
                        <m:sub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  <m:sup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bSup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0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𝐿𝐶</m:t>
                          </m:r>
                        </m:den>
                      </m:f>
                    </m:oMath>
                  </m:oMathPara>
                </a14:m>
                <a:endParaRPr lang="ru-RU" sz="2000" dirty="0"/>
              </a:p>
            </p:txBody>
          </p:sp>
        </mc:Choice>
        <mc:Fallback>
          <p:sp>
            <p:nvSpPr>
              <p:cNvPr id="8" name="Прямоугольник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10626" y="1995275"/>
                <a:ext cx="1201098" cy="670568"/>
              </a:xfrm>
              <a:prstGeom prst="rect">
                <a:avLst/>
              </a:prstGeom>
              <a:blipFill rotWithShape="0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2790369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44186" y="1851866"/>
            <a:ext cx="8655627" cy="14784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3200" dirty="0" err="1" smtClean="0"/>
              <a:t>Elektromagnit</a:t>
            </a:r>
            <a:r>
              <a:rPr lang="en-US" sz="3200" dirty="0" smtClean="0"/>
              <a:t> </a:t>
            </a:r>
            <a:r>
              <a:rPr lang="en-US" sz="3200" dirty="0"/>
              <a:t>to</a:t>
            </a:r>
            <a:r>
              <a:rPr lang="ru-RU" sz="3200" dirty="0"/>
              <a:t>’</a:t>
            </a:r>
            <a:r>
              <a:rPr lang="en-US" sz="3200" dirty="0" err="1"/>
              <a:t>lqinlarnini</a:t>
            </a:r>
            <a:r>
              <a:rPr lang="en-US" sz="3200" dirty="0"/>
              <a:t> </a:t>
            </a:r>
            <a:r>
              <a:rPr lang="en-US" sz="3200" dirty="0" err="1"/>
              <a:t>aloqa</a:t>
            </a:r>
            <a:r>
              <a:rPr lang="en-US" sz="3200" dirty="0"/>
              <a:t> </a:t>
            </a:r>
            <a:endParaRPr lang="en-US" sz="3200" dirty="0" smtClean="0"/>
          </a:p>
          <a:p>
            <a:pPr algn="ctr">
              <a:lnSpc>
                <a:spcPct val="150000"/>
              </a:lnSpc>
            </a:pPr>
            <a:r>
              <a:rPr lang="en-US" sz="3200" dirty="0" err="1" smtClean="0"/>
              <a:t>maqsadlarida</a:t>
            </a:r>
            <a:r>
              <a:rPr lang="en-US" sz="3200" dirty="0" smtClean="0"/>
              <a:t> </a:t>
            </a:r>
            <a:r>
              <a:rPr lang="en-US" sz="3200" dirty="0" err="1"/>
              <a:t>qo</a:t>
            </a:r>
            <a:r>
              <a:rPr lang="ru-RU" sz="3200" dirty="0"/>
              <a:t>’</a:t>
            </a:r>
            <a:r>
              <a:rPr lang="en-US" sz="3200" dirty="0" err="1"/>
              <a:t>llanilishi</a:t>
            </a:r>
            <a:endParaRPr lang="ru-RU" sz="3200" dirty="0"/>
          </a:p>
        </p:txBody>
      </p:sp>
      <p:sp>
        <p:nvSpPr>
          <p:cNvPr id="5" name="Rectangle 2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7" name="Rectangle 2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2" name="Rectangle 3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9" name="Rectangle 3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503958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0" y="8001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ectangle 6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07396" y="1137699"/>
            <a:ext cx="8560379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4000" dirty="0" err="1"/>
              <a:t>Reja</a:t>
            </a:r>
            <a:r>
              <a:rPr lang="en-US" sz="4000" dirty="0"/>
              <a:t>:</a:t>
            </a:r>
            <a:endParaRPr lang="ru-RU" sz="4000" dirty="0"/>
          </a:p>
          <a:p>
            <a:pPr lvl="0">
              <a:lnSpc>
                <a:spcPct val="150000"/>
              </a:lnSpc>
            </a:pPr>
            <a:r>
              <a:rPr lang="en-US" sz="2000" dirty="0" smtClean="0"/>
              <a:t>1. </a:t>
            </a:r>
            <a:r>
              <a:rPr lang="en-US" sz="2000" dirty="0" err="1" smtClean="0"/>
              <a:t>Zamonaviy</a:t>
            </a:r>
            <a:r>
              <a:rPr lang="en-US" sz="2000" dirty="0" smtClean="0"/>
              <a:t> </a:t>
            </a:r>
            <a:r>
              <a:rPr lang="en-US" sz="2000" dirty="0" err="1"/>
              <a:t>aloqa</a:t>
            </a:r>
            <a:r>
              <a:rPr lang="en-US" sz="2000" dirty="0"/>
              <a:t> </a:t>
            </a:r>
            <a:r>
              <a:rPr lang="en-US" sz="2000" dirty="0" err="1"/>
              <a:t>vositasi</a:t>
            </a:r>
            <a:r>
              <a:rPr lang="en-US" sz="2000" dirty="0"/>
              <a:t>.</a:t>
            </a:r>
            <a:endParaRPr lang="ru-RU" sz="2000" dirty="0"/>
          </a:p>
          <a:p>
            <a:pPr lvl="0">
              <a:lnSpc>
                <a:spcPct val="150000"/>
              </a:lnSpc>
            </a:pPr>
            <a:r>
              <a:rPr lang="en-US" sz="2000" dirty="0" smtClean="0"/>
              <a:t>2. </a:t>
            </a:r>
            <a:r>
              <a:rPr lang="en-US" sz="2000" dirty="0" err="1" smtClean="0"/>
              <a:t>O‘zbekistonda</a:t>
            </a:r>
            <a:r>
              <a:rPr lang="en-US" sz="2000" dirty="0" smtClean="0"/>
              <a:t> </a:t>
            </a:r>
            <a:r>
              <a:rPr lang="en-US" sz="2000" dirty="0" err="1"/>
              <a:t>telefon</a:t>
            </a:r>
            <a:r>
              <a:rPr lang="en-US" sz="2000" dirty="0"/>
              <a:t> </a:t>
            </a:r>
            <a:r>
              <a:rPr lang="en-US" sz="2000" dirty="0" err="1"/>
              <a:t>aloqasi</a:t>
            </a:r>
            <a:r>
              <a:rPr lang="en-US" sz="2000" dirty="0"/>
              <a:t>. </a:t>
            </a:r>
            <a:endParaRPr lang="ru-RU" sz="2000" dirty="0"/>
          </a:p>
          <a:p>
            <a:pPr lvl="0">
              <a:lnSpc>
                <a:spcPct val="150000"/>
              </a:lnSpc>
            </a:pPr>
            <a:r>
              <a:rPr lang="en-US" sz="2000" dirty="0" smtClean="0"/>
              <a:t>3. </a:t>
            </a:r>
            <a:r>
              <a:rPr lang="en-US" sz="2000" dirty="0" err="1" smtClean="0"/>
              <a:t>Uyali</a:t>
            </a:r>
            <a:r>
              <a:rPr lang="en-US" sz="2000" dirty="0" smtClean="0"/>
              <a:t> </a:t>
            </a:r>
            <a:r>
              <a:rPr lang="en-US" sz="2000" dirty="0" err="1"/>
              <a:t>aloqa</a:t>
            </a:r>
            <a:r>
              <a:rPr lang="en-US" sz="2000" dirty="0"/>
              <a:t> </a:t>
            </a:r>
            <a:r>
              <a:rPr lang="en-US" sz="2000" dirty="0" err="1"/>
              <a:t>vositasi</a:t>
            </a:r>
            <a:r>
              <a:rPr lang="en-US" sz="2000" dirty="0"/>
              <a:t>.</a:t>
            </a:r>
            <a:endParaRPr lang="ru-RU" sz="2000" dirty="0"/>
          </a:p>
          <a:p>
            <a:pPr lvl="0">
              <a:lnSpc>
                <a:spcPct val="150000"/>
              </a:lnSpc>
            </a:pPr>
            <a:r>
              <a:rPr lang="en-US" sz="2000" dirty="0" smtClean="0"/>
              <a:t>4. </a:t>
            </a:r>
            <a:r>
              <a:rPr lang="en-US" sz="2000" dirty="0" err="1" smtClean="0"/>
              <a:t>Elektron</a:t>
            </a:r>
            <a:r>
              <a:rPr lang="en-US" sz="2000" dirty="0" smtClean="0"/>
              <a:t> </a:t>
            </a:r>
            <a:r>
              <a:rPr lang="en-US" sz="2000" dirty="0" err="1"/>
              <a:t>pochta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internet </a:t>
            </a:r>
            <a:r>
              <a:rPr lang="en-US" sz="2000" dirty="0" err="1"/>
              <a:t>sistemasi</a:t>
            </a:r>
            <a:r>
              <a:rPr lang="en-US" sz="2000" dirty="0" smtClean="0"/>
              <a:t>.</a:t>
            </a:r>
            <a:endParaRPr lang="ru-RU" sz="2000" dirty="0"/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009889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90179" y="1390757"/>
            <a:ext cx="8784404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sz="2000" dirty="0"/>
              <a:t> </a:t>
            </a:r>
            <a:r>
              <a:rPr lang="en-US" sz="2000" dirty="0" smtClean="0"/>
              <a:t>	XX </a:t>
            </a:r>
            <a:r>
              <a:rPr lang="en-US" sz="2000" dirty="0" err="1"/>
              <a:t>asrgacha</a:t>
            </a:r>
            <a:r>
              <a:rPr lang="en-US" sz="2000" dirty="0"/>
              <a:t> </a:t>
            </a:r>
            <a:r>
              <a:rPr lang="en-US" sz="2000" dirty="0" err="1"/>
              <a:t>aloqa</a:t>
            </a:r>
            <a:r>
              <a:rPr lang="en-US" sz="2000" dirty="0"/>
              <a:t> </a:t>
            </a:r>
            <a:r>
              <a:rPr lang="en-US" sz="2000" dirty="0" err="1"/>
              <a:t>majmuasi</a:t>
            </a:r>
            <a:r>
              <a:rPr lang="en-US" sz="2000" dirty="0"/>
              <a:t>, </a:t>
            </a:r>
            <a:r>
              <a:rPr lang="en-US" sz="2000" dirty="0" err="1"/>
              <a:t>asosan</a:t>
            </a:r>
            <a:r>
              <a:rPr lang="en-US" sz="2000" dirty="0"/>
              <a:t>, </a:t>
            </a:r>
            <a:r>
              <a:rPr lang="en-US" sz="2000" dirty="0" err="1"/>
              <a:t>feld’egerlik</a:t>
            </a:r>
            <a:r>
              <a:rPr lang="en-US" sz="2000" dirty="0"/>
              <a:t> </a:t>
            </a:r>
            <a:r>
              <a:rPr lang="en-US" sz="2000" dirty="0" err="1"/>
              <a:t>aloqasi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maxsus</a:t>
            </a:r>
            <a:r>
              <a:rPr lang="en-US" sz="2000" dirty="0"/>
              <a:t> </a:t>
            </a:r>
            <a:r>
              <a:rPr lang="en-US" sz="2000" dirty="0" err="1"/>
              <a:t>aloqadan</a:t>
            </a:r>
            <a:r>
              <a:rPr lang="en-US" sz="2000" dirty="0"/>
              <a:t> </a:t>
            </a:r>
            <a:r>
              <a:rPr lang="en-US" sz="2000" dirty="0" err="1"/>
              <a:t>iborat</a:t>
            </a:r>
            <a:r>
              <a:rPr lang="en-US" sz="2000" dirty="0"/>
              <a:t> </a:t>
            </a:r>
            <a:r>
              <a:rPr lang="en-US" sz="2000" dirty="0" err="1"/>
              <a:t>bo‘lgan</a:t>
            </a:r>
            <a:r>
              <a:rPr lang="en-US" sz="2000" dirty="0"/>
              <a:t>. </a:t>
            </a:r>
            <a:r>
              <a:rPr lang="en-US" sz="2000" dirty="0" err="1"/>
              <a:t>Lekin</a:t>
            </a:r>
            <a:r>
              <a:rPr lang="en-US" sz="2000" dirty="0"/>
              <a:t> </a:t>
            </a:r>
            <a:r>
              <a:rPr lang="en-US" sz="2000" dirty="0" err="1"/>
              <a:t>o‘tgan</a:t>
            </a:r>
            <a:r>
              <a:rPr lang="en-US" sz="2000" dirty="0"/>
              <a:t> </a:t>
            </a:r>
            <a:r>
              <a:rPr lang="en-US" sz="2000" dirty="0" err="1"/>
              <a:t>asr</a:t>
            </a:r>
            <a:r>
              <a:rPr lang="en-US" sz="2000" dirty="0"/>
              <a:t> </a:t>
            </a:r>
            <a:r>
              <a:rPr lang="en-US" sz="2000" dirty="0" err="1"/>
              <a:t>aloqa</a:t>
            </a:r>
            <a:r>
              <a:rPr lang="en-US" sz="2000" dirty="0"/>
              <a:t> </a:t>
            </a:r>
            <a:r>
              <a:rPr lang="en-US" sz="2000" dirty="0" err="1"/>
              <a:t>tarmog‘ining</a:t>
            </a:r>
            <a:r>
              <a:rPr lang="en-US" sz="2000" dirty="0"/>
              <a:t> </a:t>
            </a:r>
            <a:r>
              <a:rPr lang="en-US" sz="2000" dirty="0" err="1"/>
              <a:t>keskin</a:t>
            </a:r>
            <a:r>
              <a:rPr lang="en-US" sz="2000" dirty="0"/>
              <a:t> </a:t>
            </a:r>
            <a:r>
              <a:rPr lang="en-US" sz="2000" dirty="0" err="1"/>
              <a:t>o‘zgarib</a:t>
            </a:r>
            <a:r>
              <a:rPr lang="en-US" sz="2000" dirty="0"/>
              <a:t> </a:t>
            </a:r>
            <a:r>
              <a:rPr lang="en-US" sz="2000" dirty="0" err="1"/>
              <a:t>ketishiga</a:t>
            </a:r>
            <a:r>
              <a:rPr lang="en-US" sz="2000" dirty="0"/>
              <a:t> </a:t>
            </a:r>
            <a:r>
              <a:rPr lang="en-US" sz="2000" dirty="0" err="1"/>
              <a:t>olib</a:t>
            </a:r>
            <a:r>
              <a:rPr lang="en-US" sz="2000" dirty="0"/>
              <a:t> </a:t>
            </a:r>
            <a:r>
              <a:rPr lang="en-US" sz="2000" dirty="0" err="1"/>
              <a:t>keldi</a:t>
            </a:r>
            <a:r>
              <a:rPr lang="en-US" sz="2000" dirty="0"/>
              <a:t>. </a:t>
            </a:r>
            <a:r>
              <a:rPr lang="en-US" sz="2000" dirty="0" err="1"/>
              <a:t>Ularning</a:t>
            </a:r>
            <a:r>
              <a:rPr lang="en-US" sz="2000" dirty="0"/>
              <a:t> </a:t>
            </a:r>
            <a:r>
              <a:rPr lang="en-US" sz="2000" dirty="0" err="1"/>
              <a:t>ichida</a:t>
            </a:r>
            <a:r>
              <a:rPr lang="en-US" sz="2000" dirty="0"/>
              <a:t> </a:t>
            </a:r>
            <a:r>
              <a:rPr lang="en-US" sz="2000" dirty="0" err="1"/>
              <a:t>keng</a:t>
            </a:r>
            <a:r>
              <a:rPr lang="en-US" sz="2000" dirty="0"/>
              <a:t> </a:t>
            </a:r>
            <a:r>
              <a:rPr lang="en-US" sz="2000" dirty="0" err="1"/>
              <a:t>tarqalgani</a:t>
            </a:r>
            <a:r>
              <a:rPr lang="en-US" sz="2000" dirty="0"/>
              <a:t> </a:t>
            </a:r>
            <a:r>
              <a:rPr lang="en-US" sz="2000" dirty="0" err="1"/>
              <a:t>telefon</a:t>
            </a:r>
            <a:r>
              <a:rPr lang="en-US" sz="2000" dirty="0"/>
              <a:t> </a:t>
            </a:r>
            <a:r>
              <a:rPr lang="en-US" sz="2000" dirty="0" err="1"/>
              <a:t>aloqasidir</a:t>
            </a:r>
            <a:r>
              <a:rPr lang="en-US" sz="2000" dirty="0"/>
              <a:t>. </a:t>
            </a:r>
            <a:r>
              <a:rPr lang="en-US" sz="2000" dirty="0" err="1"/>
              <a:t>Telefon</a:t>
            </a:r>
            <a:r>
              <a:rPr lang="en-US" sz="2000" dirty="0"/>
              <a:t> </a:t>
            </a:r>
            <a:r>
              <a:rPr lang="en-US" sz="2000" dirty="0" err="1"/>
              <a:t>kommutatorining</a:t>
            </a:r>
            <a:r>
              <a:rPr lang="en-US" sz="2000" dirty="0"/>
              <a:t> </a:t>
            </a:r>
            <a:r>
              <a:rPr lang="en-US" sz="2000" dirty="0" err="1"/>
              <a:t>yaratilishi</a:t>
            </a:r>
            <a:r>
              <a:rPr lang="en-US" sz="2000" dirty="0"/>
              <a:t> XX </a:t>
            </a:r>
            <a:r>
              <a:rPr lang="en-US" sz="2000" dirty="0" err="1"/>
              <a:t>asrning</a:t>
            </a:r>
            <a:r>
              <a:rPr lang="en-US" sz="2000" dirty="0"/>
              <a:t> </a:t>
            </a:r>
            <a:r>
              <a:rPr lang="en-US" sz="2000" dirty="0" err="1"/>
              <a:t>eng</a:t>
            </a:r>
            <a:r>
              <a:rPr lang="en-US" sz="2000" dirty="0"/>
              <a:t> </a:t>
            </a:r>
            <a:r>
              <a:rPr lang="en-US" sz="2000" dirty="0" err="1"/>
              <a:t>buyuk</a:t>
            </a:r>
            <a:r>
              <a:rPr lang="en-US" sz="2000" dirty="0"/>
              <a:t> </a:t>
            </a:r>
            <a:r>
              <a:rPr lang="en-US" sz="2000" dirty="0" err="1"/>
              <a:t>ixtirolaridan</a:t>
            </a:r>
            <a:r>
              <a:rPr lang="en-US" sz="2000" dirty="0"/>
              <a:t> </a:t>
            </a:r>
            <a:r>
              <a:rPr lang="en-US" sz="2000" dirty="0" err="1"/>
              <a:t>biri</a:t>
            </a:r>
            <a:r>
              <a:rPr lang="en-US" sz="2000" dirty="0"/>
              <a:t> deb </a:t>
            </a:r>
            <a:r>
              <a:rPr lang="en-US" sz="2000" dirty="0" err="1"/>
              <a:t>bekorga</a:t>
            </a:r>
            <a:r>
              <a:rPr lang="en-US" sz="2000" dirty="0"/>
              <a:t> tan </a:t>
            </a:r>
            <a:r>
              <a:rPr lang="en-US" sz="2000" dirty="0" err="1"/>
              <a:t>olinmagan</a:t>
            </a:r>
            <a:r>
              <a:rPr lang="en-US" sz="2000" dirty="0"/>
              <a:t>. </a:t>
            </a:r>
            <a:endParaRPr lang="ru-RU" sz="2000" dirty="0"/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0" y="2381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939126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90500" y="1448684"/>
            <a:ext cx="8763000" cy="30746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sz="2000" dirty="0" smtClean="0"/>
              <a:t>	</a:t>
            </a:r>
            <a:r>
              <a:rPr lang="en-US" sz="2000" dirty="0" err="1" smtClean="0"/>
              <a:t>Bugungi</a:t>
            </a:r>
            <a:r>
              <a:rPr lang="en-US" sz="2000" dirty="0" smtClean="0"/>
              <a:t> </a:t>
            </a:r>
            <a:r>
              <a:rPr lang="en-US" sz="2000" dirty="0" err="1"/>
              <a:t>kunda</a:t>
            </a:r>
            <a:r>
              <a:rPr lang="en-US" sz="2000" dirty="0"/>
              <a:t> </a:t>
            </a:r>
            <a:r>
              <a:rPr lang="en-US" sz="2000" dirty="0" err="1"/>
              <a:t>esa</a:t>
            </a:r>
            <a:r>
              <a:rPr lang="en-US" sz="2000" dirty="0"/>
              <a:t> </a:t>
            </a:r>
            <a:r>
              <a:rPr lang="en-US" sz="2000" dirty="0" err="1"/>
              <a:t>uyali</a:t>
            </a:r>
            <a:r>
              <a:rPr lang="en-US" sz="2000" dirty="0"/>
              <a:t> </a:t>
            </a:r>
            <a:r>
              <a:rPr lang="en-US" sz="2000" dirty="0" err="1"/>
              <a:t>aloqa</a:t>
            </a:r>
            <a:r>
              <a:rPr lang="en-US" sz="2000" dirty="0"/>
              <a:t> </a:t>
            </a:r>
            <a:r>
              <a:rPr lang="en-US" sz="2000" dirty="0" err="1"/>
              <a:t>vositasi</a:t>
            </a:r>
            <a:r>
              <a:rPr lang="en-US" sz="2000" dirty="0"/>
              <a:t>, </a:t>
            </a:r>
            <a:r>
              <a:rPr lang="en-US" sz="2000" dirty="0" err="1"/>
              <a:t>elektron</a:t>
            </a:r>
            <a:r>
              <a:rPr lang="en-US" sz="2000" dirty="0"/>
              <a:t> </a:t>
            </a:r>
            <a:r>
              <a:rPr lang="en-US" sz="2000" dirty="0" err="1"/>
              <a:t>pochta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internet </a:t>
            </a:r>
            <a:r>
              <a:rPr lang="en-US" sz="2000" dirty="0" err="1"/>
              <a:t>aloqa</a:t>
            </a:r>
            <a:r>
              <a:rPr lang="en-US" sz="2000" dirty="0"/>
              <a:t> </a:t>
            </a:r>
            <a:r>
              <a:rPr lang="en-US" sz="2000" dirty="0" err="1"/>
              <a:t>tizimi</a:t>
            </a:r>
            <a:r>
              <a:rPr lang="en-US" sz="2000" dirty="0"/>
              <a:t> </a:t>
            </a:r>
            <a:r>
              <a:rPr lang="en-US" sz="2000" dirty="0" err="1"/>
              <a:t>turmush</a:t>
            </a:r>
            <a:r>
              <a:rPr lang="en-US" sz="2000" dirty="0"/>
              <a:t> </a:t>
            </a:r>
            <a:r>
              <a:rPr lang="en-US" sz="2000" dirty="0" err="1"/>
              <a:t>tarzining</a:t>
            </a:r>
            <a:r>
              <a:rPr lang="en-US" sz="2000" dirty="0"/>
              <a:t> </a:t>
            </a:r>
            <a:r>
              <a:rPr lang="en-US" sz="2000" dirty="0" err="1"/>
              <a:t>ajralmas</a:t>
            </a:r>
            <a:r>
              <a:rPr lang="en-US" sz="2000" dirty="0"/>
              <a:t> </a:t>
            </a:r>
            <a:r>
              <a:rPr lang="en-US" sz="2000" dirty="0" err="1"/>
              <a:t>qismiga</a:t>
            </a:r>
            <a:r>
              <a:rPr lang="en-US" sz="2000" dirty="0"/>
              <a:t> </a:t>
            </a:r>
            <a:r>
              <a:rPr lang="en-US" sz="2000" dirty="0" err="1"/>
              <a:t>aylanib</a:t>
            </a:r>
            <a:r>
              <a:rPr lang="en-US" sz="2000" dirty="0"/>
              <a:t> </a:t>
            </a:r>
            <a:r>
              <a:rPr lang="en-US" sz="2000" dirty="0" err="1"/>
              <a:t>bormoqda</a:t>
            </a:r>
            <a:r>
              <a:rPr lang="en-US" sz="2000" dirty="0"/>
              <a:t>. Bu </a:t>
            </a:r>
            <a:r>
              <a:rPr lang="en-US" sz="2000" dirty="0" err="1"/>
              <a:t>tizimlarning</a:t>
            </a:r>
            <a:r>
              <a:rPr lang="en-US" sz="2000" dirty="0"/>
              <a:t> </a:t>
            </a:r>
            <a:r>
              <a:rPr lang="en-US" sz="2000" dirty="0" err="1"/>
              <a:t>ish</a:t>
            </a:r>
            <a:r>
              <a:rPr lang="en-US" sz="2000" dirty="0"/>
              <a:t> </a:t>
            </a:r>
            <a:r>
              <a:rPr lang="en-US" sz="2000" dirty="0" err="1"/>
              <a:t>prinsipi</a:t>
            </a:r>
            <a:r>
              <a:rPr lang="en-US" sz="2000" dirty="0"/>
              <a:t> ham </a:t>
            </a:r>
            <a:r>
              <a:rPr lang="en-US" sz="2000" dirty="0" err="1"/>
              <a:t>dastlabki</a:t>
            </a:r>
            <a:r>
              <a:rPr lang="en-US" sz="2000" dirty="0"/>
              <a:t> </a:t>
            </a:r>
            <a:r>
              <a:rPr lang="en-US" sz="2000" dirty="0" err="1"/>
              <a:t>radiotelefon</a:t>
            </a:r>
            <a:r>
              <a:rPr lang="en-US" sz="2000" dirty="0"/>
              <a:t> </a:t>
            </a:r>
            <a:r>
              <a:rPr lang="en-US" sz="2000" dirty="0" err="1"/>
              <a:t>aloqadan</a:t>
            </a:r>
            <a:r>
              <a:rPr lang="en-US" sz="2000" dirty="0"/>
              <a:t> </a:t>
            </a:r>
            <a:r>
              <a:rPr lang="en-US" sz="2000" dirty="0" err="1"/>
              <a:t>keskin</a:t>
            </a:r>
            <a:r>
              <a:rPr lang="en-US" sz="2000" dirty="0"/>
              <a:t> </a:t>
            </a:r>
            <a:r>
              <a:rPr lang="en-US" sz="2000" dirty="0" err="1"/>
              <a:t>farq</a:t>
            </a:r>
            <a:r>
              <a:rPr lang="en-US" sz="2000" dirty="0"/>
              <a:t> </a:t>
            </a:r>
            <a:r>
              <a:rPr lang="en-US" sz="2000" dirty="0" err="1"/>
              <a:t>qilmaydi</a:t>
            </a:r>
            <a:r>
              <a:rPr lang="en-US" sz="2000" dirty="0"/>
              <a:t>, </a:t>
            </a:r>
            <a:r>
              <a:rPr lang="en-US" sz="2000" dirty="0" err="1"/>
              <a:t>faqat</a:t>
            </a:r>
            <a:r>
              <a:rPr lang="en-US" sz="2000" dirty="0"/>
              <a:t> </a:t>
            </a:r>
            <a:r>
              <a:rPr lang="en-US" sz="2000" dirty="0" err="1"/>
              <a:t>ular</a:t>
            </a:r>
            <a:r>
              <a:rPr lang="en-US" sz="2000" dirty="0"/>
              <a:t> fan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texnikaning</a:t>
            </a:r>
            <a:r>
              <a:rPr lang="en-US" sz="2000" dirty="0"/>
              <a:t> </a:t>
            </a:r>
            <a:r>
              <a:rPr lang="en-US" sz="2000" dirty="0" err="1"/>
              <a:t>so‘nggi</a:t>
            </a:r>
            <a:r>
              <a:rPr lang="en-US" sz="2000" dirty="0"/>
              <a:t> </a:t>
            </a:r>
            <a:r>
              <a:rPr lang="en-US" sz="2000" dirty="0" err="1"/>
              <a:t>yutuqlari</a:t>
            </a:r>
            <a:r>
              <a:rPr lang="en-US" sz="2000" dirty="0"/>
              <a:t>, </a:t>
            </a:r>
            <a:r>
              <a:rPr lang="en-US" sz="2000" dirty="0" err="1"/>
              <a:t>zamonaviy</a:t>
            </a:r>
            <a:r>
              <a:rPr lang="en-US" sz="2000" dirty="0"/>
              <a:t> </a:t>
            </a:r>
            <a:r>
              <a:rPr lang="en-US" sz="2000" dirty="0" err="1"/>
              <a:t>kompyuterlar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kosmik</a:t>
            </a:r>
            <a:r>
              <a:rPr lang="en-US" sz="2000" dirty="0"/>
              <a:t> </a:t>
            </a:r>
            <a:r>
              <a:rPr lang="en-US" sz="2000" dirty="0" err="1"/>
              <a:t>yo‘ldoshlar</a:t>
            </a:r>
            <a:r>
              <a:rPr lang="en-US" sz="2000" dirty="0"/>
              <a:t> </a:t>
            </a:r>
            <a:r>
              <a:rPr lang="en-US" sz="2000" dirty="0" err="1"/>
              <a:t>amalga</a:t>
            </a:r>
            <a:r>
              <a:rPr lang="en-US" sz="2000" dirty="0"/>
              <a:t> </a:t>
            </a:r>
            <a:r>
              <a:rPr lang="en-US" sz="2000" dirty="0" err="1"/>
              <a:t>oshiradi</a:t>
            </a:r>
            <a:r>
              <a:rPr lang="en-US" sz="2000" dirty="0"/>
              <a:t>.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350228469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450565" y="1294009"/>
            <a:ext cx="8250147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000" dirty="0" smtClean="0"/>
              <a:t>	</a:t>
            </a:r>
            <a:r>
              <a:rPr lang="en-US" sz="2000" dirty="0" err="1" smtClean="0"/>
              <a:t>O‘zbekistonda</a:t>
            </a:r>
            <a:r>
              <a:rPr lang="en-US" sz="2000" dirty="0" smtClean="0"/>
              <a:t> </a:t>
            </a:r>
            <a:r>
              <a:rPr lang="en-US" sz="2000" dirty="0" err="1"/>
              <a:t>telefon</a:t>
            </a:r>
            <a:r>
              <a:rPr lang="en-US" sz="2000" dirty="0"/>
              <a:t> </a:t>
            </a:r>
            <a:r>
              <a:rPr lang="en-US" sz="2000" dirty="0" err="1"/>
              <a:t>aloqasi</a:t>
            </a:r>
            <a:r>
              <a:rPr lang="en-US" sz="2000" dirty="0"/>
              <a:t>. </a:t>
            </a:r>
            <a:r>
              <a:rPr lang="en-US" sz="2000" dirty="0" err="1"/>
              <a:t>O‘zbekistonda</a:t>
            </a:r>
            <a:r>
              <a:rPr lang="en-US" sz="2000" dirty="0"/>
              <a:t> </a:t>
            </a:r>
            <a:r>
              <a:rPr lang="en-US" sz="2000" dirty="0" err="1"/>
              <a:t>dastlabki</a:t>
            </a:r>
            <a:r>
              <a:rPr lang="en-US" sz="2000" dirty="0"/>
              <a:t> 200 </a:t>
            </a:r>
            <a:r>
              <a:rPr lang="en-US" sz="2000" dirty="0" err="1"/>
              <a:t>raqamli</a:t>
            </a:r>
            <a:r>
              <a:rPr lang="en-US" sz="2000" dirty="0"/>
              <a:t> </a:t>
            </a:r>
            <a:r>
              <a:rPr lang="en-US" sz="2000" dirty="0" err="1"/>
              <a:t>telefon</a:t>
            </a:r>
            <a:r>
              <a:rPr lang="en-US" sz="2000" dirty="0"/>
              <a:t> </a:t>
            </a:r>
            <a:r>
              <a:rPr lang="en-US" sz="2000" dirty="0" err="1"/>
              <a:t>stansiyasi</a:t>
            </a:r>
            <a:r>
              <a:rPr lang="en-US" sz="2000" dirty="0"/>
              <a:t> </a:t>
            </a:r>
            <a:r>
              <a:rPr lang="en-US" sz="2000" dirty="0" err="1"/>
              <a:t>Toshkentda</a:t>
            </a:r>
            <a:r>
              <a:rPr lang="en-US" sz="2000" dirty="0"/>
              <a:t> 1904- </a:t>
            </a:r>
            <a:r>
              <a:rPr lang="en-US" sz="2000" dirty="0" err="1"/>
              <a:t>yilda</a:t>
            </a:r>
            <a:r>
              <a:rPr lang="en-US" sz="2000" dirty="0"/>
              <a:t> </a:t>
            </a:r>
            <a:r>
              <a:rPr lang="en-US" sz="2000" dirty="0" err="1"/>
              <a:t>ishga</a:t>
            </a:r>
            <a:r>
              <a:rPr lang="en-US" sz="2000" dirty="0"/>
              <a:t> </a:t>
            </a:r>
            <a:r>
              <a:rPr lang="en-US" sz="2000" dirty="0" err="1"/>
              <a:t>tushirilgan</a:t>
            </a:r>
            <a:r>
              <a:rPr lang="en-US" sz="2000" dirty="0"/>
              <a:t>. </a:t>
            </a:r>
            <a:r>
              <a:rPr lang="en-US" sz="2000" dirty="0" err="1"/>
              <a:t>Hozir</a:t>
            </a:r>
            <a:r>
              <a:rPr lang="en-US" sz="2000" dirty="0"/>
              <a:t> </a:t>
            </a:r>
            <a:r>
              <a:rPr lang="en-US" sz="2000" dirty="0" err="1"/>
              <a:t>Respublikamizning</a:t>
            </a:r>
            <a:r>
              <a:rPr lang="en-US" sz="2000" dirty="0"/>
              <a:t> </a:t>
            </a:r>
            <a:r>
              <a:rPr lang="en-US" sz="2000" dirty="0" err="1"/>
              <a:t>barcha</a:t>
            </a:r>
            <a:r>
              <a:rPr lang="en-US" sz="2000" dirty="0"/>
              <a:t> </a:t>
            </a:r>
            <a:r>
              <a:rPr lang="en-US" sz="2000" dirty="0" err="1"/>
              <a:t>shaharlari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tuman</a:t>
            </a:r>
            <a:r>
              <a:rPr lang="en-US" sz="2000" dirty="0"/>
              <a:t> </a:t>
            </a:r>
            <a:r>
              <a:rPr lang="en-US" sz="2000" dirty="0" err="1"/>
              <a:t>markazlari</a:t>
            </a:r>
            <a:r>
              <a:rPr lang="en-US" sz="2000" dirty="0"/>
              <a:t> </a:t>
            </a:r>
            <a:r>
              <a:rPr lang="en-US" sz="2000" dirty="0" err="1"/>
              <a:t>raqamli</a:t>
            </a:r>
            <a:r>
              <a:rPr lang="en-US" sz="2000" dirty="0"/>
              <a:t> </a:t>
            </a:r>
            <a:r>
              <a:rPr lang="en-US" sz="2000" dirty="0" err="1"/>
              <a:t>telekommunikatsiya</a:t>
            </a:r>
            <a:r>
              <a:rPr lang="en-US" sz="2000" dirty="0"/>
              <a:t> </a:t>
            </a:r>
            <a:r>
              <a:rPr lang="en-US" sz="2000" dirty="0" err="1"/>
              <a:t>tarmoqlari</a:t>
            </a:r>
            <a:r>
              <a:rPr lang="en-US" sz="2000" dirty="0"/>
              <a:t> </a:t>
            </a:r>
            <a:r>
              <a:rPr lang="en-US" sz="2000" dirty="0" err="1"/>
              <a:t>bilan</a:t>
            </a:r>
            <a:r>
              <a:rPr lang="en-US" sz="2000" dirty="0"/>
              <a:t> </a:t>
            </a:r>
            <a:r>
              <a:rPr lang="en-US" sz="2000" dirty="0" err="1"/>
              <a:t>qamrab</a:t>
            </a:r>
            <a:r>
              <a:rPr lang="en-US" sz="2000" dirty="0"/>
              <a:t> </a:t>
            </a:r>
            <a:r>
              <a:rPr lang="en-US" sz="2000" dirty="0" err="1"/>
              <a:t>olingan</a:t>
            </a:r>
            <a:r>
              <a:rPr lang="en-US" sz="2000" dirty="0"/>
              <a:t>. 2008-yil 1-yanvar </a:t>
            </a:r>
            <a:r>
              <a:rPr lang="en-US" sz="2000" dirty="0" err="1"/>
              <a:t>holatiga</a:t>
            </a:r>
            <a:r>
              <a:rPr lang="en-US" sz="2000" dirty="0"/>
              <a:t> </a:t>
            </a:r>
            <a:r>
              <a:rPr lang="en-US" sz="2000" dirty="0" err="1"/>
              <a:t>ko‘ra</a:t>
            </a:r>
            <a:r>
              <a:rPr lang="en-US" sz="2000" dirty="0"/>
              <a:t> </a:t>
            </a:r>
            <a:r>
              <a:rPr lang="en-US" sz="2000" dirty="0" err="1"/>
              <a:t>ikki</a:t>
            </a:r>
            <a:r>
              <a:rPr lang="en-US" sz="2000" dirty="0"/>
              <a:t> </a:t>
            </a:r>
            <a:r>
              <a:rPr lang="en-US" sz="2000" dirty="0" err="1"/>
              <a:t>mingdan</a:t>
            </a:r>
            <a:r>
              <a:rPr lang="en-US" sz="2000" dirty="0"/>
              <a:t> </a:t>
            </a:r>
            <a:r>
              <a:rPr lang="en-US" sz="2000" dirty="0" err="1"/>
              <a:t>ziyod</a:t>
            </a:r>
            <a:r>
              <a:rPr lang="en-US" sz="2000" dirty="0"/>
              <a:t> ATS </a:t>
            </a:r>
            <a:r>
              <a:rPr lang="en-US" sz="2000" dirty="0" err="1"/>
              <a:t>faoliyat</a:t>
            </a:r>
            <a:r>
              <a:rPr lang="en-US" sz="2000" dirty="0"/>
              <a:t> </a:t>
            </a:r>
            <a:r>
              <a:rPr lang="en-US" sz="2000" dirty="0" err="1"/>
              <a:t>ko‘rsatmoqda</a:t>
            </a:r>
            <a:r>
              <a:rPr lang="en-US" sz="2000" dirty="0"/>
              <a:t>, </a:t>
            </a:r>
            <a:r>
              <a:rPr lang="en-US" sz="2000" dirty="0" err="1"/>
              <a:t>ularning</a:t>
            </a:r>
            <a:r>
              <a:rPr lang="en-US" sz="2000" dirty="0"/>
              <a:t> </a:t>
            </a:r>
            <a:r>
              <a:rPr lang="en-US" sz="2000" dirty="0" err="1"/>
              <a:t>umumiy</a:t>
            </a:r>
            <a:r>
              <a:rPr lang="en-US" sz="2000" dirty="0"/>
              <a:t> </a:t>
            </a:r>
            <a:r>
              <a:rPr lang="en-US" sz="2000" dirty="0" err="1"/>
              <a:t>sig‘imi</a:t>
            </a:r>
            <a:r>
              <a:rPr lang="en-US" sz="2000" dirty="0"/>
              <a:t> 2.08 </a:t>
            </a:r>
            <a:r>
              <a:rPr lang="en-US" sz="2000" dirty="0" err="1"/>
              <a:t>millionni</a:t>
            </a:r>
            <a:r>
              <a:rPr lang="en-US" sz="2000" dirty="0"/>
              <a:t> </a:t>
            </a:r>
            <a:r>
              <a:rPr lang="en-US" sz="2000" dirty="0" err="1"/>
              <a:t>tashkil</a:t>
            </a:r>
            <a:r>
              <a:rPr lang="en-US" sz="2000" dirty="0"/>
              <a:t> </a:t>
            </a:r>
            <a:r>
              <a:rPr lang="en-US" sz="2000" dirty="0" err="1"/>
              <a:t>qiladi</a:t>
            </a:r>
            <a:r>
              <a:rPr lang="en-US" sz="2000" dirty="0"/>
              <a:t>. </a:t>
            </a:r>
            <a:r>
              <a:rPr lang="en-US" sz="2000" dirty="0" err="1"/>
              <a:t>Raqamli</a:t>
            </a:r>
            <a:r>
              <a:rPr lang="en-US" sz="2000" dirty="0"/>
              <a:t> </a:t>
            </a:r>
            <a:r>
              <a:rPr lang="en-US" sz="2000" dirty="0" err="1"/>
              <a:t>aloqaning</a:t>
            </a:r>
            <a:r>
              <a:rPr lang="en-US" sz="2000" dirty="0"/>
              <a:t> </a:t>
            </a:r>
            <a:r>
              <a:rPr lang="en-US" sz="2000" dirty="0" err="1"/>
              <a:t>ulushi</a:t>
            </a:r>
            <a:r>
              <a:rPr lang="en-US" sz="2000" dirty="0"/>
              <a:t> </a:t>
            </a:r>
            <a:r>
              <a:rPr lang="en-US" sz="2000" dirty="0" err="1"/>
              <a:t>esa</a:t>
            </a:r>
            <a:r>
              <a:rPr lang="en-US" sz="2000" dirty="0"/>
              <a:t> 86,1 </a:t>
            </a:r>
            <a:r>
              <a:rPr lang="en-US" sz="2000" dirty="0" err="1"/>
              <a:t>foizni</a:t>
            </a:r>
            <a:r>
              <a:rPr lang="en-US" sz="2000" dirty="0"/>
              <a:t> </a:t>
            </a:r>
            <a:r>
              <a:rPr lang="en-US" sz="2000" dirty="0" err="1"/>
              <a:t>tashkil</a:t>
            </a:r>
            <a:r>
              <a:rPr lang="en-US" sz="2000" dirty="0"/>
              <a:t> </a:t>
            </a:r>
            <a:r>
              <a:rPr lang="en-US" sz="2000" dirty="0" err="1"/>
              <a:t>qiladi</a:t>
            </a:r>
            <a:r>
              <a:rPr lang="en-US" sz="2000" dirty="0"/>
              <a:t>.</a:t>
            </a:r>
            <a:endParaRPr lang="ru-RU" sz="2000" dirty="0"/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7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9" name="Rectangle 7"/>
          <p:cNvSpPr>
            <a:spLocks noChangeArrowheads="1"/>
          </p:cNvSpPr>
          <p:nvPr/>
        </p:nvSpPr>
        <p:spPr bwMode="auto">
          <a:xfrm>
            <a:off x="0" y="7334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89357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595901" y="1469204"/>
            <a:ext cx="800356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sz="2400" dirty="0" smtClean="0"/>
          </a:p>
          <a:p>
            <a:endParaRPr lang="ru-RU" sz="2400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367301" y="1354485"/>
            <a:ext cx="823217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000" dirty="0" smtClean="0"/>
              <a:t>	1992- </a:t>
            </a:r>
            <a:r>
              <a:rPr lang="en-US" sz="2000" dirty="0" err="1"/>
              <a:t>yilda</a:t>
            </a:r>
            <a:r>
              <a:rPr lang="en-US" sz="2000" dirty="0"/>
              <a:t> </a:t>
            </a:r>
            <a:r>
              <a:rPr lang="en-US" sz="2000" dirty="0" err="1"/>
              <a:t>Yaponiyaning</a:t>
            </a:r>
            <a:r>
              <a:rPr lang="en-US" sz="2000" dirty="0"/>
              <a:t> «NEK» </a:t>
            </a:r>
            <a:r>
              <a:rPr lang="en-US" sz="2000" dirty="0" err="1"/>
              <a:t>firmasi</a:t>
            </a:r>
            <a:r>
              <a:rPr lang="en-US" sz="2000" dirty="0"/>
              <a:t> </a:t>
            </a:r>
            <a:r>
              <a:rPr lang="en-US" sz="2000" dirty="0" err="1"/>
              <a:t>yetkazib</a:t>
            </a:r>
            <a:r>
              <a:rPr lang="en-US" sz="2000" dirty="0"/>
              <a:t> </a:t>
            </a:r>
            <a:r>
              <a:rPr lang="en-US" sz="2000" dirty="0" err="1"/>
              <a:t>bergan</a:t>
            </a:r>
            <a:r>
              <a:rPr lang="en-US" sz="2000" dirty="0"/>
              <a:t> </a:t>
            </a:r>
            <a:r>
              <a:rPr lang="en-US" sz="2000" dirty="0" err="1"/>
              <a:t>asbob-uskunalardan</a:t>
            </a:r>
            <a:r>
              <a:rPr lang="en-US" sz="2000" dirty="0"/>
              <a:t> </a:t>
            </a:r>
            <a:r>
              <a:rPr lang="en-US" sz="2000" dirty="0" err="1"/>
              <a:t>abonentlarning</a:t>
            </a:r>
            <a:r>
              <a:rPr lang="en-US" sz="2000" dirty="0"/>
              <a:t> </a:t>
            </a:r>
            <a:r>
              <a:rPr lang="en-US" sz="2000" dirty="0" err="1"/>
              <a:t>jahon</a:t>
            </a:r>
            <a:r>
              <a:rPr lang="en-US" sz="2000" dirty="0"/>
              <a:t> </a:t>
            </a:r>
            <a:r>
              <a:rPr lang="en-US" sz="2000" dirty="0" err="1"/>
              <a:t>telefon</a:t>
            </a:r>
            <a:r>
              <a:rPr lang="en-US" sz="2000" dirty="0"/>
              <a:t> </a:t>
            </a:r>
            <a:r>
              <a:rPr lang="en-US" sz="2000" dirty="0" err="1"/>
              <a:t>tarmog‘iga</a:t>
            </a:r>
            <a:r>
              <a:rPr lang="en-US" sz="2000" dirty="0"/>
              <a:t> </a:t>
            </a:r>
            <a:r>
              <a:rPr lang="en-US" sz="2000" dirty="0" err="1"/>
              <a:t>chiqishini</a:t>
            </a:r>
            <a:r>
              <a:rPr lang="en-US" sz="2000" dirty="0"/>
              <a:t> </a:t>
            </a:r>
            <a:r>
              <a:rPr lang="en-US" sz="2000" dirty="0" err="1"/>
              <a:t>hamda</a:t>
            </a:r>
            <a:r>
              <a:rPr lang="en-US" sz="2000" dirty="0"/>
              <a:t> </a:t>
            </a:r>
            <a:r>
              <a:rPr lang="en-US" sz="2000" dirty="0" err="1"/>
              <a:t>ikki</a:t>
            </a:r>
            <a:r>
              <a:rPr lang="en-US" sz="2000" dirty="0"/>
              <a:t> </a:t>
            </a:r>
            <a:r>
              <a:rPr lang="en-US" sz="2000" dirty="0" err="1"/>
              <a:t>tomonlama</a:t>
            </a:r>
            <a:r>
              <a:rPr lang="en-US" sz="2000" dirty="0"/>
              <a:t> </a:t>
            </a:r>
            <a:r>
              <a:rPr lang="en-US" sz="2000" dirty="0" err="1"/>
              <a:t>xalqaro</a:t>
            </a:r>
            <a:r>
              <a:rPr lang="en-US" sz="2000" dirty="0"/>
              <a:t> </a:t>
            </a:r>
            <a:r>
              <a:rPr lang="en-US" sz="2000" dirty="0" err="1"/>
              <a:t>teleko‘rsatuvlarni</a:t>
            </a:r>
            <a:r>
              <a:rPr lang="en-US" sz="2000" dirty="0"/>
              <a:t> </a:t>
            </a:r>
            <a:r>
              <a:rPr lang="en-US" sz="2000" dirty="0" err="1"/>
              <a:t>ta’minlaydigan</a:t>
            </a:r>
            <a:r>
              <a:rPr lang="en-US" sz="2000" dirty="0"/>
              <a:t> 150 </a:t>
            </a:r>
            <a:r>
              <a:rPr lang="en-US" sz="2000" dirty="0" err="1"/>
              <a:t>kanalli</a:t>
            </a:r>
            <a:r>
              <a:rPr lang="en-US" sz="2000" dirty="0"/>
              <a:t> </a:t>
            </a:r>
            <a:r>
              <a:rPr lang="en-US" sz="2000" dirty="0" err="1"/>
              <a:t>raqamli</a:t>
            </a:r>
            <a:r>
              <a:rPr lang="en-US" sz="2000" dirty="0"/>
              <a:t> </a:t>
            </a:r>
            <a:r>
              <a:rPr lang="en-US" sz="2000" dirty="0" err="1"/>
              <a:t>kosmik</a:t>
            </a:r>
            <a:r>
              <a:rPr lang="en-US" sz="2000" dirty="0"/>
              <a:t> </a:t>
            </a:r>
            <a:r>
              <a:rPr lang="en-US" sz="2000" dirty="0" err="1"/>
              <a:t>telefon</a:t>
            </a:r>
            <a:r>
              <a:rPr lang="en-US" sz="2000" dirty="0"/>
              <a:t> </a:t>
            </a:r>
            <a:r>
              <a:rPr lang="en-US" sz="2000" dirty="0" err="1"/>
              <a:t>stansiyasi</a:t>
            </a:r>
            <a:r>
              <a:rPr lang="en-US" sz="2000" dirty="0"/>
              <a:t> </a:t>
            </a:r>
            <a:r>
              <a:rPr lang="en-US" sz="2000" dirty="0" err="1"/>
              <a:t>qurildi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foydalanishga</a:t>
            </a:r>
            <a:r>
              <a:rPr lang="en-US" sz="2000" dirty="0"/>
              <a:t> </a:t>
            </a:r>
            <a:r>
              <a:rPr lang="en-US" sz="2000" dirty="0" err="1"/>
              <a:t>topshirildi</a:t>
            </a:r>
            <a:r>
              <a:rPr lang="en-US" sz="2000" dirty="0"/>
              <a:t>. </a:t>
            </a:r>
            <a:r>
              <a:rPr lang="en-US" sz="2000" dirty="0" err="1"/>
              <a:t>Keyinchalik</a:t>
            </a:r>
            <a:r>
              <a:rPr lang="en-US" sz="2000" dirty="0"/>
              <a:t> </a:t>
            </a:r>
            <a:r>
              <a:rPr lang="en-US" sz="2000" dirty="0" err="1"/>
              <a:t>yana</a:t>
            </a:r>
            <a:r>
              <a:rPr lang="en-US" sz="2000" dirty="0"/>
              <a:t> </a:t>
            </a:r>
            <a:r>
              <a:rPr lang="en-US" sz="2000" dirty="0" err="1"/>
              <a:t>bir</a:t>
            </a:r>
            <a:r>
              <a:rPr lang="en-US" sz="2000" dirty="0"/>
              <a:t> 30 </a:t>
            </a:r>
            <a:r>
              <a:rPr lang="en-US" sz="2000" dirty="0" err="1"/>
              <a:t>kanalli</a:t>
            </a:r>
            <a:r>
              <a:rPr lang="en-US" sz="2000" dirty="0"/>
              <a:t> </a:t>
            </a:r>
            <a:r>
              <a:rPr lang="en-US" sz="2000" dirty="0" err="1"/>
              <a:t>xalqaro</a:t>
            </a:r>
            <a:r>
              <a:rPr lang="en-US" sz="2000" dirty="0"/>
              <a:t> </a:t>
            </a:r>
            <a:r>
              <a:rPr lang="en-US" sz="2000" dirty="0" err="1"/>
              <a:t>kosmik</a:t>
            </a:r>
            <a:r>
              <a:rPr lang="en-US" sz="2000" dirty="0"/>
              <a:t> </a:t>
            </a:r>
            <a:r>
              <a:rPr lang="en-US" sz="2000" dirty="0" err="1"/>
              <a:t>telefon</a:t>
            </a:r>
            <a:r>
              <a:rPr lang="en-US" sz="2000" dirty="0"/>
              <a:t> </a:t>
            </a:r>
            <a:r>
              <a:rPr lang="en-US" sz="2000" dirty="0" err="1"/>
              <a:t>stansiyasi</a:t>
            </a:r>
            <a:r>
              <a:rPr lang="en-US" sz="2000" dirty="0"/>
              <a:t> </a:t>
            </a:r>
            <a:r>
              <a:rPr lang="en-US" sz="2000" dirty="0" err="1"/>
              <a:t>ishga</a:t>
            </a:r>
            <a:r>
              <a:rPr lang="en-US" sz="2000" dirty="0"/>
              <a:t> </a:t>
            </a:r>
            <a:r>
              <a:rPr lang="en-US" sz="2000" dirty="0" err="1"/>
              <a:t>tushirildi</a:t>
            </a:r>
            <a:r>
              <a:rPr lang="en-US" sz="2000" dirty="0"/>
              <a:t>.</a:t>
            </a:r>
            <a:endParaRPr lang="ru-RU" sz="2000" dirty="0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494165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7" name="Rectangle 3"/>
          <p:cNvSpPr>
            <a:spLocks noChangeArrowheads="1"/>
          </p:cNvSpPr>
          <p:nvPr/>
        </p:nvSpPr>
        <p:spPr bwMode="auto">
          <a:xfrm>
            <a:off x="0" y="5334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</a:t>
            </a:r>
            <a:r>
              <a:rPr kumimoji="0" lang="ru-RU" sz="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Rectangle 1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15" name="Rectangle 1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17" name="Rectangle 2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247650" y="1226344"/>
            <a:ext cx="8648700" cy="37286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000" dirty="0" smtClean="0"/>
              <a:t>	</a:t>
            </a:r>
            <a:r>
              <a:rPr lang="en-US" sz="2000" dirty="0" err="1" smtClean="0"/>
              <a:t>Uyali</a:t>
            </a:r>
            <a:r>
              <a:rPr lang="en-US" sz="2000" dirty="0" smtClean="0"/>
              <a:t> </a:t>
            </a:r>
            <a:r>
              <a:rPr lang="en-US" sz="2000" dirty="0" err="1"/>
              <a:t>aloqa</a:t>
            </a:r>
            <a:r>
              <a:rPr lang="en-US" sz="2000" dirty="0"/>
              <a:t> </a:t>
            </a:r>
            <a:r>
              <a:rPr lang="en-US" sz="2000" dirty="0" err="1"/>
              <a:t>vositasi</a:t>
            </a:r>
            <a:r>
              <a:rPr lang="en-US" sz="2000" dirty="0"/>
              <a:t>. 1991- </a:t>
            </a:r>
            <a:r>
              <a:rPr lang="en-US" sz="2000" dirty="0" err="1"/>
              <a:t>yilda</a:t>
            </a:r>
            <a:r>
              <a:rPr lang="en-US" sz="2000" dirty="0"/>
              <a:t> </a:t>
            </a:r>
            <a:r>
              <a:rPr lang="en-US" sz="2000" dirty="0" err="1"/>
              <a:t>O‘zbekiston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AQSH </a:t>
            </a:r>
            <a:r>
              <a:rPr lang="en-US" sz="2000" dirty="0" err="1"/>
              <a:t>ning</a:t>
            </a:r>
            <a:r>
              <a:rPr lang="en-US" sz="2000" dirty="0"/>
              <a:t> «</a:t>
            </a:r>
            <a:r>
              <a:rPr lang="en-US" sz="2000" dirty="0" err="1"/>
              <a:t>Interneyshnl</a:t>
            </a:r>
            <a:r>
              <a:rPr lang="en-US" sz="2000" dirty="0"/>
              <a:t> — </a:t>
            </a:r>
            <a:r>
              <a:rPr lang="en-US" sz="2000" dirty="0" err="1"/>
              <a:t>kommunikeyshn</a:t>
            </a:r>
            <a:r>
              <a:rPr lang="en-US" sz="2000" dirty="0"/>
              <a:t> </a:t>
            </a:r>
            <a:r>
              <a:rPr lang="en-US" sz="2000" dirty="0" err="1"/>
              <a:t>grupp</a:t>
            </a:r>
            <a:r>
              <a:rPr lang="en-US" sz="2000" dirty="0"/>
              <a:t>» </a:t>
            </a:r>
            <a:r>
              <a:rPr lang="en-US" sz="2000" dirty="0" err="1"/>
              <a:t>firmasi</a:t>
            </a:r>
            <a:r>
              <a:rPr lang="en-US" sz="2000" dirty="0"/>
              <a:t> </a:t>
            </a:r>
            <a:r>
              <a:rPr lang="en-US" sz="2000" dirty="0" err="1"/>
              <a:t>bilan</a:t>
            </a:r>
            <a:r>
              <a:rPr lang="en-US" sz="2000" dirty="0"/>
              <a:t> </a:t>
            </a:r>
            <a:r>
              <a:rPr lang="en-US" sz="2000" dirty="0" err="1"/>
              <a:t>tashkil</a:t>
            </a:r>
            <a:r>
              <a:rPr lang="en-US" sz="2000" dirty="0"/>
              <a:t> </a:t>
            </a:r>
            <a:r>
              <a:rPr lang="en-US" sz="2000" dirty="0" err="1"/>
              <a:t>etilgan</a:t>
            </a:r>
            <a:r>
              <a:rPr lang="en-US" sz="2000" dirty="0"/>
              <a:t> «UMS»qo‘shmakorxonasi1995- </a:t>
            </a:r>
            <a:r>
              <a:rPr lang="en-US" sz="2000" dirty="0" err="1"/>
              <a:t>yilgacha</a:t>
            </a:r>
            <a:r>
              <a:rPr lang="en-US" sz="2000" dirty="0"/>
              <a:t> </a:t>
            </a:r>
            <a:r>
              <a:rPr lang="en-US" sz="2000" dirty="0" err="1"/>
              <a:t>Toshkent,Samarqand</a:t>
            </a:r>
            <a:r>
              <a:rPr lang="en-US" sz="2000" dirty="0"/>
              <a:t>, </a:t>
            </a:r>
            <a:r>
              <a:rPr lang="en-US" sz="2000" dirty="0" err="1"/>
              <a:t>Urganch</a:t>
            </a:r>
            <a:r>
              <a:rPr lang="en-US" sz="2000" dirty="0"/>
              <a:t>, </a:t>
            </a:r>
            <a:r>
              <a:rPr lang="en-US" sz="2000" dirty="0" err="1"/>
              <a:t>Qarshi</a:t>
            </a:r>
            <a:r>
              <a:rPr lang="en-US" sz="2000" dirty="0"/>
              <a:t>, </a:t>
            </a:r>
            <a:r>
              <a:rPr lang="en-US" sz="2000" dirty="0" err="1"/>
              <a:t>Andijon</a:t>
            </a:r>
            <a:r>
              <a:rPr lang="en-US" sz="2000" dirty="0"/>
              <a:t>, </a:t>
            </a:r>
            <a:r>
              <a:rPr lang="en-US" sz="2000" dirty="0" err="1"/>
              <a:t>Buxoro</a:t>
            </a:r>
            <a:r>
              <a:rPr lang="en-US" sz="2000" dirty="0"/>
              <a:t> </a:t>
            </a:r>
            <a:r>
              <a:rPr lang="en-US" sz="2000" dirty="0" err="1"/>
              <a:t>shaharlarida</a:t>
            </a:r>
            <a:r>
              <a:rPr lang="en-US" sz="2000" dirty="0"/>
              <a:t> </a:t>
            </a:r>
            <a:r>
              <a:rPr lang="en-US" sz="2000" dirty="0" err="1"/>
              <a:t>xalqaro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shahar</a:t>
            </a:r>
            <a:r>
              <a:rPr lang="en-US" sz="2000" dirty="0"/>
              <a:t>, </a:t>
            </a:r>
            <a:r>
              <a:rPr lang="en-US" sz="2000" dirty="0" err="1"/>
              <a:t>shaharlararo</a:t>
            </a:r>
            <a:r>
              <a:rPr lang="en-US" sz="2000" dirty="0"/>
              <a:t> </a:t>
            </a:r>
            <a:r>
              <a:rPr lang="en-US" sz="2000" dirty="0" err="1"/>
              <a:t>telefonstansiyalari</a:t>
            </a:r>
            <a:r>
              <a:rPr lang="en-US" sz="2000" dirty="0"/>
              <a:t> </a:t>
            </a:r>
            <a:r>
              <a:rPr lang="en-US" sz="2000" dirty="0" err="1"/>
              <a:t>bilan</a:t>
            </a:r>
            <a:r>
              <a:rPr lang="en-US" sz="2000" dirty="0"/>
              <a:t> </a:t>
            </a:r>
            <a:r>
              <a:rPr lang="en-US" sz="2000" dirty="0" err="1"/>
              <a:t>bog‘lanish</a:t>
            </a:r>
            <a:r>
              <a:rPr lang="en-US" sz="2000" dirty="0"/>
              <a:t> </a:t>
            </a:r>
            <a:r>
              <a:rPr lang="en-US" sz="2000" dirty="0" err="1"/>
              <a:t>imkoniyatiga</a:t>
            </a:r>
            <a:r>
              <a:rPr lang="en-US" sz="2000" dirty="0"/>
              <a:t> </a:t>
            </a:r>
            <a:r>
              <a:rPr lang="en-US" sz="2000" dirty="0" err="1"/>
              <a:t>ega</a:t>
            </a:r>
            <a:r>
              <a:rPr lang="en-US" sz="2000" dirty="0"/>
              <a:t> </a:t>
            </a:r>
            <a:r>
              <a:rPr lang="en-US" sz="2000" dirty="0" err="1"/>
              <a:t>bo‘lgan</a:t>
            </a:r>
            <a:r>
              <a:rPr lang="en-US" sz="2000" dirty="0"/>
              <a:t> </a:t>
            </a:r>
            <a:r>
              <a:rPr lang="en-US" sz="2000" dirty="0" err="1"/>
              <a:t>uyali</a:t>
            </a:r>
            <a:r>
              <a:rPr lang="en-US" sz="2000" dirty="0"/>
              <a:t> </a:t>
            </a:r>
            <a:r>
              <a:rPr lang="en-US" sz="2000" dirty="0" err="1"/>
              <a:t>telefon</a:t>
            </a:r>
            <a:r>
              <a:rPr lang="en-US" sz="2000" dirty="0"/>
              <a:t> </a:t>
            </a:r>
            <a:r>
              <a:rPr lang="en-US" sz="2000" dirty="0" err="1"/>
              <a:t>aloqasi</a:t>
            </a:r>
            <a:r>
              <a:rPr lang="en-US" sz="2000" dirty="0"/>
              <a:t> </a:t>
            </a:r>
            <a:r>
              <a:rPr lang="en-US" sz="2000" dirty="0" err="1"/>
              <a:t>stansiyalarini</a:t>
            </a:r>
            <a:r>
              <a:rPr lang="en-US" sz="2000" dirty="0"/>
              <a:t> </a:t>
            </a:r>
            <a:r>
              <a:rPr lang="en-US" sz="2000" dirty="0" err="1"/>
              <a:t>ishga</a:t>
            </a:r>
            <a:r>
              <a:rPr lang="en-US" sz="2000" dirty="0"/>
              <a:t> </a:t>
            </a:r>
            <a:r>
              <a:rPr lang="en-US" sz="2000" dirty="0" err="1"/>
              <a:t>tushirdi</a:t>
            </a:r>
            <a:r>
              <a:rPr lang="en-US" sz="2000" dirty="0"/>
              <a:t>. </a:t>
            </a:r>
            <a:r>
              <a:rPr lang="en-US" sz="2000" dirty="0" err="1"/>
              <a:t>Bugungi</a:t>
            </a:r>
            <a:r>
              <a:rPr lang="en-US" sz="2000" dirty="0"/>
              <a:t> </a:t>
            </a:r>
            <a:r>
              <a:rPr lang="en-US" sz="2000" dirty="0" err="1"/>
              <a:t>kunda</a:t>
            </a:r>
            <a:r>
              <a:rPr lang="en-US" sz="2000" dirty="0"/>
              <a:t> </a:t>
            </a:r>
            <a:r>
              <a:rPr lang="en-US" sz="2000" dirty="0" err="1"/>
              <a:t>O‘zbekistonda</a:t>
            </a:r>
            <a:r>
              <a:rPr lang="en-US" sz="2000" dirty="0"/>
              <a:t>  </a:t>
            </a:r>
            <a:r>
              <a:rPr lang="en-US" sz="2000" dirty="0" err="1"/>
              <a:t>aksiyadorlik</a:t>
            </a:r>
            <a:r>
              <a:rPr lang="en-US" sz="2000" dirty="0"/>
              <a:t> </a:t>
            </a:r>
            <a:r>
              <a:rPr lang="en-US" sz="2000" dirty="0" err="1"/>
              <a:t>kompaniyasining</a:t>
            </a:r>
            <a:r>
              <a:rPr lang="en-US" sz="2000" dirty="0"/>
              <a:t> «</a:t>
            </a:r>
            <a:r>
              <a:rPr lang="en-US" sz="2000" dirty="0" err="1"/>
              <a:t>O‘zbektelekom</a:t>
            </a:r>
            <a:r>
              <a:rPr lang="en-US" sz="2000" dirty="0"/>
              <a:t> </a:t>
            </a:r>
            <a:r>
              <a:rPr lang="en-US" sz="2000" dirty="0" err="1"/>
              <a:t>mobayl</a:t>
            </a:r>
            <a:r>
              <a:rPr lang="en-US" sz="2000" dirty="0"/>
              <a:t>» </a:t>
            </a:r>
            <a:r>
              <a:rPr lang="en-US" sz="2000" dirty="0" err="1"/>
              <a:t>filiali</a:t>
            </a:r>
            <a:r>
              <a:rPr lang="en-US" sz="2000" dirty="0"/>
              <a:t> </a:t>
            </a:r>
            <a:r>
              <a:rPr lang="en-US" sz="2000" dirty="0" err="1"/>
              <a:t>kabi</a:t>
            </a:r>
            <a:r>
              <a:rPr lang="en-US" sz="2000" dirty="0"/>
              <a:t> </a:t>
            </a:r>
            <a:r>
              <a:rPr lang="en-US" sz="2000" dirty="0" err="1"/>
              <a:t>aloqa</a:t>
            </a:r>
            <a:r>
              <a:rPr lang="en-US" sz="2000" dirty="0"/>
              <a:t> </a:t>
            </a:r>
            <a:r>
              <a:rPr lang="en-US" sz="2000" dirty="0" err="1"/>
              <a:t>operatorlari</a:t>
            </a:r>
            <a:r>
              <a:rPr lang="en-US" sz="2000" dirty="0"/>
              <a:t> </a:t>
            </a:r>
            <a:r>
              <a:rPr lang="en-US" sz="2000" dirty="0" err="1"/>
              <a:t>faoliyat</a:t>
            </a:r>
            <a:r>
              <a:rPr lang="en-US" sz="2000" dirty="0"/>
              <a:t> </a:t>
            </a:r>
            <a:r>
              <a:rPr lang="en-US" sz="2000" dirty="0" err="1"/>
              <a:t>yuritishmoqda</a:t>
            </a:r>
            <a:r>
              <a:rPr lang="en-US" sz="2000" dirty="0"/>
              <a:t>.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12955185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257175" y="1219200"/>
            <a:ext cx="8629650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sz="2000" dirty="0" smtClean="0"/>
              <a:t>	</a:t>
            </a:r>
            <a:r>
              <a:rPr lang="en-US" sz="2000" dirty="0" err="1" smtClean="0"/>
              <a:t>Hozir</a:t>
            </a:r>
            <a:r>
              <a:rPr lang="en-US" sz="2000" dirty="0" smtClean="0"/>
              <a:t> </a:t>
            </a:r>
            <a:r>
              <a:rPr lang="en-US" sz="2000" dirty="0" err="1"/>
              <a:t>mamlakatimizda</a:t>
            </a:r>
            <a:r>
              <a:rPr lang="en-US" sz="2000" dirty="0"/>
              <a:t> </a:t>
            </a:r>
            <a:r>
              <a:rPr lang="en-US" sz="2000" dirty="0" err="1"/>
              <a:t>bunday</a:t>
            </a:r>
            <a:r>
              <a:rPr lang="en-US" sz="2000" dirty="0"/>
              <a:t> </a:t>
            </a:r>
            <a:r>
              <a:rPr lang="en-US" sz="2000" dirty="0" err="1"/>
              <a:t>aloqadan</a:t>
            </a:r>
            <a:r>
              <a:rPr lang="en-US" sz="2000" dirty="0"/>
              <a:t> </a:t>
            </a:r>
            <a:r>
              <a:rPr lang="en-US" sz="2000" dirty="0" err="1"/>
              <a:t>foydalanayotganlarning</a:t>
            </a:r>
            <a:r>
              <a:rPr lang="en-US" sz="2000" dirty="0"/>
              <a:t> </a:t>
            </a:r>
            <a:r>
              <a:rPr lang="en-US" sz="2000" dirty="0" err="1"/>
              <a:t>soni</a:t>
            </a:r>
            <a:r>
              <a:rPr lang="en-US" sz="2000" dirty="0"/>
              <a:t> </a:t>
            </a:r>
            <a:r>
              <a:rPr lang="en-US" sz="2000" dirty="0" err="1"/>
              <a:t>o‘n</a:t>
            </a:r>
            <a:r>
              <a:rPr lang="en-US" sz="2000" dirty="0"/>
              <a:t> </a:t>
            </a:r>
            <a:r>
              <a:rPr lang="en-US" sz="2000" dirty="0" err="1"/>
              <a:t>ikki</a:t>
            </a:r>
            <a:r>
              <a:rPr lang="en-US" sz="2000" dirty="0"/>
              <a:t> </a:t>
            </a:r>
            <a:r>
              <a:rPr lang="en-US" sz="2000" dirty="0" err="1"/>
              <a:t>millionni</a:t>
            </a:r>
            <a:r>
              <a:rPr lang="en-US" sz="2000" dirty="0"/>
              <a:t> </a:t>
            </a:r>
            <a:r>
              <a:rPr lang="en-US" sz="2000" dirty="0" err="1"/>
              <a:t>tashkil</a:t>
            </a:r>
            <a:r>
              <a:rPr lang="en-US" sz="2000" dirty="0"/>
              <a:t> </a:t>
            </a:r>
            <a:r>
              <a:rPr lang="en-US" sz="2000" dirty="0" err="1"/>
              <a:t>qilmoqda</a:t>
            </a:r>
            <a:r>
              <a:rPr lang="en-US" sz="2000" dirty="0"/>
              <a:t>. </a:t>
            </a:r>
            <a:r>
              <a:rPr lang="en-US" sz="2000" dirty="0" err="1"/>
              <a:t>Elektron</a:t>
            </a:r>
            <a:r>
              <a:rPr lang="en-US" sz="2000" dirty="0"/>
              <a:t> </a:t>
            </a:r>
            <a:r>
              <a:rPr lang="en-US" sz="2000" dirty="0" err="1"/>
              <a:t>pochta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internet </a:t>
            </a:r>
            <a:r>
              <a:rPr lang="en-US" sz="2000" dirty="0" err="1"/>
              <a:t>sistemasi</a:t>
            </a:r>
            <a:r>
              <a:rPr lang="en-US" sz="2000" dirty="0"/>
              <a:t>. </a:t>
            </a:r>
            <a:r>
              <a:rPr lang="en-US" sz="2000" dirty="0" err="1"/>
              <a:t>Kompyuter</a:t>
            </a:r>
            <a:r>
              <a:rPr lang="en-US" sz="2000" dirty="0"/>
              <a:t> </a:t>
            </a:r>
            <a:r>
              <a:rPr lang="en-US" sz="2000" dirty="0" err="1"/>
              <a:t>texnologiyasi</a:t>
            </a:r>
            <a:r>
              <a:rPr lang="en-US" sz="2000" dirty="0"/>
              <a:t> </a:t>
            </a:r>
            <a:r>
              <a:rPr lang="en-US" sz="2000" dirty="0" err="1"/>
              <a:t>sohasidagi</a:t>
            </a:r>
            <a:r>
              <a:rPr lang="en-US" sz="2000" dirty="0"/>
              <a:t> </a:t>
            </a:r>
            <a:r>
              <a:rPr lang="en-US" sz="2000" dirty="0" err="1"/>
              <a:t>yutuqlarni</a:t>
            </a:r>
            <a:r>
              <a:rPr lang="en-US" sz="2000" dirty="0"/>
              <a:t> </a:t>
            </a:r>
            <a:r>
              <a:rPr lang="en-US" sz="2000" dirty="0" err="1"/>
              <a:t>aloqa</a:t>
            </a:r>
            <a:r>
              <a:rPr lang="en-US" sz="2000" dirty="0"/>
              <a:t> </a:t>
            </a:r>
            <a:r>
              <a:rPr lang="en-US" sz="2000" dirty="0" err="1"/>
              <a:t>sohasidagi</a:t>
            </a:r>
            <a:r>
              <a:rPr lang="en-US" sz="2000" dirty="0"/>
              <a:t> </a:t>
            </a:r>
            <a:r>
              <a:rPr lang="en-US" sz="2000" dirty="0" err="1"/>
              <a:t>yutuqlar</a:t>
            </a:r>
            <a:r>
              <a:rPr lang="en-US" sz="2000" dirty="0"/>
              <a:t> </a:t>
            </a:r>
            <a:r>
              <a:rPr lang="en-US" sz="2000" dirty="0" err="1"/>
              <a:t>bilan</a:t>
            </a:r>
            <a:r>
              <a:rPr lang="en-US" sz="2000" dirty="0"/>
              <a:t> </a:t>
            </a:r>
            <a:r>
              <a:rPr lang="en-US" sz="2000" dirty="0" err="1"/>
              <a:t>bog‘lash</a:t>
            </a:r>
            <a:r>
              <a:rPr lang="en-US" sz="2000" dirty="0"/>
              <a:t> </a:t>
            </a:r>
            <a:r>
              <a:rPr lang="en-US" sz="2000" dirty="0" err="1"/>
              <a:t>yangi</a:t>
            </a:r>
            <a:r>
              <a:rPr lang="en-US" sz="2000" dirty="0"/>
              <a:t> </a:t>
            </a:r>
            <a:r>
              <a:rPr lang="en-US" sz="2000" dirty="0" err="1"/>
              <a:t>elektron</a:t>
            </a:r>
            <a:r>
              <a:rPr lang="en-US" sz="2000" dirty="0"/>
              <a:t> </a:t>
            </a:r>
            <a:r>
              <a:rPr lang="en-US" sz="2000" dirty="0" err="1"/>
              <a:t>pochta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internet </a:t>
            </a:r>
            <a:r>
              <a:rPr lang="en-US" sz="2000" dirty="0" err="1"/>
              <a:t>aloqa</a:t>
            </a:r>
            <a:r>
              <a:rPr lang="en-US" sz="2000" dirty="0"/>
              <a:t> </a:t>
            </a:r>
            <a:r>
              <a:rPr lang="en-US" sz="2000" dirty="0" err="1"/>
              <a:t>sistemalarining</a:t>
            </a:r>
            <a:r>
              <a:rPr lang="en-US" sz="2000" dirty="0"/>
              <a:t> </a:t>
            </a:r>
            <a:r>
              <a:rPr lang="en-US" sz="2000" dirty="0" err="1"/>
              <a:t>vujudga</a:t>
            </a:r>
            <a:r>
              <a:rPr lang="en-US" sz="2000" dirty="0"/>
              <a:t> </a:t>
            </a:r>
            <a:r>
              <a:rPr lang="en-US" sz="2000" dirty="0" err="1"/>
              <a:t>kelishiga</a:t>
            </a:r>
            <a:r>
              <a:rPr lang="en-US" sz="2000" dirty="0"/>
              <a:t> </a:t>
            </a:r>
            <a:r>
              <a:rPr lang="en-US" sz="2000" dirty="0" err="1"/>
              <a:t>olib</a:t>
            </a:r>
            <a:r>
              <a:rPr lang="en-US" sz="2000" dirty="0"/>
              <a:t> </a:t>
            </a:r>
            <a:r>
              <a:rPr lang="en-US" sz="2000" dirty="0" err="1"/>
              <a:t>keldi</a:t>
            </a:r>
            <a:r>
              <a:rPr lang="en-US" sz="2000" dirty="0" smtClean="0"/>
              <a:t>.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1823549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514348" y="1565613"/>
            <a:ext cx="8086725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sz="2000" dirty="0" smtClean="0"/>
              <a:t>	</a:t>
            </a:r>
            <a:r>
              <a:rPr lang="en-US" sz="2000" dirty="0" err="1" smtClean="0"/>
              <a:t>Hozirgi</a:t>
            </a:r>
            <a:r>
              <a:rPr lang="en-US" sz="2000" dirty="0" smtClean="0"/>
              <a:t> </a:t>
            </a:r>
            <a:r>
              <a:rPr lang="en-US" sz="2000" dirty="0" err="1"/>
              <a:t>paytda</a:t>
            </a:r>
            <a:r>
              <a:rPr lang="en-US" sz="2000" dirty="0"/>
              <a:t> </a:t>
            </a:r>
            <a:r>
              <a:rPr lang="en-US" sz="2000" dirty="0" err="1"/>
              <a:t>juda</a:t>
            </a:r>
            <a:r>
              <a:rPr lang="en-US" sz="2000" dirty="0"/>
              <a:t> </a:t>
            </a:r>
            <a:r>
              <a:rPr lang="en-US" sz="2000" dirty="0" err="1"/>
              <a:t>ko‘p</a:t>
            </a:r>
            <a:r>
              <a:rPr lang="en-US" sz="2000" dirty="0"/>
              <a:t> </a:t>
            </a:r>
            <a:r>
              <a:rPr lang="en-US" sz="2000" dirty="0" err="1"/>
              <a:t>ma’lumotlar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hujjatlar</a:t>
            </a:r>
            <a:r>
              <a:rPr lang="en-US" sz="2000" dirty="0"/>
              <a:t> </a:t>
            </a:r>
            <a:r>
              <a:rPr lang="en-US" sz="2000" dirty="0" err="1"/>
              <a:t>kompyuterlar</a:t>
            </a:r>
            <a:r>
              <a:rPr lang="en-US" sz="2000" dirty="0"/>
              <a:t> </a:t>
            </a:r>
            <a:r>
              <a:rPr lang="en-US" sz="2000" dirty="0" err="1"/>
              <a:t>orqali</a:t>
            </a:r>
            <a:r>
              <a:rPr lang="en-US" sz="2000" dirty="0"/>
              <a:t> </a:t>
            </a:r>
            <a:r>
              <a:rPr lang="en-US" sz="2000" dirty="0" err="1"/>
              <a:t>modemlar</a:t>
            </a:r>
            <a:r>
              <a:rPr lang="en-US" sz="2000" dirty="0"/>
              <a:t> </a:t>
            </a:r>
            <a:r>
              <a:rPr lang="en-US" sz="2000" dirty="0" err="1"/>
              <a:t>vositasida</a:t>
            </a:r>
            <a:r>
              <a:rPr lang="en-US" sz="2000" dirty="0"/>
              <a:t> </a:t>
            </a:r>
            <a:r>
              <a:rPr lang="en-US" sz="2000" dirty="0" err="1"/>
              <a:t>uzatiladi</a:t>
            </a:r>
            <a:r>
              <a:rPr lang="en-US" sz="2000" dirty="0"/>
              <a:t> </a:t>
            </a:r>
            <a:r>
              <a:rPr lang="en-US" sz="2000" dirty="0" err="1"/>
              <a:t>yoki</a:t>
            </a:r>
            <a:r>
              <a:rPr lang="en-US" sz="2000" dirty="0"/>
              <a:t> </a:t>
            </a:r>
            <a:r>
              <a:rPr lang="en-US" sz="2000" dirty="0" err="1"/>
              <a:t>qabul</a:t>
            </a:r>
            <a:r>
              <a:rPr lang="en-US" sz="2000" dirty="0"/>
              <a:t> </a:t>
            </a:r>
            <a:r>
              <a:rPr lang="en-US" sz="2000" dirty="0" err="1"/>
              <a:t>qilinadi</a:t>
            </a:r>
            <a:r>
              <a:rPr lang="en-US" sz="2000" dirty="0"/>
              <a:t>. Internet </a:t>
            </a:r>
            <a:r>
              <a:rPr lang="en-US" sz="2000" dirty="0" err="1"/>
              <a:t>esa</a:t>
            </a:r>
            <a:r>
              <a:rPr lang="en-US" sz="2000" dirty="0"/>
              <a:t> </a:t>
            </a:r>
            <a:r>
              <a:rPr lang="en-US" sz="2000" dirty="0" err="1"/>
              <a:t>o‘z</a:t>
            </a:r>
            <a:r>
              <a:rPr lang="en-US" sz="2000" dirty="0"/>
              <a:t> </a:t>
            </a:r>
            <a:r>
              <a:rPr lang="en-US" sz="2000" dirty="0" err="1"/>
              <a:t>navbatida</a:t>
            </a:r>
            <a:r>
              <a:rPr lang="en-US" sz="2000" dirty="0"/>
              <a:t> ham </a:t>
            </a:r>
            <a:r>
              <a:rPr lang="en-US" sz="2000" dirty="0" err="1"/>
              <a:t>butun</a:t>
            </a:r>
            <a:r>
              <a:rPr lang="en-US" sz="2000" dirty="0"/>
              <a:t> </a:t>
            </a:r>
            <a:r>
              <a:rPr lang="en-US" sz="2000" dirty="0" err="1"/>
              <a:t>jahon</a:t>
            </a:r>
            <a:r>
              <a:rPr lang="en-US" sz="2000" dirty="0"/>
              <a:t> </a:t>
            </a:r>
            <a:r>
              <a:rPr lang="en-US" sz="2000" dirty="0" err="1"/>
              <a:t>ma’lumot</a:t>
            </a:r>
            <a:r>
              <a:rPr lang="en-US" sz="2000" dirty="0"/>
              <a:t> </a:t>
            </a:r>
            <a:r>
              <a:rPr lang="en-US" sz="2000" dirty="0" err="1"/>
              <a:t>tarqatish</a:t>
            </a:r>
            <a:r>
              <a:rPr lang="en-US" sz="2000" dirty="0"/>
              <a:t>, ham </a:t>
            </a:r>
            <a:r>
              <a:rPr lang="en-US" sz="2000" dirty="0" err="1"/>
              <a:t>odamlarning</a:t>
            </a:r>
            <a:r>
              <a:rPr lang="en-US" sz="2000" dirty="0"/>
              <a:t> </a:t>
            </a:r>
            <a:r>
              <a:rPr lang="en-US" sz="2000" dirty="0" err="1"/>
              <a:t>kompyuterlar</a:t>
            </a:r>
            <a:r>
              <a:rPr lang="en-US" sz="2000" dirty="0"/>
              <a:t> </a:t>
            </a:r>
            <a:r>
              <a:rPr lang="en-US" sz="2000" dirty="0" err="1"/>
              <a:t>yordamida</a:t>
            </a:r>
            <a:r>
              <a:rPr lang="en-US" sz="2000" dirty="0"/>
              <a:t> </a:t>
            </a:r>
            <a:r>
              <a:rPr lang="en-US" sz="2000" dirty="0" err="1"/>
              <a:t>muloqot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aloqa</a:t>
            </a:r>
            <a:r>
              <a:rPr lang="en-US" sz="2000" dirty="0"/>
              <a:t> </a:t>
            </a:r>
            <a:r>
              <a:rPr lang="en-US" sz="2000" dirty="0" err="1"/>
              <a:t>vositasiga</a:t>
            </a:r>
            <a:r>
              <a:rPr lang="en-US" sz="2000" dirty="0"/>
              <a:t> </a:t>
            </a:r>
            <a:r>
              <a:rPr lang="en-US" sz="2000" dirty="0" err="1"/>
              <a:t>aylanib</a:t>
            </a:r>
            <a:r>
              <a:rPr lang="en-US" sz="2000" dirty="0"/>
              <a:t> </a:t>
            </a:r>
            <a:r>
              <a:rPr lang="en-US" sz="2000" dirty="0" err="1"/>
              <a:t>qoldi</a:t>
            </a:r>
            <a:r>
              <a:rPr lang="en-US" sz="2000" dirty="0"/>
              <a:t>.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414690490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56854" y="1846301"/>
            <a:ext cx="8630291" cy="8206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3600" b="1" dirty="0" err="1" smtClean="0"/>
              <a:t>Elektrolitlarda</a:t>
            </a:r>
            <a:r>
              <a:rPr lang="en-US" sz="3600" b="1" dirty="0" smtClean="0"/>
              <a:t> </a:t>
            </a:r>
            <a:r>
              <a:rPr lang="en-US" sz="3600" b="1" dirty="0" err="1"/>
              <a:t>elektr</a:t>
            </a:r>
            <a:r>
              <a:rPr lang="en-US" sz="3600" b="1" dirty="0"/>
              <a:t> </a:t>
            </a:r>
            <a:r>
              <a:rPr lang="en-US" sz="3600" b="1" dirty="0" err="1"/>
              <a:t>toki</a:t>
            </a:r>
            <a:r>
              <a:rPr lang="en-US" sz="3600" b="1" dirty="0"/>
              <a:t>.</a:t>
            </a:r>
            <a:endParaRPr lang="ru-RU" sz="3600" dirty="0"/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583437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02742" y="1315092"/>
            <a:ext cx="8928242" cy="29238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200000"/>
              </a:lnSpc>
            </a:pPr>
            <a:r>
              <a:rPr lang="en-US" sz="3200" b="1" dirty="0" err="1"/>
              <a:t>Reja</a:t>
            </a:r>
            <a:r>
              <a:rPr lang="en-US" sz="3200" b="1" dirty="0"/>
              <a:t>:</a:t>
            </a:r>
            <a:endParaRPr lang="ru-RU" sz="3200" dirty="0"/>
          </a:p>
          <a:p>
            <a:pPr lvl="0">
              <a:lnSpc>
                <a:spcPct val="200000"/>
              </a:lnSpc>
            </a:pPr>
            <a:r>
              <a:rPr lang="en-US" sz="2000" dirty="0" smtClean="0"/>
              <a:t>	1. </a:t>
            </a:r>
            <a:r>
              <a:rPr lang="en-US" sz="2000" dirty="0" err="1" smtClean="0"/>
              <a:t>Elektrolitlarda</a:t>
            </a:r>
            <a:r>
              <a:rPr lang="en-US" sz="2000" dirty="0" smtClean="0"/>
              <a:t> </a:t>
            </a:r>
            <a:r>
              <a:rPr lang="en-US" sz="2000" dirty="0" err="1"/>
              <a:t>elektr</a:t>
            </a:r>
            <a:r>
              <a:rPr lang="en-US" sz="2000" dirty="0"/>
              <a:t> </a:t>
            </a:r>
            <a:r>
              <a:rPr lang="en-US" sz="2000" dirty="0" err="1"/>
              <a:t>toki</a:t>
            </a:r>
            <a:r>
              <a:rPr lang="en-US" sz="2000" dirty="0"/>
              <a:t>.</a:t>
            </a:r>
            <a:endParaRPr lang="ru-RU" sz="2000" dirty="0"/>
          </a:p>
          <a:p>
            <a:pPr lvl="0">
              <a:lnSpc>
                <a:spcPct val="200000"/>
              </a:lnSpc>
            </a:pPr>
            <a:r>
              <a:rPr lang="en-US" sz="2000" dirty="0" smtClean="0"/>
              <a:t>	2. </a:t>
            </a:r>
            <a:r>
              <a:rPr lang="en-US" sz="2000" dirty="0" err="1" smtClean="0"/>
              <a:t>Elektrolitik</a:t>
            </a:r>
            <a:r>
              <a:rPr lang="en-US" sz="2000" dirty="0" smtClean="0"/>
              <a:t> </a:t>
            </a:r>
            <a:r>
              <a:rPr lang="en-US" sz="2000" dirty="0" err="1"/>
              <a:t>dissotsiatsiya</a:t>
            </a:r>
            <a:r>
              <a:rPr lang="en-US" sz="2000" dirty="0"/>
              <a:t>.</a:t>
            </a:r>
            <a:endParaRPr lang="ru-RU" sz="2000" dirty="0"/>
          </a:p>
          <a:p>
            <a:pPr lvl="0">
              <a:lnSpc>
                <a:spcPct val="200000"/>
              </a:lnSpc>
            </a:pPr>
            <a:r>
              <a:rPr lang="en-US" sz="2000" dirty="0" smtClean="0"/>
              <a:t>	3. </a:t>
            </a:r>
            <a:r>
              <a:rPr lang="en-US" sz="2000" dirty="0" err="1" smtClean="0"/>
              <a:t>Dissotsiatsiyalanish</a:t>
            </a:r>
            <a:r>
              <a:rPr lang="en-US" sz="2000" dirty="0" smtClean="0"/>
              <a:t> </a:t>
            </a:r>
            <a:r>
              <a:rPr lang="en-US" sz="2000" dirty="0" err="1"/>
              <a:t>darajasi</a:t>
            </a:r>
            <a:r>
              <a:rPr lang="en-US" sz="2000" dirty="0"/>
              <a:t>.</a:t>
            </a:r>
            <a:endParaRPr lang="ru-RU" sz="2000" dirty="0"/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8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827140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255034" y="1292458"/>
            <a:ext cx="8650841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000" dirty="0" smtClean="0"/>
              <a:t>	</a:t>
            </a:r>
            <a:r>
              <a:rPr lang="en-US" sz="2000" dirty="0" err="1" smtClean="0"/>
              <a:t>Elektrolitlarda</a:t>
            </a:r>
            <a:r>
              <a:rPr lang="en-US" sz="2000" dirty="0" smtClean="0"/>
              <a:t> </a:t>
            </a:r>
            <a:r>
              <a:rPr lang="en-US" sz="2000" dirty="0" err="1"/>
              <a:t>elektr</a:t>
            </a:r>
            <a:r>
              <a:rPr lang="en-US" sz="2000" dirty="0"/>
              <a:t> </a:t>
            </a:r>
            <a:r>
              <a:rPr lang="en-US" sz="2000" dirty="0" err="1"/>
              <a:t>toki</a:t>
            </a:r>
            <a:r>
              <a:rPr lang="en-US" sz="2000" dirty="0"/>
              <a:t>. </a:t>
            </a:r>
            <a:r>
              <a:rPr lang="en-US" sz="2000" dirty="0" err="1" smtClean="0"/>
              <a:t>Distirlangan</a:t>
            </a:r>
            <a:r>
              <a:rPr lang="en-US" sz="2000" dirty="0" smtClean="0"/>
              <a:t> </a:t>
            </a:r>
            <a:r>
              <a:rPr lang="en-US" sz="2000" dirty="0" err="1"/>
              <a:t>suv</a:t>
            </a:r>
            <a:r>
              <a:rPr lang="en-US" sz="2000" dirty="0"/>
              <a:t> </a:t>
            </a:r>
            <a:r>
              <a:rPr lang="en-US" sz="2000" dirty="0" err="1"/>
              <a:t>elektr</a:t>
            </a:r>
            <a:r>
              <a:rPr lang="en-US" sz="2000" dirty="0"/>
              <a:t> </a:t>
            </a:r>
            <a:r>
              <a:rPr lang="en-US" sz="2000" dirty="0" err="1"/>
              <a:t>tokini</a:t>
            </a:r>
            <a:r>
              <a:rPr lang="en-US" sz="2000" dirty="0"/>
              <a:t> </a:t>
            </a:r>
            <a:r>
              <a:rPr lang="en-US" sz="2000" dirty="0" err="1"/>
              <a:t>o‘tkazmaydi</a:t>
            </a:r>
            <a:r>
              <a:rPr lang="en-US" sz="2000" dirty="0"/>
              <a:t>. Agar </a:t>
            </a:r>
            <a:r>
              <a:rPr lang="en-US" sz="2000" dirty="0" err="1"/>
              <a:t>unga</a:t>
            </a:r>
            <a:r>
              <a:rPr lang="en-US" sz="2000" dirty="0"/>
              <a:t> </a:t>
            </a:r>
            <a:r>
              <a:rPr lang="en-US" sz="2000" dirty="0" err="1"/>
              <a:t>ozroq</a:t>
            </a:r>
            <a:r>
              <a:rPr lang="en-US" sz="2000" dirty="0"/>
              <a:t> </a:t>
            </a:r>
            <a:r>
              <a:rPr lang="en-US" sz="2000" dirty="0" err="1"/>
              <a:t>tuz</a:t>
            </a:r>
            <a:r>
              <a:rPr lang="en-US" sz="2000" dirty="0"/>
              <a:t> </a:t>
            </a:r>
            <a:r>
              <a:rPr lang="en-US" sz="2000" dirty="0" err="1"/>
              <a:t>qo‘shilsa</a:t>
            </a:r>
            <a:r>
              <a:rPr lang="en-US" sz="2000" dirty="0"/>
              <a:t>, </a:t>
            </a:r>
            <a:r>
              <a:rPr lang="en-US" sz="2000" dirty="0" err="1"/>
              <a:t>elektr</a:t>
            </a:r>
            <a:r>
              <a:rPr lang="en-US" sz="2000" dirty="0"/>
              <a:t> </a:t>
            </a:r>
            <a:r>
              <a:rPr lang="en-US" sz="2000" dirty="0" err="1"/>
              <a:t>tokini</a:t>
            </a:r>
            <a:r>
              <a:rPr lang="en-US" sz="2000" dirty="0"/>
              <a:t> </a:t>
            </a:r>
            <a:r>
              <a:rPr lang="en-US" sz="2000" dirty="0" err="1"/>
              <a:t>o‘tkazuvchiga</a:t>
            </a:r>
            <a:r>
              <a:rPr lang="en-US" sz="2000" dirty="0"/>
              <a:t> </a:t>
            </a:r>
            <a:r>
              <a:rPr lang="en-US" sz="2000" dirty="0" err="1"/>
              <a:t>aylanadi</a:t>
            </a:r>
            <a:r>
              <a:rPr lang="en-US" sz="2000" dirty="0"/>
              <a:t>. </a:t>
            </a:r>
            <a:r>
              <a:rPr lang="en-US" sz="2000" dirty="0" err="1"/>
              <a:t>Demak</a:t>
            </a:r>
            <a:r>
              <a:rPr lang="en-US" sz="2000" dirty="0"/>
              <a:t>, </a:t>
            </a:r>
            <a:r>
              <a:rPr lang="en-US" sz="2000" dirty="0" err="1"/>
              <a:t>ba’zi</a:t>
            </a:r>
            <a:r>
              <a:rPr lang="en-US" sz="2000" dirty="0"/>
              <a:t> </a:t>
            </a:r>
            <a:r>
              <a:rPr lang="en-US" sz="2000" dirty="0" err="1"/>
              <a:t>moddalarning</a:t>
            </a:r>
            <a:r>
              <a:rPr lang="en-US" sz="2000" dirty="0"/>
              <a:t> </a:t>
            </a:r>
            <a:r>
              <a:rPr lang="en-US" sz="2000" dirty="0" err="1"/>
              <a:t>suvdagi</a:t>
            </a:r>
            <a:r>
              <a:rPr lang="en-US" sz="2000" dirty="0"/>
              <a:t> </a:t>
            </a:r>
            <a:r>
              <a:rPr lang="en-US" sz="2000" dirty="0" err="1"/>
              <a:t>eritmasi</a:t>
            </a:r>
            <a:r>
              <a:rPr lang="en-US" sz="2000" dirty="0"/>
              <a:t> </a:t>
            </a:r>
            <a:r>
              <a:rPr lang="en-US" sz="2000" dirty="0" err="1"/>
              <a:t>elektr</a:t>
            </a:r>
            <a:r>
              <a:rPr lang="en-US" sz="2000" dirty="0"/>
              <a:t> </a:t>
            </a:r>
            <a:r>
              <a:rPr lang="en-US" sz="2000" dirty="0" err="1"/>
              <a:t>tokini</a:t>
            </a:r>
            <a:r>
              <a:rPr lang="en-US" sz="2000" dirty="0"/>
              <a:t> </a:t>
            </a:r>
            <a:r>
              <a:rPr lang="en-US" sz="2000" dirty="0" err="1"/>
              <a:t>o‘tkazish</a:t>
            </a:r>
            <a:r>
              <a:rPr lang="en-US" sz="2000" dirty="0"/>
              <a:t> </a:t>
            </a:r>
            <a:r>
              <a:rPr lang="en-US" sz="2000" dirty="0" err="1"/>
              <a:t>xususiyatiga</a:t>
            </a:r>
            <a:r>
              <a:rPr lang="en-US" sz="2000" dirty="0"/>
              <a:t>, </a:t>
            </a:r>
            <a:r>
              <a:rPr lang="en-US" sz="2000" dirty="0" err="1"/>
              <a:t>ya’ni</a:t>
            </a:r>
            <a:r>
              <a:rPr lang="en-US" sz="2000" dirty="0"/>
              <a:t> </a:t>
            </a:r>
            <a:r>
              <a:rPr lang="en-US" sz="2000" dirty="0" err="1"/>
              <a:t>zaryad</a:t>
            </a:r>
            <a:r>
              <a:rPr lang="en-US" sz="2000" dirty="0"/>
              <a:t> </a:t>
            </a:r>
            <a:r>
              <a:rPr lang="en-US" sz="2000" dirty="0" err="1"/>
              <a:t>tashuvchi</a:t>
            </a:r>
            <a:r>
              <a:rPr lang="en-US" sz="2000" dirty="0"/>
              <a:t> </a:t>
            </a:r>
            <a:r>
              <a:rPr lang="en-US" sz="2000" dirty="0" err="1"/>
              <a:t>zarralarga</a:t>
            </a:r>
            <a:r>
              <a:rPr lang="en-US" sz="2000" dirty="0"/>
              <a:t> </a:t>
            </a:r>
            <a:r>
              <a:rPr lang="en-US" sz="2000" dirty="0" err="1"/>
              <a:t>ega</a:t>
            </a:r>
            <a:r>
              <a:rPr lang="en-US" sz="2000" dirty="0"/>
              <a:t> </a:t>
            </a:r>
            <a:r>
              <a:rPr lang="en-US" sz="2000" dirty="0" err="1"/>
              <a:t>bo‘lib</a:t>
            </a:r>
            <a:r>
              <a:rPr lang="en-US" sz="2000" dirty="0"/>
              <a:t> </a:t>
            </a:r>
            <a:r>
              <a:rPr lang="en-US" sz="2000" dirty="0" err="1"/>
              <a:t>qolar</a:t>
            </a:r>
            <a:r>
              <a:rPr lang="en-US" sz="2000" dirty="0"/>
              <a:t> </a:t>
            </a:r>
            <a:r>
              <a:rPr lang="en-US" sz="2000" dirty="0" err="1"/>
              <a:t>ekan</a:t>
            </a:r>
            <a:r>
              <a:rPr lang="en-US" sz="2000" dirty="0"/>
              <a:t>. </a:t>
            </a:r>
            <a:r>
              <a:rPr lang="en-US" sz="2000" dirty="0" err="1"/>
              <a:t>Erituvchida</a:t>
            </a:r>
            <a:r>
              <a:rPr lang="en-US" sz="2000" dirty="0"/>
              <a:t> </a:t>
            </a:r>
            <a:r>
              <a:rPr lang="en-US" sz="2000" dirty="0" err="1"/>
              <a:t>eriganda</a:t>
            </a:r>
            <a:r>
              <a:rPr lang="en-US" sz="2000" dirty="0"/>
              <a:t> </a:t>
            </a:r>
            <a:r>
              <a:rPr lang="en-US" sz="2000" dirty="0" err="1"/>
              <a:t>ionlarga</a:t>
            </a:r>
            <a:r>
              <a:rPr lang="en-US" sz="2000" dirty="0"/>
              <a:t> </a:t>
            </a:r>
            <a:r>
              <a:rPr lang="en-US" sz="2000" dirty="0" err="1"/>
              <a:t>ajraladigan</a:t>
            </a:r>
            <a:r>
              <a:rPr lang="en-US" sz="2000" dirty="0"/>
              <a:t> </a:t>
            </a:r>
            <a:r>
              <a:rPr lang="en-US" sz="2000" dirty="0" err="1"/>
              <a:t>moddalar</a:t>
            </a:r>
            <a:r>
              <a:rPr lang="en-US" sz="2000" dirty="0"/>
              <a:t> </a:t>
            </a:r>
            <a:r>
              <a:rPr lang="en-US" sz="2000" dirty="0" err="1"/>
              <a:t>elektrolitlar</a:t>
            </a:r>
            <a:r>
              <a:rPr lang="en-US" sz="2000" dirty="0"/>
              <a:t> </a:t>
            </a:r>
            <a:r>
              <a:rPr lang="en-US" sz="2000" dirty="0" err="1"/>
              <a:t>deyiladi</a:t>
            </a:r>
            <a:r>
              <a:rPr lang="en-US" sz="2000" dirty="0"/>
              <a:t>. </a:t>
            </a:r>
            <a:r>
              <a:rPr lang="en-US" sz="2000" dirty="0" err="1"/>
              <a:t>Elektrolitlarda</a:t>
            </a:r>
            <a:r>
              <a:rPr lang="en-US" sz="2000" dirty="0"/>
              <a:t> </a:t>
            </a:r>
            <a:r>
              <a:rPr lang="en-US" sz="2000" dirty="0" err="1"/>
              <a:t>zaryad</a:t>
            </a:r>
            <a:r>
              <a:rPr lang="en-US" sz="2000" dirty="0"/>
              <a:t> </a:t>
            </a:r>
            <a:r>
              <a:rPr lang="en-US" sz="2000" dirty="0" err="1"/>
              <a:t>tashuvchi</a:t>
            </a:r>
            <a:r>
              <a:rPr lang="en-US" sz="2000" dirty="0"/>
              <a:t> </a:t>
            </a:r>
            <a:r>
              <a:rPr lang="en-US" sz="2000" dirty="0" err="1"/>
              <a:t>zarralar</a:t>
            </a:r>
            <a:r>
              <a:rPr lang="en-US" sz="2000" dirty="0"/>
              <a:t> </a:t>
            </a:r>
            <a:r>
              <a:rPr lang="en-US" sz="2000" dirty="0" err="1"/>
              <a:t>ionlar</a:t>
            </a:r>
            <a:r>
              <a:rPr lang="en-US" sz="2000" dirty="0"/>
              <a:t> </a:t>
            </a:r>
            <a:r>
              <a:rPr lang="en-US" sz="2000" dirty="0" err="1"/>
              <a:t>bo‘ladi</a:t>
            </a:r>
            <a:r>
              <a:rPr lang="en-US" sz="2000" dirty="0"/>
              <a:t>. </a:t>
            </a:r>
            <a:r>
              <a:rPr lang="en-US" sz="2000" dirty="0" err="1"/>
              <a:t>Shuning</a:t>
            </a:r>
            <a:r>
              <a:rPr lang="en-US" sz="2000" dirty="0"/>
              <a:t> </a:t>
            </a:r>
            <a:r>
              <a:rPr lang="en-US" sz="2000" dirty="0" err="1"/>
              <a:t>uchun</a:t>
            </a:r>
            <a:r>
              <a:rPr lang="en-US" sz="2000" dirty="0"/>
              <a:t> ham </a:t>
            </a:r>
            <a:r>
              <a:rPr lang="en-US" sz="2000" dirty="0" err="1"/>
              <a:t>bunday</a:t>
            </a:r>
            <a:r>
              <a:rPr lang="en-US" sz="2000" dirty="0"/>
              <a:t> </a:t>
            </a:r>
            <a:r>
              <a:rPr lang="en-US" sz="2000" dirty="0" err="1"/>
              <a:t>o‘tkazuvchanlikka</a:t>
            </a:r>
            <a:r>
              <a:rPr lang="en-US" sz="2000" dirty="0"/>
              <a:t> </a:t>
            </a:r>
            <a:r>
              <a:rPr lang="en-US" sz="2000" dirty="0" err="1"/>
              <a:t>ionli</a:t>
            </a:r>
            <a:r>
              <a:rPr lang="en-US" sz="2000" dirty="0"/>
              <a:t> </a:t>
            </a:r>
            <a:r>
              <a:rPr lang="en-US" sz="2000" dirty="0" err="1"/>
              <a:t>o‘tkazuvchanlik</a:t>
            </a:r>
            <a:r>
              <a:rPr lang="en-US" sz="2000" dirty="0"/>
              <a:t> </a:t>
            </a:r>
            <a:r>
              <a:rPr lang="en-US" sz="2000" dirty="0" err="1"/>
              <a:t>deyiladi</a:t>
            </a:r>
            <a:r>
              <a:rPr lang="en-US" sz="2000" dirty="0"/>
              <a:t>.</a:t>
            </a:r>
            <a:endParaRPr lang="en-US" sz="2000" dirty="0" smtClean="0"/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7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200617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238125" y="1476375"/>
            <a:ext cx="8667750" cy="27938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dirty="0" smtClean="0"/>
              <a:t>	</a:t>
            </a:r>
            <a:r>
              <a:rPr lang="en-US" sz="2400" dirty="0" err="1" smtClean="0"/>
              <a:t>Ionlarning</a:t>
            </a:r>
            <a:r>
              <a:rPr lang="en-US" sz="2400" dirty="0" smtClean="0"/>
              <a:t> </a:t>
            </a:r>
            <a:r>
              <a:rPr lang="en-US" sz="2400" dirty="0" err="1"/>
              <a:t>vujudga</a:t>
            </a:r>
            <a:r>
              <a:rPr lang="en-US" sz="2400" dirty="0"/>
              <a:t> </a:t>
            </a:r>
            <a:r>
              <a:rPr lang="en-US" sz="2400" dirty="0" err="1"/>
              <a:t>kelishiga</a:t>
            </a:r>
            <a:r>
              <a:rPr lang="en-US" sz="2400" dirty="0"/>
              <a:t> </a:t>
            </a:r>
            <a:r>
              <a:rPr lang="en-US" sz="2400" dirty="0" err="1"/>
              <a:t>sabab</a:t>
            </a:r>
            <a:r>
              <a:rPr lang="en-US" sz="2400" dirty="0"/>
              <a:t>, </a:t>
            </a:r>
            <a:r>
              <a:rPr lang="en-US" sz="2400" dirty="0" err="1"/>
              <a:t>elektrolit</a:t>
            </a:r>
            <a:r>
              <a:rPr lang="en-US" sz="2400" dirty="0"/>
              <a:t> </a:t>
            </a:r>
            <a:r>
              <a:rPr lang="en-US" sz="2400" dirty="0" err="1"/>
              <a:t>eriganda</a:t>
            </a:r>
            <a:r>
              <a:rPr lang="en-US" sz="2400" dirty="0"/>
              <a:t> </a:t>
            </a:r>
            <a:r>
              <a:rPr lang="en-US" sz="2400" dirty="0" err="1"/>
              <a:t>uning</a:t>
            </a:r>
            <a:r>
              <a:rPr lang="en-US" sz="2400" dirty="0"/>
              <a:t> </a:t>
            </a:r>
            <a:r>
              <a:rPr lang="en-US" sz="2400" dirty="0" err="1"/>
              <a:t>molekulalari</a:t>
            </a:r>
            <a:r>
              <a:rPr lang="en-US" sz="2400" dirty="0"/>
              <a:t> </a:t>
            </a:r>
            <a:r>
              <a:rPr lang="en-US" sz="2400" dirty="0" err="1"/>
              <a:t>erituvchi</a:t>
            </a:r>
            <a:r>
              <a:rPr lang="en-US" sz="2400" dirty="0"/>
              <a:t> </a:t>
            </a:r>
            <a:r>
              <a:rPr lang="en-US" sz="2400" dirty="0" err="1"/>
              <a:t>molekulalarining</a:t>
            </a:r>
            <a:r>
              <a:rPr lang="en-US" sz="2400" dirty="0"/>
              <a:t> </a:t>
            </a:r>
            <a:r>
              <a:rPr lang="en-US" sz="2400" dirty="0" err="1"/>
              <a:t>elektr</a:t>
            </a:r>
            <a:r>
              <a:rPr lang="en-US" sz="2400" dirty="0"/>
              <a:t> </a:t>
            </a:r>
            <a:r>
              <a:rPr lang="en-US" sz="2400" dirty="0" err="1"/>
              <a:t>maydoni</a:t>
            </a:r>
            <a:r>
              <a:rPr lang="en-US" sz="2400" dirty="0"/>
              <a:t> </a:t>
            </a:r>
            <a:r>
              <a:rPr lang="en-US" sz="2400" dirty="0" err="1"/>
              <a:t>ta’sirida</a:t>
            </a:r>
            <a:r>
              <a:rPr lang="en-US" sz="2400" dirty="0"/>
              <a:t> </a:t>
            </a:r>
            <a:r>
              <a:rPr lang="en-US" sz="2400" dirty="0" err="1"/>
              <a:t>musbat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manfiy</a:t>
            </a:r>
            <a:r>
              <a:rPr lang="en-US" sz="2400" dirty="0"/>
              <a:t> </a:t>
            </a:r>
            <a:r>
              <a:rPr lang="en-US" sz="2400" dirty="0" err="1"/>
              <a:t>zaryadlangan</a:t>
            </a:r>
            <a:r>
              <a:rPr lang="en-US" sz="2400" dirty="0"/>
              <a:t> </a:t>
            </a:r>
            <a:r>
              <a:rPr lang="en-US" sz="2400" dirty="0" err="1"/>
              <a:t>ionlarga</a:t>
            </a:r>
            <a:r>
              <a:rPr lang="en-US" sz="2400" dirty="0"/>
              <a:t> </a:t>
            </a:r>
            <a:r>
              <a:rPr lang="en-US" sz="2400" dirty="0" err="1"/>
              <a:t>ajralishidir</a:t>
            </a:r>
            <a:r>
              <a:rPr lang="en-US" sz="2400" dirty="0"/>
              <a:t>. </a:t>
            </a:r>
            <a:r>
              <a:rPr lang="en-US" sz="2400" dirty="0" err="1"/>
              <a:t>Elektrolitdagi</a:t>
            </a:r>
            <a:r>
              <a:rPr lang="en-US" sz="2400" dirty="0"/>
              <a:t> </a:t>
            </a:r>
            <a:r>
              <a:rPr lang="en-US" sz="2400" dirty="0" err="1"/>
              <a:t>ionlarning</a:t>
            </a:r>
            <a:r>
              <a:rPr lang="en-US" sz="2400" dirty="0"/>
              <a:t> </a:t>
            </a:r>
            <a:r>
              <a:rPr lang="en-US" sz="2400" dirty="0" err="1"/>
              <a:t>tashqi</a:t>
            </a:r>
            <a:r>
              <a:rPr lang="en-US" sz="2400" dirty="0"/>
              <a:t> </a:t>
            </a:r>
            <a:r>
              <a:rPr lang="en-US" sz="2400" dirty="0" err="1"/>
              <a:t>maydon</a:t>
            </a:r>
            <a:r>
              <a:rPr lang="en-US" sz="2400" dirty="0"/>
              <a:t> </a:t>
            </a:r>
            <a:r>
              <a:rPr lang="en-US" sz="2400" dirty="0" err="1"/>
              <a:t>ta’siridagi</a:t>
            </a:r>
            <a:r>
              <a:rPr lang="en-US" sz="2400" dirty="0"/>
              <a:t> </a:t>
            </a:r>
            <a:r>
              <a:rPr lang="en-US" sz="2400" dirty="0" err="1"/>
              <a:t>batartib</a:t>
            </a:r>
            <a:r>
              <a:rPr lang="en-US" sz="2400" dirty="0"/>
              <a:t> </a:t>
            </a:r>
            <a:r>
              <a:rPr lang="en-US" sz="2400" dirty="0" err="1"/>
              <a:t>harakati</a:t>
            </a:r>
            <a:r>
              <a:rPr lang="en-US" sz="2400" dirty="0"/>
              <a:t> </a:t>
            </a:r>
            <a:r>
              <a:rPr lang="en-US" sz="2400" dirty="0" err="1"/>
              <a:t>elektrolitlarda</a:t>
            </a:r>
            <a:r>
              <a:rPr lang="en-US" sz="2400" dirty="0"/>
              <a:t> </a:t>
            </a:r>
            <a:r>
              <a:rPr lang="en-US" sz="2400" dirty="0" err="1"/>
              <a:t>elektr</a:t>
            </a:r>
            <a:r>
              <a:rPr lang="en-US" sz="2400" dirty="0"/>
              <a:t> </a:t>
            </a:r>
            <a:r>
              <a:rPr lang="en-US" sz="2400" dirty="0" err="1"/>
              <a:t>toki</a:t>
            </a:r>
            <a:r>
              <a:rPr lang="en-US" sz="2400" dirty="0"/>
              <a:t> </a:t>
            </a:r>
            <a:r>
              <a:rPr lang="en-US" sz="2400" dirty="0" err="1"/>
              <a:t>deyiladi</a:t>
            </a:r>
            <a:r>
              <a:rPr lang="en-US" sz="2400" dirty="0"/>
              <a:t>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18395789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419100" y="1244709"/>
            <a:ext cx="8305800" cy="25340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1800" dirty="0" smtClean="0"/>
              <a:t>	</a:t>
            </a:r>
            <a:r>
              <a:rPr lang="en-US" sz="1800" dirty="0" err="1" smtClean="0"/>
              <a:t>Elektrolitik</a:t>
            </a:r>
            <a:r>
              <a:rPr lang="en-US" sz="1800" dirty="0" smtClean="0"/>
              <a:t> </a:t>
            </a:r>
            <a:r>
              <a:rPr lang="en-US" sz="1800" dirty="0" err="1"/>
              <a:t>dissotsiatsiya</a:t>
            </a:r>
            <a:r>
              <a:rPr lang="en-US" sz="1800" dirty="0"/>
              <a:t>. </a:t>
            </a:r>
            <a:r>
              <a:rPr lang="en-US" sz="1800" dirty="0" err="1"/>
              <a:t>Elektrolit</a:t>
            </a:r>
            <a:r>
              <a:rPr lang="en-US" sz="1800" dirty="0"/>
              <a:t> </a:t>
            </a:r>
            <a:r>
              <a:rPr lang="en-US" sz="1800" dirty="0" err="1"/>
              <a:t>eriganda</a:t>
            </a:r>
            <a:r>
              <a:rPr lang="en-US" sz="1800" dirty="0"/>
              <a:t> </a:t>
            </a:r>
            <a:r>
              <a:rPr lang="en-US" sz="1800" dirty="0" err="1"/>
              <a:t>molekulalarining</a:t>
            </a:r>
            <a:r>
              <a:rPr lang="en-US" sz="1800" dirty="0"/>
              <a:t> </a:t>
            </a:r>
            <a:r>
              <a:rPr lang="en-US" sz="1800" dirty="0" err="1"/>
              <a:t>musbat</a:t>
            </a:r>
            <a:r>
              <a:rPr lang="en-US" sz="1800" dirty="0"/>
              <a:t> </a:t>
            </a:r>
            <a:r>
              <a:rPr lang="en-US" sz="1800" dirty="0" err="1"/>
              <a:t>va</a:t>
            </a:r>
            <a:r>
              <a:rPr lang="en-US" sz="1800" dirty="0"/>
              <a:t> </a:t>
            </a:r>
            <a:r>
              <a:rPr lang="en-US" sz="1800" dirty="0" err="1"/>
              <a:t>manfiy</a:t>
            </a:r>
            <a:r>
              <a:rPr lang="en-US" sz="1800" dirty="0"/>
              <a:t> </a:t>
            </a:r>
            <a:r>
              <a:rPr lang="en-US" sz="1800" dirty="0" err="1"/>
              <a:t>zaryadlangan</a:t>
            </a:r>
            <a:r>
              <a:rPr lang="en-US" sz="1800" dirty="0"/>
              <a:t> </a:t>
            </a:r>
            <a:r>
              <a:rPr lang="en-US" sz="1800" dirty="0" err="1"/>
              <a:t>ionlarga</a:t>
            </a:r>
            <a:r>
              <a:rPr lang="en-US" sz="1800" dirty="0"/>
              <a:t> </a:t>
            </a:r>
            <a:r>
              <a:rPr lang="en-US" sz="1800" dirty="0" err="1"/>
              <a:t>ajralishi</a:t>
            </a:r>
            <a:r>
              <a:rPr lang="en-US" sz="1800" dirty="0"/>
              <a:t> </a:t>
            </a:r>
            <a:r>
              <a:rPr lang="en-US" sz="1800" dirty="0" err="1"/>
              <a:t>elektrolitik</a:t>
            </a:r>
            <a:r>
              <a:rPr lang="en-US" sz="1800" dirty="0"/>
              <a:t> </a:t>
            </a:r>
            <a:r>
              <a:rPr lang="en-US" sz="1800" dirty="0" err="1"/>
              <a:t>dissotsiatsiya</a:t>
            </a:r>
            <a:r>
              <a:rPr lang="en-US" sz="1800" dirty="0"/>
              <a:t> </a:t>
            </a:r>
            <a:r>
              <a:rPr lang="en-US" sz="1800" dirty="0" err="1"/>
              <a:t>deyiladi</a:t>
            </a:r>
            <a:r>
              <a:rPr lang="en-US" sz="1800" dirty="0"/>
              <a:t>. </a:t>
            </a:r>
            <a:r>
              <a:rPr lang="en-US" sz="1800" dirty="0" err="1"/>
              <a:t>Natijada</a:t>
            </a:r>
            <a:r>
              <a:rPr lang="en-US" sz="1800" dirty="0"/>
              <a:t> </a:t>
            </a:r>
            <a:r>
              <a:rPr lang="en-US" sz="1800" dirty="0" err="1"/>
              <a:t>eritmada</a:t>
            </a:r>
            <a:r>
              <a:rPr lang="en-US" sz="1800" dirty="0"/>
              <a:t> </a:t>
            </a:r>
            <a:r>
              <a:rPr lang="en-US" sz="1800" dirty="0" err="1"/>
              <a:t>musbat</a:t>
            </a:r>
            <a:r>
              <a:rPr lang="en-US" sz="1800" dirty="0"/>
              <a:t> </a:t>
            </a:r>
            <a:r>
              <a:rPr lang="en-US" sz="1800" dirty="0" err="1"/>
              <a:t>ionlar</a:t>
            </a:r>
            <a:r>
              <a:rPr lang="en-US" sz="1800" dirty="0"/>
              <a:t> (</a:t>
            </a:r>
            <a:r>
              <a:rPr lang="en-US" sz="1800" dirty="0" err="1"/>
              <a:t>kationlar</a:t>
            </a:r>
            <a:r>
              <a:rPr lang="en-US" sz="1800" dirty="0"/>
              <a:t>) </a:t>
            </a:r>
            <a:r>
              <a:rPr lang="en-US" sz="1800" dirty="0" err="1"/>
              <a:t>va</a:t>
            </a:r>
            <a:r>
              <a:rPr lang="en-US" sz="1800" dirty="0"/>
              <a:t> </a:t>
            </a:r>
            <a:r>
              <a:rPr lang="en-US" sz="1800" dirty="0" err="1"/>
              <a:t>manfiy</a:t>
            </a:r>
            <a:r>
              <a:rPr lang="en-US" sz="1800" dirty="0"/>
              <a:t> </a:t>
            </a:r>
            <a:r>
              <a:rPr lang="en-US" sz="1800" dirty="0" err="1"/>
              <a:t>ionlar</a:t>
            </a:r>
            <a:r>
              <a:rPr lang="en-US" sz="1800" dirty="0"/>
              <a:t> (</a:t>
            </a:r>
            <a:r>
              <a:rPr lang="en-US" sz="1800" dirty="0" err="1"/>
              <a:t>anionlar</a:t>
            </a:r>
            <a:r>
              <a:rPr lang="en-US" sz="1800" dirty="0"/>
              <a:t>) </a:t>
            </a:r>
            <a:r>
              <a:rPr lang="en-US" sz="1800" dirty="0" err="1"/>
              <a:t>hosil</a:t>
            </a:r>
            <a:r>
              <a:rPr lang="en-US" sz="1800" dirty="0"/>
              <a:t> </a:t>
            </a:r>
            <a:r>
              <a:rPr lang="en-US" sz="1800" dirty="0" err="1"/>
              <a:t>bo‘ladi</a:t>
            </a:r>
            <a:r>
              <a:rPr lang="en-US" sz="1800" dirty="0"/>
              <a:t>. </a:t>
            </a:r>
            <a:r>
              <a:rPr lang="en-US" sz="1800" dirty="0" err="1"/>
              <a:t>Odatda</a:t>
            </a:r>
            <a:r>
              <a:rPr lang="en-US" sz="1800" dirty="0"/>
              <a:t> </a:t>
            </a:r>
            <a:r>
              <a:rPr lang="en-US" sz="1800" dirty="0" err="1"/>
              <a:t>kationlar</a:t>
            </a:r>
            <a:r>
              <a:rPr lang="en-US" sz="1800" dirty="0"/>
              <a:t> </a:t>
            </a:r>
            <a:r>
              <a:rPr lang="en-US" sz="1800" dirty="0" err="1"/>
              <a:t>metallar</a:t>
            </a:r>
            <a:r>
              <a:rPr lang="en-US" sz="1800" dirty="0"/>
              <a:t> </a:t>
            </a:r>
            <a:r>
              <a:rPr lang="en-US" sz="1800" dirty="0" err="1"/>
              <a:t>va</a:t>
            </a:r>
            <a:r>
              <a:rPr lang="en-US" sz="1800" dirty="0"/>
              <a:t> </a:t>
            </a:r>
            <a:r>
              <a:rPr lang="en-US" sz="1800" dirty="0" err="1"/>
              <a:t>vodorodning</a:t>
            </a:r>
            <a:r>
              <a:rPr lang="en-US" sz="1800" dirty="0"/>
              <a:t> </a:t>
            </a:r>
            <a:r>
              <a:rPr lang="en-US" sz="1800" dirty="0" err="1"/>
              <a:t>ionlari</a:t>
            </a:r>
            <a:r>
              <a:rPr lang="en-US" sz="1800" dirty="0"/>
              <a:t>, </a:t>
            </a:r>
            <a:r>
              <a:rPr lang="en-US" sz="1800" dirty="0" err="1"/>
              <a:t>anionlar</a:t>
            </a:r>
            <a:r>
              <a:rPr lang="en-US" sz="1800" dirty="0"/>
              <a:t> </a:t>
            </a:r>
            <a:r>
              <a:rPr lang="en-US" sz="1800" dirty="0" err="1"/>
              <a:t>esa</a:t>
            </a:r>
            <a:r>
              <a:rPr lang="en-US" sz="1800" dirty="0"/>
              <a:t> </a:t>
            </a:r>
            <a:r>
              <a:rPr lang="en-US" sz="1800" dirty="0" err="1"/>
              <a:t>kislota</a:t>
            </a:r>
            <a:r>
              <a:rPr lang="en-US" sz="1800" dirty="0"/>
              <a:t> </a:t>
            </a:r>
            <a:r>
              <a:rPr lang="en-US" sz="1800" dirty="0" err="1"/>
              <a:t>qoldiqlari</a:t>
            </a:r>
            <a:r>
              <a:rPr lang="en-US" sz="1800" dirty="0"/>
              <a:t> </a:t>
            </a:r>
            <a:r>
              <a:rPr lang="en-US" sz="1800" dirty="0" err="1"/>
              <a:t>va</a:t>
            </a:r>
            <a:r>
              <a:rPr lang="en-US" sz="1800" dirty="0"/>
              <a:t> </a:t>
            </a:r>
            <a:r>
              <a:rPr lang="en-US" sz="1800" dirty="0" err="1"/>
              <a:t>gidroksil</a:t>
            </a:r>
            <a:r>
              <a:rPr lang="en-US" sz="1800" dirty="0"/>
              <a:t> </a:t>
            </a:r>
            <a:r>
              <a:rPr lang="en-US" sz="1800" dirty="0" err="1"/>
              <a:t>gruppalar</a:t>
            </a:r>
            <a:r>
              <a:rPr lang="en-US" sz="1800" dirty="0"/>
              <a:t> </a:t>
            </a:r>
            <a:r>
              <a:rPr lang="en-US" sz="1800" dirty="0" err="1"/>
              <a:t>bo‘ladi</a:t>
            </a:r>
            <a:r>
              <a:rPr lang="en-US" sz="1800" dirty="0"/>
              <a:t>. </a:t>
            </a:r>
            <a:r>
              <a:rPr lang="en-US" sz="1800" dirty="0" err="1"/>
              <a:t>Dissotsiatsiya</a:t>
            </a:r>
            <a:r>
              <a:rPr lang="en-US" sz="1800" dirty="0"/>
              <a:t> </a:t>
            </a:r>
            <a:r>
              <a:rPr lang="en-US" sz="1800" dirty="0" err="1"/>
              <a:t>jarayoni</a:t>
            </a:r>
            <a:r>
              <a:rPr lang="en-US" sz="1800" dirty="0"/>
              <a:t> </a:t>
            </a:r>
            <a:r>
              <a:rPr lang="en-US" sz="1800" dirty="0" err="1"/>
              <a:t>quyidagicha</a:t>
            </a:r>
            <a:r>
              <a:rPr lang="en-US" sz="1800" dirty="0"/>
              <a:t> </a:t>
            </a:r>
            <a:r>
              <a:rPr lang="en-US" sz="1800" dirty="0" err="1"/>
              <a:t>yoziladi</a:t>
            </a:r>
            <a:r>
              <a:rPr lang="en-US" sz="1800" dirty="0"/>
              <a:t>:</a:t>
            </a:r>
            <a:endParaRPr lang="ru-RU" sz="1800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TextBox 2"/>
              <p:cNvSpPr txBox="1"/>
              <p:nvPr/>
            </p:nvSpPr>
            <p:spPr>
              <a:xfrm>
                <a:off x="3443591" y="3778736"/>
                <a:ext cx="1870833" cy="646331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𝐻𝐶𝐼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        </m:t>
                      </m:r>
                      <m:sSup>
                        <m:sSup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  </m:t>
                          </m:r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𝐻</m:t>
                          </m:r>
                        </m:e>
                        <m:sup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+</m:t>
                          </m:r>
                        </m:sup>
                      </m:sSup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𝐶</m:t>
                      </m:r>
                      <m:sSup>
                        <m:sSup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𝑙</m:t>
                          </m:r>
                        </m:e>
                        <m:sup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−</m:t>
                          </m:r>
                        </m:sup>
                      </m:sSup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,</m:t>
                      </m:r>
                    </m:oMath>
                  </m:oMathPara>
                </a14:m>
                <a:endParaRPr lang="en-US" b="0" dirty="0" smtClean="0"/>
              </a:p>
              <a:p>
                <a:r>
                  <a:rPr lang="en-US" dirty="0" err="1" smtClean="0"/>
                  <a:t>NaOH</a:t>
                </a:r>
                <a:r>
                  <a:rPr lang="en-US" dirty="0" smtClean="0"/>
                  <a:t>        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𝑁𝑎</m:t>
                        </m:r>
                      </m:e>
                      <m:sup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+</m:t>
                        </m:r>
                      </m:sup>
                    </m:sSup>
                    <m:r>
                      <a:rPr lang="en-US" b="0" i="1" smtClean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US" dirty="0" smtClean="0"/>
                  <a:t> +O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𝐻</m:t>
                        </m:r>
                      </m:e>
                      <m:sup>
                        <m:r>
                          <a:rPr lang="en-US" i="1">
                            <a:latin typeface="Cambria Math" panose="02040503050406030204" pitchFamily="18" charset="0"/>
                          </a:rPr>
                          <m:t>−</m:t>
                        </m:r>
                      </m:sup>
                    </m:sSup>
                  </m:oMath>
                </a14:m>
                <a:endParaRPr lang="en-US" dirty="0" smtClean="0"/>
              </a:p>
              <a:p>
                <a:r>
                  <a:rPr lang="en-US" dirty="0" err="1" smtClean="0"/>
                  <a:t>ZnC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𝑙</m:t>
                        </m:r>
                      </m:e>
                      <m: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en-US" dirty="0" smtClean="0"/>
                  <a:t>         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b="0" i="0" smtClean="0">
                        <a:latin typeface="Cambria Math" panose="02040503050406030204" pitchFamily="18" charset="0"/>
                      </a:rPr>
                      <m:t>Z</m:t>
                    </m:r>
                    <m:sSup>
                      <m:sSup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𝑛</m:t>
                        </m:r>
                      </m:e>
                      <m:sup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+</m:t>
                        </m:r>
                      </m:sup>
                    </m:sSup>
                    <m:r>
                      <a:rPr lang="en-US" b="0" i="1" smtClean="0">
                        <a:latin typeface="Cambria Math" panose="02040503050406030204" pitchFamily="18" charset="0"/>
                      </a:rPr>
                      <m:t>+2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𝐶</m:t>
                    </m:r>
                    <m:sSup>
                      <m:sSup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𝑙</m:t>
                        </m:r>
                      </m:e>
                      <m:sup>
                        <m:r>
                          <a:rPr lang="en-US" i="1">
                            <a:latin typeface="Cambria Math" panose="02040503050406030204" pitchFamily="18" charset="0"/>
                          </a:rPr>
                          <m:t>−</m:t>
                        </m:r>
                      </m:sup>
                    </m:sSup>
                  </m:oMath>
                </a14:m>
                <a:endParaRPr lang="ru-RU" dirty="0"/>
              </a:p>
            </p:txBody>
          </p:sp>
        </mc:Choice>
        <mc:Fallback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43591" y="3778736"/>
                <a:ext cx="1870833" cy="646331"/>
              </a:xfrm>
              <a:prstGeom prst="rect">
                <a:avLst/>
              </a:prstGeom>
              <a:blipFill rotWithShape="0">
                <a:blip r:embed="rId2"/>
                <a:stretch>
                  <a:fillRect l="-5863" b="-16038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6" name="Прямая со стрелкой 5"/>
          <p:cNvCxnSpPr/>
          <p:nvPr/>
        </p:nvCxnSpPr>
        <p:spPr>
          <a:xfrm>
            <a:off x="4027251" y="3881336"/>
            <a:ext cx="262647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" name="Прямая со стрелкой 7"/>
          <p:cNvCxnSpPr/>
          <p:nvPr/>
        </p:nvCxnSpPr>
        <p:spPr>
          <a:xfrm flipH="1" flipV="1">
            <a:off x="3968891" y="3929974"/>
            <a:ext cx="291829" cy="972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" name="Прямая со стрелкой 9"/>
          <p:cNvCxnSpPr/>
          <p:nvPr/>
        </p:nvCxnSpPr>
        <p:spPr>
          <a:xfrm>
            <a:off x="4056429" y="4060789"/>
            <a:ext cx="262647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" name="Прямая со стрелкой 10"/>
          <p:cNvCxnSpPr/>
          <p:nvPr/>
        </p:nvCxnSpPr>
        <p:spPr>
          <a:xfrm flipH="1" flipV="1">
            <a:off x="3998069" y="4109427"/>
            <a:ext cx="291829" cy="972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" name="Прямая со стрелкой 11"/>
          <p:cNvCxnSpPr/>
          <p:nvPr/>
        </p:nvCxnSpPr>
        <p:spPr>
          <a:xfrm>
            <a:off x="4027251" y="4284477"/>
            <a:ext cx="262647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" name="Прямая со стрелкой 12"/>
          <p:cNvCxnSpPr/>
          <p:nvPr/>
        </p:nvCxnSpPr>
        <p:spPr>
          <a:xfrm flipH="1" flipV="1">
            <a:off x="3968891" y="4333115"/>
            <a:ext cx="291829" cy="972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776495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19075" y="1409700"/>
            <a:ext cx="8705850" cy="23436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000" dirty="0" smtClean="0"/>
              <a:t>	</a:t>
            </a:r>
            <a:r>
              <a:rPr lang="ru-RU" sz="2000" dirty="0" err="1" smtClean="0"/>
              <a:t>Dissotsiatsiyalanish</a:t>
            </a:r>
            <a:r>
              <a:rPr lang="ru-RU" sz="2000" dirty="0" smtClean="0"/>
              <a:t> </a:t>
            </a:r>
            <a:r>
              <a:rPr lang="ru-RU" sz="2000" dirty="0" err="1"/>
              <a:t>darajasi</a:t>
            </a:r>
            <a:r>
              <a:rPr lang="ru-RU" sz="2000" dirty="0"/>
              <a:t>. </a:t>
            </a:r>
            <a:r>
              <a:rPr lang="en-US" sz="2000" dirty="0" err="1"/>
              <a:t>Moddalarning</a:t>
            </a:r>
            <a:r>
              <a:rPr lang="en-US" sz="2000" dirty="0"/>
              <a:t> </a:t>
            </a:r>
            <a:r>
              <a:rPr lang="en-US" sz="2000" dirty="0" err="1"/>
              <a:t>dissotsiatsiyalanishini</a:t>
            </a:r>
            <a:r>
              <a:rPr lang="en-US" sz="2000" dirty="0"/>
              <a:t> </a:t>
            </a:r>
            <a:r>
              <a:rPr lang="en-US" sz="2000" dirty="0" err="1"/>
              <a:t>xarakterlash</a:t>
            </a:r>
            <a:r>
              <a:rPr lang="en-US" sz="2000" dirty="0"/>
              <a:t> </a:t>
            </a:r>
            <a:r>
              <a:rPr lang="en-US" sz="2000" dirty="0" err="1"/>
              <a:t>maqsadida</a:t>
            </a:r>
            <a:r>
              <a:rPr lang="en-US" sz="2000" dirty="0"/>
              <a:t> </a:t>
            </a:r>
            <a:r>
              <a:rPr lang="en-US" sz="2000" dirty="0" err="1"/>
              <a:t>dissotsiatsiyalanish</a:t>
            </a:r>
            <a:r>
              <a:rPr lang="en-US" sz="2000" dirty="0"/>
              <a:t> </a:t>
            </a:r>
            <a:r>
              <a:rPr lang="en-US" sz="2000" dirty="0" err="1"/>
              <a:t>darajasi</a:t>
            </a:r>
            <a:r>
              <a:rPr lang="en-US" sz="2000" dirty="0"/>
              <a:t> </a:t>
            </a:r>
            <a:r>
              <a:rPr lang="en-US" sz="2000" dirty="0" err="1"/>
              <a:t>tushunchasi</a:t>
            </a:r>
            <a:r>
              <a:rPr lang="en-US" sz="2000" dirty="0"/>
              <a:t> </a:t>
            </a:r>
            <a:r>
              <a:rPr lang="en-US" sz="2000" dirty="0" err="1"/>
              <a:t>kiritiladi</a:t>
            </a:r>
            <a:r>
              <a:rPr lang="ru-RU" sz="2000" dirty="0"/>
              <a:t>. </a:t>
            </a:r>
            <a:r>
              <a:rPr lang="en-US" sz="2000" dirty="0" err="1"/>
              <a:t>Dissotsiatsiyalanish</a:t>
            </a:r>
            <a:r>
              <a:rPr lang="en-US" sz="2000" dirty="0"/>
              <a:t> </a:t>
            </a:r>
            <a:r>
              <a:rPr lang="en-US" sz="2000" dirty="0" err="1"/>
              <a:t>darajasi</a:t>
            </a:r>
            <a:r>
              <a:rPr lang="en-US" sz="2000" dirty="0"/>
              <a:t> </a:t>
            </a:r>
            <a:r>
              <a:rPr lang="ru-RU" sz="2000" dirty="0">
                <a:sym typeface="Symbol"/>
              </a:rPr>
              <a:t></a:t>
            </a:r>
            <a:r>
              <a:rPr lang="ru-RU" sz="2000" dirty="0"/>
              <a:t> </a:t>
            </a:r>
            <a:r>
              <a:rPr lang="en-US" sz="2000" dirty="0"/>
              <a:t>deb </a:t>
            </a:r>
            <a:r>
              <a:rPr lang="en-US" sz="2000" dirty="0" err="1"/>
              <a:t>ionlarga</a:t>
            </a:r>
            <a:r>
              <a:rPr lang="en-US" sz="2000" dirty="0"/>
              <a:t> </a:t>
            </a:r>
            <a:r>
              <a:rPr lang="en-US" sz="2000" dirty="0" err="1"/>
              <a:t>dissotsiatsiyalangan</a:t>
            </a:r>
            <a:r>
              <a:rPr lang="en-US" sz="2000" dirty="0"/>
              <a:t> </a:t>
            </a:r>
            <a:r>
              <a:rPr lang="en-US" sz="2000" dirty="0" err="1"/>
              <a:t>molekulalar</a:t>
            </a:r>
            <a:r>
              <a:rPr lang="en-US" sz="2000" dirty="0"/>
              <a:t> </a:t>
            </a:r>
            <a:r>
              <a:rPr lang="en-US" sz="2000" dirty="0" err="1"/>
              <a:t>soni</a:t>
            </a:r>
            <a:r>
              <a:rPr lang="en-US" sz="2000" dirty="0"/>
              <a:t> n</a:t>
            </a:r>
            <a:r>
              <a:rPr lang="ru-RU" sz="2000" baseline="-25000" dirty="0"/>
              <a:t>0</a:t>
            </a:r>
            <a:r>
              <a:rPr lang="ru-RU" sz="2000" dirty="0"/>
              <a:t> </a:t>
            </a:r>
            <a:r>
              <a:rPr lang="en-US" sz="2000" dirty="0" err="1"/>
              <a:t>ning</a:t>
            </a:r>
            <a:r>
              <a:rPr lang="en-US" sz="2000" dirty="0"/>
              <a:t> </a:t>
            </a:r>
            <a:r>
              <a:rPr lang="en-US" sz="2000" dirty="0" err="1"/>
              <a:t>moddadagi</a:t>
            </a:r>
            <a:r>
              <a:rPr lang="en-US" sz="2000" dirty="0"/>
              <a:t> </a:t>
            </a:r>
            <a:r>
              <a:rPr lang="en-US" sz="2000" dirty="0" err="1"/>
              <a:t>molekulalarning</a:t>
            </a:r>
            <a:r>
              <a:rPr lang="en-US" sz="2000" dirty="0"/>
              <a:t> </a:t>
            </a:r>
            <a:r>
              <a:rPr lang="en-US" sz="2000" dirty="0" err="1"/>
              <a:t>umumiy</a:t>
            </a:r>
            <a:r>
              <a:rPr lang="en-US" sz="2000" dirty="0"/>
              <a:t> </a:t>
            </a:r>
            <a:r>
              <a:rPr lang="en-US" sz="2000" dirty="0" err="1"/>
              <a:t>soni</a:t>
            </a:r>
            <a:r>
              <a:rPr lang="en-US" sz="2000" dirty="0"/>
              <a:t> n </a:t>
            </a:r>
            <a:r>
              <a:rPr lang="en-US" sz="2000" dirty="0" err="1"/>
              <a:t>ga</a:t>
            </a:r>
            <a:r>
              <a:rPr lang="en-US" sz="2000" dirty="0"/>
              <a:t> </a:t>
            </a:r>
            <a:r>
              <a:rPr lang="en-US" sz="2000" dirty="0" err="1"/>
              <a:t>nisbatiga</a:t>
            </a:r>
            <a:r>
              <a:rPr lang="en-US" sz="2000" dirty="0"/>
              <a:t> </a:t>
            </a:r>
            <a:r>
              <a:rPr lang="en-US" sz="2000" dirty="0" err="1"/>
              <a:t>aytiladi</a:t>
            </a:r>
            <a:r>
              <a:rPr lang="ru-RU" sz="2000" dirty="0"/>
              <a:t>: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TextBox 2"/>
              <p:cNvSpPr txBox="1"/>
              <p:nvPr/>
            </p:nvSpPr>
            <p:spPr>
              <a:xfrm>
                <a:off x="3949430" y="3661856"/>
                <a:ext cx="1313052" cy="843436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200" b="0" i="1" smtClean="0">
                          <a:latin typeface="Cambria Math" panose="02040503050406030204" pitchFamily="18" charset="0"/>
                        </a:rPr>
                        <m:t>𝑎</m:t>
                      </m:r>
                      <m:r>
                        <a:rPr lang="en-US" sz="32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32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3200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3200" b="0" i="1" smtClean="0">
                                  <a:latin typeface="Cambria Math" panose="02040503050406030204" pitchFamily="18" charset="0"/>
                                </a:rPr>
                                <m:t>𝑛</m:t>
                              </m:r>
                            </m:e>
                            <m:sub>
                              <m:r>
                                <a:rPr lang="en-US" sz="3200" b="0" i="1" smtClean="0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sub>
                          </m:sSub>
                        </m:num>
                        <m:den>
                          <m:r>
                            <a:rPr lang="en-US" sz="3200" b="0" i="1" smtClean="0">
                              <a:latin typeface="Cambria Math" panose="02040503050406030204" pitchFamily="18" charset="0"/>
                            </a:rPr>
                            <m:t>𝑛</m:t>
                          </m:r>
                        </m:den>
                      </m:f>
                    </m:oMath>
                  </m:oMathPara>
                </a14:m>
                <a:endParaRPr lang="ru-RU" sz="3200" dirty="0"/>
              </a:p>
            </p:txBody>
          </p:sp>
        </mc:Choice>
        <mc:Fallback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49430" y="3661856"/>
                <a:ext cx="1313052" cy="843436"/>
              </a:xfrm>
              <a:prstGeom prst="rect">
                <a:avLst/>
              </a:prstGeom>
              <a:blipFill rotWithShape="0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3035849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34231" y="1481465"/>
            <a:ext cx="8486454" cy="2805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000" dirty="0" smtClean="0">
                <a:sym typeface="Symbol"/>
              </a:rPr>
              <a:t>	</a:t>
            </a:r>
            <a:r>
              <a:rPr lang="ru-RU" sz="2000" dirty="0" smtClean="0">
                <a:sym typeface="Symbol"/>
              </a:rPr>
              <a:t></a:t>
            </a:r>
            <a:r>
              <a:rPr lang="en-US" sz="2000" dirty="0" err="1"/>
              <a:t>ning</a:t>
            </a:r>
            <a:r>
              <a:rPr lang="en-US" sz="2000" dirty="0"/>
              <a:t> </a:t>
            </a:r>
            <a:r>
              <a:rPr lang="en-US" sz="2000" dirty="0" err="1"/>
              <a:t>qiymatiga</a:t>
            </a:r>
            <a:r>
              <a:rPr lang="en-US" sz="2000" dirty="0"/>
              <a:t> </a:t>
            </a:r>
            <a:r>
              <a:rPr lang="en-US" sz="2000" dirty="0" err="1"/>
              <a:t>qarab</a:t>
            </a:r>
            <a:r>
              <a:rPr lang="en-US" sz="2000" dirty="0"/>
              <a:t>, </a:t>
            </a:r>
            <a:r>
              <a:rPr lang="en-US" sz="2000" dirty="0" err="1"/>
              <a:t>moddalar</a:t>
            </a:r>
            <a:r>
              <a:rPr lang="en-US" sz="2000" dirty="0"/>
              <a:t> </a:t>
            </a:r>
            <a:r>
              <a:rPr lang="en-US" sz="2000" dirty="0" err="1"/>
              <a:t>kuchli</a:t>
            </a:r>
            <a:r>
              <a:rPr lang="en-US" sz="2000" dirty="0"/>
              <a:t> (</a:t>
            </a:r>
            <a:r>
              <a:rPr lang="ru-RU" sz="2000" dirty="0">
                <a:sym typeface="Symbol"/>
              </a:rPr>
              <a:t></a:t>
            </a:r>
            <a:r>
              <a:rPr lang="ru-RU" sz="2000" dirty="0"/>
              <a:t> </a:t>
            </a:r>
            <a:r>
              <a:rPr lang="ru-RU" sz="2000" dirty="0">
                <a:sym typeface="Symbol"/>
              </a:rPr>
              <a:t></a:t>
            </a:r>
            <a:r>
              <a:rPr lang="ru-RU" sz="2000" dirty="0"/>
              <a:t> </a:t>
            </a:r>
            <a:r>
              <a:rPr lang="ru-RU" sz="2000" dirty="0">
                <a:sym typeface="Symbol"/>
              </a:rPr>
              <a:t></a:t>
            </a:r>
            <a:r>
              <a:rPr lang="en-US" sz="2000" dirty="0"/>
              <a:t>)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kuchsiz</a:t>
            </a:r>
            <a:r>
              <a:rPr lang="en-US" sz="2000" dirty="0"/>
              <a:t> (</a:t>
            </a:r>
            <a:r>
              <a:rPr lang="ru-RU" sz="2000" dirty="0">
                <a:sym typeface="Symbol"/>
              </a:rPr>
              <a:t></a:t>
            </a:r>
            <a:r>
              <a:rPr lang="ru-RU" sz="2000" dirty="0"/>
              <a:t> </a:t>
            </a:r>
            <a:r>
              <a:rPr lang="en-US" sz="2000" dirty="0" err="1"/>
              <a:t>nolga</a:t>
            </a:r>
            <a:r>
              <a:rPr lang="en-US" sz="2000" dirty="0"/>
              <a:t> </a:t>
            </a:r>
            <a:r>
              <a:rPr lang="en-US" sz="2000" dirty="0" err="1"/>
              <a:t>yaqin</a:t>
            </a:r>
            <a:r>
              <a:rPr lang="en-US" sz="2000" dirty="0"/>
              <a:t>) </a:t>
            </a:r>
            <a:r>
              <a:rPr lang="en-US" sz="2000" dirty="0" err="1"/>
              <a:t>elektrolitlarga</a:t>
            </a:r>
            <a:r>
              <a:rPr lang="en-US" sz="2000" dirty="0"/>
              <a:t> </a:t>
            </a:r>
            <a:r>
              <a:rPr lang="en-US" sz="2000" dirty="0" err="1"/>
              <a:t>bo‘linadi</a:t>
            </a:r>
            <a:r>
              <a:rPr lang="en-US" sz="2000" dirty="0"/>
              <a:t>. </a:t>
            </a:r>
            <a:r>
              <a:rPr lang="en-US" sz="2000" dirty="0" err="1"/>
              <a:t>Kuchli</a:t>
            </a:r>
            <a:r>
              <a:rPr lang="en-US" sz="2000" dirty="0"/>
              <a:t> </a:t>
            </a:r>
            <a:r>
              <a:rPr lang="en-US" sz="2000" dirty="0" err="1"/>
              <a:t>elektrolitlarga</a:t>
            </a:r>
            <a:r>
              <a:rPr lang="en-US" sz="2000" dirty="0"/>
              <a:t> </a:t>
            </a:r>
            <a:r>
              <a:rPr lang="en-US" sz="2000" dirty="0" err="1"/>
              <a:t>tuzlar</a:t>
            </a:r>
            <a:r>
              <a:rPr lang="en-US" sz="2000" dirty="0"/>
              <a:t>, </a:t>
            </a:r>
            <a:r>
              <a:rPr lang="en-US" sz="2000" dirty="0" err="1"/>
              <a:t>ba’zi</a:t>
            </a:r>
            <a:r>
              <a:rPr lang="en-US" sz="2000" dirty="0"/>
              <a:t> </a:t>
            </a:r>
            <a:r>
              <a:rPr lang="en-US" sz="2000" dirty="0" err="1"/>
              <a:t>organik</a:t>
            </a:r>
            <a:r>
              <a:rPr lang="en-US" sz="2000" dirty="0"/>
              <a:t> </a:t>
            </a:r>
            <a:r>
              <a:rPr lang="en-US" sz="2000" dirty="0" err="1"/>
              <a:t>kislotalar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ularning</a:t>
            </a:r>
            <a:r>
              <a:rPr lang="en-US" sz="2000" dirty="0"/>
              <a:t> </a:t>
            </a:r>
            <a:r>
              <a:rPr lang="en-US" sz="2000" dirty="0" err="1"/>
              <a:t>asoslari</a:t>
            </a:r>
            <a:r>
              <a:rPr lang="en-US" sz="2000" dirty="0"/>
              <a:t> </a:t>
            </a:r>
            <a:r>
              <a:rPr lang="en-US" sz="2000" dirty="0" err="1"/>
              <a:t>kirsa</a:t>
            </a:r>
            <a:r>
              <a:rPr lang="en-US" sz="2000" dirty="0"/>
              <a:t>, </a:t>
            </a:r>
            <a:r>
              <a:rPr lang="en-US" sz="2000" dirty="0" err="1"/>
              <a:t>kuchsizlarga</a:t>
            </a:r>
            <a:r>
              <a:rPr lang="en-US" sz="2000" dirty="0"/>
              <a:t> </a:t>
            </a:r>
            <a:r>
              <a:rPr lang="en-US" sz="2000" dirty="0" err="1"/>
              <a:t>minerallar</a:t>
            </a:r>
            <a:r>
              <a:rPr lang="en-US" sz="2000" dirty="0"/>
              <a:t> </a:t>
            </a:r>
            <a:r>
              <a:rPr lang="en-US" sz="2000" dirty="0" err="1"/>
              <a:t>kiradi</a:t>
            </a:r>
            <a:r>
              <a:rPr lang="en-US" sz="2000" dirty="0"/>
              <a:t>.</a:t>
            </a:r>
            <a:endParaRPr lang="ru-RU" sz="2000" dirty="0"/>
          </a:p>
          <a:p>
            <a:pPr>
              <a:lnSpc>
                <a:spcPct val="150000"/>
              </a:lnSpc>
            </a:pPr>
            <a:r>
              <a:rPr lang="en-US" sz="2000" dirty="0" smtClean="0"/>
              <a:t>	</a:t>
            </a:r>
            <a:r>
              <a:rPr lang="en-US" sz="2000" dirty="0" err="1" smtClean="0"/>
              <a:t>Elektr</a:t>
            </a:r>
            <a:r>
              <a:rPr lang="en-US" sz="2000" dirty="0" smtClean="0"/>
              <a:t> </a:t>
            </a:r>
            <a:r>
              <a:rPr lang="en-US" sz="2000" dirty="0" err="1"/>
              <a:t>maydoni</a:t>
            </a:r>
            <a:r>
              <a:rPr lang="en-US" sz="2000" dirty="0"/>
              <a:t> </a:t>
            </a:r>
            <a:r>
              <a:rPr lang="en-US" sz="2000" dirty="0" err="1"/>
              <a:t>ta’sirida</a:t>
            </a:r>
            <a:r>
              <a:rPr lang="en-US" sz="2000" dirty="0"/>
              <a:t> </a:t>
            </a:r>
            <a:r>
              <a:rPr lang="en-US" sz="2000" dirty="0" err="1"/>
              <a:t>kationlar</a:t>
            </a:r>
            <a:r>
              <a:rPr lang="en-US" sz="2000" dirty="0"/>
              <a:t> </a:t>
            </a:r>
            <a:r>
              <a:rPr lang="en-US" sz="2000" dirty="0" err="1"/>
              <a:t>manfiy</a:t>
            </a:r>
            <a:r>
              <a:rPr lang="en-US" sz="2000" dirty="0"/>
              <a:t> </a:t>
            </a:r>
            <a:r>
              <a:rPr lang="en-US" sz="2000" dirty="0" err="1"/>
              <a:t>elektrod</a:t>
            </a:r>
            <a:r>
              <a:rPr lang="en-US" sz="2000" dirty="0"/>
              <a:t> </a:t>
            </a:r>
            <a:r>
              <a:rPr lang="en-US" sz="2000" dirty="0" err="1"/>
              <a:t>katodga</a:t>
            </a:r>
            <a:r>
              <a:rPr lang="en-US" sz="2000" dirty="0"/>
              <a:t> (K) </a:t>
            </a:r>
            <a:r>
              <a:rPr lang="en-US" sz="2000" dirty="0" err="1"/>
              <a:t>qarab</a:t>
            </a:r>
            <a:r>
              <a:rPr lang="en-US" sz="2000" dirty="0"/>
              <a:t>, </a:t>
            </a:r>
            <a:r>
              <a:rPr lang="en-US" sz="2000" dirty="0" err="1"/>
              <a:t>anionlar</a:t>
            </a:r>
            <a:r>
              <a:rPr lang="en-US" sz="2000" dirty="0"/>
              <a:t> </a:t>
            </a:r>
            <a:r>
              <a:rPr lang="en-US" sz="2000" dirty="0" err="1"/>
              <a:t>esa</a:t>
            </a:r>
            <a:r>
              <a:rPr lang="en-US" sz="2000" dirty="0"/>
              <a:t> </a:t>
            </a:r>
            <a:r>
              <a:rPr lang="en-US" sz="2000" dirty="0" err="1"/>
              <a:t>musbat</a:t>
            </a:r>
            <a:r>
              <a:rPr lang="en-US" sz="2000" dirty="0"/>
              <a:t> </a:t>
            </a:r>
            <a:r>
              <a:rPr lang="en-US" sz="2000" dirty="0" err="1"/>
              <a:t>elektrod</a:t>
            </a:r>
            <a:r>
              <a:rPr lang="en-US" sz="2000" dirty="0"/>
              <a:t> </a:t>
            </a:r>
            <a:r>
              <a:rPr lang="en-US" sz="2000" dirty="0" err="1"/>
              <a:t>anodga</a:t>
            </a:r>
            <a:r>
              <a:rPr lang="en-US" sz="2000" dirty="0"/>
              <a:t> (A) </a:t>
            </a:r>
            <a:r>
              <a:rPr lang="en-US" sz="2000" dirty="0" err="1"/>
              <a:t>qarab</a:t>
            </a:r>
            <a:r>
              <a:rPr lang="en-US" sz="2000" dirty="0"/>
              <a:t> </a:t>
            </a:r>
            <a:r>
              <a:rPr lang="en-US" sz="2000" dirty="0" err="1"/>
              <a:t>harakatlana</a:t>
            </a:r>
            <a:r>
              <a:rPr lang="en-US" sz="2000" dirty="0"/>
              <a:t> </a:t>
            </a:r>
            <a:r>
              <a:rPr lang="en-US" sz="2000" dirty="0" err="1"/>
              <a:t>boshlaydi</a:t>
            </a:r>
            <a:r>
              <a:rPr lang="en-US" sz="2000" dirty="0"/>
              <a:t>.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40712829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23784" y="1321621"/>
            <a:ext cx="8712485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sz="2000" dirty="0" smtClean="0"/>
              <a:t>	</a:t>
            </a:r>
            <a:r>
              <a:rPr lang="en-US" sz="2000" dirty="0" err="1" smtClean="0"/>
              <a:t>Shuni</a:t>
            </a:r>
            <a:r>
              <a:rPr lang="en-US" sz="2000" dirty="0" smtClean="0"/>
              <a:t> </a:t>
            </a:r>
            <a:r>
              <a:rPr lang="en-US" sz="2000" dirty="0" err="1"/>
              <a:t>ta’kidlash</a:t>
            </a:r>
            <a:r>
              <a:rPr lang="en-US" sz="2000" dirty="0"/>
              <a:t> </a:t>
            </a:r>
            <a:r>
              <a:rPr lang="en-US" sz="2000" dirty="0" err="1"/>
              <a:t>lozimki</a:t>
            </a:r>
            <a:r>
              <a:rPr lang="en-US" sz="2000" dirty="0"/>
              <a:t>, </a:t>
            </a:r>
            <a:r>
              <a:rPr lang="en-US" sz="2000" dirty="0" err="1"/>
              <a:t>ionlarning</a:t>
            </a:r>
            <a:r>
              <a:rPr lang="en-US" sz="2000" dirty="0"/>
              <a:t> </a:t>
            </a:r>
            <a:r>
              <a:rPr lang="en-US" sz="2000" dirty="0" err="1"/>
              <a:t>tezligi</a:t>
            </a:r>
            <a:r>
              <a:rPr lang="en-US" sz="2000" dirty="0"/>
              <a:t> </a:t>
            </a:r>
            <a:r>
              <a:rPr lang="en-US" sz="2000" dirty="0" err="1"/>
              <a:t>juda</a:t>
            </a:r>
            <a:r>
              <a:rPr lang="en-US" sz="2000" dirty="0"/>
              <a:t> </a:t>
            </a:r>
            <a:r>
              <a:rPr lang="en-US" sz="2000" dirty="0" err="1"/>
              <a:t>kichik</a:t>
            </a:r>
            <a:r>
              <a:rPr lang="en-US" sz="2000" dirty="0"/>
              <a:t> (</a:t>
            </a:r>
            <a:r>
              <a:rPr lang="en-US" sz="2000" dirty="0" err="1"/>
              <a:t>masalan</a:t>
            </a:r>
            <a:r>
              <a:rPr lang="en-US" sz="2000" dirty="0"/>
              <a:t>, E = 102 V/m </a:t>
            </a:r>
            <a:r>
              <a:rPr lang="en-US" sz="2000" dirty="0" err="1"/>
              <a:t>bo‘lganda</a:t>
            </a:r>
            <a:r>
              <a:rPr lang="en-US" sz="2000" dirty="0"/>
              <a:t> </a:t>
            </a:r>
            <a:r>
              <a:rPr lang="en-US" sz="2000" dirty="0" err="1"/>
              <a:t>vodorod</a:t>
            </a:r>
            <a:r>
              <a:rPr lang="en-US" sz="2000" dirty="0"/>
              <a:t> </a:t>
            </a:r>
            <a:r>
              <a:rPr lang="en-US" sz="2000" dirty="0" err="1"/>
              <a:t>ionlarining</a:t>
            </a:r>
            <a:r>
              <a:rPr lang="en-US" sz="2000" dirty="0"/>
              <a:t> </a:t>
            </a:r>
            <a:r>
              <a:rPr lang="en-US" sz="2000" dirty="0" err="1"/>
              <a:t>tezligi</a:t>
            </a:r>
            <a:r>
              <a:rPr lang="en-US" sz="2000" dirty="0"/>
              <a:t> </a:t>
            </a:r>
            <a:r>
              <a:rPr lang="en-US" sz="2000" i="1" dirty="0"/>
              <a:t>v </a:t>
            </a:r>
            <a:r>
              <a:rPr lang="ru-RU" sz="2000" dirty="0">
                <a:sym typeface="Symbol"/>
              </a:rPr>
              <a:t></a:t>
            </a:r>
            <a:r>
              <a:rPr lang="en-US" sz="2000" dirty="0"/>
              <a:t> 3,3 · 10–5m/s) </a:t>
            </a:r>
            <a:r>
              <a:rPr lang="en-US" sz="2000" dirty="0" err="1"/>
              <a:t>bo‘ladi</a:t>
            </a:r>
            <a:r>
              <a:rPr lang="en-US" sz="2000" dirty="0"/>
              <a:t>. </a:t>
            </a:r>
            <a:r>
              <a:rPr lang="en-US" sz="2000" dirty="0" err="1"/>
              <a:t>Natijada</a:t>
            </a:r>
            <a:r>
              <a:rPr lang="en-US" sz="2000" dirty="0"/>
              <a:t> </a:t>
            </a:r>
            <a:r>
              <a:rPr lang="en-US" sz="2000" dirty="0" err="1"/>
              <a:t>elektrolitlarda</a:t>
            </a:r>
            <a:r>
              <a:rPr lang="en-US" sz="2000" dirty="0"/>
              <a:t> </a:t>
            </a:r>
            <a:r>
              <a:rPr lang="en-US" sz="2000" dirty="0" err="1"/>
              <a:t>zaryadlangan</a:t>
            </a:r>
            <a:r>
              <a:rPr lang="en-US" sz="2000" dirty="0"/>
              <a:t> </a:t>
            </a:r>
            <a:r>
              <a:rPr lang="en-US" sz="2000" dirty="0" err="1"/>
              <a:t>zarralarning</a:t>
            </a:r>
            <a:r>
              <a:rPr lang="en-US" sz="2000" dirty="0"/>
              <a:t> </a:t>
            </a:r>
            <a:r>
              <a:rPr lang="en-US" sz="2000" dirty="0" err="1"/>
              <a:t>batartib</a:t>
            </a:r>
            <a:r>
              <a:rPr lang="en-US" sz="2000" dirty="0"/>
              <a:t> </a:t>
            </a:r>
            <a:r>
              <a:rPr lang="en-US" sz="2000" dirty="0" err="1"/>
              <a:t>harakati</a:t>
            </a:r>
            <a:r>
              <a:rPr lang="en-US" sz="2000" dirty="0"/>
              <a:t>, </a:t>
            </a:r>
            <a:r>
              <a:rPr lang="en-US" sz="2000" dirty="0" err="1"/>
              <a:t>ya’ni</a:t>
            </a:r>
            <a:r>
              <a:rPr lang="en-US" sz="2000" dirty="0"/>
              <a:t> </a:t>
            </a:r>
            <a:r>
              <a:rPr lang="en-US" sz="2000" dirty="0" err="1"/>
              <a:t>elektr</a:t>
            </a:r>
            <a:r>
              <a:rPr lang="en-US" sz="2000" dirty="0"/>
              <a:t> </a:t>
            </a:r>
            <a:r>
              <a:rPr lang="en-US" sz="2000" dirty="0" err="1"/>
              <a:t>toki</a:t>
            </a:r>
            <a:r>
              <a:rPr lang="en-US" sz="2000" dirty="0"/>
              <a:t> </a:t>
            </a:r>
            <a:r>
              <a:rPr lang="en-US" sz="2000" dirty="0" err="1"/>
              <a:t>vujudga</a:t>
            </a:r>
            <a:r>
              <a:rPr lang="en-US" sz="2000" dirty="0"/>
              <a:t> </a:t>
            </a:r>
            <a:r>
              <a:rPr lang="en-US" sz="2000" dirty="0" err="1"/>
              <a:t>keladi</a:t>
            </a:r>
            <a:r>
              <a:rPr lang="en-US" sz="2000" dirty="0"/>
              <a:t>. </a:t>
            </a:r>
            <a:r>
              <a:rPr lang="en-US" sz="2000" dirty="0" err="1"/>
              <a:t>Tok</a:t>
            </a:r>
            <a:r>
              <a:rPr lang="en-US" sz="2000" dirty="0"/>
              <a:t> </a:t>
            </a:r>
            <a:r>
              <a:rPr lang="en-US" sz="2000" dirty="0" err="1"/>
              <a:t>kuchi</a:t>
            </a:r>
            <a:r>
              <a:rPr lang="en-US" sz="2000" dirty="0"/>
              <a:t> </a:t>
            </a:r>
            <a:r>
              <a:rPr lang="en-US" sz="2000" dirty="0" err="1"/>
              <a:t>elektrolitning</a:t>
            </a:r>
            <a:r>
              <a:rPr lang="en-US" sz="2000" dirty="0"/>
              <a:t> </a:t>
            </a:r>
            <a:r>
              <a:rPr lang="en-US" sz="2000" dirty="0" err="1"/>
              <a:t>ma’lum</a:t>
            </a:r>
            <a:r>
              <a:rPr lang="en-US" sz="2000" dirty="0"/>
              <a:t> </a:t>
            </a:r>
            <a:r>
              <a:rPr lang="en-US" sz="2000" dirty="0" err="1"/>
              <a:t>kesimidan</a:t>
            </a:r>
            <a:r>
              <a:rPr lang="en-US" sz="2000" dirty="0"/>
              <a:t> </a:t>
            </a:r>
            <a:r>
              <a:rPr lang="en-US" sz="2000" dirty="0" err="1"/>
              <a:t>o‘tuvchi</a:t>
            </a:r>
            <a:r>
              <a:rPr lang="en-US" sz="2000" dirty="0"/>
              <a:t> </a:t>
            </a:r>
            <a:r>
              <a:rPr lang="en-US" sz="2000" dirty="0" err="1"/>
              <a:t>zaryadning</a:t>
            </a:r>
            <a:r>
              <a:rPr lang="en-US" sz="2000" dirty="0"/>
              <a:t> (</a:t>
            </a:r>
            <a:r>
              <a:rPr lang="en-US" sz="2000" dirty="0" err="1"/>
              <a:t>har</a:t>
            </a:r>
            <a:r>
              <a:rPr lang="en-US" sz="2000" dirty="0"/>
              <a:t> </a:t>
            </a:r>
            <a:r>
              <a:rPr lang="en-US" sz="2000" dirty="0" err="1"/>
              <a:t>ikkala</a:t>
            </a:r>
            <a:r>
              <a:rPr lang="en-US" sz="2000" dirty="0"/>
              <a:t> </a:t>
            </a:r>
            <a:r>
              <a:rPr lang="en-US" sz="2000" dirty="0" err="1"/>
              <a:t>ishoralisi</a:t>
            </a:r>
            <a:r>
              <a:rPr lang="en-US" sz="2000" dirty="0"/>
              <a:t> ham) </a:t>
            </a:r>
            <a:r>
              <a:rPr lang="en-US" sz="2000" dirty="0" err="1"/>
              <a:t>vaqtga</a:t>
            </a:r>
            <a:r>
              <a:rPr lang="en-US" sz="2000" dirty="0"/>
              <a:t> </a:t>
            </a:r>
            <a:r>
              <a:rPr lang="en-US" sz="2000" dirty="0" err="1"/>
              <a:t>nisbatiga</a:t>
            </a:r>
            <a:r>
              <a:rPr lang="en-US" sz="2000" dirty="0"/>
              <a:t> </a:t>
            </a:r>
            <a:r>
              <a:rPr lang="en-US" sz="2000" dirty="0" err="1"/>
              <a:t>teng</a:t>
            </a:r>
            <a:endParaRPr lang="ru-RU" sz="2000" dirty="0"/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084994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26031" y="1304819"/>
            <a:ext cx="859946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800" dirty="0" smtClean="0"/>
              <a:t>	</a:t>
            </a:r>
            <a:r>
              <a:rPr lang="en-US" sz="1800" dirty="0" err="1" smtClean="0"/>
              <a:t>Elektr</a:t>
            </a:r>
            <a:r>
              <a:rPr lang="en-US" sz="1800" dirty="0" smtClean="0"/>
              <a:t> </a:t>
            </a:r>
            <a:r>
              <a:rPr lang="en-US" sz="1800" dirty="0" err="1"/>
              <a:t>tokining</a:t>
            </a:r>
            <a:r>
              <a:rPr lang="en-US" sz="1800" dirty="0"/>
              <a:t> </a:t>
            </a:r>
            <a:r>
              <a:rPr lang="en-US" sz="1800" dirty="0" err="1"/>
              <a:t>zichligi</a:t>
            </a:r>
            <a:r>
              <a:rPr lang="en-US" sz="1800" dirty="0"/>
              <a:t> </a:t>
            </a:r>
            <a:r>
              <a:rPr lang="en-US" sz="1800" dirty="0" err="1"/>
              <a:t>esa</a:t>
            </a:r>
            <a:r>
              <a:rPr lang="en-US" sz="1800" dirty="0"/>
              <a:t> Om </a:t>
            </a:r>
            <a:r>
              <a:rPr lang="en-US" sz="1800" dirty="0" err="1"/>
              <a:t>qonuniga</a:t>
            </a:r>
            <a:r>
              <a:rPr lang="en-US" sz="1800" dirty="0"/>
              <a:t> </a:t>
            </a:r>
            <a:r>
              <a:rPr lang="en-US" sz="1800" dirty="0" err="1"/>
              <a:t>muvofiq</a:t>
            </a:r>
            <a:r>
              <a:rPr lang="en-US" sz="1800" dirty="0"/>
              <a:t> </a:t>
            </a:r>
            <a:r>
              <a:rPr lang="en-US" sz="1800" dirty="0" err="1"/>
              <a:t>aniqlanadi</a:t>
            </a:r>
            <a:r>
              <a:rPr lang="en-US" sz="1800" dirty="0"/>
              <a:t>:</a:t>
            </a:r>
            <a:endParaRPr lang="ru-RU" sz="1800" dirty="0"/>
          </a:p>
        </p:txBody>
      </p:sp>
      <p:pic>
        <p:nvPicPr>
          <p:cNvPr id="4" name="Рисунок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2774" y="1904998"/>
            <a:ext cx="2800352" cy="300037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8611264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61950" y="2327144"/>
            <a:ext cx="8420100" cy="18819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000" dirty="0" smtClean="0"/>
              <a:t>	</a:t>
            </a:r>
            <a:r>
              <a:rPr lang="en-US" sz="2000" dirty="0" err="1" smtClean="0"/>
              <a:t>Buyerda</a:t>
            </a:r>
            <a:r>
              <a:rPr lang="en-US" sz="2000" dirty="0" smtClean="0"/>
              <a:t> </a:t>
            </a:r>
            <a:r>
              <a:rPr lang="ru-RU" sz="2000" dirty="0">
                <a:sym typeface="Symbol"/>
              </a:rPr>
              <a:t></a:t>
            </a:r>
            <a:r>
              <a:rPr lang="en-US" sz="2000" dirty="0"/>
              <a:t> — </a:t>
            </a:r>
            <a:r>
              <a:rPr lang="en-US" sz="2000" dirty="0" err="1"/>
              <a:t>elektrolitning</a:t>
            </a:r>
            <a:r>
              <a:rPr lang="en-US" sz="2000" dirty="0"/>
              <a:t> </a:t>
            </a:r>
            <a:r>
              <a:rPr lang="en-US" sz="2000" dirty="0" err="1"/>
              <a:t>solishtirmaqarshiligi.Metallardagidan</a:t>
            </a:r>
            <a:r>
              <a:rPr lang="en-US" sz="2000" dirty="0"/>
              <a:t> </a:t>
            </a:r>
            <a:r>
              <a:rPr lang="en-US" sz="2000" dirty="0" err="1"/>
              <a:t>farqli</a:t>
            </a:r>
            <a:r>
              <a:rPr lang="en-US" sz="2000" dirty="0"/>
              <a:t> </a:t>
            </a:r>
            <a:r>
              <a:rPr lang="en-US" sz="2000" dirty="0" err="1"/>
              <a:t>ravishda</a:t>
            </a:r>
            <a:r>
              <a:rPr lang="en-US" sz="2000" dirty="0"/>
              <a:t> </a:t>
            </a:r>
            <a:r>
              <a:rPr lang="en-US" sz="2000" dirty="0" err="1"/>
              <a:t>elektrolitning</a:t>
            </a:r>
            <a:r>
              <a:rPr lang="en-US" sz="2000" dirty="0"/>
              <a:t> </a:t>
            </a:r>
            <a:r>
              <a:rPr lang="en-US" sz="2000" dirty="0" err="1"/>
              <a:t>solishtirma</a:t>
            </a:r>
            <a:r>
              <a:rPr lang="en-US" sz="2000" dirty="0"/>
              <a:t> </a:t>
            </a:r>
            <a:r>
              <a:rPr lang="en-US" sz="2000" dirty="0" err="1"/>
              <a:t>qarshiligi</a:t>
            </a:r>
            <a:r>
              <a:rPr lang="en-US" sz="2000" dirty="0"/>
              <a:t> </a:t>
            </a:r>
            <a:r>
              <a:rPr lang="en-US" sz="2000" dirty="0" err="1"/>
              <a:t>temperatura</a:t>
            </a:r>
            <a:r>
              <a:rPr lang="en-US" sz="2000" dirty="0"/>
              <a:t> </a:t>
            </a:r>
            <a:r>
              <a:rPr lang="en-US" sz="2000" dirty="0" err="1"/>
              <a:t>ko‘tarilganda</a:t>
            </a:r>
            <a:r>
              <a:rPr lang="en-US" sz="2000" dirty="0"/>
              <a:t> </a:t>
            </a:r>
            <a:r>
              <a:rPr lang="en-US" sz="2000" dirty="0" err="1"/>
              <a:t>kamayadi</a:t>
            </a:r>
            <a:r>
              <a:rPr lang="en-US" sz="2000" dirty="0"/>
              <a:t>, </a:t>
            </a:r>
            <a:r>
              <a:rPr lang="en-US" sz="2000" dirty="0" err="1"/>
              <a:t>solishtirma</a:t>
            </a:r>
            <a:r>
              <a:rPr lang="en-US" sz="2000" dirty="0"/>
              <a:t> </a:t>
            </a:r>
            <a:r>
              <a:rPr lang="en-US" sz="2000" dirty="0" err="1"/>
              <a:t>o‘tkazuvchanligi</a:t>
            </a:r>
            <a:r>
              <a:rPr lang="en-US" sz="2000" dirty="0"/>
              <a:t> </a:t>
            </a:r>
            <a:r>
              <a:rPr lang="en-US" sz="2000" dirty="0" err="1"/>
              <a:t>ortadi</a:t>
            </a:r>
            <a:r>
              <a:rPr lang="en-US" sz="2000" dirty="0"/>
              <a:t>. </a:t>
            </a:r>
            <a:r>
              <a:rPr lang="en-US" sz="2000" dirty="0" err="1"/>
              <a:t>Elektrolitdan</a:t>
            </a:r>
            <a:r>
              <a:rPr lang="en-US" sz="2000" dirty="0"/>
              <a:t> </a:t>
            </a:r>
            <a:r>
              <a:rPr lang="en-US" sz="2000" dirty="0" err="1"/>
              <a:t>tok</a:t>
            </a:r>
            <a:r>
              <a:rPr lang="en-US" sz="2000" dirty="0"/>
              <a:t> </a:t>
            </a:r>
            <a:r>
              <a:rPr lang="en-US" sz="2000" dirty="0" err="1"/>
              <a:t>o‘tganda</a:t>
            </a:r>
            <a:r>
              <a:rPr lang="en-US" sz="2000" dirty="0"/>
              <a:t> </a:t>
            </a:r>
            <a:r>
              <a:rPr lang="en-US" sz="2000" dirty="0" err="1"/>
              <a:t>elektroliz</a:t>
            </a:r>
            <a:r>
              <a:rPr lang="en-US" sz="2000" dirty="0"/>
              <a:t> </a:t>
            </a:r>
            <a:r>
              <a:rPr lang="en-US" sz="2000" dirty="0" err="1"/>
              <a:t>hodisasi</a:t>
            </a:r>
            <a:r>
              <a:rPr lang="en-US" sz="2000" dirty="0"/>
              <a:t> </a:t>
            </a:r>
            <a:r>
              <a:rPr lang="en-US" sz="2000" dirty="0" err="1"/>
              <a:t>ro‘y</a:t>
            </a:r>
            <a:r>
              <a:rPr lang="en-US" sz="2000" dirty="0"/>
              <a:t> </a:t>
            </a:r>
            <a:r>
              <a:rPr lang="en-US" sz="2000" dirty="0" err="1"/>
              <a:t>beradi</a:t>
            </a:r>
            <a:r>
              <a:rPr lang="en-US" sz="2000" dirty="0"/>
              <a:t>. </a:t>
            </a:r>
            <a:endParaRPr lang="ru-RU" sz="2000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2" name="TextBox 1"/>
              <p:cNvSpPr txBox="1"/>
              <p:nvPr/>
            </p:nvSpPr>
            <p:spPr>
              <a:xfrm>
                <a:off x="3949430" y="1573155"/>
                <a:ext cx="812595" cy="75398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𝐽</m:t>
                      </m:r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ru-RU" sz="24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𝐸</m:t>
                          </m:r>
                        </m:num>
                        <m:den>
                          <m:r>
                            <a:rPr lang="ru-RU" sz="240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𝜌</m:t>
                          </m:r>
                        </m:den>
                      </m:f>
                    </m:oMath>
                  </m:oMathPara>
                </a14:m>
                <a:endParaRPr lang="ru-RU" sz="2400" dirty="0"/>
              </a:p>
            </p:txBody>
          </p:sp>
        </mc:Choice>
        <mc:Fallback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49430" y="1573155"/>
                <a:ext cx="812595" cy="753989"/>
              </a:xfrm>
              <a:prstGeom prst="rect">
                <a:avLst/>
              </a:prstGeom>
              <a:blipFill rotWithShape="0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788160916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657225" y="1552575"/>
            <a:ext cx="782955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sz="2000" dirty="0" smtClean="0"/>
              <a:t>	</a:t>
            </a:r>
            <a:r>
              <a:rPr lang="en-US" sz="2000" dirty="0" err="1" smtClean="0"/>
              <a:t>Elektrolitdan</a:t>
            </a:r>
            <a:r>
              <a:rPr lang="en-US" sz="2000" dirty="0" smtClean="0"/>
              <a:t> </a:t>
            </a:r>
            <a:r>
              <a:rPr lang="en-US" sz="2000" dirty="0" err="1"/>
              <a:t>tok</a:t>
            </a:r>
            <a:r>
              <a:rPr lang="en-US" sz="2000" dirty="0"/>
              <a:t> </a:t>
            </a:r>
            <a:r>
              <a:rPr lang="en-US" sz="2000" dirty="0" err="1"/>
              <a:t>o‘tganda</a:t>
            </a:r>
            <a:r>
              <a:rPr lang="en-US" sz="2000" dirty="0"/>
              <a:t> </a:t>
            </a:r>
            <a:r>
              <a:rPr lang="en-US" sz="2000" dirty="0" err="1"/>
              <a:t>tarkibiga</a:t>
            </a:r>
            <a:r>
              <a:rPr lang="en-US" sz="2000" dirty="0"/>
              <a:t> </a:t>
            </a:r>
            <a:r>
              <a:rPr lang="en-US" sz="2000" dirty="0" err="1"/>
              <a:t>kiruvchi</a:t>
            </a:r>
            <a:r>
              <a:rPr lang="en-US" sz="2000" dirty="0"/>
              <a:t> </a:t>
            </a:r>
            <a:r>
              <a:rPr lang="en-US" sz="2000" dirty="0" err="1"/>
              <a:t>moddalarning</a:t>
            </a:r>
            <a:r>
              <a:rPr lang="en-US" sz="2000" dirty="0"/>
              <a:t> </a:t>
            </a:r>
            <a:r>
              <a:rPr lang="en-US" sz="2000" dirty="0" err="1"/>
              <a:t>elektrodlarda</a:t>
            </a:r>
            <a:r>
              <a:rPr lang="en-US" sz="2000" dirty="0"/>
              <a:t> </a:t>
            </a:r>
            <a:r>
              <a:rPr lang="en-US" sz="2000" dirty="0" err="1"/>
              <a:t>ajralib</a:t>
            </a:r>
            <a:r>
              <a:rPr lang="en-US" sz="2000" dirty="0"/>
              <a:t> </a:t>
            </a:r>
            <a:r>
              <a:rPr lang="en-US" sz="2000" dirty="0" err="1"/>
              <a:t>chiqishiga</a:t>
            </a:r>
            <a:r>
              <a:rPr lang="en-US" sz="2000" dirty="0"/>
              <a:t> </a:t>
            </a:r>
            <a:r>
              <a:rPr lang="en-US" sz="2000" dirty="0" err="1"/>
              <a:t>elektroliz</a:t>
            </a:r>
            <a:r>
              <a:rPr lang="en-US" sz="2000" dirty="0"/>
              <a:t> </a:t>
            </a:r>
            <a:r>
              <a:rPr lang="en-US" sz="2000" dirty="0" err="1"/>
              <a:t>hodisasi</a:t>
            </a:r>
            <a:r>
              <a:rPr lang="en-US" sz="2000" dirty="0"/>
              <a:t> </a:t>
            </a:r>
            <a:r>
              <a:rPr lang="en-US" sz="2000" dirty="0" err="1"/>
              <a:t>deyiladi</a:t>
            </a:r>
            <a:r>
              <a:rPr lang="en-US" sz="2000" dirty="0"/>
              <a:t>. </a:t>
            </a:r>
            <a:r>
              <a:rPr lang="en-US" sz="2000" dirty="0" err="1"/>
              <a:t>Elektrolitlarda</a:t>
            </a:r>
            <a:r>
              <a:rPr lang="en-US" sz="2000" dirty="0"/>
              <a:t> </a:t>
            </a:r>
            <a:r>
              <a:rPr lang="en-US" sz="2000" dirty="0" err="1"/>
              <a:t>tok</a:t>
            </a:r>
            <a:r>
              <a:rPr lang="en-US" sz="2000" dirty="0"/>
              <a:t> </a:t>
            </a:r>
            <a:r>
              <a:rPr lang="en-US" sz="2000" dirty="0" err="1"/>
              <a:t>o‘tishi</a:t>
            </a:r>
            <a:r>
              <a:rPr lang="en-US" sz="2000" dirty="0"/>
              <a:t> </a:t>
            </a:r>
            <a:r>
              <a:rPr lang="en-US" sz="2000" dirty="0" err="1"/>
              <a:t>moddaning</a:t>
            </a:r>
            <a:r>
              <a:rPr lang="en-US" sz="2000" dirty="0"/>
              <a:t> </a:t>
            </a:r>
            <a:r>
              <a:rPr lang="en-US" sz="2000" dirty="0" err="1"/>
              <a:t>ko‘chishi</a:t>
            </a:r>
            <a:r>
              <a:rPr lang="en-US" sz="2000" dirty="0"/>
              <a:t> </a:t>
            </a:r>
            <a:r>
              <a:rPr lang="en-US" sz="2000" dirty="0" err="1"/>
              <a:t>bilan</a:t>
            </a:r>
            <a:r>
              <a:rPr lang="en-US" sz="2000" dirty="0"/>
              <a:t> </a:t>
            </a:r>
            <a:r>
              <a:rPr lang="en-US" sz="2000" dirty="0" err="1"/>
              <a:t>bog‘liq</a:t>
            </a:r>
            <a:r>
              <a:rPr lang="en-US" sz="2000" dirty="0"/>
              <a:t> </a:t>
            </a:r>
            <a:r>
              <a:rPr lang="en-US" sz="2000" dirty="0" err="1"/>
              <a:t>bo‘lganligi</a:t>
            </a:r>
            <a:r>
              <a:rPr lang="en-US" sz="2000" dirty="0"/>
              <a:t> </a:t>
            </a:r>
            <a:r>
              <a:rPr lang="en-US" sz="2000" dirty="0" err="1"/>
              <a:t>sababli</a:t>
            </a:r>
            <a:r>
              <a:rPr lang="en-US" sz="2000" dirty="0"/>
              <a:t> </a:t>
            </a:r>
            <a:r>
              <a:rPr lang="en-US" sz="2000" dirty="0" err="1"/>
              <a:t>ular</a:t>
            </a:r>
            <a:r>
              <a:rPr lang="en-US" sz="2000" dirty="0"/>
              <a:t> </a:t>
            </a:r>
            <a:r>
              <a:rPr lang="en-US" sz="2000" dirty="0" err="1"/>
              <a:t>ikkinchi</a:t>
            </a:r>
            <a:r>
              <a:rPr lang="en-US" sz="2000" dirty="0"/>
              <a:t> </a:t>
            </a:r>
            <a:r>
              <a:rPr lang="en-US" sz="2000" dirty="0" err="1"/>
              <a:t>tur</a:t>
            </a:r>
            <a:r>
              <a:rPr lang="en-US" sz="2000" dirty="0"/>
              <a:t> </a:t>
            </a:r>
            <a:r>
              <a:rPr lang="en-US" sz="2000" dirty="0" err="1"/>
              <a:t>o‘tkazgichlar</a:t>
            </a:r>
            <a:r>
              <a:rPr lang="en-US" sz="2000" dirty="0"/>
              <a:t> </a:t>
            </a:r>
            <a:r>
              <a:rPr lang="en-US" sz="2000" dirty="0" err="1"/>
              <a:t>deyiladi</a:t>
            </a:r>
            <a:r>
              <a:rPr lang="en-US" sz="2000" dirty="0"/>
              <a:t>.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2980640926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 for attention.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67881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97951" y="1202077"/>
            <a:ext cx="8548097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0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Foydalanil</a:t>
            </a:r>
            <a:r>
              <a:rPr lang="uz-Cyrl-UZ" sz="20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adi</a:t>
            </a:r>
            <a:r>
              <a:rPr lang="en-GB" sz="20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gan</a:t>
            </a:r>
            <a:r>
              <a:rPr lang="en-GB" sz="20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GB" sz="20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asosiy</a:t>
            </a:r>
            <a:r>
              <a:rPr lang="en-GB" sz="20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GB" sz="20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darsliklar</a:t>
            </a:r>
            <a:r>
              <a:rPr lang="en-GB" sz="20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GB" sz="20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GB" sz="20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GB" sz="20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o’quv</a:t>
            </a:r>
            <a:r>
              <a:rPr lang="en-GB" sz="20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GB" sz="20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qo’llanmalar</a:t>
            </a:r>
            <a:r>
              <a:rPr lang="uz-Cyrl-UZ" sz="20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ro’yxati </a:t>
            </a: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algn="ctr"/>
            <a:r>
              <a:rPr lang="en-US" sz="20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(List </a:t>
            </a:r>
            <a:r>
              <a:rPr lang="en-US" sz="20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of basic textbooks and manuals used</a:t>
            </a:r>
            <a:r>
              <a:rPr lang="en-US" sz="20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.) </a:t>
            </a: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42900" lvl="0" indent="-342900" algn="just">
              <a:buFont typeface="+mj-lt"/>
              <a:buAutoNum type="arabicPeriod"/>
            </a:pPr>
            <a:r>
              <a:rPr lang="uz-Cyrl-UZ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Kalashnikov S.G. Umumiy fizika kursi. Elektr. Oliy o’quv yurtlarining fizika ixtisosi bo’yicha darslik. </a:t>
            </a:r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O’qituvchi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Toshkent-1979, 615 </a:t>
            </a:r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bet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 marL="342900" lvl="0" indent="-342900" algn="just">
              <a:buFont typeface="+mj-lt"/>
              <a:buAutoNum type="arabicPeriod"/>
            </a:pPr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Сивухин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Д.В. Курс общ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й физики. </a:t>
            </a:r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т.Ш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Электричество, Учебное пособие для студентов физических </a:t>
            </a:r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специалностей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высших учебных заведений. Наука, М.-1977, 687 стр.</a:t>
            </a:r>
          </a:p>
          <a:p>
            <a:pPr marL="342900" lvl="0" indent="-342900" algn="just">
              <a:buFont typeface="+mj-lt"/>
              <a:buAutoNum type="arabicPeriod"/>
            </a:pPr>
            <a:r>
              <a:rPr lang="en-GB" sz="20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Volkenshteyn</a:t>
            </a:r>
            <a:r>
              <a:rPr lang="en-GB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V.S.Umumiy</a:t>
            </a:r>
            <a:r>
              <a:rPr lang="en-GB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fizika</a:t>
            </a:r>
            <a:r>
              <a:rPr lang="en-GB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kursidan</a:t>
            </a:r>
            <a:r>
              <a:rPr lang="en-GB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masalalar</a:t>
            </a:r>
            <a:r>
              <a:rPr lang="en-GB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to’plami</a:t>
            </a:r>
            <a:r>
              <a:rPr lang="en-GB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GB" sz="20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Oliy</a:t>
            </a:r>
            <a:r>
              <a:rPr lang="en-GB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texnika</a:t>
            </a:r>
            <a:r>
              <a:rPr lang="en-GB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o’quv</a:t>
            </a:r>
            <a:r>
              <a:rPr lang="en-GB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yurtlari</a:t>
            </a:r>
            <a:r>
              <a:rPr lang="en-GB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GB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o’quv</a:t>
            </a:r>
            <a:r>
              <a:rPr lang="en-GB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qo’llanma</a:t>
            </a:r>
            <a:r>
              <a:rPr lang="en-GB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O’qituvchi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Toshkent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1969, 440 </a:t>
            </a:r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bet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marL="342900" lvl="0" indent="-342900" algn="just">
              <a:buFont typeface="+mj-lt"/>
              <a:buAutoNum type="arabicPeriod"/>
            </a:pPr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Сивухин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Д.</a:t>
            </a:r>
            <a:r>
              <a:rPr lang="uz-Cyrl-UZ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Электричество, Курс общ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й физики М.</a:t>
            </a:r>
            <a:r>
              <a:rPr lang="uz-Cyrl-UZ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2004</a:t>
            </a: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uz-Cyrl-UZ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Nurmatov N.A. “Elektr va magnetizm</a:t>
            </a:r>
            <a:r>
              <a:rPr lang="uz-Cyrl-UZ" sz="2000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” fanidan o’quv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-</a:t>
            </a:r>
            <a:r>
              <a:rPr lang="uz-Cyrl-UZ" sz="2000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uslubiy majmua, O’zMU, 2011. </a:t>
            </a:r>
            <a:endParaRPr lang="ru-RU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72075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38992" y="886582"/>
            <a:ext cx="8784404" cy="40010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Qo’shimcha</a:t>
            </a:r>
            <a:r>
              <a:rPr lang="en-US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adabiyotlar</a:t>
            </a:r>
            <a:r>
              <a:rPr lang="en-US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(</a:t>
            </a:r>
            <a:r>
              <a:rPr lang="en-US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Additional </a:t>
            </a:r>
            <a:r>
              <a:rPr lang="en-US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Literature)</a:t>
            </a:r>
            <a:endParaRPr lang="en-US" sz="2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195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1.J.Kamolov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I.Ismoilov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U.Begimqulov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boshqalar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Elektr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magnetizm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T.: </a:t>
            </a:r>
            <a:r>
              <a:rPr lang="en-US" sz="195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Iqtisod</a:t>
            </a:r>
            <a:r>
              <a:rPr lang="en-US" sz="195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5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moliya</a:t>
            </a:r>
            <a:r>
              <a:rPr lang="en-US" sz="195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2007 y.</a:t>
            </a:r>
          </a:p>
          <a:p>
            <a:r>
              <a:rPr lang="en-US" sz="195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</a:t>
            </a:r>
            <a:r>
              <a:rPr lang="ru-RU" sz="195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Волкенштейн</a:t>
            </a:r>
            <a:r>
              <a:rPr lang="ru-RU" sz="195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В.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 </a:t>
            </a:r>
            <a:r>
              <a:rPr lang="ru-RU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Сборник задач по </a:t>
            </a:r>
            <a:r>
              <a:rPr lang="ru-RU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общэму</a:t>
            </a:r>
            <a:r>
              <a:rPr lang="ru-RU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курсу физики. М.2004</a:t>
            </a:r>
          </a:p>
          <a:p>
            <a:r>
              <a:rPr lang="ru-RU" sz="195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</a:t>
            </a:r>
            <a:r>
              <a:rPr lang="en-US" sz="195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Savelev</a:t>
            </a:r>
            <a:r>
              <a:rPr lang="en-US" sz="195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I.V. </a:t>
            </a:r>
            <a:r>
              <a:rPr lang="en-US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Umumiy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fizika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kursi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II </a:t>
            </a:r>
            <a:r>
              <a:rPr lang="en-US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qism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Oliy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texnika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o’quv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yurtlari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5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qo’llanma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O’qituvchi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Toshkent-1976 450 bet</a:t>
            </a:r>
          </a:p>
          <a:p>
            <a:r>
              <a:rPr lang="en-US" sz="195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</a:t>
            </a:r>
            <a:r>
              <a:rPr lang="ru-RU" sz="195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Зисман </a:t>
            </a:r>
            <a:r>
              <a:rPr lang="ru-RU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Г.А. Тодес О.М. Курс </a:t>
            </a:r>
            <a:r>
              <a:rPr lang="ru-RU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общэй</a:t>
            </a:r>
            <a:r>
              <a:rPr lang="ru-RU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физики. т.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II, </a:t>
            </a:r>
            <a:r>
              <a:rPr lang="ru-RU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Электричество, Учебное пособие для студентов физических </a:t>
            </a:r>
            <a:r>
              <a:rPr lang="ru-RU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специалностей</a:t>
            </a:r>
            <a:r>
              <a:rPr lang="ru-RU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высших учебных заведений. Наука, М.-1972, 360 стр.</a:t>
            </a:r>
          </a:p>
          <a:p>
            <a:r>
              <a:rPr lang="ru-RU" sz="195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5.Матвеев </a:t>
            </a:r>
            <a:r>
              <a:rPr lang="ru-RU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А.Н. Электричество и магнетизм. Высшая школа. М.-1983</a:t>
            </a:r>
          </a:p>
          <a:p>
            <a:r>
              <a:rPr lang="ru-RU" sz="195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6.</a:t>
            </a:r>
            <a:r>
              <a:rPr lang="en-US" sz="195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Buribaev</a:t>
            </a:r>
            <a:r>
              <a:rPr lang="en-US" sz="195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I. </a:t>
            </a:r>
            <a:r>
              <a:rPr lang="en-US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Elektr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magnetizm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Ma’ruzalar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matni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Universitet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2000y.</a:t>
            </a:r>
          </a:p>
          <a:p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r>
              <a:rPr lang="en-US" sz="195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.«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Fizikadan </a:t>
            </a:r>
            <a:r>
              <a:rPr lang="en-US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praktikum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». </a:t>
            </a:r>
            <a:r>
              <a:rPr lang="en-US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Elektr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optika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Iveronova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taxriri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ostida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T.1968 y.</a:t>
            </a:r>
          </a:p>
          <a:p>
            <a:r>
              <a:rPr lang="en-US" sz="195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8.Buribaev 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I., </a:t>
            </a:r>
            <a:r>
              <a:rPr lang="en-US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Karimov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R. </a:t>
            </a:r>
            <a:r>
              <a:rPr lang="en-US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Elektr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magnetizmdan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fizpraktikum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Universitet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T. 200</a:t>
            </a:r>
          </a:p>
        </p:txBody>
      </p:sp>
    </p:spTree>
    <p:extLst>
      <p:ext uri="{BB962C8B-B14F-4D97-AF65-F5344CB8AC3E}">
        <p14:creationId xmlns:p14="http://schemas.microsoft.com/office/powerpoint/2010/main" val="18756712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Yorick template">
  <a:themeElements>
    <a:clrScheme name="Custom 347">
      <a:dk1>
        <a:srgbClr val="000000"/>
      </a:dk1>
      <a:lt1>
        <a:srgbClr val="FFFFFF"/>
      </a:lt1>
      <a:dk2>
        <a:srgbClr val="666666"/>
      </a:dk2>
      <a:lt2>
        <a:srgbClr val="CCCCCC"/>
      </a:lt2>
      <a:accent1>
        <a:srgbClr val="3A81BA"/>
      </a:accent1>
      <a:accent2>
        <a:srgbClr val="D89F39"/>
      </a:accent2>
      <a:accent3>
        <a:srgbClr val="8BAB42"/>
      </a:accent3>
      <a:accent4>
        <a:srgbClr val="57A7B5"/>
      </a:accent4>
      <a:accent5>
        <a:srgbClr val="8B81D2"/>
      </a:accent5>
      <a:accent6>
        <a:srgbClr val="963334"/>
      </a:accent6>
      <a:hlink>
        <a:srgbClr val="1155CC"/>
      </a:hlink>
      <a:folHlink>
        <a:srgbClr val="6611CC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2551</TotalTime>
  <Words>391</Words>
  <Application>Microsoft Office PowerPoint</Application>
  <PresentationFormat>Экран (16:9)</PresentationFormat>
  <Paragraphs>108</Paragraphs>
  <Slides>43</Slides>
  <Notes>3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43</vt:i4>
      </vt:variant>
    </vt:vector>
  </HeadingPairs>
  <TitlesOfParts>
    <vt:vector size="51" baseType="lpstr">
      <vt:lpstr>Playfair Display</vt:lpstr>
      <vt:lpstr>Symbol</vt:lpstr>
      <vt:lpstr>Calibri</vt:lpstr>
      <vt:lpstr>Cambria Math</vt:lpstr>
      <vt:lpstr>Times New Roman</vt:lpstr>
      <vt:lpstr>Arial</vt:lpstr>
      <vt:lpstr>Lora</vt:lpstr>
      <vt:lpstr>Yorick template</vt:lpstr>
      <vt:lpstr>14.1. Gazlardagi razryadlar.  14.2. Elektrolitlarda elektr toki</vt:lpstr>
      <vt:lpstr>Презентация PowerPoint</vt:lpstr>
      <vt:lpstr> Gaz razryadlari. Uncha yuqori bo‘lmagan temperaturalarda gaz elektr tokini o‘tkazmaydi. U o‘tkazuvchan bo‘lishi uchun molekulalarining biror qismi bo‘linib, ionlar va erkin elektronlarga ajralishi kerak. Buning uchun esa gazga biror ionlashtiruvchi ta’sir ko‘rsatilishi zarur. Ionizator+ ta’sirida atom yoki molekulalarning electron qobig‘idan bir yoki bir nechta elektronlarning uzilib chiqishi ro‘y beradi.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Thank you for attention.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CAST IRON, NON-FERROUS METAL AND ALLOYS</dc:title>
  <dc:creator>USER</dc:creator>
  <cp:lastModifiedBy>Gost</cp:lastModifiedBy>
  <cp:revision>172</cp:revision>
  <dcterms:modified xsi:type="dcterms:W3CDTF">2021-05-19T15:18:51Z</dcterms:modified>
</cp:coreProperties>
</file>