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sldIdLst>
    <p:sldId id="293" r:id="rId2"/>
    <p:sldId id="294" r:id="rId3"/>
    <p:sldId id="287" r:id="rId4"/>
    <p:sldId id="301" r:id="rId5"/>
    <p:sldId id="288" r:id="rId6"/>
    <p:sldId id="266" r:id="rId7"/>
    <p:sldId id="289" r:id="rId8"/>
    <p:sldId id="302" r:id="rId9"/>
    <p:sldId id="303" r:id="rId10"/>
    <p:sldId id="304" r:id="rId11"/>
    <p:sldId id="299" r:id="rId12"/>
    <p:sldId id="290" r:id="rId13"/>
    <p:sldId id="268" r:id="rId14"/>
    <p:sldId id="291" r:id="rId15"/>
    <p:sldId id="269" r:id="rId16"/>
    <p:sldId id="292" r:id="rId17"/>
    <p:sldId id="276" r:id="rId18"/>
  </p:sldIdLst>
  <p:sldSz cx="9144000" cy="6858000" type="screen4x3"/>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5321767"/>
      </p:ext>
    </p:extLst>
  </p:cSld>
  <p:clrMapOvr>
    <a:masterClrMapping/>
  </p:clrMapOvr>
  <p:transition>
    <p:comb/>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506749494"/>
      </p:ext>
    </p:extLst>
  </p:cSld>
  <p:clrMapOvr>
    <a:masterClrMapping/>
  </p:clrMapOvr>
  <p:transition>
    <p:comb/>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910289353"/>
      </p:ext>
    </p:extLst>
  </p:cSld>
  <p:clrMapOvr>
    <a:masterClrMapping/>
  </p:clrMapOvr>
  <p:transition>
    <p:comb/>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512894615"/>
      </p:ext>
    </p:extLst>
  </p:cSld>
  <p:clrMapOvr>
    <a:masterClrMapping/>
  </p:clrMapOvr>
  <p:transition>
    <p:comb/>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8" name="Нижний колонтитул 7"/>
          <p:cNvSpPr>
            <a:spLocks noGrp="1"/>
          </p:cNvSpPr>
          <p:nvPr>
            <p:ph type="ftr" sz="quarter" idx="11"/>
          </p:nvPr>
        </p:nvSpPr>
        <p:spPr/>
        <p:txBody>
          <a:bodyPr/>
          <a:lstStyle/>
          <a:p>
            <a:endParaRPr lang="uz-Latn-UZ"/>
          </a:p>
        </p:txBody>
      </p:sp>
      <p:sp>
        <p:nvSpPr>
          <p:cNvPr id="9" name="Номер слайда 8"/>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031664129"/>
      </p:ext>
    </p:extLst>
  </p:cSld>
  <p:clrMapOvr>
    <a:masterClrMapping/>
  </p:clrMapOvr>
  <p:transition>
    <p:comb/>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4" name="Нижний колонтитул 3"/>
          <p:cNvSpPr>
            <a:spLocks noGrp="1"/>
          </p:cNvSpPr>
          <p:nvPr>
            <p:ph type="ftr" sz="quarter" idx="11"/>
          </p:nvPr>
        </p:nvSpPr>
        <p:spPr/>
        <p:txBody>
          <a:bodyPr/>
          <a:lstStyle/>
          <a:p>
            <a:endParaRPr lang="uz-Latn-UZ"/>
          </a:p>
        </p:txBody>
      </p:sp>
      <p:sp>
        <p:nvSpPr>
          <p:cNvPr id="5" name="Номер слайда 4"/>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963914060"/>
      </p:ext>
    </p:extLst>
  </p:cSld>
  <p:clrMapOvr>
    <a:masterClrMapping/>
  </p:clrMapOvr>
  <p:transition>
    <p:comb/>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3" name="Нижний колонтитул 2"/>
          <p:cNvSpPr>
            <a:spLocks noGrp="1"/>
          </p:cNvSpPr>
          <p:nvPr>
            <p:ph type="ftr" sz="quarter" idx="11"/>
          </p:nvPr>
        </p:nvSpPr>
        <p:spPr/>
        <p:txBody>
          <a:bodyPr/>
          <a:lstStyle/>
          <a:p>
            <a:endParaRPr lang="uz-Latn-UZ"/>
          </a:p>
        </p:txBody>
      </p:sp>
      <p:sp>
        <p:nvSpPr>
          <p:cNvPr id="4" name="Номер слайда 3"/>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3862172985"/>
      </p:ext>
    </p:extLst>
  </p:cSld>
  <p:clrMapOvr>
    <a:masterClrMapping/>
  </p:clrMapOvr>
  <p:transition>
    <p:comb/>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630278374"/>
      </p:ext>
    </p:extLst>
  </p:cSld>
  <p:clrMapOvr>
    <a:masterClrMapping/>
  </p:clrMapOvr>
  <p:transition>
    <p:comb/>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338328185"/>
      </p:ext>
    </p:extLst>
  </p:cSld>
  <p:clrMapOvr>
    <a:masterClrMapping/>
  </p:clrMapOvr>
  <p:transition>
    <p:comb/>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838482864"/>
      </p:ext>
    </p:extLst>
  </p:cSld>
  <p:clrMapOvr>
    <a:masterClrMapping/>
  </p:clrMapOvr>
  <p:transition>
    <p:comb/>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346219520"/>
      </p:ext>
    </p:extLst>
  </p:cSld>
  <p:clrMapOvr>
    <a:masterClrMapping/>
  </p:clrMapOvr>
  <p:transition>
    <p:comb/>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uz-Latn-UZ"/>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368784852"/>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ransition>
    <p:comb/>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60362" y="620713"/>
            <a:ext cx="8353425"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t> </a:t>
            </a:r>
            <a:r>
              <a:rPr lang="uz-Cyrl-UZ" sz="2000" b="1" dirty="0"/>
              <a:t>O</a:t>
            </a:r>
            <a:r>
              <a:rPr lang="en-US" sz="2000" b="1" dirty="0"/>
              <a:t>ʻ</a:t>
            </a:r>
            <a:r>
              <a:rPr lang="uz-Cyrl-UZ" sz="2000" b="1" dirty="0"/>
              <a:t>ZBEKISTON RESPUBLIKASI</a:t>
            </a:r>
            <a:endParaRPr lang="ru-RU" sz="2000" b="1" dirty="0"/>
          </a:p>
          <a:p>
            <a:pPr algn="ctr"/>
            <a:r>
              <a:rPr lang="uz-Cyrl-UZ" sz="2000" b="1" dirty="0"/>
              <a:t>OLIY</a:t>
            </a:r>
            <a:r>
              <a:rPr lang="en-US" sz="2000" b="1" dirty="0"/>
              <a:t>  </a:t>
            </a:r>
            <a:r>
              <a:rPr lang="uz-Cyrl-UZ" sz="2000" b="1" dirty="0"/>
              <a:t>VA </a:t>
            </a:r>
            <a:r>
              <a:rPr lang="en-US" sz="2000" b="1" dirty="0" smtClean="0"/>
              <a:t> </a:t>
            </a:r>
            <a:r>
              <a:rPr lang="uz-Cyrl-UZ" sz="2000" b="1" dirty="0" smtClean="0"/>
              <a:t>OʻRTA </a:t>
            </a:r>
            <a:r>
              <a:rPr lang="uz-Cyrl-UZ" sz="2000" b="1" dirty="0"/>
              <a:t>MAXSUS TA</a:t>
            </a:r>
            <a:r>
              <a:rPr lang="en-US" sz="2000" b="1" dirty="0"/>
              <a:t>ʼ</a:t>
            </a:r>
            <a:r>
              <a:rPr lang="uz-Cyrl-UZ" sz="2000" b="1" dirty="0"/>
              <a:t>LIM VAZIRLIGI</a:t>
            </a:r>
            <a:endParaRPr lang="ru-RU" sz="2000" b="1" dirty="0"/>
          </a:p>
          <a:p>
            <a:pPr algn="ctr"/>
            <a:r>
              <a:rPr lang="uz-Cyrl-UZ" sz="2000" b="1" dirty="0"/>
              <a:t>ANDIJON  MA</a:t>
            </a:r>
            <a:r>
              <a:rPr lang="en-US" sz="2000" b="1" dirty="0"/>
              <a:t>SHI</a:t>
            </a:r>
            <a:r>
              <a:rPr lang="uz-Cyrl-UZ" sz="2000" b="1" dirty="0"/>
              <a:t>N</a:t>
            </a:r>
            <a:r>
              <a:rPr lang="en-US" sz="2000" b="1" dirty="0"/>
              <a:t>ASOZLIK  </a:t>
            </a:r>
            <a:r>
              <a:rPr lang="uz-Cyrl-UZ" sz="2000" b="1" dirty="0" smtClean="0"/>
              <a:t>INSTITUTI</a:t>
            </a:r>
            <a:endParaRPr lang="en-US" sz="2000" b="1" dirty="0" smtClean="0"/>
          </a:p>
          <a:p>
            <a:pPr algn="ctr"/>
            <a:endParaRPr lang="ru-RU" sz="2000" dirty="0"/>
          </a:p>
        </p:txBody>
      </p:sp>
      <p:sp>
        <p:nvSpPr>
          <p:cNvPr id="6" name="Rectangle 17"/>
          <p:cNvSpPr txBox="1">
            <a:spLocks noChangeArrowheads="1"/>
          </p:cNvSpPr>
          <p:nvPr/>
        </p:nvSpPr>
        <p:spPr>
          <a:xfrm>
            <a:off x="2895588" y="4365104"/>
            <a:ext cx="4071966" cy="936104"/>
          </a:xfrm>
          <a:prstGeom prst="rect">
            <a:avLst/>
          </a:prstGeom>
        </p:spPr>
        <p:txBody>
          <a:bodyPr vert="horz" rtlCol="0" anchor="ctr">
            <a:normAutofit fontScale="85000" lnSpcReduction="20000"/>
            <a:scene3d>
              <a:camera prst="orthographicFront"/>
              <a:lightRig rig="soft" dir="t"/>
            </a:scene3d>
            <a:sp3d prstMaterial="softEdge">
              <a:bevelT w="25400" h="25400"/>
            </a:sp3d>
          </a:bodyP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000" b="1" i="0" u="none" strike="noStrike" kern="1200" cap="none" spc="0" normalizeH="0" baseline="0" noProof="0" dirty="0" smtClean="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Latn-UZ" sz="4000" b="1" i="0" u="none" strike="noStrike" kern="1200" cap="none" spc="0" normalizeH="0" baseline="0" noProof="0" dirty="0" smtClean="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rPr>
              <a:t>TAQDIMOT</a:t>
            </a:r>
            <a:endParaRPr kumimoji="0" lang="ru-RU" sz="4000" b="1" i="0" u="none" strike="noStrike" kern="1200" cap="none" spc="0" normalizeH="0" baseline="0" noProof="0" dirty="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endParaRPr>
          </a:p>
        </p:txBody>
      </p:sp>
      <p:sp>
        <p:nvSpPr>
          <p:cNvPr id="7" name="Rectangle 19"/>
          <p:cNvSpPr>
            <a:spLocks noChangeArrowheads="1"/>
          </p:cNvSpPr>
          <p:nvPr/>
        </p:nvSpPr>
        <p:spPr bwMode="auto">
          <a:xfrm>
            <a:off x="1011237" y="1772816"/>
            <a:ext cx="7772400" cy="1224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800" b="1" dirty="0" smtClean="0"/>
          </a:p>
          <a:p>
            <a:endParaRPr lang="en-US" sz="1800" b="1" dirty="0"/>
          </a:p>
          <a:p>
            <a:endParaRPr lang="en-US" sz="1800" b="1" dirty="0" smtClean="0"/>
          </a:p>
          <a:p>
            <a:pPr algn="ctr"/>
            <a:endParaRPr lang="en-US" sz="1600" b="1" dirty="0" smtClean="0"/>
          </a:p>
          <a:p>
            <a:pPr algn="ctr"/>
            <a:endParaRPr lang="en-US" sz="1600" b="1" dirty="0" smtClean="0"/>
          </a:p>
          <a:p>
            <a:pPr algn="ctr"/>
            <a:endParaRPr lang="en-US" sz="1600" b="1" dirty="0"/>
          </a:p>
          <a:p>
            <a:pPr algn="ctr"/>
            <a:endParaRPr lang="en-US" sz="1600" b="1" dirty="0" smtClean="0"/>
          </a:p>
          <a:p>
            <a:pPr algn="ctr"/>
            <a:r>
              <a:rPr lang="en-US" sz="1600" b="1" dirty="0" smtClean="0"/>
              <a:t>«</a:t>
            </a:r>
            <a:r>
              <a:rPr lang="en-US" sz="2000" b="1" dirty="0"/>
              <a:t>YUK KO`TARISH TRANSPORTLARI, TRANSPORT MASHINALARI VA MEXANIZMLARI»</a:t>
            </a:r>
            <a:endParaRPr lang="ru-RU" sz="2000" dirty="0"/>
          </a:p>
          <a:p>
            <a:pPr algn="ctr"/>
            <a:r>
              <a:rPr lang="en-US" sz="2000" b="1" dirty="0"/>
              <a:t>FANIDAN  </a:t>
            </a:r>
            <a:endParaRPr lang="ru-RU" sz="2000" dirty="0"/>
          </a:p>
          <a:p>
            <a:pPr algn="ctr"/>
            <a:endParaRPr lang="en-US" b="1" dirty="0"/>
          </a:p>
          <a:p>
            <a:pPr algn="ctr"/>
            <a:r>
              <a:rPr lang="uz-Cyrl-UZ" sz="2400" b="1" dirty="0" smtClean="0"/>
              <a:t>Yuk </a:t>
            </a:r>
            <a:r>
              <a:rPr lang="uz-Cyrl-UZ" sz="2400" b="1" dirty="0"/>
              <a:t>koʻtaruvchi egiluvchan </a:t>
            </a:r>
            <a:r>
              <a:rPr lang="uz-Cyrl-UZ" sz="2400" b="1" dirty="0" smtClean="0"/>
              <a:t>elementlar</a:t>
            </a:r>
            <a:r>
              <a:rPr lang="ru-RU" dirty="0"/>
              <a:t/>
            </a:r>
            <a:br>
              <a:rPr lang="ru-RU" dirty="0"/>
            </a:br>
            <a:endParaRPr lang="en-US" dirty="0" smtClean="0"/>
          </a:p>
          <a:p>
            <a:pPr algn="ctr"/>
            <a:r>
              <a:rPr lang="en-US" sz="2000" dirty="0" err="1" smtClean="0"/>
              <a:t>mavzusida</a:t>
            </a:r>
            <a:endParaRPr lang="ru-RU" dirty="0"/>
          </a:p>
        </p:txBody>
      </p:sp>
    </p:spTree>
    <p:extLst>
      <p:ext uri="{BB962C8B-B14F-4D97-AF65-F5344CB8AC3E}">
        <p14:creationId xmlns:p14="http://schemas.microsoft.com/office/powerpoint/2010/main" val="3653530593"/>
      </p:ext>
    </p:extLst>
  </p:cSld>
  <p:clrMapOvr>
    <a:masterClrMapping/>
  </p:clrMapOvr>
  <p:transition>
    <p:comb/>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2" name="Rectangle 2"/>
          <p:cNvSpPr>
            <a:spLocks noGrp="1" noChangeArrowheads="1"/>
          </p:cNvSpPr>
          <p:nvPr>
            <p:ph type="ctrTitle"/>
          </p:nvPr>
        </p:nvSpPr>
        <p:spPr>
          <a:xfrm>
            <a:off x="827088" y="1916832"/>
            <a:ext cx="7772400" cy="4320480"/>
          </a:xfrm>
        </p:spPr>
        <p:txBody>
          <a:bodyPr anchor="ctr">
            <a:normAutofit/>
          </a:bodyPr>
          <a:lstStyle/>
          <a:p>
            <a:pPr lvl="0" algn="l">
              <a:lnSpc>
                <a:spcPct val="150000"/>
              </a:lnSpc>
            </a:pPr>
            <a:r>
              <a:rPr lang="en-US" sz="2800" b="1" u="sng" dirty="0" smtClean="0">
                <a:latin typeface="Times New Roman" panose="02020603050405020304" pitchFamily="18" charset="0"/>
                <a:cs typeface="Times New Roman" panose="02020603050405020304" pitchFamily="18" charset="0"/>
              </a:rPr>
              <a:t>1. </a:t>
            </a:r>
            <a:r>
              <a:rPr lang="uz-Cyrl-UZ" sz="2800" b="1" u="sng" dirty="0">
                <a:latin typeface="Times New Roman" panose="02020603050405020304" pitchFamily="18" charset="0"/>
                <a:cs typeface="Times New Roman" panose="02020603050405020304" pitchFamily="18" charset="0"/>
              </a:rPr>
              <a:t>Yuk koʻtaruvchi egiluvchan elementlar</a:t>
            </a:r>
            <a:r>
              <a:rPr lang="en-US" sz="2800" b="1" u="sng" dirty="0">
                <a:latin typeface="Times New Roman" panose="02020603050405020304" pitchFamily="18" charset="0"/>
                <a:cs typeface="Times New Roman" panose="02020603050405020304" pitchFamily="18" charset="0"/>
              </a:rPr>
              <a:t> </a:t>
            </a:r>
            <a:r>
              <a:rPr lang="en-US" sz="2800" b="1" u="sng" dirty="0" err="1">
                <a:latin typeface="Times New Roman" panose="02020603050405020304" pitchFamily="18" charset="0"/>
                <a:cs typeface="Times New Roman" panose="02020603050405020304" pitchFamily="18" charset="0"/>
              </a:rPr>
              <a:t>haqida</a:t>
            </a:r>
            <a:r>
              <a:rPr lang="en-US" sz="2800" b="1" u="sng" dirty="0">
                <a:latin typeface="Times New Roman" panose="02020603050405020304" pitchFamily="18" charset="0"/>
                <a:cs typeface="Times New Roman" panose="02020603050405020304" pitchFamily="18" charset="0"/>
              </a:rPr>
              <a:t> </a:t>
            </a:r>
            <a:r>
              <a:rPr lang="en-US" sz="2800" b="1" u="sng" dirty="0" err="1">
                <a:latin typeface="Times New Roman" panose="02020603050405020304" pitchFamily="18" charset="0"/>
                <a:cs typeface="Times New Roman" panose="02020603050405020304" pitchFamily="18" charset="0"/>
              </a:rPr>
              <a:t>umumiy</a:t>
            </a:r>
            <a:r>
              <a:rPr lang="en-US" sz="2800" b="1" u="sng" dirty="0">
                <a:latin typeface="Times New Roman" panose="02020603050405020304" pitchFamily="18" charset="0"/>
                <a:cs typeface="Times New Roman" panose="02020603050405020304" pitchFamily="18" charset="0"/>
              </a:rPr>
              <a:t> </a:t>
            </a:r>
            <a:r>
              <a:rPr lang="en-US" sz="2800" b="1" u="sng" dirty="0" err="1" smtClean="0">
                <a:latin typeface="Times New Roman" panose="02020603050405020304" pitchFamily="18" charset="0"/>
                <a:cs typeface="Times New Roman" panose="02020603050405020304" pitchFamily="18" charset="0"/>
              </a:rPr>
              <a:t>tushunchalar</a:t>
            </a:r>
            <a:r>
              <a:rPr lang="uz-Cyrl-UZ" sz="2800" b="1" u="sng" dirty="0" smtClean="0">
                <a:latin typeface="Times New Roman" panose="02020603050405020304" pitchFamily="18" charset="0"/>
                <a:cs typeface="Times New Roman" panose="02020603050405020304" pitchFamily="18" charset="0"/>
              </a:rPr>
              <a:t> </a:t>
            </a:r>
            <a:r>
              <a:rPr lang="uz-Latn-UZ" sz="2800" b="1" u="sng" dirty="0" smtClean="0">
                <a:latin typeface="Times New Roman" panose="02020603050405020304" pitchFamily="18" charset="0"/>
                <a:cs typeface="Times New Roman" panose="02020603050405020304" pitchFamily="18" charset="0"/>
              </a:rPr>
              <a:t/>
            </a:r>
            <a:br>
              <a:rPr lang="uz-Latn-UZ" sz="2800" b="1" u="sng" dirty="0" smtClean="0">
                <a:latin typeface="Times New Roman" panose="02020603050405020304" pitchFamily="18" charset="0"/>
                <a:cs typeface="Times New Roman" panose="02020603050405020304" pitchFamily="18" charset="0"/>
              </a:rPr>
            </a:br>
            <a:r>
              <a:rPr lang="en-US" sz="2800" b="1" u="sng" dirty="0" smtClean="0">
                <a:latin typeface="Times New Roman" panose="02020603050405020304" pitchFamily="18" charset="0"/>
                <a:cs typeface="Times New Roman" panose="02020603050405020304" pitchFamily="18" charset="0"/>
              </a:rPr>
              <a:t>2. </a:t>
            </a:r>
            <a:r>
              <a:rPr lang="en-US" sz="2800" b="1" u="sng" dirty="0" err="1">
                <a:latin typeface="Times New Roman" panose="02020603050405020304" pitchFamily="18" charset="0"/>
                <a:cs typeface="Times New Roman" panose="02020603050405020304" pitchFamily="18" charset="0"/>
              </a:rPr>
              <a:t>Poʻlat</a:t>
            </a:r>
            <a:r>
              <a:rPr lang="en-US" sz="2800" b="1" u="sng" dirty="0">
                <a:latin typeface="Times New Roman" panose="02020603050405020304" pitchFamily="18" charset="0"/>
                <a:cs typeface="Times New Roman" panose="02020603050405020304" pitchFamily="18" charset="0"/>
              </a:rPr>
              <a:t> </a:t>
            </a:r>
            <a:r>
              <a:rPr lang="en-US" sz="2800" b="1" u="sng" dirty="0" err="1">
                <a:latin typeface="Times New Roman" panose="02020603050405020304" pitchFamily="18" charset="0"/>
                <a:cs typeface="Times New Roman" panose="02020603050405020304" pitchFamily="18" charset="0"/>
              </a:rPr>
              <a:t>simli</a:t>
            </a:r>
            <a:r>
              <a:rPr lang="en-US" sz="2800" b="1" u="sng" dirty="0">
                <a:latin typeface="Times New Roman" panose="02020603050405020304" pitchFamily="18" charset="0"/>
                <a:cs typeface="Times New Roman" panose="02020603050405020304" pitchFamily="18" charset="0"/>
              </a:rPr>
              <a:t> </a:t>
            </a:r>
            <a:r>
              <a:rPr lang="en-US" sz="2800" b="1" u="sng" dirty="0" err="1">
                <a:latin typeface="Times New Roman" panose="02020603050405020304" pitchFamily="18" charset="0"/>
                <a:cs typeface="Times New Roman" panose="02020603050405020304" pitchFamily="18" charset="0"/>
              </a:rPr>
              <a:t>arqonlar</a:t>
            </a:r>
            <a:r>
              <a:rPr lang="en-US" sz="2800" b="1" u="sng" dirty="0">
                <a:latin typeface="Times New Roman" panose="02020603050405020304" pitchFamily="18" charset="0"/>
                <a:cs typeface="Times New Roman" panose="02020603050405020304" pitchFamily="18" charset="0"/>
              </a:rPr>
              <a:t> </a:t>
            </a:r>
            <a:r>
              <a:rPr lang="ru-RU" sz="2800" u="sng" dirty="0">
                <a:latin typeface="Times New Roman" panose="02020603050405020304" pitchFamily="18" charset="0"/>
                <a:cs typeface="Times New Roman" panose="02020603050405020304" pitchFamily="18" charset="0"/>
              </a:rPr>
              <a:t/>
            </a:r>
            <a:br>
              <a:rPr lang="ru-RU" sz="2800" u="sng" dirty="0">
                <a:latin typeface="Times New Roman" panose="02020603050405020304" pitchFamily="18" charset="0"/>
                <a:cs typeface="Times New Roman" panose="02020603050405020304" pitchFamily="18" charset="0"/>
              </a:rPr>
            </a:br>
            <a:r>
              <a:rPr lang="en-US" sz="2800" b="1" u="sng" dirty="0" smtClean="0">
                <a:latin typeface="Times New Roman" panose="02020603050405020304" pitchFamily="18" charset="0"/>
                <a:cs typeface="Times New Roman" panose="02020603050405020304" pitchFamily="18" charset="0"/>
              </a:rPr>
              <a:t>3. </a:t>
            </a:r>
            <a:r>
              <a:rPr lang="en-US" sz="2800" b="1" u="sng" dirty="0" err="1" smtClean="0">
                <a:latin typeface="Times New Roman" panose="02020603050405020304" pitchFamily="18" charset="0"/>
                <a:cs typeface="Times New Roman" panose="02020603050405020304" pitchFamily="18" charset="0"/>
              </a:rPr>
              <a:t>Zanjirlar</a:t>
            </a:r>
            <a:r>
              <a:rPr lang="uz-Latn-UZ" sz="2800" dirty="0" smtClean="0">
                <a:latin typeface="Times New Roman" panose="02020603050405020304" pitchFamily="18" charset="0"/>
                <a:cs typeface="Times New Roman" panose="02020603050405020304" pitchFamily="18" charset="0"/>
              </a:rPr>
              <a:t/>
            </a:r>
            <a:br>
              <a:rPr lang="uz-Latn-UZ" sz="2800" dirty="0" smtClean="0">
                <a:latin typeface="Times New Roman" panose="02020603050405020304" pitchFamily="18" charset="0"/>
                <a:cs typeface="Times New Roman" panose="02020603050405020304" pitchFamily="18" charset="0"/>
              </a:rPr>
            </a:br>
            <a:r>
              <a:rPr lang="uz-Cyrl-UZ" sz="2400" b="1" dirty="0" smtClean="0">
                <a:solidFill>
                  <a:schemeClr val="tx1"/>
                </a:solidFill>
              </a:rPr>
              <a:t/>
            </a:r>
            <a:br>
              <a:rPr lang="uz-Cyrl-UZ" sz="2400" b="1" dirty="0" smtClean="0">
                <a:solidFill>
                  <a:schemeClr val="tx1"/>
                </a:solidFill>
              </a:rPr>
            </a:br>
            <a:endParaRPr lang="ru-RU" sz="2400" b="1" dirty="0">
              <a:solidFill>
                <a:schemeClr val="tx1"/>
              </a:solidFill>
            </a:endParaRPr>
          </a:p>
        </p:txBody>
      </p:sp>
      <p:sp>
        <p:nvSpPr>
          <p:cNvPr id="148484" name="Rectangle 4"/>
          <p:cNvSpPr>
            <a:spLocks noChangeArrowheads="1"/>
          </p:cNvSpPr>
          <p:nvPr/>
        </p:nvSpPr>
        <p:spPr bwMode="auto">
          <a:xfrm>
            <a:off x="3978952" y="1052736"/>
            <a:ext cx="14686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sz="2400" b="1" u="sng" spc="600" dirty="0" smtClean="0">
                <a:effectLst>
                  <a:outerShdw blurRad="38100" dist="38100" dir="2700000" algn="tl">
                    <a:srgbClr val="000000">
                      <a:alpha val="43137"/>
                    </a:srgbClr>
                  </a:outerShdw>
                </a:effectLst>
              </a:rPr>
              <a:t>REJA</a:t>
            </a:r>
            <a:r>
              <a:rPr lang="ru-RU" b="1" u="sng" spc="600" dirty="0" smtClean="0">
                <a:effectLst>
                  <a:outerShdw blurRad="38100" dist="38100" dir="2700000" algn="tl">
                    <a:srgbClr val="000000">
                      <a:alpha val="43137"/>
                    </a:srgbClr>
                  </a:outerShdw>
                </a:effectLst>
              </a:rPr>
              <a:t>:</a:t>
            </a:r>
            <a:endParaRPr lang="ru-RU" b="1" u="sng" spc="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3839419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fade">
                                      <p:cBhvr>
                                        <p:cTn id="7" dur="2000"/>
                                        <p:tgtEl>
                                          <p:spTgt spid="148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28650" y="365127"/>
            <a:ext cx="7886700" cy="1119658"/>
          </a:xfrm>
        </p:spPr>
        <p:txBody>
          <a:bodyPr>
            <a:normAutofit/>
          </a:bodyPr>
          <a:lstStyle/>
          <a:p>
            <a:pPr algn="ctr"/>
            <a:r>
              <a:rPr lang="en-US" sz="2400" u="sng" dirty="0">
                <a:latin typeface="Arial" panose="020B0604020202020204" pitchFamily="34" charset="0"/>
                <a:cs typeface="Arial" panose="020B0604020202020204" pitchFamily="34" charset="0"/>
              </a:rPr>
              <a:t>1</a:t>
            </a:r>
            <a:r>
              <a:rPr lang="en-US" sz="2400" u="sng" dirty="0" smtClean="0">
                <a:latin typeface="Arial" panose="020B0604020202020204" pitchFamily="34" charset="0"/>
                <a:cs typeface="Arial" panose="020B0604020202020204" pitchFamily="34" charset="0"/>
              </a:rPr>
              <a:t>. </a:t>
            </a:r>
            <a:r>
              <a:rPr lang="uz-Cyrl-UZ" sz="2400" u="sng" dirty="0" smtClean="0">
                <a:latin typeface="Arial" panose="020B0604020202020204" pitchFamily="34" charset="0"/>
                <a:cs typeface="Arial" panose="020B0604020202020204" pitchFamily="34" charset="0"/>
              </a:rPr>
              <a:t>Yuk </a:t>
            </a:r>
            <a:r>
              <a:rPr lang="uz-Cyrl-UZ" sz="2400" u="sng" dirty="0">
                <a:latin typeface="Arial" panose="020B0604020202020204" pitchFamily="34" charset="0"/>
                <a:cs typeface="Arial" panose="020B0604020202020204" pitchFamily="34" charset="0"/>
              </a:rPr>
              <a:t>koʻtaruvchi egiluvchan </a:t>
            </a:r>
            <a:r>
              <a:rPr lang="uz-Cyrl-UZ" sz="2400" u="sng" dirty="0" smtClean="0">
                <a:latin typeface="Arial" panose="020B0604020202020204" pitchFamily="34" charset="0"/>
                <a:cs typeface="Arial" panose="020B0604020202020204" pitchFamily="34" charset="0"/>
              </a:rPr>
              <a:t>elementlar</a:t>
            </a:r>
            <a:r>
              <a:rPr lang="en-US" sz="2400" u="sng" dirty="0" smtClean="0">
                <a:latin typeface="Arial" panose="020B0604020202020204" pitchFamily="34" charset="0"/>
                <a:cs typeface="Arial" panose="020B0604020202020204" pitchFamily="34" charset="0"/>
              </a:rPr>
              <a:t> </a:t>
            </a:r>
            <a:r>
              <a:rPr lang="en-US" sz="2400" u="sng" dirty="0" err="1" smtClean="0">
                <a:latin typeface="Arial" panose="020B0604020202020204" pitchFamily="34" charset="0"/>
                <a:cs typeface="Arial" panose="020B0604020202020204" pitchFamily="34" charset="0"/>
              </a:rPr>
              <a:t>haqida</a:t>
            </a:r>
            <a:r>
              <a:rPr lang="en-US" sz="2400" u="sng" dirty="0" smtClean="0">
                <a:latin typeface="Arial" panose="020B0604020202020204" pitchFamily="34" charset="0"/>
                <a:cs typeface="Arial" panose="020B0604020202020204" pitchFamily="34" charset="0"/>
              </a:rPr>
              <a:t> </a:t>
            </a:r>
            <a:r>
              <a:rPr lang="en-US" sz="2400" u="sng" dirty="0" err="1" smtClean="0">
                <a:latin typeface="Arial" panose="020B0604020202020204" pitchFamily="34" charset="0"/>
                <a:cs typeface="Arial" panose="020B0604020202020204" pitchFamily="34" charset="0"/>
              </a:rPr>
              <a:t>umumiy</a:t>
            </a:r>
            <a:r>
              <a:rPr lang="en-US" sz="2400" u="sng" dirty="0" smtClean="0">
                <a:latin typeface="Arial" panose="020B0604020202020204" pitchFamily="34" charset="0"/>
                <a:cs typeface="Arial" panose="020B0604020202020204" pitchFamily="34" charset="0"/>
              </a:rPr>
              <a:t> </a:t>
            </a:r>
            <a:r>
              <a:rPr lang="en-US" sz="2400" u="sng" dirty="0" err="1" smtClean="0">
                <a:latin typeface="Arial" panose="020B0604020202020204" pitchFamily="34" charset="0"/>
                <a:cs typeface="Arial" panose="020B0604020202020204" pitchFamily="34" charset="0"/>
              </a:rPr>
              <a:t>tushunchalar</a:t>
            </a:r>
            <a:r>
              <a:rPr lang="uz-Cyrl-UZ" sz="2400" dirty="0" smtClean="0">
                <a:latin typeface="Arial" panose="020B0604020202020204" pitchFamily="34" charset="0"/>
                <a:cs typeface="Arial" panose="020B0604020202020204" pitchFamily="34" charset="0"/>
              </a:rPr>
              <a:t>.</a:t>
            </a:r>
            <a:endParaRPr lang="ru-RU" sz="2400" dirty="0">
              <a:latin typeface="Arial" panose="020B0604020202020204" pitchFamily="34" charset="0"/>
              <a:cs typeface="Arial" panose="020B0604020202020204" pitchFamily="34" charset="0"/>
            </a:endParaRPr>
          </a:p>
        </p:txBody>
      </p:sp>
      <p:sp>
        <p:nvSpPr>
          <p:cNvPr id="2" name="Объект 1"/>
          <p:cNvSpPr>
            <a:spLocks noGrp="1"/>
          </p:cNvSpPr>
          <p:nvPr>
            <p:ph idx="1"/>
          </p:nvPr>
        </p:nvSpPr>
        <p:spPr>
          <a:xfrm>
            <a:off x="628650" y="2060848"/>
            <a:ext cx="7886700" cy="3744417"/>
          </a:xfrm>
        </p:spPr>
        <p:txBody>
          <a:bodyPr>
            <a:normAutofit/>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Yuk </a:t>
            </a:r>
            <a:r>
              <a:rPr lang="uz-Cyrl-UZ" sz="2000" dirty="0">
                <a:latin typeface="Arial" panose="020B0604020202020204" pitchFamily="34" charset="0"/>
                <a:cs typeface="Arial" panose="020B0604020202020204" pitchFamily="34" charset="0"/>
              </a:rPr>
              <a:t>koʻtarishi mashinalarida tortuvchi organ sifatida poʻlat arqonlar, payvandlangan va plastinkali zanjirlar ishlatiladi. </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Mustahkamligi </a:t>
            </a:r>
            <a:r>
              <a:rPr lang="uz-Cyrl-UZ" sz="2000" dirty="0">
                <a:latin typeface="Arial" panose="020B0604020202020204" pitchFamily="34" charset="0"/>
                <a:cs typeface="Arial" panose="020B0604020202020204" pitchFamily="34" charset="0"/>
              </a:rPr>
              <a:t>pastligi tufayli ip gazlamali va kanop arqonlar yuk koʻtarish mashinalarida ishlatilmaydi. </a:t>
            </a:r>
            <a:r>
              <a:rPr lang="en-US" sz="2000" dirty="0" err="1">
                <a:latin typeface="Arial" panose="020B0604020202020204" pitchFamily="34" charset="0"/>
                <a:cs typeface="Arial" panose="020B0604020202020204" pitchFamily="34" charset="0"/>
              </a:rPr>
              <a:t>Ular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asosan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yengil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yuklarni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qoʻlda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koʻtarishda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tortqilar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sifatida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ishlatiladi</a:t>
            </a:r>
            <a:r>
              <a:rPr lang="en-US" sz="2000" dirty="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endParaRPr lang="ru-RU" sz="2000" dirty="0"/>
          </a:p>
        </p:txBody>
      </p:sp>
    </p:spTree>
    <p:extLst>
      <p:ext uri="{BB962C8B-B14F-4D97-AF65-F5344CB8AC3E}">
        <p14:creationId xmlns:p14="http://schemas.microsoft.com/office/powerpoint/2010/main" val="382233687"/>
      </p:ext>
    </p:extLst>
  </p:cSld>
  <p:clrMapOvr>
    <a:masterClrMapping/>
  </p:clrMapOvr>
  <p:transition>
    <p:comb/>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2" name="Rectangle 2"/>
          <p:cNvSpPr>
            <a:spLocks noGrp="1" noChangeArrowheads="1"/>
          </p:cNvSpPr>
          <p:nvPr>
            <p:ph type="ctrTitle"/>
          </p:nvPr>
        </p:nvSpPr>
        <p:spPr>
          <a:xfrm>
            <a:off x="827584" y="692696"/>
            <a:ext cx="7772400" cy="5112568"/>
          </a:xfrm>
        </p:spPr>
        <p:txBody>
          <a:bodyPr anchor="ctr">
            <a:normAutofit fontScale="90000"/>
          </a:bodyPr>
          <a:lstStyle/>
          <a:p>
            <a:pPr>
              <a:lnSpc>
                <a:spcPct val="150000"/>
              </a:lnSpc>
            </a:pP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Ushbu</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arqonlar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moy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singdirib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moy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singdirmasdan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tayyorlanadi</a:t>
            </a:r>
            <a:r>
              <a:rPr lang="en-US" sz="2800" dirty="0">
                <a:latin typeface="Arial" panose="020B0604020202020204" pitchFamily="34" charset="0"/>
                <a:cs typeface="Arial" panose="020B0604020202020204" pitchFamily="34" charset="0"/>
              </a:rPr>
              <a:t>. Moy </a:t>
            </a:r>
            <a:r>
              <a:rPr lang="en-US" sz="2800" dirty="0" err="1">
                <a:latin typeface="Arial" panose="020B0604020202020204" pitchFamily="34" charset="0"/>
                <a:cs typeface="Arial" panose="020B0604020202020204" pitchFamily="34" charset="0"/>
              </a:rPr>
              <a:t>singdirilmagan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arqonlar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egiluvchan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foydalanishda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qoʻlay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boʻladi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lekin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tez</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chiriydi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tortganda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mustahkamligi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keskin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pasayadi</a:t>
            </a:r>
            <a:r>
              <a:rPr lang="en-US" sz="2800" dirty="0">
                <a:latin typeface="Arial" panose="020B0604020202020204" pitchFamily="34" charset="0"/>
                <a:cs typeface="Arial" panose="020B0604020202020204" pitchFamily="34" charset="0"/>
              </a:rPr>
              <a:t>.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Turli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montaj</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ishlarida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moy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singdirilgan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arqonlar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ishlatiladi</a:t>
            </a:r>
            <a:r>
              <a:rPr lang="en-US" sz="2800" dirty="0">
                <a:latin typeface="Arial" panose="020B0604020202020204" pitchFamily="34" charset="0"/>
                <a:cs typeface="Arial" panose="020B0604020202020204" pitchFamily="34" charset="0"/>
              </a:rPr>
              <a:t>. </a:t>
            </a:r>
            <a:r>
              <a:rPr lang="uz-Latn-UZ" sz="2800" dirty="0">
                <a:latin typeface="Arial" panose="020B0604020202020204" pitchFamily="34" charset="0"/>
                <a:cs typeface="Arial" panose="020B0604020202020204" pitchFamily="34" charset="0"/>
              </a:rPr>
              <a:t/>
            </a:r>
            <a:br>
              <a:rPr lang="uz-Latn-UZ" sz="2800" dirty="0">
                <a:latin typeface="Arial" panose="020B0604020202020204" pitchFamily="34" charset="0"/>
                <a:cs typeface="Arial" panose="020B0604020202020204" pitchFamily="34" charset="0"/>
              </a:rPr>
            </a:br>
            <a:r>
              <a:rPr lang="uz-Cyrl-UZ" sz="2400" b="1" dirty="0" smtClean="0">
                <a:solidFill>
                  <a:schemeClr val="tx1"/>
                </a:solidFill>
              </a:rPr>
              <a:t/>
            </a:r>
            <a:br>
              <a:rPr lang="uz-Cyrl-UZ" sz="2400" b="1" dirty="0" smtClean="0">
                <a:solidFill>
                  <a:schemeClr val="tx1"/>
                </a:solidFill>
              </a:rPr>
            </a:br>
            <a:endParaRPr lang="ru-RU" sz="2400" b="1" dirty="0">
              <a:solidFill>
                <a:schemeClr val="tx1"/>
              </a:solidFill>
            </a:endParaRPr>
          </a:p>
        </p:txBody>
      </p:sp>
    </p:spTree>
    <p:extLst>
      <p:ext uri="{BB962C8B-B14F-4D97-AF65-F5344CB8AC3E}">
        <p14:creationId xmlns:p14="http://schemas.microsoft.com/office/powerpoint/2010/main" val="13011791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fade">
                                      <p:cBhvr>
                                        <p:cTn id="7" dur="2000"/>
                                        <p:tgtEl>
                                          <p:spTgt spid="148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24110"/>
            <a:ext cx="5219087" cy="788666"/>
          </a:xfrm>
        </p:spPr>
        <p:txBody>
          <a:bodyPr>
            <a:normAutofit/>
          </a:bodyPr>
          <a:lstStyle/>
          <a:p>
            <a:pPr algn="ctr"/>
            <a:r>
              <a:rPr lang="en-US" sz="2800" b="1" dirty="0" err="1"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Poʻlat</a:t>
            </a:r>
            <a:r>
              <a:rPr lang="en-US" sz="2800" b="1" dirty="0"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b="1"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simli</a:t>
            </a:r>
            <a:r>
              <a:rPr lang="en-US" sz="2800" b="1"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b="1"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arqonlar</a:t>
            </a:r>
            <a:r>
              <a:rPr lang="en-US" sz="2800" b="1"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a:t>
            </a:r>
            <a:endParaRPr lang="ru-RU" sz="2800" b="1" dirty="0">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611560" y="1556792"/>
            <a:ext cx="8136904" cy="4824536"/>
          </a:xfrm>
        </p:spPr>
        <p:txBody>
          <a:bodyPr>
            <a:noAutofit/>
          </a:bodyPr>
          <a:lstStyle/>
          <a:p>
            <a:pPr marL="0" indent="0">
              <a:lnSpc>
                <a:spcPct val="150000"/>
              </a:lnSpc>
              <a:buNone/>
            </a:pPr>
            <a:r>
              <a:rPr lang="en-US" sz="2000" dirty="0"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p>
          <a:p>
            <a:pPr marL="0" indent="0">
              <a:lnSpc>
                <a:spcPct val="150000"/>
              </a:lnSpc>
              <a:buNone/>
            </a:pPr>
            <a:r>
              <a:rPr lang="en-US" sz="2000" dirty="0">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Koʻp</a:t>
            </a:r>
            <a:r>
              <a:rPr lang="en-US" sz="2800" dirty="0"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marta</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choʻziib</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soʻngra</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termik</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va</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kimyoviy</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ishlov</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berilgan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yaltiroq</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yoki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ruxlangan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poʻlat</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simlardan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diametri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0,2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dan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3 mm)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eshilgan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arqon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poʻlat</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simli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arqon</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deyiladi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endParaRPr lang="en-US" sz="2800" dirty="0"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endParaRPr>
          </a:p>
          <a:p>
            <a:pPr marL="0" indent="0">
              <a:lnSpc>
                <a:spcPct val="150000"/>
              </a:lnSpc>
              <a:buNone/>
            </a:pPr>
            <a:r>
              <a:rPr lang="en-US" sz="2800" dirty="0">
                <a:latin typeface="Arial" panose="020B0604020202020204" pitchFamily="34" charset="0"/>
                <a:ea typeface="Times New Roman" pitchFamily="18" charset="0"/>
                <a:cs typeface="Arial" panose="020B0604020202020204" pitchFamily="34" charset="0"/>
                <a:sym typeface="Symbol" pitchFamily="18" charset="2"/>
              </a:rPr>
              <a:t>	</a:t>
            </a:r>
            <a:r>
              <a:rPr lang="en-US" sz="2800" dirty="0" smtClean="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Bu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arqonlarning</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mustahkamlik</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chegarasi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1600…2000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MPa</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r>
              <a:rPr lang="en-US" sz="2800" dirty="0" err="1">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boʻladi</a:t>
            </a:r>
            <a:r>
              <a:rPr lang="en-US" sz="2800" dirty="0">
                <a:solidFill>
                  <a:schemeClr val="tx1"/>
                </a:solidFill>
                <a:latin typeface="Arial" panose="020B0604020202020204" pitchFamily="34" charset="0"/>
                <a:ea typeface="Times New Roman" pitchFamily="18" charset="0"/>
                <a:cs typeface="Arial" panose="020B0604020202020204" pitchFamily="34" charset="0"/>
                <a:sym typeface="Symbol" pitchFamily="18" charset="2"/>
              </a:rPr>
              <a:t>. </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067420"/>
      </p:ext>
    </p:extLst>
  </p:cSld>
  <p:clrMapOvr>
    <a:masterClrMapping/>
  </p:clrMapOvr>
  <p:transition>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005064"/>
            <a:ext cx="8229600" cy="2352894"/>
          </a:xfrm>
        </p:spPr>
        <p:txBody>
          <a:bodyPr>
            <a:normAutofit/>
          </a:bodyPr>
          <a:lstStyle/>
          <a:p>
            <a:pPr marL="0" indent="0" algn="ctr">
              <a:lnSpc>
                <a:spcPct val="150000"/>
              </a:lnSpc>
              <a:buNone/>
            </a:pPr>
            <a:r>
              <a:rPr lang="uz-Cyrl-UZ" sz="2000" dirty="0" smtClean="0">
                <a:latin typeface="Arial" panose="020B0604020202020204" pitchFamily="34" charset="0"/>
                <a:cs typeface="Arial" panose="020B0604020202020204" pitchFamily="34" charset="0"/>
              </a:rPr>
              <a:t> Poʻlat simli arqonlar. </a:t>
            </a:r>
            <a:endParaRPr lang="en-US" sz="2000" dirty="0" smtClean="0">
              <a:latin typeface="Arial" panose="020B0604020202020204" pitchFamily="34" charset="0"/>
              <a:cs typeface="Arial" panose="020B0604020202020204" pitchFamily="34" charset="0"/>
            </a:endParaRPr>
          </a:p>
          <a:p>
            <a:pPr marL="0" indent="0" algn="ctr">
              <a:lnSpc>
                <a:spcPct val="150000"/>
              </a:lnSpc>
              <a:buNone/>
            </a:pPr>
            <a:r>
              <a:rPr lang="uz-Cyrl-UZ" sz="2000" dirty="0" smtClean="0">
                <a:latin typeface="Arial" panose="020B0604020202020204" pitchFamily="34" charset="0"/>
                <a:cs typeface="Arial" panose="020B0604020202020204" pitchFamily="34" charset="0"/>
              </a:rPr>
              <a:t>a) – bir tomonlama eshilgan;</a:t>
            </a:r>
            <a:r>
              <a:rPr lang="en-US" sz="2000" dirty="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 b) – ayqash eshilgan; </a:t>
            </a:r>
            <a:endParaRPr lang="uz-Latn-UZ" sz="2000" dirty="0" smtClean="0">
              <a:latin typeface="Arial" panose="020B0604020202020204" pitchFamily="34" charset="0"/>
              <a:cs typeface="Arial" panose="020B0604020202020204" pitchFamily="34" charset="0"/>
            </a:endParaRPr>
          </a:p>
          <a:p>
            <a:pPr marL="0" indent="0" algn="ctr">
              <a:lnSpc>
                <a:spcPct val="150000"/>
              </a:lnSpc>
              <a:buNone/>
            </a:pPr>
            <a:r>
              <a:rPr lang="uz-Cyrl-UZ" sz="2000" dirty="0" smtClean="0">
                <a:latin typeface="Arial" panose="020B0604020202020204" pitchFamily="34" charset="0"/>
                <a:cs typeface="Arial" panose="020B0604020202020204" pitchFamily="34" charset="0"/>
              </a:rPr>
              <a:t>v) – olti oʻrimli normal va aralash tarkibli arqonlarning kesimlari;</a:t>
            </a:r>
            <a:endParaRPr lang="en-US" sz="2000" dirty="0" smtClean="0">
              <a:latin typeface="Arial" panose="020B0604020202020204" pitchFamily="34" charset="0"/>
              <a:cs typeface="Arial" panose="020B0604020202020204" pitchFamily="34" charset="0"/>
            </a:endParaRPr>
          </a:p>
          <a:p>
            <a:pPr marL="0" indent="0" algn="ctr">
              <a:lnSpc>
                <a:spcPct val="150000"/>
              </a:lnSpc>
              <a:buNone/>
            </a:pPr>
            <a:r>
              <a:rPr lang="uz-Cyrl-UZ" sz="2000" dirty="0" smtClean="0">
                <a:latin typeface="Arial" panose="020B0604020202020204" pitchFamily="34" charset="0"/>
                <a:cs typeface="Arial" panose="020B0604020202020204" pitchFamily="34" charset="0"/>
              </a:rPr>
              <a:t> 1 – arqon oʻrami;  2-sim; 3 – oʻzak.</a:t>
            </a:r>
            <a:endParaRPr lang="uz-Latn-UZ" sz="2000" dirty="0" smtClean="0">
              <a:latin typeface="Arial" panose="020B0604020202020204" pitchFamily="34" charset="0"/>
              <a:cs typeface="Arial" panose="020B0604020202020204" pitchFamily="34" charset="0"/>
            </a:endParaRPr>
          </a:p>
          <a:p>
            <a:endParaRPr lang="uz-Latn-UZ" sz="1600" dirty="0"/>
          </a:p>
        </p:txBody>
      </p:sp>
      <p:pic>
        <p:nvPicPr>
          <p:cNvPr id="4" name="Рисунок 3" descr="Image1"/>
          <p:cNvPicPr/>
          <p:nvPr/>
        </p:nvPicPr>
        <p:blipFill>
          <a:blip r:embed="rId2" cstate="print">
            <a:lum bright="-18000" contrast="36000"/>
            <a:extLst>
              <a:ext uri="{28A0092B-C50C-407E-A947-70E740481C1C}">
                <a14:useLocalDpi xmlns:a14="http://schemas.microsoft.com/office/drawing/2010/main" val="0"/>
              </a:ext>
            </a:extLst>
          </a:blip>
          <a:srcRect/>
          <a:stretch>
            <a:fillRect/>
          </a:stretch>
        </p:blipFill>
        <p:spPr bwMode="auto">
          <a:xfrm>
            <a:off x="772106" y="404664"/>
            <a:ext cx="7599788" cy="3359865"/>
          </a:xfrm>
          <a:prstGeom prst="rect">
            <a:avLst/>
          </a:prstGeom>
          <a:noFill/>
          <a:ln>
            <a:noFill/>
          </a:ln>
        </p:spPr>
      </p:pic>
    </p:spTree>
  </p:cSld>
  <p:clrMapOvr>
    <a:masterClrMapping/>
  </p:clrMapOvr>
  <p:transition>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332656"/>
            <a:ext cx="7903712" cy="5760640"/>
          </a:xfrm>
        </p:spPr>
        <p:txBody>
          <a:bodyPr>
            <a:noAutofit/>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p>
          <a:p>
            <a:pPr marL="0" indent="0" algn="just">
              <a:lnSpc>
                <a:spcPct val="150000"/>
              </a:lnSpc>
              <a:buNone/>
            </a:pPr>
            <a:r>
              <a:rPr lang="uz-Cyrl-UZ" sz="2400" dirty="0" smtClean="0">
                <a:latin typeface="Arial" panose="020B0604020202020204" pitchFamily="34" charset="0"/>
                <a:cs typeface="Arial" panose="020B0604020202020204" pitchFamily="34" charset="0"/>
              </a:rPr>
              <a:t>Poʻlat </a:t>
            </a:r>
            <a:r>
              <a:rPr lang="uz-Cyrl-UZ" sz="2400" dirty="0">
                <a:latin typeface="Arial" panose="020B0604020202020204" pitchFamily="34" charset="0"/>
                <a:cs typeface="Arial" panose="020B0604020202020204" pitchFamily="34" charset="0"/>
              </a:rPr>
              <a:t>simli arqonlarning har biri poʻlat </a:t>
            </a:r>
            <a:r>
              <a:rPr lang="uz-Cyrl-UZ" sz="2400" dirty="0" smtClean="0">
                <a:latin typeface="Arial" panose="020B0604020202020204" pitchFamily="34" charset="0"/>
                <a:cs typeface="Arial" panose="020B0604020202020204" pitchFamily="34" charset="0"/>
              </a:rPr>
              <a:t>simlardan </a:t>
            </a:r>
            <a:r>
              <a:rPr lang="uz-Cyrl-UZ" sz="2400" dirty="0">
                <a:latin typeface="Arial" panose="020B0604020202020204" pitchFamily="34" charset="0"/>
                <a:cs typeface="Arial" panose="020B0604020202020204" pitchFamily="34" charset="0"/>
              </a:rPr>
              <a:t>tarkib topgan oʻrimlardan toʻqilgan. </a:t>
            </a:r>
            <a:r>
              <a:rPr lang="en-US" sz="2400" dirty="0" smtClean="0">
                <a:latin typeface="Arial" panose="020B0604020202020204" pitchFamily="34" charset="0"/>
                <a:cs typeface="Arial" panose="020B0604020202020204" pitchFamily="34" charset="0"/>
              </a:rPr>
              <a:t>O`</a:t>
            </a:r>
            <a:r>
              <a:rPr lang="uz-Cyrl-UZ" sz="2400" dirty="0" smtClean="0">
                <a:latin typeface="Arial" panose="020B0604020202020204" pitchFamily="34" charset="0"/>
                <a:cs typeface="Arial" panose="020B0604020202020204" pitchFamily="34" charset="0"/>
              </a:rPr>
              <a:t>rimlar </a:t>
            </a:r>
            <a:r>
              <a:rPr lang="uz-Cyrl-UZ" sz="2400" dirty="0">
                <a:latin typeface="Arial" panose="020B0604020202020204" pitchFamily="34" charset="0"/>
                <a:cs typeface="Arial" panose="020B0604020202020204" pitchFamily="34" charset="0"/>
              </a:rPr>
              <a:t>kanop oʻzak </a:t>
            </a:r>
            <a:r>
              <a:rPr lang="uz-Cyrl-UZ" sz="2400" dirty="0" smtClean="0">
                <a:latin typeface="Arial" panose="020B0604020202020204" pitchFamily="34" charset="0"/>
                <a:cs typeface="Arial" panose="020B0604020202020204" pitchFamily="34" charset="0"/>
              </a:rPr>
              <a:t> </a:t>
            </a:r>
            <a:r>
              <a:rPr lang="uz-Cyrl-UZ" sz="2400" dirty="0">
                <a:latin typeface="Arial" panose="020B0604020202020204" pitchFamily="34" charset="0"/>
                <a:cs typeface="Arial" panose="020B0604020202020204" pitchFamily="34" charset="0"/>
              </a:rPr>
              <a:t>atrofiga yoki oʻrimlarning oʻzidan yumshoqroq poʻlat simdan qilingan oʻzak atrofiga oʻraladi. </a:t>
            </a:r>
            <a:endParaRPr lang="uz-Latn-UZ" sz="2400" dirty="0">
              <a:latin typeface="Arial" panose="020B0604020202020204" pitchFamily="34" charset="0"/>
              <a:cs typeface="Arial" panose="020B0604020202020204" pitchFamily="34" charset="0"/>
            </a:endParaRPr>
          </a:p>
          <a:p>
            <a:pPr marL="0" indent="0" algn="just">
              <a:lnSpc>
                <a:spcPct val="150000"/>
              </a:lnSpc>
              <a:buNone/>
            </a:pPr>
            <a:r>
              <a:rPr lang="en-US" sz="2400" dirty="0" smtClean="0">
                <a:latin typeface="Arial" panose="020B0604020202020204" pitchFamily="34" charset="0"/>
                <a:cs typeface="Arial" panose="020B0604020202020204" pitchFamily="34" charset="0"/>
              </a:rPr>
              <a:t>	</a:t>
            </a:r>
            <a:r>
              <a:rPr lang="uz-Cyrl-UZ" sz="2400" dirty="0" smtClean="0">
                <a:latin typeface="Arial" panose="020B0604020202020204" pitchFamily="34" charset="0"/>
                <a:cs typeface="Arial" panose="020B0604020202020204" pitchFamily="34" charset="0"/>
              </a:rPr>
              <a:t>Yuk </a:t>
            </a:r>
            <a:r>
              <a:rPr lang="uz-Cyrl-UZ" sz="2400" dirty="0">
                <a:latin typeface="Arial" panose="020B0604020202020204" pitchFamily="34" charset="0"/>
                <a:cs typeface="Arial" panose="020B0604020202020204" pitchFamily="34" charset="0"/>
              </a:rPr>
              <a:t>koʻtarish mashinalaridan koʻp koʻsh oʻrimli arqonlar ishlatiladi: avval poʻlat simlar markaziy sim atrofida eshiladi, soʻngra oʻrim oʻzak atrofida eshilib, poʻlat simli arqon hosil qilinadi.</a:t>
            </a:r>
            <a:endParaRPr lang="uz-Latn-UZ" sz="2400" dirty="0">
              <a:latin typeface="Arial" panose="020B0604020202020204" pitchFamily="34" charset="0"/>
              <a:cs typeface="Arial" panose="020B0604020202020204" pitchFamily="34" charset="0"/>
            </a:endParaRPr>
          </a:p>
          <a:p>
            <a:pPr marL="0" indent="0">
              <a:lnSpc>
                <a:spcPct val="150000"/>
              </a:lnSpc>
              <a:buNone/>
            </a:pPr>
            <a:r>
              <a:rPr lang="en-US" sz="2400" dirty="0" smtClean="0">
                <a:latin typeface="Arial" panose="020B0604020202020204" pitchFamily="34" charset="0"/>
                <a:cs typeface="Arial" panose="020B0604020202020204" pitchFamily="34" charset="0"/>
              </a:rPr>
              <a:t>	</a:t>
            </a:r>
            <a:endParaRPr lang="ru-RU" sz="2400" dirty="0"/>
          </a:p>
        </p:txBody>
      </p:sp>
    </p:spTree>
    <p:extLst>
      <p:ext uri="{BB962C8B-B14F-4D97-AF65-F5344CB8AC3E}">
        <p14:creationId xmlns:p14="http://schemas.microsoft.com/office/powerpoint/2010/main" val="1046404320"/>
      </p:ext>
    </p:extLst>
  </p:cSld>
  <p:clrMapOvr>
    <a:masterClrMapping/>
  </p:clrMapOvr>
  <p:transition>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1052736"/>
            <a:ext cx="7886700" cy="4351338"/>
          </a:xfrm>
        </p:spPr>
        <p:txBody>
          <a:bodyPr/>
          <a:lstStyle/>
          <a:p>
            <a:pPr marL="0" indent="0">
              <a:buNone/>
            </a:pPr>
            <a:endParaRPr lang="en-US" sz="2400" dirty="0" smtClean="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lgn="just">
              <a:lnSpc>
                <a:spcPct val="150000"/>
              </a:lnSpc>
              <a:buNone/>
            </a:pPr>
            <a:r>
              <a:rPr lang="uz-Cyrl-UZ" sz="2800" dirty="0" smtClean="0">
                <a:latin typeface="Times New Roman" panose="02020603050405020304" pitchFamily="18" charset="0"/>
                <a:cs typeface="Times New Roman" panose="02020603050405020304" pitchFamily="18" charset="0"/>
              </a:rPr>
              <a:t>Arqondagi </a:t>
            </a:r>
            <a:r>
              <a:rPr lang="uz-Cyrl-UZ" sz="2800" dirty="0">
                <a:latin typeface="Times New Roman" panose="02020603050405020304" pitchFamily="18" charset="0"/>
                <a:cs typeface="Times New Roman" panose="02020603050405020304" pitchFamily="18" charset="0"/>
              </a:rPr>
              <a:t>poʻlat simlar va oʻrimlar soni har xil boʻladi. </a:t>
            </a:r>
            <a:r>
              <a:rPr lang="en-US" sz="2800" dirty="0">
                <a:latin typeface="Times New Roman" panose="02020603050405020304" pitchFamily="18" charset="0"/>
                <a:cs typeface="Times New Roman" panose="02020603050405020304" pitchFamily="18" charset="0"/>
              </a:rPr>
              <a:t>Ammo yuk </a:t>
            </a:r>
            <a:r>
              <a:rPr lang="en-US" sz="2800" dirty="0" err="1">
                <a:latin typeface="Times New Roman" panose="02020603050405020304" pitchFamily="18" charset="0"/>
                <a:cs typeface="Times New Roman" panose="02020603050405020304" pitchFamily="18" charset="0"/>
              </a:rPr>
              <a:t>koʻtarish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mashinalarida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oʻrimli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arqonlar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oʻrimlar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poʻlat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simlar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soni</a:t>
            </a:r>
            <a:r>
              <a:rPr lang="en-US" sz="2800" dirty="0">
                <a:latin typeface="Times New Roman" panose="02020603050405020304" pitchFamily="18" charset="0"/>
                <a:cs typeface="Times New Roman" panose="02020603050405020304" pitchFamily="18" charset="0"/>
              </a:rPr>
              <a:t> 19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37 ta </a:t>
            </a:r>
            <a:r>
              <a:rPr lang="en-US" sz="2800" dirty="0" err="1">
                <a:latin typeface="Times New Roman" panose="02020603050405020304" pitchFamily="18" charset="0"/>
                <a:cs typeface="Times New Roman" panose="02020603050405020304" pitchFamily="18" charset="0"/>
              </a:rPr>
              <a:t>boʻladi</a:t>
            </a:r>
            <a:r>
              <a:rPr lang="en-US" sz="2800" dirty="0">
                <a:latin typeface="Times New Roman" panose="02020603050405020304" pitchFamily="18" charset="0"/>
                <a:cs typeface="Times New Roman" panose="02020603050405020304" pitchFamily="18" charset="0"/>
              </a:rPr>
              <a:t>. </a:t>
            </a:r>
          </a:p>
          <a:p>
            <a:pPr marL="0" indent="0">
              <a:buNone/>
            </a:pPr>
            <a:endParaRPr lang="ru-RU" dirty="0"/>
          </a:p>
        </p:txBody>
      </p:sp>
    </p:spTree>
    <p:extLst>
      <p:ext uri="{BB962C8B-B14F-4D97-AF65-F5344CB8AC3E}">
        <p14:creationId xmlns:p14="http://schemas.microsoft.com/office/powerpoint/2010/main" val="2414186541"/>
      </p:ext>
    </p:extLst>
  </p:cSld>
  <p:clrMapOvr>
    <a:masterClrMapping/>
  </p:clrMapOvr>
  <p:transition>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340768"/>
            <a:ext cx="7886700" cy="4351338"/>
          </a:xfrm>
        </p:spPr>
        <p:txBody>
          <a:bodyPr/>
          <a:lstStyle/>
          <a:p>
            <a:pPr marL="0" indent="0" algn="just">
              <a:lnSpc>
                <a:spcPct val="150000"/>
              </a:lnSpc>
              <a:buNone/>
            </a:pPr>
            <a:r>
              <a:rPr lang="en-US" sz="2800" dirty="0" err="1">
                <a:latin typeface="Times New Roman" panose="02020603050405020304" pitchFamily="18" charset="0"/>
                <a:cs typeface="Times New Roman" panose="02020603050405020304" pitchFamily="18" charset="0"/>
              </a:rPr>
              <a:t>Poʻlat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arqonlar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tomonlama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ayqash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eshilishi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tomonlama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eshilganda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arqonni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yoʻnalishi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boʻladi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poʻlat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arqonlar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yeyiladi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egiluvchanroq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boʻladi</a:t>
            </a:r>
            <a:r>
              <a:rPr lang="en-US" sz="2800" dirty="0">
                <a:latin typeface="Times New Roman" panose="02020603050405020304" pitchFamily="18" charset="0"/>
                <a:cs typeface="Times New Roman" panose="02020603050405020304" pitchFamily="18" charset="0"/>
              </a:rPr>
              <a:t>, ammo </a:t>
            </a:r>
            <a:r>
              <a:rPr lang="en-US" sz="2800" dirty="0" err="1">
                <a:latin typeface="Times New Roman" panose="02020603050405020304" pitchFamily="18" charset="0"/>
                <a:cs typeface="Times New Roman" panose="02020603050405020304" pitchFamily="18" charset="0"/>
              </a:rPr>
              <a:t>kuch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osongina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boʻshaladi</a:t>
            </a:r>
            <a:r>
              <a:rPr lang="en-US" sz="2800" dirty="0">
                <a:latin typeface="Times New Roman" panose="02020603050405020304" pitchFamily="18" charset="0"/>
                <a:cs typeface="Times New Roman" panose="02020603050405020304" pitchFamily="18" charset="0"/>
              </a:rPr>
              <a:t>. </a:t>
            </a:r>
            <a:endParaRPr lang="uz-Latn-UZ" sz="2800"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049319254"/>
      </p:ext>
    </p:extLst>
  </p:cSld>
  <p:clrMapOvr>
    <a:masterClrMapping/>
  </p:clrMapOvr>
  <p:transition>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1196752"/>
            <a:ext cx="7886700" cy="4351338"/>
          </a:xfrm>
        </p:spPr>
        <p:txBody>
          <a:bodyPr>
            <a:normAutofit lnSpcReduction="10000"/>
          </a:bodyPr>
          <a:lstStyle/>
          <a:p>
            <a:pPr marL="0" indent="0">
              <a:lnSpc>
                <a:spcPct val="150000"/>
              </a:lnSpc>
              <a:buNone/>
            </a:pPr>
            <a:r>
              <a:rPr lang="en-US" sz="2800" dirty="0" err="1">
                <a:latin typeface="Arial" panose="020B0604020202020204" pitchFamily="34" charset="0"/>
                <a:cs typeface="Arial" panose="020B0604020202020204" pitchFamily="34" charset="0"/>
              </a:rPr>
              <a:t>Arqon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simlar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toʻplamidagi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simlarning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bir-biriga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urinishi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xiliga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qarab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chiziqli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urinmali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nuqtali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urinmali</a:t>
            </a:r>
            <a:r>
              <a:rPr lang="en-US" sz="2800" dirty="0">
                <a:latin typeface="Arial" panose="020B0604020202020204" pitchFamily="34" charset="0"/>
                <a:cs typeface="Arial" panose="020B0604020202020204" pitchFamily="34" charset="0"/>
              </a:rPr>
              <a:t> - NU; </a:t>
            </a:r>
            <a:r>
              <a:rPr lang="en-US" sz="2800" dirty="0" err="1">
                <a:latin typeface="Arial" panose="020B0604020202020204" pitchFamily="34" charset="0"/>
                <a:cs typeface="Arial" panose="020B0604020202020204" pitchFamily="34" charset="0"/>
              </a:rPr>
              <a:t>nuqtali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chiziqli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urinmali</a:t>
            </a:r>
            <a:r>
              <a:rPr lang="en-US" sz="2800" dirty="0">
                <a:latin typeface="Arial" panose="020B0604020202020204" pitchFamily="34" charset="0"/>
                <a:cs typeface="Arial" panose="020B0604020202020204" pitchFamily="34" charset="0"/>
              </a:rPr>
              <a:t> – </a:t>
            </a:r>
            <a:r>
              <a:rPr lang="en-US" sz="2800" dirty="0" err="1">
                <a:latin typeface="Arial" panose="020B0604020202020204" pitchFamily="34" charset="0"/>
                <a:cs typeface="Arial" panose="020B0604020202020204" pitchFamily="34" charset="0"/>
              </a:rPr>
              <a:t>NChU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arqonga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boʻlinadi</a:t>
            </a:r>
            <a:r>
              <a:rPr lang="en-US" sz="2800" dirty="0">
                <a:latin typeface="Arial" panose="020B0604020202020204" pitchFamily="34" charset="0"/>
                <a:cs typeface="Arial" panose="020B0604020202020204" pitchFamily="34" charset="0"/>
              </a:rPr>
              <a:t>. </a:t>
            </a:r>
            <a:r>
              <a:rPr lang="uz-Latn-UZ" sz="2800" dirty="0">
                <a:latin typeface="Arial" panose="020B0604020202020204" pitchFamily="34" charset="0"/>
                <a:cs typeface="Arial" panose="020B0604020202020204" pitchFamily="34" charset="0"/>
              </a:rPr>
              <a:t/>
            </a:r>
            <a:br>
              <a:rPr lang="uz-Latn-UZ"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Poʻlat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arqonlar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simining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mexanik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xossalariga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qarab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markali</a:t>
            </a:r>
            <a:r>
              <a:rPr lang="en-US" sz="2800" dirty="0">
                <a:latin typeface="Arial" panose="020B0604020202020204" pitchFamily="34" charset="0"/>
                <a:cs typeface="Arial" panose="020B0604020202020204" pitchFamily="34" charset="0"/>
              </a:rPr>
              <a:t> – 10, </a:t>
            </a:r>
            <a:r>
              <a:rPr lang="en-US" sz="2800" dirty="0" err="1">
                <a:latin typeface="Arial" panose="020B0604020202020204" pitchFamily="34" charset="0"/>
                <a:cs typeface="Arial" panose="020B0604020202020204" pitchFamily="34" charset="0"/>
              </a:rPr>
              <a:t>birinchi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markali</a:t>
            </a:r>
            <a:r>
              <a:rPr lang="en-US" sz="2800" dirty="0">
                <a:latin typeface="Arial" panose="020B0604020202020204" pitchFamily="34" charset="0"/>
                <a:cs typeface="Arial" panose="020B0604020202020204" pitchFamily="34" charset="0"/>
              </a:rPr>
              <a:t> – I, </a:t>
            </a:r>
            <a:r>
              <a:rPr lang="en-US" sz="2800" dirty="0" err="1">
                <a:latin typeface="Arial" panose="020B0604020202020204" pitchFamily="34" charset="0"/>
                <a:cs typeface="Arial" panose="020B0604020202020204" pitchFamily="34" charset="0"/>
              </a:rPr>
              <a:t>ikkinchi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markali</a:t>
            </a:r>
            <a:r>
              <a:rPr lang="en-US" sz="2800" dirty="0">
                <a:latin typeface="Arial" panose="020B0604020202020204" pitchFamily="34" charset="0"/>
                <a:cs typeface="Arial" panose="020B0604020202020204" pitchFamily="34" charset="0"/>
              </a:rPr>
              <a:t> – II </a:t>
            </a:r>
            <a:r>
              <a:rPr lang="en-US" sz="2800" dirty="0" err="1">
                <a:latin typeface="Arial" panose="020B0604020202020204" pitchFamily="34" charset="0"/>
                <a:cs typeface="Arial" panose="020B0604020202020204" pitchFamily="34" charset="0"/>
              </a:rPr>
              <a:t>boʻladi</a:t>
            </a:r>
            <a:r>
              <a:rPr lang="en-US" sz="2800" dirty="0">
                <a:latin typeface="Arial" panose="020B0604020202020204" pitchFamily="34" charset="0"/>
                <a:cs typeface="Arial" panose="020B0604020202020204" pitchFamily="34" charset="0"/>
              </a:rPr>
              <a:t>.</a:t>
            </a:r>
            <a:endParaRPr lang="ru-RU" sz="2800" dirty="0"/>
          </a:p>
        </p:txBody>
      </p:sp>
    </p:spTree>
    <p:extLst>
      <p:ext uri="{BB962C8B-B14F-4D97-AF65-F5344CB8AC3E}">
        <p14:creationId xmlns:p14="http://schemas.microsoft.com/office/powerpoint/2010/main" val="596962521"/>
      </p:ext>
    </p:extLst>
  </p:cSld>
  <p:clrMapOvr>
    <a:masterClrMapping/>
  </p:clrMapOvr>
  <p:transition>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08912" cy="3312368"/>
          </a:xfrm>
        </p:spPr>
        <p:txBody>
          <a:bodyPr>
            <a:normAutofit/>
          </a:bodyPr>
          <a:lstStyle/>
          <a:p>
            <a:pPr>
              <a:lnSpc>
                <a:spcPct val="150000"/>
              </a:lnSpc>
            </a:pPr>
            <a:r>
              <a:rPr lang="en-US" sz="2200" dirty="0" smtClean="0">
                <a:latin typeface="Arial" panose="020B0604020202020204" pitchFamily="34" charset="0"/>
                <a:cs typeface="Arial" panose="020B0604020202020204" pitchFamily="34" charset="0"/>
              </a:rPr>
              <a:t>	</a:t>
            </a:r>
            <a:br>
              <a:rPr lang="en-US" sz="2200" dirty="0" smtClean="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r>
            <a:br>
              <a:rPr lang="en-US" sz="2200" dirty="0" smtClean="0">
                <a:latin typeface="Arial" panose="020B0604020202020204" pitchFamily="34" charset="0"/>
                <a:cs typeface="Arial" panose="020B0604020202020204" pitchFamily="34" charset="0"/>
              </a:rPr>
            </a:br>
            <a:r>
              <a:rPr lang="en-US" sz="2200" dirty="0" smtClean="0">
                <a:latin typeface="Arial" panose="020B0604020202020204" pitchFamily="34" charset="0"/>
                <a:cs typeface="Arial" panose="020B0604020202020204" pitchFamily="34" charset="0"/>
              </a:rPr>
              <a:t>	</a:t>
            </a:r>
            <a:r>
              <a:rPr lang="en-US" sz="2200" dirty="0" err="1" smtClean="0">
                <a:latin typeface="Arial" panose="020B0604020202020204" pitchFamily="34" charset="0"/>
                <a:cs typeface="Arial" panose="020B0604020202020204" pitchFamily="34" charset="0"/>
              </a:rPr>
              <a:t>Poʻlat</a:t>
            </a:r>
            <a:r>
              <a:rPr lang="en-US" sz="2200" dirty="0" smtClean="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simli</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arqonlar</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hisobiy</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choʻziluvchi</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kuch</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boʻyicha</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hisoblanadi</a:t>
            </a:r>
            <a:r>
              <a:rPr lang="en-US" sz="2200" dirty="0">
                <a:latin typeface="Arial" panose="020B0604020202020204" pitchFamily="34" charset="0"/>
                <a:cs typeface="Arial" panose="020B0604020202020204" pitchFamily="34" charset="0"/>
              </a:rPr>
              <a:t>:</a:t>
            </a:r>
            <a:r>
              <a:rPr lang="uz-Latn-UZ" sz="2400" dirty="0"/>
              <a:t/>
            </a:r>
            <a:br>
              <a:rPr lang="uz-Latn-UZ" sz="2400" dirty="0"/>
            </a:br>
            <a:endParaRPr lang="ru-RU" dirty="0"/>
          </a:p>
        </p:txBody>
      </p:sp>
      <p:sp>
        <p:nvSpPr>
          <p:cNvPr id="3" name="Объект 2"/>
          <p:cNvSpPr>
            <a:spLocks noGrp="1"/>
          </p:cNvSpPr>
          <p:nvPr>
            <p:ph idx="1"/>
          </p:nvPr>
        </p:nvSpPr>
        <p:spPr>
          <a:xfrm>
            <a:off x="646460" y="3933056"/>
            <a:ext cx="7886700" cy="2160241"/>
          </a:xfrm>
        </p:spPr>
        <p:txBody>
          <a:bodyPr>
            <a:normAutofit/>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S</a:t>
            </a:r>
            <a:r>
              <a:rPr lang="en-US" sz="2000" i="1" baseline="-25000" dirty="0" err="1">
                <a:latin typeface="Arial" panose="020B0604020202020204" pitchFamily="34" charset="0"/>
                <a:cs typeface="Arial" panose="020B0604020202020204" pitchFamily="34" charset="0"/>
              </a:rPr>
              <a:t>max</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arqon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tarmog`idagi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maksimal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kuchi</a:t>
            </a:r>
            <a:r>
              <a:rPr lang="en-US" sz="2000" dirty="0">
                <a:latin typeface="Arial" panose="020B0604020202020204" pitchFamily="34" charset="0"/>
                <a:cs typeface="Arial" panose="020B0604020202020204" pitchFamily="34" charset="0"/>
              </a:rPr>
              <a:t>, N;</a:t>
            </a:r>
          </a:p>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i="1" dirty="0" smtClean="0">
                <a:latin typeface="Arial" panose="020B0604020202020204" pitchFamily="34" charset="0"/>
                <a:cs typeface="Arial" panose="020B0604020202020204" pitchFamily="34" charset="0"/>
              </a:rPr>
              <a:t>P</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mustahkamlik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zahirasi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koeffitsiyenti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boʻlib</a:t>
            </a:r>
            <a:r>
              <a:rPr lang="en-US" sz="2000" dirty="0">
                <a:latin typeface="Arial" panose="020B0604020202020204" pitchFamily="34" charset="0"/>
                <a:cs typeface="Arial" panose="020B0604020202020204" pitchFamily="34" charset="0"/>
              </a:rPr>
              <a:t>, u </a:t>
            </a:r>
            <a:r>
              <a:rPr lang="en-US" sz="2000" dirty="0" err="1">
                <a:latin typeface="Arial" panose="020B0604020202020204" pitchFamily="34" charset="0"/>
                <a:cs typeface="Arial" panose="020B0604020202020204" pitchFamily="34" charset="0"/>
              </a:rPr>
              <a:t>arqonga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ta`sir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etadigan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kichik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choʻzuvchi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kuchning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shu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arqondagi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katta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kuchiga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nisbatini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ifodalaydi</a:t>
            </a:r>
            <a:r>
              <a:rPr lang="en-US" sz="2000" dirty="0">
                <a:latin typeface="Arial" panose="020B0604020202020204" pitchFamily="34" charset="0"/>
                <a:cs typeface="Arial" panose="020B0604020202020204" pitchFamily="34" charset="0"/>
              </a:rPr>
              <a:t>. </a:t>
            </a:r>
            <a:endParaRPr lang="uz-Latn-UZ" sz="2000" dirty="0">
              <a:latin typeface="Arial" panose="020B0604020202020204" pitchFamily="34" charset="0"/>
              <a:cs typeface="Arial" panose="020B0604020202020204" pitchFamily="34" charset="0"/>
            </a:endParaRPr>
          </a:p>
          <a:p>
            <a:endParaRPr lang="ru-RU" dirty="0"/>
          </a:p>
        </p:txBody>
      </p:sp>
      <p:sp>
        <p:nvSpPr>
          <p:cNvPr id="4" name="Заголовок 1"/>
          <p:cNvSpPr txBox="1">
            <a:spLocks/>
          </p:cNvSpPr>
          <p:nvPr/>
        </p:nvSpPr>
        <p:spPr>
          <a:xfrm>
            <a:off x="628650" y="332656"/>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endParaRPr lang="ru-RU" dirty="0"/>
          </a:p>
        </p:txBody>
      </p:sp>
      <p:graphicFrame>
        <p:nvGraphicFramePr>
          <p:cNvPr id="6" name="Object 1"/>
          <p:cNvGraphicFramePr>
            <a:graphicFrameLocks noChangeAspect="1"/>
          </p:cNvGraphicFramePr>
          <p:nvPr>
            <p:extLst>
              <p:ext uri="{D42A27DB-BD31-4B8C-83A1-F6EECF244321}">
                <p14:modId xmlns:p14="http://schemas.microsoft.com/office/powerpoint/2010/main" val="3822578245"/>
              </p:ext>
            </p:extLst>
          </p:nvPr>
        </p:nvGraphicFramePr>
        <p:xfrm>
          <a:off x="3131840" y="2855437"/>
          <a:ext cx="1841809" cy="645571"/>
        </p:xfrm>
        <a:graphic>
          <a:graphicData uri="http://schemas.openxmlformats.org/presentationml/2006/ole">
            <mc:AlternateContent xmlns:mc="http://schemas.openxmlformats.org/markup-compatibility/2006">
              <mc:Choice xmlns:v="urn:schemas-microsoft-com:vml" Requires="v">
                <p:oleObj spid="_x0000_s28679" name="Формула" r:id="rId3" imgW="863225" imgH="241195" progId="Equation.3">
                  <p:embed/>
                </p:oleObj>
              </mc:Choice>
              <mc:Fallback>
                <p:oleObj name="Формула" r:id="rId3" imgW="863225" imgH="24119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2855437"/>
                        <a:ext cx="1841809" cy="645571"/>
                      </a:xfrm>
                      <a:prstGeom prst="rect">
                        <a:avLst/>
                      </a:prstGeom>
                      <a:noFill/>
                      <a:extLst/>
                    </p:spPr>
                  </p:pic>
                </p:oleObj>
              </mc:Fallback>
            </mc:AlternateContent>
          </a:graphicData>
        </a:graphic>
      </p:graphicFrame>
    </p:spTree>
    <p:extLst>
      <p:ext uri="{BB962C8B-B14F-4D97-AF65-F5344CB8AC3E}">
        <p14:creationId xmlns:p14="http://schemas.microsoft.com/office/powerpoint/2010/main" val="416086370"/>
      </p:ext>
    </p:extLst>
  </p:cSld>
  <p:clrMapOvr>
    <a:masterClrMapping/>
  </p:clrMapOvr>
  <p:transition>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24110"/>
            <a:ext cx="5219087" cy="860674"/>
          </a:xfrm>
        </p:spPr>
        <p:txBody>
          <a:bodyPr>
            <a:normAutofit/>
          </a:bodyPr>
          <a:lstStyle/>
          <a:p>
            <a:pPr algn="ctr"/>
            <a:r>
              <a:rPr lang="en-US" sz="2400" b="1" dirty="0" err="1" smtClean="0">
                <a:latin typeface="Arial" panose="020B0604020202020204" pitchFamily="34" charset="0"/>
                <a:cs typeface="Arial" panose="020B0604020202020204" pitchFamily="34" charset="0"/>
              </a:rPr>
              <a:t>Zanjirlar</a:t>
            </a:r>
            <a:endParaRPr lang="ru-RU" sz="2400" dirty="0">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899593" y="1484784"/>
            <a:ext cx="7634808" cy="4426438"/>
          </a:xfrm>
        </p:spPr>
        <p:txBody>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Payvand</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zanjirlari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yordamchi</a:t>
            </a:r>
            <a:r>
              <a:rPr lang="en-US" sz="2000" dirty="0">
                <a:latin typeface="Arial" panose="020B0604020202020204" pitchFamily="34" charset="0"/>
                <a:cs typeface="Arial" panose="020B0604020202020204" pitchFamily="34" charset="0"/>
              </a:rPr>
              <a:t> yuk </a:t>
            </a:r>
            <a:r>
              <a:rPr lang="en-US" sz="2000" dirty="0" err="1">
                <a:latin typeface="Arial" panose="020B0604020202020204" pitchFamily="34" charset="0"/>
                <a:cs typeface="Arial" panose="020B0604020202020204" pitchFamily="34" charset="0"/>
              </a:rPr>
              <a:t>koʻtaruvchi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boshqa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ayrim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kranlarda</a:t>
            </a:r>
            <a:r>
              <a:rPr lang="en-US" sz="2000" dirty="0">
                <a:latin typeface="Arial" panose="020B0604020202020204" pitchFamily="34" charset="0"/>
                <a:cs typeface="Arial" panose="020B0604020202020204" pitchFamily="34" charset="0"/>
              </a:rPr>
              <a:t> yuk </a:t>
            </a:r>
            <a:r>
              <a:rPr lang="en-US" sz="2000" dirty="0" err="1">
                <a:latin typeface="Arial" panose="020B0604020202020204" pitchFamily="34" charset="0"/>
                <a:cs typeface="Arial" panose="020B0604020202020204" pitchFamily="34" charset="0"/>
              </a:rPr>
              <a:t>koʻtaruvchi</a:t>
            </a:r>
            <a:r>
              <a:rPr lang="en-US" sz="2000" dirty="0">
                <a:latin typeface="Arial" panose="020B0604020202020204" pitchFamily="34" charset="0"/>
                <a:cs typeface="Arial" panose="020B0604020202020204" pitchFamily="34" charset="0"/>
              </a:rPr>
              <a:t> organ </a:t>
            </a:r>
            <a:r>
              <a:rPr lang="en-US" sz="2000" dirty="0" err="1">
                <a:latin typeface="Arial" panose="020B0604020202020204" pitchFamily="34" charset="0"/>
                <a:cs typeface="Arial" panose="020B0604020202020204" pitchFamily="34" charset="0"/>
              </a:rPr>
              <a:t>sifatida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poʻlat</a:t>
            </a:r>
            <a:r>
              <a:rPr lang="en-US" sz="2000" dirty="0">
                <a:latin typeface="Arial" panose="020B0604020202020204" pitchFamily="34" charset="0"/>
                <a:cs typeface="Arial" panose="020B0604020202020204" pitchFamily="34" charset="0"/>
              </a:rPr>
              <a:t> 2, </a:t>
            </a:r>
            <a:r>
              <a:rPr lang="en-US" sz="2000" dirty="0" err="1">
                <a:latin typeface="Arial" panose="020B0604020202020204" pitchFamily="34" charset="0"/>
                <a:cs typeface="Arial" panose="020B0604020202020204" pitchFamily="34" charset="0"/>
              </a:rPr>
              <a:t>poʻlat</a:t>
            </a:r>
            <a:r>
              <a:rPr lang="en-US" sz="2000" dirty="0">
                <a:latin typeface="Arial" panose="020B0604020202020204" pitchFamily="34" charset="0"/>
                <a:cs typeface="Arial" panose="020B0604020202020204" pitchFamily="34" charset="0"/>
              </a:rPr>
              <a:t> 3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poʻlat</a:t>
            </a:r>
            <a:r>
              <a:rPr lang="en-US" sz="2000" dirty="0">
                <a:latin typeface="Arial" panose="020B0604020202020204" pitchFamily="34" charset="0"/>
                <a:cs typeface="Arial" panose="020B0604020202020204" pitchFamily="34" charset="0"/>
              </a:rPr>
              <a:t> 10 </a:t>
            </a:r>
            <a:r>
              <a:rPr lang="en-US" sz="2000" dirty="0" err="1">
                <a:latin typeface="Arial" panose="020B0604020202020204" pitchFamily="34" charset="0"/>
                <a:cs typeface="Arial" panose="020B0604020202020204" pitchFamily="34" charset="0"/>
              </a:rPr>
              <a:t>markali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poʻlatlardan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tayyorlangan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zanjirlar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ishlatiladi</a:t>
            </a:r>
            <a:r>
              <a:rPr lang="en-US" sz="2000" dirty="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Zanjirlar </a:t>
            </a:r>
            <a:r>
              <a:rPr lang="uz-Cyrl-UZ" sz="2000" dirty="0">
                <a:latin typeface="Arial" panose="020B0604020202020204" pitchFamily="34" charset="0"/>
                <a:cs typeface="Arial" panose="020B0604020202020204" pitchFamily="34" charset="0"/>
              </a:rPr>
              <a:t>aniq tayyorlanishi kalibrlangan va kalibrlanmagan turga boʻlinadi. Ikkala zanjir ham diametri 2 dan 26 mm gacha boʻlgan poʻlat simdan qadami 12 dan 72 mm gacha va kengligi 9 dan 84 mm gacha qilib tayyorlanadi.</a:t>
            </a:r>
            <a:endParaRPr lang="uz-Latn-UZ" sz="2000" dirty="0">
              <a:latin typeface="Arial" panose="020B0604020202020204" pitchFamily="34" charset="0"/>
              <a:cs typeface="Arial" panose="020B0604020202020204" pitchFamily="34" charset="0"/>
            </a:endParaRPr>
          </a:p>
          <a:p>
            <a:endParaRPr lang="ru-RU" dirty="0"/>
          </a:p>
        </p:txBody>
      </p:sp>
    </p:spTree>
    <p:extLst>
      <p:ext uri="{BB962C8B-B14F-4D97-AF65-F5344CB8AC3E}">
        <p14:creationId xmlns:p14="http://schemas.microsoft.com/office/powerpoint/2010/main" val="1968726441"/>
      </p:ext>
    </p:extLst>
  </p:cSld>
  <p:clrMapOvr>
    <a:masterClrMapping/>
  </p:clrMapOvr>
  <p:transition>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143668"/>
          </a:xfrm>
        </p:spPr>
        <p:txBody>
          <a:bodyPr>
            <a:normAutofit/>
          </a:bodyPr>
          <a:lstStyle/>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pPr marL="0" indent="0" algn="ctr">
              <a:buNone/>
            </a:pPr>
            <a:endParaRPr lang="en-US" sz="2800" dirty="0" smtClean="0"/>
          </a:p>
          <a:p>
            <a:pPr marL="0" indent="0" algn="ctr">
              <a:buNone/>
            </a:pPr>
            <a:endParaRPr lang="en-US" sz="2800" dirty="0"/>
          </a:p>
          <a:p>
            <a:pPr marL="0" indent="0" algn="ctr">
              <a:buNone/>
            </a:pPr>
            <a:r>
              <a:rPr lang="en-US" sz="2400" dirty="0" err="1" smtClean="0">
                <a:latin typeface="Arial" panose="020B0604020202020204" pitchFamily="34" charset="0"/>
                <a:cs typeface="Arial" panose="020B0604020202020204" pitchFamily="34" charset="0"/>
              </a:rPr>
              <a:t>Payvand</a:t>
            </a:r>
            <a:r>
              <a:rPr lang="en-US" sz="2400" dirty="0" smtClean="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zanjirlar</a:t>
            </a:r>
            <a:endParaRPr lang="uz-Latn-UZ" sz="2400" dirty="0" smtClean="0">
              <a:latin typeface="Arial" panose="020B0604020202020204" pitchFamily="34" charset="0"/>
              <a:cs typeface="Arial" panose="020B0604020202020204" pitchFamily="34" charset="0"/>
            </a:endParaRPr>
          </a:p>
        </p:txBody>
      </p:sp>
      <p:pic>
        <p:nvPicPr>
          <p:cNvPr id="4" name="Рисунок 3" descr="Image2"/>
          <p:cNvPicPr/>
          <p:nvPr/>
        </p:nvPicPr>
        <p:blipFill>
          <a:blip r:embed="rId2" cstate="print">
            <a:lum bright="-12000" contrast="30000"/>
            <a:extLst>
              <a:ext uri="{28A0092B-C50C-407E-A947-70E740481C1C}">
                <a14:useLocalDpi xmlns:a14="http://schemas.microsoft.com/office/drawing/2010/main" val="0"/>
              </a:ext>
            </a:extLst>
          </a:blip>
          <a:srcRect l="2112"/>
          <a:stretch>
            <a:fillRect/>
          </a:stretch>
        </p:blipFill>
        <p:spPr bwMode="auto">
          <a:xfrm>
            <a:off x="714348" y="1357298"/>
            <a:ext cx="7643866" cy="3315286"/>
          </a:xfrm>
          <a:prstGeom prst="rect">
            <a:avLst/>
          </a:prstGeom>
          <a:noFill/>
          <a:ln>
            <a:noFill/>
          </a:ln>
        </p:spPr>
      </p:pic>
    </p:spTree>
  </p:cSld>
  <p:clrMapOvr>
    <a:masterClrMapping/>
  </p:clrMapOvr>
  <p:transition>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5201" y="692696"/>
            <a:ext cx="5651135" cy="648072"/>
          </a:xfrm>
        </p:spPr>
        <p:txBody>
          <a:bodyPr>
            <a:normAutofit/>
          </a:bodyPr>
          <a:lstStyle/>
          <a:p>
            <a:pPr algn="ctr"/>
            <a:r>
              <a:rPr lang="en-US" sz="2400" b="1" dirty="0" err="1" smtClean="0">
                <a:latin typeface="Arial" panose="020B0604020202020204" pitchFamily="34" charset="0"/>
                <a:cs typeface="Arial" panose="020B0604020202020204" pitchFamily="34" charset="0"/>
              </a:rPr>
              <a:t>Plastinkali</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zanjirlar</a:t>
            </a:r>
            <a:endParaRPr lang="ru-RU" sz="2400" dirty="0">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899593" y="2133600"/>
            <a:ext cx="7634808" cy="3777622"/>
          </a:xfrm>
        </p:spPr>
        <p:txBody>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Plastinkali</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sharnirli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zanjirlar</a:t>
            </a:r>
            <a:r>
              <a:rPr lang="en-US" sz="2800" dirty="0">
                <a:latin typeface="Arial" panose="020B0604020202020204" pitchFamily="34" charset="0"/>
                <a:cs typeface="Arial" panose="020B0604020202020204" pitchFamily="34" charset="0"/>
              </a:rPr>
              <a:t> yuk </a:t>
            </a:r>
            <a:r>
              <a:rPr lang="en-US" sz="2800" dirty="0" err="1">
                <a:latin typeface="Arial" panose="020B0604020202020204" pitchFamily="34" charset="0"/>
                <a:cs typeface="Arial" panose="020B0604020202020204" pitchFamily="34" charset="0"/>
              </a:rPr>
              <a:t>koʻtarish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mashinalarida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yuklarni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mexanizm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xarakatini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uzatish</a:t>
            </a:r>
            <a:r>
              <a:rPr lang="en-US" sz="2800" dirty="0">
                <a:latin typeface="Arial" panose="020B0604020202020204" pitchFamily="34" charset="0"/>
                <a:cs typeface="Arial" panose="020B0604020202020204" pitchFamily="34" charset="0"/>
              </a:rPr>
              <a:t>, yuk </a:t>
            </a:r>
            <a:r>
              <a:rPr lang="en-US" sz="2800" dirty="0" err="1">
                <a:latin typeface="Arial" panose="020B0604020202020204" pitchFamily="34" charset="0"/>
                <a:cs typeface="Arial" panose="020B0604020202020204" pitchFamily="34" charset="0"/>
              </a:rPr>
              <a:t>tashuvchi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mashinalar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organlariga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kuch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uzatish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ishlatiladi</a:t>
            </a:r>
            <a:r>
              <a:rPr lang="en-US" sz="2800" dirty="0" smtClean="0">
                <a:latin typeface="Arial" panose="020B0604020202020204" pitchFamily="34" charset="0"/>
                <a:cs typeface="Arial" panose="020B0604020202020204" pitchFamily="34" charset="0"/>
              </a:rPr>
              <a:t>.</a:t>
            </a:r>
            <a:endParaRPr lang="uz-Latn-UZ" sz="2800" dirty="0">
              <a:latin typeface="Arial" panose="020B0604020202020204" pitchFamily="34" charset="0"/>
              <a:cs typeface="Arial" panose="020B0604020202020204" pitchFamily="34" charset="0"/>
            </a:endParaRPr>
          </a:p>
          <a:p>
            <a:endParaRPr lang="uz-Latn-UZ" dirty="0"/>
          </a:p>
          <a:p>
            <a:endParaRPr lang="ru-RU" dirty="0"/>
          </a:p>
        </p:txBody>
      </p:sp>
    </p:spTree>
    <p:extLst>
      <p:ext uri="{BB962C8B-B14F-4D97-AF65-F5344CB8AC3E}">
        <p14:creationId xmlns:p14="http://schemas.microsoft.com/office/powerpoint/2010/main" val="282686338"/>
      </p:ext>
    </p:extLst>
  </p:cSld>
  <p:clrMapOvr>
    <a:masterClrMapping/>
  </p:clrMapOvr>
  <p:transition>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215106"/>
          </a:xfrm>
        </p:spPr>
        <p:txBody>
          <a:bodyPr>
            <a:normAutofit/>
          </a:bodyPr>
          <a:lstStyle/>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pPr>
              <a:buNone/>
            </a:pPr>
            <a:endParaRPr lang="uz-Latn-UZ" sz="1600" dirty="0" smtClean="0"/>
          </a:p>
          <a:p>
            <a:pPr marL="0" indent="0" algn="ctr">
              <a:buNone/>
            </a:pPr>
            <a:r>
              <a:rPr lang="uz-Cyrl-UZ" sz="2000" dirty="0" smtClean="0">
                <a:latin typeface="Arial" panose="020B0604020202020204" pitchFamily="34" charset="0"/>
                <a:cs typeface="Arial" panose="020B0604020202020204" pitchFamily="34" charset="0"/>
              </a:rPr>
              <a:t>Plastinkali zanjirlar</a:t>
            </a:r>
            <a:endParaRPr lang="uz-Latn-UZ" sz="2000" dirty="0" smtClean="0">
              <a:latin typeface="Arial" panose="020B0604020202020204" pitchFamily="34" charset="0"/>
              <a:cs typeface="Arial" panose="020B0604020202020204" pitchFamily="34" charset="0"/>
            </a:endParaRPr>
          </a:p>
        </p:txBody>
      </p:sp>
      <p:pic>
        <p:nvPicPr>
          <p:cNvPr id="4" name="Рисунок 3" descr="Image3"/>
          <p:cNvPicPr/>
          <p:nvPr/>
        </p:nvPicPr>
        <p:blipFill>
          <a:blip r:embed="rId2" cstate="print">
            <a:lum bright="-30000" contrast="48000"/>
            <a:extLst>
              <a:ext uri="{28A0092B-C50C-407E-A947-70E740481C1C}">
                <a14:useLocalDpi xmlns:a14="http://schemas.microsoft.com/office/drawing/2010/main" val="0"/>
              </a:ext>
            </a:extLst>
          </a:blip>
          <a:srcRect l="3175" t="3455" r="2753" b="2521"/>
          <a:stretch>
            <a:fillRect/>
          </a:stretch>
        </p:blipFill>
        <p:spPr bwMode="auto">
          <a:xfrm>
            <a:off x="879833" y="692696"/>
            <a:ext cx="7384334" cy="4009647"/>
          </a:xfrm>
          <a:prstGeom prst="rect">
            <a:avLst/>
          </a:prstGeom>
          <a:noFill/>
          <a:ln>
            <a:noFill/>
          </a:ln>
        </p:spPr>
      </p:pic>
    </p:spTree>
  </p:cSld>
  <p:clrMapOvr>
    <a:masterClrMapping/>
  </p:clrMapOvr>
  <p:transition>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59632" y="836712"/>
            <a:ext cx="7274769" cy="5400600"/>
          </a:xfrm>
        </p:spPr>
        <p:txBody>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Plastinkali </a:t>
            </a:r>
            <a:r>
              <a:rPr lang="uz-Cyrl-UZ" sz="2000" dirty="0">
                <a:latin typeface="Arial" panose="020B0604020202020204" pitchFamily="34" charset="0"/>
                <a:cs typeface="Arial" panose="020B0604020202020204" pitchFamily="34" charset="0"/>
              </a:rPr>
              <a:t>sharnirli zanjirlar poʻlat plastinka </a:t>
            </a:r>
            <a:r>
              <a:rPr lang="uz-Cyrl-UZ" sz="2000" dirty="0" smtClean="0">
                <a:latin typeface="Arial" panose="020B0604020202020204" pitchFamily="34" charset="0"/>
                <a:cs typeface="Arial" panose="020B0604020202020204" pitchFamily="34" charset="0"/>
              </a:rPr>
              <a:t> </a:t>
            </a:r>
            <a:r>
              <a:rPr lang="uz-Cyrl-UZ" sz="2000" dirty="0">
                <a:latin typeface="Arial" panose="020B0604020202020204" pitchFamily="34" charset="0"/>
                <a:cs typeface="Arial" panose="020B0604020202020204" pitchFamily="34" charset="0"/>
              </a:rPr>
              <a:t>va sharnir orqali oʻzaro biriktirilgan </a:t>
            </a:r>
            <a:r>
              <a:rPr lang="uz-Cyrl-UZ" sz="2000" dirty="0" smtClean="0">
                <a:latin typeface="Arial" panose="020B0604020202020204" pitchFamily="34" charset="0"/>
                <a:cs typeface="Arial" panose="020B0604020202020204" pitchFamily="34" charset="0"/>
              </a:rPr>
              <a:t>valiklardan </a:t>
            </a:r>
            <a:r>
              <a:rPr lang="uz-Cyrl-UZ" sz="2000" dirty="0">
                <a:latin typeface="Arial" panose="020B0604020202020204" pitchFamily="34" charset="0"/>
                <a:cs typeface="Arial" panose="020B0604020202020204" pitchFamily="34" charset="0"/>
              </a:rPr>
              <a:t>tashkil topib, valikning uchi parchalanadi yoki valik teshigiga shplint oʻrnatiladi</a:t>
            </a:r>
            <a:r>
              <a:rPr lang="uz-Cyrl-UZ"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 Y</a:t>
            </a:r>
            <a:r>
              <a:rPr lang="en-US" sz="2000" dirty="0" smtClean="0">
                <a:latin typeface="Arial" panose="020B0604020202020204" pitchFamily="34" charset="0"/>
                <a:cs typeface="Arial" panose="020B0604020202020204" pitchFamily="34" charset="0"/>
              </a:rPr>
              <a:t>u</a:t>
            </a:r>
            <a:r>
              <a:rPr lang="uz-Cyrl-UZ" sz="2000" dirty="0" smtClean="0">
                <a:latin typeface="Arial" panose="020B0604020202020204" pitchFamily="34" charset="0"/>
                <a:cs typeface="Arial" panose="020B0604020202020204" pitchFamily="34" charset="0"/>
              </a:rPr>
              <a:t>k </a:t>
            </a:r>
            <a:r>
              <a:rPr lang="uz-Cyrl-UZ" sz="2000" dirty="0">
                <a:latin typeface="Arial" panose="020B0604020202020204" pitchFamily="34" charset="0"/>
                <a:cs typeface="Arial" panose="020B0604020202020204" pitchFamily="34" charset="0"/>
              </a:rPr>
              <a:t>koʻtaruvchi mashinalarda vtulkali zanjirlardan tashqari vtulka-rolikli zanjirlar ham ishlatiladi</a:t>
            </a:r>
            <a:r>
              <a:rPr lang="uz-Cyrl-UZ"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Zanjir</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elementlari-plastinkalar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vtulkalar</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GOST-1050-60 </a:t>
            </a:r>
            <a:r>
              <a:rPr lang="en-US" sz="2000" dirty="0" err="1">
                <a:latin typeface="Arial" panose="020B0604020202020204" pitchFamily="34" charset="0"/>
                <a:cs typeface="Arial" panose="020B0604020202020204" pitchFamily="34" charset="0"/>
              </a:rPr>
              <a:t>boʻyicha</a:t>
            </a:r>
            <a:r>
              <a:rPr lang="en-US" sz="2000" dirty="0">
                <a:latin typeface="Arial" panose="020B0604020202020204" pitchFamily="34" charset="0"/>
                <a:cs typeface="Arial" panose="020B0604020202020204" pitchFamily="34" charset="0"/>
              </a:rPr>
              <a:t> 40, 45, 50 </a:t>
            </a:r>
            <a:r>
              <a:rPr lang="en-US" sz="2000" dirty="0" err="1">
                <a:latin typeface="Arial" panose="020B0604020202020204" pitchFamily="34" charset="0"/>
                <a:cs typeface="Arial" panose="020B0604020202020204" pitchFamily="34" charset="0"/>
              </a:rPr>
              <a:t>markali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poʻlatlardan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termik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ishlov</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tayyorlanadi</a:t>
            </a:r>
            <a:r>
              <a:rPr lang="en-US" sz="2000" dirty="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Barcha</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zanjirlar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zavodlarda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uzuvchi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kuchning</a:t>
            </a:r>
            <a:r>
              <a:rPr lang="en-US" sz="2000" dirty="0">
                <a:latin typeface="Arial" panose="020B0604020202020204" pitchFamily="34" charset="0"/>
                <a:cs typeface="Arial" panose="020B0604020202020204" pitchFamily="34" charset="0"/>
              </a:rPr>
              <a:t> 50 % </a:t>
            </a:r>
            <a:r>
              <a:rPr lang="en-US" sz="2000" dirty="0" err="1">
                <a:latin typeface="Arial" panose="020B0604020202020204" pitchFamily="34" charset="0"/>
                <a:cs typeface="Arial" panose="020B0604020202020204" pitchFamily="34" charset="0"/>
              </a:rPr>
              <a:t>iga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kuch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sinaladi</a:t>
            </a:r>
            <a:r>
              <a:rPr lang="en-US" sz="2000" dirty="0">
                <a:latin typeface="Arial" panose="020B0604020202020204" pitchFamily="34" charset="0"/>
                <a:cs typeface="Arial" panose="020B0604020202020204" pitchFamily="34" charset="0"/>
              </a:rPr>
              <a:t>. </a:t>
            </a:r>
            <a:endParaRPr lang="uz-Latn-UZ" sz="2000" dirty="0">
              <a:latin typeface="Arial" panose="020B0604020202020204" pitchFamily="34" charset="0"/>
              <a:cs typeface="Arial" panose="020B0604020202020204" pitchFamily="34" charset="0"/>
            </a:endParaRPr>
          </a:p>
          <a:p>
            <a:endParaRPr lang="uz-Latn-UZ" dirty="0"/>
          </a:p>
          <a:p>
            <a:endParaRPr lang="ru-RU" dirty="0"/>
          </a:p>
        </p:txBody>
      </p:sp>
    </p:spTree>
    <p:extLst>
      <p:ext uri="{BB962C8B-B14F-4D97-AF65-F5344CB8AC3E}">
        <p14:creationId xmlns:p14="http://schemas.microsoft.com/office/powerpoint/2010/main" val="976920713"/>
      </p:ext>
    </p:extLst>
  </p:cSld>
  <p:clrMapOvr>
    <a:masterClrMapping/>
  </p:clrMapOvr>
  <p:transition>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51520" y="260648"/>
            <a:ext cx="8640960" cy="4896544"/>
          </a:xfrm>
        </p:spPr>
        <p:txBody>
          <a:bodyPr>
            <a:normAutofit lnSpcReduction="10000"/>
          </a:bodyPr>
          <a:lstStyle/>
          <a:p>
            <a:pPr algn="ctr"/>
            <a:endParaRPr lang="en-US" sz="1600" b="1" dirty="0" smtClean="0"/>
          </a:p>
          <a:p>
            <a:pPr marL="0" indent="0" algn="ctr">
              <a:lnSpc>
                <a:spcPct val="150000"/>
              </a:lnSpc>
              <a:buNone/>
            </a:pPr>
            <a:r>
              <a:rPr lang="uz-Cyrl-UZ" sz="2800" b="1" dirty="0" smtClean="0">
                <a:latin typeface="Arial" panose="020B0604020202020204" pitchFamily="34" charset="0"/>
                <a:cs typeface="Arial" panose="020B0604020202020204" pitchFamily="34" charset="0"/>
              </a:rPr>
              <a:t>Mashg`ulotlar uchun xulosa</a:t>
            </a:r>
            <a:endParaRPr lang="uz-Latn-UZ" sz="2800" b="1" dirty="0" smtClean="0">
              <a:latin typeface="Arial" panose="020B0604020202020204" pitchFamily="34" charset="0"/>
              <a:cs typeface="Arial" panose="020B0604020202020204" pitchFamily="34" charset="0"/>
            </a:endParaRPr>
          </a:p>
          <a:p>
            <a:pPr marL="0" indent="0" algn="just">
              <a:lnSpc>
                <a:spcPct val="150000"/>
              </a:lnSpc>
              <a:buNone/>
            </a:pPr>
            <a:r>
              <a:rPr lang="en-US" sz="2800" dirty="0" smtClean="0">
                <a:latin typeface="Arial" panose="020B0604020202020204" pitchFamily="34" charset="0"/>
                <a:cs typeface="Arial" panose="020B0604020202020204" pitchFamily="34" charset="0"/>
              </a:rPr>
              <a:t>		</a:t>
            </a:r>
            <a:r>
              <a:rPr lang="uz-Cyrl-UZ" sz="2800" dirty="0" smtClean="0">
                <a:latin typeface="Arial" panose="020B0604020202020204" pitchFamily="34" charset="0"/>
                <a:cs typeface="Arial" panose="020B0604020202020204" pitchFamily="34" charset="0"/>
              </a:rPr>
              <a:t>Yuk koʻtaruvchi va tortuvchi egiluvchan organlar sifatida poʻlat simli arqonlar va zanjirlar ishlatiladi. Poʻlat simli arqonlarva zanjirlar tuzilishi tayyorlash materiallari va hisoblash asoslari oʻrganildi. </a:t>
            </a:r>
            <a:endParaRPr lang="uz-Latn-UZ" sz="28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1600" dirty="0"/>
          </a:p>
        </p:txBody>
      </p:sp>
    </p:spTree>
  </p:cSld>
  <p:clrMapOvr>
    <a:masterClrMapping/>
  </p:clrMapOvr>
  <p:transition>
    <p:comb/>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479</TotalTime>
  <Words>206</Words>
  <Application>Microsoft Office PowerPoint</Application>
  <PresentationFormat>Экран (4:3)</PresentationFormat>
  <Paragraphs>89</Paragraphs>
  <Slides>17</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17</vt:i4>
      </vt:variant>
    </vt:vector>
  </HeadingPairs>
  <TitlesOfParts>
    <vt:vector size="24" baseType="lpstr">
      <vt:lpstr>Arial</vt:lpstr>
      <vt:lpstr>Calibri</vt:lpstr>
      <vt:lpstr>Calibri Light</vt:lpstr>
      <vt:lpstr>Symbol</vt:lpstr>
      <vt:lpstr>Times New Roman</vt:lpstr>
      <vt:lpstr>Тема Office</vt:lpstr>
      <vt:lpstr>Формула</vt:lpstr>
      <vt:lpstr>Презентация PowerPoint</vt:lpstr>
      <vt:lpstr>1. Yuk koʻtaruvchi egiluvchan elementlar haqida umumiy tushunchalar  2. Poʻlat simli arqonlar  3. Zanjirlar  </vt:lpstr>
      <vt:lpstr>1. Yuk koʻtaruvchi egiluvchan elementlar haqida umumiy tushunchalar.</vt:lpstr>
      <vt:lpstr> Ushbu arqonlar moy singdirib va moy singdirmasdan tayyorlanadi. Moy singdirilmagan arqonlar egiluvchan va ishda foydalanishda qoʻlay boʻladi, lekin ular tez chiriydi, nam tortganda ularning mustahkamligi keskin pasayadi.   Turli montaj ishlarida asosan moy singdirilgan arqonlar ishlatiladi.   </vt:lpstr>
      <vt:lpstr>Poʻlat simli arqonlar.</vt:lpstr>
      <vt:lpstr>Презентация PowerPoint</vt:lpstr>
      <vt:lpstr>Презентация PowerPoint</vt:lpstr>
      <vt:lpstr>Презентация PowerPoint</vt:lpstr>
      <vt:lpstr>Презентация PowerPoint</vt:lpstr>
      <vt:lpstr>Презентация PowerPoint</vt:lpstr>
      <vt:lpstr>     Poʻlat simli arqonlar hisobiy choʻziluvchi kuch boʻyicha hisoblanadi: </vt:lpstr>
      <vt:lpstr>Zanjirlar</vt:lpstr>
      <vt:lpstr>Презентация PowerPoint</vt:lpstr>
      <vt:lpstr>Plastinkali zanjirlar</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Shoyatbek</dc:creator>
  <cp:lastModifiedBy>hayrullo baynazarov</cp:lastModifiedBy>
  <cp:revision>45</cp:revision>
  <dcterms:created xsi:type="dcterms:W3CDTF">2015-11-30T16:23:24Z</dcterms:created>
  <dcterms:modified xsi:type="dcterms:W3CDTF">2018-09-25T09:55:44Z</dcterms:modified>
</cp:coreProperties>
</file>