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3" r:id="rId1"/>
  </p:sldMasterIdLst>
  <p:sldIdLst>
    <p:sldId id="293" r:id="rId2"/>
    <p:sldId id="294" r:id="rId3"/>
    <p:sldId id="257" r:id="rId4"/>
    <p:sldId id="282" r:id="rId5"/>
    <p:sldId id="258" r:id="rId6"/>
    <p:sldId id="283" r:id="rId7"/>
    <p:sldId id="259" r:id="rId8"/>
    <p:sldId id="284" r:id="rId9"/>
    <p:sldId id="285" r:id="rId10"/>
    <p:sldId id="260" r:id="rId11"/>
    <p:sldId id="286" r:id="rId12"/>
    <p:sldId id="261" r:id="rId13"/>
    <p:sldId id="295" r:id="rId14"/>
    <p:sldId id="296" r:id="rId15"/>
    <p:sldId id="262" r:id="rId16"/>
    <p:sldId id="297" r:id="rId17"/>
    <p:sldId id="263" r:id="rId18"/>
    <p:sldId id="298" r:id="rId19"/>
    <p:sldId id="264" r:id="rId20"/>
    <p:sldId id="304" r:id="rId21"/>
    <p:sldId id="303" r:id="rId22"/>
    <p:sldId id="302" r:id="rId23"/>
    <p:sldId id="301" r:id="rId24"/>
    <p:sldId id="300" r:id="rId25"/>
    <p:sldId id="299" r:id="rId26"/>
    <p:sldId id="305" r:id="rId27"/>
    <p:sldId id="306" r:id="rId28"/>
    <p:sldId id="307" r:id="rId29"/>
    <p:sldId id="308" r:id="rId30"/>
    <p:sldId id="309" r:id="rId31"/>
    <p:sldId id="276" r:id="rId32"/>
  </p:sldIdLst>
  <p:sldSz cx="9144000" cy="6858000" type="screen4x3"/>
  <p:notesSz cx="6858000" cy="9144000"/>
  <p:defaultText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8.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1122363"/>
            <a:ext cx="6858000" cy="2387600"/>
          </a:xfrm>
        </p:spPr>
        <p:txBody>
          <a:bodyPr anchor="b"/>
          <a:lstStyle>
            <a:lvl1pPr algn="ctr">
              <a:defRPr sz="4500"/>
            </a:lvl1pPr>
          </a:lstStyle>
          <a:p>
            <a:r>
              <a:rPr lang="ru-RU" smtClean="0"/>
              <a:t>Образец заголовка</a:t>
            </a:r>
            <a:endParaRPr lang="ru-RU"/>
          </a:p>
        </p:txBody>
      </p:sp>
      <p:sp>
        <p:nvSpPr>
          <p:cNvPr id="3" name="Подзаголовок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CFAABF2-E718-467D-AF20-D7733FBF300E}" type="datetimeFigureOut">
              <a:rPr lang="uz-Latn-UZ" smtClean="0"/>
              <a:pPr/>
              <a:t>25/09/2018</a:t>
            </a:fld>
            <a:endParaRPr lang="uz-Latn-UZ"/>
          </a:p>
        </p:txBody>
      </p:sp>
      <p:sp>
        <p:nvSpPr>
          <p:cNvPr id="5" name="Нижний колонтитул 4"/>
          <p:cNvSpPr>
            <a:spLocks noGrp="1"/>
          </p:cNvSpPr>
          <p:nvPr>
            <p:ph type="ftr" sz="quarter" idx="11"/>
          </p:nvPr>
        </p:nvSpPr>
        <p:spPr/>
        <p:txBody>
          <a:bodyPr/>
          <a:lstStyle/>
          <a:p>
            <a:endParaRPr lang="uz-Latn-UZ"/>
          </a:p>
        </p:txBody>
      </p:sp>
      <p:sp>
        <p:nvSpPr>
          <p:cNvPr id="6" name="Номер слайда 5"/>
          <p:cNvSpPr>
            <a:spLocks noGrp="1"/>
          </p:cNvSpPr>
          <p:nvPr>
            <p:ph type="sldNum" sz="quarter" idx="12"/>
          </p:nvPr>
        </p:nvSpPr>
        <p:spPr/>
        <p:txBody>
          <a:body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15321767"/>
      </p:ext>
    </p:extLst>
  </p:cSld>
  <p:clrMapOvr>
    <a:masterClrMapping/>
  </p:clrMapOvr>
  <p:transition>
    <p:comb/>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CFAABF2-E718-467D-AF20-D7733FBF300E}" type="datetimeFigureOut">
              <a:rPr lang="uz-Latn-UZ" smtClean="0"/>
              <a:pPr/>
              <a:t>25/09/2018</a:t>
            </a:fld>
            <a:endParaRPr lang="uz-Latn-UZ"/>
          </a:p>
        </p:txBody>
      </p:sp>
      <p:sp>
        <p:nvSpPr>
          <p:cNvPr id="5" name="Нижний колонтитул 4"/>
          <p:cNvSpPr>
            <a:spLocks noGrp="1"/>
          </p:cNvSpPr>
          <p:nvPr>
            <p:ph type="ftr" sz="quarter" idx="11"/>
          </p:nvPr>
        </p:nvSpPr>
        <p:spPr/>
        <p:txBody>
          <a:bodyPr/>
          <a:lstStyle/>
          <a:p>
            <a:endParaRPr lang="uz-Latn-UZ"/>
          </a:p>
        </p:txBody>
      </p:sp>
      <p:sp>
        <p:nvSpPr>
          <p:cNvPr id="6" name="Номер слайда 5"/>
          <p:cNvSpPr>
            <a:spLocks noGrp="1"/>
          </p:cNvSpPr>
          <p:nvPr>
            <p:ph type="sldNum" sz="quarter" idx="12"/>
          </p:nvPr>
        </p:nvSpPr>
        <p:spPr/>
        <p:txBody>
          <a:body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2506749494"/>
      </p:ext>
    </p:extLst>
  </p:cSld>
  <p:clrMapOvr>
    <a:masterClrMapping/>
  </p:clrMapOvr>
  <p:transition>
    <p:comb/>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9"/>
            <a:ext cx="7886700" cy="2852737"/>
          </a:xfrm>
        </p:spPr>
        <p:txBody>
          <a:bodyPr anchor="b"/>
          <a:lstStyle>
            <a:lvl1pPr>
              <a:defRPr sz="4500"/>
            </a:lvl1pPr>
          </a:lstStyle>
          <a:p>
            <a:r>
              <a:rPr lang="ru-RU" smtClean="0"/>
              <a:t>Образец заголовка</a:t>
            </a:r>
            <a:endParaRPr lang="ru-RU"/>
          </a:p>
        </p:txBody>
      </p:sp>
      <p:sp>
        <p:nvSpPr>
          <p:cNvPr id="3" name="Текст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CFAABF2-E718-467D-AF20-D7733FBF300E}" type="datetimeFigureOut">
              <a:rPr lang="uz-Latn-UZ" smtClean="0"/>
              <a:pPr/>
              <a:t>25/09/2018</a:t>
            </a:fld>
            <a:endParaRPr lang="uz-Latn-UZ"/>
          </a:p>
        </p:txBody>
      </p:sp>
      <p:sp>
        <p:nvSpPr>
          <p:cNvPr id="5" name="Нижний колонтитул 4"/>
          <p:cNvSpPr>
            <a:spLocks noGrp="1"/>
          </p:cNvSpPr>
          <p:nvPr>
            <p:ph type="ftr" sz="quarter" idx="11"/>
          </p:nvPr>
        </p:nvSpPr>
        <p:spPr/>
        <p:txBody>
          <a:bodyPr/>
          <a:lstStyle/>
          <a:p>
            <a:endParaRPr lang="uz-Latn-UZ"/>
          </a:p>
        </p:txBody>
      </p:sp>
      <p:sp>
        <p:nvSpPr>
          <p:cNvPr id="6" name="Номер слайда 5"/>
          <p:cNvSpPr>
            <a:spLocks noGrp="1"/>
          </p:cNvSpPr>
          <p:nvPr>
            <p:ph type="sldNum" sz="quarter" idx="12"/>
          </p:nvPr>
        </p:nvSpPr>
        <p:spPr/>
        <p:txBody>
          <a:body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910289353"/>
      </p:ext>
    </p:extLst>
  </p:cSld>
  <p:clrMapOvr>
    <a:masterClrMapping/>
  </p:clrMapOvr>
  <p:transition>
    <p:comb/>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286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291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CFAABF2-E718-467D-AF20-D7733FBF300E}" type="datetimeFigureOut">
              <a:rPr lang="uz-Latn-UZ" smtClean="0"/>
              <a:pPr/>
              <a:t>25/09/2018</a:t>
            </a:fld>
            <a:endParaRPr lang="uz-Latn-UZ"/>
          </a:p>
        </p:txBody>
      </p:sp>
      <p:sp>
        <p:nvSpPr>
          <p:cNvPr id="6" name="Нижний колонтитул 5"/>
          <p:cNvSpPr>
            <a:spLocks noGrp="1"/>
          </p:cNvSpPr>
          <p:nvPr>
            <p:ph type="ftr" sz="quarter" idx="11"/>
          </p:nvPr>
        </p:nvSpPr>
        <p:spPr/>
        <p:txBody>
          <a:bodyPr/>
          <a:lstStyle/>
          <a:p>
            <a:endParaRPr lang="uz-Latn-UZ"/>
          </a:p>
        </p:txBody>
      </p:sp>
      <p:sp>
        <p:nvSpPr>
          <p:cNvPr id="7" name="Номер слайда 6"/>
          <p:cNvSpPr>
            <a:spLocks noGrp="1"/>
          </p:cNvSpPr>
          <p:nvPr>
            <p:ph type="sldNum" sz="quarter" idx="12"/>
          </p:nvPr>
        </p:nvSpPr>
        <p:spPr/>
        <p:txBody>
          <a:body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512894615"/>
      </p:ext>
    </p:extLst>
  </p:cSld>
  <p:clrMapOvr>
    <a:masterClrMapping/>
  </p:clrMapOvr>
  <p:transition>
    <p:comb/>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65126"/>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4" name="Объект 3"/>
          <p:cNvSpPr>
            <a:spLocks noGrp="1"/>
          </p:cNvSpPr>
          <p:nvPr>
            <p:ph sz="half" idx="2"/>
          </p:nvPr>
        </p:nvSpPr>
        <p:spPr>
          <a:xfrm>
            <a:off x="629842"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6" name="Объект 5"/>
          <p:cNvSpPr>
            <a:spLocks noGrp="1"/>
          </p:cNvSpPr>
          <p:nvPr>
            <p:ph sz="quarter" idx="4"/>
          </p:nvPr>
        </p:nvSpPr>
        <p:spPr>
          <a:xfrm>
            <a:off x="4629150"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CFAABF2-E718-467D-AF20-D7733FBF300E}" type="datetimeFigureOut">
              <a:rPr lang="uz-Latn-UZ" smtClean="0"/>
              <a:pPr/>
              <a:t>25/09/2018</a:t>
            </a:fld>
            <a:endParaRPr lang="uz-Latn-UZ"/>
          </a:p>
        </p:txBody>
      </p:sp>
      <p:sp>
        <p:nvSpPr>
          <p:cNvPr id="8" name="Нижний колонтитул 7"/>
          <p:cNvSpPr>
            <a:spLocks noGrp="1"/>
          </p:cNvSpPr>
          <p:nvPr>
            <p:ph type="ftr" sz="quarter" idx="11"/>
          </p:nvPr>
        </p:nvSpPr>
        <p:spPr/>
        <p:txBody>
          <a:bodyPr/>
          <a:lstStyle/>
          <a:p>
            <a:endParaRPr lang="uz-Latn-UZ"/>
          </a:p>
        </p:txBody>
      </p:sp>
      <p:sp>
        <p:nvSpPr>
          <p:cNvPr id="9" name="Номер слайда 8"/>
          <p:cNvSpPr>
            <a:spLocks noGrp="1"/>
          </p:cNvSpPr>
          <p:nvPr>
            <p:ph type="sldNum" sz="quarter" idx="12"/>
          </p:nvPr>
        </p:nvSpPr>
        <p:spPr/>
        <p:txBody>
          <a:body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1031664129"/>
      </p:ext>
    </p:extLst>
  </p:cSld>
  <p:clrMapOvr>
    <a:masterClrMapping/>
  </p:clrMapOvr>
  <p:transition>
    <p:comb/>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CFAABF2-E718-467D-AF20-D7733FBF300E}" type="datetimeFigureOut">
              <a:rPr lang="uz-Latn-UZ" smtClean="0"/>
              <a:pPr/>
              <a:t>25/09/2018</a:t>
            </a:fld>
            <a:endParaRPr lang="uz-Latn-UZ"/>
          </a:p>
        </p:txBody>
      </p:sp>
      <p:sp>
        <p:nvSpPr>
          <p:cNvPr id="4" name="Нижний колонтитул 3"/>
          <p:cNvSpPr>
            <a:spLocks noGrp="1"/>
          </p:cNvSpPr>
          <p:nvPr>
            <p:ph type="ftr" sz="quarter" idx="11"/>
          </p:nvPr>
        </p:nvSpPr>
        <p:spPr/>
        <p:txBody>
          <a:bodyPr/>
          <a:lstStyle/>
          <a:p>
            <a:endParaRPr lang="uz-Latn-UZ"/>
          </a:p>
        </p:txBody>
      </p:sp>
      <p:sp>
        <p:nvSpPr>
          <p:cNvPr id="5" name="Номер слайда 4"/>
          <p:cNvSpPr>
            <a:spLocks noGrp="1"/>
          </p:cNvSpPr>
          <p:nvPr>
            <p:ph type="sldNum" sz="quarter" idx="12"/>
          </p:nvPr>
        </p:nvSpPr>
        <p:spPr/>
        <p:txBody>
          <a:body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963914060"/>
      </p:ext>
    </p:extLst>
  </p:cSld>
  <p:clrMapOvr>
    <a:masterClrMapping/>
  </p:clrMapOvr>
  <p:transition>
    <p:comb/>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CFAABF2-E718-467D-AF20-D7733FBF300E}" type="datetimeFigureOut">
              <a:rPr lang="uz-Latn-UZ" smtClean="0"/>
              <a:pPr/>
              <a:t>25/09/2018</a:t>
            </a:fld>
            <a:endParaRPr lang="uz-Latn-UZ"/>
          </a:p>
        </p:txBody>
      </p:sp>
      <p:sp>
        <p:nvSpPr>
          <p:cNvPr id="3" name="Нижний колонтитул 2"/>
          <p:cNvSpPr>
            <a:spLocks noGrp="1"/>
          </p:cNvSpPr>
          <p:nvPr>
            <p:ph type="ftr" sz="quarter" idx="11"/>
          </p:nvPr>
        </p:nvSpPr>
        <p:spPr/>
        <p:txBody>
          <a:bodyPr/>
          <a:lstStyle/>
          <a:p>
            <a:endParaRPr lang="uz-Latn-UZ"/>
          </a:p>
        </p:txBody>
      </p:sp>
      <p:sp>
        <p:nvSpPr>
          <p:cNvPr id="4" name="Номер слайда 3"/>
          <p:cNvSpPr>
            <a:spLocks noGrp="1"/>
          </p:cNvSpPr>
          <p:nvPr>
            <p:ph type="sldNum" sz="quarter" idx="12"/>
          </p:nvPr>
        </p:nvSpPr>
        <p:spPr/>
        <p:txBody>
          <a:body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3862172985"/>
      </p:ext>
    </p:extLst>
  </p:cSld>
  <p:clrMapOvr>
    <a:masterClrMapping/>
  </p:clrMapOvr>
  <p:transition>
    <p:comb/>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400"/>
            </a:lvl1pPr>
          </a:lstStyle>
          <a:p>
            <a:r>
              <a:rPr lang="ru-RU" smtClean="0"/>
              <a:t>Образец заголовка</a:t>
            </a:r>
            <a:endParaRPr lang="ru-RU"/>
          </a:p>
        </p:txBody>
      </p:sp>
      <p:sp>
        <p:nvSpPr>
          <p:cNvPr id="3" name="Объект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Дата 4"/>
          <p:cNvSpPr>
            <a:spLocks noGrp="1"/>
          </p:cNvSpPr>
          <p:nvPr>
            <p:ph type="dt" sz="half" idx="10"/>
          </p:nvPr>
        </p:nvSpPr>
        <p:spPr/>
        <p:txBody>
          <a:bodyPr/>
          <a:lstStyle/>
          <a:p>
            <a:fld id="{BCFAABF2-E718-467D-AF20-D7733FBF300E}" type="datetimeFigureOut">
              <a:rPr lang="uz-Latn-UZ" smtClean="0"/>
              <a:pPr/>
              <a:t>25/09/2018</a:t>
            </a:fld>
            <a:endParaRPr lang="uz-Latn-UZ"/>
          </a:p>
        </p:txBody>
      </p:sp>
      <p:sp>
        <p:nvSpPr>
          <p:cNvPr id="6" name="Нижний колонтитул 5"/>
          <p:cNvSpPr>
            <a:spLocks noGrp="1"/>
          </p:cNvSpPr>
          <p:nvPr>
            <p:ph type="ftr" sz="quarter" idx="11"/>
          </p:nvPr>
        </p:nvSpPr>
        <p:spPr/>
        <p:txBody>
          <a:bodyPr/>
          <a:lstStyle/>
          <a:p>
            <a:endParaRPr lang="uz-Latn-UZ"/>
          </a:p>
        </p:txBody>
      </p:sp>
      <p:sp>
        <p:nvSpPr>
          <p:cNvPr id="7" name="Номер слайда 6"/>
          <p:cNvSpPr>
            <a:spLocks noGrp="1"/>
          </p:cNvSpPr>
          <p:nvPr>
            <p:ph type="sldNum" sz="quarter" idx="12"/>
          </p:nvPr>
        </p:nvSpPr>
        <p:spPr/>
        <p:txBody>
          <a:body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2630278374"/>
      </p:ext>
    </p:extLst>
  </p:cSld>
  <p:clrMapOvr>
    <a:masterClrMapping/>
  </p:clrMapOvr>
  <p:transition>
    <p:comb/>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400"/>
            </a:lvl1pPr>
          </a:lstStyle>
          <a:p>
            <a:r>
              <a:rPr lang="ru-RU" smtClean="0"/>
              <a:t>Образец заголовка</a:t>
            </a:r>
            <a:endParaRPr lang="ru-RU"/>
          </a:p>
        </p:txBody>
      </p:sp>
      <p:sp>
        <p:nvSpPr>
          <p:cNvPr id="3" name="Рисунок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ru-RU"/>
          </a:p>
        </p:txBody>
      </p:sp>
      <p:sp>
        <p:nvSpPr>
          <p:cNvPr id="4" name="Текст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Дата 4"/>
          <p:cNvSpPr>
            <a:spLocks noGrp="1"/>
          </p:cNvSpPr>
          <p:nvPr>
            <p:ph type="dt" sz="half" idx="10"/>
          </p:nvPr>
        </p:nvSpPr>
        <p:spPr/>
        <p:txBody>
          <a:bodyPr/>
          <a:lstStyle/>
          <a:p>
            <a:fld id="{BCFAABF2-E718-467D-AF20-D7733FBF300E}" type="datetimeFigureOut">
              <a:rPr lang="uz-Latn-UZ" smtClean="0"/>
              <a:pPr/>
              <a:t>25/09/2018</a:t>
            </a:fld>
            <a:endParaRPr lang="uz-Latn-UZ"/>
          </a:p>
        </p:txBody>
      </p:sp>
      <p:sp>
        <p:nvSpPr>
          <p:cNvPr id="6" name="Нижний колонтитул 5"/>
          <p:cNvSpPr>
            <a:spLocks noGrp="1"/>
          </p:cNvSpPr>
          <p:nvPr>
            <p:ph type="ftr" sz="quarter" idx="11"/>
          </p:nvPr>
        </p:nvSpPr>
        <p:spPr/>
        <p:txBody>
          <a:bodyPr/>
          <a:lstStyle/>
          <a:p>
            <a:endParaRPr lang="uz-Latn-UZ"/>
          </a:p>
        </p:txBody>
      </p:sp>
      <p:sp>
        <p:nvSpPr>
          <p:cNvPr id="7" name="Номер слайда 6"/>
          <p:cNvSpPr>
            <a:spLocks noGrp="1"/>
          </p:cNvSpPr>
          <p:nvPr>
            <p:ph type="sldNum" sz="quarter" idx="12"/>
          </p:nvPr>
        </p:nvSpPr>
        <p:spPr/>
        <p:txBody>
          <a:body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338328185"/>
      </p:ext>
    </p:extLst>
  </p:cSld>
  <p:clrMapOvr>
    <a:masterClrMapping/>
  </p:clrMapOvr>
  <p:transition>
    <p:comb/>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CFAABF2-E718-467D-AF20-D7733FBF300E}" type="datetimeFigureOut">
              <a:rPr lang="uz-Latn-UZ" smtClean="0"/>
              <a:pPr/>
              <a:t>25/09/2018</a:t>
            </a:fld>
            <a:endParaRPr lang="uz-Latn-UZ"/>
          </a:p>
        </p:txBody>
      </p:sp>
      <p:sp>
        <p:nvSpPr>
          <p:cNvPr id="5" name="Нижний колонтитул 4"/>
          <p:cNvSpPr>
            <a:spLocks noGrp="1"/>
          </p:cNvSpPr>
          <p:nvPr>
            <p:ph type="ftr" sz="quarter" idx="11"/>
          </p:nvPr>
        </p:nvSpPr>
        <p:spPr/>
        <p:txBody>
          <a:bodyPr/>
          <a:lstStyle/>
          <a:p>
            <a:endParaRPr lang="uz-Latn-UZ"/>
          </a:p>
        </p:txBody>
      </p:sp>
      <p:sp>
        <p:nvSpPr>
          <p:cNvPr id="6" name="Номер слайда 5"/>
          <p:cNvSpPr>
            <a:spLocks noGrp="1"/>
          </p:cNvSpPr>
          <p:nvPr>
            <p:ph type="sldNum" sz="quarter" idx="12"/>
          </p:nvPr>
        </p:nvSpPr>
        <p:spPr/>
        <p:txBody>
          <a:body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1838482864"/>
      </p:ext>
    </p:extLst>
  </p:cSld>
  <p:clrMapOvr>
    <a:masterClrMapping/>
  </p:clrMapOvr>
  <p:transition>
    <p:comb/>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43675" y="365125"/>
            <a:ext cx="1971675"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28650" y="365125"/>
            <a:ext cx="58007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CFAABF2-E718-467D-AF20-D7733FBF300E}" type="datetimeFigureOut">
              <a:rPr lang="uz-Latn-UZ" smtClean="0"/>
              <a:pPr/>
              <a:t>25/09/2018</a:t>
            </a:fld>
            <a:endParaRPr lang="uz-Latn-UZ"/>
          </a:p>
        </p:txBody>
      </p:sp>
      <p:sp>
        <p:nvSpPr>
          <p:cNvPr id="5" name="Нижний колонтитул 4"/>
          <p:cNvSpPr>
            <a:spLocks noGrp="1"/>
          </p:cNvSpPr>
          <p:nvPr>
            <p:ph type="ftr" sz="quarter" idx="11"/>
          </p:nvPr>
        </p:nvSpPr>
        <p:spPr/>
        <p:txBody>
          <a:bodyPr/>
          <a:lstStyle/>
          <a:p>
            <a:endParaRPr lang="uz-Latn-UZ"/>
          </a:p>
        </p:txBody>
      </p:sp>
      <p:sp>
        <p:nvSpPr>
          <p:cNvPr id="6" name="Номер слайда 5"/>
          <p:cNvSpPr>
            <a:spLocks noGrp="1"/>
          </p:cNvSpPr>
          <p:nvPr>
            <p:ph type="sldNum" sz="quarter" idx="12"/>
          </p:nvPr>
        </p:nvSpPr>
        <p:spPr/>
        <p:txBody>
          <a:body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2346219520"/>
      </p:ext>
    </p:extLst>
  </p:cSld>
  <p:clrMapOvr>
    <a:masterClrMapping/>
  </p:clrMapOvr>
  <p:transition>
    <p:comb/>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CFAABF2-E718-467D-AF20-D7733FBF300E}" type="datetimeFigureOut">
              <a:rPr lang="uz-Latn-UZ" smtClean="0"/>
              <a:pPr/>
              <a:t>25/09/2018</a:t>
            </a:fld>
            <a:endParaRPr lang="uz-Latn-UZ"/>
          </a:p>
        </p:txBody>
      </p:sp>
      <p:sp>
        <p:nvSpPr>
          <p:cNvPr id="5" name="Нижний колонтитул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uz-Latn-UZ"/>
          </a:p>
        </p:txBody>
      </p:sp>
      <p:sp>
        <p:nvSpPr>
          <p:cNvPr id="6" name="Номер слайда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C4033DF-547C-4937-92BD-A3113DB69FD4}" type="slidenum">
              <a:rPr lang="uz-Latn-UZ" smtClean="0"/>
              <a:pPr/>
              <a:t>‹#›</a:t>
            </a:fld>
            <a:endParaRPr lang="uz-Latn-UZ"/>
          </a:p>
        </p:txBody>
      </p:sp>
    </p:spTree>
    <p:extLst>
      <p:ext uri="{BB962C8B-B14F-4D97-AF65-F5344CB8AC3E}">
        <p14:creationId xmlns:p14="http://schemas.microsoft.com/office/powerpoint/2010/main" val="1368784852"/>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ransition>
    <p:comb/>
  </p:transition>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ru-RU"/>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5.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4.wmf"/><Relationship Id="rId5" Type="http://schemas.openxmlformats.org/officeDocument/2006/relationships/oleObject" Target="../embeddings/oleObject2.bin"/><Relationship Id="rId4" Type="http://schemas.openxmlformats.org/officeDocument/2006/relationships/image" Target="../media/image3.w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9.wmf"/><Relationship Id="rId5" Type="http://schemas.openxmlformats.org/officeDocument/2006/relationships/oleObject" Target="../embeddings/oleObject5.bin"/><Relationship Id="rId4" Type="http://schemas.openxmlformats.org/officeDocument/2006/relationships/image" Target="../media/image8.w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13.w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18.wmf"/></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360362" y="620713"/>
            <a:ext cx="8353425"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t> </a:t>
            </a:r>
            <a:r>
              <a:rPr lang="uz-Cyrl-UZ" sz="2000" b="1" dirty="0"/>
              <a:t>O</a:t>
            </a:r>
            <a:r>
              <a:rPr lang="en-US" sz="2000" b="1" dirty="0"/>
              <a:t>ʻ</a:t>
            </a:r>
            <a:r>
              <a:rPr lang="uz-Cyrl-UZ" sz="2000" b="1" dirty="0"/>
              <a:t>ZBEKISTON RESPUBLIKASI</a:t>
            </a:r>
            <a:endParaRPr lang="ru-RU" sz="2000" b="1" dirty="0"/>
          </a:p>
          <a:p>
            <a:pPr algn="ctr"/>
            <a:r>
              <a:rPr lang="uz-Cyrl-UZ" sz="2000" b="1" dirty="0"/>
              <a:t>OLIY</a:t>
            </a:r>
            <a:r>
              <a:rPr lang="en-US" sz="2000" b="1" dirty="0"/>
              <a:t>  </a:t>
            </a:r>
            <a:r>
              <a:rPr lang="uz-Cyrl-UZ" sz="2000" b="1" dirty="0"/>
              <a:t>VA </a:t>
            </a:r>
            <a:r>
              <a:rPr lang="en-US" sz="2000" b="1" dirty="0" smtClean="0"/>
              <a:t> </a:t>
            </a:r>
            <a:r>
              <a:rPr lang="uz-Cyrl-UZ" sz="2000" b="1" dirty="0" smtClean="0"/>
              <a:t>OʻRTA </a:t>
            </a:r>
            <a:r>
              <a:rPr lang="uz-Cyrl-UZ" sz="2000" b="1" dirty="0"/>
              <a:t>MAXSUS TA</a:t>
            </a:r>
            <a:r>
              <a:rPr lang="en-US" sz="2000" b="1" dirty="0"/>
              <a:t>ʼ</a:t>
            </a:r>
            <a:r>
              <a:rPr lang="uz-Cyrl-UZ" sz="2000" b="1" dirty="0"/>
              <a:t>LIM VAZIRLIGI</a:t>
            </a:r>
            <a:endParaRPr lang="ru-RU" sz="2000" b="1" dirty="0"/>
          </a:p>
          <a:p>
            <a:pPr algn="ctr"/>
            <a:r>
              <a:rPr lang="uz-Cyrl-UZ" sz="2000" b="1" dirty="0"/>
              <a:t>ANDIJON  MA</a:t>
            </a:r>
            <a:r>
              <a:rPr lang="en-US" sz="2000" b="1" dirty="0"/>
              <a:t>SHI</a:t>
            </a:r>
            <a:r>
              <a:rPr lang="uz-Cyrl-UZ" sz="2000" b="1" dirty="0"/>
              <a:t>N</a:t>
            </a:r>
            <a:r>
              <a:rPr lang="en-US" sz="2000" b="1" dirty="0"/>
              <a:t>ASOZLIK  </a:t>
            </a:r>
            <a:r>
              <a:rPr lang="uz-Cyrl-UZ" sz="2000" b="1" dirty="0" smtClean="0"/>
              <a:t>INSTITUTI</a:t>
            </a:r>
            <a:endParaRPr lang="en-US" sz="2000" b="1" dirty="0" smtClean="0"/>
          </a:p>
          <a:p>
            <a:pPr algn="ctr"/>
            <a:endParaRPr lang="ru-RU" sz="2000" dirty="0"/>
          </a:p>
        </p:txBody>
      </p:sp>
      <p:sp>
        <p:nvSpPr>
          <p:cNvPr id="6" name="Rectangle 17"/>
          <p:cNvSpPr txBox="1">
            <a:spLocks noChangeArrowheads="1"/>
          </p:cNvSpPr>
          <p:nvPr/>
        </p:nvSpPr>
        <p:spPr>
          <a:xfrm>
            <a:off x="2895588" y="4365104"/>
            <a:ext cx="4071966" cy="936104"/>
          </a:xfrm>
          <a:prstGeom prst="rect">
            <a:avLst/>
          </a:prstGeom>
        </p:spPr>
        <p:txBody>
          <a:bodyPr vert="horz" rtlCol="0" anchor="ctr">
            <a:normAutofit fontScale="85000" lnSpcReduction="20000"/>
            <a:scene3d>
              <a:camera prst="orthographicFront"/>
              <a:lightRig rig="soft" dir="t"/>
            </a:scene3d>
            <a:sp3d prstMaterial="softEdge">
              <a:bevelT w="25400" h="25400"/>
            </a:sp3d>
          </a:bodyPr>
          <a:lst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4000" b="1" i="0" u="none" strike="noStrike" kern="1200" cap="none" spc="0" normalizeH="0" baseline="0" noProof="0" dirty="0" smtClean="0">
              <a:ln>
                <a:noFill/>
              </a:ln>
              <a:solidFill>
                <a:schemeClr val="bg2">
                  <a:lumMod val="50000"/>
                </a:schemeClr>
              </a:solidFill>
              <a:effectLst>
                <a:outerShdw blurRad="31750" dist="25400" dir="5400000" algn="tl" rotWithShape="0">
                  <a:srgbClr val="000000">
                    <a:alpha val="25000"/>
                  </a:srgbClr>
                </a:outerShdw>
              </a:effectLst>
              <a:uLnTx/>
              <a:uFillTx/>
              <a:latin typeface="+mj-lt"/>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uz-Latn-UZ" sz="4000" b="1" i="0" u="none" strike="noStrike" kern="1200" cap="none" spc="0" normalizeH="0" baseline="0" noProof="0" dirty="0" smtClean="0">
                <a:ln>
                  <a:noFill/>
                </a:ln>
                <a:solidFill>
                  <a:schemeClr val="bg2">
                    <a:lumMod val="50000"/>
                  </a:schemeClr>
                </a:solidFill>
                <a:effectLst>
                  <a:outerShdw blurRad="31750" dist="25400" dir="5400000" algn="tl" rotWithShape="0">
                    <a:srgbClr val="000000">
                      <a:alpha val="25000"/>
                    </a:srgbClr>
                  </a:outerShdw>
                </a:effectLst>
                <a:uLnTx/>
                <a:uFillTx/>
                <a:latin typeface="+mj-lt"/>
                <a:ea typeface="+mj-ea"/>
                <a:cs typeface="+mj-cs"/>
              </a:rPr>
              <a:t>TAQDIMOT</a:t>
            </a:r>
            <a:endParaRPr kumimoji="0" lang="ru-RU" sz="4000" b="1" i="0" u="none" strike="noStrike" kern="1200" cap="none" spc="0" normalizeH="0" baseline="0" noProof="0" dirty="0">
              <a:ln>
                <a:noFill/>
              </a:ln>
              <a:solidFill>
                <a:schemeClr val="bg2">
                  <a:lumMod val="50000"/>
                </a:schemeClr>
              </a:solidFill>
              <a:effectLst>
                <a:outerShdw blurRad="31750" dist="25400" dir="5400000" algn="tl" rotWithShape="0">
                  <a:srgbClr val="000000">
                    <a:alpha val="25000"/>
                  </a:srgbClr>
                </a:outerShdw>
              </a:effectLst>
              <a:uLnTx/>
              <a:uFillTx/>
              <a:latin typeface="+mj-lt"/>
              <a:ea typeface="+mj-ea"/>
              <a:cs typeface="+mj-cs"/>
            </a:endParaRPr>
          </a:p>
        </p:txBody>
      </p:sp>
      <p:sp>
        <p:nvSpPr>
          <p:cNvPr id="7" name="Rectangle 19"/>
          <p:cNvSpPr>
            <a:spLocks noChangeArrowheads="1"/>
          </p:cNvSpPr>
          <p:nvPr/>
        </p:nvSpPr>
        <p:spPr bwMode="auto">
          <a:xfrm>
            <a:off x="1011237" y="1772816"/>
            <a:ext cx="7772400" cy="1224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800" b="1" dirty="0" smtClean="0"/>
          </a:p>
          <a:p>
            <a:endParaRPr lang="en-US" sz="1800" b="1" dirty="0"/>
          </a:p>
          <a:p>
            <a:endParaRPr lang="en-US" sz="1800" b="1" dirty="0" smtClean="0"/>
          </a:p>
          <a:p>
            <a:pPr algn="ctr"/>
            <a:endParaRPr lang="en-US" sz="1600" b="1" dirty="0" smtClean="0"/>
          </a:p>
          <a:p>
            <a:pPr algn="ctr"/>
            <a:endParaRPr lang="en-US" sz="1600" b="1" dirty="0" smtClean="0"/>
          </a:p>
          <a:p>
            <a:pPr algn="ctr"/>
            <a:endParaRPr lang="en-US" sz="1600" b="1" dirty="0"/>
          </a:p>
          <a:p>
            <a:pPr algn="ctr"/>
            <a:endParaRPr lang="en-US" sz="1600" b="1" dirty="0" smtClean="0"/>
          </a:p>
          <a:p>
            <a:pPr algn="ctr"/>
            <a:r>
              <a:rPr lang="en-US" sz="1600" b="1" dirty="0" smtClean="0"/>
              <a:t>«</a:t>
            </a:r>
            <a:r>
              <a:rPr lang="en-US" sz="2000" b="1" dirty="0"/>
              <a:t>YUK KO`TARISH TRANSPORTLARI, TRANSPORT MASHINALARI VA MEXANIZMLARI»</a:t>
            </a:r>
            <a:endParaRPr lang="ru-RU" sz="2000" dirty="0"/>
          </a:p>
          <a:p>
            <a:pPr algn="ctr"/>
            <a:r>
              <a:rPr lang="en-US" sz="2000" b="1" dirty="0"/>
              <a:t>FANIDAN  </a:t>
            </a:r>
            <a:endParaRPr lang="ru-RU" sz="2000" dirty="0"/>
          </a:p>
          <a:p>
            <a:pPr algn="ctr"/>
            <a:endParaRPr lang="en-US" b="1" dirty="0"/>
          </a:p>
          <a:p>
            <a:pPr algn="ctr"/>
            <a:r>
              <a:rPr lang="uz-Cyrl-UZ" sz="2400" b="1" dirty="0"/>
              <a:t> Yuk osish organlari. </a:t>
            </a:r>
            <a:r>
              <a:rPr lang="uz-Cyrl-UZ" sz="2400" b="1" dirty="0" smtClean="0"/>
              <a:t>Polispastlar</a:t>
            </a:r>
            <a:r>
              <a:rPr lang="uz-Cyrl-UZ" sz="2400" b="1" dirty="0"/>
              <a:t>, barabanlar, bloklar, </a:t>
            </a:r>
            <a:r>
              <a:rPr lang="uz-Cyrl-UZ" sz="2400" b="1" dirty="0" smtClean="0"/>
              <a:t>yulduzchalar</a:t>
            </a:r>
            <a:endParaRPr lang="en-US" sz="2400" b="1" dirty="0" smtClean="0"/>
          </a:p>
          <a:p>
            <a:pPr algn="ctr"/>
            <a:endParaRPr lang="en-US" sz="2000" dirty="0" smtClean="0"/>
          </a:p>
          <a:p>
            <a:pPr algn="ctr"/>
            <a:r>
              <a:rPr lang="en-US" sz="2000" dirty="0" err="1" smtClean="0"/>
              <a:t>mavzusida</a:t>
            </a:r>
            <a:endParaRPr lang="ru-RU" dirty="0"/>
          </a:p>
        </p:txBody>
      </p:sp>
    </p:spTree>
    <p:extLst>
      <p:ext uri="{BB962C8B-B14F-4D97-AF65-F5344CB8AC3E}">
        <p14:creationId xmlns:p14="http://schemas.microsoft.com/office/powerpoint/2010/main" val="3653530593"/>
      </p:ext>
    </p:extLst>
  </p:cSld>
  <p:clrMapOvr>
    <a:masterClrMapping/>
  </p:clrMapOvr>
  <p:transition>
    <p:comb/>
  </p:transition>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8482" name="Rectangle 2"/>
          <p:cNvSpPr>
            <a:spLocks noGrp="1" noChangeArrowheads="1"/>
          </p:cNvSpPr>
          <p:nvPr>
            <p:ph type="ctrTitle"/>
          </p:nvPr>
        </p:nvSpPr>
        <p:spPr>
          <a:xfrm>
            <a:off x="827088" y="1916832"/>
            <a:ext cx="7772400" cy="4320480"/>
          </a:xfrm>
        </p:spPr>
        <p:txBody>
          <a:bodyPr anchor="ctr">
            <a:normAutofit fontScale="90000"/>
          </a:bodyPr>
          <a:lstStyle/>
          <a:p>
            <a:pPr algn="l">
              <a:lnSpc>
                <a:spcPct val="150000"/>
              </a:lnSpc>
            </a:pPr>
            <a:r>
              <a:rPr lang="en-US" sz="2400" b="1" u="sng" dirty="0" smtClean="0"/>
              <a:t>1. </a:t>
            </a:r>
            <a:r>
              <a:rPr lang="uz-Cyrl-UZ" sz="2800" b="1" u="sng" dirty="0" smtClean="0"/>
              <a:t>Yuk osish organlari. </a:t>
            </a:r>
            <a:r>
              <a:rPr lang="uz-Latn-UZ" sz="2800" b="1" u="sng" dirty="0" smtClean="0"/>
              <a:t/>
            </a:r>
            <a:br>
              <a:rPr lang="uz-Latn-UZ" sz="2800" b="1" u="sng" dirty="0" smtClean="0"/>
            </a:br>
            <a:r>
              <a:rPr lang="en-US" sz="2800" b="1" u="sng" dirty="0" smtClean="0"/>
              <a:t>2. </a:t>
            </a:r>
            <a:r>
              <a:rPr lang="en-US" sz="2800" b="1" u="sng" dirty="0" err="1"/>
              <a:t>Maxsus</a:t>
            </a:r>
            <a:r>
              <a:rPr lang="en-US" sz="2800" b="1" u="sng" dirty="0"/>
              <a:t> yuk </a:t>
            </a:r>
            <a:r>
              <a:rPr lang="en-US" sz="2800" b="1" u="sng" dirty="0" err="1"/>
              <a:t>ocish</a:t>
            </a:r>
            <a:r>
              <a:rPr lang="en-US" sz="2800" b="1" u="sng" dirty="0"/>
              <a:t> </a:t>
            </a:r>
            <a:r>
              <a:rPr lang="en-US" sz="2800" b="1" u="sng" dirty="0" err="1"/>
              <a:t>qurilmalari</a:t>
            </a:r>
            <a:r>
              <a:rPr lang="ru-RU" sz="2800" dirty="0"/>
              <a:t/>
            </a:r>
            <a:br>
              <a:rPr lang="ru-RU" sz="2800" dirty="0"/>
            </a:br>
            <a:r>
              <a:rPr lang="en-US" sz="2800" b="1" u="sng" dirty="0" smtClean="0"/>
              <a:t>3</a:t>
            </a:r>
            <a:r>
              <a:rPr lang="en-US" sz="2800" b="1" u="sng" dirty="0" smtClean="0"/>
              <a:t>. </a:t>
            </a:r>
            <a:r>
              <a:rPr lang="uz-Cyrl-UZ" sz="2800" b="1" u="sng" dirty="0" smtClean="0"/>
              <a:t>Polispastlar</a:t>
            </a:r>
            <a:r>
              <a:rPr lang="en-US" sz="2800" b="1" u="sng" dirty="0" smtClean="0"/>
              <a:t/>
            </a:r>
            <a:br>
              <a:rPr lang="en-US" sz="2800" b="1" u="sng" dirty="0" smtClean="0"/>
            </a:br>
            <a:r>
              <a:rPr lang="en-US" sz="2800" b="1" u="sng" dirty="0" smtClean="0"/>
              <a:t>4</a:t>
            </a:r>
            <a:r>
              <a:rPr lang="en-US" sz="2800" b="1" u="sng" dirty="0" smtClean="0"/>
              <a:t>. </a:t>
            </a:r>
            <a:r>
              <a:rPr lang="en-US" sz="2800" b="1" u="sng" dirty="0"/>
              <a:t>B</a:t>
            </a:r>
            <a:r>
              <a:rPr lang="uz-Cyrl-UZ" sz="2800" b="1" u="sng" dirty="0" smtClean="0"/>
              <a:t>loklar</a:t>
            </a:r>
            <a:r>
              <a:rPr lang="en-US" sz="2800" b="1" u="sng" dirty="0" smtClean="0"/>
              <a:t>, </a:t>
            </a:r>
            <a:r>
              <a:rPr lang="uz-Cyrl-UZ" sz="2800" b="1" u="sng" dirty="0" smtClean="0"/>
              <a:t>barabanlar,</a:t>
            </a:r>
            <a:r>
              <a:rPr lang="en-US" sz="2800" b="1" u="sng" dirty="0" smtClean="0"/>
              <a:t> </a:t>
            </a:r>
            <a:r>
              <a:rPr lang="uz-Cyrl-UZ" sz="2800" b="1" u="sng" dirty="0" smtClean="0"/>
              <a:t>yulduzchalar</a:t>
            </a:r>
            <a:r>
              <a:rPr lang="uz-Latn-UZ" sz="2800" b="1" u="sng" dirty="0"/>
              <a:t/>
            </a:r>
            <a:br>
              <a:rPr lang="uz-Latn-UZ" sz="2800" b="1" u="sng" dirty="0"/>
            </a:br>
            <a:r>
              <a:rPr lang="uz-Latn-UZ" sz="2800" dirty="0" smtClean="0"/>
              <a:t/>
            </a:r>
            <a:br>
              <a:rPr lang="uz-Latn-UZ" sz="2800" dirty="0" smtClean="0"/>
            </a:br>
            <a:r>
              <a:rPr lang="uz-Cyrl-UZ" sz="2400" b="1" dirty="0">
                <a:solidFill>
                  <a:schemeClr val="tx1"/>
                </a:solidFill>
              </a:rPr>
              <a:t/>
            </a:r>
            <a:br>
              <a:rPr lang="uz-Cyrl-UZ" sz="2400" b="1" dirty="0">
                <a:solidFill>
                  <a:schemeClr val="tx1"/>
                </a:solidFill>
              </a:rPr>
            </a:br>
            <a:endParaRPr lang="ru-RU" sz="2400" b="1" dirty="0">
              <a:solidFill>
                <a:schemeClr val="tx1"/>
              </a:solidFill>
            </a:endParaRPr>
          </a:p>
        </p:txBody>
      </p:sp>
      <p:sp>
        <p:nvSpPr>
          <p:cNvPr id="148484" name="Rectangle 4"/>
          <p:cNvSpPr>
            <a:spLocks noChangeArrowheads="1"/>
          </p:cNvSpPr>
          <p:nvPr/>
        </p:nvSpPr>
        <p:spPr bwMode="auto">
          <a:xfrm>
            <a:off x="3978952" y="1052736"/>
            <a:ext cx="146867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50000"/>
              </a:spcBef>
            </a:pPr>
            <a:r>
              <a:rPr lang="en-US" sz="2400" b="1" u="sng" spc="600" dirty="0" smtClean="0">
                <a:effectLst>
                  <a:outerShdw blurRad="38100" dist="38100" dir="2700000" algn="tl">
                    <a:srgbClr val="000000">
                      <a:alpha val="43137"/>
                    </a:srgbClr>
                  </a:outerShdw>
                </a:effectLst>
              </a:rPr>
              <a:t>REJA</a:t>
            </a:r>
            <a:r>
              <a:rPr lang="ru-RU" b="1" u="sng" spc="600" dirty="0" smtClean="0">
                <a:effectLst>
                  <a:outerShdw blurRad="38100" dist="38100" dir="2700000" algn="tl">
                    <a:srgbClr val="000000">
                      <a:alpha val="43137"/>
                    </a:srgbClr>
                  </a:outerShdw>
                </a:effectLst>
              </a:rPr>
              <a:t>:</a:t>
            </a:r>
            <a:endParaRPr lang="ru-RU" b="1" u="sng" spc="6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38394194"/>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8482"/>
                                        </p:tgtEl>
                                        <p:attrNameLst>
                                          <p:attrName>style.visibility</p:attrName>
                                        </p:attrNameLst>
                                      </p:cBhvr>
                                      <p:to>
                                        <p:strVal val="visible"/>
                                      </p:to>
                                    </p:set>
                                    <p:animEffect transition="in" filter="fade">
                                      <p:cBhvr>
                                        <p:cTn id="7" dur="2000"/>
                                        <p:tgtEl>
                                          <p:spTgt spid="148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500042"/>
            <a:ext cx="8229600" cy="6143668"/>
          </a:xfrm>
        </p:spPr>
        <p:txBody>
          <a:bodyPr>
            <a:normAutofit/>
          </a:bodyPr>
          <a:lstStyle/>
          <a:p>
            <a:pPr marL="457200" indent="-457200" algn="ctr">
              <a:buAutoNum type="arabicPeriod"/>
            </a:pPr>
            <a:r>
              <a:rPr lang="uz-Cyrl-UZ" sz="2400" b="1" u="sng" dirty="0" smtClean="0">
                <a:latin typeface="Arial" panose="020B0604020202020204" pitchFamily="34" charset="0"/>
                <a:cs typeface="Arial" panose="020B0604020202020204" pitchFamily="34" charset="0"/>
              </a:rPr>
              <a:t>Yuk osish organlari.</a:t>
            </a:r>
            <a:endParaRPr lang="en-US" sz="2400" b="1" u="sng" dirty="0" smtClean="0">
              <a:latin typeface="Arial" panose="020B0604020202020204" pitchFamily="34" charset="0"/>
              <a:cs typeface="Arial" panose="020B0604020202020204" pitchFamily="34" charset="0"/>
            </a:endParaRPr>
          </a:p>
          <a:p>
            <a:pPr marL="109728" indent="0" algn="ctr">
              <a:buNone/>
            </a:pPr>
            <a:endParaRPr lang="en-US" sz="2400" b="1" dirty="0" smtClean="0">
              <a:latin typeface="Arial" panose="020B0604020202020204" pitchFamily="34" charset="0"/>
              <a:cs typeface="Arial" panose="020B0604020202020204" pitchFamily="34" charset="0"/>
            </a:endParaRPr>
          </a:p>
          <a:p>
            <a:pPr marL="109728" indent="0">
              <a:buNone/>
            </a:pP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Ilgaklar</a:t>
            </a:r>
            <a:r>
              <a:rPr lang="en-US" sz="2000" b="1" dirty="0" smtClean="0">
                <a:latin typeface="Arial" panose="020B0604020202020204" pitchFamily="34" charset="0"/>
                <a:cs typeface="Arial" panose="020B0604020202020204" pitchFamily="34" charset="0"/>
              </a:rPr>
              <a:t>.</a:t>
            </a:r>
          </a:p>
          <a:p>
            <a:pPr marL="109728" indent="0" algn="ctr">
              <a:buNone/>
            </a:pPr>
            <a:endParaRPr lang="en-US" sz="3200" b="1" dirty="0" smtClean="0"/>
          </a:p>
          <a:p>
            <a:pPr>
              <a:lnSpc>
                <a:spcPct val="150000"/>
              </a:lnSpc>
            </a:pPr>
            <a:r>
              <a:rPr lang="en-US" sz="2000" dirty="0" err="1" smtClean="0">
                <a:latin typeface="Arial" panose="020B0604020202020204" pitchFamily="34" charset="0"/>
                <a:cs typeface="Arial" panose="020B0604020202020204" pitchFamily="34" charset="0"/>
              </a:rPr>
              <a:t>Ilgaklar</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va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sirtmoqlar</a:t>
            </a:r>
            <a:r>
              <a:rPr lang="en-US" sz="2000" dirty="0" smtClean="0">
                <a:latin typeface="Arial" panose="020B0604020202020204" pitchFamily="34" charset="0"/>
                <a:cs typeface="Arial" panose="020B0604020202020204" pitchFamily="34" charset="0"/>
              </a:rPr>
              <a:t> eng </a:t>
            </a:r>
            <a:r>
              <a:rPr lang="en-US" sz="2000" dirty="0" err="1" smtClean="0">
                <a:latin typeface="Arial" panose="020B0604020202020204" pitchFamily="34" charset="0"/>
                <a:cs typeface="Arial" panose="020B0604020202020204" pitchFamily="34" charset="0"/>
              </a:rPr>
              <a:t>koʻp</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tarqalgan</a:t>
            </a:r>
            <a:r>
              <a:rPr lang="en-US" sz="2000" dirty="0" smtClean="0">
                <a:latin typeface="Arial" panose="020B0604020202020204" pitchFamily="34" charset="0"/>
                <a:cs typeface="Arial" panose="020B0604020202020204" pitchFamily="34" charset="0"/>
              </a:rPr>
              <a:t> universal yuk </a:t>
            </a:r>
            <a:r>
              <a:rPr lang="en-US" sz="2000" dirty="0" err="1" smtClean="0">
                <a:latin typeface="Arial" panose="020B0604020202020204" pitchFamily="34" charset="0"/>
                <a:cs typeface="Arial" panose="020B0604020202020204" pitchFamily="34" charset="0"/>
              </a:rPr>
              <a:t>osish</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jihozi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hisoblanadi</a:t>
            </a:r>
            <a:r>
              <a:rPr lang="en-US" sz="2000" dirty="0" smtClean="0">
                <a:latin typeface="Arial" panose="020B0604020202020204" pitchFamily="34" charset="0"/>
                <a:cs typeface="Arial" panose="020B0604020202020204" pitchFamily="34" charset="0"/>
              </a:rPr>
              <a:t>. </a:t>
            </a:r>
          </a:p>
          <a:p>
            <a:pPr>
              <a:lnSpc>
                <a:spcPct val="150000"/>
              </a:lnSpc>
            </a:pPr>
            <a:r>
              <a:rPr lang="en-US" sz="2000" dirty="0" smtClean="0">
                <a:latin typeface="Arial" panose="020B0604020202020204" pitchFamily="34" charset="0"/>
                <a:cs typeface="Arial" panose="020B0604020202020204" pitchFamily="34" charset="0"/>
              </a:rPr>
              <a:t>Bu </a:t>
            </a:r>
            <a:r>
              <a:rPr lang="en-US" sz="2000" dirty="0" err="1" smtClean="0">
                <a:latin typeface="Arial" panose="020B0604020202020204" pitchFamily="34" charset="0"/>
                <a:cs typeface="Arial" panose="020B0604020202020204" pitchFamily="34" charset="0"/>
              </a:rPr>
              <a:t>holda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yuklar</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zanjirli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yoki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poʻlat</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arqonli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stroplar</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yordamida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ilgakka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yoki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sirtmoqqa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osiladi</a:t>
            </a:r>
            <a:r>
              <a:rPr lang="en-US" sz="2000" dirty="0" smtClean="0">
                <a:latin typeface="Arial" panose="020B0604020202020204" pitchFamily="34" charset="0"/>
                <a:cs typeface="Arial" panose="020B0604020202020204" pitchFamily="34" charset="0"/>
              </a:rPr>
              <a:t>. </a:t>
            </a:r>
          </a:p>
          <a:p>
            <a:pPr>
              <a:lnSpc>
                <a:spcPct val="150000"/>
              </a:lnSpc>
            </a:pPr>
            <a:r>
              <a:rPr lang="en-US" sz="2000" dirty="0" err="1" smtClean="0">
                <a:latin typeface="Arial" panose="020B0604020202020204" pitchFamily="34" charset="0"/>
                <a:cs typeface="Arial" panose="020B0604020202020204" pitchFamily="34" charset="0"/>
              </a:rPr>
              <a:t>Ular</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asosan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donali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yuklarni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koʻtarishga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moʻljallangan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Konstruktsiyasiga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koʻra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ilgaklar</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bir</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yoki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ikki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shoxli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boʻladi</a:t>
            </a:r>
            <a:r>
              <a:rPr lang="en-US" sz="2000" dirty="0" smtClean="0">
                <a:latin typeface="Arial" panose="020B0604020202020204" pitchFamily="34" charset="0"/>
                <a:cs typeface="Arial" panose="020B0604020202020204" pitchFamily="34" charset="0"/>
              </a:rPr>
              <a:t>. </a:t>
            </a:r>
            <a:endParaRPr lang="uz-Latn-UZ" sz="2000" dirty="0" smtClean="0">
              <a:latin typeface="Arial" panose="020B0604020202020204" pitchFamily="34" charset="0"/>
              <a:cs typeface="Arial" panose="020B0604020202020204" pitchFamily="34" charset="0"/>
            </a:endParaRPr>
          </a:p>
          <a:p>
            <a:endParaRPr lang="uz-Latn-UZ" sz="3200" dirty="0"/>
          </a:p>
        </p:txBody>
      </p:sp>
    </p:spTree>
  </p:cSld>
  <p:clrMapOvr>
    <a:masterClrMapping/>
  </p:clrMapOvr>
  <p:transition>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fontScale="90000"/>
          </a:bodyPr>
          <a:lstStyle/>
          <a:p>
            <a:pPr algn="ctr">
              <a:lnSpc>
                <a:spcPct val="150000"/>
              </a:lnSpc>
            </a:pPr>
            <a:r>
              <a:rPr lang="en-US" sz="3600" dirty="0" smtClean="0"/>
              <a:t/>
            </a:r>
            <a:br>
              <a:rPr lang="en-US" sz="3600" dirty="0" smtClean="0"/>
            </a:br>
            <a:r>
              <a:rPr lang="en-US" sz="2700" b="1" dirty="0" err="1" smtClean="0">
                <a:latin typeface="Arial" panose="020B0604020202020204" pitchFamily="34" charset="0"/>
                <a:cs typeface="Arial" panose="020B0604020202020204" pitchFamily="34" charset="0"/>
              </a:rPr>
              <a:t>Ilgaklar</a:t>
            </a:r>
            <a:r>
              <a:rPr lang="en-US" sz="2700" b="1" dirty="0" smtClean="0">
                <a:latin typeface="Arial" panose="020B0604020202020204" pitchFamily="34" charset="0"/>
                <a:cs typeface="Arial" panose="020B0604020202020204" pitchFamily="34" charset="0"/>
              </a:rPr>
              <a:t> </a:t>
            </a:r>
            <a:br>
              <a:rPr lang="en-US" sz="2700" b="1" dirty="0" smtClean="0">
                <a:latin typeface="Arial" panose="020B0604020202020204" pitchFamily="34" charset="0"/>
                <a:cs typeface="Arial" panose="020B0604020202020204" pitchFamily="34" charset="0"/>
              </a:rPr>
            </a:br>
            <a:r>
              <a:rPr lang="en-US" sz="2700" b="1" dirty="0" smtClean="0">
                <a:latin typeface="Arial" panose="020B0604020202020204" pitchFamily="34" charset="0"/>
                <a:cs typeface="Arial" panose="020B0604020202020204" pitchFamily="34" charset="0"/>
              </a:rPr>
              <a:t>a </a:t>
            </a:r>
            <a:r>
              <a:rPr lang="en-US" sz="2700" b="1" dirty="0">
                <a:latin typeface="Arial" panose="020B0604020202020204" pitchFamily="34" charset="0"/>
                <a:cs typeface="Arial" panose="020B0604020202020204" pitchFamily="34" charset="0"/>
              </a:rPr>
              <a:t>– </a:t>
            </a:r>
            <a:r>
              <a:rPr lang="en-US" sz="2700" b="1" dirty="0" err="1">
                <a:latin typeface="Arial" panose="020B0604020202020204" pitchFamily="34" charset="0"/>
                <a:cs typeface="Arial" panose="020B0604020202020204" pitchFamily="34" charset="0"/>
              </a:rPr>
              <a:t>bir</a:t>
            </a:r>
            <a:r>
              <a:rPr lang="en-US" sz="2700" b="1" dirty="0">
                <a:latin typeface="Arial" panose="020B0604020202020204" pitchFamily="34" charset="0"/>
                <a:cs typeface="Arial" panose="020B0604020202020204" pitchFamily="34" charset="0"/>
              </a:rPr>
              <a:t> </a:t>
            </a:r>
            <a:r>
              <a:rPr lang="en-US" sz="2700" b="1" dirty="0" err="1">
                <a:latin typeface="Arial" panose="020B0604020202020204" pitchFamily="34" charset="0"/>
                <a:cs typeface="Arial" panose="020B0604020202020204" pitchFamily="34" charset="0"/>
              </a:rPr>
              <a:t>shoxli</a:t>
            </a:r>
            <a:r>
              <a:rPr lang="en-US" sz="2700" b="1" dirty="0">
                <a:latin typeface="Arial" panose="020B0604020202020204" pitchFamily="34" charset="0"/>
                <a:cs typeface="Arial" panose="020B0604020202020204" pitchFamily="34" charset="0"/>
              </a:rPr>
              <a:t>; b – </a:t>
            </a:r>
            <a:r>
              <a:rPr lang="en-US" sz="2700" b="1" dirty="0" err="1">
                <a:latin typeface="Arial" panose="020B0604020202020204" pitchFamily="34" charset="0"/>
                <a:cs typeface="Arial" panose="020B0604020202020204" pitchFamily="34" charset="0"/>
              </a:rPr>
              <a:t>ikki</a:t>
            </a:r>
            <a:r>
              <a:rPr lang="en-US" sz="2700" b="1" dirty="0">
                <a:latin typeface="Arial" panose="020B0604020202020204" pitchFamily="34" charset="0"/>
                <a:cs typeface="Arial" panose="020B0604020202020204" pitchFamily="34" charset="0"/>
              </a:rPr>
              <a:t> </a:t>
            </a:r>
            <a:r>
              <a:rPr lang="en-US" sz="2700" b="1" dirty="0" err="1">
                <a:latin typeface="Arial" panose="020B0604020202020204" pitchFamily="34" charset="0"/>
                <a:cs typeface="Arial" panose="020B0604020202020204" pitchFamily="34" charset="0"/>
              </a:rPr>
              <a:t>shoxli</a:t>
            </a:r>
            <a:r>
              <a:rPr lang="en-US" sz="2700" b="1" dirty="0">
                <a:latin typeface="Arial" panose="020B0604020202020204" pitchFamily="34" charset="0"/>
                <a:cs typeface="Arial" panose="020B0604020202020204" pitchFamily="34" charset="0"/>
              </a:rPr>
              <a:t>.</a:t>
            </a:r>
            <a:r>
              <a:rPr lang="uz-Latn-UZ" sz="4400" dirty="0"/>
              <a:t/>
            </a:r>
            <a:br>
              <a:rPr lang="uz-Latn-UZ" sz="4400" dirty="0"/>
            </a:br>
            <a:endParaRPr lang="ru-RU" dirty="0"/>
          </a:p>
        </p:txBody>
      </p:sp>
      <p:pic>
        <p:nvPicPr>
          <p:cNvPr id="4" name="Объект 3" descr="Image2"/>
          <p:cNvPicPr>
            <a:picLocks noGrp="1"/>
          </p:cNvPicPr>
          <p:nvPr>
            <p:ph idx="1"/>
          </p:nvPr>
        </p:nvPicPr>
        <p:blipFill>
          <a:blip r:embed="rId2" cstate="print">
            <a:lum bright="-36000" contrast="54000"/>
            <a:extLst>
              <a:ext uri="{28A0092B-C50C-407E-A947-70E740481C1C}">
                <a14:useLocalDpi xmlns:a14="http://schemas.microsoft.com/office/drawing/2010/main" val="0"/>
              </a:ext>
            </a:extLst>
          </a:blip>
          <a:stretch>
            <a:fillRect/>
          </a:stretch>
        </p:blipFill>
        <p:spPr bwMode="auto">
          <a:xfrm>
            <a:off x="1979712" y="2420888"/>
            <a:ext cx="5544616" cy="3384376"/>
          </a:xfrm>
          <a:prstGeom prst="rect">
            <a:avLst/>
          </a:prstGeom>
          <a:noFill/>
          <a:ln>
            <a:noFill/>
          </a:ln>
        </p:spPr>
      </p:pic>
    </p:spTree>
    <p:extLst>
      <p:ext uri="{BB962C8B-B14F-4D97-AF65-F5344CB8AC3E}">
        <p14:creationId xmlns:p14="http://schemas.microsoft.com/office/powerpoint/2010/main" val="4097407594"/>
      </p:ext>
    </p:extLst>
  </p:cSld>
  <p:clrMapOvr>
    <a:masterClrMapping/>
  </p:clrMapOvr>
  <p:transition>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285728"/>
            <a:ext cx="8229600" cy="6215106"/>
          </a:xfrm>
        </p:spPr>
        <p:txBody>
          <a:bodyPr>
            <a:normAutofit/>
          </a:bodyPr>
          <a:lstStyle/>
          <a:p>
            <a:endParaRPr lang="en-US" sz="2400" dirty="0" smtClean="0"/>
          </a:p>
          <a:p>
            <a:pPr marL="0" indent="0">
              <a:lnSpc>
                <a:spcPct val="150000"/>
              </a:lnSpc>
              <a:buNone/>
            </a:pP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Ilgaklar</a:t>
            </a:r>
            <a:r>
              <a:rPr lang="uz-Cyrl-UZ" sz="2000" dirty="0" smtClean="0">
                <a:latin typeface="Arial" panose="020B0604020202020204" pitchFamily="34" charset="0"/>
                <a:cs typeface="Arial" panose="020B0604020202020204" pitchFamily="34" charset="0"/>
              </a:rPr>
              <a:t>ning oʻlchamlari standartlashtirilgan boʻlib, tegishli GOSTda koʻrsatilgan. Masalan, dastaki va mashina yuritmali mexanizmlarda bir </a:t>
            </a:r>
            <a:r>
              <a:rPr lang="en-US" sz="2000" dirty="0" err="1" smtClean="0">
                <a:latin typeface="Arial" panose="020B0604020202020204" pitchFamily="34" charset="0"/>
                <a:cs typeface="Arial" panose="020B0604020202020204" pitchFamily="34" charset="0"/>
              </a:rPr>
              <a:t>yoki</a:t>
            </a:r>
            <a:r>
              <a:rPr lang="en-US" sz="2000" dirty="0" smtClean="0">
                <a:latin typeface="Arial" panose="020B0604020202020204" pitchFamily="34" charset="0"/>
                <a:cs typeface="Arial" panose="020B0604020202020204" pitchFamily="34" charset="0"/>
              </a:rPr>
              <a:t> </a:t>
            </a:r>
            <a:r>
              <a:rPr lang="uz-Cyrl-UZ" sz="2000" dirty="0" smtClean="0">
                <a:latin typeface="Arial" panose="020B0604020202020204" pitchFamily="34" charset="0"/>
                <a:cs typeface="Arial" panose="020B0604020202020204" pitchFamily="34" charset="0"/>
              </a:rPr>
              <a:t>ikki shoxli ilgaklar GOST boʻyicha tanlanadi. </a:t>
            </a:r>
            <a:r>
              <a:rPr lang="en-US" sz="2000" dirty="0" smtClean="0">
                <a:latin typeface="Arial" panose="020B0604020202020204" pitchFamily="34" charset="0"/>
                <a:cs typeface="Arial" panose="020B0604020202020204" pitchFamily="34" charset="0"/>
              </a:rPr>
              <a:t>	</a:t>
            </a:r>
            <a:r>
              <a:rPr lang="uz-Cyrl-UZ" sz="2000" dirty="0" smtClean="0">
                <a:latin typeface="Arial" panose="020B0604020202020204" pitchFamily="34" charset="0"/>
                <a:cs typeface="Arial" panose="020B0604020202020204" pitchFamily="34" charset="0"/>
              </a:rPr>
              <a:t>Ilgaklar kam uglerodli 20 va 20G poʻlatlardan bolg`alab yoki shtamplab tayyorlanadi. </a:t>
            </a:r>
            <a:endParaRPr lang="en-US" sz="2000" dirty="0" smtClean="0">
              <a:latin typeface="Arial" panose="020B0604020202020204" pitchFamily="34" charset="0"/>
              <a:cs typeface="Arial" panose="020B0604020202020204" pitchFamily="34" charset="0"/>
            </a:endParaRPr>
          </a:p>
          <a:p>
            <a:pPr marL="0" indent="0">
              <a:lnSpc>
                <a:spcPct val="150000"/>
              </a:lnSpc>
              <a:buNone/>
            </a:pPr>
            <a:r>
              <a:rPr lang="en-US" sz="2000" dirty="0">
                <a:latin typeface="Arial" panose="020B0604020202020204" pitchFamily="34" charset="0"/>
                <a:cs typeface="Arial" panose="020B0604020202020204" pitchFamily="34" charset="0"/>
              </a:rPr>
              <a:t>	</a:t>
            </a:r>
            <a:r>
              <a:rPr lang="uz-Cyrl-UZ" sz="2000" dirty="0" smtClean="0">
                <a:latin typeface="Arial" panose="020B0604020202020204" pitchFamily="34" charset="0"/>
                <a:cs typeface="Arial" panose="020B0604020202020204" pitchFamily="34" charset="0"/>
              </a:rPr>
              <a:t>Bir shoxli ilgakning eng xavfli kesimi V-V (3.1-rasm) boʻlib bu kesim uning markaziga qoʻyilgan </a:t>
            </a:r>
            <a:r>
              <a:rPr lang="uz-Cyrl-UZ" sz="2000" i="1" dirty="0" smtClean="0">
                <a:latin typeface="Arial" panose="020B0604020202020204" pitchFamily="34" charset="0"/>
                <a:cs typeface="Arial" panose="020B0604020202020204" pitchFamily="34" charset="0"/>
              </a:rPr>
              <a:t>Q</a:t>
            </a:r>
            <a:r>
              <a:rPr lang="uz-Cyrl-UZ" sz="2000" dirty="0" smtClean="0">
                <a:latin typeface="Arial" panose="020B0604020202020204" pitchFamily="34" charset="0"/>
                <a:cs typeface="Arial" panose="020B0604020202020204" pitchFamily="34" charset="0"/>
              </a:rPr>
              <a:t> yuk massasidan egilishga va choʻzilishga ishlaydi.</a:t>
            </a:r>
            <a:endParaRPr lang="en-US" sz="2000" dirty="0" smtClean="0">
              <a:latin typeface="Arial" panose="020B0604020202020204" pitchFamily="34" charset="0"/>
              <a:cs typeface="Arial" panose="020B0604020202020204" pitchFamily="34" charset="0"/>
            </a:endParaRPr>
          </a:p>
          <a:p>
            <a:pPr marL="0" indent="0">
              <a:lnSpc>
                <a:spcPct val="150000"/>
              </a:lnSpc>
              <a:buNone/>
            </a:pPr>
            <a:r>
              <a:rPr lang="en-US" sz="2000" dirty="0">
                <a:latin typeface="Arial" panose="020B0604020202020204" pitchFamily="34" charset="0"/>
                <a:cs typeface="Arial" panose="020B0604020202020204" pitchFamily="34" charset="0"/>
              </a:rPr>
              <a:t>	</a:t>
            </a:r>
            <a:r>
              <a:rPr lang="uz-Cyrl-UZ" sz="2000" dirty="0" smtClean="0">
                <a:latin typeface="Arial" panose="020B0604020202020204" pitchFamily="34" charset="0"/>
                <a:cs typeface="Arial" panose="020B0604020202020204" pitchFamily="34" charset="0"/>
              </a:rPr>
              <a:t> Yuk koʻtaruvchanligi yuqori kranlar uchun GOST  boʻyicha bir va ikki «shoxli» plastinkali ilgaklar tanlanadi. Ular martenli VMST 3 SP markali poʻlat, poʻlat 30 yoki 16 MS poʻlatlardan parchinlab tayyorlanadi. </a:t>
            </a:r>
            <a:endParaRPr lang="uz-Latn-UZ" sz="2000" dirty="0" smtClean="0">
              <a:latin typeface="Arial" panose="020B0604020202020204" pitchFamily="34" charset="0"/>
              <a:cs typeface="Arial" panose="020B0604020202020204" pitchFamily="34" charset="0"/>
            </a:endParaRPr>
          </a:p>
          <a:p>
            <a:pPr marL="109728" indent="0">
              <a:buNone/>
            </a:pPr>
            <a:endParaRPr lang="uz-Latn-UZ" sz="1600" dirty="0"/>
          </a:p>
        </p:txBody>
      </p:sp>
    </p:spTree>
  </p:cSld>
  <p:clrMapOvr>
    <a:masterClrMapping/>
  </p:clrMapOvr>
  <p:transition>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fontScale="90000"/>
          </a:bodyPr>
          <a:lstStyle/>
          <a:p>
            <a:pPr algn="ctr">
              <a:lnSpc>
                <a:spcPct val="150000"/>
              </a:lnSpc>
            </a:pPr>
            <a:r>
              <a:rPr lang="en-US" sz="3600" dirty="0" smtClean="0"/>
              <a:t/>
            </a:r>
            <a:br>
              <a:rPr lang="en-US" sz="3600" dirty="0" smtClean="0"/>
            </a:br>
            <a:r>
              <a:rPr lang="en-US" sz="2700" dirty="0" err="1" smtClean="0">
                <a:latin typeface="Arial" panose="020B0604020202020204" pitchFamily="34" charset="0"/>
                <a:cs typeface="Arial" panose="020B0604020202020204" pitchFamily="34" charset="0"/>
              </a:rPr>
              <a:t>Plastinkali</a:t>
            </a:r>
            <a:r>
              <a:rPr lang="en-US" sz="2700" dirty="0" smtClean="0">
                <a:latin typeface="Arial" panose="020B0604020202020204" pitchFamily="34" charset="0"/>
                <a:cs typeface="Arial" panose="020B0604020202020204" pitchFamily="34" charset="0"/>
              </a:rPr>
              <a:t> </a:t>
            </a:r>
            <a:r>
              <a:rPr lang="en-US" sz="2700" dirty="0" err="1">
                <a:latin typeface="Arial" panose="020B0604020202020204" pitchFamily="34" charset="0"/>
                <a:cs typeface="Arial" panose="020B0604020202020204" pitchFamily="34" charset="0"/>
              </a:rPr>
              <a:t>ilgaklar</a:t>
            </a:r>
            <a:r>
              <a:rPr lang="en-US" sz="2700" dirty="0" smtClean="0">
                <a:latin typeface="Arial" panose="020B0604020202020204" pitchFamily="34" charset="0"/>
                <a:cs typeface="Arial" panose="020B0604020202020204" pitchFamily="34" charset="0"/>
              </a:rPr>
              <a:t>.</a:t>
            </a:r>
            <a:br>
              <a:rPr lang="en-US" sz="2700" dirty="0" smtClean="0">
                <a:latin typeface="Arial" panose="020B0604020202020204" pitchFamily="34" charset="0"/>
                <a:cs typeface="Arial" panose="020B0604020202020204" pitchFamily="34" charset="0"/>
              </a:rPr>
            </a:br>
            <a:r>
              <a:rPr lang="en-US" sz="2700" dirty="0" smtClean="0">
                <a:latin typeface="Arial" panose="020B0604020202020204" pitchFamily="34" charset="0"/>
                <a:cs typeface="Arial" panose="020B0604020202020204" pitchFamily="34" charset="0"/>
              </a:rPr>
              <a:t>a </a:t>
            </a:r>
            <a:r>
              <a:rPr lang="en-US" sz="2700" dirty="0">
                <a:latin typeface="Arial" panose="020B0604020202020204" pitchFamily="34" charset="0"/>
                <a:cs typeface="Arial" panose="020B0604020202020204" pitchFamily="34" charset="0"/>
              </a:rPr>
              <a:t>– </a:t>
            </a:r>
            <a:r>
              <a:rPr lang="en-US" sz="2700" dirty="0" err="1">
                <a:latin typeface="Arial" panose="020B0604020202020204" pitchFamily="34" charset="0"/>
                <a:cs typeface="Arial" panose="020B0604020202020204" pitchFamily="34" charset="0"/>
              </a:rPr>
              <a:t>bir</a:t>
            </a:r>
            <a:r>
              <a:rPr lang="en-US" sz="2700" dirty="0">
                <a:latin typeface="Arial" panose="020B0604020202020204" pitchFamily="34" charset="0"/>
                <a:cs typeface="Arial" panose="020B0604020202020204" pitchFamily="34" charset="0"/>
              </a:rPr>
              <a:t> </a:t>
            </a:r>
            <a:r>
              <a:rPr lang="en-US" sz="2700" dirty="0" err="1">
                <a:latin typeface="Arial" panose="020B0604020202020204" pitchFamily="34" charset="0"/>
                <a:cs typeface="Arial" panose="020B0604020202020204" pitchFamily="34" charset="0"/>
              </a:rPr>
              <a:t>shoxli</a:t>
            </a:r>
            <a:r>
              <a:rPr lang="en-US" sz="2700" dirty="0">
                <a:latin typeface="Arial" panose="020B0604020202020204" pitchFamily="34" charset="0"/>
                <a:cs typeface="Arial" panose="020B0604020202020204" pitchFamily="34" charset="0"/>
              </a:rPr>
              <a:t>, b – </a:t>
            </a:r>
            <a:r>
              <a:rPr lang="en-US" sz="2700" dirty="0" err="1">
                <a:latin typeface="Arial" panose="020B0604020202020204" pitchFamily="34" charset="0"/>
                <a:cs typeface="Arial" panose="020B0604020202020204" pitchFamily="34" charset="0"/>
              </a:rPr>
              <a:t>ikki</a:t>
            </a:r>
            <a:r>
              <a:rPr lang="en-US" sz="2700" dirty="0">
                <a:latin typeface="Arial" panose="020B0604020202020204" pitchFamily="34" charset="0"/>
                <a:cs typeface="Arial" panose="020B0604020202020204" pitchFamily="34" charset="0"/>
              </a:rPr>
              <a:t> </a:t>
            </a:r>
            <a:r>
              <a:rPr lang="en-US" sz="2700" dirty="0" err="1">
                <a:latin typeface="Arial" panose="020B0604020202020204" pitchFamily="34" charset="0"/>
                <a:cs typeface="Arial" panose="020B0604020202020204" pitchFamily="34" charset="0"/>
              </a:rPr>
              <a:t>shoxli</a:t>
            </a:r>
            <a:r>
              <a:rPr lang="en-US" sz="2700" dirty="0">
                <a:latin typeface="Arial" panose="020B0604020202020204" pitchFamily="34" charset="0"/>
                <a:cs typeface="Arial" panose="020B0604020202020204" pitchFamily="34" charset="0"/>
              </a:rPr>
              <a:t>.</a:t>
            </a:r>
            <a:r>
              <a:rPr lang="uz-Latn-UZ" sz="4400" dirty="0"/>
              <a:t/>
            </a:r>
            <a:br>
              <a:rPr lang="uz-Latn-UZ" sz="4400" dirty="0"/>
            </a:br>
            <a:endParaRPr lang="ru-RU" dirty="0"/>
          </a:p>
        </p:txBody>
      </p:sp>
      <p:pic>
        <p:nvPicPr>
          <p:cNvPr id="4" name="Объект 3" descr="Image3"/>
          <p:cNvPicPr>
            <a:picLocks noGrp="1"/>
          </p:cNvPicPr>
          <p:nvPr>
            <p:ph idx="1"/>
          </p:nvPr>
        </p:nvPicPr>
        <p:blipFill>
          <a:blip r:embed="rId2" cstate="print">
            <a:lum bright="-12000" contrast="30000"/>
            <a:extLst>
              <a:ext uri="{28A0092B-C50C-407E-A947-70E740481C1C}">
                <a14:useLocalDpi xmlns:a14="http://schemas.microsoft.com/office/drawing/2010/main" val="0"/>
              </a:ext>
            </a:extLst>
          </a:blip>
          <a:srcRect l="2901" t="2499" r="2603" b="4134"/>
          <a:stretch>
            <a:fillRect/>
          </a:stretch>
        </p:blipFill>
        <p:spPr bwMode="auto">
          <a:xfrm>
            <a:off x="1331640" y="1844824"/>
            <a:ext cx="6408711" cy="4104456"/>
          </a:xfrm>
          <a:prstGeom prst="rect">
            <a:avLst/>
          </a:prstGeom>
          <a:noFill/>
          <a:ln>
            <a:noFill/>
          </a:ln>
        </p:spPr>
      </p:pic>
    </p:spTree>
    <p:extLst>
      <p:ext uri="{BB962C8B-B14F-4D97-AF65-F5344CB8AC3E}">
        <p14:creationId xmlns:p14="http://schemas.microsoft.com/office/powerpoint/2010/main" val="1075302782"/>
      </p:ext>
    </p:extLst>
  </p:cSld>
  <p:clrMapOvr>
    <a:masterClrMapping/>
  </p:clrMapOvr>
  <p:transition>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357166"/>
            <a:ext cx="8229600" cy="6143668"/>
          </a:xfrm>
        </p:spPr>
        <p:txBody>
          <a:bodyPr>
            <a:normAutofit/>
          </a:bodyPr>
          <a:lstStyle/>
          <a:p>
            <a:pPr marL="109728" indent="0" algn="ctr">
              <a:buNone/>
            </a:pPr>
            <a:endParaRPr lang="en-US" sz="3600" dirty="0" smtClean="0"/>
          </a:p>
          <a:p>
            <a:pPr marL="109728" indent="0" algn="ctr">
              <a:buNone/>
            </a:pPr>
            <a:r>
              <a:rPr lang="uz-Cyrl-UZ" sz="2400" dirty="0" smtClean="0">
                <a:latin typeface="Arial" panose="020B0604020202020204" pitchFamily="34" charset="0"/>
                <a:cs typeface="Arial" panose="020B0604020202020204" pitchFamily="34" charset="0"/>
              </a:rPr>
              <a:t>Ilgakni mustahkamlikka hisoblash. </a:t>
            </a:r>
            <a:endParaRPr lang="en-US" sz="2400" dirty="0" smtClean="0">
              <a:latin typeface="Arial" panose="020B0604020202020204" pitchFamily="34" charset="0"/>
              <a:cs typeface="Arial" panose="020B0604020202020204" pitchFamily="34" charset="0"/>
            </a:endParaRPr>
          </a:p>
          <a:p>
            <a:endParaRPr lang="en-US" sz="2800" dirty="0" smtClean="0"/>
          </a:p>
          <a:p>
            <a:pPr marL="0" indent="0" algn="ctr">
              <a:buNone/>
            </a:pPr>
            <a:r>
              <a:rPr lang="uz-Cyrl-UZ" sz="2000" dirty="0" smtClean="0">
                <a:latin typeface="Arial" panose="020B0604020202020204" pitchFamily="34" charset="0"/>
                <a:cs typeface="Arial" panose="020B0604020202020204" pitchFamily="34" charset="0"/>
              </a:rPr>
              <a:t>lgakning rezbali V-V kesimi choʻzilishga tekshiriladi. </a:t>
            </a:r>
            <a:endParaRPr lang="uz-Latn-UZ" sz="2000" dirty="0" smtClean="0">
              <a:latin typeface="Arial" panose="020B0604020202020204" pitchFamily="34" charset="0"/>
              <a:cs typeface="Arial" panose="020B0604020202020204" pitchFamily="34" charset="0"/>
            </a:endParaRPr>
          </a:p>
          <a:p>
            <a:pPr marL="109728" indent="0">
              <a:buNone/>
            </a:pPr>
            <a:r>
              <a:rPr lang="uz-Cyrl-UZ" sz="1600" dirty="0" smtClean="0"/>
              <a:t> </a:t>
            </a:r>
            <a:endParaRPr lang="en-US" sz="1600" dirty="0" smtClean="0"/>
          </a:p>
          <a:p>
            <a:endParaRPr lang="en-US" sz="1600" dirty="0" smtClean="0"/>
          </a:p>
          <a:p>
            <a:pPr marL="0" indent="0">
              <a:buNone/>
            </a:pPr>
            <a:r>
              <a:rPr lang="en-US" sz="1600" dirty="0" smtClean="0"/>
              <a:t>                                                                                                                    </a:t>
            </a:r>
            <a:r>
              <a:rPr lang="en-US" sz="2000" dirty="0" err="1" smtClean="0">
                <a:latin typeface="Arial" panose="020B0604020202020204" pitchFamily="34" charset="0"/>
                <a:cs typeface="Arial" panose="020B0604020202020204" pitchFamily="34" charset="0"/>
              </a:rPr>
              <a:t>MPa</a:t>
            </a:r>
            <a:endParaRPr lang="uz-Latn-UZ" sz="2000" dirty="0" smtClean="0">
              <a:latin typeface="Arial" panose="020B0604020202020204" pitchFamily="34" charset="0"/>
              <a:cs typeface="Arial" panose="020B0604020202020204" pitchFamily="34" charset="0"/>
            </a:endParaRPr>
          </a:p>
          <a:p>
            <a:endParaRPr lang="en-US" sz="1600" dirty="0"/>
          </a:p>
          <a:p>
            <a:endParaRPr lang="en-US" sz="1600" dirty="0" smtClean="0"/>
          </a:p>
          <a:p>
            <a:endParaRPr lang="en-US" sz="1600" dirty="0"/>
          </a:p>
          <a:p>
            <a:pPr marL="0" indent="0">
              <a:lnSpc>
                <a:spcPct val="150000"/>
              </a:lnSpc>
              <a:buNone/>
            </a:pPr>
            <a:r>
              <a:rPr lang="en-US" sz="1600" dirty="0" smtClean="0"/>
              <a:t>	</a:t>
            </a:r>
            <a:r>
              <a:rPr lang="en-US" sz="2000" dirty="0" err="1" smtClean="0">
                <a:latin typeface="Arial" panose="020B0604020202020204" pitchFamily="34" charset="0"/>
                <a:cs typeface="Arial" panose="020B0604020202020204" pitchFamily="34" charset="0"/>
              </a:rPr>
              <a:t>bu</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yerda</a:t>
            </a:r>
            <a:r>
              <a:rPr lang="en-US" sz="2000" dirty="0" smtClean="0">
                <a:latin typeface="Arial" panose="020B0604020202020204" pitchFamily="34" charset="0"/>
                <a:cs typeface="Arial" panose="020B0604020202020204" pitchFamily="34" charset="0"/>
              </a:rPr>
              <a:t> -</a:t>
            </a:r>
            <a:r>
              <a:rPr lang="uz-Latn-UZ" sz="2000" dirty="0" smtClean="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  20 </a:t>
            </a:r>
            <a:r>
              <a:rPr lang="en-US" sz="2000" dirty="0" err="1" smtClean="0">
                <a:latin typeface="Arial" panose="020B0604020202020204" pitchFamily="34" charset="0"/>
                <a:cs typeface="Arial" panose="020B0604020202020204" pitchFamily="34" charset="0"/>
              </a:rPr>
              <a:t>markali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poʻlat</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uchun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ruxsat</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etilgan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kuchlanish</a:t>
            </a:r>
            <a:r>
              <a:rPr lang="en-US" sz="2000" dirty="0" smtClean="0">
                <a:latin typeface="Arial" panose="020B0604020202020204" pitchFamily="34" charset="0"/>
                <a:cs typeface="Arial" panose="020B0604020202020204" pitchFamily="34" charset="0"/>
              </a:rPr>
              <a:t>:</a:t>
            </a:r>
            <a:endParaRPr lang="uz-Latn-UZ" sz="2000" dirty="0" smtClean="0">
              <a:latin typeface="Arial" panose="020B0604020202020204" pitchFamily="34" charset="0"/>
              <a:cs typeface="Arial" panose="020B0604020202020204" pitchFamily="34" charset="0"/>
            </a:endParaRPr>
          </a:p>
          <a:p>
            <a:pPr marL="109728" indent="0">
              <a:buNone/>
            </a:pPr>
            <a:endParaRPr lang="uz-Latn-UZ" sz="1600" dirty="0" smtClean="0"/>
          </a:p>
          <a:p>
            <a:pPr marL="109728" indent="0">
              <a:buNone/>
            </a:pPr>
            <a:r>
              <a:rPr lang="en-US" sz="1600" dirty="0"/>
              <a:t> </a:t>
            </a:r>
            <a:r>
              <a:rPr lang="en-US" sz="1600" dirty="0" smtClean="0"/>
              <a:t>                                                                                                                  </a:t>
            </a:r>
            <a:r>
              <a:rPr lang="en-US" sz="2000" dirty="0" err="1" smtClean="0">
                <a:latin typeface="Arial" panose="020B0604020202020204" pitchFamily="34" charset="0"/>
                <a:cs typeface="Arial" panose="020B0604020202020204" pitchFamily="34" charset="0"/>
              </a:rPr>
              <a:t>MPa</a:t>
            </a:r>
            <a:endParaRPr lang="uz-Latn-UZ" sz="2000" dirty="0" smtClean="0">
              <a:latin typeface="Arial" panose="020B0604020202020204" pitchFamily="34" charset="0"/>
              <a:cs typeface="Arial" panose="020B0604020202020204" pitchFamily="34" charset="0"/>
            </a:endParaRPr>
          </a:p>
          <a:p>
            <a:pPr marL="109728" indent="0">
              <a:buNone/>
            </a:pPr>
            <a:endParaRPr lang="uz-Latn-UZ" sz="16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uz-Latn-UZ"/>
          </a:p>
        </p:txBody>
      </p:sp>
      <p:graphicFrame>
        <p:nvGraphicFramePr>
          <p:cNvPr id="1025" name="Object 1"/>
          <p:cNvGraphicFramePr>
            <a:graphicFrameLocks noChangeAspect="1"/>
          </p:cNvGraphicFramePr>
          <p:nvPr>
            <p:extLst>
              <p:ext uri="{D42A27DB-BD31-4B8C-83A1-F6EECF244321}">
                <p14:modId xmlns:p14="http://schemas.microsoft.com/office/powerpoint/2010/main" val="2948044648"/>
              </p:ext>
            </p:extLst>
          </p:nvPr>
        </p:nvGraphicFramePr>
        <p:xfrm>
          <a:off x="2480918" y="2708920"/>
          <a:ext cx="3360436" cy="922023"/>
        </p:xfrm>
        <a:graphic>
          <a:graphicData uri="http://schemas.openxmlformats.org/presentationml/2006/ole">
            <mc:AlternateContent xmlns:mc="http://schemas.openxmlformats.org/markup-compatibility/2006">
              <mc:Choice xmlns:v="urn:schemas-microsoft-com:vml" Requires="v">
                <p:oleObj spid="_x0000_s1072" name="Формула" r:id="rId3" imgW="1231366" imgH="431613" progId="Equation.3">
                  <p:embed/>
                </p:oleObj>
              </mc:Choice>
              <mc:Fallback>
                <p:oleObj name="Формула" r:id="rId3" imgW="1231366" imgH="431613" progId="Equation.3">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0918" y="2708920"/>
                        <a:ext cx="3360436" cy="922023"/>
                      </a:xfrm>
                      <a:prstGeom prst="rect">
                        <a:avLst/>
                      </a:prstGeom>
                      <a:noFill/>
                      <a:extLst/>
                    </p:spPr>
                  </p:pic>
                </p:oleObj>
              </mc:Fallback>
            </mc:AlternateContent>
          </a:graphicData>
        </a:graphic>
      </p:graphicFrame>
      <p:sp>
        <p:nvSpPr>
          <p:cNvPr id="102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uz-Latn-UZ"/>
          </a:p>
        </p:txBody>
      </p:sp>
      <p:graphicFrame>
        <p:nvGraphicFramePr>
          <p:cNvPr id="1027" name="Object 3"/>
          <p:cNvGraphicFramePr>
            <a:graphicFrameLocks noChangeAspect="1"/>
          </p:cNvGraphicFramePr>
          <p:nvPr>
            <p:extLst>
              <p:ext uri="{D42A27DB-BD31-4B8C-83A1-F6EECF244321}">
                <p14:modId xmlns:p14="http://schemas.microsoft.com/office/powerpoint/2010/main" val="1013660552"/>
              </p:ext>
            </p:extLst>
          </p:nvPr>
        </p:nvGraphicFramePr>
        <p:xfrm>
          <a:off x="2555776" y="4322060"/>
          <a:ext cx="714380" cy="576063"/>
        </p:xfrm>
        <a:graphic>
          <a:graphicData uri="http://schemas.openxmlformats.org/presentationml/2006/ole">
            <mc:AlternateContent xmlns:mc="http://schemas.openxmlformats.org/markup-compatibility/2006">
              <mc:Choice xmlns:v="urn:schemas-microsoft-com:vml" Requires="v">
                <p:oleObj spid="_x0000_s1073" name="Формула" r:id="rId5" imgW="368300" imgH="241300" progId="Equation.3">
                  <p:embed/>
                </p:oleObj>
              </mc:Choice>
              <mc:Fallback>
                <p:oleObj name="Формула" r:id="rId5" imgW="368300" imgH="241300" progId="Equation.3">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55776" y="4322060"/>
                        <a:ext cx="714380" cy="576063"/>
                      </a:xfrm>
                      <a:prstGeom prst="rect">
                        <a:avLst/>
                      </a:prstGeom>
                      <a:noFill/>
                      <a:extLst/>
                    </p:spPr>
                  </p:pic>
                </p:oleObj>
              </mc:Fallback>
            </mc:AlternateContent>
          </a:graphicData>
        </a:graphic>
      </p:graphicFrame>
      <p:sp>
        <p:nvSpPr>
          <p:cNvPr id="1030"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uz-Latn-UZ"/>
          </a:p>
        </p:txBody>
      </p:sp>
      <p:graphicFrame>
        <p:nvGraphicFramePr>
          <p:cNvPr id="1029" name="Object 5"/>
          <p:cNvGraphicFramePr>
            <a:graphicFrameLocks noChangeAspect="1"/>
          </p:cNvGraphicFramePr>
          <p:nvPr>
            <p:extLst>
              <p:ext uri="{D42A27DB-BD31-4B8C-83A1-F6EECF244321}">
                <p14:modId xmlns:p14="http://schemas.microsoft.com/office/powerpoint/2010/main" val="269730334"/>
              </p:ext>
            </p:extLst>
          </p:nvPr>
        </p:nvGraphicFramePr>
        <p:xfrm>
          <a:off x="3491880" y="5445224"/>
          <a:ext cx="1973095" cy="572644"/>
        </p:xfrm>
        <a:graphic>
          <a:graphicData uri="http://schemas.openxmlformats.org/presentationml/2006/ole">
            <mc:AlternateContent xmlns:mc="http://schemas.openxmlformats.org/markup-compatibility/2006">
              <mc:Choice xmlns:v="urn:schemas-microsoft-com:vml" Requires="v">
                <p:oleObj spid="_x0000_s1074" name="Формула" r:id="rId7" imgW="837836" imgH="215806" progId="Equation.3">
                  <p:embed/>
                </p:oleObj>
              </mc:Choice>
              <mc:Fallback>
                <p:oleObj name="Формула" r:id="rId7" imgW="837836" imgH="215806" progId="Equation.3">
                  <p:embed/>
                  <p:pic>
                    <p:nvPicPr>
                      <p:cNvPr id="0"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91880" y="5445224"/>
                        <a:ext cx="1973095" cy="572644"/>
                      </a:xfrm>
                      <a:prstGeom prst="rect">
                        <a:avLst/>
                      </a:prstGeom>
                      <a:noFill/>
                      <a:extLst/>
                    </p:spPr>
                  </p:pic>
                </p:oleObj>
              </mc:Fallback>
            </mc:AlternateContent>
          </a:graphicData>
        </a:graphic>
      </p:graphicFrame>
    </p:spTree>
  </p:cSld>
  <p:clrMapOvr>
    <a:masterClrMapping/>
  </p:clrMapOvr>
  <p:transition>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a:bodyPr>
          <a:lstStyle/>
          <a:p>
            <a:pPr algn="ctr"/>
            <a:r>
              <a:rPr lang="en-US" sz="2400" dirty="0" err="1">
                <a:latin typeface="Arial" panose="020B0604020202020204" pitchFamily="34" charset="0"/>
                <a:cs typeface="Arial" panose="020B0604020202020204" pitchFamily="34" charset="0"/>
              </a:rPr>
              <a:t>Sirtmoqlar</a:t>
            </a:r>
            <a:r>
              <a:rPr lang="en-US" sz="2400" dirty="0">
                <a:latin typeface="Arial" panose="020B0604020202020204" pitchFamily="34" charset="0"/>
                <a:cs typeface="Arial" panose="020B0604020202020204" pitchFamily="34" charset="0"/>
              </a:rPr>
              <a:t>.</a:t>
            </a:r>
            <a:endParaRPr lang="ru-RU" sz="2400" dirty="0">
              <a:latin typeface="Arial" panose="020B0604020202020204" pitchFamily="34" charset="0"/>
              <a:cs typeface="Arial" panose="020B0604020202020204" pitchFamily="34" charset="0"/>
            </a:endParaRPr>
          </a:p>
        </p:txBody>
      </p:sp>
      <p:sp>
        <p:nvSpPr>
          <p:cNvPr id="2" name="Объект 1"/>
          <p:cNvSpPr>
            <a:spLocks noGrp="1"/>
          </p:cNvSpPr>
          <p:nvPr>
            <p:ph idx="1"/>
          </p:nvPr>
        </p:nvSpPr>
        <p:spPr/>
        <p:txBody>
          <a:bodyPr>
            <a:normAutofit/>
          </a:bodyPr>
          <a:lstStyle/>
          <a:p>
            <a:pPr marL="0" indent="0">
              <a:buNone/>
            </a:pPr>
            <a:endParaRPr lang="en-US" sz="2800" dirty="0" smtClean="0"/>
          </a:p>
          <a:p>
            <a:pPr marL="0" indent="0">
              <a:lnSpc>
                <a:spcPct val="150000"/>
              </a:lnSpc>
              <a:buNone/>
            </a:pPr>
            <a:r>
              <a:rPr lang="en-US" sz="2000" dirty="0" smtClean="0">
                <a:latin typeface="Arial" panose="020B0604020202020204" pitchFamily="34" charset="0"/>
                <a:cs typeface="Arial" panose="020B0604020202020204" pitchFamily="34" charset="0"/>
              </a:rPr>
              <a:t>	Yuk </a:t>
            </a:r>
            <a:r>
              <a:rPr lang="en-US" sz="2000" dirty="0" err="1">
                <a:latin typeface="Arial" panose="020B0604020202020204" pitchFamily="34" charset="0"/>
                <a:cs typeface="Arial" panose="020B0604020202020204" pitchFamily="34" charset="0"/>
              </a:rPr>
              <a:t>ortish-tushirish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ishlarida</a:t>
            </a:r>
            <a:r>
              <a:rPr lang="en-US" sz="2000" dirty="0">
                <a:latin typeface="Arial" panose="020B0604020202020204" pitchFamily="34" charset="0"/>
                <a:cs typeface="Arial" panose="020B0604020202020204" pitchFamily="34" charset="0"/>
              </a:rPr>
              <a:t> universal yuk </a:t>
            </a:r>
            <a:r>
              <a:rPr lang="en-US" sz="2000" dirty="0" err="1">
                <a:latin typeface="Arial" panose="020B0604020202020204" pitchFamily="34" charset="0"/>
                <a:cs typeface="Arial" panose="020B0604020202020204" pitchFamily="34" charset="0"/>
              </a:rPr>
              <a:t>osish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organlari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sifatida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ilgaklardan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tashqari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yaxlit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bolg`alangan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tarkibiy</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qismlardan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tuzilgan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sirtmoqlar</a:t>
            </a:r>
            <a:r>
              <a:rPr lang="en-US" sz="2000" dirty="0">
                <a:latin typeface="Arial" panose="020B0604020202020204" pitchFamily="34" charset="0"/>
                <a:cs typeface="Arial" panose="020B0604020202020204" pitchFamily="34" charset="0"/>
              </a:rPr>
              <a:t> ham </a:t>
            </a:r>
            <a:r>
              <a:rPr lang="en-US" sz="2000" dirty="0" err="1" smtClean="0">
                <a:latin typeface="Arial" panose="020B0604020202020204" pitchFamily="34" charset="0"/>
                <a:cs typeface="Arial" panose="020B0604020202020204" pitchFamily="34" charset="0"/>
              </a:rPr>
              <a:t>ishlatiladi</a:t>
            </a:r>
            <a:r>
              <a:rPr lang="en-US" sz="2000" dirty="0">
                <a:latin typeface="Arial" panose="020B0604020202020204" pitchFamily="34" charset="0"/>
                <a:cs typeface="Arial" panose="020B0604020202020204" pitchFamily="34" charset="0"/>
              </a:rPr>
              <a:t>.</a:t>
            </a:r>
            <a:r>
              <a:rPr lang="en-US" sz="2000" dirty="0" smtClean="0">
                <a:latin typeface="Arial" panose="020B0604020202020204" pitchFamily="34" charset="0"/>
                <a:cs typeface="Arial" panose="020B0604020202020204" pitchFamily="34" charset="0"/>
              </a:rPr>
              <a:t> </a:t>
            </a:r>
          </a:p>
          <a:p>
            <a:pPr marL="0" indent="0">
              <a:lnSpc>
                <a:spcPct val="150000"/>
              </a:lnSpc>
              <a:buNone/>
            </a:pPr>
            <a:r>
              <a:rPr lang="en-US" sz="2000" dirty="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Ularning</a:t>
            </a:r>
            <a:r>
              <a:rPr lang="en-US" sz="2000" dirty="0" smtClean="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shakli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oʻlchamlari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standartlashtirilmagan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shuning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uchun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albatta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mustahkamlikka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hisoblanish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kerak</a:t>
            </a:r>
            <a:endParaRPr lang="ru-RU"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92546107"/>
      </p:ext>
    </p:extLst>
  </p:cSld>
  <p:clrMapOvr>
    <a:masterClrMapping/>
  </p:clrMapOvr>
  <p:transition>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fontScale="90000"/>
          </a:bodyPr>
          <a:lstStyle/>
          <a:p>
            <a:pPr algn="ctr">
              <a:lnSpc>
                <a:spcPct val="150000"/>
              </a:lnSpc>
            </a:pPr>
            <a:r>
              <a:rPr lang="en-US" sz="4000" dirty="0" smtClean="0"/>
              <a:t/>
            </a:r>
            <a:br>
              <a:rPr lang="en-US" sz="4000" dirty="0" smtClean="0"/>
            </a:br>
            <a:r>
              <a:rPr lang="en-US" sz="2700" dirty="0" err="1" smtClean="0">
                <a:latin typeface="Arial" panose="020B0604020202020204" pitchFamily="34" charset="0"/>
                <a:cs typeface="Arial" panose="020B0604020202020204" pitchFamily="34" charset="0"/>
              </a:rPr>
              <a:t>Sirtmoqlar</a:t>
            </a:r>
            <a:r>
              <a:rPr lang="en-US" sz="2700" dirty="0" smtClean="0">
                <a:latin typeface="Arial" panose="020B0604020202020204" pitchFamily="34" charset="0"/>
                <a:cs typeface="Arial" panose="020B0604020202020204" pitchFamily="34" charset="0"/>
              </a:rPr>
              <a:t>.</a:t>
            </a:r>
            <a:br>
              <a:rPr lang="en-US" sz="2700" dirty="0" smtClean="0">
                <a:latin typeface="Arial" panose="020B0604020202020204" pitchFamily="34" charset="0"/>
                <a:cs typeface="Arial" panose="020B0604020202020204" pitchFamily="34" charset="0"/>
              </a:rPr>
            </a:br>
            <a:r>
              <a:rPr lang="en-US" sz="2700" dirty="0" smtClean="0">
                <a:latin typeface="Arial" panose="020B0604020202020204" pitchFamily="34" charset="0"/>
                <a:cs typeface="Arial" panose="020B0604020202020204" pitchFamily="34" charset="0"/>
              </a:rPr>
              <a:t>a </a:t>
            </a:r>
            <a:r>
              <a:rPr lang="en-US" sz="2700" dirty="0">
                <a:latin typeface="Arial" panose="020B0604020202020204" pitchFamily="34" charset="0"/>
                <a:cs typeface="Arial" panose="020B0604020202020204" pitchFamily="34" charset="0"/>
              </a:rPr>
              <a:t>– </a:t>
            </a:r>
            <a:r>
              <a:rPr lang="en-US" sz="2700" dirty="0" err="1">
                <a:latin typeface="Arial" panose="020B0604020202020204" pitchFamily="34" charset="0"/>
                <a:cs typeface="Arial" panose="020B0604020202020204" pitchFamily="34" charset="0"/>
              </a:rPr>
              <a:t>yaxlit</a:t>
            </a:r>
            <a:r>
              <a:rPr lang="en-US" sz="2700" dirty="0">
                <a:latin typeface="Arial" panose="020B0604020202020204" pitchFamily="34" charset="0"/>
                <a:cs typeface="Arial" panose="020B0604020202020204" pitchFamily="34" charset="0"/>
              </a:rPr>
              <a:t> </a:t>
            </a:r>
            <a:r>
              <a:rPr lang="en-US" sz="2700" dirty="0" err="1">
                <a:latin typeface="Arial" panose="020B0604020202020204" pitchFamily="34" charset="0"/>
                <a:cs typeface="Arial" panose="020B0604020202020204" pitchFamily="34" charset="0"/>
              </a:rPr>
              <a:t>bolg`alangan</a:t>
            </a:r>
            <a:r>
              <a:rPr lang="en-US" sz="2700" dirty="0">
                <a:latin typeface="Arial" panose="020B0604020202020204" pitchFamily="34" charset="0"/>
                <a:cs typeface="Arial" panose="020B0604020202020204" pitchFamily="34" charset="0"/>
              </a:rPr>
              <a:t>; b – </a:t>
            </a:r>
            <a:r>
              <a:rPr lang="en-US" sz="2700" dirty="0" err="1">
                <a:latin typeface="Arial" panose="020B0604020202020204" pitchFamily="34" charset="0"/>
                <a:cs typeface="Arial" panose="020B0604020202020204" pitchFamily="34" charset="0"/>
              </a:rPr>
              <a:t>tarkibli</a:t>
            </a:r>
            <a:r>
              <a:rPr lang="en-US" sz="2700" dirty="0">
                <a:latin typeface="Arial" panose="020B0604020202020204" pitchFamily="34" charset="0"/>
                <a:cs typeface="Arial" panose="020B0604020202020204" pitchFamily="34" charset="0"/>
              </a:rPr>
              <a:t>.</a:t>
            </a:r>
            <a:r>
              <a:rPr lang="uz-Latn-UZ" sz="4400" dirty="0"/>
              <a:t/>
            </a:r>
            <a:br>
              <a:rPr lang="uz-Latn-UZ" sz="4400" dirty="0"/>
            </a:br>
            <a:endParaRPr lang="ru-RU" dirty="0"/>
          </a:p>
        </p:txBody>
      </p:sp>
      <p:pic>
        <p:nvPicPr>
          <p:cNvPr id="4" name="Объект 3" descr="Image4"/>
          <p:cNvPicPr>
            <a:picLocks noGrp="1"/>
          </p:cNvPicPr>
          <p:nvPr>
            <p:ph idx="1"/>
          </p:nvPr>
        </p:nvPicPr>
        <p:blipFill>
          <a:blip r:embed="rId2" cstate="print">
            <a:lum bright="-24000" contrast="42000"/>
            <a:extLst>
              <a:ext uri="{28A0092B-C50C-407E-A947-70E740481C1C}">
                <a14:useLocalDpi xmlns:a14="http://schemas.microsoft.com/office/drawing/2010/main" val="0"/>
              </a:ext>
            </a:extLst>
          </a:blip>
          <a:stretch>
            <a:fillRect/>
          </a:stretch>
        </p:blipFill>
        <p:spPr bwMode="auto">
          <a:xfrm>
            <a:off x="1691680" y="2204864"/>
            <a:ext cx="5828380" cy="3248617"/>
          </a:xfrm>
          <a:prstGeom prst="rect">
            <a:avLst/>
          </a:prstGeom>
          <a:noFill/>
          <a:ln>
            <a:noFill/>
          </a:ln>
        </p:spPr>
      </p:pic>
    </p:spTree>
    <p:extLst>
      <p:ext uri="{BB962C8B-B14F-4D97-AF65-F5344CB8AC3E}">
        <p14:creationId xmlns:p14="http://schemas.microsoft.com/office/powerpoint/2010/main" val="2496033251"/>
      </p:ext>
    </p:extLst>
  </p:cSld>
  <p:clrMapOvr>
    <a:masterClrMapping/>
  </p:clrMapOvr>
  <p:transition>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357166"/>
            <a:ext cx="8229600" cy="6215106"/>
          </a:xfrm>
        </p:spPr>
        <p:txBody>
          <a:bodyPr>
            <a:normAutofit lnSpcReduction="10000"/>
          </a:bodyPr>
          <a:lstStyle/>
          <a:p>
            <a:pPr marL="109728" indent="0" algn="ctr">
              <a:buNone/>
            </a:pPr>
            <a:endParaRPr lang="en-US" sz="2400" b="1" dirty="0" smtClean="0">
              <a:latin typeface="Arial" panose="020B0604020202020204" pitchFamily="34" charset="0"/>
              <a:cs typeface="Arial" panose="020B0604020202020204" pitchFamily="34" charset="0"/>
            </a:endParaRPr>
          </a:p>
          <a:p>
            <a:pPr marL="109728" indent="0" algn="ctr">
              <a:buNone/>
            </a:pPr>
            <a:r>
              <a:rPr lang="uz-Cyrl-UZ" sz="2400" b="1" dirty="0" smtClean="0">
                <a:latin typeface="Arial" panose="020B0604020202020204" pitchFamily="34" charset="0"/>
                <a:cs typeface="Arial" panose="020B0604020202020204" pitchFamily="34" charset="0"/>
              </a:rPr>
              <a:t>Stroplar.</a:t>
            </a:r>
            <a:r>
              <a:rPr lang="uz-Cyrl-UZ" sz="2400" dirty="0" smtClean="0">
                <a:latin typeface="Arial" panose="020B0604020202020204" pitchFamily="34" charset="0"/>
                <a:cs typeface="Arial" panose="020B0604020202020204" pitchFamily="34" charset="0"/>
              </a:rPr>
              <a:t> </a:t>
            </a:r>
            <a:endParaRPr lang="en-US" sz="2400" dirty="0" smtClean="0">
              <a:latin typeface="Arial" panose="020B0604020202020204" pitchFamily="34" charset="0"/>
              <a:cs typeface="Arial" panose="020B0604020202020204" pitchFamily="34" charset="0"/>
            </a:endParaRPr>
          </a:p>
          <a:p>
            <a:pPr marL="0" indent="0">
              <a:lnSpc>
                <a:spcPct val="150000"/>
              </a:lnSpc>
              <a:buNone/>
            </a:pPr>
            <a:r>
              <a:rPr lang="en-US" sz="2000" dirty="0" smtClean="0">
                <a:latin typeface="Arial" panose="020B0604020202020204" pitchFamily="34" charset="0"/>
                <a:cs typeface="Arial" panose="020B0604020202020204" pitchFamily="34" charset="0"/>
              </a:rPr>
              <a:t>	</a:t>
            </a:r>
            <a:r>
              <a:rPr lang="uz-Cyrl-UZ" sz="2000" dirty="0" smtClean="0">
                <a:latin typeface="Arial" panose="020B0604020202020204" pitchFamily="34" charset="0"/>
                <a:cs typeface="Arial" panose="020B0604020202020204" pitchFamily="34" charset="0"/>
              </a:rPr>
              <a:t>Yuk koʻtarish mashinalari mexanizmlarining yuk koʻtarish organida donali yukni mahkamlash uchun turli koʻp tarmoqli stroplar qoʻllaniladi. </a:t>
            </a:r>
            <a:endParaRPr lang="en-US" sz="2000" dirty="0" smtClean="0">
              <a:latin typeface="Arial" panose="020B0604020202020204" pitchFamily="34" charset="0"/>
              <a:cs typeface="Arial" panose="020B0604020202020204" pitchFamily="34" charset="0"/>
            </a:endParaRPr>
          </a:p>
          <a:p>
            <a:pPr marL="0" indent="0">
              <a:lnSpc>
                <a:spcPct val="150000"/>
              </a:lnSpc>
              <a:buNone/>
            </a:pPr>
            <a:r>
              <a:rPr lang="en-US" sz="2000" dirty="0">
                <a:latin typeface="Arial" panose="020B0604020202020204" pitchFamily="34" charset="0"/>
                <a:cs typeface="Arial" panose="020B0604020202020204" pitchFamily="34" charset="0"/>
              </a:rPr>
              <a:t>	</a:t>
            </a:r>
            <a:r>
              <a:rPr lang="uz-Cyrl-UZ" sz="2000" dirty="0" smtClean="0">
                <a:latin typeface="Arial" panose="020B0604020202020204" pitchFamily="34" charset="0"/>
                <a:cs typeface="Arial" panose="020B0604020202020204" pitchFamily="34" charset="0"/>
              </a:rPr>
              <a:t>Stroplar poʻlat arqonlardan tayyorlanib, uchlariga ilgak yoki sirtmoq qilinadi. </a:t>
            </a:r>
            <a:endParaRPr lang="en-US" sz="2000" dirty="0" smtClean="0">
              <a:latin typeface="Arial" panose="020B0604020202020204" pitchFamily="34" charset="0"/>
              <a:cs typeface="Arial" panose="020B0604020202020204" pitchFamily="34" charset="0"/>
            </a:endParaRPr>
          </a:p>
          <a:p>
            <a:pPr marL="0" indent="0">
              <a:lnSpc>
                <a:spcPct val="150000"/>
              </a:lnSpc>
              <a:buNone/>
            </a:pPr>
            <a:r>
              <a:rPr lang="en-US" sz="2000" dirty="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Koʻp</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tarmoqli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stroplar</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yukni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bir</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necha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nuqtasidan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ilish</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uchun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qoʻllaniladi</a:t>
            </a:r>
            <a:r>
              <a:rPr lang="en-US" sz="2000" dirty="0" smtClean="0">
                <a:latin typeface="Arial" panose="020B0604020202020204" pitchFamily="34" charset="0"/>
                <a:cs typeface="Arial" panose="020B0604020202020204" pitchFamily="34" charset="0"/>
              </a:rPr>
              <a:t>. </a:t>
            </a:r>
          </a:p>
          <a:p>
            <a:pPr marL="0" indent="0">
              <a:lnSpc>
                <a:spcPct val="150000"/>
              </a:lnSpc>
              <a:buNone/>
            </a:pPr>
            <a:r>
              <a:rPr lang="en-US" sz="2000" dirty="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Bunday</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stroplarda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ikkitadan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sakkiztagacha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tarmoq</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boʻlishi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mumkin</a:t>
            </a:r>
            <a:r>
              <a:rPr lang="en-US" sz="2000" dirty="0" smtClean="0">
                <a:latin typeface="Arial" panose="020B0604020202020204" pitchFamily="34" charset="0"/>
                <a:cs typeface="Arial" panose="020B0604020202020204" pitchFamily="34" charset="0"/>
              </a:rPr>
              <a:t>. </a:t>
            </a:r>
          </a:p>
          <a:p>
            <a:pPr marL="0" indent="0">
              <a:lnSpc>
                <a:spcPct val="150000"/>
              </a:lnSpc>
              <a:buNone/>
            </a:pPr>
            <a:r>
              <a:rPr lang="en-US" sz="2000" dirty="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Kran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ilgak</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osmasiga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osish</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uchun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stroplar</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halqalar</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bilan</a:t>
            </a:r>
            <a:r>
              <a:rPr lang="en-US" sz="2000" dirty="0" smtClean="0">
                <a:latin typeface="Arial" panose="020B0604020202020204" pitchFamily="34" charset="0"/>
                <a:cs typeface="Arial" panose="020B0604020202020204" pitchFamily="34" charset="0"/>
              </a:rPr>
              <a:t>, yuk </a:t>
            </a:r>
            <a:r>
              <a:rPr lang="en-US" sz="2000" dirty="0" err="1" smtClean="0">
                <a:latin typeface="Arial" panose="020B0604020202020204" pitchFamily="34" charset="0"/>
                <a:cs typeface="Arial" panose="020B0604020202020204" pitchFamily="34" charset="0"/>
              </a:rPr>
              <a:t>bilan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biriktirish</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uchun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esa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ilgaklar</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yoki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barabanlar</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bilan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ta`minlanadi</a:t>
            </a:r>
            <a:r>
              <a:rPr lang="en-US" sz="2000" dirty="0" smtClean="0">
                <a:latin typeface="Arial" panose="020B0604020202020204" pitchFamily="34" charset="0"/>
                <a:cs typeface="Arial" panose="020B0604020202020204" pitchFamily="34" charset="0"/>
              </a:rPr>
              <a:t>. </a:t>
            </a:r>
            <a:endParaRPr lang="uz-Latn-UZ" sz="2000" dirty="0" smtClean="0">
              <a:latin typeface="Arial" panose="020B0604020202020204" pitchFamily="34" charset="0"/>
              <a:cs typeface="Arial" panose="020B0604020202020204" pitchFamily="34" charset="0"/>
            </a:endParaRPr>
          </a:p>
          <a:p>
            <a:endParaRPr lang="uz-Latn-UZ" sz="1600" dirty="0" smtClean="0"/>
          </a:p>
          <a:p>
            <a:endParaRPr lang="uz-Latn-UZ" sz="1600" dirty="0"/>
          </a:p>
        </p:txBody>
      </p:sp>
    </p:spTree>
  </p:cSld>
  <p:clrMapOvr>
    <a:masterClrMapping/>
  </p:clrMapOvr>
  <p:transition>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274638"/>
            <a:ext cx="8229600" cy="1570186"/>
          </a:xfrm>
        </p:spPr>
        <p:txBody>
          <a:bodyPr>
            <a:normAutofit fontScale="90000"/>
          </a:bodyPr>
          <a:lstStyle/>
          <a:p>
            <a:pPr algn="ctr">
              <a:lnSpc>
                <a:spcPct val="150000"/>
              </a:lnSpc>
            </a:pPr>
            <a:r>
              <a:rPr lang="en-US" sz="3100" dirty="0" smtClean="0"/>
              <a:t/>
            </a:r>
            <a:br>
              <a:rPr lang="en-US" sz="3100" dirty="0" smtClean="0"/>
            </a:br>
            <a:r>
              <a:rPr lang="en-US" sz="2700" dirty="0" err="1" smtClean="0">
                <a:latin typeface="Arial" panose="020B0604020202020204" pitchFamily="34" charset="0"/>
                <a:cs typeface="Arial" panose="020B0604020202020204" pitchFamily="34" charset="0"/>
              </a:rPr>
              <a:t>Poʻlat</a:t>
            </a:r>
            <a:r>
              <a:rPr lang="en-US" sz="2700" dirty="0" smtClean="0">
                <a:latin typeface="Arial" panose="020B0604020202020204" pitchFamily="34" charset="0"/>
                <a:cs typeface="Arial" panose="020B0604020202020204" pitchFamily="34" charset="0"/>
              </a:rPr>
              <a:t> </a:t>
            </a:r>
            <a:r>
              <a:rPr lang="en-US" sz="2700" dirty="0" err="1">
                <a:latin typeface="Arial" panose="020B0604020202020204" pitchFamily="34" charset="0"/>
                <a:cs typeface="Arial" panose="020B0604020202020204" pitchFamily="34" charset="0"/>
              </a:rPr>
              <a:t>arqonli</a:t>
            </a:r>
            <a:r>
              <a:rPr lang="en-US" sz="2700" dirty="0">
                <a:latin typeface="Arial" panose="020B0604020202020204" pitchFamily="34" charset="0"/>
                <a:cs typeface="Arial" panose="020B0604020202020204" pitchFamily="34" charset="0"/>
              </a:rPr>
              <a:t> </a:t>
            </a:r>
            <a:r>
              <a:rPr lang="en-US" sz="2700" dirty="0" err="1">
                <a:latin typeface="Arial" panose="020B0604020202020204" pitchFamily="34" charset="0"/>
                <a:cs typeface="Arial" panose="020B0604020202020204" pitchFamily="34" charset="0"/>
              </a:rPr>
              <a:t>stroplar</a:t>
            </a:r>
            <a:r>
              <a:rPr lang="en-US" sz="2700" dirty="0" smtClean="0">
                <a:latin typeface="Arial" panose="020B0604020202020204" pitchFamily="34" charset="0"/>
                <a:cs typeface="Arial" panose="020B0604020202020204" pitchFamily="34" charset="0"/>
              </a:rPr>
              <a:t>.</a:t>
            </a:r>
            <a:br>
              <a:rPr lang="en-US" sz="2700" dirty="0" smtClean="0">
                <a:latin typeface="Arial" panose="020B0604020202020204" pitchFamily="34" charset="0"/>
                <a:cs typeface="Arial" panose="020B0604020202020204" pitchFamily="34" charset="0"/>
              </a:rPr>
            </a:br>
            <a:r>
              <a:rPr lang="en-US" sz="2700" dirty="0" smtClean="0">
                <a:latin typeface="Arial" panose="020B0604020202020204" pitchFamily="34" charset="0"/>
                <a:cs typeface="Arial" panose="020B0604020202020204" pitchFamily="34" charset="0"/>
              </a:rPr>
              <a:t>a </a:t>
            </a:r>
            <a:r>
              <a:rPr lang="en-US" sz="2700" dirty="0">
                <a:latin typeface="Arial" panose="020B0604020202020204" pitchFamily="34" charset="0"/>
                <a:cs typeface="Arial" panose="020B0604020202020204" pitchFamily="34" charset="0"/>
              </a:rPr>
              <a:t>– </a:t>
            </a:r>
            <a:r>
              <a:rPr lang="en-US" sz="2700" dirty="0" err="1">
                <a:latin typeface="Arial" panose="020B0604020202020204" pitchFamily="34" charset="0"/>
                <a:cs typeface="Arial" panose="020B0604020202020204" pitchFamily="34" charset="0"/>
              </a:rPr>
              <a:t>ilgakli</a:t>
            </a:r>
            <a:r>
              <a:rPr lang="en-US" sz="2700" dirty="0">
                <a:latin typeface="Arial" panose="020B0604020202020204" pitchFamily="34" charset="0"/>
                <a:cs typeface="Arial" panose="020B0604020202020204" pitchFamily="34" charset="0"/>
              </a:rPr>
              <a:t>; b – </a:t>
            </a:r>
            <a:r>
              <a:rPr lang="en-US" sz="2700" dirty="0" err="1">
                <a:latin typeface="Arial" panose="020B0604020202020204" pitchFamily="34" charset="0"/>
                <a:cs typeface="Arial" panose="020B0604020202020204" pitchFamily="34" charset="0"/>
              </a:rPr>
              <a:t>sirtmoqli</a:t>
            </a:r>
            <a:r>
              <a:rPr lang="en-US" sz="2700" dirty="0">
                <a:latin typeface="Arial" panose="020B0604020202020204" pitchFamily="34" charset="0"/>
                <a:cs typeface="Arial" panose="020B0604020202020204" pitchFamily="34" charset="0"/>
              </a:rPr>
              <a:t>; </a:t>
            </a:r>
            <a:r>
              <a:rPr lang="uz-Cyrl-UZ" sz="2700" dirty="0">
                <a:latin typeface="Arial" panose="020B0604020202020204" pitchFamily="34" charset="0"/>
                <a:cs typeface="Arial" panose="020B0604020202020204" pitchFamily="34" charset="0"/>
              </a:rPr>
              <a:t>v – yukni osish </a:t>
            </a:r>
            <a:r>
              <a:rPr lang="uz-Cyrl-UZ" sz="2700" dirty="0" smtClean="0">
                <a:latin typeface="Arial" panose="020B0604020202020204" pitchFamily="34" charset="0"/>
                <a:cs typeface="Arial" panose="020B0604020202020204" pitchFamily="34" charset="0"/>
              </a:rPr>
              <a:t>sxemasi</a:t>
            </a:r>
            <a:r>
              <a:rPr lang="uz-Latn-UZ" sz="4400" dirty="0"/>
              <a:t/>
            </a:r>
            <a:br>
              <a:rPr lang="uz-Latn-UZ" sz="4400" dirty="0"/>
            </a:br>
            <a:endParaRPr lang="ru-RU" dirty="0"/>
          </a:p>
        </p:txBody>
      </p:sp>
      <p:pic>
        <p:nvPicPr>
          <p:cNvPr id="4" name="Объект 3" descr="Image5"/>
          <p:cNvPicPr>
            <a:picLocks noGrp="1"/>
          </p:cNvPicPr>
          <p:nvPr>
            <p:ph idx="1"/>
          </p:nvPr>
        </p:nvPicPr>
        <p:blipFill>
          <a:blip r:embed="rId2" cstate="print">
            <a:lum bright="-30000" contrast="48000"/>
            <a:extLst>
              <a:ext uri="{28A0092B-C50C-407E-A947-70E740481C1C}">
                <a14:useLocalDpi xmlns:a14="http://schemas.microsoft.com/office/drawing/2010/main" val="0"/>
              </a:ext>
            </a:extLst>
          </a:blip>
          <a:stretch>
            <a:fillRect/>
          </a:stretch>
        </p:blipFill>
        <p:spPr bwMode="auto">
          <a:xfrm>
            <a:off x="1475656" y="2060848"/>
            <a:ext cx="6480720" cy="3744416"/>
          </a:xfrm>
          <a:prstGeom prst="rect">
            <a:avLst/>
          </a:prstGeom>
          <a:noFill/>
          <a:ln>
            <a:noFill/>
          </a:ln>
        </p:spPr>
      </p:pic>
    </p:spTree>
    <p:extLst>
      <p:ext uri="{BB962C8B-B14F-4D97-AF65-F5344CB8AC3E}">
        <p14:creationId xmlns:p14="http://schemas.microsoft.com/office/powerpoint/2010/main" val="3018202801"/>
      </p:ext>
    </p:extLst>
  </p:cSld>
  <p:clrMapOvr>
    <a:masterClrMapping/>
  </p:clrMapOvr>
  <p:transition>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357166"/>
            <a:ext cx="8229600" cy="6072230"/>
          </a:xfrm>
        </p:spPr>
        <p:txBody>
          <a:bodyPr>
            <a:normAutofit fontScale="70000" lnSpcReduction="20000"/>
          </a:bodyPr>
          <a:lstStyle/>
          <a:p>
            <a:pPr>
              <a:lnSpc>
                <a:spcPct val="160000"/>
              </a:lnSpc>
            </a:pPr>
            <a:r>
              <a:rPr lang="uz-Cyrl-UZ" sz="2900" dirty="0" smtClean="0">
                <a:latin typeface="Arial" panose="020B0604020202020204" pitchFamily="34" charset="0"/>
                <a:cs typeface="Arial" panose="020B0604020202020204" pitchFamily="34" charset="0"/>
              </a:rPr>
              <a:t>Stroplarni tanlashda ularning konstruktiv xususiyatlarini hisobga olishdan tashqari, yukni koʻtarish vaqtida tarmoqda hosil boʻladigan kuchni ham hisoblash kerak. Bunda har bir arqon tarmog`idagi hisobiy kuch quyidagi formuldan aniqlanadi.</a:t>
            </a:r>
            <a:endParaRPr lang="uz-Latn-UZ" sz="2900" dirty="0" smtClean="0">
              <a:latin typeface="Arial" panose="020B0604020202020204" pitchFamily="34" charset="0"/>
              <a:cs typeface="Arial" panose="020B0604020202020204" pitchFamily="34" charset="0"/>
            </a:endParaRPr>
          </a:p>
          <a:p>
            <a:pPr>
              <a:lnSpc>
                <a:spcPct val="160000"/>
              </a:lnSpc>
            </a:pPr>
            <a:endParaRPr lang="uz-Latn-UZ" sz="2000" dirty="0" smtClean="0">
              <a:latin typeface="Arial" panose="020B0604020202020204" pitchFamily="34" charset="0"/>
              <a:cs typeface="Arial" panose="020B0604020202020204" pitchFamily="34" charset="0"/>
            </a:endParaRPr>
          </a:p>
          <a:p>
            <a:pPr>
              <a:lnSpc>
                <a:spcPct val="160000"/>
              </a:lnSpc>
            </a:pPr>
            <a:endParaRPr lang="uz-Latn-UZ" sz="2000" dirty="0" smtClean="0">
              <a:latin typeface="Arial" panose="020B0604020202020204" pitchFamily="34" charset="0"/>
              <a:cs typeface="Arial" panose="020B0604020202020204" pitchFamily="34" charset="0"/>
            </a:endParaRPr>
          </a:p>
          <a:p>
            <a:pPr marL="109728" indent="0">
              <a:lnSpc>
                <a:spcPct val="160000"/>
              </a:lnSpc>
              <a:buNone/>
            </a:pPr>
            <a:endParaRPr lang="uz-Latn-UZ" sz="2000" dirty="0" smtClean="0">
              <a:latin typeface="Arial" panose="020B0604020202020204" pitchFamily="34" charset="0"/>
              <a:cs typeface="Arial" panose="020B0604020202020204" pitchFamily="34" charset="0"/>
            </a:endParaRPr>
          </a:p>
          <a:p>
            <a:pPr marL="109728" indent="0">
              <a:lnSpc>
                <a:spcPct val="160000"/>
              </a:lnSpc>
              <a:buNone/>
            </a:pPr>
            <a:endParaRPr lang="uz-Latn-UZ" sz="2000" dirty="0" smtClean="0">
              <a:latin typeface="Arial" panose="020B0604020202020204" pitchFamily="34" charset="0"/>
              <a:cs typeface="Arial" panose="020B0604020202020204" pitchFamily="34" charset="0"/>
            </a:endParaRPr>
          </a:p>
          <a:p>
            <a:pPr marL="0" indent="0">
              <a:lnSpc>
                <a:spcPct val="160000"/>
              </a:lnSpc>
              <a:buNone/>
            </a:pPr>
            <a:r>
              <a:rPr lang="en-US" sz="2900" dirty="0">
                <a:latin typeface="Arial" panose="020B0604020202020204" pitchFamily="34" charset="0"/>
                <a:cs typeface="Arial" panose="020B0604020202020204" pitchFamily="34" charset="0"/>
              </a:rPr>
              <a:t> </a:t>
            </a:r>
            <a:r>
              <a:rPr lang="en-US" sz="2900" dirty="0" smtClean="0">
                <a:latin typeface="Arial" panose="020B0604020202020204" pitchFamily="34" charset="0"/>
                <a:cs typeface="Arial" panose="020B0604020202020204" pitchFamily="34" charset="0"/>
              </a:rPr>
              <a:t>       </a:t>
            </a:r>
            <a:r>
              <a:rPr lang="uz-Cyrl-UZ" sz="2900" dirty="0" smtClean="0">
                <a:latin typeface="Arial" panose="020B0604020202020204" pitchFamily="34" charset="0"/>
                <a:cs typeface="Arial" panose="020B0604020202020204" pitchFamily="34" charset="0"/>
              </a:rPr>
              <a:t> </a:t>
            </a:r>
            <a:r>
              <a:rPr lang="uz-Cyrl-UZ" sz="2900" i="1" dirty="0" smtClean="0">
                <a:latin typeface="Arial" panose="020B0604020202020204" pitchFamily="34" charset="0"/>
                <a:cs typeface="Arial" panose="020B0604020202020204" pitchFamily="34" charset="0"/>
              </a:rPr>
              <a:t>Q</a:t>
            </a:r>
            <a:r>
              <a:rPr lang="uz-Cyrl-UZ" sz="2900" dirty="0" smtClean="0">
                <a:latin typeface="Arial" panose="020B0604020202020204" pitchFamily="34" charset="0"/>
                <a:cs typeface="Arial" panose="020B0604020202020204" pitchFamily="34" charset="0"/>
              </a:rPr>
              <a:t> – yuk massasi; </a:t>
            </a:r>
            <a:r>
              <a:rPr lang="uz-Latn-UZ" sz="2900" dirty="0" smtClean="0">
                <a:latin typeface="Arial" panose="020B0604020202020204" pitchFamily="34" charset="0"/>
                <a:cs typeface="Arial" panose="020B0604020202020204" pitchFamily="34" charset="0"/>
              </a:rPr>
              <a:t>      </a:t>
            </a:r>
            <a:r>
              <a:rPr lang="uz-Cyrl-UZ" sz="2900" dirty="0" smtClean="0">
                <a:latin typeface="Arial" panose="020B0604020202020204" pitchFamily="34" charset="0"/>
                <a:cs typeface="Arial" panose="020B0604020202020204" pitchFamily="34" charset="0"/>
              </a:rPr>
              <a:t> </a:t>
            </a:r>
            <a:r>
              <a:rPr lang="uz-Latn-UZ" sz="2900" dirty="0" smtClean="0">
                <a:latin typeface="Arial" panose="020B0604020202020204" pitchFamily="34" charset="0"/>
                <a:cs typeface="Arial" panose="020B0604020202020204" pitchFamily="34" charset="0"/>
              </a:rPr>
              <a:t>        </a:t>
            </a:r>
            <a:endParaRPr lang="en-US" sz="2900" dirty="0" smtClean="0">
              <a:latin typeface="Arial" panose="020B0604020202020204" pitchFamily="34" charset="0"/>
              <a:cs typeface="Arial" panose="020B0604020202020204" pitchFamily="34" charset="0"/>
            </a:endParaRPr>
          </a:p>
          <a:p>
            <a:pPr marL="0" indent="0">
              <a:lnSpc>
                <a:spcPct val="160000"/>
              </a:lnSpc>
              <a:buNone/>
            </a:pPr>
            <a:r>
              <a:rPr lang="en-US" sz="2900" dirty="0">
                <a:latin typeface="Arial" panose="020B0604020202020204" pitchFamily="34" charset="0"/>
                <a:cs typeface="Arial" panose="020B0604020202020204" pitchFamily="34" charset="0"/>
              </a:rPr>
              <a:t> </a:t>
            </a:r>
            <a:r>
              <a:rPr lang="en-US" sz="2900" dirty="0" smtClean="0">
                <a:latin typeface="Arial" panose="020B0604020202020204" pitchFamily="34" charset="0"/>
                <a:cs typeface="Arial" panose="020B0604020202020204" pitchFamily="34" charset="0"/>
              </a:rPr>
              <a:t>                    </a:t>
            </a:r>
            <a:r>
              <a:rPr lang="uz-Latn-UZ" sz="2900" dirty="0" smtClean="0">
                <a:latin typeface="Arial" panose="020B0604020202020204" pitchFamily="34" charset="0"/>
                <a:cs typeface="Arial" panose="020B0604020202020204" pitchFamily="34" charset="0"/>
              </a:rPr>
              <a:t>  </a:t>
            </a:r>
            <a:r>
              <a:rPr lang="uz-Cyrl-UZ" sz="2900" dirty="0" smtClean="0">
                <a:latin typeface="Arial" panose="020B0604020202020204" pitchFamily="34" charset="0"/>
                <a:cs typeface="Arial" panose="020B0604020202020204" pitchFamily="34" charset="0"/>
              </a:rPr>
              <a:t>- </a:t>
            </a:r>
            <a:r>
              <a:rPr lang="ru-RU" sz="2900" dirty="0" smtClean="0">
                <a:latin typeface="Arial" panose="020B0604020202020204" pitchFamily="34" charset="0"/>
                <a:cs typeface="Arial" panose="020B0604020202020204" pitchFamily="34" charset="0"/>
                <a:sym typeface="Symbol"/>
              </a:rPr>
              <a:t></a:t>
            </a:r>
            <a:r>
              <a:rPr lang="uz-Cyrl-UZ" sz="2900" dirty="0" smtClean="0">
                <a:latin typeface="Arial" panose="020B0604020202020204" pitchFamily="34" charset="0"/>
                <a:cs typeface="Arial" panose="020B0604020202020204" pitchFamily="34" charset="0"/>
              </a:rPr>
              <a:t> burchak qiymatiga bog`liq boʻlgan koeffitsiyent; </a:t>
            </a:r>
            <a:endParaRPr lang="en-US" sz="2900" dirty="0" smtClean="0">
              <a:latin typeface="Arial" panose="020B0604020202020204" pitchFamily="34" charset="0"/>
              <a:cs typeface="Arial" panose="020B0604020202020204" pitchFamily="34" charset="0"/>
            </a:endParaRPr>
          </a:p>
          <a:p>
            <a:pPr marL="0" indent="0">
              <a:lnSpc>
                <a:spcPct val="160000"/>
              </a:lnSpc>
              <a:buNone/>
            </a:pPr>
            <a:r>
              <a:rPr lang="en-US" sz="2900" dirty="0">
                <a:latin typeface="Arial" panose="020B0604020202020204" pitchFamily="34" charset="0"/>
                <a:cs typeface="Arial" panose="020B0604020202020204" pitchFamily="34" charset="0"/>
                <a:sym typeface="Symbol"/>
              </a:rPr>
              <a:t> </a:t>
            </a:r>
            <a:r>
              <a:rPr lang="en-US" sz="2900" dirty="0" smtClean="0">
                <a:latin typeface="Arial" panose="020B0604020202020204" pitchFamily="34" charset="0"/>
                <a:cs typeface="Arial" panose="020B0604020202020204" pitchFamily="34" charset="0"/>
                <a:sym typeface="Symbol"/>
              </a:rPr>
              <a:t>         </a:t>
            </a:r>
            <a:r>
              <a:rPr lang="ru-RU" sz="2900" dirty="0" smtClean="0">
                <a:latin typeface="Arial" panose="020B0604020202020204" pitchFamily="34" charset="0"/>
                <a:cs typeface="Arial" panose="020B0604020202020204" pitchFamily="34" charset="0"/>
                <a:sym typeface="Symbol"/>
              </a:rPr>
              <a:t></a:t>
            </a:r>
            <a:r>
              <a:rPr lang="uz-Cyrl-UZ" sz="2900" dirty="0" smtClean="0">
                <a:latin typeface="Arial" panose="020B0604020202020204" pitchFamily="34" charset="0"/>
                <a:cs typeface="Arial" panose="020B0604020202020204" pitchFamily="34" charset="0"/>
              </a:rPr>
              <a:t> - vertikal bilan strop tarmog`i yoʻnalishi orasidagi burchak, grad;</a:t>
            </a:r>
            <a:endParaRPr lang="en-US" sz="2900" dirty="0" smtClean="0">
              <a:latin typeface="Arial" panose="020B0604020202020204" pitchFamily="34" charset="0"/>
              <a:cs typeface="Arial" panose="020B0604020202020204" pitchFamily="34" charset="0"/>
            </a:endParaRPr>
          </a:p>
          <a:p>
            <a:pPr marL="0" indent="0">
              <a:lnSpc>
                <a:spcPct val="160000"/>
              </a:lnSpc>
              <a:buNone/>
            </a:pPr>
            <a:r>
              <a:rPr lang="en-US" sz="2900" dirty="0">
                <a:latin typeface="Arial" panose="020B0604020202020204" pitchFamily="34" charset="0"/>
                <a:cs typeface="Arial" panose="020B0604020202020204" pitchFamily="34" charset="0"/>
              </a:rPr>
              <a:t> </a:t>
            </a:r>
            <a:r>
              <a:rPr lang="en-US" sz="2900" dirty="0" smtClean="0">
                <a:latin typeface="Arial" panose="020B0604020202020204" pitchFamily="34" charset="0"/>
                <a:cs typeface="Arial" panose="020B0604020202020204" pitchFamily="34" charset="0"/>
              </a:rPr>
              <a:t>     </a:t>
            </a:r>
            <a:r>
              <a:rPr lang="uz-Cyrl-UZ" sz="2900" dirty="0" smtClean="0">
                <a:latin typeface="Arial" panose="020B0604020202020204" pitchFamily="34" charset="0"/>
                <a:cs typeface="Arial" panose="020B0604020202020204" pitchFamily="34" charset="0"/>
              </a:rPr>
              <a:t> </a:t>
            </a:r>
            <a:r>
              <a:rPr lang="en-US" sz="2900" dirty="0" smtClean="0">
                <a:latin typeface="Arial" panose="020B0604020202020204" pitchFamily="34" charset="0"/>
                <a:cs typeface="Arial" panose="020B0604020202020204" pitchFamily="34" charset="0"/>
              </a:rPr>
              <a:t>    </a:t>
            </a:r>
            <a:r>
              <a:rPr lang="uz-Cyrl-UZ" sz="2900" i="1" dirty="0" smtClean="0">
                <a:latin typeface="Arial" panose="020B0604020202020204" pitchFamily="34" charset="0"/>
                <a:cs typeface="Arial" panose="020B0604020202020204" pitchFamily="34" charset="0"/>
              </a:rPr>
              <a:t>m</a:t>
            </a:r>
            <a:r>
              <a:rPr lang="uz-Cyrl-UZ" sz="2900" dirty="0" smtClean="0">
                <a:latin typeface="Arial" panose="020B0604020202020204" pitchFamily="34" charset="0"/>
                <a:cs typeface="Arial" panose="020B0604020202020204" pitchFamily="34" charset="0"/>
              </a:rPr>
              <a:t> – stropdagi tarmoqlar soni. </a:t>
            </a:r>
            <a:endParaRPr lang="uz-Latn-UZ" sz="2900" dirty="0" smtClean="0">
              <a:latin typeface="Arial" panose="020B0604020202020204" pitchFamily="34" charset="0"/>
              <a:cs typeface="Arial" panose="020B0604020202020204" pitchFamily="34" charset="0"/>
            </a:endParaRPr>
          </a:p>
          <a:p>
            <a:pPr marL="109728" indent="0" algn="just">
              <a:buNone/>
            </a:pPr>
            <a:r>
              <a:rPr lang="uz-Cyrl-UZ" sz="1600" dirty="0" smtClean="0"/>
              <a:t> </a:t>
            </a:r>
            <a:endParaRPr lang="uz-Latn-UZ" sz="1600" dirty="0" smtClean="0"/>
          </a:p>
          <a:p>
            <a:endParaRPr lang="uz-Latn-UZ" sz="1600" dirty="0"/>
          </a:p>
        </p:txBody>
      </p:sp>
      <p:sp>
        <p:nvSpPr>
          <p:cNvPr id="1741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endParaRPr kumimoji="0" lang="uz-Latn-UZ"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17409" name="Object 1"/>
          <p:cNvGraphicFramePr>
            <a:graphicFrameLocks noChangeAspect="1"/>
          </p:cNvGraphicFramePr>
          <p:nvPr>
            <p:extLst>
              <p:ext uri="{D42A27DB-BD31-4B8C-83A1-F6EECF244321}">
                <p14:modId xmlns:p14="http://schemas.microsoft.com/office/powerpoint/2010/main" val="3476174203"/>
              </p:ext>
            </p:extLst>
          </p:nvPr>
        </p:nvGraphicFramePr>
        <p:xfrm>
          <a:off x="2100347" y="2569328"/>
          <a:ext cx="4357718" cy="720080"/>
        </p:xfrm>
        <a:graphic>
          <a:graphicData uri="http://schemas.openxmlformats.org/presentationml/2006/ole">
            <mc:AlternateContent xmlns:mc="http://schemas.openxmlformats.org/markup-compatibility/2006">
              <mc:Choice xmlns:v="urn:schemas-microsoft-com:vml" Requires="v">
                <p:oleObj spid="_x0000_s17464" name="Формула" r:id="rId3" imgW="1536033" imgH="393529" progId="Equation.3">
                  <p:embed/>
                </p:oleObj>
              </mc:Choice>
              <mc:Fallback>
                <p:oleObj name="Формула" r:id="rId3" imgW="1536033" imgH="393529" progId="Equation.3">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00347" y="2569328"/>
                        <a:ext cx="4357718" cy="720080"/>
                      </a:xfrm>
                      <a:prstGeom prst="rect">
                        <a:avLst/>
                      </a:prstGeom>
                      <a:noFill/>
                      <a:extLst/>
                    </p:spPr>
                  </p:pic>
                </p:oleObj>
              </mc:Fallback>
            </mc:AlternateContent>
          </a:graphicData>
        </a:graphic>
      </p:graphicFrame>
      <p:sp>
        <p:nvSpPr>
          <p:cNvPr id="17411" name="Rectangle 3"/>
          <p:cNvSpPr>
            <a:spLocks noChangeArrowheads="1"/>
          </p:cNvSpPr>
          <p:nvPr/>
        </p:nvSpPr>
        <p:spPr bwMode="auto">
          <a:xfrm>
            <a:off x="6156176" y="2775480"/>
            <a:ext cx="2143140"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ctr"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N	</a:t>
            </a:r>
            <a:endParaRPr kumimoji="0" lang="uz-Cyrl-UZ"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7413"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uz-Latn-UZ"/>
          </a:p>
        </p:txBody>
      </p:sp>
      <p:graphicFrame>
        <p:nvGraphicFramePr>
          <p:cNvPr id="17412" name="Object 4"/>
          <p:cNvGraphicFramePr>
            <a:graphicFrameLocks noChangeAspect="1"/>
          </p:cNvGraphicFramePr>
          <p:nvPr>
            <p:extLst>
              <p:ext uri="{D42A27DB-BD31-4B8C-83A1-F6EECF244321}">
                <p14:modId xmlns:p14="http://schemas.microsoft.com/office/powerpoint/2010/main" val="4269071710"/>
              </p:ext>
            </p:extLst>
          </p:nvPr>
        </p:nvGraphicFramePr>
        <p:xfrm>
          <a:off x="1196974" y="4293096"/>
          <a:ext cx="903373" cy="642942"/>
        </p:xfrm>
        <a:graphic>
          <a:graphicData uri="http://schemas.openxmlformats.org/presentationml/2006/ole">
            <mc:AlternateContent xmlns:mc="http://schemas.openxmlformats.org/markup-compatibility/2006">
              <mc:Choice xmlns:v="urn:schemas-microsoft-com:vml" Requires="v">
                <p:oleObj spid="_x0000_s17465" name="Формула" r:id="rId5" imgW="647419" imgH="393529" progId="Equation.3">
                  <p:embed/>
                </p:oleObj>
              </mc:Choice>
              <mc:Fallback>
                <p:oleObj name="Формула" r:id="rId5" imgW="647419" imgH="393529" progId="Equation.3">
                  <p:embed/>
                  <p:pic>
                    <p:nvPicPr>
                      <p:cNvPr id="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96974" y="4293096"/>
                        <a:ext cx="903373" cy="64294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399534180"/>
              </p:ext>
            </p:extLst>
          </p:nvPr>
        </p:nvGraphicFramePr>
        <p:xfrm>
          <a:off x="804415" y="2780928"/>
          <a:ext cx="7500989" cy="1837640"/>
        </p:xfrm>
        <a:graphic>
          <a:graphicData uri="http://schemas.openxmlformats.org/drawingml/2006/table">
            <a:tbl>
              <a:tblPr/>
              <a:tblGrid>
                <a:gridCol w="1347934"/>
                <a:gridCol w="1579535"/>
                <a:gridCol w="1579535"/>
                <a:gridCol w="1579535"/>
                <a:gridCol w="1414450"/>
              </a:tblGrid>
              <a:tr h="918820">
                <a:tc>
                  <a:txBody>
                    <a:bodyPr/>
                    <a:lstStyle/>
                    <a:p>
                      <a:pPr algn="ctr">
                        <a:lnSpc>
                          <a:spcPct val="115000"/>
                        </a:lnSpc>
                        <a:spcAft>
                          <a:spcPts val="0"/>
                        </a:spcAft>
                      </a:pPr>
                      <a:r>
                        <a:rPr lang="el-GR" sz="1400" dirty="0" smtClean="0">
                          <a:latin typeface="Times New Roman"/>
                          <a:ea typeface="Times New Roman"/>
                        </a:rPr>
                        <a:t>α</a:t>
                      </a:r>
                      <a:endParaRPr lang="ru-RU" sz="14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a:latin typeface="Times New Roman"/>
                          <a:ea typeface="Times New Roman"/>
                        </a:rPr>
                        <a:t>0</a:t>
                      </a:r>
                      <a:r>
                        <a:rPr lang="ru-RU" sz="1400" baseline="30000">
                          <a:latin typeface="Times New Roman"/>
                          <a:ea typeface="Times New Roman"/>
                        </a:rPr>
                        <a:t>0</a:t>
                      </a:r>
                      <a:endParaRPr lang="uz-Latn-UZ" sz="12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a:latin typeface="Times New Roman"/>
                          <a:ea typeface="Times New Roman"/>
                        </a:rPr>
                        <a:t>30</a:t>
                      </a:r>
                      <a:r>
                        <a:rPr lang="ru-RU" sz="1400" baseline="30000">
                          <a:latin typeface="Times New Roman"/>
                          <a:ea typeface="Times New Roman"/>
                        </a:rPr>
                        <a:t>0</a:t>
                      </a:r>
                      <a:endParaRPr lang="uz-Latn-UZ" sz="12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a:latin typeface="Times New Roman"/>
                          <a:ea typeface="Times New Roman"/>
                        </a:rPr>
                        <a:t>45</a:t>
                      </a:r>
                      <a:r>
                        <a:rPr lang="ru-RU" sz="1400" baseline="30000">
                          <a:latin typeface="Times New Roman"/>
                          <a:ea typeface="Times New Roman"/>
                        </a:rPr>
                        <a:t>0</a:t>
                      </a:r>
                      <a:endParaRPr lang="uz-Latn-UZ" sz="12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a:latin typeface="Times New Roman"/>
                          <a:ea typeface="Times New Roman"/>
                        </a:rPr>
                        <a:t>60</a:t>
                      </a:r>
                      <a:r>
                        <a:rPr lang="ru-RU" sz="1400" baseline="30000">
                          <a:latin typeface="Times New Roman"/>
                          <a:ea typeface="Times New Roman"/>
                        </a:rPr>
                        <a:t>0</a:t>
                      </a:r>
                      <a:endParaRPr lang="uz-Latn-UZ" sz="120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18820">
                <a:tc>
                  <a:txBody>
                    <a:bodyPr/>
                    <a:lstStyle/>
                    <a:p>
                      <a:pPr algn="ctr">
                        <a:lnSpc>
                          <a:spcPct val="115000"/>
                        </a:lnSpc>
                        <a:spcAft>
                          <a:spcPts val="0"/>
                        </a:spcAft>
                      </a:pPr>
                      <a:r>
                        <a:rPr lang="el-GR" sz="1400" dirty="0" smtClean="0">
                          <a:latin typeface="Times New Roman"/>
                          <a:ea typeface="Times New Roman"/>
                        </a:rPr>
                        <a:t>φ</a:t>
                      </a:r>
                      <a:endParaRPr lang="ru-RU" sz="14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dirty="0">
                          <a:latin typeface="Times New Roman"/>
                          <a:ea typeface="Times New Roman"/>
                        </a:rPr>
                        <a:t>1,00</a:t>
                      </a:r>
                      <a:endParaRPr lang="uz-Latn-UZ" sz="12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dirty="0">
                          <a:latin typeface="Times New Roman"/>
                          <a:ea typeface="Times New Roman"/>
                        </a:rPr>
                        <a:t>1,15</a:t>
                      </a:r>
                      <a:endParaRPr lang="uz-Latn-UZ" sz="12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dirty="0">
                          <a:latin typeface="Times New Roman"/>
                          <a:ea typeface="Times New Roman"/>
                        </a:rPr>
                        <a:t>1,42</a:t>
                      </a:r>
                      <a:endParaRPr lang="uz-Latn-UZ" sz="12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dirty="0">
                          <a:latin typeface="Times New Roman"/>
                          <a:ea typeface="Times New Roman"/>
                        </a:rPr>
                        <a:t>2,00</a:t>
                      </a:r>
                      <a:endParaRPr lang="uz-Latn-UZ" sz="1200" dirty="0">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Объект 2"/>
          <p:cNvSpPr>
            <a:spLocks noGrp="1"/>
          </p:cNvSpPr>
          <p:nvPr>
            <p:ph type="title"/>
          </p:nvPr>
        </p:nvSpPr>
        <p:spPr>
          <a:xfrm>
            <a:off x="611560" y="908720"/>
            <a:ext cx="7886700" cy="1584176"/>
          </a:xfrm>
        </p:spPr>
        <p:txBody>
          <a:bodyPr>
            <a:normAutofit fontScale="90000"/>
          </a:bodyPr>
          <a:lstStyle/>
          <a:p>
            <a:pPr algn="ctr"/>
            <a:r>
              <a:rPr lang="en-US" sz="3600" dirty="0" smtClean="0"/>
              <a:t> </a:t>
            </a:r>
            <a:br>
              <a:rPr lang="en-US" sz="3600" dirty="0" smtClean="0"/>
            </a:br>
            <a:r>
              <a:rPr lang="en-US" sz="3600" dirty="0"/>
              <a:t/>
            </a:r>
            <a:br>
              <a:rPr lang="en-US" sz="3600" dirty="0"/>
            </a:br>
            <a:r>
              <a:rPr lang="ru-RU" sz="2700" i="1" dirty="0" smtClean="0">
                <a:latin typeface="Arial" panose="020B0604020202020204" pitchFamily="34" charset="0"/>
                <a:cs typeface="Arial" panose="020B0604020202020204" pitchFamily="34" charset="0"/>
                <a:sym typeface="Symbol"/>
              </a:rPr>
              <a:t></a:t>
            </a:r>
            <a:r>
              <a:rPr lang="ru-RU" sz="2700" dirty="0" smtClean="0">
                <a:latin typeface="Arial" panose="020B0604020202020204" pitchFamily="34" charset="0"/>
                <a:cs typeface="Arial" panose="020B0604020202020204" pitchFamily="34" charset="0"/>
              </a:rPr>
              <a:t> </a:t>
            </a:r>
            <a:r>
              <a:rPr lang="en-US" sz="2700" dirty="0" smtClean="0">
                <a:latin typeface="Arial" panose="020B0604020202020204" pitchFamily="34" charset="0"/>
                <a:cs typeface="Arial" panose="020B0604020202020204" pitchFamily="34" charset="0"/>
              </a:rPr>
              <a:t> </a:t>
            </a:r>
            <a:r>
              <a:rPr lang="ru-RU" sz="2700" dirty="0" err="1">
                <a:latin typeface="Arial" panose="020B0604020202020204" pitchFamily="34" charset="0"/>
                <a:cs typeface="Arial" panose="020B0604020202020204" pitchFamily="34" charset="0"/>
              </a:rPr>
              <a:t>ning</a:t>
            </a:r>
            <a:r>
              <a:rPr lang="ru-RU" sz="2700" dirty="0">
                <a:latin typeface="Arial" panose="020B0604020202020204" pitchFamily="34" charset="0"/>
                <a:cs typeface="Arial" panose="020B0604020202020204" pitchFamily="34" charset="0"/>
              </a:rPr>
              <a:t> </a:t>
            </a:r>
            <a:r>
              <a:rPr lang="ru-RU" sz="2700" dirty="0" err="1">
                <a:latin typeface="Arial" panose="020B0604020202020204" pitchFamily="34" charset="0"/>
                <a:cs typeface="Arial" panose="020B0604020202020204" pitchFamily="34" charset="0"/>
              </a:rPr>
              <a:t>qiymatlari</a:t>
            </a:r>
            <a:r>
              <a:rPr lang="ru-RU" sz="2700" dirty="0">
                <a:latin typeface="Arial" panose="020B0604020202020204" pitchFamily="34" charset="0"/>
                <a:cs typeface="Arial" panose="020B0604020202020204" pitchFamily="34" charset="0"/>
              </a:rPr>
              <a:t> </a:t>
            </a:r>
            <a:r>
              <a:rPr lang="uz-Latn-UZ" sz="3600" dirty="0"/>
              <a:t/>
            </a:r>
            <a:br>
              <a:rPr lang="uz-Latn-UZ" sz="3600" dirty="0"/>
            </a:br>
            <a:endParaRPr lang="ru-RU" dirty="0"/>
          </a:p>
        </p:txBody>
      </p:sp>
    </p:spTree>
    <p:extLst>
      <p:ext uri="{BB962C8B-B14F-4D97-AF65-F5344CB8AC3E}">
        <p14:creationId xmlns:p14="http://schemas.microsoft.com/office/powerpoint/2010/main" val="570042210"/>
      </p:ext>
    </p:extLst>
  </p:cSld>
  <p:clrMapOvr>
    <a:masterClrMapping/>
  </p:clrMapOvr>
  <p:transition>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2"/>
          <p:cNvSpPr>
            <a:spLocks noGrp="1"/>
          </p:cNvSpPr>
          <p:nvPr>
            <p:ph type="title"/>
          </p:nvPr>
        </p:nvSpPr>
        <p:spPr>
          <a:xfrm>
            <a:off x="628650" y="365126"/>
            <a:ext cx="7886700" cy="6088210"/>
          </a:xfrm>
        </p:spPr>
        <p:txBody>
          <a:bodyPr>
            <a:normAutofit/>
          </a:bodyPr>
          <a:lstStyle/>
          <a:p>
            <a:pPr algn="ctr">
              <a:lnSpc>
                <a:spcPct val="150000"/>
              </a:lnSpc>
            </a:pPr>
            <a:r>
              <a:rPr lang="en-US" sz="2700" dirty="0" smtClean="0">
                <a:latin typeface="Arial" panose="020B0604020202020204" pitchFamily="34" charset="0"/>
                <a:cs typeface="Arial" panose="020B0604020202020204" pitchFamily="34" charset="0"/>
              </a:rPr>
              <a:t>2. </a:t>
            </a:r>
            <a:r>
              <a:rPr lang="en-US" sz="2700" dirty="0" err="1" smtClean="0">
                <a:latin typeface="Arial" panose="020B0604020202020204" pitchFamily="34" charset="0"/>
                <a:cs typeface="Arial" panose="020B0604020202020204" pitchFamily="34" charset="0"/>
              </a:rPr>
              <a:t>Maxsus</a:t>
            </a:r>
            <a:r>
              <a:rPr lang="en-US" sz="2700" dirty="0" smtClean="0">
                <a:latin typeface="Arial" panose="020B0604020202020204" pitchFamily="34" charset="0"/>
                <a:cs typeface="Arial" panose="020B0604020202020204" pitchFamily="34" charset="0"/>
              </a:rPr>
              <a:t> yuk </a:t>
            </a:r>
            <a:r>
              <a:rPr lang="en-US" sz="2700" dirty="0" err="1" smtClean="0">
                <a:latin typeface="Arial" panose="020B0604020202020204" pitchFamily="34" charset="0"/>
                <a:cs typeface="Arial" panose="020B0604020202020204" pitchFamily="34" charset="0"/>
              </a:rPr>
              <a:t>osishorganlari</a:t>
            </a:r>
            <a:r>
              <a:rPr lang="en-US" sz="2700" b="1" dirty="0" smtClean="0">
                <a:latin typeface="Arial" panose="020B0604020202020204" pitchFamily="34" charset="0"/>
                <a:cs typeface="Arial" panose="020B0604020202020204" pitchFamily="34" charset="0"/>
              </a:rPr>
              <a:t/>
            </a:r>
            <a:br>
              <a:rPr lang="en-US" sz="2700" b="1" dirty="0" smtClean="0">
                <a:latin typeface="Arial" panose="020B0604020202020204" pitchFamily="34" charset="0"/>
                <a:cs typeface="Arial" panose="020B0604020202020204" pitchFamily="34" charset="0"/>
              </a:rPr>
            </a:br>
            <a:r>
              <a:rPr lang="ru-RU" sz="2700" dirty="0" err="1" smtClean="0">
                <a:latin typeface="Arial" panose="020B0604020202020204" pitchFamily="34" charset="0"/>
                <a:cs typeface="Arial" panose="020B0604020202020204" pitchFamily="34" charset="0"/>
              </a:rPr>
              <a:t>Greyferlar</a:t>
            </a:r>
            <a:r>
              <a:rPr lang="en-US" sz="2700" b="1" dirty="0" smtClean="0">
                <a:latin typeface="Arial" panose="020B0604020202020204" pitchFamily="34" charset="0"/>
                <a:cs typeface="Arial" panose="020B0604020202020204" pitchFamily="34" charset="0"/>
              </a:rPr>
              <a:t/>
            </a:r>
            <a:br>
              <a:rPr lang="en-US" sz="2700" b="1" dirty="0" smtClean="0">
                <a:latin typeface="Arial" panose="020B0604020202020204" pitchFamily="34" charset="0"/>
                <a:cs typeface="Arial" panose="020B0604020202020204" pitchFamily="34" charset="0"/>
              </a:rPr>
            </a:br>
            <a:r>
              <a:rPr lang="en-US" sz="3600" b="1" dirty="0" smtClean="0"/>
              <a:t>	</a:t>
            </a:r>
            <a:r>
              <a:rPr lang="uz-Cyrl-UZ" sz="2000" dirty="0" smtClean="0">
                <a:latin typeface="Arial" panose="020B0604020202020204" pitchFamily="34" charset="0"/>
                <a:cs typeface="Arial" panose="020B0604020202020204" pitchFamily="34" charset="0"/>
              </a:rPr>
              <a:t>Greyferlar </a:t>
            </a:r>
            <a:r>
              <a:rPr lang="en-US" sz="2000" dirty="0" smtClean="0">
                <a:latin typeface="Arial" panose="020B0604020202020204" pitchFamily="34" charset="0"/>
                <a:cs typeface="Arial" panose="020B0604020202020204" pitchFamily="34" charset="0"/>
              </a:rPr>
              <a:t> - </a:t>
            </a:r>
            <a:r>
              <a:rPr lang="uz-Cyrl-UZ" sz="2000" dirty="0" smtClean="0">
                <a:latin typeface="Arial" panose="020B0604020202020204" pitchFamily="34" charset="0"/>
                <a:cs typeface="Arial" panose="020B0604020202020204" pitchFamily="34" charset="0"/>
              </a:rPr>
              <a:t>jag`simon </a:t>
            </a:r>
            <a:r>
              <a:rPr lang="uz-Cyrl-UZ" sz="2000" dirty="0">
                <a:latin typeface="Arial" panose="020B0604020202020204" pitchFamily="34" charset="0"/>
                <a:cs typeface="Arial" panose="020B0604020202020204" pitchFamily="34" charset="0"/>
              </a:rPr>
              <a:t>maxsus choʻmichdan iborat boʻlib, ular sochiluvchan yoki donali materiallarni qamrab olishga va boʻshatishga moʻljallangan. </a:t>
            </a:r>
            <a:r>
              <a:rPr lang="en-US" sz="2000" dirty="0" smtClean="0">
                <a:latin typeface="Arial" panose="020B0604020202020204" pitchFamily="34" charset="0"/>
                <a:cs typeface="Arial" panose="020B0604020202020204" pitchFamily="34" charset="0"/>
              </a:rPr>
              <a:t/>
            </a:r>
            <a:br>
              <a:rPr lang="en-US" sz="2000" dirty="0" smtClean="0">
                <a:latin typeface="Arial" panose="020B0604020202020204" pitchFamily="34" charset="0"/>
                <a:cs typeface="Arial" panose="020B0604020202020204" pitchFamily="34" charset="0"/>
              </a:rPr>
            </a:br>
            <a:r>
              <a:rPr lang="en-US" sz="2000" dirty="0" smtClean="0">
                <a:latin typeface="Arial" panose="020B0604020202020204" pitchFamily="34" charset="0"/>
                <a:cs typeface="Arial" panose="020B0604020202020204" pitchFamily="34" charset="0"/>
              </a:rPr>
              <a:t/>
            </a:r>
            <a:br>
              <a:rPr lang="en-US" sz="2000" dirty="0" smtClean="0">
                <a:latin typeface="Arial" panose="020B0604020202020204" pitchFamily="34" charset="0"/>
                <a:cs typeface="Arial" panose="020B0604020202020204" pitchFamily="34" charset="0"/>
              </a:rPr>
            </a:br>
            <a:r>
              <a:rPr lang="en-US" sz="2000" dirty="0" smtClean="0">
                <a:latin typeface="Arial" panose="020B0604020202020204" pitchFamily="34" charset="0"/>
                <a:cs typeface="Arial" panose="020B0604020202020204" pitchFamily="34" charset="0"/>
              </a:rPr>
              <a:t>	</a:t>
            </a:r>
            <a:r>
              <a:rPr lang="uz-Cyrl-UZ" sz="2000" dirty="0" smtClean="0">
                <a:latin typeface="Arial" panose="020B0604020202020204" pitchFamily="34" charset="0"/>
                <a:cs typeface="Arial" panose="020B0604020202020204" pitchFamily="34" charset="0"/>
              </a:rPr>
              <a:t>Greyfer </a:t>
            </a:r>
            <a:r>
              <a:rPr lang="uz-Cyrl-UZ" sz="2000" dirty="0">
                <a:latin typeface="Arial" panose="020B0604020202020204" pitchFamily="34" charset="0"/>
                <a:cs typeface="Arial" panose="020B0604020202020204" pitchFamily="34" charset="0"/>
              </a:rPr>
              <a:t>avtomatik yuk osish qurilmasi hisoblanadi, chunki ular yordamida yuklash va boʻshatish ishlari ishchilar ishtirokisiz bajariladi (3.5-rasm).</a:t>
            </a:r>
            <a:r>
              <a:rPr lang="uz-Latn-UZ" sz="2000" dirty="0">
                <a:latin typeface="Arial" panose="020B0604020202020204" pitchFamily="34" charset="0"/>
                <a:cs typeface="Arial" panose="020B0604020202020204" pitchFamily="34" charset="0"/>
              </a:rPr>
              <a:t/>
            </a:r>
            <a:br>
              <a:rPr lang="uz-Latn-UZ" sz="2000" dirty="0">
                <a:latin typeface="Arial" panose="020B0604020202020204" pitchFamily="34" charset="0"/>
                <a:cs typeface="Arial" panose="020B0604020202020204" pitchFamily="34" charset="0"/>
              </a:rPr>
            </a:br>
            <a:endParaRPr lang="ru-RU"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31089703"/>
      </p:ext>
    </p:extLst>
  </p:cSld>
  <p:clrMapOvr>
    <a:masterClrMapping/>
  </p:clrMapOvr>
  <p:transition>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285728"/>
            <a:ext cx="8229600" cy="6215106"/>
          </a:xfrm>
        </p:spPr>
        <p:txBody>
          <a:bodyPr>
            <a:normAutofit/>
          </a:bodyPr>
          <a:lstStyle/>
          <a:p>
            <a:pPr marL="0" indent="0" algn="ctr">
              <a:lnSpc>
                <a:spcPct val="150000"/>
              </a:lnSpc>
              <a:buNone/>
            </a:pPr>
            <a:r>
              <a:rPr lang="en-US" sz="1600" dirty="0" smtClean="0"/>
              <a:t> </a:t>
            </a:r>
            <a:r>
              <a:rPr lang="en-US" sz="2000" dirty="0" err="1" smtClean="0">
                <a:latin typeface="Arial" panose="020B0604020202020204" pitchFamily="34" charset="0"/>
                <a:cs typeface="Arial" panose="020B0604020202020204" pitchFamily="34" charset="0"/>
              </a:rPr>
              <a:t>Greyfer</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ish</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jarayoni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bosqichlari</a:t>
            </a:r>
            <a:r>
              <a:rPr lang="en-US" sz="2000" dirty="0" smtClean="0">
                <a:latin typeface="Arial" panose="020B0604020202020204" pitchFamily="34" charset="0"/>
                <a:cs typeface="Arial" panose="020B0604020202020204" pitchFamily="34" charset="0"/>
              </a:rPr>
              <a:t>:</a:t>
            </a:r>
          </a:p>
          <a:p>
            <a:pPr marL="0" indent="0" algn="ctr">
              <a:lnSpc>
                <a:spcPct val="150000"/>
              </a:lnSpc>
              <a:buNone/>
            </a:pPr>
            <a:r>
              <a:rPr lang="en-US" sz="2000" dirty="0" smtClean="0">
                <a:latin typeface="Arial" panose="020B0604020202020204" pitchFamily="34" charset="0"/>
                <a:cs typeface="Arial" panose="020B0604020202020204" pitchFamily="34" charset="0"/>
              </a:rPr>
              <a:t> a) </a:t>
            </a:r>
            <a:r>
              <a:rPr lang="en-US" sz="2000" dirty="0" err="1" smtClean="0">
                <a:latin typeface="Arial" panose="020B0604020202020204" pitchFamily="34" charset="0"/>
                <a:cs typeface="Arial" panose="020B0604020202020204" pitchFamily="34" charset="0"/>
              </a:rPr>
              <a:t>kovshni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tushirishdan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oldin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uning</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jag`larini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ochish</a:t>
            </a:r>
            <a:r>
              <a:rPr lang="en-US" sz="2000" dirty="0" smtClean="0">
                <a:latin typeface="Arial" panose="020B0604020202020204" pitchFamily="34" charset="0"/>
                <a:cs typeface="Arial" panose="020B0604020202020204" pitchFamily="34" charset="0"/>
              </a:rPr>
              <a:t>; b) </a:t>
            </a:r>
            <a:r>
              <a:rPr lang="en-US" sz="2000" dirty="0" err="1" smtClean="0">
                <a:latin typeface="Arial" panose="020B0604020202020204" pitchFamily="34" charset="0"/>
                <a:cs typeface="Arial" panose="020B0604020202020204" pitchFamily="34" charset="0"/>
              </a:rPr>
              <a:t>jag`larni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yopish</a:t>
            </a:r>
            <a:r>
              <a:rPr lang="en-US" sz="2000" dirty="0" smtClean="0">
                <a:latin typeface="Arial" panose="020B0604020202020204" pitchFamily="34" charset="0"/>
                <a:cs typeface="Arial" panose="020B0604020202020204" pitchFamily="34" charset="0"/>
              </a:rPr>
              <a:t>; v) </a:t>
            </a:r>
            <a:r>
              <a:rPr lang="en-US" sz="2000" dirty="0" err="1" smtClean="0">
                <a:latin typeface="Arial" panose="020B0604020202020204" pitchFamily="34" charset="0"/>
                <a:cs typeface="Arial" panose="020B0604020202020204" pitchFamily="34" charset="0"/>
              </a:rPr>
              <a:t>kovshni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koʻtarish;g</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kovshni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boʻshatish</a:t>
            </a:r>
            <a:r>
              <a:rPr lang="en-US" sz="2000" dirty="0" smtClean="0">
                <a:latin typeface="Arial" panose="020B0604020202020204" pitchFamily="34" charset="0"/>
                <a:cs typeface="Arial" panose="020B0604020202020204" pitchFamily="34" charset="0"/>
              </a:rPr>
              <a:t>.</a:t>
            </a:r>
            <a:endParaRPr lang="uz-Latn-UZ" sz="2000" dirty="0" smtClean="0">
              <a:latin typeface="Arial" panose="020B0604020202020204" pitchFamily="34" charset="0"/>
              <a:cs typeface="Arial" panose="020B0604020202020204" pitchFamily="34" charset="0"/>
            </a:endParaRPr>
          </a:p>
          <a:p>
            <a:pPr>
              <a:lnSpc>
                <a:spcPct val="150000"/>
              </a:lnSpc>
            </a:pPr>
            <a:endParaRPr lang="uz-Latn-UZ" sz="1600" b="1" i="1"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a:p>
        </p:txBody>
      </p:sp>
      <p:pic>
        <p:nvPicPr>
          <p:cNvPr id="4" name="Рисунок 3" descr="Image6"/>
          <p:cNvPicPr/>
          <p:nvPr/>
        </p:nvPicPr>
        <p:blipFill>
          <a:blip r:embed="rId2" cstate="print">
            <a:lum bright="-42000" contrast="60000"/>
            <a:extLst>
              <a:ext uri="{28A0092B-C50C-407E-A947-70E740481C1C}">
                <a14:useLocalDpi xmlns:a14="http://schemas.microsoft.com/office/drawing/2010/main" val="0"/>
              </a:ext>
            </a:extLst>
          </a:blip>
          <a:srcRect l="3427" r="3610"/>
          <a:stretch>
            <a:fillRect/>
          </a:stretch>
        </p:blipFill>
        <p:spPr bwMode="auto">
          <a:xfrm>
            <a:off x="500034" y="2276872"/>
            <a:ext cx="8001056" cy="4081086"/>
          </a:xfrm>
          <a:prstGeom prst="rect">
            <a:avLst/>
          </a:prstGeom>
          <a:noFill/>
          <a:ln>
            <a:noFill/>
          </a:ln>
        </p:spPr>
      </p:pic>
    </p:spTree>
  </p:cSld>
  <p:clrMapOvr>
    <a:masterClrMapping/>
  </p:clrMapOvr>
  <p:transition>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28650" y="620688"/>
            <a:ext cx="7886700" cy="5556275"/>
          </a:xfrm>
        </p:spPr>
        <p:txBody>
          <a:bodyPr/>
          <a:lstStyle/>
          <a:p>
            <a:pPr marL="109728" indent="0" algn="ctr">
              <a:lnSpc>
                <a:spcPct val="150000"/>
              </a:lnSpc>
              <a:buNone/>
            </a:pPr>
            <a:endParaRPr lang="en-US" sz="2400" b="1" dirty="0" smtClean="0">
              <a:latin typeface="Arial" panose="020B0604020202020204" pitchFamily="34" charset="0"/>
              <a:cs typeface="Arial" panose="020B0604020202020204" pitchFamily="34" charset="0"/>
            </a:endParaRPr>
          </a:p>
          <a:p>
            <a:pPr marL="109728" indent="0" algn="ctr">
              <a:lnSpc>
                <a:spcPct val="150000"/>
              </a:lnSpc>
              <a:buNone/>
            </a:pPr>
            <a:r>
              <a:rPr lang="uz-Cyrl-UZ" sz="2400" b="1" dirty="0" smtClean="0">
                <a:latin typeface="Arial" panose="020B0604020202020204" pitchFamily="34" charset="0"/>
                <a:cs typeface="Arial" panose="020B0604020202020204" pitchFamily="34" charset="0"/>
              </a:rPr>
              <a:t>Maxsus </a:t>
            </a:r>
            <a:r>
              <a:rPr lang="uz-Cyrl-UZ" sz="2400" b="1" dirty="0">
                <a:latin typeface="Arial" panose="020B0604020202020204" pitchFamily="34" charset="0"/>
                <a:cs typeface="Arial" panose="020B0604020202020204" pitchFamily="34" charset="0"/>
              </a:rPr>
              <a:t>qichqichlar.</a:t>
            </a:r>
            <a:endParaRPr lang="en-US" sz="2400" b="1" dirty="0">
              <a:latin typeface="Arial" panose="020B0604020202020204" pitchFamily="34" charset="0"/>
              <a:cs typeface="Arial" panose="020B0604020202020204" pitchFamily="34" charset="0"/>
            </a:endParaRPr>
          </a:p>
          <a:p>
            <a:pPr marL="0" indent="0" algn="ctr">
              <a:lnSpc>
                <a:spcPct val="150000"/>
              </a:lnSpc>
              <a:buNone/>
            </a:pPr>
            <a:r>
              <a:rPr lang="en-US" sz="2000" dirty="0" smtClean="0"/>
              <a:t>	</a:t>
            </a:r>
            <a:r>
              <a:rPr lang="uz-Cyrl-UZ" sz="2000" dirty="0" smtClean="0">
                <a:latin typeface="Arial" panose="020B0604020202020204" pitchFamily="34" charset="0"/>
                <a:cs typeface="Arial" panose="020B0604020202020204" pitchFamily="34" charset="0"/>
              </a:rPr>
              <a:t> </a:t>
            </a:r>
            <a:r>
              <a:rPr lang="uz-Cyrl-UZ" sz="2000" dirty="0">
                <a:latin typeface="Arial" panose="020B0604020202020204" pitchFamily="34" charset="0"/>
                <a:cs typeface="Arial" panose="020B0604020202020204" pitchFamily="34" charset="0"/>
              </a:rPr>
              <a:t>Ba`zi yuklarni qisish va ilgakka osish uchun turli qisqichlar </a:t>
            </a:r>
            <a:r>
              <a:rPr lang="en-US" sz="2000" dirty="0" smtClean="0">
                <a:latin typeface="Arial" panose="020B0604020202020204" pitchFamily="34" charset="0"/>
                <a:cs typeface="Arial" panose="020B0604020202020204" pitchFamily="34" charset="0"/>
              </a:rPr>
              <a:t> </a:t>
            </a:r>
            <a:r>
              <a:rPr lang="uz-Cyrl-UZ" sz="2000" dirty="0" smtClean="0">
                <a:latin typeface="Arial" panose="020B0604020202020204" pitchFamily="34" charset="0"/>
                <a:cs typeface="Arial" panose="020B0604020202020204" pitchFamily="34" charset="0"/>
              </a:rPr>
              <a:t>ishlatiladi</a:t>
            </a:r>
            <a:r>
              <a:rPr lang="uz-Cyrl-UZ" sz="2000" dirty="0">
                <a:latin typeface="Arial" panose="020B0604020202020204" pitchFamily="34" charset="0"/>
                <a:cs typeface="Arial" panose="020B0604020202020204" pitchFamily="34" charset="0"/>
              </a:rPr>
              <a:t>. </a:t>
            </a:r>
            <a:endParaRPr lang="en-US" sz="2000" dirty="0" smtClean="0">
              <a:latin typeface="Arial" panose="020B0604020202020204" pitchFamily="34" charset="0"/>
              <a:cs typeface="Arial" panose="020B0604020202020204" pitchFamily="34" charset="0"/>
            </a:endParaRPr>
          </a:p>
          <a:p>
            <a:pPr marL="0" indent="0">
              <a:lnSpc>
                <a:spcPct val="150000"/>
              </a:lnSpc>
              <a:buNone/>
            </a:pPr>
            <a:r>
              <a:rPr lang="en-US" sz="2000" dirty="0" smtClean="0">
                <a:latin typeface="Arial" panose="020B0604020202020204" pitchFamily="34" charset="0"/>
                <a:cs typeface="Arial" panose="020B0604020202020204" pitchFamily="34" charset="0"/>
              </a:rPr>
              <a:t>     </a:t>
            </a:r>
            <a:r>
              <a:rPr lang="uz-Cyrl-UZ" sz="2000" dirty="0" smtClean="0">
                <a:latin typeface="Arial" panose="020B0604020202020204" pitchFamily="34" charset="0"/>
                <a:cs typeface="Arial" panose="020B0604020202020204" pitchFamily="34" charset="0"/>
              </a:rPr>
              <a:t>Bularga</a:t>
            </a:r>
            <a:r>
              <a:rPr lang="en-US" sz="2000" dirty="0" smtClean="0">
                <a:latin typeface="Arial" panose="020B0604020202020204" pitchFamily="34" charset="0"/>
                <a:cs typeface="Arial" panose="020B0604020202020204" pitchFamily="34" charset="0"/>
              </a:rPr>
              <a:t>:</a:t>
            </a:r>
          </a:p>
          <a:p>
            <a:pPr>
              <a:lnSpc>
                <a:spcPct val="150000"/>
              </a:lnSpc>
              <a:buFontTx/>
              <a:buChar char="-"/>
            </a:pPr>
            <a:r>
              <a:rPr lang="en-US" sz="2000" dirty="0" smtClean="0">
                <a:latin typeface="Arial" panose="020B0604020202020204" pitchFamily="34" charset="0"/>
                <a:cs typeface="Arial" panose="020B0604020202020204" pitchFamily="34" charset="0"/>
              </a:rPr>
              <a:t>  </a:t>
            </a:r>
            <a:r>
              <a:rPr lang="uz-Cyrl-UZ" sz="2000" dirty="0" smtClean="0">
                <a:latin typeface="Arial" panose="020B0604020202020204" pitchFamily="34" charset="0"/>
                <a:cs typeface="Arial" panose="020B0604020202020204" pitchFamily="34" charset="0"/>
              </a:rPr>
              <a:t>friktsion</a:t>
            </a:r>
            <a:r>
              <a:rPr lang="en-US" sz="2000" dirty="0" smtClean="0">
                <a:latin typeface="Arial" panose="020B0604020202020204" pitchFamily="34" charset="0"/>
                <a:cs typeface="Arial" panose="020B0604020202020204" pitchFamily="34" charset="0"/>
              </a:rPr>
              <a:t>;</a:t>
            </a:r>
          </a:p>
          <a:p>
            <a:pPr>
              <a:lnSpc>
                <a:spcPct val="150000"/>
              </a:lnSpc>
              <a:buFontTx/>
              <a:buChar char="-"/>
            </a:pPr>
            <a:r>
              <a:rPr lang="uz-Cyrl-UZ" sz="2000" dirty="0" smtClean="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 </a:t>
            </a:r>
            <a:r>
              <a:rPr lang="uz-Cyrl-UZ" sz="2000" dirty="0" smtClean="0">
                <a:latin typeface="Arial" panose="020B0604020202020204" pitchFamily="34" charset="0"/>
                <a:cs typeface="Arial" panose="020B0604020202020204" pitchFamily="34" charset="0"/>
              </a:rPr>
              <a:t>ekstsentrik </a:t>
            </a:r>
            <a:r>
              <a:rPr lang="uz-Cyrl-UZ" sz="2000" dirty="0">
                <a:latin typeface="Arial" panose="020B0604020202020204" pitchFamily="34" charset="0"/>
                <a:cs typeface="Arial" panose="020B0604020202020204" pitchFamily="34" charset="0"/>
              </a:rPr>
              <a:t>vakuumli </a:t>
            </a:r>
            <a:r>
              <a:rPr lang="uz-Cyrl-UZ" sz="2000" dirty="0" smtClean="0">
                <a:latin typeface="Arial" panose="020B0604020202020204" pitchFamily="34" charset="0"/>
                <a:cs typeface="Arial" panose="020B0604020202020204" pitchFamily="34" charset="0"/>
              </a:rPr>
              <a:t>qisqichlar</a:t>
            </a:r>
            <a:r>
              <a:rPr lang="en-US" sz="2000" dirty="0" smtClean="0">
                <a:latin typeface="Arial" panose="020B0604020202020204" pitchFamily="34" charset="0"/>
                <a:cs typeface="Arial" panose="020B0604020202020204" pitchFamily="34" charset="0"/>
              </a:rPr>
              <a:t>;</a:t>
            </a:r>
            <a:r>
              <a:rPr lang="uz-Cyrl-UZ" sz="2000" dirty="0" smtClean="0">
                <a:latin typeface="Arial" panose="020B0604020202020204" pitchFamily="34" charset="0"/>
                <a:cs typeface="Arial" panose="020B0604020202020204" pitchFamily="34" charset="0"/>
              </a:rPr>
              <a:t> </a:t>
            </a:r>
            <a:endParaRPr lang="en-US" sz="2000" dirty="0" smtClean="0">
              <a:latin typeface="Arial" panose="020B0604020202020204" pitchFamily="34" charset="0"/>
              <a:cs typeface="Arial" panose="020B0604020202020204" pitchFamily="34" charset="0"/>
            </a:endParaRPr>
          </a:p>
          <a:p>
            <a:pPr>
              <a:lnSpc>
                <a:spcPct val="150000"/>
              </a:lnSpc>
              <a:buFontTx/>
              <a:buChar char="-"/>
            </a:pPr>
            <a:r>
              <a:rPr lang="uz-Cyrl-UZ" sz="2000" dirty="0" smtClean="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 </a:t>
            </a:r>
            <a:r>
              <a:rPr lang="uz-Cyrl-UZ" sz="2000" dirty="0" smtClean="0">
                <a:latin typeface="Arial" panose="020B0604020202020204" pitchFamily="34" charset="0"/>
                <a:cs typeface="Arial" panose="020B0604020202020204" pitchFamily="34" charset="0"/>
              </a:rPr>
              <a:t>elektromagnitlar </a:t>
            </a:r>
            <a:r>
              <a:rPr lang="uz-Cyrl-UZ" sz="2000" dirty="0">
                <a:latin typeface="Arial" panose="020B0604020202020204" pitchFamily="34" charset="0"/>
                <a:cs typeface="Arial" panose="020B0604020202020204" pitchFamily="34" charset="0"/>
              </a:rPr>
              <a:t>kiradi. </a:t>
            </a:r>
            <a:endParaRPr lang="uz-Latn-UZ" sz="2000" dirty="0">
              <a:latin typeface="Arial" panose="020B0604020202020204" pitchFamily="34" charset="0"/>
              <a:cs typeface="Arial" panose="020B0604020202020204" pitchFamily="34" charset="0"/>
            </a:endParaRPr>
          </a:p>
          <a:p>
            <a:endParaRPr lang="ru-RU" dirty="0"/>
          </a:p>
        </p:txBody>
      </p:sp>
    </p:spTree>
    <p:extLst>
      <p:ext uri="{BB962C8B-B14F-4D97-AF65-F5344CB8AC3E}">
        <p14:creationId xmlns:p14="http://schemas.microsoft.com/office/powerpoint/2010/main" val="1552186066"/>
      </p:ext>
    </p:extLst>
  </p:cSld>
  <p:clrMapOvr>
    <a:masterClrMapping/>
  </p:clrMapOvr>
  <p:transition>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260648"/>
            <a:ext cx="8229600" cy="6240186"/>
          </a:xfrm>
        </p:spPr>
        <p:txBody>
          <a:bodyPr>
            <a:normAutofit fontScale="92500" lnSpcReduction="10000"/>
          </a:bodyPr>
          <a:lstStyle/>
          <a:p>
            <a:pPr marL="109728" indent="0" algn="ctr">
              <a:buNone/>
            </a:pPr>
            <a:endParaRPr lang="en-US" sz="2000" b="1" dirty="0" smtClean="0">
              <a:latin typeface="Arial" panose="020B0604020202020204" pitchFamily="34" charset="0"/>
              <a:cs typeface="Arial" panose="020B0604020202020204" pitchFamily="34" charset="0"/>
            </a:endParaRPr>
          </a:p>
          <a:p>
            <a:pPr marL="109728" indent="0" algn="ctr">
              <a:buNone/>
            </a:pPr>
            <a:r>
              <a:rPr lang="uz-Cyrl-UZ" sz="2000" b="1" dirty="0" smtClean="0">
                <a:latin typeface="Arial" panose="020B0604020202020204" pitchFamily="34" charset="0"/>
                <a:cs typeface="Arial" panose="020B0604020202020204" pitchFamily="34" charset="0"/>
              </a:rPr>
              <a:t>Omburli qisqichlar</a:t>
            </a:r>
            <a:r>
              <a:rPr lang="uz-Cyrl-UZ" sz="2000" dirty="0" smtClean="0">
                <a:latin typeface="Arial" panose="020B0604020202020204" pitchFamily="34" charset="0"/>
                <a:cs typeface="Arial" panose="020B0604020202020204" pitchFamily="34" charset="0"/>
              </a:rPr>
              <a:t>.</a:t>
            </a:r>
            <a:endParaRPr lang="en-US" sz="2000" dirty="0" smtClean="0">
              <a:latin typeface="Arial" panose="020B0604020202020204" pitchFamily="34" charset="0"/>
              <a:cs typeface="Arial" panose="020B0604020202020204" pitchFamily="34" charset="0"/>
            </a:endParaRPr>
          </a:p>
          <a:p>
            <a:pPr>
              <a:lnSpc>
                <a:spcPct val="160000"/>
              </a:lnSpc>
            </a:pPr>
            <a:r>
              <a:rPr lang="uz-Cyrl-UZ" sz="2000" dirty="0" smtClean="0">
                <a:latin typeface="Arial" panose="020B0604020202020204" pitchFamily="34" charset="0"/>
                <a:cs typeface="Arial" panose="020B0604020202020204" pitchFamily="34" charset="0"/>
              </a:rPr>
              <a:t>Omburli friktsion qisqichlarda yuk richagsimon jag`lar orasida qisiladi. Omburli qisqichning hisobiy sxemasida  kerakli oʻlchamlar, ta`sir etuvchi kuchlar va reaktsiyalar koʻrsatilgan.</a:t>
            </a:r>
            <a:endParaRPr lang="uz-Latn-UZ" sz="2000" dirty="0" smtClean="0">
              <a:latin typeface="Arial" panose="020B0604020202020204" pitchFamily="34" charset="0"/>
              <a:cs typeface="Arial" panose="020B0604020202020204" pitchFamily="34" charset="0"/>
            </a:endParaRPr>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endParaRPr lang="uz-Latn-UZ" sz="1600" dirty="0" smtClean="0"/>
          </a:p>
          <a:p>
            <a:pPr marL="109728" indent="0" algn="ctr">
              <a:buNone/>
            </a:pPr>
            <a:endParaRPr lang="en-US" sz="1600" dirty="0"/>
          </a:p>
          <a:p>
            <a:pPr marL="109728" indent="0" algn="ctr">
              <a:buNone/>
            </a:pP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Omburli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qisqichlar</a:t>
            </a:r>
            <a:r>
              <a:rPr lang="en-US" sz="2000" dirty="0" smtClean="0">
                <a:latin typeface="Arial" panose="020B0604020202020204" pitchFamily="34" charset="0"/>
                <a:cs typeface="Arial" panose="020B0604020202020204" pitchFamily="34" charset="0"/>
              </a:rPr>
              <a:t>: </a:t>
            </a:r>
          </a:p>
          <a:p>
            <a:pPr marL="109728" indent="0" algn="ctr">
              <a:buNone/>
            </a:pPr>
            <a:r>
              <a:rPr lang="en-US" sz="2000" dirty="0" smtClean="0">
                <a:latin typeface="Arial" panose="020B0604020202020204" pitchFamily="34" charset="0"/>
                <a:cs typeface="Arial" panose="020B0604020202020204" pitchFamily="34" charset="0"/>
              </a:rPr>
              <a:t>a - </a:t>
            </a:r>
            <a:r>
              <a:rPr lang="en-US" sz="2000" dirty="0" err="1" smtClean="0">
                <a:latin typeface="Arial" panose="020B0604020202020204" pitchFamily="34" charset="0"/>
                <a:cs typeface="Arial" panose="020B0604020202020204" pitchFamily="34" charset="0"/>
              </a:rPr>
              <a:t>qaytma</a:t>
            </a:r>
            <a:r>
              <a:rPr lang="en-US" sz="2000" dirty="0" smtClean="0">
                <a:latin typeface="Arial" panose="020B0604020202020204" pitchFamily="34" charset="0"/>
                <a:cs typeface="Arial" panose="020B0604020202020204" pitchFamily="34" charset="0"/>
              </a:rPr>
              <a:t>; b – </a:t>
            </a:r>
            <a:r>
              <a:rPr lang="en-US" sz="2000" dirty="0" err="1" smtClean="0">
                <a:latin typeface="Arial" panose="020B0604020202020204" pitchFamily="34" charset="0"/>
                <a:cs typeface="Arial" panose="020B0604020202020204" pitchFamily="34" charset="0"/>
              </a:rPr>
              <a:t>qisqich</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richaglari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sharnirlari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tarqalgan</a:t>
            </a:r>
            <a:r>
              <a:rPr lang="en-US" sz="2000" dirty="0" smtClean="0">
                <a:latin typeface="Arial" panose="020B0604020202020204" pitchFamily="34" charset="0"/>
                <a:cs typeface="Arial" panose="020B0604020202020204" pitchFamily="34" charset="0"/>
              </a:rPr>
              <a:t>; v – </a:t>
            </a:r>
            <a:r>
              <a:rPr lang="en-US" sz="2000" dirty="0" err="1" smtClean="0">
                <a:latin typeface="Arial" panose="020B0604020202020204" pitchFamily="34" charset="0"/>
                <a:cs typeface="Arial" panose="020B0604020202020204" pitchFamily="34" charset="0"/>
              </a:rPr>
              <a:t>toʻg`ri</a:t>
            </a:r>
            <a:r>
              <a:rPr lang="en-US" sz="2000" dirty="0" smtClean="0">
                <a:latin typeface="Arial" panose="020B0604020202020204" pitchFamily="34" charset="0"/>
                <a:cs typeface="Arial" panose="020B0604020202020204" pitchFamily="34" charset="0"/>
              </a:rPr>
              <a:t>.</a:t>
            </a:r>
            <a:endParaRPr lang="uz-Latn-UZ" sz="2000" dirty="0" smtClean="0">
              <a:latin typeface="Arial" panose="020B0604020202020204" pitchFamily="34" charset="0"/>
              <a:cs typeface="Arial" panose="020B0604020202020204" pitchFamily="34" charset="0"/>
            </a:endParaRPr>
          </a:p>
        </p:txBody>
      </p:sp>
      <p:pic>
        <p:nvPicPr>
          <p:cNvPr id="4" name="Рисунок 3" descr="Image7"/>
          <p:cNvPicPr/>
          <p:nvPr/>
        </p:nvPicPr>
        <p:blipFill>
          <a:blip r:embed="rId2" cstate="print">
            <a:lum bright="-18000" contrast="30000"/>
            <a:extLst>
              <a:ext uri="{28A0092B-C50C-407E-A947-70E740481C1C}">
                <a14:useLocalDpi xmlns:a14="http://schemas.microsoft.com/office/drawing/2010/main" val="0"/>
              </a:ext>
            </a:extLst>
          </a:blip>
          <a:srcRect l="8783" t="1985" b="62399"/>
          <a:stretch>
            <a:fillRect/>
          </a:stretch>
        </p:blipFill>
        <p:spPr bwMode="auto">
          <a:xfrm>
            <a:off x="805456" y="2460667"/>
            <a:ext cx="2143140" cy="2357454"/>
          </a:xfrm>
          <a:prstGeom prst="rect">
            <a:avLst/>
          </a:prstGeom>
          <a:noFill/>
          <a:ln>
            <a:noFill/>
          </a:ln>
        </p:spPr>
      </p:pic>
      <p:pic>
        <p:nvPicPr>
          <p:cNvPr id="5" name="Рисунок 4" descr="Image7"/>
          <p:cNvPicPr/>
          <p:nvPr/>
        </p:nvPicPr>
        <p:blipFill>
          <a:blip r:embed="rId3" cstate="print">
            <a:lum bright="-12000" contrast="24000"/>
            <a:extLst>
              <a:ext uri="{28A0092B-C50C-407E-A947-70E740481C1C}">
                <a14:useLocalDpi xmlns:a14="http://schemas.microsoft.com/office/drawing/2010/main" val="0"/>
              </a:ext>
            </a:extLst>
          </a:blip>
          <a:srcRect l="10899" t="42552" b="28267"/>
          <a:stretch>
            <a:fillRect/>
          </a:stretch>
        </p:blipFill>
        <p:spPr bwMode="auto">
          <a:xfrm>
            <a:off x="3171443" y="2636912"/>
            <a:ext cx="2301047" cy="2214578"/>
          </a:xfrm>
          <a:prstGeom prst="rect">
            <a:avLst/>
          </a:prstGeom>
          <a:noFill/>
          <a:ln>
            <a:noFill/>
          </a:ln>
        </p:spPr>
      </p:pic>
      <p:pic>
        <p:nvPicPr>
          <p:cNvPr id="6" name="Рисунок 5" descr="Image7"/>
          <p:cNvPicPr/>
          <p:nvPr/>
        </p:nvPicPr>
        <p:blipFill>
          <a:blip r:embed="rId2" cstate="print">
            <a:lum bright="-18000" contrast="42000"/>
            <a:extLst>
              <a:ext uri="{28A0092B-C50C-407E-A947-70E740481C1C}">
                <a14:useLocalDpi xmlns:a14="http://schemas.microsoft.com/office/drawing/2010/main" val="0"/>
              </a:ext>
            </a:extLst>
          </a:blip>
          <a:srcRect l="8783" t="66229"/>
          <a:stretch>
            <a:fillRect/>
          </a:stretch>
        </p:blipFill>
        <p:spPr bwMode="auto">
          <a:xfrm>
            <a:off x="5643569" y="2636912"/>
            <a:ext cx="2143140" cy="2214578"/>
          </a:xfrm>
          <a:prstGeom prst="rect">
            <a:avLst/>
          </a:prstGeom>
          <a:noFill/>
          <a:ln>
            <a:noFill/>
          </a:ln>
        </p:spPr>
      </p:pic>
      <p:sp>
        <p:nvSpPr>
          <p:cNvPr id="1945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uz-Latn-UZ"/>
          </a:p>
        </p:txBody>
      </p:sp>
    </p:spTree>
  </p:cSld>
  <p:clrMapOvr>
    <a:masterClrMapping/>
  </p:clrMapOvr>
  <p:transition>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sz="2700" dirty="0" smtClean="0">
                <a:latin typeface="Arial" panose="020B0604020202020204" pitchFamily="34" charset="0"/>
                <a:cs typeface="Arial" panose="020B0604020202020204" pitchFamily="34" charset="0"/>
              </a:rPr>
              <a:t/>
            </a:r>
            <a:br>
              <a:rPr lang="en-US" sz="2700" dirty="0" smtClean="0">
                <a:latin typeface="Arial" panose="020B0604020202020204" pitchFamily="34" charset="0"/>
                <a:cs typeface="Arial" panose="020B0604020202020204" pitchFamily="34" charset="0"/>
              </a:rPr>
            </a:br>
            <a:r>
              <a:rPr lang="en-US" sz="2700" dirty="0" err="1" smtClean="0">
                <a:latin typeface="Arial" panose="020B0604020202020204" pitchFamily="34" charset="0"/>
                <a:cs typeface="Arial" panose="020B0604020202020204" pitchFamily="34" charset="0"/>
              </a:rPr>
              <a:t>Vertikal</a:t>
            </a:r>
            <a:r>
              <a:rPr lang="en-US" sz="2700" dirty="0" smtClean="0">
                <a:latin typeface="Arial" panose="020B0604020202020204" pitchFamily="34" charset="0"/>
                <a:cs typeface="Arial" panose="020B0604020202020204" pitchFamily="34" charset="0"/>
              </a:rPr>
              <a:t> </a:t>
            </a:r>
            <a:r>
              <a:rPr lang="en-US" sz="2700" dirty="0" err="1">
                <a:latin typeface="Arial" panose="020B0604020202020204" pitchFamily="34" charset="0"/>
                <a:cs typeface="Arial" panose="020B0604020202020204" pitchFamily="34" charset="0"/>
              </a:rPr>
              <a:t>kuch</a:t>
            </a:r>
            <a:r>
              <a:rPr lang="en-US" sz="2700" dirty="0">
                <a:latin typeface="Arial" panose="020B0604020202020204" pitchFamily="34" charset="0"/>
                <a:cs typeface="Arial" panose="020B0604020202020204" pitchFamily="34" charset="0"/>
              </a:rPr>
              <a:t> </a:t>
            </a:r>
            <a:r>
              <a:rPr lang="en-US" sz="2700" i="1" dirty="0">
                <a:latin typeface="Arial" panose="020B0604020202020204" pitchFamily="34" charset="0"/>
                <a:cs typeface="Arial" panose="020B0604020202020204" pitchFamily="34" charset="0"/>
              </a:rPr>
              <a:t>Q</a:t>
            </a:r>
            <a:r>
              <a:rPr lang="en-US" sz="2700" dirty="0">
                <a:latin typeface="Arial" panose="020B0604020202020204" pitchFamily="34" charset="0"/>
                <a:cs typeface="Arial" panose="020B0604020202020204" pitchFamily="34" charset="0"/>
              </a:rPr>
              <a:t> </a:t>
            </a:r>
            <a:r>
              <a:rPr lang="en-US" sz="2700" dirty="0" smtClean="0">
                <a:latin typeface="Arial" panose="020B0604020202020204" pitchFamily="34" charset="0"/>
                <a:cs typeface="Arial" panose="020B0604020202020204" pitchFamily="34" charset="0"/>
              </a:rPr>
              <a:t> </a:t>
            </a:r>
            <a:r>
              <a:rPr lang="en-US" sz="2700" dirty="0" err="1" smtClean="0">
                <a:latin typeface="Arial" panose="020B0604020202020204" pitchFamily="34" charset="0"/>
                <a:cs typeface="Arial" panose="020B0604020202020204" pitchFamily="34" charset="0"/>
              </a:rPr>
              <a:t>ta`sirida</a:t>
            </a:r>
            <a:r>
              <a:rPr lang="en-US" sz="2700" dirty="0" smtClean="0">
                <a:latin typeface="Arial" panose="020B0604020202020204" pitchFamily="34" charset="0"/>
                <a:cs typeface="Arial" panose="020B0604020202020204" pitchFamily="34" charset="0"/>
              </a:rPr>
              <a:t> </a:t>
            </a:r>
            <a:r>
              <a:rPr lang="en-US" sz="2700" dirty="0" err="1">
                <a:latin typeface="Arial" panose="020B0604020202020204" pitchFamily="34" charset="0"/>
                <a:cs typeface="Arial" panose="020B0604020202020204" pitchFamily="34" charset="0"/>
              </a:rPr>
              <a:t>hosil</a:t>
            </a:r>
            <a:r>
              <a:rPr lang="en-US" sz="2700" dirty="0">
                <a:latin typeface="Arial" panose="020B0604020202020204" pitchFamily="34" charset="0"/>
                <a:cs typeface="Arial" panose="020B0604020202020204" pitchFamily="34" charset="0"/>
              </a:rPr>
              <a:t> </a:t>
            </a:r>
            <a:r>
              <a:rPr lang="en-US" sz="2700" dirty="0" err="1">
                <a:latin typeface="Arial" panose="020B0604020202020204" pitchFamily="34" charset="0"/>
                <a:cs typeface="Arial" panose="020B0604020202020204" pitchFamily="34" charset="0"/>
              </a:rPr>
              <a:t>boʻladigan</a:t>
            </a:r>
            <a:r>
              <a:rPr lang="en-US" sz="2700" dirty="0">
                <a:latin typeface="Arial" panose="020B0604020202020204" pitchFamily="34" charset="0"/>
                <a:cs typeface="Arial" panose="020B0604020202020204" pitchFamily="34" charset="0"/>
              </a:rPr>
              <a:t> </a:t>
            </a:r>
            <a:r>
              <a:rPr lang="en-US" sz="2700" dirty="0" err="1">
                <a:latin typeface="Arial" panose="020B0604020202020204" pitchFamily="34" charset="0"/>
                <a:cs typeface="Arial" panose="020B0604020202020204" pitchFamily="34" charset="0"/>
              </a:rPr>
              <a:t>gorizontal</a:t>
            </a:r>
            <a:r>
              <a:rPr lang="en-US" sz="2700" dirty="0">
                <a:latin typeface="Arial" panose="020B0604020202020204" pitchFamily="34" charset="0"/>
                <a:cs typeface="Arial" panose="020B0604020202020204" pitchFamily="34" charset="0"/>
              </a:rPr>
              <a:t> </a:t>
            </a:r>
            <a:r>
              <a:rPr lang="en-US" sz="2700" dirty="0" err="1">
                <a:latin typeface="Arial" panose="020B0604020202020204" pitchFamily="34" charset="0"/>
                <a:cs typeface="Arial" panose="020B0604020202020204" pitchFamily="34" charset="0"/>
              </a:rPr>
              <a:t>kuch</a:t>
            </a:r>
            <a:r>
              <a:rPr lang="en-US" sz="2700" dirty="0">
                <a:latin typeface="Arial" panose="020B0604020202020204" pitchFamily="34" charset="0"/>
                <a:cs typeface="Arial" panose="020B0604020202020204" pitchFamily="34" charset="0"/>
              </a:rPr>
              <a:t>:</a:t>
            </a:r>
            <a:r>
              <a:rPr lang="uz-Latn-UZ" sz="3600" dirty="0"/>
              <a:t/>
            </a:r>
            <a:br>
              <a:rPr lang="uz-Latn-UZ" sz="3600" dirty="0"/>
            </a:br>
            <a:endParaRPr lang="ru-RU" dirty="0"/>
          </a:p>
        </p:txBody>
      </p:sp>
      <p:graphicFrame>
        <p:nvGraphicFramePr>
          <p:cNvPr id="4" name="Object 1"/>
          <p:cNvGraphicFramePr>
            <a:graphicFrameLocks noChangeAspect="1"/>
          </p:cNvGraphicFramePr>
          <p:nvPr>
            <p:extLst>
              <p:ext uri="{D42A27DB-BD31-4B8C-83A1-F6EECF244321}">
                <p14:modId xmlns:p14="http://schemas.microsoft.com/office/powerpoint/2010/main" val="20778599"/>
              </p:ext>
            </p:extLst>
          </p:nvPr>
        </p:nvGraphicFramePr>
        <p:xfrm>
          <a:off x="1907704" y="2924944"/>
          <a:ext cx="5184576" cy="1512168"/>
        </p:xfrm>
        <a:graphic>
          <a:graphicData uri="http://schemas.openxmlformats.org/presentationml/2006/ole">
            <mc:AlternateContent xmlns:mc="http://schemas.openxmlformats.org/markup-compatibility/2006">
              <mc:Choice xmlns:v="urn:schemas-microsoft-com:vml" Requires="v">
                <p:oleObj spid="_x0000_s27653" name="Формула" r:id="rId3" imgW="977760" imgH="419040" progId="Equation.3">
                  <p:embed/>
                </p:oleObj>
              </mc:Choice>
              <mc:Fallback>
                <p:oleObj name="Формула" r:id="rId3" imgW="977760" imgH="41904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7704" y="2924944"/>
                        <a:ext cx="5184576" cy="1512168"/>
                      </a:xfrm>
                      <a:prstGeom prst="rect">
                        <a:avLst/>
                      </a:prstGeom>
                      <a:noFill/>
                      <a:extLst/>
                    </p:spPr>
                  </p:pic>
                </p:oleObj>
              </mc:Fallback>
            </mc:AlternateContent>
          </a:graphicData>
        </a:graphic>
      </p:graphicFrame>
    </p:spTree>
    <p:extLst>
      <p:ext uri="{BB962C8B-B14F-4D97-AF65-F5344CB8AC3E}">
        <p14:creationId xmlns:p14="http://schemas.microsoft.com/office/powerpoint/2010/main" val="1973110831"/>
      </p:ext>
    </p:extLst>
  </p:cSld>
  <p:clrMapOvr>
    <a:masterClrMapping/>
  </p:clrMapOvr>
  <p:transition>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428604"/>
            <a:ext cx="8229600" cy="6072230"/>
          </a:xfrm>
        </p:spPr>
        <p:txBody>
          <a:bodyPr>
            <a:normAutofit lnSpcReduction="10000"/>
          </a:bodyPr>
          <a:lstStyle/>
          <a:p>
            <a:pPr marL="0" indent="0" algn="ctr">
              <a:buNone/>
            </a:pPr>
            <a:endParaRPr lang="en-US" sz="2400" b="1" dirty="0" smtClean="0">
              <a:latin typeface="Arial" panose="020B0604020202020204" pitchFamily="34" charset="0"/>
              <a:cs typeface="Arial" panose="020B0604020202020204" pitchFamily="34" charset="0"/>
            </a:endParaRPr>
          </a:p>
          <a:p>
            <a:pPr marL="0" indent="0" algn="ctr">
              <a:buNone/>
            </a:pPr>
            <a:r>
              <a:rPr lang="en-US" sz="2400" b="1" dirty="0" err="1" smtClean="0">
                <a:latin typeface="Arial" panose="020B0604020202020204" pitchFamily="34" charset="0"/>
                <a:cs typeface="Arial" panose="020B0604020202020204" pitchFamily="34" charset="0"/>
              </a:rPr>
              <a:t>Elektromagnitlar</a:t>
            </a:r>
            <a:endParaRPr lang="en-US" sz="2400" b="1" dirty="0" smtClean="0">
              <a:latin typeface="Arial" panose="020B0604020202020204" pitchFamily="34" charset="0"/>
              <a:cs typeface="Arial" panose="020B0604020202020204" pitchFamily="34" charset="0"/>
            </a:endParaRPr>
          </a:p>
          <a:p>
            <a:pPr marL="0" indent="0" algn="ctr">
              <a:buNone/>
            </a:pPr>
            <a:endParaRPr lang="en-US" sz="2400" b="1" dirty="0" smtClean="0">
              <a:latin typeface="Arial" panose="020B0604020202020204" pitchFamily="34" charset="0"/>
              <a:cs typeface="Arial" panose="020B0604020202020204" pitchFamily="34" charset="0"/>
            </a:endParaRPr>
          </a:p>
          <a:p>
            <a:pPr marL="0" indent="0">
              <a:lnSpc>
                <a:spcPct val="150000"/>
              </a:lnSpc>
              <a:buNone/>
            </a:pPr>
            <a:r>
              <a:rPr lang="en-US" sz="2000" dirty="0" smtClean="0">
                <a:latin typeface="Arial" panose="020B0604020202020204" pitchFamily="34" charset="0"/>
                <a:cs typeface="Arial" panose="020B0604020202020204" pitchFamily="34" charset="0"/>
              </a:rPr>
              <a:t>	</a:t>
            </a:r>
            <a:r>
              <a:rPr lang="uz-Cyrl-UZ" sz="2000" dirty="0" smtClean="0">
                <a:latin typeface="Arial" panose="020B0604020202020204" pitchFamily="34" charset="0"/>
                <a:cs typeface="Arial" panose="020B0604020202020204" pitchFamily="34" charset="0"/>
              </a:rPr>
              <a:t>Q</a:t>
            </a:r>
            <a:r>
              <a:rPr lang="en-US" sz="2000" dirty="0" err="1" smtClean="0">
                <a:latin typeface="Arial" panose="020B0604020202020204" pitchFamily="34" charset="0"/>
                <a:cs typeface="Arial" panose="020B0604020202020204" pitchFamily="34" charset="0"/>
              </a:rPr>
              <a:t>ora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prokat</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metallar</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choʻyan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boʻlaklari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metall</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qirindilar</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va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har</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xil</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metall</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parchalarini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transportga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yuklash</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uchun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elektromagnitlardan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foydalaniladi</a:t>
            </a:r>
            <a:r>
              <a:rPr lang="en-US" sz="2000" dirty="0" smtClean="0">
                <a:latin typeface="Arial" panose="020B0604020202020204" pitchFamily="34" charset="0"/>
                <a:cs typeface="Arial" panose="020B0604020202020204" pitchFamily="34" charset="0"/>
              </a:rPr>
              <a:t>. </a:t>
            </a:r>
          </a:p>
          <a:p>
            <a:pPr marL="0" indent="0">
              <a:lnSpc>
                <a:spcPct val="150000"/>
              </a:lnSpc>
              <a:buNone/>
            </a:pPr>
            <a:endParaRPr lang="en-US" sz="2000" dirty="0" smtClean="0">
              <a:latin typeface="Arial" panose="020B0604020202020204" pitchFamily="34" charset="0"/>
              <a:cs typeface="Arial" panose="020B0604020202020204" pitchFamily="34" charset="0"/>
            </a:endParaRPr>
          </a:p>
          <a:p>
            <a:pPr marL="0" indent="0">
              <a:lnSpc>
                <a:spcPct val="150000"/>
              </a:lnSpc>
              <a:buNone/>
            </a:pPr>
            <a:r>
              <a:rPr lang="en-US" sz="2000" dirty="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Ular</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doira</a:t>
            </a:r>
            <a:r>
              <a:rPr lang="en-US" sz="2000" dirty="0" smtClean="0">
                <a:latin typeface="Arial" panose="020B0604020202020204" pitchFamily="34" charset="0"/>
                <a:cs typeface="Arial" panose="020B0604020202020204" pitchFamily="34" charset="0"/>
              </a:rPr>
              <a:t> (M-22B, M-42B, M-40B, M-62B) </a:t>
            </a:r>
            <a:r>
              <a:rPr lang="en-US" sz="2000" dirty="0" err="1" smtClean="0">
                <a:latin typeface="Arial" panose="020B0604020202020204" pitchFamily="34" charset="0"/>
                <a:cs typeface="Arial" panose="020B0604020202020204" pitchFamily="34" charset="0"/>
              </a:rPr>
              <a:t>va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toʻg`ri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toʻrt</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burchak</a:t>
            </a:r>
            <a:r>
              <a:rPr lang="en-US" sz="2000" dirty="0" smtClean="0">
                <a:latin typeface="Arial" panose="020B0604020202020204" pitchFamily="34" charset="0"/>
                <a:cs typeface="Arial" panose="020B0604020202020204" pitchFamily="34" charset="0"/>
              </a:rPr>
              <a:t> (PM-15, PM-25) </a:t>
            </a:r>
            <a:r>
              <a:rPr lang="en-US" sz="2000" dirty="0" err="1" smtClean="0">
                <a:latin typeface="Arial" panose="020B0604020202020204" pitchFamily="34" charset="0"/>
                <a:cs typeface="Arial" panose="020B0604020202020204" pitchFamily="34" charset="0"/>
              </a:rPr>
              <a:t>shakllarida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boʻladi</a:t>
            </a:r>
            <a:r>
              <a:rPr lang="en-US" sz="2000" dirty="0" smtClean="0">
                <a:latin typeface="Arial" panose="020B0604020202020204" pitchFamily="34" charset="0"/>
                <a:cs typeface="Arial" panose="020B0604020202020204" pitchFamily="34" charset="0"/>
              </a:rPr>
              <a:t>. </a:t>
            </a:r>
          </a:p>
          <a:p>
            <a:pPr marL="0" indent="0">
              <a:lnSpc>
                <a:spcPct val="150000"/>
              </a:lnSpc>
              <a:buNone/>
            </a:pPr>
            <a:endParaRPr lang="uz-Latn-UZ" sz="2000" dirty="0" smtClean="0">
              <a:latin typeface="Arial" panose="020B0604020202020204" pitchFamily="34" charset="0"/>
              <a:cs typeface="Arial" panose="020B0604020202020204" pitchFamily="34" charset="0"/>
            </a:endParaRPr>
          </a:p>
          <a:p>
            <a:pPr marL="0" indent="0">
              <a:lnSpc>
                <a:spcPct val="150000"/>
              </a:lnSpc>
              <a:buNone/>
            </a:pP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Ularning</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kamchiligi</a:t>
            </a:r>
            <a:r>
              <a:rPr lang="en-US" sz="2000" dirty="0" smtClean="0">
                <a:latin typeface="Arial" panose="020B0604020202020204" pitchFamily="34" charset="0"/>
                <a:cs typeface="Arial" panose="020B0604020202020204" pitchFamily="34" charset="0"/>
              </a:rPr>
              <a:t>: yuk </a:t>
            </a:r>
            <a:r>
              <a:rPr lang="en-US" sz="2000" dirty="0" err="1" smtClean="0">
                <a:latin typeface="Arial" panose="020B0604020202020204" pitchFamily="34" charset="0"/>
                <a:cs typeface="Arial" panose="020B0604020202020204" pitchFamily="34" charset="0"/>
              </a:rPr>
              <a:t>koʻtaruvchanligi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nisbatan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kichik</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toʻxtovsiz</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ishlaganda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ancha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qiziydi</a:t>
            </a:r>
            <a:r>
              <a:rPr lang="en-US" sz="2000" dirty="0" smtClean="0">
                <a:latin typeface="Arial" panose="020B0604020202020204" pitchFamily="34" charset="0"/>
                <a:cs typeface="Arial" panose="020B0604020202020204" pitchFamily="34" charset="0"/>
              </a:rPr>
              <a:t>. </a:t>
            </a:r>
            <a:endParaRPr lang="uz-Latn-UZ" sz="2000" dirty="0" smtClean="0">
              <a:latin typeface="Arial" panose="020B0604020202020204" pitchFamily="34" charset="0"/>
              <a:cs typeface="Arial" panose="020B0604020202020204" pitchFamily="34" charset="0"/>
            </a:endParaRPr>
          </a:p>
          <a:p>
            <a:pPr marL="0" indent="0">
              <a:lnSpc>
                <a:spcPct val="150000"/>
              </a:lnSpc>
              <a:buNone/>
            </a:pPr>
            <a:r>
              <a:rPr lang="en-US" sz="2000" dirty="0" smtClean="0">
                <a:latin typeface="Arial" panose="020B0604020202020204" pitchFamily="34" charset="0"/>
                <a:cs typeface="Arial" panose="020B0604020202020204" pitchFamily="34" charset="0"/>
              </a:rPr>
              <a:t>	</a:t>
            </a:r>
            <a:endParaRPr lang="uz-Latn-UZ" sz="2000" dirty="0" smtClean="0">
              <a:latin typeface="Arial" panose="020B0604020202020204" pitchFamily="34" charset="0"/>
              <a:cs typeface="Arial" panose="020B0604020202020204" pitchFamily="34" charset="0"/>
            </a:endParaRPr>
          </a:p>
        </p:txBody>
      </p:sp>
    </p:spTree>
  </p:cSld>
  <p:clrMapOvr>
    <a:masterClrMapping/>
  </p:clrMapOvr>
  <p:transition>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428604"/>
            <a:ext cx="8229600" cy="6072230"/>
          </a:xfrm>
        </p:spPr>
        <p:txBody>
          <a:bodyPr>
            <a:normAutofit fontScale="92500"/>
          </a:bodyPr>
          <a:lstStyle/>
          <a:p>
            <a:pPr marL="0" indent="0" algn="ctr">
              <a:buNone/>
            </a:pPr>
            <a:endParaRPr lang="en-US" sz="2400" b="1" dirty="0" smtClean="0">
              <a:latin typeface="Arial" panose="020B0604020202020204" pitchFamily="34" charset="0"/>
              <a:cs typeface="Arial" panose="020B0604020202020204" pitchFamily="34" charset="0"/>
            </a:endParaRPr>
          </a:p>
          <a:p>
            <a:pPr marL="0" lvl="0" indent="0" algn="ctr">
              <a:buNone/>
            </a:pPr>
            <a:r>
              <a:rPr lang="en-US" sz="2800" b="1" dirty="0" smtClean="0"/>
              <a:t>3. </a:t>
            </a:r>
            <a:r>
              <a:rPr lang="uz-Cyrl-UZ" sz="2800" b="1" dirty="0" smtClean="0"/>
              <a:t>Polispastlar</a:t>
            </a:r>
            <a:r>
              <a:rPr lang="en-US" sz="2800" b="1" dirty="0"/>
              <a:t>.</a:t>
            </a:r>
            <a:endParaRPr lang="ru-RU" sz="2800" dirty="0"/>
          </a:p>
          <a:p>
            <a:pPr marL="0" indent="0" algn="ctr">
              <a:buNone/>
            </a:pPr>
            <a:endParaRPr lang="en-US" sz="2400" b="1" dirty="0" smtClean="0">
              <a:latin typeface="Arial" panose="020B0604020202020204" pitchFamily="34" charset="0"/>
              <a:cs typeface="Arial" panose="020B0604020202020204" pitchFamily="34" charset="0"/>
            </a:endParaRPr>
          </a:p>
          <a:p>
            <a:pPr marL="0" indent="0" algn="just">
              <a:lnSpc>
                <a:spcPct val="150000"/>
              </a:lnSpc>
              <a:buNone/>
            </a:pPr>
            <a:r>
              <a:rPr lang="en-US" sz="2000" dirty="0" smtClean="0">
                <a:latin typeface="Arial" panose="020B0604020202020204" pitchFamily="34" charset="0"/>
                <a:cs typeface="Arial" panose="020B0604020202020204" pitchFamily="34" charset="0"/>
              </a:rPr>
              <a:t>	</a:t>
            </a:r>
            <a:r>
              <a:rPr lang="uz-Cyrl-UZ" sz="2400" dirty="0">
                <a:latin typeface="Times New Roman" panose="02020603050405020304" pitchFamily="18" charset="0"/>
                <a:cs typeface="Times New Roman" panose="02020603050405020304" pitchFamily="18" charset="0"/>
              </a:rPr>
              <a:t>Yukdan arqon tarmog`iga tushadigan kuchni kamaytirish yoki yukning ko`tarilishi tezligini oshirish uchun xizmat qiladigan, egiluvchan organ orqali biriktirilayotgan qo`zg`aluvchan va qo`zg`almas bloklar sistemasi </a:t>
            </a:r>
            <a:r>
              <a:rPr lang="uz-Cyrl-UZ" sz="2400" b="1" i="1" dirty="0">
                <a:latin typeface="Times New Roman" panose="02020603050405020304" pitchFamily="18" charset="0"/>
                <a:cs typeface="Times New Roman" panose="02020603050405020304" pitchFamily="18" charset="0"/>
              </a:rPr>
              <a:t>polispast</a:t>
            </a:r>
            <a:r>
              <a:rPr lang="uz-Cyrl-UZ" sz="2400" dirty="0">
                <a:latin typeface="Times New Roman" panose="02020603050405020304" pitchFamily="18" charset="0"/>
                <a:cs typeface="Times New Roman" panose="02020603050405020304" pitchFamily="18" charset="0"/>
              </a:rPr>
              <a:t> deyiladi. </a:t>
            </a:r>
            <a:endParaRPr lang="en-US" sz="2400" dirty="0" smtClean="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r>
              <a:rPr lang="uz-Cyrl-UZ" sz="2400" dirty="0" smtClean="0">
                <a:latin typeface="Times New Roman" panose="02020603050405020304" pitchFamily="18" charset="0"/>
                <a:cs typeface="Times New Roman" panose="02020603050405020304" pitchFamily="18" charset="0"/>
              </a:rPr>
              <a:t>Kuchni </a:t>
            </a:r>
            <a:r>
              <a:rPr lang="uz-Cyrl-UZ" sz="2400" dirty="0">
                <a:latin typeface="Times New Roman" panose="02020603050405020304" pitchFamily="18" charset="0"/>
                <a:cs typeface="Times New Roman" panose="02020603050405020304" pitchFamily="18" charset="0"/>
              </a:rPr>
              <a:t>kamaytirish uchun ishlatiladigan polispastlar kuch polispastlari va tezlikni oshirish uchun ishlatiladigan polispastlar esa </a:t>
            </a:r>
            <a:r>
              <a:rPr lang="uz-Cyrl-UZ" sz="2400" i="1" dirty="0">
                <a:latin typeface="Times New Roman" panose="02020603050405020304" pitchFamily="18" charset="0"/>
                <a:cs typeface="Times New Roman" panose="02020603050405020304" pitchFamily="18" charset="0"/>
              </a:rPr>
              <a:t>tezlik polispastlari</a:t>
            </a:r>
            <a:r>
              <a:rPr lang="uz-Cyrl-UZ" sz="2400" dirty="0">
                <a:latin typeface="Times New Roman" panose="02020603050405020304" pitchFamily="18" charset="0"/>
                <a:cs typeface="Times New Roman" panose="02020603050405020304" pitchFamily="18" charset="0"/>
              </a:rPr>
              <a:t> deyiladi. Bunda mexanikaning kuchdan qanchalik yutilsa, yo`ldan shunchalik yutqiziladi degan qonunidan foydalaniladi. </a:t>
            </a:r>
            <a:endParaRPr lang="ru-RU" sz="2400" dirty="0">
              <a:latin typeface="Times New Roman" panose="02020603050405020304" pitchFamily="18" charset="0"/>
              <a:cs typeface="Times New Roman" panose="02020603050405020304" pitchFamily="18" charset="0"/>
            </a:endParaRPr>
          </a:p>
          <a:p>
            <a:pPr marL="0" indent="0">
              <a:lnSpc>
                <a:spcPct val="150000"/>
              </a:lnSpc>
              <a:buNone/>
            </a:pPr>
            <a:r>
              <a:rPr lang="en-US" sz="2000" dirty="0" smtClean="0">
                <a:latin typeface="Arial" panose="020B0604020202020204" pitchFamily="34" charset="0"/>
                <a:cs typeface="Arial" panose="020B0604020202020204" pitchFamily="34" charset="0"/>
              </a:rPr>
              <a:t>	</a:t>
            </a:r>
            <a:endParaRPr lang="uz-Latn-UZ"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39531788"/>
      </p:ext>
    </p:extLst>
  </p:cSld>
  <p:clrMapOvr>
    <a:masterClrMapping/>
  </p:clrMapOvr>
  <p:transition>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428604"/>
            <a:ext cx="8229600" cy="5592684"/>
          </a:xfrm>
        </p:spPr>
        <p:txBody>
          <a:bodyPr>
            <a:normAutofit/>
          </a:bodyPr>
          <a:lstStyle/>
          <a:p>
            <a:pPr marL="0" indent="0" algn="ctr">
              <a:buNone/>
            </a:pPr>
            <a:endParaRPr lang="en-US" sz="2400" b="1" dirty="0" smtClean="0">
              <a:latin typeface="Arial" panose="020B0604020202020204" pitchFamily="34" charset="0"/>
              <a:cs typeface="Arial" panose="020B0604020202020204" pitchFamily="34" charset="0"/>
            </a:endParaRPr>
          </a:p>
          <a:p>
            <a:pPr marL="0" indent="0" algn="ctr">
              <a:buNone/>
            </a:pPr>
            <a:r>
              <a:rPr lang="en-US" sz="2000" dirty="0" smtClean="0">
                <a:latin typeface="Arial" panose="020B0604020202020204" pitchFamily="34" charset="0"/>
                <a:cs typeface="Arial" panose="020B0604020202020204" pitchFamily="34" charset="0"/>
              </a:rPr>
              <a:t>. </a:t>
            </a:r>
            <a:endParaRPr lang="uz-Latn-UZ" sz="2000" dirty="0" smtClean="0">
              <a:latin typeface="Arial" panose="020B0604020202020204" pitchFamily="34" charset="0"/>
              <a:cs typeface="Arial" panose="020B0604020202020204" pitchFamily="34" charset="0"/>
            </a:endParaRPr>
          </a:p>
          <a:p>
            <a:pPr marL="0" indent="0">
              <a:lnSpc>
                <a:spcPct val="150000"/>
              </a:lnSpc>
              <a:buNone/>
            </a:pPr>
            <a:r>
              <a:rPr lang="en-US" sz="2000" dirty="0" smtClean="0">
                <a:latin typeface="Arial" panose="020B0604020202020204" pitchFamily="34" charset="0"/>
                <a:cs typeface="Arial" panose="020B0604020202020204" pitchFamily="34" charset="0"/>
              </a:rPr>
              <a:t>	</a:t>
            </a:r>
            <a:endParaRPr lang="uz-Latn-UZ" sz="2000" dirty="0" smtClean="0">
              <a:latin typeface="Arial" panose="020B0604020202020204" pitchFamily="34" charset="0"/>
              <a:cs typeface="Arial" panose="020B0604020202020204" pitchFamily="34" charset="0"/>
            </a:endParaRPr>
          </a:p>
        </p:txBody>
      </p:sp>
      <p:pic>
        <p:nvPicPr>
          <p:cNvPr id="3" name="Рисунок 2" descr="D:\Moy documenti\ДИЛШОД\0,.jpg"/>
          <p:cNvPicPr/>
          <p:nvPr/>
        </p:nvPicPr>
        <p:blipFill>
          <a:blip r:embed="rId2" cstate="print">
            <a:extLst>
              <a:ext uri="{28A0092B-C50C-407E-A947-70E740481C1C}">
                <a14:useLocalDpi xmlns:a14="http://schemas.microsoft.com/office/drawing/2010/main" val="0"/>
              </a:ext>
            </a:extLst>
          </a:blip>
          <a:srcRect l="60747" t="42844" r="22363" b="15990"/>
          <a:stretch>
            <a:fillRect/>
          </a:stretch>
        </p:blipFill>
        <p:spPr bwMode="auto">
          <a:xfrm>
            <a:off x="2015716" y="1124744"/>
            <a:ext cx="5328592" cy="5328592"/>
          </a:xfrm>
          <a:prstGeom prst="rect">
            <a:avLst/>
          </a:prstGeom>
          <a:noFill/>
          <a:ln>
            <a:noFill/>
          </a:ln>
        </p:spPr>
      </p:pic>
      <p:sp>
        <p:nvSpPr>
          <p:cNvPr id="4" name="Заголовок 1"/>
          <p:cNvSpPr>
            <a:spLocks noGrp="1"/>
          </p:cNvSpPr>
          <p:nvPr>
            <p:ph type="title"/>
          </p:nvPr>
        </p:nvSpPr>
        <p:spPr>
          <a:xfrm>
            <a:off x="1475656" y="365127"/>
            <a:ext cx="6408712" cy="471585"/>
          </a:xfrm>
        </p:spPr>
        <p:txBody>
          <a:bodyPr>
            <a:normAutofit fontScale="90000"/>
          </a:bodyPr>
          <a:lstStyle/>
          <a:p>
            <a:pPr algn="ctr"/>
            <a:r>
              <a:rPr lang="en-US" dirty="0" err="1"/>
              <a:t>Polispast</a:t>
            </a:r>
            <a:r>
              <a:rPr lang="en-US" dirty="0"/>
              <a:t> </a:t>
            </a:r>
            <a:r>
              <a:rPr lang="en-US" dirty="0" err="1"/>
              <a:t>sxemasi</a:t>
            </a:r>
            <a:endParaRPr lang="ru-RU" dirty="0"/>
          </a:p>
        </p:txBody>
      </p:sp>
    </p:spTree>
    <p:extLst>
      <p:ext uri="{BB962C8B-B14F-4D97-AF65-F5344CB8AC3E}">
        <p14:creationId xmlns:p14="http://schemas.microsoft.com/office/powerpoint/2010/main" val="1762261437"/>
      </p:ext>
    </p:extLst>
  </p:cSld>
  <p:clrMapOvr>
    <a:masterClrMapping/>
  </p:clrMapOvr>
  <p:transition>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428604"/>
            <a:ext cx="8229600" cy="6072230"/>
          </a:xfrm>
        </p:spPr>
        <p:txBody>
          <a:bodyPr>
            <a:normAutofit/>
          </a:bodyPr>
          <a:lstStyle/>
          <a:p>
            <a:pPr marL="0" indent="0" algn="ctr">
              <a:buNone/>
            </a:pPr>
            <a:endParaRPr lang="en-US" sz="2400" b="1" dirty="0" smtClean="0">
              <a:latin typeface="Arial" panose="020B0604020202020204" pitchFamily="34" charset="0"/>
              <a:cs typeface="Arial" panose="020B0604020202020204" pitchFamily="34" charset="0"/>
            </a:endParaRPr>
          </a:p>
          <a:p>
            <a:pPr marL="0" indent="0" algn="just">
              <a:lnSpc>
                <a:spcPct val="150000"/>
              </a:lnSpc>
              <a:buNone/>
            </a:pPr>
            <a:r>
              <a:rPr lang="en-US" sz="2800" dirty="0"/>
              <a:t>Parallel </a:t>
            </a:r>
            <a:r>
              <a:rPr lang="en-US" sz="2800" dirty="0" err="1"/>
              <a:t>joylashgan</a:t>
            </a:r>
            <a:r>
              <a:rPr lang="en-US" sz="2800" dirty="0"/>
              <a:t> </a:t>
            </a:r>
            <a:r>
              <a:rPr lang="en-US" sz="2800" dirty="0" err="1"/>
              <a:t>ikkita</a:t>
            </a:r>
            <a:r>
              <a:rPr lang="en-US" sz="2800" dirty="0"/>
              <a:t> </a:t>
            </a:r>
            <a:r>
              <a:rPr lang="en-US" sz="2800" dirty="0" err="1"/>
              <a:t>polispa</a:t>
            </a:r>
            <a:r>
              <a:rPr lang="uz-Cyrl-UZ" sz="2800" dirty="0"/>
              <a:t>s</a:t>
            </a:r>
            <a:r>
              <a:rPr lang="en-US" sz="2800" dirty="0" err="1"/>
              <a:t>tlar</a:t>
            </a:r>
            <a:r>
              <a:rPr lang="en-US" sz="2800" dirty="0"/>
              <a:t> </a:t>
            </a:r>
            <a:r>
              <a:rPr lang="en-US" sz="2800" dirty="0" err="1"/>
              <a:t>bir-biri</a:t>
            </a:r>
            <a:r>
              <a:rPr lang="en-US" sz="2800" dirty="0"/>
              <a:t> </a:t>
            </a:r>
            <a:r>
              <a:rPr lang="en-US" sz="2800" dirty="0" err="1"/>
              <a:t>bilan</a:t>
            </a:r>
            <a:r>
              <a:rPr lang="en-US" sz="2800" dirty="0"/>
              <a:t> </a:t>
            </a:r>
            <a:r>
              <a:rPr lang="en-US" sz="2800" dirty="0" err="1"/>
              <a:t>tenglovchi</a:t>
            </a:r>
            <a:r>
              <a:rPr lang="en-US" sz="2800" dirty="0"/>
              <a:t> (</a:t>
            </a:r>
            <a:r>
              <a:rPr lang="en-US" sz="2800" dirty="0" err="1"/>
              <a:t>muvozanatlovchi</a:t>
            </a:r>
            <a:r>
              <a:rPr lang="en-US" sz="2800" dirty="0"/>
              <a:t>) </a:t>
            </a:r>
            <a:r>
              <a:rPr lang="en-US" sz="2800" dirty="0" err="1"/>
              <a:t>blok</a:t>
            </a:r>
            <a:r>
              <a:rPr lang="en-US" sz="2800" dirty="0"/>
              <a:t> S (4.7-rasm, b) </a:t>
            </a:r>
            <a:r>
              <a:rPr lang="en-US" sz="2800" dirty="0" err="1"/>
              <a:t>orqali</a:t>
            </a:r>
            <a:r>
              <a:rPr lang="en-US" sz="2800" dirty="0"/>
              <a:t> </a:t>
            </a:r>
            <a:r>
              <a:rPr lang="en-US" sz="2800" dirty="0" err="1"/>
              <a:t>bog`langan</a:t>
            </a:r>
            <a:r>
              <a:rPr lang="en-US" sz="2800" dirty="0"/>
              <a:t> </a:t>
            </a:r>
            <a:r>
              <a:rPr lang="en-US" sz="2800" dirty="0" err="1"/>
              <a:t>sistemaga</a:t>
            </a:r>
            <a:r>
              <a:rPr lang="en-US" sz="2800" dirty="0"/>
              <a:t> </a:t>
            </a:r>
            <a:r>
              <a:rPr lang="en-US" sz="2800" i="1" dirty="0" err="1"/>
              <a:t>qo`shimcha</a:t>
            </a:r>
            <a:r>
              <a:rPr lang="en-US" sz="2800" dirty="0"/>
              <a:t> </a:t>
            </a:r>
            <a:r>
              <a:rPr lang="en-US" sz="2800" i="1" dirty="0" err="1"/>
              <a:t>polispast</a:t>
            </a:r>
            <a:r>
              <a:rPr lang="en-US" sz="2800" dirty="0"/>
              <a:t> </a:t>
            </a:r>
            <a:r>
              <a:rPr lang="en-US" sz="2800" dirty="0" err="1"/>
              <a:t>deyiladi</a:t>
            </a:r>
            <a:r>
              <a:rPr lang="en-US" sz="2800" dirty="0"/>
              <a:t>. Bu </a:t>
            </a:r>
            <a:r>
              <a:rPr lang="en-US" sz="2800" dirty="0" err="1"/>
              <a:t>polispastlar</a:t>
            </a:r>
            <a:r>
              <a:rPr lang="en-US" sz="2800" dirty="0"/>
              <a:t> </a:t>
            </a:r>
            <a:r>
              <a:rPr lang="en-US" sz="2800" dirty="0" err="1"/>
              <a:t>arqon</a:t>
            </a:r>
            <a:r>
              <a:rPr lang="en-US" sz="2800" dirty="0"/>
              <a:t> </a:t>
            </a:r>
            <a:r>
              <a:rPr lang="en-US" sz="2800" dirty="0" err="1"/>
              <a:t>tarmoqlarini</a:t>
            </a:r>
            <a:r>
              <a:rPr lang="en-US" sz="2800" dirty="0"/>
              <a:t> </a:t>
            </a:r>
            <a:r>
              <a:rPr lang="en-US" sz="2800" dirty="0" err="1"/>
              <a:t>ikki</a:t>
            </a:r>
            <a:r>
              <a:rPr lang="en-US" sz="2800" dirty="0"/>
              <a:t> </a:t>
            </a:r>
            <a:r>
              <a:rPr lang="en-US" sz="2800" dirty="0" err="1"/>
              <a:t>baravar</a:t>
            </a:r>
            <a:r>
              <a:rPr lang="en-US" sz="2800" dirty="0"/>
              <a:t> </a:t>
            </a:r>
            <a:r>
              <a:rPr lang="en-US" sz="2800" dirty="0" err="1"/>
              <a:t>oshirish</a:t>
            </a:r>
            <a:r>
              <a:rPr lang="en-US" sz="2800" dirty="0"/>
              <a:t> </a:t>
            </a:r>
            <a:r>
              <a:rPr lang="en-US" sz="2800" dirty="0" err="1"/>
              <a:t>va</a:t>
            </a:r>
            <a:r>
              <a:rPr lang="en-US" sz="2800" dirty="0"/>
              <a:t> </a:t>
            </a:r>
            <a:r>
              <a:rPr lang="en-US" sz="2800" dirty="0" err="1"/>
              <a:t>kesimini</a:t>
            </a:r>
            <a:r>
              <a:rPr lang="en-US" sz="2800" dirty="0"/>
              <a:t> </a:t>
            </a:r>
            <a:r>
              <a:rPr lang="en-US" sz="2800" dirty="0" err="1"/>
              <a:t>kichraytirish</a:t>
            </a:r>
            <a:r>
              <a:rPr lang="en-US" sz="2800" dirty="0"/>
              <a:t> </a:t>
            </a:r>
            <a:r>
              <a:rPr lang="en-US" sz="2800" dirty="0" err="1"/>
              <a:t>imkonini</a:t>
            </a:r>
            <a:r>
              <a:rPr lang="en-US" sz="2800" dirty="0"/>
              <a:t> </a:t>
            </a:r>
            <a:r>
              <a:rPr lang="en-US" sz="2800" dirty="0" err="1"/>
              <a:t>beradi</a:t>
            </a:r>
            <a:r>
              <a:rPr lang="en-US" sz="2800" dirty="0"/>
              <a:t>. Bu </a:t>
            </a:r>
            <a:r>
              <a:rPr lang="en-US" sz="2800" dirty="0" err="1"/>
              <a:t>polispastda</a:t>
            </a:r>
            <a:r>
              <a:rPr lang="en-US" sz="2800" dirty="0"/>
              <a:t> </a:t>
            </a:r>
            <a:r>
              <a:rPr lang="en-US" sz="2800" dirty="0" err="1"/>
              <a:t>baraban</a:t>
            </a:r>
            <a:r>
              <a:rPr lang="en-US" sz="2800" dirty="0"/>
              <a:t> </a:t>
            </a:r>
            <a:r>
              <a:rPr lang="en-US" sz="2800" dirty="0" err="1"/>
              <a:t>uzunligi</a:t>
            </a:r>
            <a:r>
              <a:rPr lang="en-US" sz="2800" dirty="0"/>
              <a:t> </a:t>
            </a:r>
            <a:r>
              <a:rPr lang="en-US" sz="2800" dirty="0" err="1"/>
              <a:t>ikki</a:t>
            </a:r>
            <a:r>
              <a:rPr lang="en-US" sz="2800" dirty="0"/>
              <a:t> </a:t>
            </a:r>
            <a:r>
              <a:rPr lang="en-US" sz="2800" dirty="0" err="1"/>
              <a:t>baravar</a:t>
            </a:r>
            <a:r>
              <a:rPr lang="en-US" sz="2800" dirty="0"/>
              <a:t> </a:t>
            </a:r>
            <a:r>
              <a:rPr lang="en-US" sz="2800" dirty="0" err="1"/>
              <a:t>katta</a:t>
            </a:r>
            <a:r>
              <a:rPr lang="en-US" sz="2800" dirty="0"/>
              <a:t> </a:t>
            </a:r>
            <a:r>
              <a:rPr lang="en-US" sz="2800" dirty="0" err="1"/>
              <a:t>bo`lishi</a:t>
            </a:r>
            <a:r>
              <a:rPr lang="en-US" sz="2800" dirty="0"/>
              <a:t> </a:t>
            </a:r>
            <a:r>
              <a:rPr lang="en-US" sz="2800" dirty="0" err="1"/>
              <a:t>sababli</a:t>
            </a:r>
            <a:r>
              <a:rPr lang="en-US" sz="2800" dirty="0"/>
              <a:t> </a:t>
            </a:r>
            <a:r>
              <a:rPr lang="en-US" sz="2800" dirty="0" err="1"/>
              <a:t>yakka</a:t>
            </a:r>
            <a:r>
              <a:rPr lang="en-US" sz="2800" dirty="0"/>
              <a:t> </a:t>
            </a:r>
            <a:r>
              <a:rPr lang="en-US" sz="2800" dirty="0" err="1"/>
              <a:t>polispastlardan</a:t>
            </a:r>
            <a:r>
              <a:rPr lang="en-US" sz="2800" dirty="0"/>
              <a:t> </a:t>
            </a:r>
            <a:r>
              <a:rPr lang="en-US" sz="2800" dirty="0" err="1"/>
              <a:t>farq</a:t>
            </a:r>
            <a:r>
              <a:rPr lang="en-US" sz="2800" dirty="0"/>
              <a:t> </a:t>
            </a:r>
            <a:r>
              <a:rPr lang="en-US" sz="2800" dirty="0" err="1"/>
              <a:t>qiladi</a:t>
            </a:r>
            <a:r>
              <a:rPr lang="en-US" sz="2800" dirty="0"/>
              <a:t>.</a:t>
            </a:r>
            <a:endParaRPr lang="ru-RU" sz="2800" dirty="0"/>
          </a:p>
          <a:p>
            <a:pPr marL="0" indent="0">
              <a:lnSpc>
                <a:spcPct val="150000"/>
              </a:lnSpc>
              <a:buNone/>
            </a:pPr>
            <a:r>
              <a:rPr lang="en-US" sz="2000" dirty="0" smtClean="0">
                <a:latin typeface="Arial" panose="020B0604020202020204" pitchFamily="34" charset="0"/>
                <a:cs typeface="Arial" panose="020B0604020202020204" pitchFamily="34" charset="0"/>
              </a:rPr>
              <a:t>	</a:t>
            </a:r>
            <a:endParaRPr lang="uz-Latn-UZ"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53799242"/>
      </p:ext>
    </p:extLst>
  </p:cSld>
  <p:clrMapOvr>
    <a:masterClrMapping/>
  </p:clrMapOvr>
  <p:transition>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428604"/>
            <a:ext cx="8229600" cy="6072230"/>
          </a:xfrm>
        </p:spPr>
        <p:txBody>
          <a:bodyPr>
            <a:normAutofit/>
          </a:bodyPr>
          <a:lstStyle/>
          <a:p>
            <a:pPr marL="0" indent="0" algn="ctr">
              <a:buNone/>
            </a:pPr>
            <a:endParaRPr lang="en-US" sz="2400" b="1" dirty="0" smtClean="0">
              <a:latin typeface="Arial" panose="020B0604020202020204" pitchFamily="34" charset="0"/>
              <a:cs typeface="Arial" panose="020B0604020202020204" pitchFamily="34" charset="0"/>
            </a:endParaRPr>
          </a:p>
          <a:p>
            <a:pPr marL="0" indent="0" algn="ctr">
              <a:lnSpc>
                <a:spcPct val="150000"/>
              </a:lnSpc>
              <a:buNone/>
            </a:pPr>
            <a:r>
              <a:rPr lang="en-US" sz="2000" b="1" dirty="0" smtClean="0"/>
              <a:t>4. </a:t>
            </a:r>
            <a:r>
              <a:rPr lang="en-US" sz="2000" b="1" dirty="0" err="1" smtClean="0"/>
              <a:t>Bloklar</a:t>
            </a:r>
            <a:r>
              <a:rPr lang="en-US" sz="2000" b="1" dirty="0"/>
              <a:t>, </a:t>
            </a:r>
            <a:r>
              <a:rPr lang="en-US" sz="2000" b="1" dirty="0" err="1"/>
              <a:t>barabanlar</a:t>
            </a:r>
            <a:r>
              <a:rPr lang="en-US" sz="2000" b="1" dirty="0"/>
              <a:t>, </a:t>
            </a:r>
            <a:r>
              <a:rPr lang="en-US" sz="2000" b="1" dirty="0" err="1"/>
              <a:t>yulduzchalar</a:t>
            </a:r>
            <a:endParaRPr lang="en-US" sz="2000" b="1" dirty="0" smtClean="0">
              <a:latin typeface="Arial" panose="020B0604020202020204" pitchFamily="34" charset="0"/>
              <a:cs typeface="Arial" panose="020B0604020202020204" pitchFamily="34" charset="0"/>
            </a:endParaRPr>
          </a:p>
          <a:p>
            <a:pPr marL="0" indent="0">
              <a:lnSpc>
                <a:spcPct val="150000"/>
              </a:lnSpc>
              <a:buNone/>
            </a:pPr>
            <a:r>
              <a:rPr lang="en-US" sz="2000" dirty="0" smtClean="0">
                <a:latin typeface="Arial" panose="020B0604020202020204" pitchFamily="34" charset="0"/>
                <a:cs typeface="Arial" panose="020B0604020202020204" pitchFamily="34" charset="0"/>
              </a:rPr>
              <a:t>	</a:t>
            </a:r>
            <a:r>
              <a:rPr lang="uz-Cyrl-UZ" sz="2000" b="1" dirty="0"/>
              <a:t>Bloklar.</a:t>
            </a:r>
            <a:r>
              <a:rPr lang="uz-Cyrl-UZ" sz="2000" dirty="0"/>
              <a:t> Blok yuk ko`tarish uchun zarur bo`lgan kuchni kamaytirishga yoki bu kuchning yo`nalishini o`zgartirishga imkon </a:t>
            </a:r>
            <a:r>
              <a:rPr lang="uz-Cyrl-UZ" sz="2000" dirty="0" smtClean="0"/>
              <a:t>beradi</a:t>
            </a:r>
            <a:endParaRPr lang="en-US" sz="2000" dirty="0" smtClean="0"/>
          </a:p>
          <a:p>
            <a:pPr marL="0" indent="0">
              <a:lnSpc>
                <a:spcPct val="150000"/>
              </a:lnSpc>
              <a:buNone/>
            </a:pPr>
            <a:r>
              <a:rPr lang="en-US" sz="2000" dirty="0" smtClean="0"/>
              <a:t>	</a:t>
            </a:r>
            <a:r>
              <a:rPr lang="en-US" sz="2000" dirty="0" err="1" smtClean="0"/>
              <a:t>O`rnatilishiga</a:t>
            </a:r>
            <a:r>
              <a:rPr lang="en-US" sz="2000" dirty="0" smtClean="0"/>
              <a:t> </a:t>
            </a:r>
            <a:r>
              <a:rPr lang="en-US" sz="2000" dirty="0" err="1"/>
              <a:t>ko`ra</a:t>
            </a:r>
            <a:r>
              <a:rPr lang="en-US" sz="2000" dirty="0"/>
              <a:t> </a:t>
            </a:r>
            <a:r>
              <a:rPr lang="en-US" sz="2000" dirty="0" err="1"/>
              <a:t>qo`zg`aluvchan</a:t>
            </a:r>
            <a:r>
              <a:rPr lang="en-US" sz="2000" dirty="0"/>
              <a:t> </a:t>
            </a:r>
            <a:r>
              <a:rPr lang="en-US" sz="2000" dirty="0" err="1"/>
              <a:t>va</a:t>
            </a:r>
            <a:r>
              <a:rPr lang="en-US" sz="2000" dirty="0"/>
              <a:t> </a:t>
            </a:r>
            <a:r>
              <a:rPr lang="en-US" sz="2000" dirty="0" err="1"/>
              <a:t>qo`zg`almas</a:t>
            </a:r>
            <a:r>
              <a:rPr lang="en-US" sz="2000" dirty="0"/>
              <a:t> </a:t>
            </a:r>
            <a:r>
              <a:rPr lang="en-US" sz="2000" dirty="0" err="1"/>
              <a:t>o`qli</a:t>
            </a:r>
            <a:r>
              <a:rPr lang="en-US" sz="2000" dirty="0"/>
              <a:t> </a:t>
            </a:r>
            <a:r>
              <a:rPr lang="en-US" sz="2000" dirty="0" err="1"/>
              <a:t>bloklar</a:t>
            </a:r>
            <a:r>
              <a:rPr lang="en-US" sz="2000" dirty="0"/>
              <a:t> </a:t>
            </a:r>
            <a:r>
              <a:rPr lang="en-US" sz="2000" dirty="0" err="1"/>
              <a:t>bo`ladi</a:t>
            </a:r>
            <a:r>
              <a:rPr lang="en-US" sz="2000" dirty="0"/>
              <a:t>. </a:t>
            </a:r>
            <a:r>
              <a:rPr lang="en-US" sz="2000" dirty="0" err="1"/>
              <a:t>Ishlayotgan</a:t>
            </a:r>
            <a:r>
              <a:rPr lang="en-US" sz="2000" dirty="0"/>
              <a:t> </a:t>
            </a:r>
            <a:r>
              <a:rPr lang="en-US" sz="2000" dirty="0" err="1"/>
              <a:t>o`qi</a:t>
            </a:r>
            <a:r>
              <a:rPr lang="en-US" sz="2000" dirty="0"/>
              <a:t> </a:t>
            </a:r>
            <a:r>
              <a:rPr lang="en-US" sz="2000" dirty="0" err="1" smtClean="0"/>
              <a:t>qo`zg`almaydigan</a:t>
            </a:r>
            <a:r>
              <a:rPr lang="en-US" sz="2000" dirty="0" smtClean="0"/>
              <a:t> </a:t>
            </a:r>
            <a:r>
              <a:rPr lang="en-US" sz="2000" dirty="0" err="1"/>
              <a:t>bloklar</a:t>
            </a:r>
            <a:r>
              <a:rPr lang="en-US" sz="2000" dirty="0"/>
              <a:t> </a:t>
            </a:r>
            <a:r>
              <a:rPr lang="en-US" sz="2000" dirty="0" err="1"/>
              <a:t>qo`zg`almas</a:t>
            </a:r>
            <a:r>
              <a:rPr lang="en-US" sz="2000" dirty="0"/>
              <a:t> </a:t>
            </a:r>
            <a:r>
              <a:rPr lang="en-US" sz="2000" dirty="0" err="1"/>
              <a:t>o`qli</a:t>
            </a:r>
            <a:r>
              <a:rPr lang="en-US" sz="2000" dirty="0"/>
              <a:t> </a:t>
            </a:r>
            <a:r>
              <a:rPr lang="en-US" sz="2000" dirty="0" err="1"/>
              <a:t>bloklar</a:t>
            </a:r>
            <a:r>
              <a:rPr lang="en-US" sz="2000" dirty="0"/>
              <a:t> </a:t>
            </a:r>
            <a:r>
              <a:rPr lang="en-US" sz="2000" dirty="0" err="1"/>
              <a:t>deyiladi</a:t>
            </a:r>
            <a:r>
              <a:rPr lang="en-US" sz="2000" dirty="0"/>
              <a:t> </a:t>
            </a:r>
            <a:endParaRPr lang="en-US" sz="2000" dirty="0" smtClean="0"/>
          </a:p>
          <a:p>
            <a:pPr marL="0" indent="0">
              <a:lnSpc>
                <a:spcPct val="150000"/>
              </a:lnSpc>
              <a:buNone/>
            </a:pPr>
            <a:r>
              <a:rPr lang="en-US" sz="2000" dirty="0" smtClean="0"/>
              <a:t>	</a:t>
            </a:r>
            <a:r>
              <a:rPr lang="uz-Cyrl-UZ" sz="2000" dirty="0" smtClean="0"/>
              <a:t>Agar </a:t>
            </a:r>
            <a:r>
              <a:rPr lang="uz-Cyrl-UZ" sz="2000" dirty="0"/>
              <a:t>arqon po`latdan tayyorlangan va blok dumalash podshipniklarida o`rnatilgan bo`lsa, blokning FIK 0,97….0,98 ga, sirpanuvchi podshipniklarga o`rnatilgan bo`lsa, 0,94……0,96 ga teng bo`ladi.</a:t>
            </a:r>
            <a:endParaRPr lang="ru-RU" sz="2000" dirty="0"/>
          </a:p>
          <a:p>
            <a:pPr marL="0" indent="0">
              <a:lnSpc>
                <a:spcPct val="150000"/>
              </a:lnSpc>
              <a:buNone/>
            </a:pPr>
            <a:endParaRPr lang="uz-Latn-UZ"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0950756"/>
      </p:ext>
    </p:extLst>
  </p:cSld>
  <p:clrMapOvr>
    <a:masterClrMapping/>
  </p:clrMapOvr>
  <p:transition>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428604"/>
            <a:ext cx="8229600" cy="6072230"/>
          </a:xfrm>
        </p:spPr>
        <p:txBody>
          <a:bodyPr>
            <a:normAutofit/>
          </a:bodyPr>
          <a:lstStyle/>
          <a:p>
            <a:pPr marL="0" indent="0">
              <a:lnSpc>
                <a:spcPct val="150000"/>
              </a:lnSpc>
              <a:buNone/>
            </a:pPr>
            <a:r>
              <a:rPr lang="en-US" sz="2000" dirty="0" smtClean="0">
                <a:latin typeface="Arial" panose="020B0604020202020204" pitchFamily="34" charset="0"/>
                <a:cs typeface="Arial" panose="020B0604020202020204" pitchFamily="34" charset="0"/>
              </a:rPr>
              <a:t>	</a:t>
            </a:r>
            <a:endParaRPr lang="uz-Latn-UZ" sz="2000" dirty="0" smtClean="0">
              <a:latin typeface="Arial" panose="020B0604020202020204" pitchFamily="34" charset="0"/>
              <a:cs typeface="Arial" panose="020B0604020202020204" pitchFamily="34" charset="0"/>
            </a:endParaRPr>
          </a:p>
        </p:txBody>
      </p:sp>
      <p:pic>
        <p:nvPicPr>
          <p:cNvPr id="3" name="Рисунок 2" descr="D:\Moy documenti\ДИЛШОД\Безимени-2.jpg"/>
          <p:cNvPicPr/>
          <p:nvPr/>
        </p:nvPicPr>
        <p:blipFill>
          <a:blip r:embed="rId2" cstate="print">
            <a:extLst>
              <a:ext uri="{28A0092B-C50C-407E-A947-70E740481C1C}">
                <a14:useLocalDpi xmlns:a14="http://schemas.microsoft.com/office/drawing/2010/main" val="0"/>
              </a:ext>
            </a:extLst>
          </a:blip>
          <a:srcRect l="58275" t="6090" r="22379" b="44872"/>
          <a:stretch>
            <a:fillRect/>
          </a:stretch>
        </p:blipFill>
        <p:spPr bwMode="auto">
          <a:xfrm>
            <a:off x="1907704" y="1388266"/>
            <a:ext cx="5112568" cy="5112568"/>
          </a:xfrm>
          <a:prstGeom prst="rect">
            <a:avLst/>
          </a:prstGeom>
          <a:noFill/>
          <a:ln>
            <a:noFill/>
          </a:ln>
        </p:spPr>
      </p:pic>
      <p:sp>
        <p:nvSpPr>
          <p:cNvPr id="4" name="Заголовок 1"/>
          <p:cNvSpPr>
            <a:spLocks noGrp="1"/>
          </p:cNvSpPr>
          <p:nvPr>
            <p:ph type="title"/>
          </p:nvPr>
        </p:nvSpPr>
        <p:spPr>
          <a:xfrm>
            <a:off x="1475656" y="365127"/>
            <a:ext cx="6408712" cy="471585"/>
          </a:xfrm>
        </p:spPr>
        <p:txBody>
          <a:bodyPr>
            <a:normAutofit fontScale="90000"/>
          </a:bodyPr>
          <a:lstStyle/>
          <a:p>
            <a:pPr algn="ctr"/>
            <a:r>
              <a:rPr lang="uz-Cyrl-UZ" dirty="0"/>
              <a:t>Bloklarning sxemalari</a:t>
            </a:r>
            <a:endParaRPr lang="ru-RU" dirty="0"/>
          </a:p>
        </p:txBody>
      </p:sp>
    </p:spTree>
    <p:extLst>
      <p:ext uri="{BB962C8B-B14F-4D97-AF65-F5344CB8AC3E}">
        <p14:creationId xmlns:p14="http://schemas.microsoft.com/office/powerpoint/2010/main" val="4170319515"/>
      </p:ext>
    </p:extLst>
  </p:cSld>
  <p:clrMapOvr>
    <a:masterClrMapping/>
  </p:clrMapOvr>
  <p:transition>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428604"/>
            <a:ext cx="8229600" cy="6072230"/>
          </a:xfrm>
        </p:spPr>
        <p:txBody>
          <a:bodyPr>
            <a:normAutofit/>
          </a:bodyPr>
          <a:lstStyle/>
          <a:p>
            <a:pPr marL="0" indent="0" algn="ctr">
              <a:buNone/>
            </a:pPr>
            <a:endParaRPr lang="en-US" sz="2400" b="1" dirty="0" smtClean="0">
              <a:latin typeface="Arial" panose="020B0604020202020204" pitchFamily="34" charset="0"/>
              <a:cs typeface="Arial" panose="020B0604020202020204" pitchFamily="34" charset="0"/>
            </a:endParaRPr>
          </a:p>
          <a:p>
            <a:pPr marL="0" indent="0">
              <a:lnSpc>
                <a:spcPct val="150000"/>
              </a:lnSpc>
              <a:buNone/>
            </a:pPr>
            <a:r>
              <a:rPr lang="en-US" sz="2400" b="1" dirty="0" smtClean="0"/>
              <a:t>	</a:t>
            </a:r>
            <a:r>
              <a:rPr lang="uz-Cyrl-UZ" sz="2200" b="1" dirty="0" smtClean="0">
                <a:latin typeface="Times New Roman" panose="02020603050405020304" pitchFamily="18" charset="0"/>
                <a:cs typeface="Times New Roman" panose="02020603050405020304" pitchFamily="18" charset="0"/>
              </a:rPr>
              <a:t>Barabanlar</a:t>
            </a:r>
            <a:r>
              <a:rPr lang="uz-Cyrl-UZ" sz="2200" b="1" dirty="0">
                <a:latin typeface="Times New Roman" panose="02020603050405020304" pitchFamily="18" charset="0"/>
                <a:cs typeface="Times New Roman" panose="02020603050405020304" pitchFamily="18" charset="0"/>
              </a:rPr>
              <a:t>. </a:t>
            </a:r>
            <a:endParaRPr lang="en-US" sz="2200" b="1" dirty="0" smtClean="0">
              <a:latin typeface="Times New Roman" panose="02020603050405020304" pitchFamily="18" charset="0"/>
              <a:cs typeface="Times New Roman" panose="02020603050405020304" pitchFamily="18" charset="0"/>
            </a:endParaRPr>
          </a:p>
          <a:p>
            <a:pPr marL="0" indent="0">
              <a:lnSpc>
                <a:spcPct val="150000"/>
              </a:lnSpc>
              <a:buNone/>
            </a:pPr>
            <a:r>
              <a:rPr lang="en-US" sz="2200" b="1" dirty="0">
                <a:latin typeface="Times New Roman" panose="02020603050405020304" pitchFamily="18" charset="0"/>
                <a:cs typeface="Times New Roman" panose="02020603050405020304" pitchFamily="18" charset="0"/>
              </a:rPr>
              <a:t>	</a:t>
            </a:r>
            <a:r>
              <a:rPr lang="uz-Cyrl-UZ" sz="2200" dirty="0" smtClean="0">
                <a:latin typeface="Times New Roman" panose="02020603050405020304" pitchFamily="18" charset="0"/>
                <a:cs typeface="Times New Roman" panose="02020603050405020304" pitchFamily="18" charset="0"/>
              </a:rPr>
              <a:t>Mexanizmlarda</a:t>
            </a:r>
            <a:r>
              <a:rPr lang="uz-Cyrl-UZ" sz="2200" b="1" dirty="0" smtClean="0">
                <a:latin typeface="Times New Roman" panose="02020603050405020304" pitchFamily="18" charset="0"/>
                <a:cs typeface="Times New Roman" panose="02020603050405020304" pitchFamily="18" charset="0"/>
              </a:rPr>
              <a:t> </a:t>
            </a:r>
            <a:r>
              <a:rPr lang="uz-Cyrl-UZ" sz="2200" dirty="0">
                <a:latin typeface="Times New Roman" panose="02020603050405020304" pitchFamily="18" charset="0"/>
                <a:cs typeface="Times New Roman" panose="02020603050405020304" pitchFamily="18" charset="0"/>
              </a:rPr>
              <a:t>(chig`irda)</a:t>
            </a:r>
            <a:r>
              <a:rPr lang="uz-Cyrl-UZ" sz="2200" b="1" dirty="0">
                <a:latin typeface="Times New Roman" panose="02020603050405020304" pitchFamily="18" charset="0"/>
                <a:cs typeface="Times New Roman" panose="02020603050405020304" pitchFamily="18" charset="0"/>
              </a:rPr>
              <a:t> </a:t>
            </a:r>
            <a:r>
              <a:rPr lang="uz-Cyrl-UZ" sz="2200" dirty="0">
                <a:latin typeface="Times New Roman" panose="02020603050405020304" pitchFamily="18" charset="0"/>
                <a:cs typeface="Times New Roman" panose="02020603050405020304" pitchFamily="18" charset="0"/>
              </a:rPr>
              <a:t>arqon o`rash uchun mo`ljallangan tsilindr shaklidagi detalg’ </a:t>
            </a:r>
            <a:r>
              <a:rPr lang="uz-Cyrl-UZ" sz="2200" i="1" dirty="0">
                <a:latin typeface="Times New Roman" panose="02020603050405020304" pitchFamily="18" charset="0"/>
                <a:cs typeface="Times New Roman" panose="02020603050405020304" pitchFamily="18" charset="0"/>
              </a:rPr>
              <a:t>baraban</a:t>
            </a:r>
            <a:r>
              <a:rPr lang="uz-Cyrl-UZ" sz="2200" dirty="0">
                <a:latin typeface="Times New Roman" panose="02020603050405020304" pitchFamily="18" charset="0"/>
                <a:cs typeface="Times New Roman" panose="02020603050405020304" pitchFamily="18" charset="0"/>
              </a:rPr>
              <a:t> deyiladi. Barabanlar mexanizm yuritmasidan olayotgan aylanma harakatni ilgarilanma harakatga (ko`tarish, tushirish yoki yukni tortish) o`zgartirib beradi.</a:t>
            </a:r>
            <a:endParaRPr lang="ru-RU" sz="2200" dirty="0">
              <a:latin typeface="Times New Roman" panose="02020603050405020304" pitchFamily="18" charset="0"/>
              <a:cs typeface="Times New Roman" panose="02020603050405020304" pitchFamily="18" charset="0"/>
            </a:endParaRPr>
          </a:p>
          <a:p>
            <a:pPr marL="0" indent="0">
              <a:lnSpc>
                <a:spcPct val="150000"/>
              </a:lnSpc>
              <a:buNone/>
            </a:pPr>
            <a:r>
              <a:rPr lang="en-US" sz="2200" dirty="0" smtClean="0">
                <a:latin typeface="Times New Roman" panose="02020603050405020304" pitchFamily="18" charset="0"/>
                <a:cs typeface="Times New Roman" panose="02020603050405020304" pitchFamily="18" charset="0"/>
              </a:rPr>
              <a:t>	</a:t>
            </a:r>
            <a:r>
              <a:rPr lang="uz-Cyrl-UZ" sz="2200" dirty="0" smtClean="0">
                <a:latin typeface="Times New Roman" panose="02020603050405020304" pitchFamily="18" charset="0"/>
                <a:cs typeface="Times New Roman" panose="02020603050405020304" pitchFamily="18" charset="0"/>
              </a:rPr>
              <a:t>Barabanning </a:t>
            </a:r>
            <a:r>
              <a:rPr lang="uz-Cyrl-UZ" sz="2200" dirty="0">
                <a:latin typeface="Times New Roman" panose="02020603050405020304" pitchFamily="18" charset="0"/>
                <a:cs typeface="Times New Roman" panose="02020603050405020304" pitchFamily="18" charset="0"/>
              </a:rPr>
              <a:t>yuzi silliq </a:t>
            </a:r>
            <a:r>
              <a:rPr lang="uz-Cyrl-UZ" sz="2200" dirty="0" smtClean="0">
                <a:latin typeface="Times New Roman" panose="02020603050405020304" pitchFamily="18" charset="0"/>
                <a:cs typeface="Times New Roman" panose="02020603050405020304" pitchFamily="18" charset="0"/>
              </a:rPr>
              <a:t>yoki </a:t>
            </a:r>
            <a:r>
              <a:rPr lang="uz-Cyrl-UZ" sz="2200" dirty="0">
                <a:latin typeface="Times New Roman" panose="02020603050405020304" pitchFamily="18" charset="0"/>
                <a:cs typeface="Times New Roman" panose="02020603050405020304" pitchFamily="18" charset="0"/>
              </a:rPr>
              <a:t>novsimon vintli ariqchali bo`ladi. Yuzi silliq barabanlar asosan ko`p qatlamli arqonni o`rash uchun (agar baraban o`lchamlarini kamaytirish kerak bo`lsa) novsimon esa bir qatlam o`rash uchun ishlatiladi. </a:t>
            </a:r>
            <a:endParaRPr lang="ru-RU" sz="2200" dirty="0">
              <a:latin typeface="Times New Roman" panose="02020603050405020304" pitchFamily="18" charset="0"/>
              <a:cs typeface="Times New Roman" panose="02020603050405020304" pitchFamily="18" charset="0"/>
            </a:endParaRPr>
          </a:p>
          <a:p>
            <a:pPr marL="0" indent="0">
              <a:lnSpc>
                <a:spcPct val="150000"/>
              </a:lnSpc>
              <a:buNone/>
            </a:pPr>
            <a:r>
              <a:rPr lang="en-US" sz="2000" dirty="0" smtClean="0">
                <a:latin typeface="Arial" panose="020B0604020202020204" pitchFamily="34" charset="0"/>
                <a:cs typeface="Arial" panose="020B0604020202020204" pitchFamily="34" charset="0"/>
              </a:rPr>
              <a:t>	</a:t>
            </a:r>
            <a:endParaRPr lang="uz-Latn-UZ"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28973369"/>
      </p:ext>
    </p:extLst>
  </p:cSld>
  <p:clrMapOvr>
    <a:masterClrMapping/>
  </p:clrMapOvr>
  <p:transition>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dirty="0"/>
              <a:t>Silliq yuzali baraban</a:t>
            </a:r>
            <a:endParaRPr lang="ru-RU" dirty="0"/>
          </a:p>
        </p:txBody>
      </p:sp>
      <p:pic>
        <p:nvPicPr>
          <p:cNvPr id="4" name="Объект 3" descr="D:\Moy documenti\ДИЛШОД\1.jpg"/>
          <p:cNvPicPr>
            <a:picLocks noGrp="1"/>
          </p:cNvPicPr>
          <p:nvPr>
            <p:ph idx="1"/>
          </p:nvPr>
        </p:nvPicPr>
        <p:blipFill>
          <a:blip r:embed="rId2" cstate="print">
            <a:extLst>
              <a:ext uri="{28A0092B-C50C-407E-A947-70E740481C1C}">
                <a14:useLocalDpi xmlns:a14="http://schemas.microsoft.com/office/drawing/2010/main" val="0"/>
              </a:ext>
            </a:extLst>
          </a:blip>
          <a:srcRect l="46387" t="60896" r="18414" b="12500"/>
          <a:stretch>
            <a:fillRect/>
          </a:stretch>
        </p:blipFill>
        <p:spPr bwMode="auto">
          <a:xfrm>
            <a:off x="1619672" y="1690689"/>
            <a:ext cx="6048672" cy="4114575"/>
          </a:xfrm>
          <a:prstGeom prst="rect">
            <a:avLst/>
          </a:prstGeom>
          <a:noFill/>
          <a:ln>
            <a:noFill/>
          </a:ln>
        </p:spPr>
      </p:pic>
    </p:spTree>
    <p:extLst>
      <p:ext uri="{BB962C8B-B14F-4D97-AF65-F5344CB8AC3E}">
        <p14:creationId xmlns:p14="http://schemas.microsoft.com/office/powerpoint/2010/main" val="2823463616"/>
      </p:ext>
    </p:extLst>
  </p:cSld>
  <p:clrMapOvr>
    <a:masterClrMapping/>
  </p:clrMapOvr>
  <p:transition>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428604"/>
            <a:ext cx="8229600" cy="6072230"/>
          </a:xfrm>
        </p:spPr>
        <p:txBody>
          <a:bodyPr>
            <a:normAutofit/>
          </a:bodyPr>
          <a:lstStyle/>
          <a:p>
            <a:pPr marL="0" indent="0" algn="ctr">
              <a:buNone/>
            </a:pPr>
            <a:endParaRPr lang="en-US" sz="2400" b="1" dirty="0" smtClean="0">
              <a:latin typeface="Arial" panose="020B0604020202020204" pitchFamily="34" charset="0"/>
              <a:cs typeface="Arial" panose="020B0604020202020204" pitchFamily="34" charset="0"/>
            </a:endParaRPr>
          </a:p>
          <a:p>
            <a:pPr marL="0" indent="0">
              <a:lnSpc>
                <a:spcPct val="150000"/>
              </a:lnSpc>
              <a:buNone/>
            </a:pPr>
            <a:r>
              <a:rPr lang="uz-Cyrl-UZ" sz="2400" dirty="0" smtClean="0"/>
              <a:t>Barabanning </a:t>
            </a:r>
            <a:r>
              <a:rPr lang="uz-Cyrl-UZ" sz="2400" dirty="0"/>
              <a:t>eng kichik ruxsat etilgan diametri quyidagi formuladan aniqlanadi.</a:t>
            </a:r>
            <a:endParaRPr lang="ru-RU" sz="2400" dirty="0"/>
          </a:p>
          <a:p>
            <a:pPr marL="0" indent="0" algn="ctr">
              <a:lnSpc>
                <a:spcPct val="150000"/>
              </a:lnSpc>
              <a:buNone/>
            </a:pPr>
            <a:r>
              <a:rPr lang="uz-Cyrl-UZ" sz="2400" i="1" dirty="0"/>
              <a:t>D</a:t>
            </a:r>
            <a:r>
              <a:rPr lang="uz-Cyrl-UZ" sz="2400" i="1" baseline="-25000" dirty="0"/>
              <a:t>b </a:t>
            </a:r>
            <a:r>
              <a:rPr lang="uz-Cyrl-UZ" sz="2400" i="1" dirty="0"/>
              <a:t>≥ d</a:t>
            </a:r>
            <a:r>
              <a:rPr lang="uz-Cyrl-UZ" sz="2400" i="1" baseline="-25000" dirty="0"/>
              <a:t>ar </a:t>
            </a:r>
            <a:r>
              <a:rPr lang="uz-Cyrl-UZ" sz="2400" i="1" dirty="0"/>
              <a:t>∙ ye, mm</a:t>
            </a:r>
            <a:r>
              <a:rPr lang="uz-Cyrl-UZ" sz="2400" dirty="0"/>
              <a:t>                         </a:t>
            </a:r>
            <a:endParaRPr lang="ru-RU" sz="2400" dirty="0"/>
          </a:p>
          <a:p>
            <a:pPr marL="0" indent="0">
              <a:lnSpc>
                <a:spcPct val="150000"/>
              </a:lnSpc>
              <a:buNone/>
            </a:pPr>
            <a:r>
              <a:rPr lang="en-US" sz="2400" dirty="0" smtClean="0"/>
              <a:t>	</a:t>
            </a:r>
            <a:r>
              <a:rPr lang="uz-Cyrl-UZ" sz="2400" dirty="0" smtClean="0"/>
              <a:t>bu </a:t>
            </a:r>
            <a:r>
              <a:rPr lang="uz-Cyrl-UZ" sz="2400" dirty="0"/>
              <a:t>yerda </a:t>
            </a:r>
            <a:r>
              <a:rPr lang="uz-Cyrl-UZ" sz="2400" i="1" dirty="0"/>
              <a:t>D</a:t>
            </a:r>
            <a:r>
              <a:rPr lang="uz-Cyrl-UZ" sz="2400" i="1" baseline="-25000" dirty="0"/>
              <a:t>b</a:t>
            </a:r>
            <a:r>
              <a:rPr lang="uz-Cyrl-UZ" sz="2400" dirty="0"/>
              <a:t>-ariqchaning tubi bo`yicha barabanning diametri, mm;</a:t>
            </a:r>
            <a:endParaRPr lang="ru-RU" sz="2400" dirty="0"/>
          </a:p>
          <a:p>
            <a:pPr marL="0" indent="0">
              <a:lnSpc>
                <a:spcPct val="150000"/>
              </a:lnSpc>
              <a:buNone/>
            </a:pPr>
            <a:r>
              <a:rPr lang="en-US" sz="2400" i="1" dirty="0" smtClean="0"/>
              <a:t>	</a:t>
            </a:r>
            <a:r>
              <a:rPr lang="uz-Cyrl-UZ" sz="2400" i="1" dirty="0" smtClean="0"/>
              <a:t>d</a:t>
            </a:r>
            <a:r>
              <a:rPr lang="uz-Cyrl-UZ" sz="2400" i="1" baseline="-25000" dirty="0" smtClean="0"/>
              <a:t>ar</a:t>
            </a:r>
            <a:r>
              <a:rPr lang="uz-Cyrl-UZ" sz="2400" dirty="0" smtClean="0"/>
              <a:t>-arqon </a:t>
            </a:r>
            <a:r>
              <a:rPr lang="uz-Cyrl-UZ" sz="2400" dirty="0"/>
              <a:t>diametri, mm;</a:t>
            </a:r>
            <a:endParaRPr lang="ru-RU" sz="2400" dirty="0"/>
          </a:p>
          <a:p>
            <a:pPr marL="0" indent="0">
              <a:lnSpc>
                <a:spcPct val="150000"/>
              </a:lnSpc>
              <a:buNone/>
            </a:pPr>
            <a:r>
              <a:rPr lang="en-US" sz="2400" dirty="0"/>
              <a:t>	</a:t>
            </a:r>
            <a:r>
              <a:rPr lang="uz-Cyrl-UZ" sz="2400" dirty="0" smtClean="0"/>
              <a:t>ye- </a:t>
            </a:r>
            <a:r>
              <a:rPr lang="uz-Cyrl-UZ" sz="2400" dirty="0"/>
              <a:t>yuk ko`taruvchi kran turiga uning tuzilishiga va </a:t>
            </a:r>
            <a:endParaRPr lang="ru-RU" sz="2400" dirty="0"/>
          </a:p>
          <a:p>
            <a:pPr marL="0" indent="0">
              <a:lnSpc>
                <a:spcPct val="150000"/>
              </a:lnSpc>
              <a:buNone/>
            </a:pPr>
            <a:r>
              <a:rPr lang="en-US" sz="2400" dirty="0" smtClean="0"/>
              <a:t>	</a:t>
            </a:r>
            <a:r>
              <a:rPr lang="uz-Cyrl-UZ" sz="2400" dirty="0" smtClean="0"/>
              <a:t>rejimiga </a:t>
            </a:r>
            <a:r>
              <a:rPr lang="uz-Cyrl-UZ" sz="2400" dirty="0"/>
              <a:t>bog`liq koeffitsient</a:t>
            </a:r>
            <a:endParaRPr lang="ru-RU" sz="2400" dirty="0"/>
          </a:p>
          <a:p>
            <a:pPr marL="0" indent="0">
              <a:lnSpc>
                <a:spcPct val="150000"/>
              </a:lnSpc>
              <a:buNone/>
            </a:pPr>
            <a:r>
              <a:rPr lang="en-US" sz="2000" dirty="0" smtClean="0">
                <a:latin typeface="Arial" panose="020B0604020202020204" pitchFamily="34" charset="0"/>
                <a:cs typeface="Arial" panose="020B0604020202020204" pitchFamily="34" charset="0"/>
              </a:rPr>
              <a:t>	</a:t>
            </a:r>
            <a:endParaRPr lang="uz-Latn-UZ"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2424684"/>
      </p:ext>
    </p:extLst>
  </p:cSld>
  <p:clrMapOvr>
    <a:masterClrMapping/>
  </p:clrMapOvr>
  <p:transition>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428604"/>
            <a:ext cx="8229600" cy="6072230"/>
          </a:xfrm>
        </p:spPr>
        <p:txBody>
          <a:bodyPr>
            <a:normAutofit/>
          </a:bodyPr>
          <a:lstStyle/>
          <a:p>
            <a:pPr marL="0" indent="0" algn="ctr">
              <a:buNone/>
            </a:pPr>
            <a:endParaRPr lang="en-US" sz="2400" b="1" dirty="0" smtClean="0">
              <a:latin typeface="Arial" panose="020B0604020202020204" pitchFamily="34" charset="0"/>
              <a:cs typeface="Arial" panose="020B0604020202020204" pitchFamily="34" charset="0"/>
            </a:endParaRPr>
          </a:p>
          <a:p>
            <a:pPr marL="0" indent="0">
              <a:lnSpc>
                <a:spcPct val="150000"/>
              </a:lnSpc>
              <a:buNone/>
            </a:pPr>
            <a:r>
              <a:rPr lang="en-US" sz="2400" b="1" dirty="0" smtClean="0"/>
              <a:t>	</a:t>
            </a:r>
            <a:r>
              <a:rPr lang="uz-Cyrl-UZ" sz="2400" b="1" dirty="0" smtClean="0"/>
              <a:t>Yulduzchalar</a:t>
            </a:r>
            <a:r>
              <a:rPr lang="uz-Cyrl-UZ" sz="2400" b="1" dirty="0"/>
              <a:t>.</a:t>
            </a:r>
            <a:r>
              <a:rPr lang="uz-Cyrl-UZ" sz="2400" dirty="0"/>
              <a:t> Yuk ko`taruvchi mashinalarda zanjirlarni yo`naltirish va siljitish uchun ishlatiladigan tishli tsilindirik shakldagi detallar </a:t>
            </a:r>
            <a:r>
              <a:rPr lang="uz-Cyrl-UZ" sz="2400" i="1" dirty="0"/>
              <a:t>yulduzchalar</a:t>
            </a:r>
            <a:r>
              <a:rPr lang="uz-Cyrl-UZ" sz="2400" dirty="0"/>
              <a:t> deyiladi.</a:t>
            </a:r>
            <a:endParaRPr lang="ru-RU" sz="2400" dirty="0"/>
          </a:p>
          <a:p>
            <a:pPr marL="0" indent="0">
              <a:lnSpc>
                <a:spcPct val="150000"/>
              </a:lnSpc>
              <a:buNone/>
            </a:pPr>
            <a:r>
              <a:rPr lang="en-US" sz="2400" dirty="0" smtClean="0"/>
              <a:t>	</a:t>
            </a:r>
            <a:r>
              <a:rPr lang="uz-Cyrl-UZ" sz="2400" dirty="0" smtClean="0"/>
              <a:t>Kalibrli  </a:t>
            </a:r>
            <a:r>
              <a:rPr lang="uz-Cyrl-UZ" sz="2400" dirty="0"/>
              <a:t>payvand zanjirlar uchun quyma ariqchali va zvenolar uchun uyachali </a:t>
            </a:r>
            <a:r>
              <a:rPr lang="uz-Cyrl-UZ" sz="2400" dirty="0" smtClean="0"/>
              <a:t>yulduzchalar </a:t>
            </a:r>
            <a:r>
              <a:rPr lang="uz-Cyrl-UZ" sz="2400" dirty="0"/>
              <a:t>ishlatiladi. </a:t>
            </a:r>
            <a:endParaRPr lang="ru-RU" sz="2400" dirty="0"/>
          </a:p>
          <a:p>
            <a:pPr marL="0" indent="0">
              <a:lnSpc>
                <a:spcPct val="150000"/>
              </a:lnSpc>
              <a:buNone/>
            </a:pPr>
            <a:r>
              <a:rPr lang="en-US" sz="2000" dirty="0" smtClean="0">
                <a:latin typeface="Arial" panose="020B0604020202020204" pitchFamily="34" charset="0"/>
                <a:cs typeface="Arial" panose="020B0604020202020204" pitchFamily="34" charset="0"/>
              </a:rPr>
              <a:t>	</a:t>
            </a:r>
            <a:endParaRPr lang="uz-Latn-UZ"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64825449"/>
      </p:ext>
    </p:extLst>
  </p:cSld>
  <p:clrMapOvr>
    <a:masterClrMapping/>
  </p:clrMapOvr>
  <p:transition>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dirty="0"/>
              <a:t>Kalibrlangan payvand va plastinkali zanjirlar uchun yulduzchalar</a:t>
            </a:r>
            <a:endParaRPr lang="ru-RU" dirty="0"/>
          </a:p>
        </p:txBody>
      </p:sp>
      <p:pic>
        <p:nvPicPr>
          <p:cNvPr id="4" name="Объект 3" descr="D:\Moy documenti\ДИЛШОД\Безимени-11.jpg"/>
          <p:cNvPicPr>
            <a:picLocks noGrp="1"/>
          </p:cNvPicPr>
          <p:nvPr>
            <p:ph idx="1"/>
          </p:nvPr>
        </p:nvPicPr>
        <p:blipFill>
          <a:blip r:embed="rId2" cstate="print">
            <a:extLst>
              <a:ext uri="{28A0092B-C50C-407E-A947-70E740481C1C}">
                <a14:useLocalDpi xmlns:a14="http://schemas.microsoft.com/office/drawing/2010/main" val="0"/>
              </a:ext>
            </a:extLst>
          </a:blip>
          <a:srcRect l="12354" t="54488" r="50349" b="14745"/>
          <a:stretch>
            <a:fillRect/>
          </a:stretch>
        </p:blipFill>
        <p:spPr bwMode="auto">
          <a:xfrm>
            <a:off x="1547664" y="1690689"/>
            <a:ext cx="6336704" cy="4474615"/>
          </a:xfrm>
          <a:prstGeom prst="rect">
            <a:avLst/>
          </a:prstGeom>
          <a:noFill/>
          <a:ln>
            <a:noFill/>
          </a:ln>
        </p:spPr>
      </p:pic>
    </p:spTree>
    <p:extLst>
      <p:ext uri="{BB962C8B-B14F-4D97-AF65-F5344CB8AC3E}">
        <p14:creationId xmlns:p14="http://schemas.microsoft.com/office/powerpoint/2010/main" val="3977920440"/>
      </p:ext>
    </p:extLst>
  </p:cSld>
  <p:clrMapOvr>
    <a:masterClrMapping/>
  </p:clrMapOvr>
  <p:transition>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p:cNvSpPr>
            <a:spLocks noGrp="1"/>
          </p:cNvSpPr>
          <p:nvPr>
            <p:ph idx="1"/>
          </p:nvPr>
        </p:nvSpPr>
        <p:spPr>
          <a:xfrm>
            <a:off x="1200146" y="764705"/>
            <a:ext cx="7548318" cy="792088"/>
          </a:xfrm>
        </p:spPr>
        <p:txBody>
          <a:bodyPr/>
          <a:lstStyle/>
          <a:p>
            <a:pPr marL="0" indent="0">
              <a:buNone/>
            </a:pPr>
            <a:r>
              <a:rPr lang="uz-Cyrl-UZ" sz="2400" dirty="0"/>
              <a:t>Yulduzchalarning diametri quyidagi </a:t>
            </a:r>
            <a:r>
              <a:rPr lang="uz-Cyrl-UZ" sz="2400" dirty="0" smtClean="0"/>
              <a:t>formuladan</a:t>
            </a:r>
            <a:r>
              <a:rPr lang="en-US" sz="2400" dirty="0" smtClean="0"/>
              <a:t> </a:t>
            </a:r>
            <a:r>
              <a:rPr lang="uz-Cyrl-UZ" sz="2400" dirty="0" smtClean="0"/>
              <a:t>aniqlanadi</a:t>
            </a:r>
            <a:r>
              <a:rPr lang="uz-Cyrl-UZ" sz="2400" dirty="0"/>
              <a:t>:</a:t>
            </a:r>
            <a:endParaRPr lang="ru-RU" sz="2400" dirty="0"/>
          </a:p>
          <a:p>
            <a:endParaRPr lang="ru-RU" dirty="0"/>
          </a:p>
        </p:txBody>
      </p:sp>
      <p:sp>
        <p:nvSpPr>
          <p:cNvPr id="11" name="Rectangle 8"/>
          <p:cNvSpPr>
            <a:spLocks noChangeArrowheads="1"/>
          </p:cNvSpPr>
          <p:nvPr/>
        </p:nvSpPr>
        <p:spPr bwMode="auto">
          <a:xfrm>
            <a:off x="342950" y="1368152"/>
            <a:ext cx="7513878"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1698971573"/>
              </p:ext>
            </p:extLst>
          </p:nvPr>
        </p:nvGraphicFramePr>
        <p:xfrm>
          <a:off x="2915816" y="1853437"/>
          <a:ext cx="3245786" cy="1569401"/>
        </p:xfrm>
        <a:graphic>
          <a:graphicData uri="http://schemas.openxmlformats.org/presentationml/2006/ole">
            <mc:AlternateContent xmlns:mc="http://schemas.openxmlformats.org/markup-compatibility/2006">
              <mc:Choice xmlns:v="urn:schemas-microsoft-com:vml" Requires="v">
                <p:oleObj spid="_x0000_s29706" name="Уравнение" r:id="rId3" imgW="2120900" imgH="863600" progId="Equation.3">
                  <p:embed/>
                </p:oleObj>
              </mc:Choice>
              <mc:Fallback>
                <p:oleObj name="Уравнение" r:id="rId3" imgW="2120900" imgH="863600" progId="Equation.3">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5816" y="1853437"/>
                        <a:ext cx="3245786" cy="1569401"/>
                      </a:xfrm>
                      <a:prstGeom prst="rect">
                        <a:avLst/>
                      </a:prstGeom>
                      <a:noFill/>
                    </p:spPr>
                  </p:pic>
                </p:oleObj>
              </mc:Fallback>
            </mc:AlternateContent>
          </a:graphicData>
        </a:graphic>
      </p:graphicFrame>
      <p:sp>
        <p:nvSpPr>
          <p:cNvPr id="13" name="Заголовок 1"/>
          <p:cNvSpPr>
            <a:spLocks noGrp="1"/>
          </p:cNvSpPr>
          <p:nvPr>
            <p:ph type="title"/>
          </p:nvPr>
        </p:nvSpPr>
        <p:spPr>
          <a:xfrm>
            <a:off x="342950" y="3212976"/>
            <a:ext cx="8621538" cy="3384376"/>
          </a:xfrm>
        </p:spPr>
        <p:txBody>
          <a:bodyPr>
            <a:normAutofit/>
          </a:bodyPr>
          <a:lstStyle/>
          <a:p>
            <a:pPr>
              <a:lnSpc>
                <a:spcPct val="150000"/>
              </a:lnSpc>
            </a:pPr>
            <a:r>
              <a:rPr lang="en-US" sz="2400" dirty="0" smtClean="0"/>
              <a:t>	</a:t>
            </a:r>
            <a:r>
              <a:rPr lang="uz-Cyrl-UZ" sz="2400" dirty="0" smtClean="0"/>
              <a:t>bu </a:t>
            </a:r>
            <a:r>
              <a:rPr lang="uz-Cyrl-UZ" sz="2400" dirty="0"/>
              <a:t>yerda </a:t>
            </a:r>
            <a:r>
              <a:rPr lang="uz-Cyrl-UZ" sz="2400" i="1" dirty="0"/>
              <a:t>t</a:t>
            </a:r>
            <a:r>
              <a:rPr lang="uz-Cyrl-UZ" sz="2400" dirty="0"/>
              <a:t>-zanjir qadami; </a:t>
            </a:r>
            <a:r>
              <a:rPr lang="uz-Cyrl-UZ" sz="2400" i="1" dirty="0"/>
              <a:t>d</a:t>
            </a:r>
            <a:r>
              <a:rPr lang="uz-Cyrl-UZ" sz="2400" dirty="0"/>
              <a:t>-po`lat sim diametri; </a:t>
            </a:r>
            <a:r>
              <a:rPr lang="uz-Cyrl-UZ" sz="2400" i="1" dirty="0"/>
              <a:t>z</a:t>
            </a:r>
            <a:r>
              <a:rPr lang="uz-Cyrl-UZ" sz="2400" dirty="0"/>
              <a:t>-tishlar soni</a:t>
            </a:r>
            <a:r>
              <a:rPr lang="ru-RU" sz="2400" dirty="0"/>
              <a:t/>
            </a:r>
            <a:br>
              <a:rPr lang="ru-RU" sz="2400" dirty="0"/>
            </a:br>
            <a:r>
              <a:rPr lang="uz-Cyrl-UZ" sz="2400" dirty="0"/>
              <a:t>	Plastinkali zanjirlar uchun yulduzchalar po`latdan quyib tayyorlanadi yoki tishlari valdan tashqari ishlangan (4.11-rasm, b) yoki kichik diametrli yulduzchalar esa birgalikda (4.11-rasm, v) St. 4, St. 5 po`lat, 20 markali po`latdan prokatlab tayyorlanadi</a:t>
            </a:r>
            <a:endParaRPr lang="ru-RU" sz="2400" dirty="0"/>
          </a:p>
        </p:txBody>
      </p:sp>
    </p:spTree>
    <p:extLst>
      <p:ext uri="{BB962C8B-B14F-4D97-AF65-F5344CB8AC3E}">
        <p14:creationId xmlns:p14="http://schemas.microsoft.com/office/powerpoint/2010/main" val="1652716196"/>
      </p:ext>
    </p:extLst>
  </p:cSld>
  <p:clrMapOvr>
    <a:masterClrMapping/>
  </p:clrMapOvr>
  <p:transition>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395536" y="1628800"/>
            <a:ext cx="8640960" cy="3744416"/>
          </a:xfrm>
        </p:spPr>
        <p:txBody>
          <a:bodyPr>
            <a:normAutofit/>
          </a:bodyPr>
          <a:lstStyle/>
          <a:p>
            <a:pPr algn="ctr"/>
            <a:endParaRPr lang="en-US" sz="1600" b="1" dirty="0" smtClean="0"/>
          </a:p>
          <a:p>
            <a:pPr marL="0" indent="0" algn="ctr">
              <a:lnSpc>
                <a:spcPct val="150000"/>
              </a:lnSpc>
              <a:buNone/>
            </a:pPr>
            <a:r>
              <a:rPr lang="uz-Cyrl-UZ" sz="2000" b="1" dirty="0" smtClean="0">
                <a:latin typeface="Arial" panose="020B0604020202020204" pitchFamily="34" charset="0"/>
                <a:cs typeface="Arial" panose="020B0604020202020204" pitchFamily="34" charset="0"/>
              </a:rPr>
              <a:t>Mashg`ulotlar uchun xulosa</a:t>
            </a:r>
            <a:endParaRPr lang="uz-Latn-UZ" sz="2000" b="1" dirty="0" smtClean="0">
              <a:latin typeface="Arial" panose="020B0604020202020204" pitchFamily="34" charset="0"/>
              <a:cs typeface="Arial" panose="020B0604020202020204" pitchFamily="34" charset="0"/>
            </a:endParaRPr>
          </a:p>
          <a:p>
            <a:pPr marL="0" indent="0">
              <a:lnSpc>
                <a:spcPct val="150000"/>
              </a:lnSpc>
              <a:buNone/>
            </a:pPr>
            <a:r>
              <a:rPr lang="en-US" sz="2000" dirty="0" smtClean="0">
                <a:latin typeface="Arial" panose="020B0604020202020204" pitchFamily="34" charset="0"/>
                <a:cs typeface="Arial" panose="020B0604020202020204" pitchFamily="34" charset="0"/>
              </a:rPr>
              <a:t>	</a:t>
            </a:r>
            <a:r>
              <a:rPr lang="uz-Cyrl-UZ" sz="2000" dirty="0" smtClean="0">
                <a:latin typeface="Arial" panose="020B0604020202020204" pitchFamily="34" charset="0"/>
                <a:cs typeface="Arial" panose="020B0604020202020204" pitchFamily="34" charset="0"/>
              </a:rPr>
              <a:t>Yuk koʻtarish mashinalarida yuk osish organlari yuklarni osish va siqish yoʻllari bilan koʻtarish-tushirish ishlarini amalga oshiradi. </a:t>
            </a:r>
            <a:endParaRPr lang="uz-Latn-UZ" sz="2000" b="1" dirty="0" smtClean="0">
              <a:latin typeface="Arial" panose="020B0604020202020204" pitchFamily="34" charset="0"/>
              <a:cs typeface="Arial" panose="020B0604020202020204" pitchFamily="34" charset="0"/>
            </a:endParaRPr>
          </a:p>
          <a:p>
            <a:pPr marL="0" indent="0">
              <a:lnSpc>
                <a:spcPct val="150000"/>
              </a:lnSpc>
              <a:buNone/>
            </a:pPr>
            <a:r>
              <a:rPr lang="en-US" sz="2000" dirty="0" smtClean="0">
                <a:latin typeface="Arial" panose="020B0604020202020204" pitchFamily="34" charset="0"/>
                <a:cs typeface="Arial" panose="020B0604020202020204" pitchFamily="34" charset="0"/>
              </a:rPr>
              <a:t>	</a:t>
            </a:r>
            <a:r>
              <a:rPr lang="uz-Cyrl-UZ" sz="2000" dirty="0" smtClean="0">
                <a:latin typeface="Arial" panose="020B0604020202020204" pitchFamily="34" charset="0"/>
                <a:cs typeface="Arial" panose="020B0604020202020204" pitchFamily="34" charset="0"/>
              </a:rPr>
              <a:t>Mashg`ulot davomida yuk osish organlari turlari, tuzilishi, ularni tayyorlash materiallari hamda hisoblash usullari bilan tashidga.</a:t>
            </a:r>
            <a:endParaRPr lang="uz-Latn-UZ" sz="2000" b="1" dirty="0" smtClean="0">
              <a:latin typeface="Arial" panose="020B0604020202020204" pitchFamily="34" charset="0"/>
              <a:cs typeface="Arial" panose="020B0604020202020204" pitchFamily="34" charset="0"/>
            </a:endParaRPr>
          </a:p>
          <a:p>
            <a:pPr marL="0" indent="0">
              <a:lnSpc>
                <a:spcPct val="150000"/>
              </a:lnSpc>
              <a:buNone/>
            </a:pPr>
            <a:r>
              <a:rPr lang="en-US" sz="2000" dirty="0" smtClean="0">
                <a:latin typeface="Arial" panose="020B0604020202020204" pitchFamily="34" charset="0"/>
                <a:cs typeface="Arial" panose="020B0604020202020204" pitchFamily="34" charset="0"/>
              </a:rPr>
              <a:t>	</a:t>
            </a:r>
            <a:endParaRPr lang="uz-Latn-UZ" sz="1600" dirty="0"/>
          </a:p>
        </p:txBody>
      </p:sp>
    </p:spTree>
  </p:cSld>
  <p:clrMapOvr>
    <a:masterClrMapping/>
  </p:clrMapOvr>
  <p:transition>
    <p:comb/>
  </p:transition>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491</TotalTime>
  <Words>372</Words>
  <Application>Microsoft Office PowerPoint</Application>
  <PresentationFormat>Экран (4:3)</PresentationFormat>
  <Paragraphs>172</Paragraphs>
  <Slides>31</Slides>
  <Notes>0</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2</vt:i4>
      </vt:variant>
      <vt:variant>
        <vt:lpstr>Заголовки слайдов</vt:lpstr>
      </vt:variant>
      <vt:variant>
        <vt:i4>31</vt:i4>
      </vt:variant>
    </vt:vector>
  </HeadingPairs>
  <TitlesOfParts>
    <vt:vector size="39" baseType="lpstr">
      <vt:lpstr>Arial</vt:lpstr>
      <vt:lpstr>Calibri</vt:lpstr>
      <vt:lpstr>Calibri Light</vt:lpstr>
      <vt:lpstr>Symbol</vt:lpstr>
      <vt:lpstr>Times New Roman</vt:lpstr>
      <vt:lpstr>Тема Office</vt:lpstr>
      <vt:lpstr>Формула</vt:lpstr>
      <vt:lpstr>Microsoft Equation 3.0</vt:lpstr>
      <vt:lpstr>Презентация PowerPoint</vt:lpstr>
      <vt:lpstr>1. Yuk osish organlari.  2. Maxsus yuk ocish qurilmalari 3. Polispastlar 4. Bloklar, barabanlar, yulduzchalar   </vt:lpstr>
      <vt:lpstr>Презентация PowerPoint</vt:lpstr>
      <vt:lpstr> Ilgaklar  a – bir shoxli; b – ikki shoxli. </vt:lpstr>
      <vt:lpstr>Презентация PowerPoint</vt:lpstr>
      <vt:lpstr> Plastinkali ilgaklar. a – bir shoxli, b – ikki shoxli. </vt:lpstr>
      <vt:lpstr>Презентация PowerPoint</vt:lpstr>
      <vt:lpstr>Sirtmoqlar.</vt:lpstr>
      <vt:lpstr> Sirtmoqlar. a – yaxlit bolg`alangan; b – tarkibli. </vt:lpstr>
      <vt:lpstr>Презентация PowerPoint</vt:lpstr>
      <vt:lpstr> Poʻlat arqonli stroplar. a – ilgakli; b – sirtmoqli; v – yukni osish sxemasi </vt:lpstr>
      <vt:lpstr>Презентация PowerPoint</vt:lpstr>
      <vt:lpstr>     ning qiymatlari  </vt:lpstr>
      <vt:lpstr>2. Maxsus yuk osishorganlari Greyferlar  Greyferlar  - jag`simon maxsus choʻmichdan iborat boʻlib, ular sochiluvchan yoki donali materiallarni qamrab olishga va boʻshatishga moʻljallangan.    Greyfer avtomatik yuk osish qurilmasi hisoblanadi, chunki ular yordamida yuklash va boʻshatish ishlari ishchilar ishtirokisiz bajariladi (3.5-rasm). </vt:lpstr>
      <vt:lpstr>Презентация PowerPoint</vt:lpstr>
      <vt:lpstr>Презентация PowerPoint</vt:lpstr>
      <vt:lpstr>Презентация PowerPoint</vt:lpstr>
      <vt:lpstr> Vertikal kuch Q  ta`sirida hosil boʻladigan gorizontal kuch: </vt:lpstr>
      <vt:lpstr>Презентация PowerPoint</vt:lpstr>
      <vt:lpstr>Презентация PowerPoint</vt:lpstr>
      <vt:lpstr>Polispast sxemasi</vt:lpstr>
      <vt:lpstr>Презентация PowerPoint</vt:lpstr>
      <vt:lpstr>Презентация PowerPoint</vt:lpstr>
      <vt:lpstr>Bloklarning sxemalari</vt:lpstr>
      <vt:lpstr>Презентация PowerPoint</vt:lpstr>
      <vt:lpstr>Silliq yuzali baraban</vt:lpstr>
      <vt:lpstr>Презентация PowerPoint</vt:lpstr>
      <vt:lpstr>Презентация PowerPoint</vt:lpstr>
      <vt:lpstr>Kalibrlangan payvand va plastinkali zanjirlar uchun yulduzchalar</vt:lpstr>
      <vt:lpstr> bu yerda t-zanjir qadami; d-po`lat sim diametri; z-tishlar soni  Plastinkali zanjirlar uchun yulduzchalar po`latdan quyib tayyorlanadi yoki tishlari valdan tashqari ishlangan (4.11-rasm, b) yoki kichik diametrli yulduzchalar esa birgalikda (4.11-rasm, v) St. 4, St. 5 po`lat, 20 markali po`latdan prokatlab tayyorlanadi</vt:lpstr>
      <vt:lpstr>Презентация PowerPoint</vt:lpstr>
    </vt:vector>
  </TitlesOfParts>
  <Company>Reanimator Extreme Edition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Shoyatbek</dc:creator>
  <cp:lastModifiedBy>hayrullo baynazarov</cp:lastModifiedBy>
  <cp:revision>46</cp:revision>
  <dcterms:created xsi:type="dcterms:W3CDTF">2015-11-30T16:23:24Z</dcterms:created>
  <dcterms:modified xsi:type="dcterms:W3CDTF">2018-09-25T10:35:16Z</dcterms:modified>
</cp:coreProperties>
</file>