
<file path=[Content_Types].xml><?xml version="1.0" encoding="utf-8"?>
<Types xmlns="http://schemas.openxmlformats.org/package/2006/content-types">
  <Default Extension="png" ContentType="image/png"/>
  <Default Extension="wmf" ContentType="image/x-wmf"/>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11.jpg" ContentType="image/png"/>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58"/>
  </p:notesMasterIdLst>
  <p:sldIdLst>
    <p:sldId id="256" r:id="rId2"/>
    <p:sldId id="286" r:id="rId3"/>
    <p:sldId id="313" r:id="rId4"/>
    <p:sldId id="314" r:id="rId5"/>
    <p:sldId id="315" r:id="rId6"/>
    <p:sldId id="316" r:id="rId7"/>
    <p:sldId id="317" r:id="rId8"/>
    <p:sldId id="318" r:id="rId9"/>
    <p:sldId id="319" r:id="rId10"/>
    <p:sldId id="320" r:id="rId11"/>
    <p:sldId id="374" r:id="rId12"/>
    <p:sldId id="375" r:id="rId13"/>
    <p:sldId id="323" r:id="rId14"/>
    <p:sldId id="324" r:id="rId15"/>
    <p:sldId id="339" r:id="rId16"/>
    <p:sldId id="376" r:id="rId17"/>
    <p:sldId id="326" r:id="rId18"/>
    <p:sldId id="327" r:id="rId19"/>
    <p:sldId id="340" r:id="rId20"/>
    <p:sldId id="328" r:id="rId21"/>
    <p:sldId id="329" r:id="rId22"/>
    <p:sldId id="330" r:id="rId23"/>
    <p:sldId id="331" r:id="rId24"/>
    <p:sldId id="332" r:id="rId25"/>
    <p:sldId id="333" r:id="rId26"/>
    <p:sldId id="334" r:id="rId27"/>
    <p:sldId id="335" r:id="rId28"/>
    <p:sldId id="336" r:id="rId29"/>
    <p:sldId id="342" r:id="rId30"/>
    <p:sldId id="343" r:id="rId31"/>
    <p:sldId id="344" r:id="rId32"/>
    <p:sldId id="345" r:id="rId33"/>
    <p:sldId id="346" r:id="rId34"/>
    <p:sldId id="347" r:id="rId35"/>
    <p:sldId id="348" r:id="rId36"/>
    <p:sldId id="349" r:id="rId37"/>
    <p:sldId id="350" r:id="rId38"/>
    <p:sldId id="351" r:id="rId39"/>
    <p:sldId id="352" r:id="rId40"/>
    <p:sldId id="353" r:id="rId41"/>
    <p:sldId id="354" r:id="rId42"/>
    <p:sldId id="355" r:id="rId43"/>
    <p:sldId id="356" r:id="rId44"/>
    <p:sldId id="357" r:id="rId45"/>
    <p:sldId id="358" r:id="rId46"/>
    <p:sldId id="359" r:id="rId47"/>
    <p:sldId id="360" r:id="rId48"/>
    <p:sldId id="361" r:id="rId49"/>
    <p:sldId id="362" r:id="rId50"/>
    <p:sldId id="363" r:id="rId51"/>
    <p:sldId id="364" r:id="rId52"/>
    <p:sldId id="365" r:id="rId53"/>
    <p:sldId id="370" r:id="rId54"/>
    <p:sldId id="371" r:id="rId55"/>
    <p:sldId id="372" r:id="rId56"/>
    <p:sldId id="373" r:id="rId57"/>
  </p:sldIdLst>
  <p:sldSz cx="9144000" cy="5143500" type="screen16x9"/>
  <p:notesSz cx="6858000" cy="9144000"/>
  <p:embeddedFontLst>
    <p:embeddedFont>
      <p:font typeface="DM Serif Display" panose="020B0604020202020204" charset="0"/>
      <p:regular r:id="rId59"/>
      <p:italic r:id="rId60"/>
    </p:embeddedFont>
    <p:embeddedFont>
      <p:font typeface="Montserrat Light" panose="020B0604020202020204" charset="-52"/>
      <p:regular r:id="rId61"/>
      <p:bold r:id="rId62"/>
      <p:italic r:id="rId63"/>
      <p:boldItalic r:id="rId64"/>
    </p:embeddedFont>
    <p:embeddedFont>
      <p:font typeface="Calibri" panose="020F0502020204030204" pitchFamily="34" charset="0"/>
      <p:regular r:id="rId65"/>
      <p:bold r:id="rId66"/>
      <p:italic r:id="rId67"/>
      <p:boldItalic r:id="rId6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font" Target="fonts/font10.fntdata"/><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3480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image" Target="../media/image13.wmf"/><Relationship Id="rId7" Type="http://schemas.openxmlformats.org/officeDocument/2006/relationships/image" Target="../media/image17.wmf"/><Relationship Id="rId2" Type="http://schemas.openxmlformats.org/officeDocument/2006/relationships/image" Target="../media/image12.wmf"/><Relationship Id="rId1" Type="http://schemas.openxmlformats.org/officeDocument/2006/relationships/slideLayout" Target="../slideLayouts/slideLayout2.xml"/><Relationship Id="rId6" Type="http://schemas.openxmlformats.org/officeDocument/2006/relationships/image" Target="../media/image16.wmf"/><Relationship Id="rId11" Type="http://schemas.openxmlformats.org/officeDocument/2006/relationships/image" Target="../media/image21.wmf"/><Relationship Id="rId5" Type="http://schemas.openxmlformats.org/officeDocument/2006/relationships/image" Target="../media/image15.wmf"/><Relationship Id="rId10" Type="http://schemas.openxmlformats.org/officeDocument/2006/relationships/image" Target="../media/image20.wmf"/><Relationship Id="rId4" Type="http://schemas.openxmlformats.org/officeDocument/2006/relationships/image" Target="../media/image14.wmf"/><Relationship Id="rId9" Type="http://schemas.openxmlformats.org/officeDocument/2006/relationships/image" Target="../media/image19.wmf"/></Relationships>
</file>

<file path=ppt/slides/_rels/slide1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slideLayout" Target="../slideLayouts/slideLayout2.xml"/><Relationship Id="rId5" Type="http://schemas.openxmlformats.org/officeDocument/2006/relationships/image" Target="../media/image25.wmf"/><Relationship Id="rId4" Type="http://schemas.openxmlformats.org/officeDocument/2006/relationships/image" Target="../media/image24.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image" Target="../media/image30.wmf"/><Relationship Id="rId7" Type="http://schemas.openxmlformats.org/officeDocument/2006/relationships/image" Target="../media/image34.wmf"/><Relationship Id="rId2" Type="http://schemas.openxmlformats.org/officeDocument/2006/relationships/image" Target="../media/image29.wmf"/><Relationship Id="rId1" Type="http://schemas.openxmlformats.org/officeDocument/2006/relationships/slideLayout" Target="../slideLayouts/slideLayout2.xml"/><Relationship Id="rId6" Type="http://schemas.openxmlformats.org/officeDocument/2006/relationships/image" Target="../media/image33.wmf"/><Relationship Id="rId5" Type="http://schemas.openxmlformats.org/officeDocument/2006/relationships/image" Target="../media/image32.wmf"/><Relationship Id="rId4" Type="http://schemas.openxmlformats.org/officeDocument/2006/relationships/image" Target="../media/image31.wmf"/></Relationships>
</file>

<file path=ppt/slides/_rels/slide17.x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slideLayout" Target="../slideLayouts/slideLayout2.xml"/><Relationship Id="rId4" Type="http://schemas.openxmlformats.org/officeDocument/2006/relationships/image" Target="../media/image46.wmf"/></Relationships>
</file>

<file path=ppt/slides/_rels/slide24.x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slideLayout" Target="../slideLayouts/slideLayout2.xml"/><Relationship Id="rId5" Type="http://schemas.openxmlformats.org/officeDocument/2006/relationships/image" Target="../media/image50.wmf"/><Relationship Id="rId4" Type="http://schemas.openxmlformats.org/officeDocument/2006/relationships/image" Target="../media/image49.wmf"/></Relationships>
</file>

<file path=ppt/slides/_rels/slide25.x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slideLayout" Target="../slideLayouts/slideLayout2.xml"/><Relationship Id="rId4" Type="http://schemas.openxmlformats.org/officeDocument/2006/relationships/image" Target="../media/image54.wmf"/></Relationships>
</file>

<file path=ppt/slides/_rels/slide27.x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60.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image" Target="../media/image63.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image" Target="../media/image66.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70.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slideLayout" Target="../slideLayouts/slideLayout2.xml"/><Relationship Id="rId4" Type="http://schemas.openxmlformats.org/officeDocument/2006/relationships/image" Target="../media/image74.wmf"/></Relationships>
</file>

<file path=ppt/slides/_rels/slide41.x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76.wmf"/><Relationship Id="rId1" Type="http://schemas.openxmlformats.org/officeDocument/2006/relationships/slideLayout" Target="../slideLayouts/slideLayout2.xml"/><Relationship Id="rId4" Type="http://schemas.openxmlformats.org/officeDocument/2006/relationships/image" Target="../media/image78.wmf"/></Relationships>
</file>

<file path=ppt/slides/_rels/slide43.xml.rels><?xml version="1.0" encoding="UTF-8" standalone="yes"?>
<Relationships xmlns="http://schemas.openxmlformats.org/package/2006/relationships"><Relationship Id="rId3" Type="http://schemas.openxmlformats.org/officeDocument/2006/relationships/image" Target="../media/image80.wmf"/><Relationship Id="rId2" Type="http://schemas.openxmlformats.org/officeDocument/2006/relationships/image" Target="../media/image79.wmf"/><Relationship Id="rId1" Type="http://schemas.openxmlformats.org/officeDocument/2006/relationships/slideLayout" Target="../slideLayouts/slideLayout2.xml"/><Relationship Id="rId4" Type="http://schemas.openxmlformats.org/officeDocument/2006/relationships/image" Target="../media/image81.wmf"/></Relationships>
</file>

<file path=ppt/slides/_rels/slide44.xml.rels><?xml version="1.0" encoding="UTF-8" standalone="yes"?>
<Relationships xmlns="http://schemas.openxmlformats.org/package/2006/relationships"><Relationship Id="rId3" Type="http://schemas.openxmlformats.org/officeDocument/2006/relationships/image" Target="../media/image83.wmf"/><Relationship Id="rId2" Type="http://schemas.openxmlformats.org/officeDocument/2006/relationships/image" Target="../media/image82.w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4.w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6.wmf"/><Relationship Id="rId2" Type="http://schemas.openxmlformats.org/officeDocument/2006/relationships/image" Target="../media/image85.w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slideLayout" Target="../slideLayouts/slideLayout2.xml"/><Relationship Id="rId4" Type="http://schemas.openxmlformats.org/officeDocument/2006/relationships/image" Target="../media/image89.wmf"/></Relationships>
</file>

<file path=ppt/slides/_rels/slide48.x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image" Target="../media/image90.w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3.wmf"/><Relationship Id="rId2" Type="http://schemas.openxmlformats.org/officeDocument/2006/relationships/image" Target="../media/image92.w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slideLayout" Target="../slideLayouts/slideLayout2.xml"/><Relationship Id="rId4" Type="http://schemas.openxmlformats.org/officeDocument/2006/relationships/image" Target="../media/image96.wmf"/></Relationships>
</file>

<file path=ppt/slides/_rels/slide51.xml.rels><?xml version="1.0" encoding="UTF-8" standalone="yes"?>
<Relationships xmlns="http://schemas.openxmlformats.org/package/2006/relationships"><Relationship Id="rId3" Type="http://schemas.openxmlformats.org/officeDocument/2006/relationships/image" Target="../media/image98.wmf"/><Relationship Id="rId2" Type="http://schemas.openxmlformats.org/officeDocument/2006/relationships/image" Target="../media/image97.w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434049" y="1589184"/>
            <a:ext cx="8232678" cy="1685700"/>
          </a:xfrm>
          <a:prstGeom prst="rect">
            <a:avLst/>
          </a:prstGeom>
        </p:spPr>
        <p:txBody>
          <a:bodyPr spcFirstLastPara="1" wrap="square" lIns="0" tIns="0" rIns="0" bIns="0" anchor="b" anchorCtr="0">
            <a:noAutofit/>
          </a:bodyPr>
          <a:lstStyle/>
          <a:p>
            <a:pPr algn="ctr"/>
            <a:r>
              <a:rPr lang="en" sz="1800" dirty="0" smtClean="0"/>
              <a:t/>
            </a:r>
            <a:br>
              <a:rPr lang="en" sz="1800" dirty="0" smtClean="0"/>
            </a:br>
            <a:r>
              <a:rPr lang="en" sz="1800" dirty="0" smtClean="0"/>
              <a:t>                                                                                                                                </a:t>
            </a:r>
            <a:r>
              <a:rPr lang="en" dirty="0" smtClean="0"/>
              <a:t/>
            </a:r>
            <a:br>
              <a:rPr lang="en" dirty="0" smtClean="0"/>
            </a:br>
            <a:r>
              <a:rPr lang="uz-Cyrl-UZ" sz="5000" b="1" dirty="0">
                <a:solidFill>
                  <a:schemeClr val="bg1"/>
                </a:solidFill>
                <a:latin typeface="Times New Roman" panose="02020603050405020304" pitchFamily="18" charset="0"/>
                <a:cs typeface="Times New Roman" panose="02020603050405020304" pitchFamily="18" charset="0"/>
              </a:rPr>
              <a:t>Статистик механиканинг умумий методлари.</a:t>
            </a:r>
            <a:r>
              <a:rPr lang="ru-RU" sz="5000" dirty="0">
                <a:solidFill>
                  <a:schemeClr val="bg1"/>
                </a:solidFill>
                <a:latin typeface="Times New Roman" panose="02020603050405020304" pitchFamily="18" charset="0"/>
                <a:cs typeface="Times New Roman" panose="02020603050405020304" pitchFamily="18" charset="0"/>
              </a:rPr>
              <a:t/>
            </a:r>
            <a:br>
              <a:rPr lang="ru-RU" sz="5000" dirty="0">
                <a:solidFill>
                  <a:schemeClr val="bg1"/>
                </a:solidFill>
                <a:latin typeface="Times New Roman" panose="02020603050405020304" pitchFamily="18" charset="0"/>
                <a:cs typeface="Times New Roman" panose="02020603050405020304" pitchFamily="18" charset="0"/>
              </a:rPr>
            </a:br>
            <a:endParaRPr lang="en-US" sz="50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2.</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2375" y="494338"/>
            <a:ext cx="8336604" cy="2677656"/>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cs typeface="Times New Roman" panose="02020603050405020304" pitchFamily="18" charset="0"/>
              </a:rPr>
              <a:t>Статистик механиканинг умумий методлари.</a:t>
            </a:r>
            <a:r>
              <a:rPr lang="uz-Cyrl-UZ" sz="2400" b="1" dirty="0" smtClean="0">
                <a:solidFill>
                  <a:schemeClr val="bg1"/>
                </a:solidFill>
              </a:rPr>
              <a:t>. </a:t>
            </a:r>
            <a:r>
              <a:rPr lang="uz-Cyrl-UZ" sz="2400" b="1" dirty="0">
                <a:solidFill>
                  <a:schemeClr val="bg1"/>
                </a:solidFill>
              </a:rPr>
              <a:t>Квазиклассик ва классик тақсимотлар.</a:t>
            </a:r>
            <a:endParaRPr lang="ru-RU" sz="2400" dirty="0">
              <a:solidFill>
                <a:schemeClr val="bg1"/>
              </a:solidFill>
            </a:endParaRPr>
          </a:p>
          <a:p>
            <a:r>
              <a:rPr lang="uz-Cyrl-UZ" sz="2400" b="1" dirty="0" smtClean="0">
                <a:solidFill>
                  <a:schemeClr val="bg1"/>
                </a:solidFill>
              </a:rPr>
              <a:t> </a:t>
            </a:r>
            <a:endParaRPr lang="ru-RU" sz="2400" dirty="0">
              <a:solidFill>
                <a:schemeClr val="bg1"/>
              </a:solidFill>
            </a:endParaRPr>
          </a:p>
          <a:p>
            <a:r>
              <a:rPr lang="uz-Cyrl-UZ" sz="2400" b="1" dirty="0">
                <a:solidFill>
                  <a:schemeClr val="bg1"/>
                </a:solidFill>
              </a:rPr>
              <a:t>	2.1.   </a:t>
            </a:r>
            <a:r>
              <a:rPr lang="uz-Cyrl-UZ" sz="2400" dirty="0">
                <a:solidFill>
                  <a:schemeClr val="bg1"/>
                </a:solidFill>
              </a:rPr>
              <a:t>Гиббснинг микро ва кичик каноник тақсимотлари.</a:t>
            </a:r>
            <a:endParaRPr lang="ru-RU" sz="2400" dirty="0">
              <a:solidFill>
                <a:schemeClr val="bg1"/>
              </a:solidFill>
            </a:endParaRPr>
          </a:p>
          <a:p>
            <a:r>
              <a:rPr lang="ru-RU" sz="2400" dirty="0">
                <a:solidFill>
                  <a:schemeClr val="bg1"/>
                </a:solidFill>
              </a:rPr>
              <a:t>	</a:t>
            </a:r>
            <a:r>
              <a:rPr lang="uz-Cyrl-UZ" sz="2400" b="1" dirty="0">
                <a:solidFill>
                  <a:schemeClr val="bg1"/>
                </a:solidFill>
              </a:rPr>
              <a:t>2</a:t>
            </a:r>
            <a:r>
              <a:rPr lang="uz-Cyrl-UZ" sz="2400" dirty="0">
                <a:solidFill>
                  <a:schemeClr val="bg1"/>
                </a:solidFill>
              </a:rPr>
              <a:t>.</a:t>
            </a:r>
            <a:r>
              <a:rPr lang="uz-Cyrl-UZ" sz="2400" b="1" dirty="0">
                <a:solidFill>
                  <a:schemeClr val="bg1"/>
                </a:solidFill>
              </a:rPr>
              <a:t>2</a:t>
            </a:r>
            <a:r>
              <a:rPr lang="uz-Cyrl-UZ" sz="2400" dirty="0">
                <a:solidFill>
                  <a:schemeClr val="bg1"/>
                </a:solidFill>
              </a:rPr>
              <a:t>.   Гиббснинг классик ва квази классик тақсимотлари..</a:t>
            </a:r>
            <a:endParaRPr lang="ru-RU" sz="2400" dirty="0">
              <a:solidFill>
                <a:schemeClr val="bg1"/>
              </a:solidFill>
            </a:endParaRPr>
          </a:p>
        </p:txBody>
      </p:sp>
    </p:spTree>
    <p:extLst>
      <p:ext uri="{BB962C8B-B14F-4D97-AF65-F5344CB8AC3E}">
        <p14:creationId xmlns:p14="http://schemas.microsoft.com/office/powerpoint/2010/main" val="158463744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711517"/>
            <a:ext cx="9143999" cy="3785652"/>
          </a:xfrm>
          <a:prstGeom prst="rect">
            <a:avLst/>
          </a:prstGeom>
        </p:spPr>
        <p:txBody>
          <a:bodyPr wrap="square">
            <a:spAutoFit/>
          </a:bodyPr>
          <a:lstStyle/>
          <a:p>
            <a:pPr algn="ctr"/>
            <a:r>
              <a:rPr lang="uz-Cyrl-UZ" sz="3000" b="1" dirty="0">
                <a:solidFill>
                  <a:srgbClr val="C00000"/>
                </a:solidFill>
                <a:latin typeface="Times New Roman" panose="02020603050405020304" pitchFamily="18" charset="0"/>
                <a:ea typeface="Times New Roman" panose="02020603050405020304" pitchFamily="18" charset="0"/>
              </a:rPr>
              <a:t>Мавзуга оид таянч тушунчалар ва иборалар.</a:t>
            </a:r>
            <a:endParaRPr lang="ru-RU" sz="3000" b="1" dirty="0">
              <a:solidFill>
                <a:srgbClr val="C00000"/>
              </a:solidFill>
              <a:latin typeface="Times New Roman" panose="02020603050405020304" pitchFamily="18" charset="0"/>
              <a:ea typeface="Times New Roman" panose="02020603050405020304" pitchFamily="18" charset="0"/>
            </a:endParaRPr>
          </a:p>
          <a:p>
            <a:pPr algn="just"/>
            <a:r>
              <a:rPr lang="uz-Cyrl-UZ" sz="3000" b="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Квазибоғланмаган системалар, система ҳолати, системанинг ҳолат эҳтимоллиги, Эрготик гипотеза ва эрготик система, каноник тақсимотлар, Гиббснинг микроканоник тақсимоти, Гиббснинг каноник тақсимоти, Гиббснинг катта каноник тақсимоти, термостат, нормировка шарти, статистик сумма, ҳолат функцияси, ҳолат интеграли, статистик температура.</a:t>
            </a:r>
            <a:endParaRPr lang="ru-RU" sz="3000" dirty="0">
              <a:solidFill>
                <a:schemeClr val="bg1"/>
              </a:solidFill>
            </a:endParaRPr>
          </a:p>
        </p:txBody>
      </p:sp>
    </p:spTree>
    <p:extLst>
      <p:ext uri="{BB962C8B-B14F-4D97-AF65-F5344CB8AC3E}">
        <p14:creationId xmlns:p14="http://schemas.microsoft.com/office/powerpoint/2010/main" val="2836792327"/>
      </p:ext>
    </p:extLst>
  </p:cSld>
  <p:clrMapOvr>
    <a:masterClrMapping/>
  </p:clrMapOvr>
  <p:transition spd="med">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0152" y="408674"/>
            <a:ext cx="8963696" cy="3785652"/>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Замонавий статистик физикада ташқи системалар билан иссиқлик контактида бўлган системанинг микроҳолатларидаги энергия қийматлари Гиббснинг каноник тақсимоти билан тавсифланади. Мувозанат ҳолатнинг тақсимот функциясини аниқлаш учун Гиббс (1901- йил) термодинамик мувозанатдаги берк система микроҳолатлари тенг эҳтимолларга эга деган фаразни айтади</a:t>
            </a:r>
            <a:r>
              <a:rPr lang="uz-Cyrl-UZ" sz="3000" dirty="0" smtClean="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3492179599"/>
      </p:ext>
    </p:extLst>
  </p:cSld>
  <p:clrMapOvr>
    <a:masterClrMapping/>
  </p:clrMapOvr>
  <p:transition spd="med">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8790" y="218941"/>
            <a:ext cx="8925058" cy="4247317"/>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Табиийки, системанинг ташқи муҳит билан боғланиш характерига қараб аниқланиши лозим бўлган тақсимот функциялари ҳам ҳар хил (микроканоник, кичик каноник ва катта каноник тақсимотлар) бўлади.</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Системадаги зарралар квант механика қонуниятига бўйсунув­чи зарралар бўлсин. Системани жуда кўп квазибоғланмаган мустақил системачаларга ажратамиз.</a:t>
            </a:r>
            <a:endParaRPr lang="ru-RU" sz="3000" dirty="0">
              <a:solidFill>
                <a:schemeClr val="bg1"/>
              </a:solidFill>
            </a:endParaRPr>
          </a:p>
        </p:txBody>
      </p:sp>
    </p:spTree>
    <p:extLst>
      <p:ext uri="{BB962C8B-B14F-4D97-AF65-F5344CB8AC3E}">
        <p14:creationId xmlns:p14="http://schemas.microsoft.com/office/powerpoint/2010/main" val="81921783"/>
      </p:ext>
    </p:extLst>
  </p:cSld>
  <p:clrMapOvr>
    <a:masterClrMapping/>
  </p:clrMapOvr>
  <p:transition spd="med">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7822" y="631283"/>
            <a:ext cx="8968902" cy="3785652"/>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Бу системачалар орасидаги ўзаро таъсир энергиясининг, система тўла энергиясига ҳиссаси жуда кам бўлсада, аммо система ва системачанинг турли хил энергияли квант ҳолатларга ўтишига таъсир кўрсатади.</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 Система ҳолатини аниқлаш учун ихтиёрий танлаб олинган системачанинг </a:t>
            </a:r>
            <a:r>
              <a:rPr lang="uz-Cyrl-UZ" sz="3000" dirty="0" smtClean="0">
                <a:solidFill>
                  <a:schemeClr val="bg1"/>
                </a:solidFill>
                <a:latin typeface="Times New Roman" panose="02020603050405020304" pitchFamily="18" charset="0"/>
                <a:ea typeface="Times New Roman" panose="02020603050405020304" pitchFamily="18" charset="0"/>
              </a:rPr>
              <a:t>қандайдир</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i="1" dirty="0" smtClean="0">
                <a:solidFill>
                  <a:schemeClr val="bg1"/>
                </a:solidFill>
                <a:latin typeface="Times New Roman" panose="02020603050405020304" pitchFamily="18" charset="0"/>
                <a:ea typeface="Times New Roman" panose="02020603050405020304" pitchFamily="18" charset="0"/>
              </a:rPr>
              <a:t> </a:t>
            </a:r>
            <a:r>
              <a:rPr lang="en-US" sz="3000" i="1" dirty="0" smtClean="0">
                <a:solidFill>
                  <a:schemeClr val="bg1"/>
                </a:solidFill>
                <a:latin typeface="Times New Roman" panose="02020603050405020304" pitchFamily="18" charset="0"/>
                <a:ea typeface="Times New Roman" panose="02020603050405020304" pitchFamily="18" charset="0"/>
              </a:rPr>
              <a:t>   </a:t>
            </a:r>
            <a:r>
              <a:rPr lang="uz-Cyrl-UZ" sz="3000" i="1" dirty="0" smtClean="0">
                <a:solidFill>
                  <a:schemeClr val="bg1"/>
                </a:solidFill>
                <a:latin typeface="Times New Roman" panose="02020603050405020304" pitchFamily="18" charset="0"/>
                <a:ea typeface="Times New Roman" panose="02020603050405020304" pitchFamily="18" charset="0"/>
              </a:rPr>
              <a:t>э</a:t>
            </a:r>
            <a:r>
              <a:rPr lang="uz-Cyrl-UZ" sz="3000" dirty="0" smtClean="0">
                <a:solidFill>
                  <a:schemeClr val="bg1"/>
                </a:solidFill>
                <a:latin typeface="Times New Roman" panose="02020603050405020304" pitchFamily="18" charset="0"/>
                <a:ea typeface="Times New Roman" panose="02020603050405020304" pitchFamily="18" charset="0"/>
              </a:rPr>
              <a:t>нергияли </a:t>
            </a:r>
            <a:r>
              <a:rPr lang="uz-Cyrl-UZ" sz="3000" dirty="0">
                <a:solidFill>
                  <a:schemeClr val="bg1"/>
                </a:solidFill>
                <a:latin typeface="Times New Roman" panose="02020603050405020304" pitchFamily="18" charset="0"/>
                <a:ea typeface="Times New Roman" panose="02020603050405020304" pitchFamily="18" charset="0"/>
              </a:rPr>
              <a:t>ҳолатга тушиш </a:t>
            </a:r>
            <a:r>
              <a:rPr lang="uz-Cyrl-UZ" sz="3000" dirty="0" smtClean="0">
                <a:solidFill>
                  <a:schemeClr val="bg1"/>
                </a:solidFill>
                <a:latin typeface="Times New Roman" panose="02020603050405020304" pitchFamily="18" charset="0"/>
                <a:ea typeface="Times New Roman" panose="02020603050405020304" pitchFamily="18" charset="0"/>
              </a:rPr>
              <a:t>эҳтимоллиги</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 </a:t>
            </a:r>
            <a:r>
              <a:rPr lang="uz-Cyrl-UZ" sz="3000" i="1" dirty="0" smtClean="0">
                <a:solidFill>
                  <a:schemeClr val="bg1"/>
                </a:solidFill>
                <a:latin typeface="Times New Roman" panose="02020603050405020304" pitchFamily="18" charset="0"/>
                <a:ea typeface="Times New Roman" panose="02020603050405020304" pitchFamily="18" charset="0"/>
              </a:rPr>
              <a:t> </a:t>
            </a:r>
            <a:r>
              <a:rPr lang="en-US" sz="3000" i="1" dirty="0" smtClean="0">
                <a:solidFill>
                  <a:schemeClr val="bg1"/>
                </a:solidFill>
                <a:latin typeface="Times New Roman" panose="02020603050405020304" pitchFamily="18" charset="0"/>
                <a:ea typeface="Times New Roman" panose="02020603050405020304" pitchFamily="18" charset="0"/>
              </a:rPr>
              <a:t>   ) </a:t>
            </a:r>
            <a:r>
              <a:rPr lang="uz-Cyrl-UZ" sz="3000" dirty="0" smtClean="0">
                <a:solidFill>
                  <a:schemeClr val="bg1"/>
                </a:solidFill>
                <a:latin typeface="Times New Roman" panose="02020603050405020304" pitchFamily="18" charset="0"/>
                <a:ea typeface="Times New Roman" panose="02020603050405020304" pitchFamily="18" charset="0"/>
              </a:rPr>
              <a:t>ни </a:t>
            </a:r>
            <a:r>
              <a:rPr lang="uz-Cyrl-UZ" sz="3000" dirty="0">
                <a:solidFill>
                  <a:schemeClr val="bg1"/>
                </a:solidFill>
                <a:latin typeface="Times New Roman" panose="02020603050405020304" pitchFamily="18" charset="0"/>
                <a:ea typeface="Times New Roman" panose="02020603050405020304" pitchFamily="18" charset="0"/>
              </a:rPr>
              <a:t>топайлик. </a:t>
            </a:r>
            <a:endParaRPr lang="ru-RU" sz="3000" dirty="0">
              <a:solidFill>
                <a:schemeClr val="bg1"/>
              </a:solidFill>
            </a:endParaRPr>
          </a:p>
        </p:txBody>
      </p:sp>
      <p:pic>
        <p:nvPicPr>
          <p:cNvPr id="1031" name="Picture 7"/>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47935" y="3341570"/>
            <a:ext cx="449510" cy="67653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032" name="Picture 8"/>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109893" y="3831468"/>
            <a:ext cx="436158" cy="654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548617"/>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6837" y="134225"/>
            <a:ext cx="8640660" cy="4247317"/>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Системачалар</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сондаги</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зарралардан</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биз</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бундан</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кейин</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системачани</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система</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қабул</a:t>
            </a:r>
            <a:r>
              <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қиламиз</a:t>
            </a:r>
            <a:r>
              <a:rPr lang="ru-RU" sz="3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Берк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системани</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    + </a:t>
            </a:r>
            <a:r>
              <a:rPr lang="uz-Cyrl-UZ" sz="3000" i="1" dirty="0" smtClean="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интер­валида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топиш</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ҳтимоллиги</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нергияли</a:t>
            </a:r>
            <a:r>
              <a:rPr lang="ru-RU" sz="3000" dirty="0">
                <a:solidFill>
                  <a:schemeClr val="bg1"/>
                </a:solidFill>
                <a:latin typeface="Times New Roman" panose="02020603050405020304" pitchFamily="18" charset="0"/>
                <a:cs typeface="Times New Roman" panose="02020603050405020304" pitchFamily="18" charset="0"/>
              </a:rPr>
              <a:t> 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сонига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пропор</a:t>
            </a:r>
            <a:r>
              <a:rPr lang="uz-Cyrl-UZ" sz="3000" dirty="0">
                <a:solidFill>
                  <a:schemeClr val="bg1"/>
                </a:solidFill>
                <a:latin typeface="Times New Roman" panose="02020603050405020304" pitchFamily="18" charset="0"/>
                <a:cs typeface="Times New Roman" panose="02020603050405020304" pitchFamily="18" charset="0"/>
              </a:rPr>
              <a:t>ц</a:t>
            </a:r>
            <a:r>
              <a:rPr lang="ru-RU" sz="3000" dirty="0" err="1">
                <a:solidFill>
                  <a:schemeClr val="bg1"/>
                </a:solidFill>
                <a:latin typeface="Times New Roman" panose="02020603050405020304" pitchFamily="18" charset="0"/>
                <a:cs typeface="Times New Roman" panose="02020603050405020304" pitchFamily="18" charset="0"/>
              </a:rPr>
              <a:t>ионал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чунки</a:t>
            </a:r>
            <a:r>
              <a:rPr lang="uz-Cyrl-UZ" sz="3000" i="1" dirty="0">
                <a:solidFill>
                  <a:schemeClr val="bg1"/>
                </a:solidFill>
                <a:latin typeface="Times New Roman" panose="02020603050405020304" pitchFamily="18" charset="0"/>
                <a:cs typeface="Times New Roman" panose="02020603050405020304" pitchFamily="18" charset="0"/>
              </a:rPr>
              <a:t> э</a:t>
            </a:r>
            <a:r>
              <a:rPr lang="ru-RU" sz="3000" dirty="0" err="1">
                <a:solidFill>
                  <a:schemeClr val="bg1"/>
                </a:solidFill>
                <a:latin typeface="Times New Roman" panose="02020603050405020304" pitchFamily="18" charset="0"/>
                <a:cs typeface="Times New Roman" panose="02020603050405020304" pitchFamily="18" charset="0"/>
              </a:rPr>
              <a:t>нергияли</a:t>
            </a:r>
            <a:r>
              <a:rPr lang="ru-RU" sz="3000" dirty="0">
                <a:solidFill>
                  <a:schemeClr val="bg1"/>
                </a:solidFill>
                <a:latin typeface="Times New Roman" panose="02020603050405020304" pitchFamily="18" charset="0"/>
                <a:cs typeface="Times New Roman" panose="02020603050405020304" pitchFamily="18" charset="0"/>
              </a:rPr>
              <a:t> 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сони </a:t>
            </a:r>
            <a:r>
              <a:rPr lang="ru-RU" sz="3000" dirty="0" err="1">
                <a:solidFill>
                  <a:schemeClr val="bg1"/>
                </a:solidFill>
                <a:latin typeface="Times New Roman" panose="02020603050405020304" pitchFamily="18" charset="0"/>
                <a:cs typeface="Times New Roman" panose="02020603050405020304" pitchFamily="18" charset="0"/>
              </a:rPr>
              <a:t>қанча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кўп</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шундай</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топиш</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ҳтимоллиги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шунча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катта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2055" name="Picture 7"/>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26512" y="1147331"/>
            <a:ext cx="333972" cy="40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22409" y="1028415"/>
            <a:ext cx="436228" cy="6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476724" y="1068285"/>
            <a:ext cx="558860" cy="55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Рисунок 17"/>
          <p:cNvPicPr>
            <a:picLocks noChangeAspect="1"/>
          </p:cNvPicPr>
          <p:nvPr/>
        </p:nvPicPr>
        <p:blipFill rotWithShape="1">
          <a:blip r:embed="rId5"/>
          <a:srcRect r="81308"/>
          <a:stretch/>
        </p:blipFill>
        <p:spPr>
          <a:xfrm>
            <a:off x="7210697" y="1667015"/>
            <a:ext cx="1824887" cy="411513"/>
          </a:xfrm>
          <a:prstGeom prst="rect">
            <a:avLst/>
          </a:prstGeom>
          <a:ln>
            <a:noFill/>
          </a:ln>
        </p:spPr>
      </p:pic>
    </p:spTree>
    <p:extLst>
      <p:ext uri="{BB962C8B-B14F-4D97-AF65-F5344CB8AC3E}">
        <p14:creationId xmlns:p14="http://schemas.microsoft.com/office/powerpoint/2010/main" val="4278542680"/>
      </p:ext>
    </p:extLst>
  </p:cSld>
  <p:clrMapOvr>
    <a:masterClrMapping/>
  </p:clrMapOvr>
  <p:transition spd="med">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28468" y="1939654"/>
            <a:ext cx="2623398" cy="82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78971" y="2995748"/>
            <a:ext cx="9004663" cy="1200329"/>
          </a:xfrm>
          <a:prstGeom prst="rect">
            <a:avLst/>
          </a:prstGeom>
        </p:spPr>
        <p:txBody>
          <a:bodyPr wrap="square">
            <a:spAutoFit/>
          </a:bodyPr>
          <a:lstStyle/>
          <a:p>
            <a:r>
              <a:rPr lang="ru-RU" sz="3600" b="1" dirty="0" err="1">
                <a:solidFill>
                  <a:schemeClr val="bg1"/>
                </a:solidFill>
                <a:latin typeface="Times New Roman" panose="02020603050405020304" pitchFamily="18" charset="0"/>
                <a:ea typeface="Times New Roman" panose="02020603050405020304" pitchFamily="18" charset="0"/>
              </a:rPr>
              <a:t>Бу</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ифода</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rgbClr val="C00000"/>
                </a:solidFill>
                <a:latin typeface="Times New Roman" panose="02020603050405020304" pitchFamily="18" charset="0"/>
                <a:ea typeface="Times New Roman" panose="02020603050405020304" pitchFamily="18" charset="0"/>
              </a:rPr>
              <a:t>Гиббснинг</a:t>
            </a:r>
            <a:r>
              <a:rPr lang="ru-RU" sz="3600" b="1" dirty="0">
                <a:solidFill>
                  <a:srgbClr val="C00000"/>
                </a:solidFill>
                <a:latin typeface="Times New Roman" panose="02020603050405020304" pitchFamily="18" charset="0"/>
                <a:ea typeface="Times New Roman" panose="02020603050405020304" pitchFamily="18" charset="0"/>
              </a:rPr>
              <a:t> </a:t>
            </a:r>
            <a:r>
              <a:rPr lang="ru-RU" sz="3600" b="1" dirty="0" err="1">
                <a:solidFill>
                  <a:srgbClr val="C00000"/>
                </a:solidFill>
                <a:latin typeface="Times New Roman" panose="02020603050405020304" pitchFamily="18" charset="0"/>
                <a:ea typeface="Times New Roman" panose="02020603050405020304" pitchFamily="18" charset="0"/>
              </a:rPr>
              <a:t>микроканоник</a:t>
            </a:r>
            <a:r>
              <a:rPr lang="ru-RU" sz="3600" b="1" dirty="0">
                <a:solidFill>
                  <a:srgbClr val="C00000"/>
                </a:solidFill>
                <a:latin typeface="Times New Roman" panose="02020603050405020304" pitchFamily="18" charset="0"/>
                <a:ea typeface="Times New Roman" panose="02020603050405020304" pitchFamily="18" charset="0"/>
              </a:rPr>
              <a:t> </a:t>
            </a:r>
            <a:r>
              <a:rPr lang="ru-RU" sz="3600" b="1" dirty="0" err="1">
                <a:solidFill>
                  <a:srgbClr val="C00000"/>
                </a:solidFill>
                <a:latin typeface="Times New Roman" panose="02020603050405020304" pitchFamily="18" charset="0"/>
                <a:ea typeface="Times New Roman" panose="02020603050405020304" pitchFamily="18" charset="0"/>
              </a:rPr>
              <a:t>тақсимоти</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дейилади</a:t>
            </a:r>
            <a:r>
              <a:rPr lang="ru-RU" sz="3600" b="1" dirty="0">
                <a:solidFill>
                  <a:schemeClr val="bg1"/>
                </a:solidFill>
                <a:latin typeface="Times New Roman" panose="02020603050405020304" pitchFamily="18" charset="0"/>
                <a:ea typeface="Times New Roman" panose="02020603050405020304" pitchFamily="18" charset="0"/>
              </a:rPr>
              <a:t>.</a:t>
            </a:r>
            <a:endParaRPr lang="ru-RU" sz="3600" b="1" dirty="0">
              <a:solidFill>
                <a:schemeClr val="bg1"/>
              </a:solidFill>
            </a:endParaRPr>
          </a:p>
        </p:txBody>
      </p:sp>
      <p:sp>
        <p:nvSpPr>
          <p:cNvPr id="7" name="Прямоугольник 6"/>
          <p:cNvSpPr/>
          <p:nvPr/>
        </p:nvSpPr>
        <p:spPr>
          <a:xfrm>
            <a:off x="155643" y="393074"/>
            <a:ext cx="8842441" cy="1815882"/>
          </a:xfrm>
          <a:prstGeom prst="rect">
            <a:avLst/>
          </a:prstGeom>
        </p:spPr>
        <p:txBody>
          <a:bodyPr wrap="square">
            <a:spAutoFit/>
          </a:bodyPr>
          <a:lstStyle/>
          <a:p>
            <a:r>
              <a:rPr lang="ru-RU" sz="2800" dirty="0" err="1">
                <a:solidFill>
                  <a:schemeClr val="bg1"/>
                </a:solidFill>
              </a:rPr>
              <a:t>Демак,берк</a:t>
            </a:r>
            <a:r>
              <a:rPr lang="ru-RU" sz="2800" dirty="0">
                <a:solidFill>
                  <a:schemeClr val="bg1"/>
                </a:solidFill>
              </a:rPr>
              <a:t> </a:t>
            </a:r>
            <a:r>
              <a:rPr lang="ru-RU" sz="2800" dirty="0" err="1">
                <a:solidFill>
                  <a:schemeClr val="bg1"/>
                </a:solidFill>
              </a:rPr>
              <a:t>системанинг</a:t>
            </a:r>
            <a:r>
              <a:rPr lang="ru-RU" sz="2800" dirty="0">
                <a:solidFill>
                  <a:schemeClr val="bg1"/>
                </a:solidFill>
              </a:rPr>
              <a:t> </a:t>
            </a:r>
            <a:r>
              <a:rPr lang="ru-RU" sz="2800" dirty="0" err="1">
                <a:solidFill>
                  <a:schemeClr val="bg1"/>
                </a:solidFill>
              </a:rPr>
              <a:t>берилган</a:t>
            </a:r>
            <a:r>
              <a:rPr lang="ru-RU" sz="2800" dirty="0">
                <a:solidFill>
                  <a:schemeClr val="bg1"/>
                </a:solidFill>
              </a:rPr>
              <a:t> </a:t>
            </a:r>
            <a:r>
              <a:rPr lang="ru-RU" sz="2800" dirty="0" err="1">
                <a:solidFill>
                  <a:schemeClr val="bg1"/>
                </a:solidFill>
              </a:rPr>
              <a:t>энергияли</a:t>
            </a:r>
            <a:r>
              <a:rPr lang="ru-RU" sz="2800" dirty="0">
                <a:solidFill>
                  <a:schemeClr val="bg1"/>
                </a:solidFill>
              </a:rPr>
              <a:t> </a:t>
            </a:r>
            <a:r>
              <a:rPr lang="ru-RU" sz="2800" dirty="0" err="1">
                <a:solidFill>
                  <a:schemeClr val="bg1"/>
                </a:solidFill>
              </a:rPr>
              <a:t>ҳолатлардан</a:t>
            </a:r>
            <a:r>
              <a:rPr lang="ru-RU" sz="2800" dirty="0">
                <a:solidFill>
                  <a:schemeClr val="bg1"/>
                </a:solidFill>
              </a:rPr>
              <a:t> </a:t>
            </a:r>
            <a:r>
              <a:rPr lang="ru-RU" sz="2800" dirty="0" err="1">
                <a:solidFill>
                  <a:schemeClr val="bg1"/>
                </a:solidFill>
              </a:rPr>
              <a:t>бирида</a:t>
            </a:r>
            <a:r>
              <a:rPr lang="ru-RU" sz="2800" dirty="0">
                <a:solidFill>
                  <a:schemeClr val="bg1"/>
                </a:solidFill>
              </a:rPr>
              <a:t> </a:t>
            </a:r>
            <a:r>
              <a:rPr lang="ru-RU" sz="2800" dirty="0" err="1">
                <a:solidFill>
                  <a:schemeClr val="bg1"/>
                </a:solidFill>
              </a:rPr>
              <a:t>бўлиш</a:t>
            </a:r>
            <a:r>
              <a:rPr lang="ru-RU" sz="2800" dirty="0">
                <a:solidFill>
                  <a:schemeClr val="bg1"/>
                </a:solidFill>
              </a:rPr>
              <a:t> </a:t>
            </a:r>
            <a:r>
              <a:rPr lang="ru-RU" sz="2800" dirty="0" err="1">
                <a:solidFill>
                  <a:schemeClr val="bg1"/>
                </a:solidFill>
              </a:rPr>
              <a:t>эҳтимоллиги</a:t>
            </a:r>
            <a:r>
              <a:rPr lang="ru-RU" sz="2800" dirty="0">
                <a:solidFill>
                  <a:schemeClr val="bg1"/>
                </a:solidFill>
              </a:rPr>
              <a:t> квант </a:t>
            </a:r>
            <a:r>
              <a:rPr lang="ru-RU" sz="2800" dirty="0" err="1">
                <a:solidFill>
                  <a:schemeClr val="bg1"/>
                </a:solidFill>
              </a:rPr>
              <a:t>ҳолатлар</a:t>
            </a:r>
            <a:r>
              <a:rPr lang="ru-RU" sz="2800" dirty="0">
                <a:solidFill>
                  <a:schemeClr val="bg1"/>
                </a:solidFill>
              </a:rPr>
              <a:t> сони </a:t>
            </a:r>
            <a:r>
              <a:rPr lang="en-US" sz="2800" dirty="0" smtClean="0">
                <a:solidFill>
                  <a:schemeClr val="bg1"/>
                </a:solidFill>
              </a:rPr>
              <a:t> </a:t>
            </a:r>
            <a:r>
              <a:rPr lang="ru-RU" sz="2800" dirty="0" smtClean="0">
                <a:solidFill>
                  <a:schemeClr val="bg1"/>
                </a:solidFill>
              </a:rPr>
              <a:t> </a:t>
            </a:r>
            <a:r>
              <a:rPr lang="en-US" sz="2800" dirty="0" smtClean="0">
                <a:solidFill>
                  <a:schemeClr val="bg1"/>
                </a:solidFill>
              </a:rPr>
              <a:t>  </a:t>
            </a:r>
            <a:r>
              <a:rPr lang="ru-RU" sz="2800" dirty="0" smtClean="0">
                <a:solidFill>
                  <a:schemeClr val="bg1"/>
                </a:solidFill>
              </a:rPr>
              <a:t>(</a:t>
            </a:r>
            <a:r>
              <a:rPr lang="en-US" sz="2800" dirty="0" smtClean="0">
                <a:solidFill>
                  <a:schemeClr val="bg1"/>
                </a:solidFill>
              </a:rPr>
              <a:t>     </a:t>
            </a:r>
            <a:r>
              <a:rPr lang="ru-RU" sz="2800" dirty="0" smtClean="0">
                <a:solidFill>
                  <a:schemeClr val="bg1"/>
                </a:solidFill>
              </a:rPr>
              <a:t> </a:t>
            </a:r>
            <a:r>
              <a:rPr lang="ru-RU" sz="2800" dirty="0">
                <a:solidFill>
                  <a:schemeClr val="bg1"/>
                </a:solidFill>
              </a:rPr>
              <a:t>) га </a:t>
            </a:r>
            <a:r>
              <a:rPr lang="ru-RU" sz="2800" dirty="0" err="1">
                <a:solidFill>
                  <a:schemeClr val="bg1"/>
                </a:solidFill>
              </a:rPr>
              <a:t>пропорционал</a:t>
            </a:r>
            <a:r>
              <a:rPr lang="ru-RU" sz="2800" dirty="0">
                <a:solidFill>
                  <a:schemeClr val="bg1"/>
                </a:solidFill>
              </a:rPr>
              <a:t> </a:t>
            </a:r>
            <a:r>
              <a:rPr lang="ru-RU" sz="2800" dirty="0" err="1">
                <a:solidFill>
                  <a:schemeClr val="bg1"/>
                </a:solidFill>
              </a:rPr>
              <a:t>бўлади</a:t>
            </a:r>
            <a:r>
              <a:rPr lang="ru-RU" sz="2800" dirty="0">
                <a:solidFill>
                  <a:schemeClr val="bg1"/>
                </a:solidFill>
              </a:rPr>
              <a:t>, </a:t>
            </a:r>
            <a:r>
              <a:rPr lang="ru-RU" sz="2800" dirty="0" err="1">
                <a:solidFill>
                  <a:schemeClr val="bg1"/>
                </a:solidFill>
              </a:rPr>
              <a:t>яъни</a:t>
            </a:r>
            <a:endParaRPr lang="ru-RU" sz="2800" dirty="0">
              <a:solidFill>
                <a:schemeClr val="bg1"/>
              </a:solidFill>
            </a:endParaRPr>
          </a:p>
        </p:txBody>
      </p:sp>
      <p:pic>
        <p:nvPicPr>
          <p:cNvPr id="1030" name="Picture 6"/>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75559" y="1294700"/>
            <a:ext cx="418531" cy="41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9734" y="1166188"/>
            <a:ext cx="628880" cy="67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5452209"/>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426" y="122022"/>
            <a:ext cx="9048206" cy="1938992"/>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яккаланган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берк</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ҳолати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яъни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ташқи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муҳит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билан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ўзаро</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таъсирда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бўлмаган</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нергияси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ва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зарралар</a:t>
            </a:r>
            <a:r>
              <a:rPr lang="ru-RU" sz="3000" dirty="0">
                <a:solidFill>
                  <a:schemeClr val="bg1"/>
                </a:solidFill>
                <a:latin typeface="Times New Roman" panose="02020603050405020304" pitchFamily="18" charset="0"/>
                <a:ea typeface="Times New Roman" panose="02020603050405020304" pitchFamily="18" charset="0"/>
              </a:rPr>
              <a:t> сони </a:t>
            </a:r>
            <a:r>
              <a:rPr lang="ru-RU" sz="3000" dirty="0" err="1">
                <a:solidFill>
                  <a:schemeClr val="bg1"/>
                </a:solidFill>
                <a:latin typeface="Times New Roman" panose="02020603050405020304" pitchFamily="18" charset="0"/>
                <a:ea typeface="Times New Roman" panose="02020603050405020304" pitchFamily="18" charset="0"/>
              </a:rPr>
              <a:t>доимий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берк</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ҳолати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ru-RU" sz="3000" b="1" dirty="0" err="1">
                <a:solidFill>
                  <a:srgbClr val="C00000"/>
                </a:solidFill>
                <a:latin typeface="Times New Roman" panose="02020603050405020304" pitchFamily="18" charset="0"/>
                <a:ea typeface="Times New Roman" panose="02020603050405020304" pitchFamily="18" charset="0"/>
              </a:rPr>
              <a:t>микроканоник</a:t>
            </a:r>
            <a:r>
              <a:rPr lang="ru-RU" sz="3000" b="1" dirty="0">
                <a:solidFill>
                  <a:srgbClr val="C00000"/>
                </a:solidFill>
                <a:latin typeface="Times New Roman" panose="02020603050405020304" pitchFamily="18" charset="0"/>
                <a:ea typeface="Times New Roman" panose="02020603050405020304" pitchFamily="18" charset="0"/>
              </a:rPr>
              <a:t> </a:t>
            </a:r>
            <a:r>
              <a:rPr lang="ru-RU" sz="3000" b="1" dirty="0" err="1">
                <a:solidFill>
                  <a:srgbClr val="C00000"/>
                </a:solidFill>
                <a:latin typeface="Times New Roman" panose="02020603050405020304" pitchFamily="18" charset="0"/>
                <a:ea typeface="Times New Roman" panose="02020603050405020304" pitchFamily="18" charset="0"/>
              </a:rPr>
              <a:t>тақсимот</a:t>
            </a:r>
            <a:r>
              <a:rPr lang="ru-RU" sz="3000" b="1" dirty="0">
                <a:solidFill>
                  <a:srgbClr val="C00000"/>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юритилади</a:t>
            </a:r>
            <a:endParaRPr lang="ru-RU" sz="3000" dirty="0">
              <a:solidFill>
                <a:schemeClr val="bg1"/>
              </a:solidFill>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4026" y="2182644"/>
            <a:ext cx="3394953" cy="2885467"/>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103" y="2182644"/>
            <a:ext cx="4449373" cy="2885467"/>
          </a:xfrm>
          <a:prstGeom prst="rect">
            <a:avLst/>
          </a:prstGeom>
        </p:spPr>
      </p:pic>
    </p:spTree>
    <p:extLst>
      <p:ext uri="{BB962C8B-B14F-4D97-AF65-F5344CB8AC3E}">
        <p14:creationId xmlns:p14="http://schemas.microsoft.com/office/powerpoint/2010/main" val="645936035"/>
      </p:ext>
    </p:extLst>
  </p:cSld>
  <p:clrMapOvr>
    <a:masterClrMapping/>
  </p:clrMapOvr>
  <p:transition spd="med">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7714" y="531223"/>
            <a:ext cx="8682446" cy="4031873"/>
          </a:xfrm>
          <a:prstGeom prst="rect">
            <a:avLst/>
          </a:prstGeom>
        </p:spPr>
        <p:txBody>
          <a:bodyPr wrap="square">
            <a:spAutoFit/>
          </a:bodyPr>
          <a:lstStyle/>
          <a:p>
            <a:r>
              <a:rPr lang="ru-RU" sz="3200" dirty="0">
                <a:solidFill>
                  <a:schemeClr val="bg1"/>
                </a:solidFill>
                <a:latin typeface="Times New Roman" panose="02020603050405020304" pitchFamily="18" charset="0"/>
                <a:ea typeface="Times New Roman" panose="02020603050405020304" pitchFamily="18" charset="0"/>
              </a:rPr>
              <a:t>Реал </a:t>
            </a:r>
            <a:r>
              <a:rPr lang="ru-RU" sz="3200" dirty="0" err="1">
                <a:solidFill>
                  <a:schemeClr val="bg1"/>
                </a:solidFill>
                <a:latin typeface="Times New Roman" panose="02020603050405020304" pitchFamily="18" charset="0"/>
                <a:ea typeface="Times New Roman" panose="02020603050405020304" pitchFamily="18" charset="0"/>
              </a:rPr>
              <a:t>ҳолларда</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ташқи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муҳит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ҳар</a:t>
            </a:r>
            <a:r>
              <a:rPr lang="ru-RU" sz="3200" dirty="0">
                <a:solidFill>
                  <a:schemeClr val="bg1"/>
                </a:solidFill>
                <a:latin typeface="Times New Roman" panose="02020603050405020304" pitchFamily="18" charset="0"/>
                <a:ea typeface="Times New Roman" panose="02020603050405020304" pitchFamily="18" charset="0"/>
              </a:rPr>
              <a:t> доим </a:t>
            </a:r>
            <a:r>
              <a:rPr lang="ru-RU" sz="3200" dirty="0" err="1">
                <a:solidFill>
                  <a:schemeClr val="bg1"/>
                </a:solidFill>
                <a:latin typeface="Times New Roman" panose="02020603050405020304" pitchFamily="18" charset="0"/>
                <a:ea typeface="Times New Roman" panose="02020603050405020304" pitchFamily="18" charset="0"/>
              </a:rPr>
              <a:t>ўзаро</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таъсирда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бўлади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Чунки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ташқи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системадан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мутлақо</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яккалаш</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мумкин</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мас</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Шунинг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учун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кўпинча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термостатга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туширилган</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қаралади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Биз</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қарайдиган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ҳо</a:t>
            </a:r>
            <a:r>
              <a:rPr lang="uz-Cyrl-UZ" sz="3200" dirty="0">
                <a:solidFill>
                  <a:schemeClr val="bg1"/>
                </a:solidFill>
                <a:latin typeface="Times New Roman" panose="02020603050405020304" pitchFamily="18" charset="0"/>
                <a:ea typeface="Times New Roman" panose="02020603050405020304" pitchFamily="18" charset="0"/>
              </a:rPr>
              <a:t>л</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учун</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деб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ихтиёрий</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танланган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системачани</a:t>
            </a:r>
            <a:r>
              <a:rPr lang="ru-RU" sz="3200" dirty="0">
                <a:solidFill>
                  <a:schemeClr val="bg1"/>
                </a:solidFill>
                <a:latin typeface="Times New Roman" panose="02020603050405020304" pitchFamily="18" charset="0"/>
                <a:ea typeface="Times New Roman" panose="02020603050405020304" pitchFamily="18" charset="0"/>
              </a:rPr>
              <a:t>, термостат </a:t>
            </a:r>
            <a:r>
              <a:rPr lang="ru-RU" sz="3200" dirty="0" err="1">
                <a:solidFill>
                  <a:schemeClr val="bg1"/>
                </a:solidFill>
                <a:latin typeface="Times New Roman" panose="02020603050405020304" pitchFamily="18" charset="0"/>
                <a:ea typeface="Times New Roman" panose="02020603050405020304" pitchFamily="18" charset="0"/>
              </a:rPr>
              <a:t>деб</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са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ўша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қолган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системачалар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тўплами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олинади</a:t>
            </a:r>
            <a:r>
              <a:rPr lang="ru-RU" sz="3200" dirty="0">
                <a:solidFill>
                  <a:schemeClr val="bg1"/>
                </a:solidFill>
                <a:latin typeface="Times New Roman" panose="02020603050405020304" pitchFamily="18" charset="0"/>
                <a:ea typeface="Times New Roman" panose="02020603050405020304" pitchFamily="18" charset="0"/>
              </a:rPr>
              <a:t>. </a:t>
            </a:r>
            <a:endParaRPr lang="ru-RU" sz="3200" dirty="0">
              <a:solidFill>
                <a:schemeClr val="bg1"/>
              </a:solidFill>
            </a:endParaRPr>
          </a:p>
        </p:txBody>
      </p:sp>
    </p:spTree>
    <p:extLst>
      <p:ext uri="{BB962C8B-B14F-4D97-AF65-F5344CB8AC3E}">
        <p14:creationId xmlns:p14="http://schemas.microsoft.com/office/powerpoint/2010/main" val="1036156543"/>
      </p:ext>
    </p:extLst>
  </p:cSld>
  <p:clrMapOvr>
    <a:masterClrMapping/>
  </p:clrMapOvr>
  <p:transition spd="med">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40081" y="168871"/>
            <a:ext cx="4554994" cy="622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68094" y="748727"/>
            <a:ext cx="8900808" cy="1815882"/>
          </a:xfrm>
          <a:prstGeom prst="rect">
            <a:avLst/>
          </a:prstGeom>
        </p:spPr>
        <p:txBody>
          <a:bodyPr wrap="square">
            <a:spAutoFit/>
          </a:bodyPr>
          <a:lstStyle/>
          <a:p>
            <a:r>
              <a:rPr lang="ru-RU" sz="2800" dirty="0" err="1">
                <a:solidFill>
                  <a:schemeClr val="bg1"/>
                </a:solidFill>
                <a:latin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ерда</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ҳолатда</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ётган</a:t>
            </a:r>
            <a:r>
              <a:rPr lang="ru-RU" sz="2800" dirty="0">
                <a:solidFill>
                  <a:schemeClr val="bg1"/>
                </a:solidFill>
                <a:latin typeface="Times New Roman" panose="02020603050405020304" pitchFamily="18" charset="0"/>
                <a:cs typeface="Times New Roman" panose="02020603050405020304" pitchFamily="18" charset="0"/>
              </a:rPr>
              <a:t> термостат </a:t>
            </a:r>
            <a:r>
              <a:rPr lang="ru-RU" sz="2800" dirty="0" err="1">
                <a:solidFill>
                  <a:schemeClr val="bg1"/>
                </a:solidFill>
                <a:latin typeface="Times New Roman" panose="02020603050405020304" pitchFamily="18" charset="0"/>
                <a:cs typeface="Times New Roman" panose="02020603050405020304" pitchFamily="18" charset="0"/>
              </a:rPr>
              <a:t>энергияси</a:t>
            </a:r>
            <a:r>
              <a:rPr lang="ru-RU" sz="2800" dirty="0">
                <a:solidFill>
                  <a:schemeClr val="bg1"/>
                </a:solidFill>
                <a:latin typeface="Times New Roman" panose="02020603050405020304" pitchFamily="18" charset="0"/>
                <a:cs typeface="Times New Roman" panose="02020603050405020304" pitchFamily="18" charset="0"/>
              </a:rPr>
              <a:t>,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ҳолатда</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ётган</a:t>
            </a:r>
            <a:r>
              <a:rPr lang="ru-RU" sz="2800" dirty="0">
                <a:solidFill>
                  <a:schemeClr val="bg1"/>
                </a:solidFill>
                <a:latin typeface="Times New Roman" panose="02020603050405020304" pitchFamily="18" charset="0"/>
                <a:cs typeface="Times New Roman" panose="02020603050405020304" pitchFamily="18" charset="0"/>
              </a:rPr>
              <a:t> система </a:t>
            </a:r>
            <a:r>
              <a:rPr lang="ru-RU" sz="2800" dirty="0" err="1">
                <a:solidFill>
                  <a:schemeClr val="bg1"/>
                </a:solidFill>
                <a:latin typeface="Times New Roman" panose="02020603050405020304" pitchFamily="18" charset="0"/>
                <a:cs typeface="Times New Roman" panose="02020603050405020304" pitchFamily="18" charset="0"/>
              </a:rPr>
              <a:t>энергияси</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системанинг</a:t>
            </a:r>
            <a:r>
              <a:rPr lang="ru-RU" sz="2800" dirty="0">
                <a:solidFill>
                  <a:schemeClr val="bg1"/>
                </a:solidFill>
                <a:latin typeface="Times New Roman" panose="02020603050405020304" pitchFamily="18" charset="0"/>
                <a:cs typeface="Times New Roman" panose="02020603050405020304" pitchFamily="18" charset="0"/>
              </a:rPr>
              <a:t> термостат </a:t>
            </a:r>
            <a:r>
              <a:rPr lang="ru-RU" sz="2800" dirty="0" err="1">
                <a:solidFill>
                  <a:schemeClr val="bg1"/>
                </a:solidFill>
                <a:latin typeface="Times New Roman" panose="02020603050405020304" pitchFamily="18" charset="0"/>
                <a:cs typeface="Times New Roman" panose="02020603050405020304" pitchFamily="18" charset="0"/>
              </a:rPr>
              <a:t>билан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ўзаро</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таъсир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энергияси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Системани</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и</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                      </a:t>
            </a:r>
            <a:r>
              <a:rPr lang="ru-RU" sz="2800" dirty="0" err="1" smtClean="0">
                <a:solidFill>
                  <a:schemeClr val="bg1"/>
                </a:solidFill>
                <a:latin typeface="Times New Roman" panose="02020603050405020304" pitchFamily="18" charset="0"/>
                <a:cs typeface="Times New Roman" panose="02020603050405020304" pitchFamily="18" charset="0"/>
              </a:rPr>
              <a:t>энергияли</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интервалда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бўлиш</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эҳтимоллиги</a:t>
            </a:r>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95818" y="748727"/>
            <a:ext cx="4762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13638" y="919793"/>
            <a:ext cx="298822" cy="258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9316" y="1224977"/>
            <a:ext cx="316250" cy="4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1936" y="1353544"/>
            <a:ext cx="172464" cy="287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7"/>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177065" y="1201849"/>
            <a:ext cx="466926" cy="466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p:cNvPicPr>
            <a:picLocks noChangeAspect="1" noChangeArrowheads="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287966" y="1640984"/>
            <a:ext cx="437744" cy="516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p:cNvPicPr>
            <a:picLocks noChangeAspect="1" noChangeArrowheads="1"/>
          </p:cNvPicPr>
          <p:nvPr/>
        </p:nvPicPr>
        <p:blipFill>
          <a:blip r:embed="rId9">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8014" y="2089716"/>
            <a:ext cx="1712067" cy="474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10"/>
          <p:cNvPicPr>
            <a:picLocks noChangeAspect="1" noChangeArrowheads="1"/>
          </p:cNvPicPr>
          <p:nvPr/>
        </p:nvPicPr>
        <p:blipFill>
          <a:blip r:embed="rId10">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11469" y="2763765"/>
            <a:ext cx="970642" cy="665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11"/>
          <p:cNvPicPr>
            <a:picLocks noChangeAspect="1" noChangeArrowheads="1"/>
          </p:cNvPicPr>
          <p:nvPr/>
        </p:nvPicPr>
        <p:blipFill>
          <a:blip r:embed="rId11">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82111" y="2763764"/>
            <a:ext cx="2879387" cy="665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4076887"/>
      </p:ext>
    </p:extLst>
  </p:cSld>
  <p:clrMapOvr>
    <a:masterClrMapping/>
  </p:clrMapOvr>
  <p:transition spd="med">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3042" y="326735"/>
            <a:ext cx="8345554" cy="492443"/>
          </a:xfrm>
          <a:prstGeom prst="rect">
            <a:avLst/>
          </a:prstGeom>
        </p:spPr>
        <p:txBody>
          <a:bodyPr wrap="none">
            <a:spAutoFit/>
          </a:bodyPr>
          <a:lstStyle/>
          <a:p>
            <a:r>
              <a:rPr lang="ru-RU" sz="2600" dirty="0" err="1">
                <a:solidFill>
                  <a:schemeClr val="bg1"/>
                </a:solidFill>
                <a:latin typeface="Times New Roman" panose="02020603050405020304" pitchFamily="18" charset="0"/>
                <a:ea typeface="Times New Roman" panose="02020603050405020304" pitchFamily="18" charset="0"/>
              </a:rPr>
              <a:t>Алмаштиришлар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натижасида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қуйидаги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ифодани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оламиз</a:t>
            </a:r>
            <a:r>
              <a:rPr lang="ru-RU" sz="2600" dirty="0">
                <a:solidFill>
                  <a:schemeClr val="bg1"/>
                </a:solidFill>
                <a:latin typeface="Times New Roman" panose="02020603050405020304" pitchFamily="18" charset="0"/>
                <a:ea typeface="Times New Roman" panose="02020603050405020304" pitchFamily="18" charset="0"/>
              </a:rPr>
              <a:t>:</a:t>
            </a:r>
            <a:endParaRPr lang="ru-RU" sz="2600" dirty="0">
              <a:solidFill>
                <a:schemeClr val="bg1"/>
              </a:solidFill>
            </a:endParaRPr>
          </a:p>
        </p:txBody>
      </p:sp>
      <p:pic>
        <p:nvPicPr>
          <p:cNvPr id="3075" name="Picture 3"/>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40175" y="1239675"/>
            <a:ext cx="2383685" cy="783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10113" y="1239675"/>
            <a:ext cx="2846329" cy="784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13243" y="2023352"/>
            <a:ext cx="2829452" cy="1399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79869" y="2278103"/>
            <a:ext cx="828727" cy="331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3508596" y="2213015"/>
            <a:ext cx="303052" cy="461665"/>
          </a:xfrm>
          <a:prstGeom prst="rect">
            <a:avLst/>
          </a:prstGeom>
        </p:spPr>
        <p:txBody>
          <a:bodyPr wrap="square">
            <a:spAutoFit/>
          </a:bodyPr>
          <a:lstStyle/>
          <a:p>
            <a:r>
              <a:rPr lang="en-US" sz="2400" b="1" dirty="0" smtClean="0">
                <a:solidFill>
                  <a:schemeClr val="accent5"/>
                </a:solidFill>
                <a:latin typeface="Times New Roman" panose="02020603050405020304" pitchFamily="18" charset="0"/>
              </a:rPr>
              <a:t>=</a:t>
            </a:r>
            <a:endParaRPr lang="ru-RU" sz="2400" b="1" dirty="0">
              <a:solidFill>
                <a:schemeClr val="accent5"/>
              </a:solidFill>
            </a:endParaRPr>
          </a:p>
        </p:txBody>
      </p:sp>
      <p:sp>
        <p:nvSpPr>
          <p:cNvPr id="6" name="Прямоугольник 5"/>
          <p:cNvSpPr/>
          <p:nvPr/>
        </p:nvSpPr>
        <p:spPr>
          <a:xfrm>
            <a:off x="109462" y="3464833"/>
            <a:ext cx="8832714" cy="1292662"/>
          </a:xfrm>
          <a:prstGeom prst="rect">
            <a:avLst/>
          </a:prstGeom>
        </p:spPr>
        <p:txBody>
          <a:bodyPr wrap="square">
            <a:spAutoFit/>
          </a:bodyPr>
          <a:lstStyle/>
          <a:p>
            <a:pPr algn="just"/>
            <a:r>
              <a:rPr lang="uz-Cyrl-UZ" sz="2600" dirty="0">
                <a:solidFill>
                  <a:schemeClr val="bg1"/>
                </a:solidFill>
                <a:latin typeface="Times New Roman" panose="02020603050405020304" pitchFamily="18" charset="0"/>
                <a:ea typeface="Times New Roman" panose="02020603050405020304" pitchFamily="18" charset="0"/>
              </a:rPr>
              <a:t>Бу ифода зарралар сони доимий бўлган мувозанатли система ҳолатини аниқловчи </a:t>
            </a:r>
            <a:r>
              <a:rPr lang="uz-Cyrl-UZ" sz="2600" b="1" dirty="0">
                <a:solidFill>
                  <a:schemeClr val="bg1"/>
                </a:solidFill>
                <a:latin typeface="Times New Roman" panose="02020603050405020304" pitchFamily="18" charset="0"/>
                <a:ea typeface="Times New Roman" panose="02020603050405020304" pitchFamily="18" charset="0"/>
              </a:rPr>
              <a:t>каноник тақсимот </a:t>
            </a:r>
            <a:r>
              <a:rPr lang="uz-Cyrl-UZ" sz="2600" dirty="0">
                <a:solidFill>
                  <a:schemeClr val="bg1"/>
                </a:solidFill>
                <a:latin typeface="Times New Roman" panose="02020603050405020304" pitchFamily="18" charset="0"/>
                <a:ea typeface="Times New Roman" panose="02020603050405020304" pitchFamily="18" charset="0"/>
              </a:rPr>
              <a:t>бўлиб,Гиббснинг </a:t>
            </a:r>
            <a:r>
              <a:rPr lang="uz-Cyrl-UZ" sz="2600" dirty="0">
                <a:solidFill>
                  <a:srgbClr val="FF0000"/>
                </a:solidFill>
                <a:latin typeface="Times New Roman" panose="02020603050405020304" pitchFamily="18" charset="0"/>
                <a:ea typeface="Times New Roman" panose="02020603050405020304" pitchFamily="18" charset="0"/>
              </a:rPr>
              <a:t>кичик каноник тақсимоти</a:t>
            </a:r>
            <a:r>
              <a:rPr lang="uz-Cyrl-UZ" sz="2600" dirty="0">
                <a:solidFill>
                  <a:schemeClr val="bg1"/>
                </a:solidFill>
                <a:latin typeface="Times New Roman" panose="02020603050405020304" pitchFamily="18" charset="0"/>
                <a:ea typeface="Times New Roman" panose="02020603050405020304" pitchFamily="18" charset="0"/>
              </a:rPr>
              <a:t> деб юритилади.</a:t>
            </a:r>
            <a:endParaRPr lang="ru-RU" sz="2600" dirty="0">
              <a:solidFill>
                <a:schemeClr val="bg1"/>
              </a:solidFill>
            </a:endParaRPr>
          </a:p>
        </p:txBody>
      </p:sp>
    </p:spTree>
    <p:extLst>
      <p:ext uri="{BB962C8B-B14F-4D97-AF65-F5344CB8AC3E}">
        <p14:creationId xmlns:p14="http://schemas.microsoft.com/office/powerpoint/2010/main" val="3972655648"/>
      </p:ext>
    </p:extLst>
  </p:cSld>
  <p:clrMapOvr>
    <a:masterClrMapping/>
  </p:clrMapOvr>
  <p:transition spd="med">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2019" y="1416740"/>
            <a:ext cx="8959442" cy="3323987"/>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Агар мувозанатдаги берк система катта сондаги зарралардан ташкил топган бўлса, система энергияси узлуксиз бўлади. Чунки ҳар бир квант зарра дискрет энергия спектрига эга. Шу сабабли система энергияси узлуксиз кўринишни олади, системани аниқ бир энергияли ҳолатда топиш мумкин бўлмай қолади.</a:t>
            </a:r>
            <a:endParaRPr lang="ru-RU" sz="3000" dirty="0">
              <a:solidFill>
                <a:schemeClr val="bg1"/>
              </a:solidFill>
            </a:endParaRPr>
          </a:p>
        </p:txBody>
      </p:sp>
      <p:sp>
        <p:nvSpPr>
          <p:cNvPr id="5" name="Прямоугольник 4"/>
          <p:cNvSpPr/>
          <p:nvPr/>
        </p:nvSpPr>
        <p:spPr>
          <a:xfrm>
            <a:off x="87086" y="278675"/>
            <a:ext cx="9056914" cy="1015663"/>
          </a:xfrm>
          <a:prstGeom prst="rect">
            <a:avLst/>
          </a:prstGeom>
        </p:spPr>
        <p:txBody>
          <a:bodyPr wrap="square">
            <a:spAutoFit/>
          </a:bodyPr>
          <a:lstStyle/>
          <a:p>
            <a:pPr algn="ctr"/>
            <a:r>
              <a:rPr lang="uz-Cyrl-UZ" sz="3000" b="1" dirty="0">
                <a:solidFill>
                  <a:schemeClr val="bg1"/>
                </a:solidFill>
                <a:latin typeface="Times New Roman" panose="02020603050405020304" pitchFamily="18" charset="0"/>
                <a:cs typeface="Times New Roman" panose="02020603050405020304" pitchFamily="18" charset="0"/>
              </a:rPr>
              <a:t>Гиббснинг классик ва квази классик тақсимотлари</a:t>
            </a:r>
            <a:r>
              <a:rPr lang="uz-Cyrl-UZ" b="1" dirty="0">
                <a:solidFill>
                  <a:schemeClr val="bg1"/>
                </a:solidFill>
              </a:rPr>
              <a:t>.</a:t>
            </a:r>
            <a:endParaRPr lang="ru-RU" b="1" dirty="0"/>
          </a:p>
        </p:txBody>
      </p:sp>
    </p:spTree>
    <p:extLst>
      <p:ext uri="{BB962C8B-B14F-4D97-AF65-F5344CB8AC3E}">
        <p14:creationId xmlns:p14="http://schemas.microsoft.com/office/powerpoint/2010/main" val="501584598"/>
      </p:ext>
    </p:extLst>
  </p:cSld>
  <p:clrMapOvr>
    <a:masterClrMapping/>
  </p:clrMapOvr>
  <p:transition spd="med">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1382" y="562231"/>
            <a:ext cx="8334103" cy="3785652"/>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Бундай ҳолларда системанинг аниқ энергияли ҳолатда эмас, </a:t>
            </a:r>
            <a:r>
              <a:rPr lang="uz-Cyrl-UZ" sz="3000" dirty="0" smtClean="0">
                <a:solidFill>
                  <a:schemeClr val="bg1"/>
                </a:solidFill>
                <a:latin typeface="Times New Roman" panose="02020603050405020304" pitchFamily="18" charset="0"/>
                <a:ea typeface="Times New Roman" panose="02020603050405020304" pitchFamily="18" charset="0"/>
              </a:rPr>
              <a:t>балки</a:t>
            </a:r>
            <a:r>
              <a:rPr lang="en-US" sz="3000" dirty="0" smtClean="0">
                <a:solidFill>
                  <a:schemeClr val="bg1"/>
                </a:solidFill>
                <a:latin typeface="Times New Roman" panose="02020603050405020304" pitchFamily="18" charset="0"/>
                <a:ea typeface="Times New Roman" panose="02020603050405020304" pitchFamily="18" charset="0"/>
              </a:rPr>
              <a:t>       ,                </a:t>
            </a:r>
            <a:r>
              <a:rPr lang="uz-Cyrl-UZ" sz="3000" i="1" dirty="0">
                <a:solidFill>
                  <a:schemeClr val="bg1"/>
                </a:solidFill>
                <a:latin typeface="Times New Roman" panose="02020603050405020304" pitchFamily="18" charset="0"/>
                <a:cs typeface="Times New Roman" panose="02020603050405020304" pitchFamily="18" charset="0"/>
              </a:rPr>
              <a:t>э</a:t>
            </a:r>
            <a:r>
              <a:rPr lang="uz-Cyrl-UZ" sz="3000" dirty="0">
                <a:solidFill>
                  <a:schemeClr val="bg1"/>
                </a:solidFill>
                <a:latin typeface="Times New Roman" panose="02020603050405020304" pitchFamily="18" charset="0"/>
                <a:cs typeface="Times New Roman" panose="02020603050405020304" pitchFamily="18" charset="0"/>
              </a:rPr>
              <a:t>нергияли интервалда бўлиш эҳтимоллиги қаралади. Бу ҳолатда эҳтимоллик тақсимоти ҳам узлуксиз функция деб қаралади ва олдинги мавзудаги ифода асосида ёзилади. Бу ҳолатда эҳтимоллик тақсимоти ҳам узлуксиз функция деб қаралади ва олдинги мавзудаги ифода асосида ёзилади.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44463" y="1101049"/>
            <a:ext cx="367441" cy="413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742133" y="1021404"/>
            <a:ext cx="1113918" cy="493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9360032"/>
      </p:ext>
    </p:extLst>
  </p:cSld>
  <p:clrMapOvr>
    <a:masterClrMapping/>
  </p:clrMapOvr>
  <p:transition spd="med">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231" y="257577"/>
            <a:ext cx="7036890" cy="4623516"/>
          </a:xfrm>
          <a:prstGeom prst="rect">
            <a:avLst/>
          </a:prstGeom>
        </p:spPr>
      </p:pic>
    </p:spTree>
    <p:extLst>
      <p:ext uri="{BB962C8B-B14F-4D97-AF65-F5344CB8AC3E}">
        <p14:creationId xmlns:p14="http://schemas.microsoft.com/office/powerpoint/2010/main" val="1323891042"/>
      </p:ext>
    </p:extLst>
  </p:cSld>
  <p:clrMapOvr>
    <a:masterClrMapping/>
  </p:clrMapOvr>
  <p:transition spd="med">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145915" y="116733"/>
            <a:ext cx="8891081" cy="424731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узлукли</a:t>
            </a:r>
            <a:r>
              <a:rPr lang="ru-RU" sz="3000" dirty="0">
                <a:solidFill>
                  <a:schemeClr val="bg1"/>
                </a:solidFill>
                <a:latin typeface="Times New Roman" panose="02020603050405020304" pitchFamily="18" charset="0"/>
                <a:cs typeface="Times New Roman" panose="02020603050405020304" pitchFamily="18" charset="0"/>
              </a:rPr>
              <a:t> функция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узлуксиз</a:t>
            </a:r>
            <a:r>
              <a:rPr lang="ru-RU" sz="3000" dirty="0">
                <a:solidFill>
                  <a:schemeClr val="bg1"/>
                </a:solidFill>
                <a:latin typeface="Times New Roman" panose="02020603050405020304" pitchFamily="18" charset="0"/>
                <a:cs typeface="Times New Roman" panose="02020603050405020304" pitchFamily="18" charset="0"/>
              </a:rPr>
              <a:t> функция </a:t>
            </a:r>
            <a:r>
              <a:rPr lang="ru-RU" sz="3000" dirty="0" err="1">
                <a:solidFill>
                  <a:schemeClr val="bg1"/>
                </a:solidFill>
                <a:latin typeface="Times New Roman" panose="02020603050405020304" pitchFamily="18" charset="0"/>
                <a:cs typeface="Times New Roman" panose="02020603050405020304" pitchFamily="18" charset="0"/>
              </a:rPr>
              <a:t>ехр</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сони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энергиянинг</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интервалидаги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сони</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статистик </a:t>
            </a:r>
            <a:r>
              <a:rPr lang="ru-RU" sz="3000" dirty="0" err="1">
                <a:solidFill>
                  <a:schemeClr val="bg1"/>
                </a:solidFill>
                <a:latin typeface="Times New Roman" panose="02020603050405020304" pitchFamily="18" charset="0"/>
                <a:cs typeface="Times New Roman" panose="02020603050405020304" pitchFamily="18" charset="0"/>
              </a:rPr>
              <a:t>йиғинди</a:t>
            </a:r>
            <a:r>
              <a:rPr lang="ru-RU" sz="3000" dirty="0">
                <a:solidFill>
                  <a:schemeClr val="bg1"/>
                </a:solidFill>
                <a:latin typeface="Times New Roman" panose="02020603050405020304" pitchFamily="18" charset="0"/>
                <a:cs typeface="Times New Roman" panose="02020603050405020304" pitchFamily="18" charset="0"/>
              </a:rPr>
              <a:t> статистик </a:t>
            </a:r>
            <a:r>
              <a:rPr lang="ru-RU" sz="3000" dirty="0" err="1" smtClean="0">
                <a:solidFill>
                  <a:schemeClr val="bg1"/>
                </a:solidFill>
                <a:latin typeface="Times New Roman" panose="02020603050405020304" pitchFamily="18" charset="0"/>
                <a:cs typeface="Times New Roman" panose="02020603050405020304" pitchFamily="18" charset="0"/>
              </a:rPr>
              <a:t>интеграли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демак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эҳтимоллиги</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a:t>
            </a:r>
            <a:r>
              <a:rPr lang="ru-RU" sz="3000" dirty="0">
                <a:solidFill>
                  <a:schemeClr val="bg1"/>
                </a:solidFill>
                <a:latin typeface="Times New Roman" panose="02020603050405020304" pitchFamily="18" charset="0"/>
                <a:cs typeface="Times New Roman" panose="02020603050405020304" pitchFamily="18" charset="0"/>
              </a:rPr>
              <a:t> энергия </a:t>
            </a:r>
            <a:r>
              <a:rPr lang="ru-RU" sz="3000" dirty="0" err="1">
                <a:solidFill>
                  <a:schemeClr val="bg1"/>
                </a:solidFill>
                <a:latin typeface="Times New Roman" panose="02020603050405020304" pitchFamily="18" charset="0"/>
                <a:cs typeface="Times New Roman" panose="02020603050405020304" pitchFamily="18" charset="0"/>
              </a:rPr>
              <a:t>интервалида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эҳтимоллиги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алмаштирилади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натижада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кўринишдаги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5138" name="Picture 18"/>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573396" y="25246"/>
            <a:ext cx="1274876" cy="723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9" name="Picture 19"/>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4109835" y="686501"/>
            <a:ext cx="598352" cy="355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0" name="Picture 20"/>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45924" y="1595336"/>
            <a:ext cx="820503" cy="437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1" name="Picture 21"/>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79184" y="1133259"/>
            <a:ext cx="1441846" cy="462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2" name="Picture 22"/>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0588" y="1133258"/>
            <a:ext cx="822956" cy="462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3" name="Picture 23"/>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93893" y="2030947"/>
            <a:ext cx="394072" cy="41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4" name="Picture 24"/>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92631" y="2519851"/>
            <a:ext cx="428016" cy="417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5" name="Picture 25"/>
          <p:cNvPicPr>
            <a:picLocks noChangeAspect="1" noChangeArrowheads="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97094" y="2948487"/>
            <a:ext cx="607211" cy="397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4490851"/>
      </p:ext>
    </p:extLst>
  </p:cSld>
  <p:clrMapOvr>
    <a:masterClrMapping/>
  </p:clrMapOvr>
  <p:transition spd="med">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084798" y="184827"/>
            <a:ext cx="4916260" cy="2947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23736" y="3584464"/>
            <a:ext cx="8745166" cy="1200329"/>
          </a:xfrm>
          <a:prstGeom prst="rect">
            <a:avLst/>
          </a:prstGeom>
        </p:spPr>
        <p:txBody>
          <a:bodyPr wrap="square">
            <a:spAutoFit/>
          </a:bodyPr>
          <a:lstStyle/>
          <a:p>
            <a:pPr algn="ctr"/>
            <a:r>
              <a:rPr lang="uz-Cyrl-UZ" sz="3600" dirty="0">
                <a:solidFill>
                  <a:schemeClr val="bg1"/>
                </a:solidFill>
                <a:latin typeface="Times New Roman" panose="02020603050405020304" pitchFamily="18" charset="0"/>
                <a:ea typeface="Times New Roman" panose="02020603050405020304" pitchFamily="18" charset="0"/>
              </a:rPr>
              <a:t>Бу ифода </a:t>
            </a:r>
            <a:r>
              <a:rPr lang="uz-Cyrl-UZ" sz="3600" b="1" dirty="0">
                <a:solidFill>
                  <a:srgbClr val="FF0000"/>
                </a:solidFill>
                <a:latin typeface="Times New Roman" panose="02020603050405020304" pitchFamily="18" charset="0"/>
                <a:ea typeface="Times New Roman" panose="02020603050405020304" pitchFamily="18" charset="0"/>
              </a:rPr>
              <a:t>Гиббснинг квазиклассик тақсимоти</a:t>
            </a:r>
            <a:r>
              <a:rPr lang="uz-Cyrl-UZ" sz="3600" dirty="0">
                <a:solidFill>
                  <a:srgbClr val="FF0000"/>
                </a:solidFill>
                <a:latin typeface="Times New Roman" panose="02020603050405020304" pitchFamily="18" charset="0"/>
                <a:ea typeface="Times New Roman" panose="02020603050405020304" pitchFamily="18" charset="0"/>
              </a:rPr>
              <a:t> </a:t>
            </a:r>
            <a:r>
              <a:rPr lang="uz-Cyrl-UZ" sz="3600" dirty="0">
                <a:solidFill>
                  <a:schemeClr val="bg1"/>
                </a:solidFill>
                <a:latin typeface="Times New Roman" panose="02020603050405020304" pitchFamily="18" charset="0"/>
                <a:ea typeface="Times New Roman" panose="02020603050405020304" pitchFamily="18" charset="0"/>
              </a:rPr>
              <a:t>дейилади</a:t>
            </a:r>
            <a:endParaRPr lang="ru-RU" sz="3600" dirty="0">
              <a:solidFill>
                <a:schemeClr val="bg1"/>
              </a:solidFill>
            </a:endParaRPr>
          </a:p>
        </p:txBody>
      </p:sp>
    </p:spTree>
    <p:extLst>
      <p:ext uri="{BB962C8B-B14F-4D97-AF65-F5344CB8AC3E}">
        <p14:creationId xmlns:p14="http://schemas.microsoft.com/office/powerpoint/2010/main" val="3944520158"/>
      </p:ext>
    </p:extLst>
  </p:cSld>
  <p:clrMapOvr>
    <a:masterClrMapping/>
  </p:clrMapOvr>
  <p:transition spd="med">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26459" y="120699"/>
            <a:ext cx="8871626" cy="1477328"/>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Бу ифодада  - фазалар фазосининг ҳажми. </a:t>
            </a:r>
            <a:r>
              <a:rPr lang="uz-Cyrl-UZ" sz="3000" b="1" dirty="0">
                <a:solidFill>
                  <a:srgbClr val="FF0000"/>
                </a:solidFill>
                <a:latin typeface="Times New Roman" panose="02020603050405020304" pitchFamily="18" charset="0"/>
                <a:ea typeface="Times New Roman" panose="02020603050405020304" pitchFamily="18" charset="0"/>
              </a:rPr>
              <a:t>Гиббснинг квазиклассик тақсимоти</a:t>
            </a:r>
            <a:r>
              <a:rPr lang="uz-Cyrl-UZ" sz="3000" dirty="0">
                <a:solidFill>
                  <a:schemeClr val="bg1"/>
                </a:solidFill>
                <a:latin typeface="Times New Roman" panose="02020603050405020304" pitchFamily="18" charset="0"/>
                <a:ea typeface="Times New Roman" panose="02020603050405020304" pitchFamily="18" charset="0"/>
              </a:rPr>
              <a:t> иодасини орқали қуйидагича ёзиш </a:t>
            </a:r>
            <a:r>
              <a:rPr lang="uz-Cyrl-UZ" sz="3000" dirty="0" smtClean="0">
                <a:solidFill>
                  <a:schemeClr val="bg1"/>
                </a:solidFill>
                <a:latin typeface="Times New Roman" panose="02020603050405020304" pitchFamily="18" charset="0"/>
                <a:ea typeface="Times New Roman" panose="02020603050405020304" pitchFamily="18" charset="0"/>
              </a:rPr>
              <a:t>мумкин</a:t>
            </a:r>
            <a:r>
              <a:rPr lang="en-US" sz="3000" dirty="0">
                <a:solidFill>
                  <a:schemeClr val="bg1"/>
                </a:solidFill>
                <a:latin typeface="Times New Roman" panose="02020603050405020304" pitchFamily="18" charset="0"/>
                <a:ea typeface="Times New Roman" panose="02020603050405020304" pitchFamily="18" charset="0"/>
              </a:rPr>
              <a:t>.</a:t>
            </a:r>
            <a:r>
              <a:rPr lang="uz-Cyrl-UZ" sz="3000" dirty="0" smtClean="0">
                <a:latin typeface="Times New Roman" panose="02020603050405020304" pitchFamily="18" charset="0"/>
                <a:ea typeface="Times New Roman" panose="02020603050405020304" pitchFamily="18" charset="0"/>
              </a:rPr>
              <a:t>:</a:t>
            </a:r>
            <a:endParaRPr lang="ru-RU" sz="3000" dirty="0"/>
          </a:p>
        </p:txBody>
      </p:sp>
      <p:pic>
        <p:nvPicPr>
          <p:cNvPr id="6148" name="Picture 4"/>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78611" y="1598027"/>
            <a:ext cx="3001677" cy="1799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80115" y="3766373"/>
            <a:ext cx="8964313"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a:t>
            </a:r>
            <a:r>
              <a:rPr lang="ru-RU" sz="3000" dirty="0">
                <a:solidFill>
                  <a:schemeClr val="bg1"/>
                </a:solidFill>
                <a:latin typeface="Times New Roman" panose="02020603050405020304" pitchFamily="18" charset="0"/>
                <a:ea typeface="Times New Roman" panose="02020603050405020304" pitchFamily="18" charset="0"/>
              </a:rPr>
              <a:t> </a:t>
            </a:r>
            <a:r>
              <a:rPr lang="ru-RU" sz="3000" b="1" dirty="0" err="1">
                <a:solidFill>
                  <a:srgbClr val="FF0000"/>
                </a:solidFill>
                <a:latin typeface="Times New Roman" panose="02020603050405020304" pitchFamily="18" charset="0"/>
                <a:ea typeface="Times New Roman" panose="02020603050405020304" pitchFamily="18" charset="0"/>
              </a:rPr>
              <a:t>Гиббснинг</a:t>
            </a:r>
            <a:r>
              <a:rPr lang="ru-RU" sz="3000" b="1" dirty="0">
                <a:solidFill>
                  <a:srgbClr val="FF0000"/>
                </a:solidFill>
                <a:latin typeface="Times New Roman" panose="02020603050405020304" pitchFamily="18" charset="0"/>
                <a:ea typeface="Times New Roman" panose="02020603050405020304" pitchFamily="18" charset="0"/>
              </a:rPr>
              <a:t> классик </a:t>
            </a:r>
            <a:r>
              <a:rPr lang="ru-RU" sz="3000" b="1" dirty="0" err="1">
                <a:solidFill>
                  <a:srgbClr val="FF0000"/>
                </a:solidFill>
                <a:latin typeface="Times New Roman" panose="02020603050405020304" pitchFamily="18" charset="0"/>
                <a:ea typeface="Times New Roman" panose="02020603050405020304" pitchFamily="18" charset="0"/>
              </a:rPr>
              <a:t>тақсимоти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дейилади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119546115"/>
      </p:ext>
    </p:extLst>
  </p:cSld>
  <p:clrMapOvr>
    <a:masterClrMapping/>
  </p:clrMapOvr>
  <p:transition spd="med">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l="24616" t="16776" r="764" b="41409"/>
          <a:stretch/>
        </p:blipFill>
        <p:spPr>
          <a:xfrm>
            <a:off x="218940" y="566673"/>
            <a:ext cx="8793254" cy="4306372"/>
          </a:xfrm>
          <a:prstGeom prst="rect">
            <a:avLst/>
          </a:prstGeom>
        </p:spPr>
      </p:pic>
      <p:sp>
        <p:nvSpPr>
          <p:cNvPr id="6" name="Прямоугольник 5"/>
          <p:cNvSpPr/>
          <p:nvPr/>
        </p:nvSpPr>
        <p:spPr>
          <a:xfrm>
            <a:off x="2413872" y="0"/>
            <a:ext cx="4673074" cy="553998"/>
          </a:xfrm>
          <a:prstGeom prst="rect">
            <a:avLst/>
          </a:prstGeom>
        </p:spPr>
        <p:txBody>
          <a:bodyPr wrap="none">
            <a:spAutoFit/>
          </a:bodyPr>
          <a:lstStyle/>
          <a:p>
            <a:r>
              <a:rPr lang="uz-Cyrl-UZ" sz="3000" dirty="0">
                <a:solidFill>
                  <a:schemeClr val="bg1"/>
                </a:solidFill>
                <a:latin typeface="Times New Roman" panose="02020603050405020304" pitchFamily="18" charset="0"/>
                <a:ea typeface="Times New Roman" panose="02020603050405020304" pitchFamily="18" charset="0"/>
              </a:rPr>
              <a:t>фазалар фазосининг ҳажми</a:t>
            </a:r>
            <a:endParaRPr lang="ru-RU" sz="3000" dirty="0"/>
          </a:p>
        </p:txBody>
      </p:sp>
    </p:spTree>
    <p:extLst>
      <p:ext uri="{BB962C8B-B14F-4D97-AF65-F5344CB8AC3E}">
        <p14:creationId xmlns:p14="http://schemas.microsoft.com/office/powerpoint/2010/main" val="574738461"/>
      </p:ext>
    </p:extLst>
  </p:cSld>
  <p:clrMapOvr>
    <a:masterClrMapping/>
  </p:clrMapOvr>
  <p:transition spd="med">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42127" y="290421"/>
            <a:ext cx="8350180" cy="1015663"/>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ифодани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ҳтимолликнинг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нормировкаланган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зичлиги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орқали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ёзиш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мумкин</a:t>
            </a:r>
            <a:r>
              <a:rPr lang="ru-RU" dirty="0">
                <a:solidFill>
                  <a:schemeClr val="bg1"/>
                </a:solidFill>
                <a:latin typeface="Times New Roman" panose="02020603050405020304" pitchFamily="18" charset="0"/>
                <a:ea typeface="Times New Roman" panose="02020603050405020304" pitchFamily="18" charset="0"/>
              </a:rPr>
              <a:t>:</a:t>
            </a:r>
            <a:endParaRPr lang="ru-RU" dirty="0">
              <a:solidFill>
                <a:schemeClr val="bg1"/>
              </a:solidFill>
            </a:endParaRPr>
          </a:p>
        </p:txBody>
      </p:sp>
      <p:pic>
        <p:nvPicPr>
          <p:cNvPr id="717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84037" y="1306084"/>
            <a:ext cx="2999355" cy="1658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221064" y="3456707"/>
            <a:ext cx="8822452" cy="1015663"/>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Квазиклассик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тақсимотдан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фойдаланиб</a:t>
            </a:r>
            <a:r>
              <a:rPr lang="ru-RU" sz="3000" dirty="0">
                <a:solidFill>
                  <a:schemeClr val="bg1"/>
                </a:solidFill>
                <a:latin typeface="Times New Roman" panose="02020603050405020304" pitchFamily="18" charset="0"/>
                <a:ea typeface="Times New Roman" panose="02020603050405020304" pitchFamily="18" charset="0"/>
              </a:rPr>
              <a:t>, статистик температура </a:t>
            </a:r>
            <a:r>
              <a:rPr lang="ru-RU" sz="3000" i="1" dirty="0">
                <a:solidFill>
                  <a:schemeClr val="bg1"/>
                </a:solidFill>
                <a:latin typeface="Times New Roman" panose="02020603050405020304" pitchFamily="18" charset="0"/>
                <a:ea typeface="Times New Roman" panose="02020603050405020304" pitchFamily="18" charset="0"/>
              </a:rPr>
              <a:t> </a:t>
            </a:r>
            <a:r>
              <a:rPr lang="en-US" sz="3000" i="1" dirty="0" smtClean="0">
                <a:solidFill>
                  <a:schemeClr val="bg1"/>
                </a:solidFill>
                <a:latin typeface="Times New Roman" panose="02020603050405020304" pitchFamily="18" charset="0"/>
                <a:ea typeface="Times New Roman" panose="02020603050405020304" pitchFamily="18" charset="0"/>
              </a:rPr>
              <a:t>     </a:t>
            </a:r>
            <a:r>
              <a:rPr lang="ru-RU" sz="3000" dirty="0" smtClean="0">
                <a:solidFill>
                  <a:schemeClr val="bg1"/>
                </a:solidFill>
                <a:latin typeface="Times New Roman" panose="02020603050405020304" pitchFamily="18" charset="0"/>
                <a:ea typeface="Times New Roman" panose="02020603050405020304" pitchFamily="18" charset="0"/>
              </a:rPr>
              <a:t>ни </a:t>
            </a:r>
            <a:r>
              <a:rPr lang="ru-RU" sz="3000" dirty="0" err="1">
                <a:solidFill>
                  <a:schemeClr val="bg1"/>
                </a:solidFill>
                <a:latin typeface="Times New Roman" panose="02020603050405020304" pitchFamily="18" charset="0"/>
                <a:ea typeface="Times New Roman" panose="02020603050405020304" pitchFamily="18" charset="0"/>
              </a:rPr>
              <a:t>ҳисоблашни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мумкин</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7174" name="Picture 6"/>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48099" y="3979927"/>
            <a:ext cx="32263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1136757"/>
      </p:ext>
    </p:extLst>
  </p:cSld>
  <p:clrMapOvr>
    <a:masterClrMapping/>
  </p:clrMapOvr>
  <p:transition spd="med">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50726" y="413812"/>
            <a:ext cx="8912888" cy="147732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Фараз</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қилайлик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мувозанатли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берк</a:t>
            </a:r>
            <a:r>
              <a:rPr lang="ru-RU" sz="3000" dirty="0">
                <a:solidFill>
                  <a:schemeClr val="bg1"/>
                </a:solidFill>
                <a:latin typeface="Times New Roman" panose="02020603050405020304" pitchFamily="18" charset="0"/>
                <a:ea typeface="Times New Roman" panose="02020603050405020304" pitchFamily="18" charset="0"/>
              </a:rPr>
              <a:t> система </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бўлсин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битта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ҳолат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ru-RU" sz="3000" dirty="0" err="1">
                <a:solidFill>
                  <a:schemeClr val="bg1"/>
                </a:solidFill>
                <a:latin typeface="Times New Roman" panose="02020603050405020304" pitchFamily="18" charset="0"/>
                <a:ea typeface="Times New Roman" panose="02020603050405020304" pitchFamily="18" charset="0"/>
              </a:rPr>
              <a:t>ияси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ифодаси</a:t>
            </a:r>
            <a:endParaRPr lang="ru-RU" sz="3000" dirty="0">
              <a:solidFill>
                <a:schemeClr val="bg1"/>
              </a:solidFill>
            </a:endParaRPr>
          </a:p>
        </p:txBody>
      </p:sp>
      <p:pic>
        <p:nvPicPr>
          <p:cNvPr id="8196" name="Picture 4"/>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81219" y="513278"/>
            <a:ext cx="909638" cy="424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40296" y="1891140"/>
            <a:ext cx="3892822" cy="106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1947934" y="4340888"/>
            <a:ext cx="4846198"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ифодага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тенглигини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оламиз</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
        <p:nvSpPr>
          <p:cNvPr id="8" name="Стрелка вверх 7"/>
          <p:cNvSpPr/>
          <p:nvPr/>
        </p:nvSpPr>
        <p:spPr>
          <a:xfrm>
            <a:off x="3938954" y="2954215"/>
            <a:ext cx="914400" cy="1225899"/>
          </a:xfrm>
          <a:prstGeom prst="upArrow">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3893196099"/>
      </p:ext>
    </p:extLst>
  </p:cSld>
  <p:clrMapOvr>
    <a:masterClrMapping/>
  </p:clrMapOvr>
  <p:transition spd="med">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7" y="612843"/>
            <a:ext cx="8939719" cy="147732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Олинган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ифодалардан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фойдаланиш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натижасида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битта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тақси­мот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ru-RU" sz="3000" dirty="0" err="1">
                <a:solidFill>
                  <a:schemeClr val="bg1"/>
                </a:solidFill>
                <a:latin typeface="Times New Roman" panose="02020603050405020304" pitchFamily="18" charset="0"/>
                <a:ea typeface="Times New Roman" panose="02020603050405020304" pitchFamily="18" charset="0"/>
              </a:rPr>
              <a:t>иясини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оламиз</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9218"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88009" y="2382001"/>
            <a:ext cx="3572173" cy="101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2718508"/>
      </p:ext>
    </p:extLst>
  </p:cSld>
  <p:clrMapOvr>
    <a:masterClrMapping/>
  </p:clrMapOvr>
  <p:transition spd="med">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8649" y="375054"/>
            <a:ext cx="8524916" cy="1015663"/>
          </a:xfrm>
          <a:prstGeom prst="rect">
            <a:avLst/>
          </a:prstGeom>
        </p:spPr>
        <p:txBody>
          <a:bodyPr wrap="square">
            <a:spAutoFit/>
          </a:bodyPr>
          <a:lstStyle/>
          <a:p>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smtClean="0">
                <a:solidFill>
                  <a:schemeClr val="bg1"/>
                </a:solidFill>
                <a:latin typeface="Times New Roman" panose="02020603050405020304" pitchFamily="18" charset="0"/>
                <a:ea typeface="Times New Roman" panose="02020603050405020304" pitchFamily="18" charset="0"/>
              </a:rPr>
              <a:t>нергияси</a:t>
            </a:r>
            <a:r>
              <a:rPr lang="en-US" sz="3000" dirty="0" smtClean="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интервалда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бўлган</a:t>
            </a:r>
            <a:r>
              <a:rPr lang="ru-RU" sz="3000" dirty="0">
                <a:solidFill>
                  <a:schemeClr val="bg1"/>
                </a:solidFill>
                <a:latin typeface="Times New Roman" panose="02020603050405020304" pitchFamily="18" charset="0"/>
                <a:cs typeface="Times New Roman" panose="02020603050405020304" pitchFamily="18" charset="0"/>
              </a:rPr>
              <a:t> идеал </a:t>
            </a:r>
            <a:r>
              <a:rPr lang="ru-RU" sz="3000" dirty="0" err="1">
                <a:solidFill>
                  <a:schemeClr val="bg1"/>
                </a:solidFill>
                <a:latin typeface="Times New Roman" panose="02020603050405020304" pitchFamily="18" charset="0"/>
                <a:cs typeface="Times New Roman" panose="02020603050405020304" pitchFamily="18" charset="0"/>
              </a:rPr>
              <a:t>газлар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a:solidFill>
                  <a:srgbClr val="C00000"/>
                </a:solidFill>
                <a:latin typeface="Times New Roman" panose="02020603050405020304" pitchFamily="18" charset="0"/>
                <a:cs typeface="Times New Roman" panose="02020603050405020304" pitchFamily="18" charset="0"/>
              </a:rPr>
              <a:t>Максвелл </a:t>
            </a:r>
            <a:r>
              <a:rPr lang="ru-RU" sz="3000" dirty="0" err="1">
                <a:solidFill>
                  <a:srgbClr val="C00000"/>
                </a:solidFill>
                <a:latin typeface="Times New Roman" panose="02020603050405020304" pitchFamily="18" charset="0"/>
                <a:cs typeface="Times New Roman" panose="02020603050405020304" pitchFamily="18" charset="0"/>
              </a:rPr>
              <a:t>тақсимот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функ</a:t>
            </a:r>
            <a:r>
              <a:rPr lang="uz-Cyrl-UZ" sz="3000" dirty="0">
                <a:solidFill>
                  <a:schemeClr val="bg1"/>
                </a:solidFill>
                <a:latin typeface="Times New Roman" panose="02020603050405020304" pitchFamily="18" charset="0"/>
                <a:cs typeface="Times New Roman" panose="02020603050405020304" pitchFamily="18" charset="0"/>
              </a:rPr>
              <a:t>ц</a:t>
            </a:r>
            <a:r>
              <a:rPr lang="ru-RU" sz="3000" dirty="0" err="1">
                <a:solidFill>
                  <a:schemeClr val="bg1"/>
                </a:solidFill>
                <a:latin typeface="Times New Roman" panose="02020603050405020304" pitchFamily="18" charset="0"/>
                <a:cs typeface="Times New Roman" panose="02020603050405020304" pitchFamily="18" charset="0"/>
              </a:rPr>
              <a:t>ияси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1024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07563" y="457200"/>
            <a:ext cx="1419655" cy="47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09051" y="1472864"/>
            <a:ext cx="3261745" cy="9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528649" y="2310140"/>
            <a:ext cx="8524916" cy="1508105"/>
          </a:xfrm>
          <a:prstGeom prst="rect">
            <a:avLst/>
          </a:prstGeom>
        </p:spPr>
        <p:txBody>
          <a:bodyPr wrap="square">
            <a:spAutoFit/>
          </a:bodyPr>
          <a:lstStyle/>
          <a:p>
            <a:r>
              <a:rPr lang="ru-RU" sz="3000" dirty="0">
                <a:solidFill>
                  <a:schemeClr val="bg1"/>
                </a:solidFill>
                <a:latin typeface="Times New Roman" panose="02020603050405020304" pitchFamily="18" charset="0"/>
                <a:ea typeface="Times New Roman" panose="02020603050405020304" pitchFamily="18" charset="0"/>
              </a:rPr>
              <a:t>га </a:t>
            </a:r>
            <a:r>
              <a:rPr lang="ru-RU" sz="3000" dirty="0" err="1">
                <a:solidFill>
                  <a:schemeClr val="bg1"/>
                </a:solidFill>
                <a:latin typeface="Times New Roman" panose="02020603050405020304" pitchFamily="18" charset="0"/>
                <a:ea typeface="Times New Roman" panose="02020603050405020304" pitchFamily="18" charset="0"/>
              </a:rPr>
              <a:t>тенглиги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умумий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курсдан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маълум</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Ифодаларни  </a:t>
            </a:r>
            <a:r>
              <a:rPr lang="uz-Cyrl-UZ" sz="3000" dirty="0" smtClean="0">
                <a:solidFill>
                  <a:schemeClr val="bg1"/>
                </a:solidFill>
                <a:latin typeface="Times New Roman" panose="02020603050405020304" pitchFamily="18" charset="0"/>
                <a:ea typeface="Times New Roman" panose="02020603050405020304" pitchFamily="18" charset="0"/>
              </a:rPr>
              <a:t>солиштиришдан</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i="1" dirty="0">
                <a:solidFill>
                  <a:schemeClr val="bg1"/>
                </a:solidFill>
                <a:latin typeface="Times New Roman" panose="02020603050405020304" pitchFamily="18" charset="0"/>
                <a:cs typeface="Times New Roman" panose="02020603050405020304" pitchFamily="18" charset="0"/>
              </a:rPr>
              <a:t>э</a:t>
            </a:r>
            <a:r>
              <a:rPr lang="uz-Cyrl-UZ" sz="3000" dirty="0">
                <a:solidFill>
                  <a:schemeClr val="bg1"/>
                </a:solidFill>
                <a:latin typeface="Times New Roman" panose="02020603050405020304" pitchFamily="18" charset="0"/>
                <a:cs typeface="Times New Roman" panose="02020603050405020304" pitchFamily="18" charset="0"/>
              </a:rPr>
              <a:t>канлигини </a:t>
            </a:r>
            <a:r>
              <a:rPr lang="uz-Cyrl-UZ" sz="3000" dirty="0" smtClean="0">
                <a:solidFill>
                  <a:schemeClr val="bg1"/>
                </a:solidFill>
                <a:latin typeface="Times New Roman" panose="02020603050405020304" pitchFamily="18" charset="0"/>
                <a:cs typeface="Times New Roman" panose="02020603050405020304" pitchFamily="18" charset="0"/>
              </a:rPr>
              <a:t>аниқлаймиз</a:t>
            </a:r>
            <a:r>
              <a:rPr lang="en-US" sz="3200" dirty="0">
                <a:solidFill>
                  <a:schemeClr val="bg1"/>
                </a:solidFill>
              </a:rPr>
              <a:t>.</a:t>
            </a:r>
            <a:endParaRPr lang="ru-RU" sz="3000" dirty="0">
              <a:solidFill>
                <a:schemeClr val="bg1"/>
              </a:solidFill>
            </a:endParaRPr>
          </a:p>
        </p:txBody>
      </p:sp>
      <p:pic>
        <p:nvPicPr>
          <p:cNvPr id="10244"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27218" y="2811497"/>
            <a:ext cx="1265668" cy="505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9011191"/>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282102" y="208248"/>
            <a:ext cx="8414426" cy="1938992"/>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Агар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i="1" dirty="0" smtClean="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та заррадан ташкил топган берк системани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ҳажмга </a:t>
            </a:r>
            <a:r>
              <a:rPr lang="uz-Cyrl-UZ" sz="3000" dirty="0">
                <a:solidFill>
                  <a:schemeClr val="bg1"/>
                </a:solidFill>
                <a:latin typeface="Times New Roman" panose="02020603050405020304" pitchFamily="18" charset="0"/>
                <a:ea typeface="Times New Roman" panose="02020603050405020304" pitchFamily="18" charset="0"/>
              </a:rPr>
              <a:t>эга бўлган идеал газ деб қарасак, у ҳолда тақсимот функцияси  қуйидаги кўринишни </a:t>
            </a:r>
            <a:r>
              <a:rPr lang="uz-Cyrl-UZ" sz="3000" dirty="0" smtClean="0">
                <a:solidFill>
                  <a:schemeClr val="bg1"/>
                </a:solidFill>
                <a:latin typeface="Times New Roman" panose="02020603050405020304" pitchFamily="18" charset="0"/>
                <a:ea typeface="Times New Roman" panose="02020603050405020304" pitchFamily="18" charset="0"/>
              </a:rPr>
              <a:t>олади</a:t>
            </a:r>
            <a:r>
              <a:rPr lang="en-US" sz="3000" dirty="0" smtClean="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1273" name="Picture 9"/>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58043" y="372826"/>
            <a:ext cx="337293" cy="33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10"/>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69720" y="772357"/>
            <a:ext cx="405387" cy="40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11"/>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95336" y="2132097"/>
            <a:ext cx="4470156" cy="115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Прямоугольник 9"/>
          <p:cNvSpPr/>
          <p:nvPr/>
        </p:nvSpPr>
        <p:spPr>
          <a:xfrm>
            <a:off x="811069" y="3569218"/>
            <a:ext cx="6222028" cy="55399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ерда</a:t>
            </a:r>
            <a:r>
              <a:rPr lang="ru-RU" sz="3000" dirty="0">
                <a:solidFill>
                  <a:schemeClr val="bg1"/>
                </a:solidFill>
                <a:latin typeface="Times New Roman" panose="02020603050405020304" pitchFamily="18" charset="0"/>
                <a:ea typeface="Times New Roman" panose="02020603050405020304" pitchFamily="18" charset="0"/>
              </a:rPr>
              <a:t> </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a:solidFill>
                  <a:schemeClr val="bg1"/>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     </a:t>
            </a:r>
            <a:r>
              <a:rPr lang="ru-RU" sz="3000" dirty="0" smtClean="0">
                <a:solidFill>
                  <a:schemeClr val="bg1"/>
                </a:solidFill>
                <a:latin typeface="Times New Roman" panose="02020603050405020304" pitchFamily="18" charset="0"/>
                <a:ea typeface="Times New Roman" panose="02020603050405020304" pitchFamily="18" charset="0"/>
              </a:rPr>
              <a:t>- </a:t>
            </a:r>
            <a:r>
              <a:rPr lang="ru-RU" sz="3000" dirty="0">
                <a:solidFill>
                  <a:schemeClr val="bg1"/>
                </a:solidFill>
                <a:latin typeface="Times New Roman" panose="02020603050405020304" pitchFamily="18" charset="0"/>
                <a:ea typeface="Times New Roman" panose="02020603050405020304" pitchFamily="18" charset="0"/>
              </a:rPr>
              <a:t>гамма </a:t>
            </a:r>
            <a:r>
              <a:rPr lang="ru-RU"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ru-RU" sz="3000" dirty="0" err="1">
                <a:solidFill>
                  <a:schemeClr val="bg1"/>
                </a:solidFill>
                <a:latin typeface="Times New Roman" panose="02020603050405020304" pitchFamily="18" charset="0"/>
                <a:ea typeface="Times New Roman" panose="02020603050405020304" pitchFamily="18" charset="0"/>
              </a:rPr>
              <a:t>ия</a:t>
            </a:r>
            <a:r>
              <a:rPr lang="ru-RU" dirty="0">
                <a:latin typeface="Times New Roman" panose="02020603050405020304" pitchFamily="18" charset="0"/>
                <a:ea typeface="Times New Roman" panose="02020603050405020304" pitchFamily="18" charset="0"/>
              </a:rPr>
              <a:t>.</a:t>
            </a:r>
            <a:endParaRPr lang="ru-RU" dirty="0"/>
          </a:p>
        </p:txBody>
      </p:sp>
      <p:pic>
        <p:nvPicPr>
          <p:cNvPr id="11276" name="Picture 12"/>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00009" y="3569218"/>
            <a:ext cx="810566" cy="70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6372351"/>
      </p:ext>
    </p:extLst>
  </p:cSld>
  <p:clrMapOvr>
    <a:masterClrMapping/>
  </p:clrMapOvr>
  <p:transition spd="med">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0" y="217974"/>
            <a:ext cx="8647889" cy="147732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Катта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сондаги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зарралардан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тақсимот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ru-RU" sz="3000" dirty="0" err="1">
                <a:solidFill>
                  <a:schemeClr val="bg1"/>
                </a:solidFill>
                <a:latin typeface="Times New Roman" panose="02020603050405020304" pitchFamily="18" charset="0"/>
                <a:ea typeface="Times New Roman" panose="02020603050405020304" pitchFamily="18" charset="0"/>
              </a:rPr>
              <a:t>ияси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кескин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максимумга</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a:solidFill>
                  <a:schemeClr val="bg1"/>
                </a:solidFill>
                <a:latin typeface="Times New Roman" panose="02020603050405020304" pitchFamily="18" charset="0"/>
                <a:ea typeface="Times New Roman" panose="02020603050405020304" pitchFamily="18" charset="0"/>
              </a:rPr>
              <a:t>га </a:t>
            </a:r>
            <a:r>
              <a:rPr lang="ru-RU" sz="3000" dirty="0" err="1">
                <a:solidFill>
                  <a:schemeClr val="bg1"/>
                </a:solidFill>
                <a:latin typeface="Times New Roman" panose="02020603050405020304" pitchFamily="18" charset="0"/>
                <a:ea typeface="Times New Roman" panose="02020603050405020304" pitchFamily="18" charset="0"/>
              </a:rPr>
              <a:t>бўлади</a:t>
            </a:r>
            <a:r>
              <a:rPr lang="ru-RU"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Тақсимот</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en-US" sz="3000" dirty="0" err="1">
                <a:solidFill>
                  <a:schemeClr val="bg1"/>
                </a:solidFill>
                <a:latin typeface="Times New Roman" panose="02020603050405020304" pitchFamily="18" charset="0"/>
                <a:ea typeface="Times New Roman" panose="02020603050405020304" pitchFamily="18" charset="0"/>
              </a:rPr>
              <a:t>ияси</a:t>
            </a:r>
            <a:endParaRPr lang="ru-RU" sz="3000" dirty="0">
              <a:solidFill>
                <a:schemeClr val="bg1"/>
              </a:solidFill>
            </a:endParaRPr>
          </a:p>
        </p:txBody>
      </p:sp>
      <p:pic>
        <p:nvPicPr>
          <p:cNvPr id="1229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86872" y="1695302"/>
            <a:ext cx="3540233" cy="1129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637574" y="3172630"/>
            <a:ext cx="5184433"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нуқтада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rgbClr val="C00000"/>
                </a:solidFill>
                <a:latin typeface="Times New Roman" panose="02020603050405020304" pitchFamily="18" charset="0"/>
                <a:ea typeface="Times New Roman" panose="02020603050405020304" pitchFamily="18" charset="0"/>
              </a:rPr>
              <a:t>максимумга</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ришади</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2162697311"/>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017" y="452157"/>
            <a:ext cx="8482519" cy="1015663"/>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Системада</a:t>
            </a:r>
            <a:r>
              <a:rPr lang="ru-RU" sz="3000" dirty="0">
                <a:solidFill>
                  <a:schemeClr val="bg1"/>
                </a:solidFill>
                <a:latin typeface="Times New Roman" panose="02020603050405020304" pitchFamily="18" charset="0"/>
                <a:ea typeface="Times New Roman" panose="02020603050405020304" pitchFamily="18" charset="0"/>
              </a:rPr>
              <a:t> </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энергияга</a:t>
            </a:r>
            <a:r>
              <a:rPr lang="ru-RU" sz="3000" dirty="0" smtClean="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a:solidFill>
                  <a:schemeClr val="bg1"/>
                </a:solidFill>
                <a:latin typeface="Times New Roman" panose="02020603050405020304" pitchFamily="18" charset="0"/>
                <a:ea typeface="Times New Roman" panose="02020603050405020304" pitchFamily="18" charset="0"/>
              </a:rPr>
              <a:t>га </a:t>
            </a:r>
            <a:r>
              <a:rPr lang="ru-RU" sz="3000" dirty="0" err="1">
                <a:solidFill>
                  <a:schemeClr val="bg1"/>
                </a:solidFill>
                <a:latin typeface="Times New Roman" panose="02020603050405020304" pitchFamily="18" charset="0"/>
                <a:ea typeface="Times New Roman" panose="02020603050405020304" pitchFamily="18" charset="0"/>
              </a:rPr>
              <a:t>бўл</a:t>
            </a:r>
            <a:r>
              <a:rPr lang="en-US" sz="3000" dirty="0">
                <a:solidFill>
                  <a:schemeClr val="bg1"/>
                </a:solidFill>
                <a:latin typeface="Times New Roman" panose="02020603050405020304" pitchFamily="18" charset="0"/>
                <a:ea typeface="Times New Roman" panose="02020603050405020304" pitchFamily="18" charset="0"/>
              </a:rPr>
              <a:t>­</a:t>
            </a:r>
            <a:r>
              <a:rPr lang="ru-RU" sz="3000" dirty="0" err="1">
                <a:solidFill>
                  <a:schemeClr val="bg1"/>
                </a:solidFill>
                <a:latin typeface="Times New Roman" panose="02020603050405020304" pitchFamily="18" charset="0"/>
                <a:ea typeface="Times New Roman" panose="02020603050405020304" pitchFamily="18" charset="0"/>
              </a:rPr>
              <a:t>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зарраларни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топиш</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ҳтимоллиги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катта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бўлади</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Демак</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331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56132" y="437386"/>
            <a:ext cx="617808" cy="61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65036" y="2005530"/>
            <a:ext cx="2498187" cy="767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535021" y="3371173"/>
            <a:ext cx="7500026" cy="55399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ерда</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канлигини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ҳисобга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олдик</a:t>
            </a:r>
            <a:r>
              <a:rPr lang="ru-RU" dirty="0">
                <a:solidFill>
                  <a:schemeClr val="bg1"/>
                </a:solidFill>
                <a:latin typeface="Times New Roman" panose="02020603050405020304" pitchFamily="18" charset="0"/>
                <a:ea typeface="Times New Roman" panose="02020603050405020304" pitchFamily="18" charset="0"/>
              </a:rPr>
              <a:t>.</a:t>
            </a:r>
            <a:endParaRPr lang="ru-RU" dirty="0">
              <a:solidFill>
                <a:schemeClr val="bg1"/>
              </a:solidFill>
            </a:endParaRPr>
          </a:p>
        </p:txBody>
      </p:sp>
      <p:pic>
        <p:nvPicPr>
          <p:cNvPr id="13316"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063227" y="3451644"/>
            <a:ext cx="1010713" cy="393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0637498"/>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5294" y="315970"/>
            <a:ext cx="8200417" cy="1477328"/>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нергиянинг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ўртача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қийматини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тақсимот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ru-RU" sz="3000" dirty="0" err="1">
                <a:solidFill>
                  <a:schemeClr val="bg1"/>
                </a:solidFill>
                <a:latin typeface="Times New Roman" panose="02020603050405020304" pitchFamily="18" charset="0"/>
                <a:ea typeface="Times New Roman" panose="02020603050405020304" pitchFamily="18" charset="0"/>
              </a:rPr>
              <a:t>иясидан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фойдаланиб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ҳисоблаш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натижани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беради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4338"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61393" y="1712068"/>
            <a:ext cx="274717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035029" y="2537569"/>
            <a:ext cx="1317990" cy="553998"/>
          </a:xfrm>
          <a:prstGeom prst="rect">
            <a:avLst/>
          </a:prstGeom>
        </p:spPr>
        <p:txBody>
          <a:bodyPr wrap="none">
            <a:spAutoFit/>
          </a:bodyPr>
          <a:lstStyle/>
          <a:p>
            <a:r>
              <a:rPr lang="en-US" sz="3000" dirty="0" err="1">
                <a:solidFill>
                  <a:schemeClr val="bg1"/>
                </a:solidFill>
                <a:latin typeface="Times New Roman" panose="02020603050405020304" pitchFamily="18" charset="0"/>
                <a:ea typeface="Times New Roman" panose="02020603050405020304" pitchFamily="18" charset="0"/>
              </a:rPr>
              <a:t>Демак</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4339"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53019" y="3189396"/>
            <a:ext cx="3726543" cy="875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136187" y="4093346"/>
            <a:ext cx="8978630" cy="1015663"/>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еса</a:t>
            </a:r>
            <a:r>
              <a:rPr lang="ru-RU" sz="3000" dirty="0">
                <a:solidFill>
                  <a:schemeClr val="bg1"/>
                </a:solidFill>
                <a:latin typeface="Times New Roman" panose="02020603050405020304" pitchFamily="18" charset="0"/>
                <a:ea typeface="Times New Roman" panose="02020603050405020304" pitchFamily="18" charset="0"/>
              </a:rPr>
              <a:t>    та </a:t>
            </a:r>
            <a:r>
              <a:rPr lang="ru-RU" sz="3000" dirty="0" err="1">
                <a:solidFill>
                  <a:schemeClr val="bg1"/>
                </a:solidFill>
                <a:latin typeface="Times New Roman" panose="02020603050405020304" pitchFamily="18" charset="0"/>
                <a:ea typeface="Times New Roman" panose="02020603050405020304" pitchFamily="18" charset="0"/>
              </a:rPr>
              <a:t>заррадан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rPr>
              <a:t> идеал газ </a:t>
            </a:r>
            <a:r>
              <a:rPr lang="ru-RU" sz="3000" dirty="0" err="1">
                <a:solidFill>
                  <a:schemeClr val="bg1"/>
                </a:solidFill>
                <a:latin typeface="Times New Roman" panose="02020603050405020304" pitchFamily="18" charset="0"/>
                <a:ea typeface="Times New Roman" panose="02020603050405020304" pitchFamily="18" charset="0"/>
              </a:rPr>
              <a:t>ички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нергиясидир</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2600191298"/>
      </p:ext>
    </p:extLst>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35020" y="894607"/>
            <a:ext cx="8608979" cy="3416320"/>
          </a:xfrm>
          <a:prstGeom prst="rect">
            <a:avLst/>
          </a:prstGeom>
        </p:spPr>
        <p:txBody>
          <a:bodyPr wrap="square">
            <a:spAutoFit/>
          </a:bodyPr>
          <a:lstStyle/>
          <a:p>
            <a:r>
              <a:rPr lang="ru-RU" sz="3600" dirty="0" err="1">
                <a:solidFill>
                  <a:schemeClr val="bg1"/>
                </a:solidFill>
                <a:latin typeface="Times New Roman" panose="02020603050405020304" pitchFamily="18" charset="0"/>
                <a:ea typeface="Times New Roman" panose="02020603050405020304" pitchFamily="18" charset="0"/>
              </a:rPr>
              <a:t>Бундан</a:t>
            </a:r>
            <a:r>
              <a:rPr lang="ru-RU" sz="3600" dirty="0">
                <a:solidFill>
                  <a:schemeClr val="bg1"/>
                </a:solidFill>
                <a:latin typeface="Times New Roman" panose="02020603050405020304" pitchFamily="18" charset="0"/>
                <a:ea typeface="Times New Roman" panose="02020603050405020304" pitchFamily="18" charset="0"/>
              </a:rPr>
              <a:t> </a:t>
            </a:r>
            <a:r>
              <a:rPr lang="ru-RU" sz="3600" dirty="0" err="1">
                <a:solidFill>
                  <a:schemeClr val="bg1"/>
                </a:solidFill>
                <a:latin typeface="Times New Roman" panose="02020603050405020304" pitchFamily="18" charset="0"/>
                <a:ea typeface="Times New Roman" panose="02020603050405020304" pitchFamily="18" charset="0"/>
              </a:rPr>
              <a:t>муҳим</a:t>
            </a:r>
            <a:r>
              <a:rPr lang="ru-RU" sz="3600" dirty="0">
                <a:solidFill>
                  <a:schemeClr val="bg1"/>
                </a:solidFill>
                <a:latin typeface="Times New Roman" panose="02020603050405020304" pitchFamily="18" charset="0"/>
                <a:ea typeface="Times New Roman" panose="02020603050405020304" pitchFamily="18" charset="0"/>
              </a:rPr>
              <a:t> </a:t>
            </a:r>
            <a:r>
              <a:rPr lang="ru-RU" sz="3600" dirty="0" err="1">
                <a:solidFill>
                  <a:schemeClr val="bg1"/>
                </a:solidFill>
                <a:latin typeface="Times New Roman" panose="02020603050405020304" pitchFamily="18" charset="0"/>
                <a:ea typeface="Times New Roman" panose="02020603050405020304" pitchFamily="18" charset="0"/>
              </a:rPr>
              <a:t>хулоса</a:t>
            </a:r>
            <a:r>
              <a:rPr lang="ru-RU" sz="3600" dirty="0">
                <a:solidFill>
                  <a:schemeClr val="bg1"/>
                </a:solidFill>
                <a:latin typeface="Times New Roman" panose="02020603050405020304" pitchFamily="18" charset="0"/>
                <a:ea typeface="Times New Roman" panose="02020603050405020304" pitchFamily="18" charset="0"/>
              </a:rPr>
              <a:t> </a:t>
            </a:r>
            <a:r>
              <a:rPr lang="ru-RU" sz="3600" dirty="0" err="1">
                <a:solidFill>
                  <a:schemeClr val="bg1"/>
                </a:solidFill>
                <a:latin typeface="Times New Roman" panose="02020603050405020304" pitchFamily="18" charset="0"/>
                <a:ea typeface="Times New Roman" panose="02020603050405020304" pitchFamily="18" charset="0"/>
              </a:rPr>
              <a:t>келиб</a:t>
            </a:r>
            <a:r>
              <a:rPr lang="ru-RU" sz="3600" dirty="0">
                <a:solidFill>
                  <a:schemeClr val="bg1"/>
                </a:solidFill>
                <a:latin typeface="Times New Roman" panose="02020603050405020304" pitchFamily="18" charset="0"/>
                <a:ea typeface="Times New Roman" panose="02020603050405020304" pitchFamily="18" charset="0"/>
              </a:rPr>
              <a:t> </a:t>
            </a:r>
            <a:r>
              <a:rPr lang="ru-RU" sz="3600" dirty="0" err="1">
                <a:solidFill>
                  <a:schemeClr val="bg1"/>
                </a:solidFill>
                <a:latin typeface="Times New Roman" panose="02020603050405020304" pitchFamily="18" charset="0"/>
                <a:ea typeface="Times New Roman" panose="02020603050405020304" pitchFamily="18" charset="0"/>
              </a:rPr>
              <a:t>чиқади</a:t>
            </a:r>
            <a:r>
              <a:rPr lang="ru-RU" sz="3600" dirty="0">
                <a:solidFill>
                  <a:schemeClr val="bg1"/>
                </a:solidFill>
                <a:latin typeface="Times New Roman" panose="02020603050405020304" pitchFamily="18" charset="0"/>
                <a:ea typeface="Times New Roman" panose="02020603050405020304" pitchFamily="18" charset="0"/>
              </a:rPr>
              <a:t>:   </a:t>
            </a:r>
            <a:r>
              <a:rPr lang="en-US" sz="3600" dirty="0" smtClean="0">
                <a:solidFill>
                  <a:schemeClr val="bg1"/>
                </a:solidFill>
                <a:latin typeface="Times New Roman" panose="02020603050405020304" pitchFamily="18" charset="0"/>
                <a:ea typeface="Times New Roman" panose="02020603050405020304" pitchFamily="18" charset="0"/>
              </a:rPr>
              <a:t>  </a:t>
            </a:r>
            <a:r>
              <a:rPr lang="ru-RU" sz="3600" b="1" dirty="0" smtClean="0">
                <a:solidFill>
                  <a:schemeClr val="bg1"/>
                </a:solidFill>
                <a:latin typeface="Times New Roman" panose="02020603050405020304" pitchFamily="18" charset="0"/>
                <a:ea typeface="Times New Roman" panose="02020603050405020304" pitchFamily="18" charset="0"/>
              </a:rPr>
              <a:t>та </a:t>
            </a:r>
            <a:r>
              <a:rPr lang="ru-RU" sz="3600" b="1" dirty="0" err="1">
                <a:solidFill>
                  <a:schemeClr val="bg1"/>
                </a:solidFill>
                <a:latin typeface="Times New Roman" panose="02020603050405020304" pitchFamily="18" charset="0"/>
                <a:ea typeface="Times New Roman" panose="02020603050405020304" pitchFamily="18" charset="0"/>
              </a:rPr>
              <a:t>заррадан</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ташкил</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топган</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ҳар</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қандай</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макроскопик</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системанинг</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ички</a:t>
            </a:r>
            <a:r>
              <a:rPr lang="ru-RU" sz="3600" b="1" dirty="0">
                <a:solidFill>
                  <a:schemeClr val="bg1"/>
                </a:solidFill>
                <a:latin typeface="Times New Roman" panose="02020603050405020304" pitchFamily="18" charset="0"/>
                <a:ea typeface="Times New Roman" panose="02020603050405020304" pitchFamily="18" charset="0"/>
              </a:rPr>
              <a:t> </a:t>
            </a:r>
            <a:r>
              <a:rPr lang="uz-Cyrl-UZ" sz="3600" b="1" dirty="0">
                <a:solidFill>
                  <a:schemeClr val="bg1"/>
                </a:solidFill>
                <a:latin typeface="Times New Roman" panose="02020603050405020304" pitchFamily="18" charset="0"/>
                <a:ea typeface="Times New Roman" panose="02020603050405020304" pitchFamily="18" charset="0"/>
              </a:rPr>
              <a:t>э</a:t>
            </a:r>
            <a:r>
              <a:rPr lang="ru-RU" sz="3600" b="1" dirty="0" err="1">
                <a:solidFill>
                  <a:schemeClr val="bg1"/>
                </a:solidFill>
                <a:latin typeface="Times New Roman" panose="02020603050405020304" pitchFamily="18" charset="0"/>
                <a:ea typeface="Times New Roman" panose="02020603050405020304" pitchFamily="18" charset="0"/>
              </a:rPr>
              <a:t>нергияси</a:t>
            </a:r>
            <a:r>
              <a:rPr lang="ru-RU" sz="3600" b="1" dirty="0">
                <a:solidFill>
                  <a:schemeClr val="bg1"/>
                </a:solidFill>
                <a:latin typeface="Times New Roman" panose="02020603050405020304" pitchFamily="18" charset="0"/>
                <a:ea typeface="Times New Roman" panose="02020603050405020304" pitchFamily="18" charset="0"/>
              </a:rPr>
              <a:t> статистик метод </a:t>
            </a:r>
            <a:r>
              <a:rPr lang="ru-RU" sz="3600" b="1" dirty="0" err="1">
                <a:solidFill>
                  <a:schemeClr val="bg1"/>
                </a:solidFill>
                <a:latin typeface="Times New Roman" panose="02020603050405020304" pitchFamily="18" charset="0"/>
                <a:ea typeface="Times New Roman" panose="02020603050405020304" pitchFamily="18" charset="0"/>
              </a:rPr>
              <a:t>асосида</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ҳисобланган</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системанинг</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rgbClr val="C00000"/>
                </a:solidFill>
                <a:latin typeface="Times New Roman" panose="02020603050405020304" pitchFamily="18" charset="0"/>
                <a:ea typeface="Times New Roman" panose="02020603050405020304" pitchFamily="18" charset="0"/>
              </a:rPr>
              <a:t>ўртача</a:t>
            </a:r>
            <a:r>
              <a:rPr lang="ru-RU" sz="3600" b="1" dirty="0">
                <a:solidFill>
                  <a:srgbClr val="C00000"/>
                </a:solidFill>
                <a:latin typeface="Times New Roman" panose="02020603050405020304" pitchFamily="18" charset="0"/>
                <a:ea typeface="Times New Roman" panose="02020603050405020304" pitchFamily="18" charset="0"/>
              </a:rPr>
              <a:t> </a:t>
            </a:r>
            <a:r>
              <a:rPr lang="uz-Cyrl-UZ" sz="3600" b="1" dirty="0">
                <a:solidFill>
                  <a:srgbClr val="C00000"/>
                </a:solidFill>
                <a:latin typeface="Times New Roman" panose="02020603050405020304" pitchFamily="18" charset="0"/>
                <a:ea typeface="Times New Roman" panose="02020603050405020304" pitchFamily="18" charset="0"/>
              </a:rPr>
              <a:t>э</a:t>
            </a:r>
            <a:r>
              <a:rPr lang="ru-RU" sz="3600" b="1" dirty="0" err="1">
                <a:solidFill>
                  <a:srgbClr val="C00000"/>
                </a:solidFill>
                <a:latin typeface="Times New Roman" panose="02020603050405020304" pitchFamily="18" charset="0"/>
                <a:ea typeface="Times New Roman" panose="02020603050405020304" pitchFamily="18" charset="0"/>
              </a:rPr>
              <a:t>нергиясига</a:t>
            </a:r>
            <a:r>
              <a:rPr lang="ru-RU" sz="3600" b="1" dirty="0">
                <a:solidFill>
                  <a:schemeClr val="bg1"/>
                </a:solidFill>
                <a:latin typeface="Times New Roman" panose="02020603050405020304" pitchFamily="18" charset="0"/>
                <a:ea typeface="Times New Roman" panose="02020603050405020304" pitchFamily="18" charset="0"/>
              </a:rPr>
              <a:t> </a:t>
            </a:r>
            <a:r>
              <a:rPr lang="ru-RU" sz="3600" b="1" dirty="0" err="1">
                <a:solidFill>
                  <a:schemeClr val="bg1"/>
                </a:solidFill>
                <a:latin typeface="Times New Roman" panose="02020603050405020304" pitchFamily="18" charset="0"/>
                <a:ea typeface="Times New Roman" panose="02020603050405020304" pitchFamily="18" charset="0"/>
              </a:rPr>
              <a:t>тенг</a:t>
            </a:r>
            <a:r>
              <a:rPr lang="ru-RU" sz="3600" b="1" dirty="0">
                <a:solidFill>
                  <a:schemeClr val="bg1"/>
                </a:solidFill>
                <a:latin typeface="Times New Roman" panose="02020603050405020304" pitchFamily="18" charset="0"/>
                <a:ea typeface="Times New Roman" panose="02020603050405020304" pitchFamily="18" charset="0"/>
              </a:rPr>
              <a:t> </a:t>
            </a:r>
            <a:r>
              <a:rPr lang="uz-Cyrl-UZ" sz="3600" b="1" dirty="0">
                <a:solidFill>
                  <a:schemeClr val="bg1"/>
                </a:solidFill>
                <a:latin typeface="Times New Roman" panose="02020603050405020304" pitchFamily="18" charset="0"/>
                <a:ea typeface="Times New Roman" panose="02020603050405020304" pitchFamily="18" charset="0"/>
              </a:rPr>
              <a:t>э</a:t>
            </a:r>
            <a:r>
              <a:rPr lang="ru-RU" sz="3600" b="1" dirty="0" err="1">
                <a:solidFill>
                  <a:schemeClr val="bg1"/>
                </a:solidFill>
                <a:latin typeface="Times New Roman" panose="02020603050405020304" pitchFamily="18" charset="0"/>
                <a:ea typeface="Times New Roman" panose="02020603050405020304" pitchFamily="18" charset="0"/>
              </a:rPr>
              <a:t>кан</a:t>
            </a:r>
            <a:r>
              <a:rPr lang="ru-RU" sz="3600" b="1" dirty="0">
                <a:solidFill>
                  <a:schemeClr val="bg1"/>
                </a:solidFill>
                <a:latin typeface="Times New Roman" panose="02020603050405020304" pitchFamily="18" charset="0"/>
                <a:ea typeface="Times New Roman" panose="02020603050405020304" pitchFamily="18" charset="0"/>
              </a:rPr>
              <a:t>.</a:t>
            </a:r>
            <a:endParaRPr lang="ru-RU" sz="3600" dirty="0">
              <a:solidFill>
                <a:schemeClr val="bg1"/>
              </a:solidFill>
            </a:endParaRPr>
          </a:p>
        </p:txBody>
      </p:sp>
      <p:pic>
        <p:nvPicPr>
          <p:cNvPr id="153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1651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82059" y="952903"/>
            <a:ext cx="505907" cy="505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4882240"/>
      </p:ext>
    </p:extLst>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77821" y="2354979"/>
            <a:ext cx="9221821" cy="1685700"/>
          </a:xfrm>
          <a:prstGeom prst="rect">
            <a:avLst/>
          </a:prstGeom>
        </p:spPr>
        <p:txBody>
          <a:bodyPr spcFirstLastPara="1" wrap="square" lIns="0" tIns="0" rIns="0" bIns="0" anchor="b" anchorCtr="0">
            <a:noAutofit/>
          </a:bodyPr>
          <a:lstStyle/>
          <a:p>
            <a:pPr lvl="0" algn="ctr"/>
            <a:r>
              <a:rPr lang="en" sz="1800" dirty="0" smtClean="0"/>
              <a:t/>
            </a:r>
            <a:br>
              <a:rPr lang="en" sz="1800" dirty="0" smtClean="0"/>
            </a:br>
            <a:r>
              <a:rPr lang="en" sz="1800" dirty="0" smtClean="0"/>
              <a:t>                                                                                                                                </a:t>
            </a:r>
            <a:r>
              <a:rPr lang="en" dirty="0" smtClean="0"/>
              <a:t/>
            </a:r>
            <a:br>
              <a:rPr lang="en" dirty="0" smtClean="0"/>
            </a:br>
            <a:r>
              <a:rPr lang="uz-Cyrl-UZ" sz="5000" b="1" dirty="0"/>
              <a:t>Маквелл ва Максвелл -</a:t>
            </a:r>
            <a:r>
              <a:rPr lang="uz-Cyrl-UZ" sz="5000" b="1" dirty="0">
                <a:latin typeface="Times New Roman" panose="02020603050405020304" pitchFamily="18" charset="0"/>
                <a:cs typeface="Times New Roman" panose="02020603050405020304" pitchFamily="18" charset="0"/>
              </a:rPr>
              <a:t>Больцман тақсимотлари.Барометрик формула.Зичлик бўйича Больцман тақсимоти</a:t>
            </a:r>
            <a:r>
              <a:rPr lang="uz-Cyrl-UZ" sz="5000" b="1" dirty="0"/>
              <a:t>.</a:t>
            </a:r>
            <a:endParaRPr lang="en-US" sz="50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2.</a:t>
            </a:r>
            <a:endParaRPr lang="en-US" sz="1600" dirty="0">
              <a:solidFill>
                <a:srgbClr val="FFFF00"/>
              </a:solidFill>
            </a:endParaRPr>
          </a:p>
        </p:txBody>
      </p:sp>
    </p:spTree>
    <p:extLst>
      <p:ext uri="{BB962C8B-B14F-4D97-AF65-F5344CB8AC3E}">
        <p14:creationId xmlns:p14="http://schemas.microsoft.com/office/powerpoint/2010/main" val="4250426363"/>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747257"/>
            <a:ext cx="8336604" cy="3046988"/>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Times New Roman" panose="02020603050405020304" pitchFamily="18" charset="0"/>
              </a:rPr>
              <a:t>2</a:t>
            </a:r>
            <a:r>
              <a:rPr lang="uz-Cyrl-UZ" sz="2400" b="1" dirty="0" smtClean="0">
                <a:solidFill>
                  <a:schemeClr val="bg1"/>
                </a:solidFill>
                <a:latin typeface="Times New Roman" panose="02020603050405020304" pitchFamily="18" charset="0"/>
                <a:ea typeface="Times New Roman" panose="02020603050405020304" pitchFamily="18" charset="0"/>
              </a:rPr>
              <a:t> </a:t>
            </a:r>
            <a:r>
              <a:rPr lang="uz-Cyrl-UZ" sz="2400" b="1" dirty="0">
                <a:solidFill>
                  <a:schemeClr val="bg1"/>
                </a:solidFill>
                <a:latin typeface="Times New Roman" panose="02020603050405020304" pitchFamily="18" charset="0"/>
                <a:ea typeface="Times New Roman" panose="02020603050405020304" pitchFamily="18" charset="0"/>
              </a:rPr>
              <a:t>мавзу </a:t>
            </a:r>
            <a:r>
              <a:rPr lang="uz-Cyrl-UZ" sz="2400" b="1" dirty="0" smtClean="0">
                <a:solidFill>
                  <a:schemeClr val="bg1"/>
                </a:solidFill>
                <a:latin typeface="Times New Roman" panose="02020603050405020304" pitchFamily="18" charset="0"/>
                <a:ea typeface="Times New Roman" panose="02020603050405020304" pitchFamily="18" charset="0"/>
              </a:rPr>
              <a:t>:</a:t>
            </a:r>
            <a:r>
              <a:rPr lang="uz-Cyrl-UZ" sz="2400" b="1" dirty="0">
                <a:solidFill>
                  <a:schemeClr val="bg1"/>
                </a:solidFill>
                <a:latin typeface="Times New Roman" panose="02020603050405020304" pitchFamily="18" charset="0"/>
                <a:cs typeface="Times New Roman" panose="02020603050405020304" pitchFamily="18" charset="0"/>
              </a:rPr>
              <a:t>Маквелл ва Максвелл -Больцман тақсимотлари.Барометрик формула.Зичлик бўйича Больцман тақсимоти</a:t>
            </a:r>
            <a:r>
              <a:rPr lang="uz-Cyrl-UZ" sz="2400" b="1" dirty="0" smtClean="0">
                <a:solidFill>
                  <a:schemeClr val="bg1"/>
                </a:solidFill>
                <a:latin typeface="Times New Roman" panose="02020603050405020304" pitchFamily="18" charset="0"/>
                <a:cs typeface="Times New Roman" panose="02020603050405020304" pitchFamily="18" charset="0"/>
              </a:rPr>
              <a:t>.</a:t>
            </a:r>
            <a:endParaRPr lang="en-US" sz="2400" b="1" dirty="0" smtClean="0">
              <a:solidFill>
                <a:schemeClr val="bg1"/>
              </a:solidFill>
              <a:latin typeface="Times New Roman" panose="02020603050405020304" pitchFamily="18" charset="0"/>
              <a:cs typeface="Times New Roman" panose="02020603050405020304" pitchFamily="18" charset="0"/>
            </a:endParaRPr>
          </a:p>
          <a:p>
            <a:pPr algn="ctr"/>
            <a:r>
              <a:rPr lang="ru-RU" sz="2400" b="1" dirty="0" smtClean="0">
                <a:solidFill>
                  <a:schemeClr val="bg1"/>
                </a:solidFill>
                <a:latin typeface="Times New Roman" panose="02020603050405020304" pitchFamily="18" charset="0"/>
                <a:ea typeface="Times New Roman" panose="02020603050405020304" pitchFamily="18" charset="0"/>
              </a:rPr>
              <a:t>Режа:</a:t>
            </a:r>
            <a:endParaRPr lang="ru-RU" sz="2400" dirty="0">
              <a:solidFill>
                <a:schemeClr val="bg1"/>
              </a:solidFill>
              <a:latin typeface="Times New Roman" panose="02020603050405020304" pitchFamily="18" charset="0"/>
              <a:ea typeface="Times New Roman" panose="02020603050405020304" pitchFamily="18" charset="0"/>
            </a:endParaRPr>
          </a:p>
          <a:p>
            <a:r>
              <a:rPr lang="en-US" sz="2400" b="1" dirty="0">
                <a:solidFill>
                  <a:schemeClr val="bg1"/>
                </a:solidFill>
              </a:rPr>
              <a:t>2</a:t>
            </a:r>
            <a:r>
              <a:rPr lang="uz-Cyrl-UZ" sz="2400" b="1" dirty="0" smtClean="0">
                <a:solidFill>
                  <a:schemeClr val="bg1"/>
                </a:solidFill>
                <a:latin typeface="Times New Roman" panose="02020603050405020304" pitchFamily="18" charset="0"/>
                <a:cs typeface="Times New Roman" panose="02020603050405020304" pitchFamily="18" charset="0"/>
              </a:rPr>
              <a:t>.1</a:t>
            </a:r>
            <a:r>
              <a:rPr lang="uz-Cyrl-UZ" sz="2400" b="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Максвелл тақсимоти</a:t>
            </a:r>
            <a:r>
              <a:rPr lang="uz-Cyrl-UZ" sz="2400" dirty="0" smtClean="0">
                <a:solidFill>
                  <a:schemeClr val="bg1"/>
                </a:solidFill>
                <a:latin typeface="Times New Roman" panose="02020603050405020304" pitchFamily="18" charset="0"/>
                <a:cs typeface="Times New Roman" panose="02020603050405020304" pitchFamily="18" charset="0"/>
              </a:rPr>
              <a:t>.</a:t>
            </a:r>
            <a:endParaRPr lang="en-US" sz="2400" b="1" dirty="0" smtClean="0">
              <a:solidFill>
                <a:schemeClr val="bg1"/>
              </a:solidFill>
              <a:latin typeface="Times New Roman" panose="02020603050405020304" pitchFamily="18" charset="0"/>
              <a:cs typeface="Times New Roman" panose="02020603050405020304" pitchFamily="18" charset="0"/>
            </a:endParaRPr>
          </a:p>
          <a:p>
            <a:r>
              <a:rPr lang="en-US" sz="2400" b="1" dirty="0">
                <a:solidFill>
                  <a:schemeClr val="bg1"/>
                </a:solidFill>
                <a:latin typeface="Times New Roman" panose="02020603050405020304" pitchFamily="18" charset="0"/>
                <a:cs typeface="Times New Roman" panose="02020603050405020304" pitchFamily="18" charset="0"/>
              </a:rPr>
              <a:t>2</a:t>
            </a:r>
            <a:r>
              <a:rPr lang="uz-Cyrl-UZ" sz="2400" dirty="0" smtClean="0">
                <a:solidFill>
                  <a:schemeClr val="bg1"/>
                </a:solidFill>
                <a:latin typeface="Times New Roman" panose="02020603050405020304" pitchFamily="18" charset="0"/>
                <a:cs typeface="Times New Roman" panose="02020603050405020304" pitchFamily="18" charset="0"/>
              </a:rPr>
              <a:t>.</a:t>
            </a:r>
            <a:r>
              <a:rPr lang="uz-Cyrl-UZ" sz="2400" b="1" dirty="0" smtClean="0">
                <a:solidFill>
                  <a:schemeClr val="bg1"/>
                </a:solidFill>
                <a:latin typeface="Times New Roman" panose="02020603050405020304" pitchFamily="18" charset="0"/>
                <a:cs typeface="Times New Roman" panose="02020603050405020304" pitchFamily="18" charset="0"/>
              </a:rPr>
              <a:t>2</a:t>
            </a:r>
            <a:r>
              <a:rPr lang="uz-Cyrl-UZ" sz="2400" dirty="0">
                <a:solidFill>
                  <a:schemeClr val="bg1"/>
                </a:solidFill>
                <a:latin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Максвелл </a:t>
            </a:r>
            <a:r>
              <a:rPr lang="uz-Cyrl-UZ" sz="2400" dirty="0">
                <a:solidFill>
                  <a:schemeClr val="bg1"/>
                </a:solidFill>
                <a:latin typeface="Times New Roman" panose="02020603050405020304" pitchFamily="18" charset="0"/>
                <a:cs typeface="Times New Roman" panose="02020603050405020304" pitchFamily="18" charset="0"/>
              </a:rPr>
              <a:t>-Больцман тақсимотлари</a:t>
            </a:r>
            <a:r>
              <a:rPr lang="uz-Cyrl-UZ" sz="2400" dirty="0" smtClean="0">
                <a:solidFill>
                  <a:schemeClr val="bg1"/>
                </a:solidFill>
                <a:latin typeface="Times New Roman" panose="02020603050405020304" pitchFamily="18" charset="0"/>
                <a:cs typeface="Times New Roman" panose="02020603050405020304" pitchFamily="18" charset="0"/>
              </a:rPr>
              <a:t>.</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Барометрик</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формула.</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Зичлик </a:t>
            </a:r>
            <a:r>
              <a:rPr lang="uz-Cyrl-UZ" sz="2400" dirty="0">
                <a:solidFill>
                  <a:schemeClr val="bg1"/>
                </a:solidFill>
                <a:latin typeface="Times New Roman" panose="02020603050405020304" pitchFamily="18" charset="0"/>
                <a:cs typeface="Times New Roman" panose="02020603050405020304" pitchFamily="18" charset="0"/>
              </a:rPr>
              <a:t>бўйича Больцман тақсимоти.</a:t>
            </a:r>
            <a:r>
              <a:rPr lang="en-US" sz="2400" dirty="0" smtClean="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spTree>
    <p:extLst>
      <p:ext uri="{BB962C8B-B14F-4D97-AF65-F5344CB8AC3E}">
        <p14:creationId xmlns:p14="http://schemas.microsoft.com/office/powerpoint/2010/main" val="817120663"/>
      </p:ext>
    </p:extLst>
  </p:cSld>
  <p:clrMapOvr>
    <a:masterClrMapping/>
  </p:clrMapOvr>
  <p:transition spd="med">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3736" y="730672"/>
            <a:ext cx="8706256" cy="3323987"/>
          </a:xfrm>
          <a:prstGeom prst="rect">
            <a:avLst/>
          </a:prstGeom>
        </p:spPr>
        <p:txBody>
          <a:bodyPr wrap="square">
            <a:spAutoFit/>
          </a:bodyPr>
          <a:lstStyle/>
          <a:p>
            <a:pPr algn="ctr"/>
            <a:r>
              <a:rPr lang="uz-Cyrl-UZ" sz="3000" b="1" dirty="0">
                <a:solidFill>
                  <a:schemeClr val="bg1"/>
                </a:solidFill>
                <a:latin typeface="Times New Roman" panose="02020603050405020304" pitchFamily="18" charset="0"/>
                <a:ea typeface="Times New Roman" panose="02020603050405020304" pitchFamily="18" charset="0"/>
              </a:rPr>
              <a:t>Асосий тушунчалар:</a:t>
            </a:r>
            <a:endParaRPr lang="ru-RU" sz="3000" dirty="0">
              <a:solidFill>
                <a:schemeClr val="bg1"/>
              </a:solidFill>
              <a:latin typeface="Times New Roman" panose="02020603050405020304" pitchFamily="18" charset="0"/>
              <a:ea typeface="Times New Roman" panose="02020603050405020304" pitchFamily="18" charset="0"/>
            </a:endParaRPr>
          </a:p>
          <a:p>
            <a:pPr algn="just"/>
            <a:r>
              <a:rPr lang="uz-Cyrl-UZ" sz="3000" dirty="0">
                <a:solidFill>
                  <a:schemeClr val="bg1"/>
                </a:solidFill>
                <a:latin typeface="Times New Roman" panose="02020603050405020304" pitchFamily="18" charset="0"/>
                <a:ea typeface="Times New Roman" panose="02020603050405020304" pitchFamily="18" charset="0"/>
              </a:rPr>
              <a:t>Гиббснинг микроканоник ва каноник тақсимоти,</a:t>
            </a:r>
            <a:r>
              <a:rPr lang="uz-Cyrl-UZ" sz="3000" b="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Маквелл ва Максвелл -Больцман тақсимотлари, термостат,нормировка шарти,статистик сумма,ҳолат функцияси,ҳолат интеграли,статистик температура,</a:t>
            </a:r>
            <a:r>
              <a:rPr lang="uz-Cyrl-UZ" sz="3000" b="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Барометрик формула.Зичлик бўйича Больцман тақсимоти.</a:t>
            </a:r>
            <a:endParaRPr lang="ru-RU" sz="3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4863693"/>
      </p:ext>
    </p:extLst>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07004" y="288221"/>
            <a:ext cx="8920264" cy="4708981"/>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Гиббснинг кичик каноник тақсимоти зарралар сони доимий бўлган мувозанатдаги системалар учун умумий тақсимот бўлиб ҳисобланади. Масалан, хусусий ҳолда Максвелл, Больцман ва Максвелл-Больцман тақсимотларини оддийгина келтириб чиқариш мумкин. Бунинг учун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та </a:t>
            </a:r>
            <a:r>
              <a:rPr lang="uz-Cyrl-UZ" sz="3000" dirty="0">
                <a:solidFill>
                  <a:schemeClr val="bg1"/>
                </a:solidFill>
                <a:latin typeface="Times New Roman" panose="02020603050405020304" pitchFamily="18" charset="0"/>
                <a:ea typeface="Times New Roman" panose="02020603050405020304" pitchFamily="18" charset="0"/>
              </a:rPr>
              <a:t>заррадан ташкил топган идеал газни олайлик. Шу системадан ихтиёрий битта молекулани система деб қарасак, қолган  </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   </a:t>
            </a:r>
            <a:r>
              <a:rPr lang="uz-Cyrl-UZ" sz="3000" dirty="0" smtClean="0">
                <a:solidFill>
                  <a:schemeClr val="bg1"/>
                </a:solidFill>
                <a:latin typeface="Times New Roman" panose="02020603050405020304" pitchFamily="18" charset="0"/>
                <a:ea typeface="Times New Roman" panose="02020603050405020304" pitchFamily="18" charset="0"/>
              </a:rPr>
              <a:t>та </a:t>
            </a:r>
            <a:r>
              <a:rPr lang="uz-Cyrl-UZ" sz="3000" dirty="0">
                <a:solidFill>
                  <a:schemeClr val="bg1"/>
                </a:solidFill>
                <a:latin typeface="Times New Roman" panose="02020603050405020304" pitchFamily="18" charset="0"/>
                <a:ea typeface="Times New Roman" panose="02020603050405020304" pitchFamily="18" charset="0"/>
              </a:rPr>
              <a:t>молекула термостатни ташкил қилади.</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1030" name="Picture 6"/>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015138" y="2691436"/>
            <a:ext cx="405116" cy="405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33563" y="4090380"/>
            <a:ext cx="802632" cy="39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091194"/>
      </p:ext>
    </p:extLst>
  </p:cSld>
  <p:clrMapOvr>
    <a:masterClrMapping/>
  </p:clrMapOvr>
  <p:transition spd="med">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188" y="311284"/>
            <a:ext cx="8929991" cy="1938992"/>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Амалда кўпинча бир жинсли ташқи куч майдонида бўлган газ билан иш кўришга тўғри келади. Масалан, оғирлик кучи майдонида бўлган газ. Ана шундай майдонда ҳар бир молекуланинг тўла энергияси</a:t>
            </a:r>
            <a:endParaRPr lang="ru-RU" sz="3000" dirty="0">
              <a:solidFill>
                <a:schemeClr val="bg1"/>
              </a:solidFill>
            </a:endParaRPr>
          </a:p>
        </p:txBody>
      </p:sp>
      <p:pic>
        <p:nvPicPr>
          <p:cNvPr id="205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83367" y="2373549"/>
            <a:ext cx="4889099" cy="96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lum bright="70000" contrast="-70000"/>
          </a:blip>
          <a:stretch>
            <a:fillRect/>
          </a:stretch>
        </p:blipFill>
        <p:spPr>
          <a:xfrm>
            <a:off x="136188" y="3910861"/>
            <a:ext cx="8929991" cy="631956"/>
          </a:xfrm>
          <a:prstGeom prst="rect">
            <a:avLst/>
          </a:prstGeom>
        </p:spPr>
      </p:pic>
    </p:spTree>
    <p:extLst>
      <p:ext uri="{BB962C8B-B14F-4D97-AF65-F5344CB8AC3E}">
        <p14:creationId xmlns:p14="http://schemas.microsoft.com/office/powerpoint/2010/main" val="2108964730"/>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2102" y="605875"/>
            <a:ext cx="8531157" cy="1477328"/>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Олинган  </a:t>
            </a:r>
            <a:r>
              <a:rPr lang="ru-RU" sz="3000" dirty="0" err="1">
                <a:solidFill>
                  <a:schemeClr val="bg1"/>
                </a:solidFill>
                <a:latin typeface="Times New Roman" panose="02020603050405020304" pitchFamily="18" charset="0"/>
                <a:ea typeface="Times New Roman" panose="02020603050405020304" pitchFamily="18" charset="0"/>
              </a:rPr>
              <a:t>ифодани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Гиббснинг</a:t>
            </a:r>
            <a:r>
              <a:rPr lang="ru-RU" sz="3000" dirty="0">
                <a:solidFill>
                  <a:schemeClr val="bg1"/>
                </a:solidFill>
                <a:latin typeface="Times New Roman" panose="02020603050405020304" pitchFamily="18" charset="0"/>
                <a:ea typeface="Times New Roman" panose="02020603050405020304" pitchFamily="18" charset="0"/>
              </a:rPr>
              <a:t> классик </a:t>
            </a:r>
            <a:r>
              <a:rPr lang="ru-RU" sz="3000" dirty="0" err="1">
                <a:solidFill>
                  <a:schemeClr val="bg1"/>
                </a:solidFill>
                <a:latin typeface="Times New Roman" panose="02020603050405020304" pitchFamily="18" charset="0"/>
                <a:ea typeface="Times New Roman" panose="02020603050405020304" pitchFamily="18" charset="0"/>
              </a:rPr>
              <a:t>тақсимотига</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қўйиш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натижасида</a:t>
            </a:r>
            <a:r>
              <a:rPr lang="ru-RU" sz="3000" dirty="0">
                <a:solidFill>
                  <a:schemeClr val="bg1"/>
                </a:solidFill>
                <a:latin typeface="Times New Roman" panose="02020603050405020304" pitchFamily="18" charset="0"/>
                <a:ea typeface="Times New Roman" panose="02020603050405020304" pitchFamily="18" charset="0"/>
              </a:rPr>
              <a:t> у </a:t>
            </a:r>
            <a:r>
              <a:rPr lang="ru-RU" sz="3000" dirty="0" err="1">
                <a:solidFill>
                  <a:schemeClr val="bg1"/>
                </a:solidFill>
                <a:latin typeface="Times New Roman" panose="02020603050405020304" pitchFamily="18" charset="0"/>
                <a:ea typeface="Times New Roman" panose="02020603050405020304" pitchFamily="18" charset="0"/>
              </a:rPr>
              <a:t>иккита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кўпайтувчига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ажра</a:t>
            </a:r>
            <a:r>
              <a:rPr lang="uz-Cyrl-UZ" sz="3000" dirty="0">
                <a:solidFill>
                  <a:schemeClr val="bg1"/>
                </a:solidFill>
                <a:latin typeface="Times New Roman" panose="02020603050405020304" pitchFamily="18" charset="0"/>
                <a:ea typeface="Times New Roman" panose="02020603050405020304" pitchFamily="18" charset="0"/>
              </a:rPr>
              <a:t>л</a:t>
            </a:r>
            <a:r>
              <a:rPr lang="ru-RU" sz="3000" dirty="0" err="1">
                <a:solidFill>
                  <a:schemeClr val="bg1"/>
                </a:solidFill>
                <a:latin typeface="Times New Roman" panose="02020603050405020304" pitchFamily="18" charset="0"/>
                <a:ea typeface="Times New Roman" panose="02020603050405020304" pitchFamily="18" charset="0"/>
              </a:rPr>
              <a:t>ганини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кўрамиз</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яъни</a:t>
            </a:r>
            <a:endParaRPr lang="ru-RU" sz="3000" dirty="0">
              <a:solidFill>
                <a:schemeClr val="bg1"/>
              </a:solidFill>
            </a:endParaRPr>
          </a:p>
        </p:txBody>
      </p:sp>
      <p:pic>
        <p:nvPicPr>
          <p:cNvPr id="307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97557" y="2289439"/>
            <a:ext cx="3183929" cy="610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74356" y="3312165"/>
            <a:ext cx="8638903"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ифода</a:t>
            </a:r>
            <a:r>
              <a:rPr lang="ru-RU" sz="3000" dirty="0">
                <a:solidFill>
                  <a:schemeClr val="bg1"/>
                </a:solidFill>
                <a:latin typeface="Times New Roman" panose="02020603050405020304" pitchFamily="18" charset="0"/>
                <a:ea typeface="Times New Roman" panose="02020603050405020304" pitchFamily="18" charset="0"/>
              </a:rPr>
              <a:t> </a:t>
            </a:r>
            <a:r>
              <a:rPr lang="ru-RU" sz="3000" b="1" dirty="0">
                <a:solidFill>
                  <a:srgbClr val="C00000"/>
                </a:solidFill>
                <a:latin typeface="Times New Roman" panose="02020603050405020304" pitchFamily="18" charset="0"/>
                <a:ea typeface="Times New Roman" panose="02020603050405020304" pitchFamily="18" charset="0"/>
              </a:rPr>
              <a:t>Максвелл</a:t>
            </a:r>
            <a:r>
              <a:rPr lang="en-US" sz="3000" b="1" dirty="0">
                <a:solidFill>
                  <a:srgbClr val="C00000"/>
                </a:solidFill>
                <a:latin typeface="Times New Roman" panose="02020603050405020304" pitchFamily="18" charset="0"/>
                <a:ea typeface="Times New Roman" panose="02020603050405020304" pitchFamily="18" charset="0"/>
              </a:rPr>
              <a:t>-</a:t>
            </a:r>
            <a:r>
              <a:rPr lang="ru-RU" sz="3000" b="1" dirty="0">
                <a:solidFill>
                  <a:srgbClr val="C00000"/>
                </a:solidFill>
                <a:latin typeface="Times New Roman" panose="02020603050405020304" pitchFamily="18" charset="0"/>
                <a:ea typeface="Times New Roman" panose="02020603050405020304" pitchFamily="18" charset="0"/>
              </a:rPr>
              <a:t>Бол</a:t>
            </a:r>
            <a:r>
              <a:rPr lang="uz-Cyrl-UZ" sz="3000" b="1" dirty="0">
                <a:solidFill>
                  <a:srgbClr val="C00000"/>
                </a:solidFill>
                <a:latin typeface="Times New Roman" panose="02020603050405020304" pitchFamily="18" charset="0"/>
                <a:ea typeface="Times New Roman" panose="02020603050405020304" pitchFamily="18" charset="0"/>
              </a:rPr>
              <a:t>ьц</a:t>
            </a:r>
            <a:r>
              <a:rPr lang="ru-RU" sz="3000" b="1" dirty="0" err="1">
                <a:solidFill>
                  <a:srgbClr val="C00000"/>
                </a:solidFill>
                <a:latin typeface="Times New Roman" panose="02020603050405020304" pitchFamily="18" charset="0"/>
                <a:ea typeface="Times New Roman" panose="02020603050405020304" pitchFamily="18" charset="0"/>
              </a:rPr>
              <a:t>ман</a:t>
            </a:r>
            <a:r>
              <a:rPr lang="ru-RU" sz="3000" b="1" dirty="0">
                <a:solidFill>
                  <a:schemeClr val="bg1"/>
                </a:solidFill>
                <a:latin typeface="Times New Roman" panose="02020603050405020304" pitchFamily="18" charset="0"/>
                <a:ea typeface="Times New Roman" panose="02020603050405020304" pitchFamily="18" charset="0"/>
              </a:rPr>
              <a:t> </a:t>
            </a:r>
            <a:r>
              <a:rPr lang="ru-RU" sz="3000" b="1" dirty="0" err="1">
                <a:solidFill>
                  <a:schemeClr val="bg1"/>
                </a:solidFill>
                <a:latin typeface="Times New Roman" panose="02020603050405020304" pitchFamily="18" charset="0"/>
                <a:ea typeface="Times New Roman" panose="02020603050405020304" pitchFamily="18" charset="0"/>
              </a:rPr>
              <a:t>тақсимоти</a:t>
            </a:r>
            <a:r>
              <a:rPr lang="ru-RU" sz="3000" i="1"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дейилади</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518604909"/>
      </p:ext>
    </p:extLst>
  </p:cSld>
  <p:clrMapOvr>
    <a:masterClrMapping/>
  </p:clrMapOvr>
  <p:transition spd="med">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2386" y="307708"/>
            <a:ext cx="1617751"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ерда</a:t>
            </a:r>
            <a:r>
              <a:rPr lang="en-US" sz="3000" dirty="0" smtClean="0">
                <a:solidFill>
                  <a:schemeClr val="bg1"/>
                </a:solidFill>
                <a:latin typeface="Times New Roman" panose="02020603050405020304" pitchFamily="18" charset="0"/>
                <a:ea typeface="Times New Roman" panose="02020603050405020304" pitchFamily="18" charset="0"/>
              </a:rPr>
              <a:t>  </a:t>
            </a:r>
            <a:endParaRPr lang="ru-RU" sz="3000" dirty="0">
              <a:solidFill>
                <a:schemeClr val="bg1"/>
              </a:solidFill>
            </a:endParaRPr>
          </a:p>
        </p:txBody>
      </p:sp>
      <p:sp>
        <p:nvSpPr>
          <p:cNvPr id="5" name="Стрелка вниз 4"/>
          <p:cNvSpPr/>
          <p:nvPr/>
        </p:nvSpPr>
        <p:spPr>
          <a:xfrm>
            <a:off x="2270927" y="432079"/>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sp>
        <p:nvSpPr>
          <p:cNvPr id="6" name="Стрелка вниз 5"/>
          <p:cNvSpPr/>
          <p:nvPr/>
        </p:nvSpPr>
        <p:spPr>
          <a:xfrm>
            <a:off x="2853603" y="432079"/>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sp>
        <p:nvSpPr>
          <p:cNvPr id="7" name="Стрелка вниз 6"/>
          <p:cNvSpPr/>
          <p:nvPr/>
        </p:nvSpPr>
        <p:spPr>
          <a:xfrm>
            <a:off x="3436279" y="462224"/>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pic>
        <p:nvPicPr>
          <p:cNvPr id="4098"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2673" y="924448"/>
            <a:ext cx="6880110" cy="1235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462387" y="2202418"/>
            <a:ext cx="8470598" cy="1477328"/>
          </a:xfrm>
          <a:prstGeom prst="rect">
            <a:avLst/>
          </a:prstGeom>
        </p:spPr>
        <p:txBody>
          <a:bodyPr wrap="square">
            <a:spAutoFit/>
          </a:bodyPr>
          <a:lstStyle/>
          <a:p>
            <a:r>
              <a:rPr lang="en-US" sz="3000" dirty="0" err="1">
                <a:solidFill>
                  <a:schemeClr val="bg1"/>
                </a:solidFill>
                <a:latin typeface="Times New Roman" panose="02020603050405020304" pitchFamily="18" charset="0"/>
                <a:ea typeface="Times New Roman" panose="02020603050405020304" pitchFamily="18" charset="0"/>
              </a:rPr>
              <a:t>ифода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молекулани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импул</a:t>
            </a:r>
            <a:r>
              <a:rPr lang="uz-Cyrl-UZ" sz="3000" dirty="0">
                <a:solidFill>
                  <a:schemeClr val="bg1"/>
                </a:solidFill>
                <a:latin typeface="Times New Roman" panose="02020603050405020304" pitchFamily="18" charset="0"/>
                <a:ea typeface="Times New Roman" panose="02020603050405020304" pitchFamily="18" charset="0"/>
              </a:rPr>
              <a:t>ь</a:t>
            </a:r>
            <a:r>
              <a:rPr lang="en-US" sz="3000" dirty="0" err="1">
                <a:solidFill>
                  <a:schemeClr val="bg1"/>
                </a:solidFill>
                <a:latin typeface="Times New Roman" panose="02020603050405020304" pitchFamily="18" charset="0"/>
                <a:ea typeface="Times New Roman" panose="02020603050405020304" pitchFamily="18" charset="0"/>
              </a:rPr>
              <a:t>слар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фазосида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ҳажмда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топиш</a:t>
            </a:r>
            <a:r>
              <a:rPr lang="en-US"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ҳтимоллигини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беради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ва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унга</a:t>
            </a:r>
            <a:r>
              <a:rPr lang="en-US" sz="3000" dirty="0">
                <a:solidFill>
                  <a:schemeClr val="bg1"/>
                </a:solidFill>
                <a:latin typeface="Times New Roman" panose="02020603050405020304" pitchFamily="18" charset="0"/>
                <a:ea typeface="Times New Roman" panose="02020603050405020304" pitchFamily="18" charset="0"/>
              </a:rPr>
              <a:t> </a:t>
            </a:r>
            <a:r>
              <a:rPr lang="en-US" sz="3000" b="1" dirty="0" err="1">
                <a:solidFill>
                  <a:srgbClr val="FF0000"/>
                </a:solidFill>
                <a:latin typeface="Times New Roman" panose="02020603050405020304" pitchFamily="18" charset="0"/>
                <a:ea typeface="Times New Roman" panose="02020603050405020304" pitchFamily="18" charset="0"/>
              </a:rPr>
              <a:t>Максвелл</a:t>
            </a:r>
            <a:r>
              <a:rPr lang="en-US" sz="3000" b="1" dirty="0">
                <a:solidFill>
                  <a:srgbClr val="FF0000"/>
                </a:solidFill>
                <a:latin typeface="Times New Roman" panose="02020603050405020304" pitchFamily="18" charset="0"/>
                <a:ea typeface="Times New Roman" panose="02020603050405020304" pitchFamily="18" charset="0"/>
              </a:rPr>
              <a:t> </a:t>
            </a:r>
            <a:r>
              <a:rPr lang="en-US" sz="3000" b="1" dirty="0" err="1">
                <a:solidFill>
                  <a:srgbClr val="FF0000"/>
                </a:solidFill>
                <a:latin typeface="Times New Roman" panose="02020603050405020304" pitchFamily="18" charset="0"/>
                <a:ea typeface="Times New Roman" panose="02020603050405020304" pitchFamily="18" charset="0"/>
              </a:rPr>
              <a:t>тақсимоти</a:t>
            </a:r>
            <a:r>
              <a:rPr lang="en-US" sz="3000" i="1"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дейилади</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4099"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42783" y="2263332"/>
            <a:ext cx="455705" cy="455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712891"/>
      </p:ext>
    </p:extLst>
  </p:cSld>
  <p:clrMapOvr>
    <a:masterClrMapping/>
  </p:clrMapOvr>
  <p:transition spd="med">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22137" y="766944"/>
            <a:ext cx="3304280" cy="15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81354" y="2734980"/>
            <a:ext cx="8691823" cy="1477328"/>
          </a:xfrm>
          <a:prstGeom prst="rect">
            <a:avLst/>
          </a:prstGeom>
        </p:spPr>
        <p:txBody>
          <a:bodyPr wrap="square">
            <a:spAutoFit/>
          </a:bodyPr>
          <a:lstStyle/>
          <a:p>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Бу</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ифода</a:t>
            </a:r>
            <a:r>
              <a:rPr lang="en-US"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са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молекулани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координаталар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фазосида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ҳажмда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топиш</a:t>
            </a:r>
            <a:r>
              <a:rPr lang="en-US"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ҳтимоллигини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беради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ва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rgbClr val="FF0000"/>
                </a:solidFill>
                <a:latin typeface="Times New Roman" panose="02020603050405020304" pitchFamily="18" charset="0"/>
                <a:ea typeface="Times New Roman" panose="02020603050405020304" pitchFamily="18" charset="0"/>
              </a:rPr>
              <a:t>Бол</a:t>
            </a:r>
            <a:r>
              <a:rPr lang="uz-Cyrl-UZ" sz="3000" dirty="0">
                <a:solidFill>
                  <a:srgbClr val="FF0000"/>
                </a:solidFill>
                <a:latin typeface="Times New Roman" panose="02020603050405020304" pitchFamily="18" charset="0"/>
                <a:ea typeface="Times New Roman" panose="02020603050405020304" pitchFamily="18" charset="0"/>
              </a:rPr>
              <a:t>ьц</a:t>
            </a:r>
            <a:r>
              <a:rPr lang="en-US" sz="3000" dirty="0" err="1">
                <a:solidFill>
                  <a:srgbClr val="FF0000"/>
                </a:solidFill>
                <a:latin typeface="Times New Roman" panose="02020603050405020304" pitchFamily="18" charset="0"/>
                <a:ea typeface="Times New Roman" panose="02020603050405020304" pitchFamily="18" charset="0"/>
              </a:rPr>
              <a:t>ман</a:t>
            </a:r>
            <a:r>
              <a:rPr lang="en-US" sz="3000" dirty="0">
                <a:solidFill>
                  <a:srgbClr val="FF0000"/>
                </a:solidFill>
                <a:latin typeface="Times New Roman" panose="02020603050405020304" pitchFamily="18" charset="0"/>
                <a:ea typeface="Times New Roman" panose="02020603050405020304" pitchFamily="18" charset="0"/>
              </a:rPr>
              <a:t> </a:t>
            </a:r>
            <a:r>
              <a:rPr lang="en-US" sz="3000" dirty="0" err="1">
                <a:solidFill>
                  <a:srgbClr val="FF0000"/>
                </a:solidFill>
                <a:latin typeface="Times New Roman" panose="02020603050405020304" pitchFamily="18" charset="0"/>
                <a:ea typeface="Times New Roman" panose="02020603050405020304" pitchFamily="18" charset="0"/>
              </a:rPr>
              <a:t>тақсимоти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деб</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юритилади</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3319382905"/>
      </p:ext>
    </p:extLst>
  </p:cSld>
  <p:clrMapOvr>
    <a:masterClrMapping/>
  </p:clrMapOvr>
  <p:transition spd="med">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7821" y="107004"/>
            <a:ext cx="9066179" cy="4832092"/>
          </a:xfrm>
          <a:prstGeom prst="rect">
            <a:avLst/>
          </a:prstGeom>
        </p:spPr>
        <p:txBody>
          <a:bodyPr wrap="square">
            <a:spAutoFit/>
          </a:bodyPr>
          <a:lstStyle/>
          <a:p>
            <a:r>
              <a:rPr lang="en-US" sz="2800" dirty="0" err="1">
                <a:solidFill>
                  <a:schemeClr val="bg1"/>
                </a:solidFill>
                <a:latin typeface="Times New Roman" panose="02020603050405020304" pitchFamily="18" charset="0"/>
                <a:ea typeface="Times New Roman" panose="02020603050405020304" pitchFamily="18" charset="0"/>
              </a:rPr>
              <a:t>Бу</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иккала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тақсимот</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биргаликда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молекулани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бир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вақтда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импу</a:t>
            </a:r>
            <a:r>
              <a:rPr lang="uz-Cyrl-UZ" sz="2800" dirty="0">
                <a:solidFill>
                  <a:schemeClr val="bg1"/>
                </a:solidFill>
                <a:latin typeface="Times New Roman" panose="02020603050405020304" pitchFamily="18" charset="0"/>
                <a:ea typeface="Times New Roman" panose="02020603050405020304" pitchFamily="18" charset="0"/>
              </a:rPr>
              <a:t>ь</a:t>
            </a:r>
            <a:r>
              <a:rPr lang="en-US" sz="2800" dirty="0" err="1">
                <a:solidFill>
                  <a:schemeClr val="bg1"/>
                </a:solidFill>
                <a:latin typeface="Times New Roman" panose="02020603050405020304" pitchFamily="18" charset="0"/>
                <a:ea typeface="Times New Roman" panose="02020603050405020304" pitchFamily="18" charset="0"/>
              </a:rPr>
              <a:t>слар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фазосининг</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rPr>
              <a:t>        </a:t>
            </a:r>
            <a:r>
              <a:rPr lang="en-US" sz="2800" dirty="0" err="1" smtClean="0">
                <a:solidFill>
                  <a:schemeClr val="bg1"/>
                </a:solidFill>
                <a:latin typeface="Times New Roman" panose="02020603050405020304" pitchFamily="18" charset="0"/>
                <a:ea typeface="Times New Roman" panose="02020603050405020304" pitchFamily="18" charset="0"/>
              </a:rPr>
              <a:t>ва</a:t>
            </a:r>
            <a:r>
              <a:rPr lang="en-US" sz="2800" dirty="0" smtClean="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координаталар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фазосининг</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rPr>
              <a:t>                                                1           </a:t>
            </a:r>
            <a:r>
              <a:rPr lang="uz-Cyrl-UZ" sz="2800" dirty="0" smtClean="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лементар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ҳажмларида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топиш</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ҳтимоллигини</a:t>
            </a:r>
            <a:r>
              <a:rPr lang="en-US" sz="2800" dirty="0">
                <a:solidFill>
                  <a:schemeClr val="bg1"/>
                </a:solidFill>
                <a:latin typeface="Times New Roman" panose="02020603050405020304" pitchFamily="18" charset="0"/>
                <a:ea typeface="Times New Roman" panose="02020603050405020304" pitchFamily="18" charset="0"/>
              </a:rPr>
              <a:t> </a:t>
            </a:r>
            <a:endParaRPr lang="en-US" sz="2800" dirty="0" smtClean="0">
              <a:solidFill>
                <a:schemeClr val="bg1"/>
              </a:solidFill>
              <a:latin typeface="Times New Roman" panose="02020603050405020304" pitchFamily="18" charset="0"/>
              <a:ea typeface="Times New Roman" panose="02020603050405020304" pitchFamily="18" charset="0"/>
            </a:endParaRPr>
          </a:p>
          <a:p>
            <a:r>
              <a:rPr lang="en-US" sz="2800" dirty="0" err="1" smtClean="0">
                <a:solidFill>
                  <a:schemeClr val="bg1"/>
                </a:solidFill>
                <a:latin typeface="Times New Roman" panose="02020603050405020304" pitchFamily="18" charset="0"/>
                <a:ea typeface="Times New Roman" panose="02020603050405020304" pitchFamily="18" charset="0"/>
              </a:rPr>
              <a:t>беради</a:t>
            </a:r>
            <a:r>
              <a:rPr lang="en-US" sz="2800" dirty="0" smtClean="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rgbClr val="FF0000"/>
                </a:solidFill>
                <a:latin typeface="Times New Roman" panose="02020603050405020304" pitchFamily="18" charset="0"/>
                <a:ea typeface="Times New Roman" panose="02020603050405020304" pitchFamily="18" charset="0"/>
              </a:rPr>
              <a:t>Максвелл-Бол</a:t>
            </a:r>
            <a:r>
              <a:rPr lang="uz-Cyrl-UZ" sz="2800" dirty="0">
                <a:solidFill>
                  <a:srgbClr val="FF0000"/>
                </a:solidFill>
                <a:latin typeface="Times New Roman" panose="02020603050405020304" pitchFamily="18" charset="0"/>
                <a:ea typeface="Times New Roman" panose="02020603050405020304" pitchFamily="18" charset="0"/>
              </a:rPr>
              <a:t>ьц</a:t>
            </a:r>
            <a:r>
              <a:rPr lang="en-US" sz="2800" dirty="0" err="1">
                <a:solidFill>
                  <a:srgbClr val="FF0000"/>
                </a:solidFill>
                <a:latin typeface="Times New Roman" panose="02020603050405020304" pitchFamily="18" charset="0"/>
                <a:ea typeface="Times New Roman" panose="02020603050405020304" pitchFamily="18" charset="0"/>
              </a:rPr>
              <a:t>ман</a:t>
            </a:r>
            <a:r>
              <a:rPr lang="en-US" sz="2800" dirty="0">
                <a:solidFill>
                  <a:srgbClr val="FF0000"/>
                </a:solidFill>
                <a:latin typeface="Times New Roman" panose="02020603050405020304" pitchFamily="18" charset="0"/>
                <a:ea typeface="Times New Roman" panose="02020603050405020304" pitchFamily="18" charset="0"/>
              </a:rPr>
              <a:t> </a:t>
            </a:r>
            <a:r>
              <a:rPr lang="en-US" sz="2800" dirty="0" err="1">
                <a:solidFill>
                  <a:srgbClr val="FF0000"/>
                </a:solidFill>
                <a:latin typeface="Times New Roman" panose="02020603050405020304" pitchFamily="18" charset="0"/>
                <a:ea typeface="Times New Roman" panose="02020603050405020304" pitchFamily="18" charset="0"/>
              </a:rPr>
              <a:t>тақси­моти</a:t>
            </a:r>
            <a:r>
              <a:rPr lang="en-US" sz="2800" dirty="0">
                <a:solidFill>
                  <a:srgbClr val="FF0000"/>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дейилади</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ҳтимолликларни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кўпайтириш</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қоидасига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асосан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шуни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англатадики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зарранинг</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импул</a:t>
            </a:r>
            <a:r>
              <a:rPr lang="uz-Cyrl-UZ" sz="2800" dirty="0">
                <a:solidFill>
                  <a:schemeClr val="bg1"/>
                </a:solidFill>
                <a:latin typeface="Times New Roman" panose="02020603050405020304" pitchFamily="18" charset="0"/>
                <a:ea typeface="Times New Roman" panose="02020603050405020304" pitchFamily="18" charset="0"/>
              </a:rPr>
              <a:t>ь</a:t>
            </a:r>
            <a:r>
              <a:rPr lang="en-US" sz="2800" dirty="0">
                <a:solidFill>
                  <a:schemeClr val="bg1"/>
                </a:solidFill>
                <a:latin typeface="Times New Roman" panose="02020603050405020304" pitchFamily="18" charset="0"/>
                <a:ea typeface="Times New Roman" panose="02020603050405020304" pitchFamily="18" charset="0"/>
              </a:rPr>
              <a:t>с </a:t>
            </a:r>
            <a:r>
              <a:rPr lang="en-US" sz="2800" dirty="0" err="1">
                <a:solidFill>
                  <a:schemeClr val="bg1"/>
                </a:solidFill>
                <a:latin typeface="Times New Roman" panose="02020603050405020304" pitchFamily="18" charset="0"/>
                <a:ea typeface="Times New Roman" panose="02020603050405020304" pitchFamily="18" charset="0"/>
              </a:rPr>
              <a:t>компонентлари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интервалида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бўлиш</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ҳтимоллиги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заррани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берилган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нуқтада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топиш</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ҳтимоллиги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ўзаро</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боғланмаган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воқеалар</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кан</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Бу</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еса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заррани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бир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вақтнинг</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ўзида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ҳам</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импул</a:t>
            </a:r>
            <a:r>
              <a:rPr lang="uz-Cyrl-UZ" sz="2800" dirty="0">
                <a:solidFill>
                  <a:schemeClr val="bg1"/>
                </a:solidFill>
                <a:latin typeface="Times New Roman" panose="02020603050405020304" pitchFamily="18" charset="0"/>
                <a:ea typeface="Times New Roman" panose="02020603050405020304" pitchFamily="18" charset="0"/>
              </a:rPr>
              <a:t>ь</a:t>
            </a:r>
            <a:r>
              <a:rPr lang="en-US" sz="2800" dirty="0" err="1">
                <a:solidFill>
                  <a:schemeClr val="bg1"/>
                </a:solidFill>
                <a:latin typeface="Times New Roman" panose="02020603050405020304" pitchFamily="18" charset="0"/>
                <a:ea typeface="Times New Roman" panose="02020603050405020304" pitchFamily="18" charset="0"/>
              </a:rPr>
              <a:t>слар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ҳам</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координаталар</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фазосида</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топиш</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мумкин</a:t>
            </a:r>
            <a:r>
              <a:rPr lang="en-US"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en-US" sz="2800" dirty="0" err="1">
                <a:solidFill>
                  <a:schemeClr val="bg1"/>
                </a:solidFill>
                <a:latin typeface="Times New Roman" panose="02020603050405020304" pitchFamily="18" charset="0"/>
                <a:ea typeface="Times New Roman" panose="02020603050405020304" pitchFamily="18" charset="0"/>
              </a:rPr>
              <a:t>канлигини</a:t>
            </a:r>
            <a:r>
              <a:rPr lang="en-US" sz="2800" dirty="0">
                <a:solidFill>
                  <a:schemeClr val="bg1"/>
                </a:solidFill>
                <a:latin typeface="Times New Roman" panose="02020603050405020304" pitchFamily="18" charset="0"/>
                <a:ea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rPr>
              <a:t>кўрсатади</a:t>
            </a:r>
            <a:r>
              <a:rPr lang="en-US"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ndParaRPr>
          </a:p>
        </p:txBody>
      </p:sp>
      <p:pic>
        <p:nvPicPr>
          <p:cNvPr id="6146"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16417" y="625746"/>
            <a:ext cx="463754" cy="46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4717" y="1089500"/>
            <a:ext cx="511979" cy="389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064842"/>
      </p:ext>
    </p:extLst>
  </p:cSld>
  <p:clrMapOvr>
    <a:masterClrMapping/>
  </p:clrMapOvr>
  <p:transition spd="med">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8" y="216541"/>
            <a:ext cx="8657617" cy="2400657"/>
          </a:xfrm>
          <a:prstGeom prst="rect">
            <a:avLst/>
          </a:prstGeom>
        </p:spPr>
        <p:txBody>
          <a:bodyPr wrap="square">
            <a:spAutoFit/>
          </a:bodyPr>
          <a:lstStyle/>
          <a:p>
            <a:pPr algn="ctr"/>
            <a:r>
              <a:rPr lang="en-US" sz="3000" b="1" dirty="0" err="1">
                <a:solidFill>
                  <a:srgbClr val="C00000"/>
                </a:solidFill>
                <a:latin typeface="Times New Roman" panose="02020603050405020304" pitchFamily="18" charset="0"/>
                <a:ea typeface="Times New Roman" panose="02020603050405020304" pitchFamily="18" charset="0"/>
              </a:rPr>
              <a:t>Максвелл</a:t>
            </a:r>
            <a:r>
              <a:rPr lang="en-US" sz="3000" b="1" dirty="0">
                <a:solidFill>
                  <a:srgbClr val="C00000"/>
                </a:solidFill>
                <a:latin typeface="Times New Roman" panose="02020603050405020304" pitchFamily="18" charset="0"/>
                <a:ea typeface="Times New Roman" panose="02020603050405020304" pitchFamily="18" charset="0"/>
              </a:rPr>
              <a:t> </a:t>
            </a:r>
            <a:r>
              <a:rPr lang="en-US" sz="3000" b="1" dirty="0" err="1">
                <a:solidFill>
                  <a:srgbClr val="C00000"/>
                </a:solidFill>
                <a:latin typeface="Times New Roman" panose="02020603050405020304" pitchFamily="18" charset="0"/>
                <a:ea typeface="Times New Roman" panose="02020603050405020304" pitchFamily="18" charset="0"/>
              </a:rPr>
              <a:t>тақсимоти</a:t>
            </a:r>
            <a:endParaRPr lang="ru-RU" sz="3000" dirty="0">
              <a:solidFill>
                <a:srgbClr val="C00000"/>
              </a:solidFill>
              <a:latin typeface="Times New Roman" panose="02020603050405020304" pitchFamily="18" charset="0"/>
              <a:ea typeface="Times New Roman" panose="02020603050405020304" pitchFamily="18" charset="0"/>
            </a:endParaRPr>
          </a:p>
          <a:p>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Максвелл</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тақсимотини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мукаммал</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қараб</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чиқайлик</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Аввало</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ифоданинг</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кўринишини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ўзгартирайлик</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Бунинг</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учун</a:t>
            </a:r>
            <a:r>
              <a:rPr lang="en-US"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нг</a:t>
            </a:r>
            <a:r>
              <a:rPr lang="en-US" sz="3000" dirty="0">
                <a:solidFill>
                  <a:schemeClr val="bg1"/>
                </a:solidFill>
                <a:latin typeface="Times New Roman" panose="02020603050405020304" pitchFamily="18" charset="0"/>
                <a:ea typeface="Times New Roman" panose="02020603050405020304" pitchFamily="18" charset="0"/>
              </a:rPr>
              <a:t> а</a:t>
            </a:r>
            <a:r>
              <a:rPr lang="uz-Cyrl-UZ" sz="3000" dirty="0">
                <a:solidFill>
                  <a:schemeClr val="bg1"/>
                </a:solidFill>
                <a:latin typeface="Times New Roman" panose="02020603050405020304" pitchFamily="18" charset="0"/>
                <a:ea typeface="Times New Roman" panose="02020603050405020304" pitchFamily="18" charset="0"/>
              </a:rPr>
              <a:t>вв</a:t>
            </a:r>
            <a:r>
              <a:rPr lang="en-US" sz="3000" dirty="0" err="1">
                <a:solidFill>
                  <a:schemeClr val="bg1"/>
                </a:solidFill>
                <a:latin typeface="Times New Roman" panose="02020603050405020304" pitchFamily="18" charset="0"/>
                <a:ea typeface="Times New Roman" panose="02020603050405020304" pitchFamily="18" charset="0"/>
              </a:rPr>
              <a:t>алода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сферик</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координаталар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системасига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ўтамиз</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яъни</a:t>
            </a:r>
            <a:endParaRPr lang="ru-RU" sz="3000" dirty="0">
              <a:solidFill>
                <a:schemeClr val="bg1"/>
              </a:solidFill>
            </a:endParaRPr>
          </a:p>
        </p:txBody>
      </p:sp>
      <p:pic>
        <p:nvPicPr>
          <p:cNvPr id="717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6593" y="2952243"/>
            <a:ext cx="3582179" cy="62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366692" y="2884325"/>
            <a:ext cx="3534116" cy="76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439522" y="2989010"/>
            <a:ext cx="537327" cy="553998"/>
          </a:xfrm>
          <a:prstGeom prst="rect">
            <a:avLst/>
          </a:prstGeom>
        </p:spPr>
        <p:txBody>
          <a:bodyPr wrap="none">
            <a:spAutoFit/>
          </a:bodyPr>
          <a:lstStyle/>
          <a:p>
            <a:r>
              <a:rPr lang="en-US" sz="3000" dirty="0" err="1" smtClean="0">
                <a:solidFill>
                  <a:schemeClr val="bg1"/>
                </a:solidFill>
                <a:latin typeface="Times New Roman" panose="02020603050405020304" pitchFamily="18" charset="0"/>
                <a:ea typeface="Times New Roman" panose="02020603050405020304" pitchFamily="18" charset="0"/>
              </a:rPr>
              <a:t>ва</a:t>
            </a:r>
            <a:endParaRPr lang="ru-RU" sz="3000" dirty="0">
              <a:solidFill>
                <a:schemeClr val="bg1"/>
              </a:solidFill>
            </a:endParaRPr>
          </a:p>
        </p:txBody>
      </p:sp>
      <p:sp>
        <p:nvSpPr>
          <p:cNvPr id="7" name="Прямоугольник 6"/>
          <p:cNvSpPr/>
          <p:nvPr/>
        </p:nvSpPr>
        <p:spPr>
          <a:xfrm>
            <a:off x="379378" y="3982739"/>
            <a:ext cx="5173211" cy="553998"/>
          </a:xfrm>
          <a:prstGeom prst="rect">
            <a:avLst/>
          </a:prstGeom>
        </p:spPr>
        <p:txBody>
          <a:bodyPr wrap="none">
            <a:spAutoFit/>
          </a:bodyPr>
          <a:lstStyle/>
          <a:p>
            <a:r>
              <a:rPr lang="uz-Cyrl-UZ" sz="3000" i="1"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канлигини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ҳисобга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оламиз</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ва</a:t>
            </a:r>
            <a:endParaRPr lang="ru-RU" sz="3000" dirty="0">
              <a:solidFill>
                <a:schemeClr val="bg1"/>
              </a:solidFill>
            </a:endParaRPr>
          </a:p>
        </p:txBody>
      </p:sp>
      <p:sp>
        <p:nvSpPr>
          <p:cNvPr id="10" name="Стрелка вниз 9"/>
          <p:cNvSpPr/>
          <p:nvPr/>
        </p:nvSpPr>
        <p:spPr>
          <a:xfrm>
            <a:off x="5704790" y="4028626"/>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sp>
        <p:nvSpPr>
          <p:cNvPr id="11" name="Стрелка вниз 10"/>
          <p:cNvSpPr/>
          <p:nvPr/>
        </p:nvSpPr>
        <p:spPr>
          <a:xfrm>
            <a:off x="6345833" y="4028626"/>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sp>
        <p:nvSpPr>
          <p:cNvPr id="12" name="Стрелка вниз 11"/>
          <p:cNvSpPr/>
          <p:nvPr/>
        </p:nvSpPr>
        <p:spPr>
          <a:xfrm>
            <a:off x="6986876" y="4024322"/>
            <a:ext cx="391886" cy="46222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ln>
                <a:solidFill>
                  <a:srgbClr val="FF0000"/>
                </a:solidFill>
              </a:ln>
              <a:solidFill>
                <a:srgbClr val="FF0000"/>
              </a:solidFill>
            </a:endParaRPr>
          </a:p>
        </p:txBody>
      </p:sp>
    </p:spTree>
    <p:extLst>
      <p:ext uri="{BB962C8B-B14F-4D97-AF65-F5344CB8AC3E}">
        <p14:creationId xmlns:p14="http://schemas.microsoft.com/office/powerpoint/2010/main" val="4008775970"/>
      </p:ext>
    </p:extLst>
  </p:cSld>
  <p:clrMapOvr>
    <a:masterClrMapping/>
  </p:clrMapOvr>
  <p:transition spd="med">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325697"/>
            <a:ext cx="8647889" cy="1015663"/>
          </a:xfrm>
          <a:prstGeom prst="rect">
            <a:avLst/>
          </a:prstGeom>
        </p:spPr>
        <p:txBody>
          <a:bodyPr wrap="square">
            <a:spAutoFit/>
          </a:bodyPr>
          <a:lstStyle/>
          <a:p>
            <a:r>
              <a:rPr lang="en-US" sz="3000" dirty="0" err="1">
                <a:solidFill>
                  <a:schemeClr val="bg1"/>
                </a:solidFill>
                <a:latin typeface="Times New Roman" panose="02020603050405020304" pitchFamily="18" charset="0"/>
                <a:ea typeface="Times New Roman" panose="02020603050405020304" pitchFamily="18" charset="0"/>
              </a:rPr>
              <a:t>ва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бурчаклар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бўйича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интеграллаб</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заррачани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импул</a:t>
            </a:r>
            <a:r>
              <a:rPr lang="uz-Cyrl-UZ" sz="3000" dirty="0">
                <a:solidFill>
                  <a:schemeClr val="bg1"/>
                </a:solidFill>
                <a:latin typeface="Times New Roman" panose="02020603050405020304" pitchFamily="18" charset="0"/>
                <a:ea typeface="Times New Roman" panose="02020603050405020304" pitchFamily="18" charset="0"/>
              </a:rPr>
              <a:t>ь</a:t>
            </a:r>
            <a:r>
              <a:rPr lang="en-US" sz="3000" dirty="0" err="1">
                <a:solidFill>
                  <a:schemeClr val="bg1"/>
                </a:solidFill>
                <a:latin typeface="Times New Roman" panose="02020603050405020304" pitchFamily="18" charset="0"/>
                <a:ea typeface="Times New Roman" panose="02020603050405020304" pitchFamily="18" charset="0"/>
              </a:rPr>
              <a:t>слар</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интервали</a:t>
            </a:r>
            <a:r>
              <a:rPr lang="en-US" sz="3000" dirty="0">
                <a:solidFill>
                  <a:schemeClr val="bg1"/>
                </a:solidFill>
                <a:latin typeface="Times New Roman" panose="02020603050405020304" pitchFamily="18" charset="0"/>
                <a:ea typeface="Times New Roman" panose="02020603050405020304" pitchFamily="18" charset="0"/>
              </a:rPr>
              <a:t> </a:t>
            </a:r>
            <a:endParaRPr lang="ru-RU" sz="3000" dirty="0">
              <a:solidFill>
                <a:schemeClr val="bg1"/>
              </a:solidFill>
            </a:endParaRPr>
          </a:p>
        </p:txBody>
      </p:sp>
      <p:pic>
        <p:nvPicPr>
          <p:cNvPr id="819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478540" y="797757"/>
            <a:ext cx="1941716" cy="54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6531671" y="787362"/>
            <a:ext cx="1811714" cy="553998"/>
          </a:xfrm>
          <a:prstGeom prst="rect">
            <a:avLst/>
          </a:prstGeom>
        </p:spPr>
        <p:txBody>
          <a:bodyPr wrap="none">
            <a:spAutoFit/>
          </a:bodyPr>
          <a:lstStyle/>
          <a:p>
            <a:r>
              <a:rPr lang="en-US" sz="3000" dirty="0" err="1">
                <a:solidFill>
                  <a:schemeClr val="bg1"/>
                </a:solidFill>
                <a:latin typeface="Times New Roman" panose="02020603050405020304" pitchFamily="18" charset="0"/>
                <a:ea typeface="Times New Roman" panose="02020603050405020304" pitchFamily="18" charset="0"/>
              </a:rPr>
              <a:t>да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топиш</a:t>
            </a:r>
            <a:r>
              <a:rPr lang="en-US" sz="3000" dirty="0">
                <a:solidFill>
                  <a:schemeClr val="bg1"/>
                </a:solidFill>
                <a:latin typeface="Times New Roman" panose="02020603050405020304" pitchFamily="18" charset="0"/>
                <a:ea typeface="Times New Roman" panose="02020603050405020304" pitchFamily="18" charset="0"/>
              </a:rPr>
              <a:t> </a:t>
            </a:r>
            <a:endParaRPr lang="ru-RU" sz="3000" dirty="0">
              <a:solidFill>
                <a:schemeClr val="bg1"/>
              </a:solidFill>
            </a:endParaRPr>
          </a:p>
        </p:txBody>
      </p:sp>
      <p:sp>
        <p:nvSpPr>
          <p:cNvPr id="6" name="Прямоугольник 5"/>
          <p:cNvSpPr/>
          <p:nvPr/>
        </p:nvSpPr>
        <p:spPr>
          <a:xfrm>
            <a:off x="209144" y="1341360"/>
            <a:ext cx="8832715" cy="1015663"/>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э</a:t>
            </a:r>
            <a:r>
              <a:rPr lang="en-US" sz="3000" dirty="0" err="1">
                <a:solidFill>
                  <a:schemeClr val="bg1"/>
                </a:solidFill>
                <a:latin typeface="Times New Roman" panose="02020603050405020304" pitchFamily="18" charset="0"/>
                <a:ea typeface="Times New Roman" panose="02020603050405020304" pitchFamily="18" charset="0"/>
              </a:rPr>
              <a:t>ҳтимоллигини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аниқловчи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Максвелл</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тақсимотини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оламиз</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8195"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667416" y="2470825"/>
            <a:ext cx="5622248" cy="1128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166689"/>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9184" y="431984"/>
            <a:ext cx="9066179" cy="1477328"/>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ифодада</a:t>
            </a:r>
            <a:r>
              <a:rPr lang="ru-RU" sz="3000" dirty="0">
                <a:solidFill>
                  <a:schemeClr val="bg1"/>
                </a:solidFill>
                <a:latin typeface="Times New Roman" panose="02020603050405020304" pitchFamily="18" charset="0"/>
                <a:cs typeface="Times New Roman" panose="02020603050405020304" pitchFamily="18" charset="0"/>
              </a:rPr>
              <a:t> да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эканлигини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олсак</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ҳолда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тезликларининг</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тезлик</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интервалида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эҳтимоллигини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оламиз</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9222" name="Picture 6"/>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99067" y="573933"/>
            <a:ext cx="1585384" cy="490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1721" y="1028696"/>
            <a:ext cx="1692613" cy="447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9224" name="Picture 8"/>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25538" y="2655649"/>
            <a:ext cx="7517826" cy="127432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10"/>
          <p:cNvSpPr>
            <a:spLocks noChangeArrowheads="1"/>
          </p:cNvSpPr>
          <p:nvPr/>
        </p:nvSpPr>
        <p:spPr bwMode="auto">
          <a:xfrm>
            <a:off x="0" y="457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90210251"/>
      </p:ext>
    </p:extLst>
  </p:cSld>
  <p:clrMapOvr>
    <a:masterClrMapping/>
  </p:clrMapOvr>
  <p:transition spd="med">
    <p:split orient="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643" y="228420"/>
            <a:ext cx="8832714" cy="1477328"/>
          </a:xfrm>
          <a:prstGeom prst="rect">
            <a:avLst/>
          </a:prstGeom>
        </p:spPr>
        <p:txBody>
          <a:bodyPr wrap="square">
            <a:spAutoFit/>
          </a:bodyPr>
          <a:lstStyle/>
          <a:p>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ерда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яна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сферик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координаталар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системасига</a:t>
            </a:r>
            <a:r>
              <a:rPr lang="ru-RU" sz="3000" dirty="0">
                <a:solidFill>
                  <a:schemeClr val="bg1"/>
                </a:solidFill>
                <a:latin typeface="Times New Roman" panose="02020603050405020304" pitchFamily="18" charset="0"/>
                <a:ea typeface="Times New Roman" panose="02020603050405020304" pitchFamily="18" charset="0"/>
              </a:rPr>
              <a:t> ў</a:t>
            </a:r>
            <a:r>
              <a:rPr lang="uz-Cyrl-UZ" sz="3000" dirty="0">
                <a:solidFill>
                  <a:schemeClr val="bg1"/>
                </a:solidFill>
                <a:latin typeface="Times New Roman" panose="02020603050405020304" pitchFamily="18" charset="0"/>
                <a:ea typeface="Times New Roman" panose="02020603050405020304" pitchFamily="18" charset="0"/>
              </a:rPr>
              <a:t>тс</a:t>
            </a:r>
            <a:r>
              <a:rPr lang="ru-RU" sz="3000" dirty="0" err="1">
                <a:solidFill>
                  <a:schemeClr val="bg1"/>
                </a:solidFill>
                <a:latin typeface="Times New Roman" panose="02020603050405020304" pitchFamily="18" charset="0"/>
                <a:ea typeface="Times New Roman" panose="02020603050405020304" pitchFamily="18" charset="0"/>
              </a:rPr>
              <a:t>ак</a:t>
            </a:r>
            <a:r>
              <a:rPr lang="en-US"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тезлик</a:t>
            </a:r>
            <a:r>
              <a:rPr lang="ru-RU" sz="3000" dirty="0">
                <a:solidFill>
                  <a:schemeClr val="bg1"/>
                </a:solidFill>
                <a:latin typeface="Times New Roman" panose="02020603050405020304" pitchFamily="18" charset="0"/>
                <a:ea typeface="Times New Roman" panose="02020603050405020304" pitchFamily="18" charset="0"/>
              </a:rPr>
              <a:t> модули </a:t>
            </a:r>
            <a:r>
              <a:rPr lang="ru-RU" sz="3000" dirty="0" err="1">
                <a:solidFill>
                  <a:schemeClr val="bg1"/>
                </a:solidFill>
                <a:latin typeface="Times New Roman" panose="02020603050405020304" pitchFamily="18" charset="0"/>
                <a:ea typeface="Times New Roman" panose="02020603050405020304" pitchFamily="18" charset="0"/>
              </a:rPr>
              <a:t>бўйича</a:t>
            </a:r>
            <a:r>
              <a:rPr lang="ru-RU" sz="3000" dirty="0">
                <a:solidFill>
                  <a:schemeClr val="bg1"/>
                </a:solidFill>
                <a:latin typeface="Times New Roman" panose="02020603050405020304" pitchFamily="18" charset="0"/>
                <a:ea typeface="Times New Roman" panose="02020603050405020304" pitchFamily="18" charset="0"/>
              </a:rPr>
              <a:t> Максвелл </a:t>
            </a:r>
            <a:r>
              <a:rPr lang="ru-RU" sz="3000" dirty="0" err="1">
                <a:solidFill>
                  <a:schemeClr val="bg1"/>
                </a:solidFill>
                <a:latin typeface="Times New Roman" panose="02020603050405020304" pitchFamily="18" charset="0"/>
                <a:ea typeface="Times New Roman" panose="02020603050405020304" pitchFamily="18" charset="0"/>
              </a:rPr>
              <a:t>тақсимотини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оламиз</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024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3453" y="2044471"/>
            <a:ext cx="8022966" cy="176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4002375"/>
      </p:ext>
    </p:extLst>
  </p:cSld>
  <p:clrMapOvr>
    <a:masterClrMapping/>
  </p:clrMapOvr>
  <p:transition spd="med">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40468" y="392356"/>
            <a:ext cx="8501974" cy="1938992"/>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Енергия</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импульс </a:t>
            </a:r>
            <a:r>
              <a:rPr lang="ru-RU" sz="3000" dirty="0" err="1">
                <a:solidFill>
                  <a:schemeClr val="bg1"/>
                </a:solidFill>
                <a:latin typeface="Times New Roman" panose="02020603050405020304" pitchFamily="18" charset="0"/>
                <a:cs typeface="Times New Roman" panose="02020603050405020304" pitchFamily="18" charset="0"/>
              </a:rPr>
              <a:t>ифода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боғланганлигини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инобатга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олсак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энергиясининг</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энергия </a:t>
            </a:r>
            <a:r>
              <a:rPr lang="ru-RU" sz="3000" dirty="0" err="1">
                <a:solidFill>
                  <a:schemeClr val="bg1"/>
                </a:solidFill>
                <a:latin typeface="Times New Roman" panose="02020603050405020304" pitchFamily="18" charset="0"/>
                <a:cs typeface="Times New Roman" panose="02020603050405020304" pitchFamily="18" charset="0"/>
              </a:rPr>
              <a:t>интервалида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эҳтимоллиги</a:t>
            </a:r>
            <a:r>
              <a:rPr lang="ru-RU" sz="3000" dirty="0">
                <a:solidFill>
                  <a:schemeClr val="bg1"/>
                </a:solidFill>
                <a:latin typeface="Times New Roman" panose="02020603050405020304" pitchFamily="18" charset="0"/>
                <a:cs typeface="Times New Roman" panose="02020603050405020304" pitchFamily="18" charset="0"/>
              </a:rPr>
              <a:t> Максвелл </a:t>
            </a:r>
            <a:r>
              <a:rPr lang="ru-RU" sz="3000" dirty="0" err="1">
                <a:solidFill>
                  <a:schemeClr val="bg1"/>
                </a:solidFill>
                <a:latin typeface="Times New Roman" panose="02020603050405020304" pitchFamily="18" charset="0"/>
                <a:cs typeface="Times New Roman" panose="02020603050405020304" pitchFamily="18" charset="0"/>
              </a:rPr>
              <a:t>тақсимотига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ўтади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1270" name="Picture 6"/>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53409" y="392356"/>
            <a:ext cx="1693910" cy="580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7"/>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142033" y="1413342"/>
            <a:ext cx="1381328" cy="483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8"/>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56652" y="2772228"/>
            <a:ext cx="5533418" cy="122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5324805"/>
      </p:ext>
    </p:extLst>
  </p:cSld>
  <p:clrMapOvr>
    <a:masterClrMapping/>
  </p:clrMapOvr>
  <p:transition spd="med">
    <p:split orient="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94553" y="99092"/>
            <a:ext cx="8754893" cy="2862322"/>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Максвелл </a:t>
            </a:r>
            <a:r>
              <a:rPr lang="ru-RU" sz="3000" dirty="0" err="1">
                <a:solidFill>
                  <a:schemeClr val="bg1"/>
                </a:solidFill>
                <a:latin typeface="Times New Roman" panose="02020603050405020304" pitchFamily="18" charset="0"/>
                <a:cs typeface="Times New Roman" panose="02020603050405020304" pitchFamily="18" charset="0"/>
              </a:rPr>
              <a:t>тақсимотини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иккита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нисбий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масса </a:t>
            </a:r>
            <a:r>
              <a:rPr lang="ru-RU" sz="3000" dirty="0" err="1">
                <a:solidFill>
                  <a:schemeClr val="bg1"/>
                </a:solidFill>
                <a:latin typeface="Times New Roman" panose="02020603050405020304" pitchFamily="18" charset="0"/>
                <a:cs typeface="Times New Roman" panose="02020603050405020304" pitchFamily="18" charset="0"/>
              </a:rPr>
              <a:t>маркази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тезликларининг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ўртача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қийматини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аниқлашга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татбиқ</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қиламиз</a:t>
            </a:r>
            <a:r>
              <a:rPr lang="ru-RU" sz="3000" dirty="0">
                <a:solidFill>
                  <a:schemeClr val="bg1"/>
                </a:solidFill>
                <a:latin typeface="Times New Roman" panose="02020603050405020304" pitchFamily="18" charset="0"/>
                <a:cs typeface="Times New Roman" panose="02020603050405020304" pitchFamily="18" charset="0"/>
              </a:rPr>
              <a:t>. </a:t>
            </a:r>
          </a:p>
          <a:p>
            <a:r>
              <a:rPr lang="ru-RU" sz="3000" dirty="0" err="1">
                <a:solidFill>
                  <a:schemeClr val="bg1"/>
                </a:solidFill>
                <a:latin typeface="Times New Roman" panose="02020603050405020304" pitchFamily="18" charset="0"/>
                <a:cs typeface="Times New Roman" panose="02020603050405020304" pitchFamily="18" charset="0"/>
              </a:rPr>
              <a:t>Гибсс</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тақсимотига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асосан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тезликка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вақтда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эҳтимоллигини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ёзиш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мумкин</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2294" name="Picture 6"/>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86500" y="1530253"/>
            <a:ext cx="374616" cy="506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7"/>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08270" y="2002181"/>
            <a:ext cx="374615" cy="45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8"/>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80306" y="3250285"/>
            <a:ext cx="6383385" cy="114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7900036"/>
      </p:ext>
    </p:extLst>
  </p:cSld>
  <p:clrMapOvr>
    <a:masterClrMapping/>
  </p:clrMapOvr>
  <p:transition spd="med">
    <p:split orient="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8872" y="258322"/>
            <a:ext cx="3350597" cy="553998"/>
          </a:xfrm>
          <a:prstGeom prst="rect">
            <a:avLst/>
          </a:prstGeom>
        </p:spPr>
        <p:txBody>
          <a:bodyPr wrap="none">
            <a:spAutoFit/>
          </a:bodyPr>
          <a:lstStyle/>
          <a:p>
            <a:pPr algn="just"/>
            <a:r>
              <a:rPr lang="en-US" sz="3000" dirty="0" err="1">
                <a:solidFill>
                  <a:schemeClr val="bg1"/>
                </a:solidFill>
                <a:latin typeface="Times New Roman" panose="02020603050405020304" pitchFamily="18" charset="0"/>
                <a:ea typeface="Times New Roman" panose="02020603050405020304" pitchFamily="18" charset="0"/>
              </a:rPr>
              <a:t>Нормировка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шарти</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1331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88431" y="812321"/>
            <a:ext cx="3181031" cy="95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51116" y="1845106"/>
            <a:ext cx="9063700" cy="553998"/>
          </a:xfrm>
          <a:prstGeom prst="rect">
            <a:avLst/>
          </a:prstGeom>
        </p:spPr>
        <p:txBody>
          <a:bodyPr wrap="none">
            <a:spAutoFit/>
          </a:bodyPr>
          <a:lstStyle/>
          <a:p>
            <a:r>
              <a:rPr lang="ru-RU" sz="3000" dirty="0" err="1">
                <a:solidFill>
                  <a:schemeClr val="bg1"/>
                </a:solidFill>
                <a:latin typeface="Times New Roman" panose="02020603050405020304" pitchFamily="18" charset="0"/>
                <a:ea typeface="Times New Roman" panose="02020603050405020304" pitchFamily="18" charset="0"/>
              </a:rPr>
              <a:t>ўзгармас</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катталик</a:t>
            </a:r>
            <a:r>
              <a:rPr lang="ru-RU" sz="3000" dirty="0">
                <a:solidFill>
                  <a:schemeClr val="bg1"/>
                </a:solidFill>
                <a:latin typeface="Times New Roman" panose="02020603050405020304" pitchFamily="18" charset="0"/>
                <a:ea typeface="Times New Roman" panose="02020603050405020304" pitchFamily="18" charset="0"/>
              </a:rPr>
              <a:t> </a:t>
            </a:r>
            <a:r>
              <a:rPr lang="en-US" sz="3000" dirty="0">
                <a:solidFill>
                  <a:schemeClr val="bg1"/>
                </a:solidFill>
                <a:latin typeface="Times New Roman" panose="02020603050405020304" pitchFamily="18" charset="0"/>
                <a:ea typeface="Times New Roman" panose="02020603050405020304" pitchFamily="18" charset="0"/>
              </a:rPr>
              <a:t>C</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натижани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беради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3315"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84985" y="2767522"/>
            <a:ext cx="3059781" cy="1532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3993709"/>
      </p:ext>
    </p:extLst>
  </p:cSld>
  <p:clrMapOvr>
    <a:masterClrMapping/>
  </p:clrMapOvr>
  <p:transition spd="med">
    <p:split orient="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5" y="1006634"/>
            <a:ext cx="8949445" cy="1015663"/>
          </a:xfrm>
          <a:prstGeom prst="rect">
            <a:avLst/>
          </a:prstGeom>
        </p:spPr>
        <p:txBody>
          <a:bodyPr wrap="square">
            <a:spAutoFit/>
          </a:bodyPr>
          <a:lstStyle/>
          <a:p>
            <a:r>
              <a:rPr lang="en-US" sz="3000" dirty="0" err="1">
                <a:solidFill>
                  <a:schemeClr val="bg1"/>
                </a:solidFill>
                <a:latin typeface="Times New Roman" panose="02020603050405020304" pitchFamily="18" charset="0"/>
                <a:ea typeface="Times New Roman" panose="02020603050405020304" pitchFamily="18" charset="0"/>
              </a:rPr>
              <a:t>Тақсимот</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функ</a:t>
            </a:r>
            <a:r>
              <a:rPr lang="uz-Cyrl-UZ" sz="3000" dirty="0">
                <a:solidFill>
                  <a:schemeClr val="bg1"/>
                </a:solidFill>
                <a:latin typeface="Times New Roman" panose="02020603050405020304" pitchFamily="18" charset="0"/>
                <a:ea typeface="Times New Roman" panose="02020603050405020304" pitchFamily="18" charset="0"/>
              </a:rPr>
              <a:t>ц</a:t>
            </a:r>
            <a:r>
              <a:rPr lang="en-US" sz="3000" dirty="0" err="1">
                <a:solidFill>
                  <a:schemeClr val="bg1"/>
                </a:solidFill>
                <a:latin typeface="Times New Roman" panose="02020603050405020304" pitchFamily="18" charset="0"/>
                <a:ea typeface="Times New Roman" panose="02020603050405020304" pitchFamily="18" charset="0"/>
              </a:rPr>
              <a:t>иясини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тезликларнинг</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модуллари</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бўйича</a:t>
            </a:r>
            <a:r>
              <a:rPr lang="en-US" sz="3000" dirty="0">
                <a:solidFill>
                  <a:schemeClr val="bg1"/>
                </a:solidFill>
                <a:latin typeface="Times New Roman" panose="02020603050405020304" pitchFamily="18" charset="0"/>
                <a:ea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rPr>
              <a:t>ёзамиз</a:t>
            </a:r>
            <a:r>
              <a:rPr lang="en-US"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14338"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03287" y="2732415"/>
            <a:ext cx="7131980" cy="973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0957746"/>
      </p:ext>
    </p:extLst>
  </p:cSld>
  <p:clrMapOvr>
    <a:masterClrMapping/>
  </p:clrMapOvr>
  <p:transition spd="med">
    <p:split orient="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14009" y="286070"/>
            <a:ext cx="8842442"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Енди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тақсимот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функциясини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нисбий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въ</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масса </a:t>
            </a:r>
            <a:r>
              <a:rPr lang="ru-RU" sz="3000" dirty="0" err="1">
                <a:solidFill>
                  <a:schemeClr val="bg1"/>
                </a:solidFill>
                <a:latin typeface="Times New Roman" panose="02020603050405020304" pitchFamily="18" charset="0"/>
                <a:cs typeface="Times New Roman" panose="02020603050405020304" pitchFamily="18" charset="0"/>
              </a:rPr>
              <a:t>маркази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тезликларининг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модуллари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орқали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ёзамиз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5369" name="Picture 9"/>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62612" y="1623304"/>
            <a:ext cx="6182365" cy="1314906"/>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62612" y="3382563"/>
            <a:ext cx="6182365" cy="132562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11"/>
          <p:cNvSpPr>
            <a:spLocks noChangeArrowheads="1"/>
          </p:cNvSpPr>
          <p:nvPr/>
        </p:nvSpPr>
        <p:spPr bwMode="auto">
          <a:xfrm>
            <a:off x="496110" y="184825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2"/>
          <p:cNvSpPr>
            <a:spLocks noChangeArrowheads="1"/>
          </p:cNvSpPr>
          <p:nvPr/>
        </p:nvSpPr>
        <p:spPr bwMode="auto">
          <a:xfrm>
            <a:off x="496110" y="230545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ru-RU" altLang="ru-RU"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66568857"/>
      </p:ext>
    </p:extLst>
  </p:cSld>
  <p:clrMapOvr>
    <a:masterClrMapping/>
  </p:clrMapOvr>
  <p:transition spd="med">
    <p:split orient="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6460" y="184827"/>
            <a:ext cx="8842441" cy="3323987"/>
          </a:xfrm>
          <a:prstGeom prst="rect">
            <a:avLst/>
          </a:prstGeom>
        </p:spPr>
        <p:txBody>
          <a:bodyPr wrap="square">
            <a:spAutoFit/>
          </a:bodyPr>
          <a:lstStyle/>
          <a:p>
            <a:r>
              <a:rPr lang="ru-RU" sz="3000" dirty="0">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Больцман </a:t>
            </a:r>
            <a:r>
              <a:rPr lang="ru-RU" sz="3000" dirty="0" err="1">
                <a:solidFill>
                  <a:schemeClr val="bg1"/>
                </a:solidFill>
                <a:latin typeface="Times New Roman" panose="02020603050405020304" pitchFamily="18" charset="0"/>
                <a:cs typeface="Times New Roman" panose="02020603050405020304" pitchFamily="18" charset="0"/>
              </a:rPr>
              <a:t>тақсимотининг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хусусий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тадбиғини</a:t>
            </a:r>
            <a:r>
              <a:rPr lang="ru-RU" sz="3000" dirty="0">
                <a:solidFill>
                  <a:schemeClr val="bg1"/>
                </a:solidFill>
                <a:latin typeface="Times New Roman" panose="02020603050405020304" pitchFamily="18" charset="0"/>
                <a:cs typeface="Times New Roman" panose="02020603050405020304" pitchFamily="18" charset="0"/>
              </a:rPr>
              <a:t> ер </a:t>
            </a:r>
            <a:r>
              <a:rPr lang="ru-RU" sz="3000" dirty="0" err="1">
                <a:solidFill>
                  <a:schemeClr val="bg1"/>
                </a:solidFill>
                <a:latin typeface="Times New Roman" panose="02020603050405020304" pitchFamily="18" charset="0"/>
                <a:cs typeface="Times New Roman" panose="02020603050405020304" pitchFamily="18" charset="0"/>
              </a:rPr>
              <a:t>атмосфераси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чиқамиз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Маълумки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ҳаводаги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гравитацион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майдони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ўқини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вертикал </a:t>
            </a:r>
            <a:r>
              <a:rPr lang="ru-RU" sz="3000" dirty="0" err="1">
                <a:solidFill>
                  <a:schemeClr val="bg1"/>
                </a:solidFill>
                <a:latin typeface="Times New Roman" panose="02020603050405020304" pitchFamily="18" charset="0"/>
                <a:cs typeface="Times New Roman" panose="02020603050405020304" pitchFamily="18" charset="0"/>
              </a:rPr>
              <a:t>ҳолда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юқорига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йўналтирсак</a:t>
            </a:r>
            <a:r>
              <a:rPr lang="ru-RU" sz="3000" dirty="0">
                <a:solidFill>
                  <a:schemeClr val="bg1"/>
                </a:solidFill>
                <a:latin typeface="Times New Roman" panose="02020603050405020304" pitchFamily="18" charset="0"/>
                <a:cs typeface="Times New Roman" panose="02020603050405020304" pitchFamily="18" charset="0"/>
              </a:rPr>
              <a:t>, газ </a:t>
            </a:r>
            <a:r>
              <a:rPr lang="ru-RU" sz="3000" dirty="0" err="1">
                <a:solidFill>
                  <a:schemeClr val="bg1"/>
                </a:solidFill>
                <a:latin typeface="Times New Roman" panose="02020603050405020304" pitchFamily="18" charset="0"/>
                <a:cs typeface="Times New Roman" panose="02020603050405020304" pitchFamily="18" charset="0"/>
              </a:rPr>
              <a:t>молекуласининг</a:t>
            </a:r>
            <a:r>
              <a:rPr lang="ru-RU" sz="3000" dirty="0">
                <a:solidFill>
                  <a:schemeClr val="bg1"/>
                </a:solidFill>
                <a:latin typeface="Times New Roman" panose="02020603050405020304" pitchFamily="18" charset="0"/>
                <a:cs typeface="Times New Roman" panose="02020603050405020304" pitchFamily="18" charset="0"/>
              </a:rPr>
              <a:t> потенциал </a:t>
            </a:r>
            <a:r>
              <a:rPr lang="ru-RU" sz="3000" dirty="0" err="1">
                <a:solidFill>
                  <a:schemeClr val="bg1"/>
                </a:solidFill>
                <a:latin typeface="Times New Roman" panose="02020603050405020304" pitchFamily="18" charset="0"/>
                <a:cs typeface="Times New Roman" panose="02020603050405020304" pitchFamily="18" charset="0"/>
              </a:rPr>
              <a:t>энергияси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бўлади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натижада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кўринишни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6390" name="Picture 6"/>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20375" y="1648273"/>
            <a:ext cx="397094" cy="39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58474" y="2591258"/>
            <a:ext cx="1061901" cy="37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23218" y="3423195"/>
            <a:ext cx="3089495" cy="1634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55524"/>
      </p:ext>
    </p:extLst>
  </p:cSld>
  <p:clrMapOvr>
    <a:masterClrMapping/>
  </p:clrMapOvr>
  <p:transition spd="med">
    <p:split orient="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5915" y="716796"/>
            <a:ext cx="8920264"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бирлигидаги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сонини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киритсак</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вақтда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интервалдаги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a:t>
            </a:r>
            <a:r>
              <a:rPr lang="ru-RU" sz="3000" dirty="0">
                <a:solidFill>
                  <a:schemeClr val="bg1"/>
                </a:solidFill>
                <a:latin typeface="Times New Roman" panose="02020603050405020304" pitchFamily="18" charset="0"/>
                <a:cs typeface="Times New Roman" panose="02020603050405020304" pitchFamily="18" charset="0"/>
              </a:rPr>
              <a:t> сони</a:t>
            </a:r>
          </a:p>
        </p:txBody>
      </p:sp>
      <p:pic>
        <p:nvPicPr>
          <p:cNvPr id="17410"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93096" y="1125050"/>
            <a:ext cx="1619756" cy="60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93096" y="2198452"/>
            <a:ext cx="5265904" cy="1410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184295"/>
      </p:ext>
    </p:extLst>
  </p:cSld>
  <p:clrMapOvr>
    <a:masterClrMapping/>
  </p:clrMapOvr>
  <p:transition spd="med">
    <p:split orient="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49030" y="889902"/>
            <a:ext cx="7850221"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баландликдаги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зичлиги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843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668193" y="906385"/>
            <a:ext cx="491348" cy="491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96598" y="2417222"/>
            <a:ext cx="4498394" cy="1405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6869727"/>
      </p:ext>
    </p:extLst>
  </p:cSld>
  <p:clrMapOvr>
    <a:masterClrMapping/>
  </p:clrMapOvr>
  <p:transition spd="med">
    <p:split orient="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1" y="479905"/>
            <a:ext cx="8774348" cy="1938992"/>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йерда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координата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шартли</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ҳисоблаш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сатҳида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бирлигидаги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a:t>
            </a:r>
            <a:r>
              <a:rPr lang="ru-RU" sz="3000" dirty="0">
                <a:solidFill>
                  <a:schemeClr val="bg1"/>
                </a:solidFill>
                <a:latin typeface="Times New Roman" panose="02020603050405020304" pitchFamily="18" charset="0"/>
                <a:cs typeface="Times New Roman" panose="02020603050405020304" pitchFamily="18" charset="0"/>
              </a:rPr>
              <a:t> сони. </a:t>
            </a:r>
            <a:r>
              <a:rPr lang="ru-RU" sz="3000" dirty="0" err="1">
                <a:solidFill>
                  <a:schemeClr val="bg1"/>
                </a:solidFill>
                <a:latin typeface="Times New Roman" panose="02020603050405020304" pitchFamily="18" charset="0"/>
                <a:cs typeface="Times New Roman" panose="02020603050405020304" pitchFamily="18" charset="0"/>
              </a:rPr>
              <a:t>Босимни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сонига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пропорционал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эканлигини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олсак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барометрик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формулани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9458"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72474" y="479905"/>
            <a:ext cx="559441" cy="7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450304" y="595665"/>
            <a:ext cx="925277" cy="475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003897" y="2816056"/>
            <a:ext cx="5513156" cy="1676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5304313"/>
      </p:ext>
    </p:extLst>
  </p:cSld>
  <p:clrMapOvr>
    <a:masterClrMapping/>
  </p:clrMapOvr>
  <p:transition spd="med">
    <p:split orient="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4" y="402801"/>
            <a:ext cx="9075906" cy="4247317"/>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rgbClr val="FF0000"/>
                </a:solidFill>
                <a:latin typeface="Times New Roman" panose="02020603050405020304" pitchFamily="18" charset="0"/>
                <a:cs typeface="Times New Roman" panose="02020603050405020304" pitchFamily="18" charset="0"/>
              </a:rPr>
              <a:t>характеристик </a:t>
            </a:r>
            <a:r>
              <a:rPr lang="ru-RU" sz="3000" dirty="0" err="1">
                <a:solidFill>
                  <a:srgbClr val="FF0000"/>
                </a:solidFill>
                <a:latin typeface="Times New Roman" panose="02020603050405020304" pitchFamily="18" charset="0"/>
                <a:cs typeface="Times New Roman" panose="02020603050405020304" pitchFamily="18" charset="0"/>
              </a:rPr>
              <a:t>баландлик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endParaRPr lang="en-US" sz="3000" dirty="0">
              <a:solidFill>
                <a:schemeClr val="bg1"/>
              </a:solidFill>
              <a:latin typeface="Times New Roman" panose="02020603050405020304" pitchFamily="18" charset="0"/>
              <a:cs typeface="Times New Roman" panose="02020603050405020304" pitchFamily="18" charset="0"/>
            </a:endParaRPr>
          </a:p>
          <a:p>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юритилади</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smtClean="0">
                <a:solidFill>
                  <a:schemeClr val="bg1"/>
                </a:solidFill>
                <a:latin typeface="Times New Roman" panose="02020603050405020304" pitchFamily="18" charset="0"/>
                <a:cs typeface="Times New Roman" panose="02020603050405020304" pitchFamily="18" charset="0"/>
              </a:rPr>
              <a:t>Характеристик </a:t>
            </a:r>
            <a:r>
              <a:rPr lang="ru-RU" sz="3000" dirty="0" err="1">
                <a:solidFill>
                  <a:schemeClr val="bg1"/>
                </a:solidFill>
                <a:latin typeface="Times New Roman" panose="02020603050405020304" pitchFamily="18" charset="0"/>
                <a:cs typeface="Times New Roman" panose="02020603050405020304" pitchFamily="18" charset="0"/>
              </a:rPr>
              <a:t>баландликда</a:t>
            </a:r>
            <a:r>
              <a:rPr lang="ru-RU" sz="3000" dirty="0">
                <a:solidFill>
                  <a:schemeClr val="bg1"/>
                </a:solidFill>
                <a:latin typeface="Times New Roman" panose="02020603050405020304" pitchFamily="18" charset="0"/>
                <a:cs typeface="Times New Roman" panose="02020603050405020304" pitchFamily="18" charset="0"/>
              </a:rPr>
              <a:t> газ </a:t>
            </a:r>
            <a:r>
              <a:rPr lang="ru-RU" sz="3000" dirty="0" err="1">
                <a:solidFill>
                  <a:schemeClr val="bg1"/>
                </a:solidFill>
                <a:latin typeface="Times New Roman" panose="02020603050405020304" pitchFamily="18" charset="0"/>
                <a:cs typeface="Times New Roman" panose="02020603050405020304" pitchFamily="18" charset="0"/>
              </a:rPr>
              <a:t>молекулалар</a:t>
            </a:r>
            <a:r>
              <a:rPr lang="ru-RU" sz="3000" dirty="0">
                <a:solidFill>
                  <a:schemeClr val="bg1"/>
                </a:solidFill>
                <a:latin typeface="Times New Roman" panose="02020603050405020304" pitchFamily="18" charset="0"/>
                <a:cs typeface="Times New Roman" panose="02020603050405020304" pitchFamily="18" charset="0"/>
              </a:rPr>
              <a:t> сони  </a:t>
            </a:r>
            <a:r>
              <a:rPr lang="ru-RU" sz="3000" dirty="0" smtClean="0">
                <a:solidFill>
                  <a:schemeClr val="bg1"/>
                </a:solidFill>
                <a:latin typeface="Times New Roman" panose="02020603050405020304" pitchFamily="18" charset="0"/>
                <a:cs typeface="Times New Roman" panose="02020603050405020304" pitchFamily="18" charset="0"/>
              </a:rPr>
              <a:t>,</a:t>
            </a:r>
            <a:endParaRPr lang="en-US" sz="3000" dirty="0" smtClean="0">
              <a:solidFill>
                <a:schemeClr val="bg1"/>
              </a:solidFill>
              <a:latin typeface="Times New Roman" panose="02020603050405020304" pitchFamily="18" charset="0"/>
              <a:cs typeface="Times New Roman" panose="02020603050405020304" pitchFamily="18" charset="0"/>
            </a:endParaRPr>
          </a:p>
          <a:p>
            <a:endParaRPr lang="en-US" sz="3000" dirty="0" smtClean="0">
              <a:solidFill>
                <a:schemeClr val="bg1"/>
              </a:solidFill>
              <a:latin typeface="Times New Roman" panose="02020603050405020304" pitchFamily="18" charset="0"/>
              <a:cs typeface="Times New Roman" panose="02020603050405020304" pitchFamily="18" charset="0"/>
            </a:endParaRPr>
          </a:p>
          <a:p>
            <a:endParaRPr lang="en-US" sz="3000" dirty="0">
              <a:solidFill>
                <a:schemeClr val="bg1"/>
              </a:solidFill>
              <a:latin typeface="Times New Roman" panose="02020603050405020304" pitchFamily="18" charset="0"/>
              <a:cs typeface="Times New Roman" panose="02020603050405020304" pitchFamily="18" charset="0"/>
            </a:endParaRPr>
          </a:p>
          <a:p>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rgbClr val="FF0000"/>
                </a:solidFill>
                <a:latin typeface="Times New Roman" panose="02020603050405020304" pitchFamily="18" charset="0"/>
                <a:cs typeface="Times New Roman" panose="02020603050405020304" pitchFamily="18" charset="0"/>
              </a:rPr>
              <a:t>Z=0</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сатҳдагига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нисбатан</a:t>
            </a:r>
            <a:r>
              <a:rPr lang="ru-RU" sz="3000" dirty="0">
                <a:solidFill>
                  <a:schemeClr val="bg1"/>
                </a:solidFill>
                <a:latin typeface="Times New Roman" panose="02020603050405020304" pitchFamily="18" charset="0"/>
                <a:cs typeface="Times New Roman" panose="02020603050405020304" pitchFamily="18" charset="0"/>
              </a:rPr>
              <a:t> е марта </a:t>
            </a:r>
            <a:r>
              <a:rPr lang="ru-RU" sz="3000" dirty="0" err="1">
                <a:solidFill>
                  <a:schemeClr val="bg1"/>
                </a:solidFill>
                <a:latin typeface="Times New Roman" panose="02020603050405020304" pitchFamily="18" charset="0"/>
                <a:cs typeface="Times New Roman" panose="02020603050405020304" pitchFamily="18" charset="0"/>
              </a:rPr>
              <a:t>камаяр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экан</a:t>
            </a:r>
            <a:r>
              <a:rPr lang="ru-RU" sz="3000" dirty="0" smtClean="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20482"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8695" y="225221"/>
            <a:ext cx="1971709" cy="997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96614" y="2393628"/>
            <a:ext cx="2111965" cy="96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8810619"/>
      </p:ext>
    </p:extLst>
  </p:cSld>
  <p:clrMapOvr>
    <a:masterClrMapping/>
  </p:clrMapOvr>
  <p:transition spd="med">
    <p:split orient="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9651" y="649980"/>
            <a:ext cx="8365788" cy="3785652"/>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Мустаҳкамлаш учун саволлар:</a:t>
            </a:r>
            <a:endParaRPr lang="ru-RU" sz="2400" dirty="0">
              <a:solidFill>
                <a:schemeClr val="bg1"/>
              </a:solidFill>
              <a:latin typeface="Times New Roman" panose="02020603050405020304" pitchFamily="18" charset="0"/>
              <a:ea typeface="Times New Roman" panose="02020603050405020304" pitchFamily="18" charset="0"/>
            </a:endParaRPr>
          </a:p>
          <a:p>
            <a:pPr algn="just">
              <a:tabLst>
                <a:tab pos="1918335" algn="l"/>
                <a:tab pos="5257800" algn="l"/>
              </a:tabLst>
            </a:pPr>
            <a:r>
              <a:rPr lang="uz-Cyrl-UZ" sz="2400" dirty="0">
                <a:solidFill>
                  <a:schemeClr val="bg1"/>
                </a:solidFill>
                <a:latin typeface="Times New Roman" panose="02020603050405020304" pitchFamily="18" charset="0"/>
                <a:ea typeface="Times New Roman" panose="02020603050405020304" pitchFamily="18" charset="0"/>
              </a:rPr>
              <a:t>1.Максвелл  тақсимоти қандай физикавий системаларга татбиқ этилади </a:t>
            </a:r>
            <a:endParaRPr lang="ru-RU" sz="2400" dirty="0">
              <a:solidFill>
                <a:schemeClr val="bg1"/>
              </a:solidFill>
              <a:latin typeface="Times New Roman" panose="02020603050405020304" pitchFamily="18" charset="0"/>
              <a:ea typeface="Times New Roman" panose="02020603050405020304" pitchFamily="18" charset="0"/>
            </a:endParaRPr>
          </a:p>
          <a:p>
            <a:pPr algn="just">
              <a:tabLst>
                <a:tab pos="1918335" algn="l"/>
                <a:tab pos="5257800" algn="l"/>
              </a:tabLst>
            </a:pPr>
            <a:r>
              <a:rPr lang="uz-Cyrl-UZ" sz="2400" dirty="0">
                <a:solidFill>
                  <a:schemeClr val="bg1"/>
                </a:solidFill>
                <a:latin typeface="Times New Roman" panose="02020603050405020304" pitchFamily="18" charset="0"/>
                <a:ea typeface="Times New Roman" panose="02020603050405020304" pitchFamily="18" charset="0"/>
              </a:rPr>
              <a:t>2.Максвелл-Больцман  тақсимоти  қандай системага татбиқ этилади ва уни битта идеал газ молекуласидан иборат статистик системага татбиқ этиш мумкинми ?</a:t>
            </a:r>
            <a:endParaRPr lang="ru-RU" sz="2400" dirty="0">
              <a:solidFill>
                <a:schemeClr val="bg1"/>
              </a:solidFill>
              <a:latin typeface="Times New Roman" panose="02020603050405020304" pitchFamily="18" charset="0"/>
              <a:ea typeface="Times New Roman" panose="02020603050405020304" pitchFamily="18" charset="0"/>
            </a:endParaRPr>
          </a:p>
          <a:p>
            <a:pPr algn="just">
              <a:tabLst>
                <a:tab pos="1918335" algn="l"/>
                <a:tab pos="5257800" algn="l"/>
              </a:tabLst>
            </a:pPr>
            <a:r>
              <a:rPr lang="uz-Cyrl-UZ" sz="2400" dirty="0">
                <a:solidFill>
                  <a:schemeClr val="bg1"/>
                </a:solidFill>
                <a:latin typeface="Times New Roman" panose="02020603050405020304" pitchFamily="18" charset="0"/>
                <a:ea typeface="Times New Roman" panose="02020603050405020304" pitchFamily="18" charset="0"/>
              </a:rPr>
              <a:t>3.Барометрик формула  ва уни ҳаво қатлами босимини аниқлашга татбиқ этилишида асосий ҳусусиятларини айтинг.</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rPr>
              <a:t>4.Зичлик бўйича Больцман  тақсимоти ва унинг қўлланилиш соҳасини тушунтириб беринг.</a:t>
            </a:r>
            <a:endParaRPr lang="ru-RU" sz="2400" dirty="0">
              <a:solidFill>
                <a:schemeClr val="bg1"/>
              </a:solidFill>
            </a:endParaRPr>
          </a:p>
        </p:txBody>
      </p:sp>
    </p:spTree>
    <p:extLst>
      <p:ext uri="{BB962C8B-B14F-4D97-AF65-F5344CB8AC3E}">
        <p14:creationId xmlns:p14="http://schemas.microsoft.com/office/powerpoint/2010/main" val="962043515"/>
      </p:ext>
    </p:extLst>
  </p:cSld>
  <p:clrMapOvr>
    <a:masterClrMapping/>
  </p:clrMapOvr>
  <p:transition spd="med">
    <p:split orient="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99738568"/>
      </p:ext>
    </p:extLst>
  </p:cSld>
  <p:clrMapOvr>
    <a:masterClrMapping/>
  </p:clrMapOvr>
  <p:transition spd="med">
    <p:split orient="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5429286"/>
      </p:ext>
    </p:extLst>
  </p:cSld>
  <p:clrMapOvr>
    <a:masterClrMapping/>
  </p:clrMapOvr>
  <p:transition spd="med">
    <p:split orient="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99499302"/>
      </p:ext>
    </p:extLst>
  </p:cSld>
  <p:clrMapOvr>
    <a:masterClrMapping/>
  </p:clrMapOvr>
  <p:transition spd="med">
    <p:split orient="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132939"/>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1237</TotalTime>
  <Words>1849</Words>
  <Application>Microsoft Office PowerPoint</Application>
  <PresentationFormat>Экран (16:9)</PresentationFormat>
  <Paragraphs>138</Paragraphs>
  <Slides>56</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56</vt:i4>
      </vt:variant>
    </vt:vector>
  </HeadingPairs>
  <TitlesOfParts>
    <vt:vector size="63" baseType="lpstr">
      <vt:lpstr>DM Serif Display</vt:lpstr>
      <vt:lpstr>Montserrat Light</vt:lpstr>
      <vt:lpstr>Times New Roman</vt:lpstr>
      <vt:lpstr>Arial</vt:lpstr>
      <vt:lpstr>BalticaUzbek</vt:lpstr>
      <vt:lpstr>Calibri</vt:lpstr>
      <vt:lpstr>Mutius template</vt:lpstr>
      <vt:lpstr>                                                                                                                                  Статистик механиканинг умумий методлари.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Маквелл ва Максвелл -Больцман тақсимотлари.Барометрик формула.Зичлик бўйича Больцман тақсимоти.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94</cp:revision>
  <dcterms:modified xsi:type="dcterms:W3CDTF">2021-04-11T04:00:39Z</dcterms:modified>
</cp:coreProperties>
</file>