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7"/>
  </p:notesMasterIdLst>
  <p:sldIdLst>
    <p:sldId id="256" r:id="rId2"/>
    <p:sldId id="286" r:id="rId3"/>
    <p:sldId id="333" r:id="rId4"/>
    <p:sldId id="313" r:id="rId5"/>
    <p:sldId id="314" r:id="rId6"/>
    <p:sldId id="354" r:id="rId7"/>
    <p:sldId id="315" r:id="rId8"/>
    <p:sldId id="316" r:id="rId9"/>
    <p:sldId id="317" r:id="rId10"/>
    <p:sldId id="318" r:id="rId11"/>
    <p:sldId id="319" r:id="rId12"/>
    <p:sldId id="320" r:id="rId13"/>
    <p:sldId id="321" r:id="rId14"/>
    <p:sldId id="322" r:id="rId15"/>
    <p:sldId id="323" r:id="rId16"/>
    <p:sldId id="355" r:id="rId17"/>
    <p:sldId id="324" r:id="rId18"/>
    <p:sldId id="325" r:id="rId19"/>
    <p:sldId id="326" r:id="rId20"/>
    <p:sldId id="327" r:id="rId21"/>
    <p:sldId id="328" r:id="rId22"/>
    <p:sldId id="329" r:id="rId23"/>
    <p:sldId id="350" r:id="rId24"/>
    <p:sldId id="330" r:id="rId25"/>
    <p:sldId id="331" r:id="rId26"/>
    <p:sldId id="332" r:id="rId27"/>
    <p:sldId id="334" r:id="rId28"/>
    <p:sldId id="335" r:id="rId29"/>
    <p:sldId id="336" r:id="rId30"/>
    <p:sldId id="337" r:id="rId31"/>
    <p:sldId id="338" r:id="rId32"/>
    <p:sldId id="339" r:id="rId33"/>
    <p:sldId id="340" r:id="rId34"/>
    <p:sldId id="341" r:id="rId35"/>
    <p:sldId id="342" r:id="rId36"/>
    <p:sldId id="343" r:id="rId37"/>
    <p:sldId id="344" r:id="rId38"/>
    <p:sldId id="345" r:id="rId39"/>
    <p:sldId id="351" r:id="rId40"/>
    <p:sldId id="352" r:id="rId41"/>
    <p:sldId id="353" r:id="rId42"/>
    <p:sldId id="356" r:id="rId43"/>
    <p:sldId id="357" r:id="rId44"/>
    <p:sldId id="358" r:id="rId45"/>
    <p:sldId id="359" r:id="rId46"/>
  </p:sldIdLst>
  <p:sldSz cx="9144000" cy="5143500" type="screen16x9"/>
  <p:notesSz cx="6858000" cy="9144000"/>
  <p:embeddedFontLst>
    <p:embeddedFont>
      <p:font typeface="DM Serif Display" panose="020B0604020202020204" charset="0"/>
      <p:regular r:id="rId48"/>
      <p:italic r:id="rId49"/>
    </p:embeddedFont>
    <p:embeddedFont>
      <p:font typeface="Montserrat Light" panose="020B0604020202020204" charset="-52"/>
      <p:regular r:id="rId50"/>
      <p:bold r:id="rId51"/>
      <p:italic r:id="rId52"/>
      <p:boldItalic r:id="rId53"/>
    </p:embeddedFont>
    <p:embeddedFont>
      <p:font typeface="Calibri" panose="020F0502020204030204" pitchFamily="34" charset="0"/>
      <p:regular r:id="rId54"/>
      <p:bold r:id="rId55"/>
      <p:italic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image" Target="../media/image2.wmf"/><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wmf"/><Relationship Id="rId10" Type="http://schemas.openxmlformats.org/officeDocument/2006/relationships/image" Target="../media/image10.wmf"/><Relationship Id="rId4" Type="http://schemas.openxmlformats.org/officeDocument/2006/relationships/image" Target="../media/image4.wmf"/><Relationship Id="rId9"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2.xml"/><Relationship Id="rId5" Type="http://schemas.openxmlformats.org/officeDocument/2006/relationships/image" Target="../media/image14.wmf"/><Relationship Id="rId4" Type="http://schemas.openxmlformats.org/officeDocument/2006/relationships/image" Target="../media/image13.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2.xml"/><Relationship Id="rId5" Type="http://schemas.openxmlformats.org/officeDocument/2006/relationships/image" Target="../media/image18.wmf"/><Relationship Id="rId4" Type="http://schemas.openxmlformats.org/officeDocument/2006/relationships/image" Target="../media/image17.wmf"/></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slideLayout" Target="../slideLayouts/slideLayout2.xml"/><Relationship Id="rId4" Type="http://schemas.openxmlformats.org/officeDocument/2006/relationships/image" Target="../media/image23.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slideLayout" Target="../slideLayouts/slideLayout2.xml"/><Relationship Id="rId4" Type="http://schemas.openxmlformats.org/officeDocument/2006/relationships/image" Target="../media/image26.wmf"/></Relationships>
</file>

<file path=ppt/slides/_rels/slide23.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slideLayout" Target="../slideLayouts/slideLayout2.xml"/><Relationship Id="rId5" Type="http://schemas.openxmlformats.org/officeDocument/2006/relationships/image" Target="../media/image32.wmf"/><Relationship Id="rId4" Type="http://schemas.openxmlformats.org/officeDocument/2006/relationships/image" Target="../media/image31.wmf"/></Relationships>
</file>

<file path=ppt/slides/_rels/slide25.x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42.wmf"/><Relationship Id="rId3" Type="http://schemas.openxmlformats.org/officeDocument/2006/relationships/image" Target="../media/image37.wmf"/><Relationship Id="rId7" Type="http://schemas.openxmlformats.org/officeDocument/2006/relationships/image" Target="../media/image41.wmf"/><Relationship Id="rId2" Type="http://schemas.openxmlformats.org/officeDocument/2006/relationships/image" Target="../media/image36.wmf"/><Relationship Id="rId1" Type="http://schemas.openxmlformats.org/officeDocument/2006/relationships/slideLayout" Target="../slideLayouts/slideLayout2.xml"/><Relationship Id="rId6" Type="http://schemas.openxmlformats.org/officeDocument/2006/relationships/image" Target="../media/image40.wmf"/><Relationship Id="rId11" Type="http://schemas.openxmlformats.org/officeDocument/2006/relationships/image" Target="../media/image45.wmf"/><Relationship Id="rId5" Type="http://schemas.openxmlformats.org/officeDocument/2006/relationships/image" Target="../media/image39.wmf"/><Relationship Id="rId10" Type="http://schemas.openxmlformats.org/officeDocument/2006/relationships/image" Target="../media/image44.wmf"/><Relationship Id="rId4" Type="http://schemas.openxmlformats.org/officeDocument/2006/relationships/image" Target="../media/image38.wmf"/><Relationship Id="rId9" Type="http://schemas.openxmlformats.org/officeDocument/2006/relationships/image" Target="../media/image43.wmf"/></Relationships>
</file>

<file path=ppt/slides/_rels/slide28.x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slideLayout" Target="../slideLayouts/slideLayout2.xml"/><Relationship Id="rId4" Type="http://schemas.openxmlformats.org/officeDocument/2006/relationships/image" Target="../media/image48.wmf"/></Relationships>
</file>

<file path=ppt/slides/_rels/slide29.xml.rels><?xml version="1.0" encoding="UTF-8" standalone="yes"?>
<Relationships xmlns="http://schemas.openxmlformats.org/package/2006/relationships"><Relationship Id="rId2" Type="http://schemas.openxmlformats.org/officeDocument/2006/relationships/image" Target="../media/image49.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0.wmf"/><Relationship Id="rId1" Type="http://schemas.openxmlformats.org/officeDocument/2006/relationships/slideLayout" Target="../slideLayouts/slideLayout2.xml"/><Relationship Id="rId4" Type="http://schemas.openxmlformats.org/officeDocument/2006/relationships/image" Target="../media/image52.wmf"/></Relationships>
</file>

<file path=ppt/slides/_rels/slide31.x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image" Target="../media/image54.wmf"/><Relationship Id="rId1" Type="http://schemas.openxmlformats.org/officeDocument/2006/relationships/slideLayout" Target="../slideLayouts/slideLayout2.xml"/><Relationship Id="rId4" Type="http://schemas.openxmlformats.org/officeDocument/2006/relationships/image" Target="../media/image56.wmf"/></Relationships>
</file>

<file path=ppt/slides/_rels/slide33.x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slideLayout" Target="../slideLayouts/slideLayout2.xml"/><Relationship Id="rId4" Type="http://schemas.openxmlformats.org/officeDocument/2006/relationships/image" Target="../media/image60.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214009" y="1066064"/>
            <a:ext cx="8842441" cy="1685700"/>
          </a:xfrm>
          <a:prstGeom prst="rect">
            <a:avLst/>
          </a:prstGeom>
        </p:spPr>
        <p:txBody>
          <a:bodyPr spcFirstLastPara="1" wrap="square" lIns="0" tIns="0" rIns="0" bIns="0" anchor="b" anchorCtr="0">
            <a:noAutofit/>
          </a:bodyPr>
          <a:lstStyle/>
          <a:p>
            <a:pPr lvl="0" algn="ctr"/>
            <a:r>
              <a:rPr lang="en" sz="1800" dirty="0" smtClean="0"/>
              <a:t/>
            </a:r>
            <a:br>
              <a:rPr lang="en" sz="1800" dirty="0" smtClean="0"/>
            </a:br>
            <a:r>
              <a:rPr lang="en" sz="1800" dirty="0" smtClean="0"/>
              <a:t>                                                                                                                               </a:t>
            </a:r>
            <a:r>
              <a:rPr lang="en" sz="7000" dirty="0" smtClean="0">
                <a:latin typeface="Times New Roman" panose="02020603050405020304" pitchFamily="18" charset="0"/>
                <a:cs typeface="Times New Roman" panose="02020603050405020304" pitchFamily="18" charset="0"/>
              </a:rPr>
              <a:t> </a:t>
            </a:r>
            <a:br>
              <a:rPr lang="en" sz="7000" dirty="0" smtClean="0">
                <a:latin typeface="Times New Roman" panose="02020603050405020304" pitchFamily="18" charset="0"/>
                <a:cs typeface="Times New Roman" panose="02020603050405020304" pitchFamily="18" charset="0"/>
              </a:rPr>
            </a:br>
            <a:r>
              <a:rPr lang="ru-RU" sz="7000" b="1" dirty="0" err="1">
                <a:latin typeface="Times New Roman" panose="02020603050405020304" pitchFamily="18" charset="0"/>
                <a:cs typeface="Times New Roman" panose="02020603050405020304" pitchFamily="18" charset="0"/>
              </a:rPr>
              <a:t>Термодинамиканинг</a:t>
            </a:r>
            <a:r>
              <a:rPr lang="ru-RU" sz="7000" b="1" dirty="0">
                <a:latin typeface="Times New Roman" panose="02020603050405020304" pitchFamily="18" charset="0"/>
                <a:cs typeface="Times New Roman" panose="02020603050405020304" pitchFamily="18" charset="0"/>
              </a:rPr>
              <a:t> 2-қонуни.</a:t>
            </a:r>
            <a:endParaRPr lang="en-US" sz="70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5.</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2919" y="593387"/>
            <a:ext cx="8336604" cy="3693319"/>
          </a:xfrm>
          <a:prstGeom prst="rect">
            <a:avLst/>
          </a:prstGeom>
        </p:spPr>
        <p:txBody>
          <a:bodyPr wrap="square">
            <a:spAutoFit/>
          </a:bodyPr>
          <a:lstStyle/>
          <a:p>
            <a:pPr algn="ctr"/>
            <a:r>
              <a:rPr lang="en-US" sz="2600" b="1" dirty="0">
                <a:solidFill>
                  <a:schemeClr val="bg1"/>
                </a:solidFill>
                <a:latin typeface="Times New Roman" panose="02020603050405020304" pitchFamily="18" charset="0"/>
                <a:ea typeface="Times New Roman" panose="02020603050405020304" pitchFamily="18" charset="0"/>
              </a:rPr>
              <a:t>5</a:t>
            </a:r>
            <a:r>
              <a:rPr lang="uz-Cyrl-UZ" sz="2600" b="1" dirty="0" smtClean="0">
                <a:solidFill>
                  <a:schemeClr val="bg1"/>
                </a:solidFill>
                <a:latin typeface="Times New Roman" panose="02020603050405020304" pitchFamily="18" charset="0"/>
                <a:ea typeface="Times New Roman" panose="02020603050405020304" pitchFamily="18" charset="0"/>
              </a:rPr>
              <a:t> мавзу</a:t>
            </a:r>
            <a:r>
              <a:rPr lang="ru-RU" sz="2600" b="1" dirty="0" smtClean="0">
                <a:solidFill>
                  <a:schemeClr val="bg1"/>
                </a:solidFill>
                <a:latin typeface="Times New Roman" panose="02020603050405020304" pitchFamily="18" charset="0"/>
                <a:ea typeface="Times New Roman" panose="02020603050405020304" pitchFamily="18" charset="0"/>
              </a:rPr>
              <a:t>:</a:t>
            </a:r>
            <a:r>
              <a:rPr lang="uz-Cyrl-UZ" sz="2600" b="1" dirty="0" smtClean="0">
                <a:solidFill>
                  <a:schemeClr val="bg1"/>
                </a:solidFill>
                <a:latin typeface="Times New Roman" panose="02020603050405020304" pitchFamily="18" charset="0"/>
                <a:ea typeface="Times New Roman" panose="02020603050405020304" pitchFamily="18" charset="0"/>
              </a:rPr>
              <a:t> </a:t>
            </a:r>
            <a:r>
              <a:rPr lang="ru-RU" sz="2600" b="1" dirty="0" err="1">
                <a:solidFill>
                  <a:schemeClr val="bg1"/>
                </a:solidFill>
                <a:latin typeface="Times New Roman" panose="02020603050405020304" pitchFamily="18" charset="0"/>
                <a:cs typeface="Times New Roman" panose="02020603050405020304" pitchFamily="18" charset="0"/>
              </a:rPr>
              <a:t>Термодинамиканинг</a:t>
            </a:r>
            <a:r>
              <a:rPr lang="ru-RU" sz="2600" b="1" dirty="0">
                <a:solidFill>
                  <a:schemeClr val="bg1"/>
                </a:solidFill>
                <a:latin typeface="Times New Roman" panose="02020603050405020304" pitchFamily="18" charset="0"/>
                <a:cs typeface="Times New Roman" panose="02020603050405020304" pitchFamily="18" charset="0"/>
              </a:rPr>
              <a:t> 2-қонуни. </a:t>
            </a:r>
            <a:endParaRPr lang="en-US" sz="2600" b="1" dirty="0" smtClean="0">
              <a:solidFill>
                <a:schemeClr val="bg1"/>
              </a:solidFill>
              <a:latin typeface="Times New Roman" panose="02020603050405020304" pitchFamily="18" charset="0"/>
              <a:cs typeface="Times New Roman" panose="02020603050405020304" pitchFamily="18" charset="0"/>
            </a:endParaRPr>
          </a:p>
          <a:p>
            <a:pPr algn="ctr"/>
            <a:r>
              <a:rPr lang="ru-RU" sz="2600" b="1" dirty="0" smtClean="0">
                <a:solidFill>
                  <a:schemeClr val="bg1"/>
                </a:solidFill>
                <a:latin typeface="Times New Roman" panose="02020603050405020304" pitchFamily="18" charset="0"/>
                <a:ea typeface="Times New Roman" panose="02020603050405020304" pitchFamily="18" charset="0"/>
              </a:rPr>
              <a:t>Режа:</a:t>
            </a:r>
            <a:endParaRPr lang="ru-RU" sz="2600" dirty="0">
              <a:solidFill>
                <a:schemeClr val="bg1"/>
              </a:solidFill>
              <a:latin typeface="Times New Roman" panose="02020603050405020304" pitchFamily="18" charset="0"/>
              <a:ea typeface="Times New Roman" panose="02020603050405020304" pitchFamily="18" charset="0"/>
            </a:endParaRPr>
          </a:p>
          <a:p>
            <a:r>
              <a:rPr lang="en-US" sz="2600" b="1" dirty="0" smtClean="0">
                <a:solidFill>
                  <a:schemeClr val="bg1"/>
                </a:solidFill>
              </a:rPr>
              <a:t>5</a:t>
            </a:r>
            <a:r>
              <a:rPr lang="uz-Cyrl-UZ" sz="2600" b="1" dirty="0" smtClean="0">
                <a:solidFill>
                  <a:schemeClr val="bg1"/>
                </a:solidFill>
              </a:rPr>
              <a:t>.</a:t>
            </a:r>
            <a:r>
              <a:rPr lang="ru-RU" sz="2600" b="1" dirty="0" smtClean="0">
                <a:solidFill>
                  <a:schemeClr val="bg1"/>
                </a:solidFill>
              </a:rPr>
              <a:t>1 Термодинамик </a:t>
            </a:r>
            <a:r>
              <a:rPr lang="ru-RU" sz="2600" b="1" dirty="0" err="1">
                <a:solidFill>
                  <a:schemeClr val="bg1"/>
                </a:solidFill>
              </a:rPr>
              <a:t>системанинг</a:t>
            </a:r>
            <a:r>
              <a:rPr lang="ru-RU" sz="2600" b="1" dirty="0">
                <a:solidFill>
                  <a:schemeClr val="bg1"/>
                </a:solidFill>
              </a:rPr>
              <a:t> </a:t>
            </a:r>
            <a:r>
              <a:rPr lang="ru-RU" sz="2600" b="1" dirty="0" err="1">
                <a:solidFill>
                  <a:schemeClr val="bg1"/>
                </a:solidFill>
              </a:rPr>
              <a:t>ички</a:t>
            </a:r>
            <a:r>
              <a:rPr lang="ru-RU" sz="2600" b="1" dirty="0">
                <a:solidFill>
                  <a:schemeClr val="bg1"/>
                </a:solidFill>
              </a:rPr>
              <a:t> </a:t>
            </a:r>
            <a:r>
              <a:rPr lang="uz-Cyrl-UZ" sz="2600" b="1" dirty="0">
                <a:solidFill>
                  <a:schemeClr val="bg1"/>
                </a:solidFill>
              </a:rPr>
              <a:t>э</a:t>
            </a:r>
            <a:r>
              <a:rPr lang="ru-RU" sz="2600" b="1" dirty="0" err="1">
                <a:solidFill>
                  <a:schemeClr val="bg1"/>
                </a:solidFill>
              </a:rPr>
              <a:t>нергияси</a:t>
            </a:r>
            <a:r>
              <a:rPr lang="ru-RU" sz="2600" b="1" dirty="0">
                <a:solidFill>
                  <a:schemeClr val="bg1"/>
                </a:solidFill>
              </a:rPr>
              <a:t>, термодинамик </a:t>
            </a:r>
            <a:r>
              <a:rPr lang="ru-RU" sz="2600" b="1" dirty="0" err="1">
                <a:solidFill>
                  <a:schemeClr val="bg1"/>
                </a:solidFill>
              </a:rPr>
              <a:t>иш</a:t>
            </a:r>
            <a:r>
              <a:rPr lang="ru-RU" sz="2600" b="1" dirty="0">
                <a:solidFill>
                  <a:schemeClr val="bg1"/>
                </a:solidFill>
              </a:rPr>
              <a:t>, </a:t>
            </a:r>
            <a:r>
              <a:rPr lang="ru-RU" sz="2600" b="1" dirty="0" err="1">
                <a:solidFill>
                  <a:schemeClr val="bg1"/>
                </a:solidFill>
              </a:rPr>
              <a:t>иссиқлик</a:t>
            </a:r>
            <a:r>
              <a:rPr lang="ru-RU" sz="2600" b="1" dirty="0">
                <a:solidFill>
                  <a:schemeClr val="bg1"/>
                </a:solidFill>
              </a:rPr>
              <a:t> </a:t>
            </a:r>
            <a:r>
              <a:rPr lang="ru-RU" sz="2600" b="1" dirty="0" err="1">
                <a:solidFill>
                  <a:schemeClr val="bg1"/>
                </a:solidFill>
              </a:rPr>
              <a:t>миқдори</a:t>
            </a:r>
            <a:r>
              <a:rPr lang="ru-RU" sz="2600" b="1" dirty="0" smtClean="0">
                <a:solidFill>
                  <a:schemeClr val="bg1"/>
                </a:solidFill>
              </a:rPr>
              <a:t>.</a:t>
            </a:r>
            <a:endParaRPr lang="en-US" sz="2600" b="1" dirty="0" smtClean="0">
              <a:solidFill>
                <a:schemeClr val="bg1"/>
              </a:solidFill>
            </a:endParaRPr>
          </a:p>
          <a:p>
            <a:r>
              <a:rPr lang="en-US" sz="2600" b="1" dirty="0">
                <a:solidFill>
                  <a:schemeClr val="bg1"/>
                </a:solidFill>
              </a:rPr>
              <a:t>5</a:t>
            </a:r>
            <a:r>
              <a:rPr lang="uz-Cyrl-UZ" sz="2600" b="1" dirty="0" smtClean="0">
                <a:solidFill>
                  <a:schemeClr val="bg1"/>
                </a:solidFill>
              </a:rPr>
              <a:t>.2 Термодинамик </a:t>
            </a:r>
            <a:r>
              <a:rPr lang="uz-Cyrl-UZ" sz="2600" b="1" dirty="0">
                <a:solidFill>
                  <a:schemeClr val="bg1"/>
                </a:solidFill>
              </a:rPr>
              <a:t>системанинг ички энергияси, термодинамик иш, иссиқлик миқдори”нинг баёни</a:t>
            </a:r>
            <a:r>
              <a:rPr lang="uz-Cyrl-UZ" sz="2600" dirty="0" smtClean="0">
                <a:solidFill>
                  <a:schemeClr val="bg1"/>
                </a:solidFill>
              </a:rPr>
              <a:t>.</a:t>
            </a:r>
            <a:endParaRPr lang="en-US" sz="2600" dirty="0" smtClean="0">
              <a:solidFill>
                <a:schemeClr val="bg1"/>
              </a:solidFill>
            </a:endParaRPr>
          </a:p>
          <a:p>
            <a:r>
              <a:rPr lang="en-US" sz="2600" b="1" dirty="0">
                <a:solidFill>
                  <a:schemeClr val="bg1"/>
                </a:solidFill>
              </a:rPr>
              <a:t>5</a:t>
            </a:r>
            <a:r>
              <a:rPr lang="uz-Cyrl-UZ" sz="2600" b="1" dirty="0" smtClean="0">
                <a:solidFill>
                  <a:schemeClr val="bg1"/>
                </a:solidFill>
              </a:rPr>
              <a:t>.</a:t>
            </a:r>
            <a:r>
              <a:rPr lang="ru-RU" sz="2600" b="1" dirty="0" smtClean="0">
                <a:solidFill>
                  <a:schemeClr val="bg1"/>
                </a:solidFill>
              </a:rPr>
              <a:t>3 </a:t>
            </a:r>
            <a:r>
              <a:rPr lang="uz-Cyrl-UZ" sz="2600" b="1" dirty="0" smtClean="0">
                <a:solidFill>
                  <a:schemeClr val="bg1"/>
                </a:solidFill>
              </a:rPr>
              <a:t>Ҳолатнинг </a:t>
            </a:r>
            <a:r>
              <a:rPr lang="uz-Cyrl-UZ" sz="2600" b="1" dirty="0">
                <a:solidFill>
                  <a:schemeClr val="bg1"/>
                </a:solidFill>
              </a:rPr>
              <a:t>термик ва калорик тенгламалари</a:t>
            </a:r>
            <a:r>
              <a:rPr lang="uz-Cyrl-UZ" sz="2600" b="1" dirty="0" smtClean="0">
                <a:solidFill>
                  <a:schemeClr val="bg1"/>
                </a:solidFill>
              </a:rPr>
              <a:t>.</a:t>
            </a:r>
            <a:endParaRPr lang="en-US" sz="2600" b="1" dirty="0" smtClean="0">
              <a:solidFill>
                <a:schemeClr val="bg1"/>
              </a:solidFill>
            </a:endParaRPr>
          </a:p>
          <a:p>
            <a:r>
              <a:rPr lang="en-US" sz="2600" b="1" dirty="0">
                <a:solidFill>
                  <a:schemeClr val="bg1"/>
                </a:solidFill>
              </a:rPr>
              <a:t>5</a:t>
            </a:r>
            <a:r>
              <a:rPr lang="uz-Cyrl-UZ" sz="2600" b="1" dirty="0" smtClean="0">
                <a:solidFill>
                  <a:schemeClr val="bg1"/>
                </a:solidFill>
              </a:rPr>
              <a:t>.4 Термодинамиканинг </a:t>
            </a:r>
            <a:r>
              <a:rPr lang="uz-Cyrl-UZ" sz="2600" b="1" dirty="0">
                <a:solidFill>
                  <a:schemeClr val="bg1"/>
                </a:solidFill>
              </a:rPr>
              <a:t>иккинчи қонуни.</a:t>
            </a:r>
            <a:endParaRPr lang="ru-RU" sz="2600" dirty="0">
              <a:solidFill>
                <a:schemeClr val="bg1"/>
              </a:solidFill>
            </a:endParaRPr>
          </a:p>
        </p:txBody>
      </p:sp>
    </p:spTree>
    <p:extLst>
      <p:ext uri="{BB962C8B-B14F-4D97-AF65-F5344CB8AC3E}">
        <p14:creationId xmlns:p14="http://schemas.microsoft.com/office/powerpoint/2010/main" val="1584637447"/>
      </p:ext>
    </p:extLst>
  </p:cSld>
  <p:clrMapOvr>
    <a:masterClrMapping/>
  </p:clrMapOvr>
  <p:transition spd="med">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5098" y="117830"/>
            <a:ext cx="8706256" cy="4154984"/>
          </a:xfrm>
          <a:prstGeom prst="rect">
            <a:avLst/>
          </a:prstGeom>
        </p:spPr>
        <p:txBody>
          <a:bodyPr wrap="square">
            <a:spAutoFit/>
          </a:bodyPr>
          <a:lstStyle/>
          <a:p>
            <a:pPr algn="ctr"/>
            <a:r>
              <a:rPr lang="uz-Cyrl-UZ" sz="3000" b="1" dirty="0">
                <a:solidFill>
                  <a:schemeClr val="bg1"/>
                </a:solidFill>
                <a:latin typeface="Times New Roman" panose="02020603050405020304" pitchFamily="18" charset="0"/>
                <a:ea typeface="Times New Roman" panose="02020603050405020304" pitchFamily="18" charset="0"/>
              </a:rPr>
              <a:t>Асосий тушунчалар:</a:t>
            </a:r>
            <a:endParaRPr lang="ru-RU" sz="3000" dirty="0">
              <a:solidFill>
                <a:schemeClr val="bg1"/>
              </a:solidFill>
              <a:latin typeface="Times New Roman" panose="02020603050405020304" pitchFamily="18" charset="0"/>
              <a:ea typeface="Times New Roman" panose="02020603050405020304" pitchFamily="18" charset="0"/>
            </a:endParaRPr>
          </a:p>
          <a:p>
            <a:pPr algn="just"/>
            <a:r>
              <a:rPr lang="ru-RU" sz="2600" dirty="0" err="1">
                <a:solidFill>
                  <a:schemeClr val="bg1"/>
                </a:solidFill>
                <a:latin typeface="Times New Roman" panose="02020603050405020304" pitchFamily="18" charset="0"/>
                <a:cs typeface="Times New Roman" panose="02020603050405020304" pitchFamily="18" charset="0"/>
              </a:rPr>
              <a:t>Физикавий</a:t>
            </a:r>
            <a:r>
              <a:rPr lang="ru-RU" sz="2600" dirty="0">
                <a:solidFill>
                  <a:schemeClr val="bg1"/>
                </a:solidFill>
                <a:latin typeface="Times New Roman" panose="02020603050405020304" pitchFamily="18" charset="0"/>
                <a:cs typeface="Times New Roman" panose="02020603050405020304" pitchFamily="18" charset="0"/>
              </a:rPr>
              <a:t> термодинамика</a:t>
            </a:r>
            <a:r>
              <a:rPr lang="uz-Cyrl-UZ" sz="2600" dirty="0">
                <a:solidFill>
                  <a:schemeClr val="bg1"/>
                </a:solidFill>
                <a:latin typeface="Times New Roman" panose="02020603050405020304" pitchFamily="18" charset="0"/>
                <a:cs typeface="Times New Roman" panose="02020603050405020304" pitchFamily="18" charset="0"/>
              </a:rPr>
              <a:t>, к</a:t>
            </a:r>
            <a:r>
              <a:rPr lang="ru-RU" sz="2600" dirty="0" err="1">
                <a:solidFill>
                  <a:schemeClr val="bg1"/>
                </a:solidFill>
                <a:latin typeface="Times New Roman" panose="02020603050405020304" pitchFamily="18" charset="0"/>
                <a:cs typeface="Times New Roman" panose="02020603050405020304" pitchFamily="18" charset="0"/>
              </a:rPr>
              <a:t>имёвий</a:t>
            </a:r>
            <a:r>
              <a:rPr lang="ru-RU" sz="2600" dirty="0">
                <a:solidFill>
                  <a:schemeClr val="bg1"/>
                </a:solidFill>
                <a:latin typeface="Times New Roman" panose="02020603050405020304" pitchFamily="18" charset="0"/>
                <a:cs typeface="Times New Roman" panose="02020603050405020304" pitchFamily="18" charset="0"/>
              </a:rPr>
              <a:t> термодинамика</a:t>
            </a:r>
            <a:r>
              <a:rPr lang="uz-Cyrl-UZ" sz="2600" dirty="0">
                <a:solidFill>
                  <a:schemeClr val="bg1"/>
                </a:solidFill>
                <a:latin typeface="Times New Roman" panose="02020603050405020304" pitchFamily="18" charset="0"/>
                <a:cs typeface="Times New Roman" panose="02020603050405020304" pitchFamily="18" charset="0"/>
              </a:rPr>
              <a:t>, т</a:t>
            </a:r>
            <a:r>
              <a:rPr lang="ru-RU" sz="2600" dirty="0" err="1">
                <a:solidFill>
                  <a:schemeClr val="bg1"/>
                </a:solidFill>
                <a:latin typeface="Times New Roman" panose="02020603050405020304" pitchFamily="18" charset="0"/>
                <a:cs typeface="Times New Roman" panose="02020603050405020304" pitchFamily="18" charset="0"/>
              </a:rPr>
              <a:t>ехник</a:t>
            </a:r>
            <a:r>
              <a:rPr lang="ru-RU" sz="2600" dirty="0">
                <a:solidFill>
                  <a:schemeClr val="bg1"/>
                </a:solidFill>
                <a:latin typeface="Times New Roman" panose="02020603050405020304" pitchFamily="18" charset="0"/>
                <a:cs typeface="Times New Roman" panose="02020603050405020304" pitchFamily="18" charset="0"/>
              </a:rPr>
              <a:t> термодинамика. Термодинамик система </a:t>
            </a:r>
            <a:r>
              <a:rPr lang="ru-RU" sz="2600" dirty="0" err="1">
                <a:solidFill>
                  <a:schemeClr val="bg1"/>
                </a:solidFill>
                <a:latin typeface="Times New Roman" panose="02020603050405020304" pitchFamily="18" charset="0"/>
                <a:cs typeface="Times New Roman" panose="02020603050405020304" pitchFamily="18" charset="0"/>
              </a:rPr>
              <a:t>ёки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макроскопик</a:t>
            </a:r>
            <a:r>
              <a:rPr lang="ru-RU" sz="2600" dirty="0">
                <a:solidFill>
                  <a:schemeClr val="bg1"/>
                </a:solidFill>
                <a:latin typeface="Times New Roman" panose="02020603050405020304" pitchFamily="18" charset="0"/>
                <a:cs typeface="Times New Roman" panose="02020603050405020304" pitchFamily="18" charset="0"/>
              </a:rPr>
              <a:t> система</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система </a:t>
            </a:r>
            <a:r>
              <a:rPr lang="ru-RU" sz="2600" dirty="0" err="1">
                <a:solidFill>
                  <a:schemeClr val="bg1"/>
                </a:solidFill>
                <a:latin typeface="Times New Roman" panose="02020603050405020304" pitchFamily="18" charset="0"/>
                <a:cs typeface="Times New Roman" panose="02020603050405020304" pitchFamily="18" charset="0"/>
              </a:rPr>
              <a:t>ҳолати</a:t>
            </a:r>
            <a:r>
              <a:rPr lang="ru-RU" sz="2600" dirty="0">
                <a:solidFill>
                  <a:schemeClr val="bg1"/>
                </a:solidFill>
                <a:latin typeface="Times New Roman" panose="02020603050405020304" pitchFamily="18" charset="0"/>
                <a:cs typeface="Times New Roman" panose="02020603050405020304" pitchFamily="18" charset="0"/>
              </a:rPr>
              <a:t>.</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мувозанат</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жараён</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емпература</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система </a:t>
            </a:r>
            <a:r>
              <a:rPr lang="ru-RU" sz="2600" dirty="0" err="1">
                <a:solidFill>
                  <a:schemeClr val="bg1"/>
                </a:solidFill>
                <a:latin typeface="Times New Roman" panose="02020603050405020304" pitchFamily="18" charset="0"/>
                <a:cs typeface="Times New Roman" panose="02020603050405020304" pitchFamily="18" charset="0"/>
              </a:rPr>
              <a:t>ички</a:t>
            </a:r>
            <a:r>
              <a:rPr lang="ru-RU" sz="2600" dirty="0">
                <a:solidFill>
                  <a:schemeClr val="bg1"/>
                </a:solidFill>
                <a:latin typeface="Times New Roman" panose="02020603050405020304" pitchFamily="18" charset="0"/>
                <a:cs typeface="Times New Roman" panose="02020603050405020304" pitchFamily="18" charset="0"/>
              </a:rPr>
              <a:t> </a:t>
            </a:r>
            <a:r>
              <a:rPr lang="uz-Cyrl-UZ" sz="2600" dirty="0">
                <a:solidFill>
                  <a:schemeClr val="bg1"/>
                </a:solidFill>
                <a:latin typeface="Times New Roman" panose="02020603050405020304" pitchFamily="18" charset="0"/>
                <a:cs typeface="Times New Roman" panose="02020603050405020304" pitchFamily="18" charset="0"/>
              </a:rPr>
              <a:t>э</a:t>
            </a:r>
            <a:r>
              <a:rPr lang="ru-RU" sz="2600" dirty="0" err="1">
                <a:solidFill>
                  <a:schemeClr val="bg1"/>
                </a:solidFill>
                <a:latin typeface="Times New Roman" panose="02020603050405020304" pitchFamily="18" charset="0"/>
                <a:cs typeface="Times New Roman" panose="02020603050405020304" pitchFamily="18" charset="0"/>
              </a:rPr>
              <a:t>нергияси</a:t>
            </a:r>
            <a:r>
              <a:rPr lang="uz-Cyrl-UZ" sz="2600" dirty="0">
                <a:solidFill>
                  <a:schemeClr val="bg1"/>
                </a:solidFill>
                <a:latin typeface="Times New Roman" panose="02020603050405020304" pitchFamily="18" charset="0"/>
                <a:cs typeface="Times New Roman" panose="02020603050405020304" pitchFamily="18" charset="0"/>
              </a:rPr>
              <a:t>,э</a:t>
            </a:r>
            <a:r>
              <a:rPr lang="ru-RU" sz="2600" dirty="0" err="1">
                <a:solidFill>
                  <a:schemeClr val="bg1"/>
                </a:solidFill>
                <a:latin typeface="Times New Roman" panose="02020603050405020304" pitchFamily="18" charset="0"/>
                <a:cs typeface="Times New Roman" panose="02020603050405020304" pitchFamily="18" charset="0"/>
              </a:rPr>
              <a:t>нергиянинг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сақланиш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ва</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айланиш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қонуни</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Иссиқлик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миқдори</a:t>
            </a:r>
            <a:r>
              <a:rPr lang="uz-Cyrl-UZ" sz="2600" dirty="0">
                <a:solidFill>
                  <a:schemeClr val="bg1"/>
                </a:solidFill>
                <a:latin typeface="Times New Roman" panose="02020603050405020304" pitchFamily="18" charset="0"/>
                <a:cs typeface="Times New Roman" panose="02020603050405020304" pitchFamily="18" charset="0"/>
              </a:rPr>
              <a:t>, д</a:t>
            </a:r>
            <a:r>
              <a:rPr lang="ru-RU" sz="2600" dirty="0" err="1">
                <a:solidFill>
                  <a:schemeClr val="bg1"/>
                </a:solidFill>
                <a:latin typeface="Times New Roman" panose="02020603050405020304" pitchFamily="18" charset="0"/>
                <a:cs typeface="Times New Roman" panose="02020603050405020304" pitchFamily="18" charset="0"/>
              </a:rPr>
              <a:t>аврий</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жараёнлар</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методи</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потен</a:t>
            </a:r>
            <a:r>
              <a:rPr lang="uz-Cyrl-UZ" sz="2600" dirty="0">
                <a:solidFill>
                  <a:schemeClr val="bg1"/>
                </a:solidFill>
                <a:latin typeface="Times New Roman" panose="02020603050405020304" pitchFamily="18" charset="0"/>
                <a:cs typeface="Times New Roman" panose="02020603050405020304" pitchFamily="18" charset="0"/>
              </a:rPr>
              <a:t>ц</a:t>
            </a:r>
            <a:r>
              <a:rPr lang="ru-RU" sz="2600" dirty="0" err="1">
                <a:solidFill>
                  <a:schemeClr val="bg1"/>
                </a:solidFill>
                <a:latin typeface="Times New Roman" panose="02020603050405020304" pitchFamily="18" charset="0"/>
                <a:cs typeface="Times New Roman" panose="02020603050405020304" pitchFamily="18" charset="0"/>
              </a:rPr>
              <a:t>иаллар</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методи</a:t>
            </a:r>
            <a:r>
              <a:rPr lang="uz-Cyrl-UZ" sz="2600" dirty="0">
                <a:solidFill>
                  <a:schemeClr val="bg1"/>
                </a:solidFill>
                <a:latin typeface="Times New Roman" panose="02020603050405020304" pitchFamily="18" charset="0"/>
                <a:cs typeface="Times New Roman" panose="02020603050405020304" pitchFamily="18" charset="0"/>
              </a:rPr>
              <a:t>, т</a:t>
            </a:r>
            <a:r>
              <a:rPr lang="ru-RU" sz="2600" dirty="0" err="1">
                <a:solidFill>
                  <a:schemeClr val="bg1"/>
                </a:solidFill>
                <a:latin typeface="Times New Roman" panose="02020603050405020304" pitchFamily="18" charset="0"/>
                <a:cs typeface="Times New Roman" panose="02020603050405020304" pitchFamily="18" charset="0"/>
              </a:rPr>
              <a:t>ермодинамиканининг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биринчи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қонуни</a:t>
            </a:r>
            <a:endParaRPr lang="ru-RU" sz="2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28746" y="80505"/>
            <a:ext cx="8920264" cy="5016758"/>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Термодинамик системани ташкил этувчи кўп сонли зарра­ларнинг узлуксиз доимий ҳаракат, ўзаро ва ташқи майдон билан таъсирлашиш энергияси биргаликда системанинг энергияси дейилади. Тўлиқ энергия ташқи ва ичкиларга ажралади. Системанинг бир бутун ҳолдаги ҳаракат кинетик энергияси ва унинг ташқи майдондаги потенциал энергияси ташқи энергия дейилади. Э</a:t>
            </a:r>
            <a:r>
              <a:rPr lang="ru-RU" sz="3200" dirty="0" err="1">
                <a:solidFill>
                  <a:schemeClr val="bg1"/>
                </a:solidFill>
                <a:latin typeface="Times New Roman" panose="02020603050405020304" pitchFamily="18" charset="0"/>
                <a:cs typeface="Times New Roman" panose="02020603050405020304" pitchFamily="18" charset="0"/>
              </a:rPr>
              <a:t>нергиянинг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қолган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қисми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ички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ташкил</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қилади</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965240"/>
      </p:ext>
    </p:extLst>
  </p:cSld>
  <p:clrMapOvr>
    <a:masterClrMapping/>
  </p:clrMapOvr>
  <p:transition spd="med">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6188" y="311284"/>
            <a:ext cx="8929991" cy="4031873"/>
          </a:xfrm>
          <a:prstGeom prst="rect">
            <a:avLst/>
          </a:prstGeom>
        </p:spPr>
        <p:txBody>
          <a:bodyPr wrap="square">
            <a:spAutoFit/>
          </a:bodyPr>
          <a:lstStyle/>
          <a:p>
            <a:r>
              <a:rPr lang="ru-RU" sz="3200" dirty="0" err="1">
                <a:solidFill>
                  <a:schemeClr val="bg1"/>
                </a:solidFill>
                <a:latin typeface="Times New Roman" panose="02020603050405020304" pitchFamily="18" charset="0"/>
                <a:cs typeface="Times New Roman" panose="02020603050405020304" pitchFamily="18" charset="0"/>
              </a:rPr>
              <a:t>Термодинамикада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системанинг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ташқи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нергияси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ўрганилмайди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Шунинг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учун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системанинг</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нергияси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деганда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одатда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ички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тушунилади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иккинчи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бошланишига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асосан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ички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a:t>
            </a:r>
            <a:r>
              <a:rPr lang="ru-RU" sz="3200" dirty="0">
                <a:solidFill>
                  <a:schemeClr val="bg1"/>
                </a:solidFill>
                <a:latin typeface="Times New Roman" panose="02020603050405020304" pitchFamily="18" charset="0"/>
                <a:cs typeface="Times New Roman" panose="02020603050405020304" pitchFamily="18" charset="0"/>
              </a:rPr>
              <a:t> температура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ташқи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параметрларга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боғлиқ</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бўлади</a:t>
            </a:r>
            <a:r>
              <a:rPr lang="ru-RU" sz="3200" dirty="0">
                <a:solidFill>
                  <a:schemeClr val="bg1"/>
                </a:solidFill>
                <a:latin typeface="Times New Roman" panose="02020603050405020304" pitchFamily="18" charset="0"/>
                <a:cs typeface="Times New Roman" panose="02020603050405020304" pitchFamily="18" charset="0"/>
              </a:rPr>
              <a:t>. Температура </a:t>
            </a:r>
            <a:r>
              <a:rPr lang="ru-RU" sz="3200" dirty="0" err="1">
                <a:solidFill>
                  <a:schemeClr val="bg1"/>
                </a:solidFill>
                <a:latin typeface="Times New Roman" panose="02020603050405020304" pitchFamily="18" charset="0"/>
                <a:cs typeface="Times New Roman" panose="02020603050405020304" pitchFamily="18" charset="0"/>
              </a:rPr>
              <a:t>узлуксиз</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ошиши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у </a:t>
            </a:r>
            <a:r>
              <a:rPr lang="ru-RU" sz="3200" dirty="0" err="1">
                <a:solidFill>
                  <a:schemeClr val="bg1"/>
                </a:solidFill>
                <a:latin typeface="Times New Roman" panose="02020603050405020304" pitchFamily="18" charset="0"/>
                <a:cs typeface="Times New Roman" panose="02020603050405020304" pitchFamily="18" charset="0"/>
              </a:rPr>
              <a:t>ҳам</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узлуксиз</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ошади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лимитда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чексизга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интилади</a:t>
            </a:r>
            <a:r>
              <a:rPr lang="ru-RU" sz="3200" dirty="0">
                <a:solidFill>
                  <a:schemeClr val="bg1"/>
                </a:solidFill>
                <a:latin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016425"/>
      </p:ext>
    </p:extLst>
  </p:cSld>
  <p:clrMapOvr>
    <a:masterClrMapping/>
  </p:clrMapOvr>
  <p:transition spd="med">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497" y="437745"/>
            <a:ext cx="7365226" cy="4124527"/>
          </a:xfrm>
          <a:prstGeom prst="rect">
            <a:avLst/>
          </a:prstGeom>
        </p:spPr>
      </p:pic>
    </p:spTree>
    <p:extLst>
      <p:ext uri="{BB962C8B-B14F-4D97-AF65-F5344CB8AC3E}">
        <p14:creationId xmlns:p14="http://schemas.microsoft.com/office/powerpoint/2010/main" val="1455569790"/>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6670" y="236641"/>
            <a:ext cx="8216721" cy="4524315"/>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Статистик физикада ички энергия бир неча қисмдан иборат бўлади, яъни молекулаларнинг илгариланма, айланма ва тебранма ҳаракат кинетик, уларнинг ўзаро таъсир ва молекула ёки атомларнинг ташқи майдондаги потенциал энергиялардан ташкил топган.  </a:t>
            </a:r>
            <a:r>
              <a:rPr lang="uz-Cyrl-UZ" sz="3200" i="1"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та заррадан ташкил топган реал газ ички энергиясини умумий ҳолда қуйидагича ёзиш мумкин:</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6282263"/>
      </p:ext>
    </p:extLst>
  </p:cSld>
  <p:clrMapOvr>
    <a:masterClrMapping/>
  </p:clrMapOvr>
  <p:transition spd="med">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4205" y="593390"/>
            <a:ext cx="7840494" cy="1517511"/>
          </a:xfrm>
          <a:prstGeom prst="rect">
            <a:avLst/>
          </a:prstGeom>
          <a:noFill/>
          <a:ln>
            <a:noFill/>
          </a:ln>
        </p:spPr>
      </p:pic>
      <p:sp>
        <p:nvSpPr>
          <p:cNvPr id="3" name="Прямоугольник 2"/>
          <p:cNvSpPr/>
          <p:nvPr/>
        </p:nvSpPr>
        <p:spPr>
          <a:xfrm>
            <a:off x="175098" y="2259349"/>
            <a:ext cx="8871625" cy="240065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импульси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зарранинг</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координатаси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ҳад</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кинетик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энергияларининг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йиғиндиси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 </a:t>
            </a:r>
            <a:r>
              <a:rPr lang="ru-RU" sz="3000" dirty="0" err="1">
                <a:solidFill>
                  <a:schemeClr val="bg1"/>
                </a:solidFill>
                <a:latin typeface="Times New Roman" panose="02020603050405020304" pitchFamily="18" charset="0"/>
                <a:cs typeface="Times New Roman" panose="02020603050405020304" pitchFamily="18" charset="0"/>
              </a:rPr>
              <a:t>зарраларнинг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ўзаро</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энергияси</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майдондаги</a:t>
            </a:r>
            <a:r>
              <a:rPr lang="ru-RU" sz="3000" dirty="0">
                <a:solidFill>
                  <a:schemeClr val="bg1"/>
                </a:solidFill>
                <a:latin typeface="Times New Roman" panose="02020603050405020304" pitchFamily="18" charset="0"/>
                <a:cs typeface="Times New Roman" panose="02020603050405020304" pitchFamily="18" charset="0"/>
              </a:rPr>
              <a:t> потенциал </a:t>
            </a:r>
            <a:r>
              <a:rPr lang="ru-RU" sz="3000" dirty="0" err="1">
                <a:solidFill>
                  <a:schemeClr val="bg1"/>
                </a:solidFill>
                <a:latin typeface="Times New Roman" panose="02020603050405020304" pitchFamily="18" charset="0"/>
                <a:cs typeface="Times New Roman" panose="02020603050405020304" pitchFamily="18" charset="0"/>
              </a:rPr>
              <a:t>энергияси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31526" y="2354093"/>
            <a:ext cx="457201" cy="379379"/>
          </a:xfrm>
          <a:prstGeom prst="rect">
            <a:avLst/>
          </a:prstGeom>
          <a:noFill/>
          <a:ln>
            <a:noFill/>
          </a:ln>
        </p:spPr>
      </p:pic>
      <p:pic>
        <p:nvPicPr>
          <p:cNvPr id="7" name="Рисунок 6"/>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73549" y="2422188"/>
            <a:ext cx="340468" cy="311284"/>
          </a:xfrm>
          <a:prstGeom prst="rect">
            <a:avLst/>
          </a:prstGeom>
          <a:noFill/>
          <a:ln>
            <a:noFill/>
          </a:ln>
        </p:spPr>
      </p:pic>
      <p:pic>
        <p:nvPicPr>
          <p:cNvPr id="8" name="Рисунок 7"/>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04157" y="2373599"/>
            <a:ext cx="371882" cy="398733"/>
          </a:xfrm>
          <a:prstGeom prst="rect">
            <a:avLst/>
          </a:prstGeom>
          <a:noFill/>
          <a:ln>
            <a:noFill/>
          </a:ln>
        </p:spPr>
      </p:pic>
      <p:pic>
        <p:nvPicPr>
          <p:cNvPr id="9" name="Рисунок 8"/>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29464" y="2441592"/>
            <a:ext cx="340468" cy="311284"/>
          </a:xfrm>
          <a:prstGeom prst="rect">
            <a:avLst/>
          </a:prstGeom>
          <a:noFill/>
          <a:ln>
            <a:noFill/>
          </a:ln>
        </p:spPr>
      </p:pic>
      <p:pic>
        <p:nvPicPr>
          <p:cNvPr id="10" name="Рисунок 9"/>
          <p:cNvPicPr/>
          <p:nvPr/>
        </p:nvPicPr>
        <p:blipFill>
          <a:blip r:embed="rId6"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145933" y="3346315"/>
            <a:ext cx="1254868" cy="369854"/>
          </a:xfrm>
          <a:prstGeom prst="rect">
            <a:avLst/>
          </a:prstGeom>
          <a:noFill/>
          <a:ln>
            <a:noFill/>
          </a:ln>
        </p:spPr>
      </p:pic>
      <p:pic>
        <p:nvPicPr>
          <p:cNvPr id="11" name="Рисунок 10"/>
          <p:cNvPicPr/>
          <p:nvPr/>
        </p:nvPicPr>
        <p:blipFill>
          <a:blip r:embed="rId7"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608324" y="3346315"/>
            <a:ext cx="246434" cy="256237"/>
          </a:xfrm>
          <a:prstGeom prst="rect">
            <a:avLst/>
          </a:prstGeom>
          <a:noFill/>
          <a:ln>
            <a:noFill/>
          </a:ln>
        </p:spPr>
      </p:pic>
      <p:pic>
        <p:nvPicPr>
          <p:cNvPr id="12" name="Рисунок 11"/>
          <p:cNvPicPr/>
          <p:nvPr/>
        </p:nvPicPr>
        <p:blipFill>
          <a:blip r:embed="rId8"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26915" y="3346315"/>
            <a:ext cx="334591" cy="280177"/>
          </a:xfrm>
          <a:prstGeom prst="rect">
            <a:avLst/>
          </a:prstGeom>
          <a:noFill/>
          <a:ln>
            <a:noFill/>
          </a:ln>
        </p:spPr>
      </p:pic>
      <p:pic>
        <p:nvPicPr>
          <p:cNvPr id="13" name="Рисунок 12"/>
          <p:cNvPicPr/>
          <p:nvPr/>
        </p:nvPicPr>
        <p:blipFill>
          <a:blip r:embed="rId9"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540433" y="3751000"/>
            <a:ext cx="667763" cy="380279"/>
          </a:xfrm>
          <a:prstGeom prst="rect">
            <a:avLst/>
          </a:prstGeom>
          <a:noFill/>
          <a:ln>
            <a:noFill/>
          </a:ln>
        </p:spPr>
      </p:pic>
      <p:pic>
        <p:nvPicPr>
          <p:cNvPr id="14" name="Рисунок 13"/>
          <p:cNvPicPr/>
          <p:nvPr/>
        </p:nvPicPr>
        <p:blipFill>
          <a:blip r:embed="rId10"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22533" y="3774941"/>
            <a:ext cx="305510" cy="309074"/>
          </a:xfrm>
          <a:prstGeom prst="rect">
            <a:avLst/>
          </a:prstGeom>
          <a:noFill/>
          <a:ln>
            <a:noFill/>
          </a:ln>
        </p:spPr>
      </p:pic>
    </p:spTree>
    <p:extLst>
      <p:ext uri="{BB962C8B-B14F-4D97-AF65-F5344CB8AC3E}">
        <p14:creationId xmlns:p14="http://schemas.microsoft.com/office/powerpoint/2010/main" val="1168150995"/>
      </p:ext>
    </p:extLst>
  </p:cSld>
  <p:clrMapOvr>
    <a:masterClrMapping/>
  </p:clrMapOvr>
  <p:transition spd="med">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2102" y="194553"/>
            <a:ext cx="8638162" cy="1938992"/>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энергия </a:t>
            </a:r>
            <a:r>
              <a:rPr lang="ru-RU" sz="3000" dirty="0" err="1">
                <a:solidFill>
                  <a:schemeClr val="bg1"/>
                </a:solidFill>
                <a:latin typeface="Times New Roman" panose="02020603050405020304" pitchFamily="18" charset="0"/>
                <a:cs typeface="Times New Roman" panose="02020603050405020304" pitchFamily="18" charset="0"/>
              </a:rPr>
              <a:t>системанинг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ҳисобланади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энергия </a:t>
            </a:r>
            <a:r>
              <a:rPr lang="ru-RU" sz="3000" dirty="0" err="1">
                <a:solidFill>
                  <a:schemeClr val="bg1"/>
                </a:solidFill>
                <a:latin typeface="Times New Roman" panose="02020603050405020304" pitchFamily="18" charset="0"/>
                <a:cs typeface="Times New Roman" panose="02020603050405020304" pitchFamily="18" charset="0"/>
              </a:rPr>
              <a:t>мувозанат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параметрлар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температура Т га </a:t>
            </a:r>
            <a:r>
              <a:rPr lang="ru-RU" sz="3000" dirty="0" err="1">
                <a:solidFill>
                  <a:schemeClr val="bg1"/>
                </a:solidFill>
                <a:latin typeface="Times New Roman" panose="02020603050405020304" pitchFamily="18" charset="0"/>
                <a:cs typeface="Times New Roman" panose="02020603050405020304" pitchFamily="18" charset="0"/>
              </a:rPr>
              <a:t>боғлиқ</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47872" y="1164049"/>
            <a:ext cx="710119" cy="535021"/>
          </a:xfrm>
          <a:prstGeom prst="rect">
            <a:avLst/>
          </a:prstGeom>
          <a:noFill/>
          <a:ln>
            <a:noFill/>
          </a:ln>
        </p:spPr>
      </p:pic>
      <p:pic>
        <p:nvPicPr>
          <p:cNvPr id="6" name="Рисунок 5"/>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58374" y="1926077"/>
            <a:ext cx="5437762" cy="759973"/>
          </a:xfrm>
          <a:prstGeom prst="rect">
            <a:avLst/>
          </a:prstGeom>
          <a:noFill/>
          <a:ln>
            <a:noFill/>
          </a:ln>
        </p:spPr>
      </p:pic>
      <p:sp>
        <p:nvSpPr>
          <p:cNvPr id="7" name="Прямоугольник 6"/>
          <p:cNvSpPr/>
          <p:nvPr/>
        </p:nvSpPr>
        <p:spPr>
          <a:xfrm>
            <a:off x="282102" y="2668566"/>
            <a:ext cx="8638162" cy="240065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калорик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юритилади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макроскопик</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энергияси</a:t>
            </a:r>
            <a:r>
              <a:rPr lang="ru-RU" sz="3000" dirty="0">
                <a:solidFill>
                  <a:schemeClr val="bg1"/>
                </a:solidFill>
                <a:latin typeface="Times New Roman" panose="02020603050405020304" pitchFamily="18" charset="0"/>
                <a:cs typeface="Times New Roman" panose="02020603050405020304" pitchFamily="18" charset="0"/>
              </a:rPr>
              <a:t> статистик метод </a:t>
            </a:r>
            <a:r>
              <a:rPr lang="ru-RU" sz="3000" dirty="0" err="1">
                <a:solidFill>
                  <a:schemeClr val="bg1"/>
                </a:solidFill>
                <a:latin typeface="Times New Roman" panose="02020603050405020304" pitchFamily="18" charset="0"/>
                <a:cs typeface="Times New Roman" panose="02020603050405020304" pitchFamily="18" charset="0"/>
              </a:rPr>
              <a:t>асосида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ҳисобланган</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ўртача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энергияси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га </a:t>
            </a:r>
            <a:r>
              <a:rPr lang="ru-RU" sz="3000" dirty="0" err="1">
                <a:solidFill>
                  <a:schemeClr val="bg1"/>
                </a:solidFill>
                <a:latin typeface="Times New Roman" panose="02020603050405020304" pitchFamily="18" charset="0"/>
                <a:cs typeface="Times New Roman" panose="02020603050405020304" pitchFamily="18" charset="0"/>
              </a:rPr>
              <a:t>тенг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яъни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муҳим</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қоидага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асосланиб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мумкин</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8" name="Рисунок 7"/>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68495" y="4036979"/>
            <a:ext cx="768484" cy="632297"/>
          </a:xfrm>
          <a:prstGeom prst="rect">
            <a:avLst/>
          </a:prstGeom>
          <a:noFill/>
          <a:ln>
            <a:noFill/>
          </a:ln>
        </p:spPr>
      </p:pic>
      <p:pic>
        <p:nvPicPr>
          <p:cNvPr id="9" name="Рисунок 8"/>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91073" y="4036980"/>
            <a:ext cx="1206230" cy="544748"/>
          </a:xfrm>
          <a:prstGeom prst="rect">
            <a:avLst/>
          </a:prstGeom>
          <a:noFill/>
          <a:ln>
            <a:noFill/>
          </a:ln>
        </p:spPr>
      </p:pic>
    </p:spTree>
    <p:extLst>
      <p:ext uri="{BB962C8B-B14F-4D97-AF65-F5344CB8AC3E}">
        <p14:creationId xmlns:p14="http://schemas.microsoft.com/office/powerpoint/2010/main" val="2360536096"/>
      </p:ext>
    </p:extLst>
  </p:cSld>
  <p:clrMapOvr>
    <a:masterClrMapping/>
  </p:clrMapOvr>
  <p:transition spd="med">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8213" y="496111"/>
            <a:ext cx="7801583" cy="3539430"/>
          </a:xfrm>
          <a:prstGeom prst="rect">
            <a:avLst/>
          </a:prstGeom>
        </p:spPr>
        <p:txBody>
          <a:bodyPr wrap="square">
            <a:spAutoFit/>
          </a:bodyPr>
          <a:lstStyle/>
          <a:p>
            <a:r>
              <a:rPr lang="en-US" sz="3200" dirty="0" err="1">
                <a:solidFill>
                  <a:schemeClr val="bg1"/>
                </a:solidFill>
                <a:latin typeface="Times New Roman" panose="02020603050405020304" pitchFamily="18" charset="0"/>
                <a:ea typeface="Times New Roman" panose="02020603050405020304" pitchFamily="18" charset="0"/>
              </a:rPr>
              <a:t>Юқорида</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таъкидлаганимиздек</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термодинамикада</a:t>
            </a:r>
            <a:r>
              <a:rPr lang="en-US"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en-US" sz="3200" dirty="0" err="1">
                <a:solidFill>
                  <a:schemeClr val="bg1"/>
                </a:solidFill>
                <a:latin typeface="Times New Roman" panose="02020603050405020304" pitchFamily="18" charset="0"/>
                <a:ea typeface="Times New Roman" panose="02020603050405020304" pitchFamily="18" charset="0"/>
              </a:rPr>
              <a:t>нергия</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хусусан</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ички</a:t>
            </a:r>
            <a:r>
              <a:rPr lang="en-US"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en-US" sz="3200" dirty="0" err="1">
                <a:solidFill>
                  <a:schemeClr val="bg1"/>
                </a:solidFill>
                <a:latin typeface="Times New Roman" panose="02020603050405020304" pitchFamily="18" charset="0"/>
                <a:ea typeface="Times New Roman" panose="02020603050405020304" pitchFamily="18" charset="0"/>
              </a:rPr>
              <a:t>нергия</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ҳаракат</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шаклларининг</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умумий</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ўлчови</a:t>
            </a:r>
            <a:r>
              <a:rPr lang="en-US"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en-US" sz="3200" dirty="0" err="1">
                <a:solidFill>
                  <a:schemeClr val="bg1"/>
                </a:solidFill>
                <a:latin typeface="Times New Roman" panose="02020603050405020304" pitchFamily="18" charset="0"/>
                <a:ea typeface="Times New Roman" panose="02020603050405020304" pitchFamily="18" charset="0"/>
              </a:rPr>
              <a:t>кан</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Ҳаракатнинг</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йўқолмаслиги</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ва</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унинг</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бир</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шаклдан</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бошқа</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шаклга</a:t>
            </a:r>
            <a:r>
              <a:rPr lang="en-US" sz="3200" dirty="0">
                <a:solidFill>
                  <a:schemeClr val="bg1"/>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ўтиши</a:t>
            </a:r>
            <a:r>
              <a:rPr lang="en-US" sz="3200" dirty="0">
                <a:solidFill>
                  <a:schemeClr val="bg1"/>
                </a:solidFill>
                <a:latin typeface="Times New Roman" panose="02020603050405020304" pitchFamily="18" charset="0"/>
                <a:ea typeface="Times New Roman" panose="02020603050405020304" pitchFamily="18" charset="0"/>
              </a:rPr>
              <a:t> </a:t>
            </a:r>
            <a:r>
              <a:rPr lang="uz-Cyrl-UZ" sz="3200" dirty="0">
                <a:solidFill>
                  <a:srgbClr val="C00000"/>
                </a:solidFill>
                <a:latin typeface="Times New Roman" panose="02020603050405020304" pitchFamily="18" charset="0"/>
                <a:ea typeface="Times New Roman" panose="02020603050405020304" pitchFamily="18" charset="0"/>
              </a:rPr>
              <a:t>э</a:t>
            </a:r>
            <a:r>
              <a:rPr lang="en-US" sz="3200" dirty="0" err="1">
                <a:solidFill>
                  <a:srgbClr val="C00000"/>
                </a:solidFill>
                <a:latin typeface="Times New Roman" panose="02020603050405020304" pitchFamily="18" charset="0"/>
                <a:ea typeface="Times New Roman" panose="02020603050405020304" pitchFamily="18" charset="0"/>
              </a:rPr>
              <a:t>нергиянинг</a:t>
            </a:r>
            <a:r>
              <a:rPr lang="en-US" sz="3200" dirty="0">
                <a:solidFill>
                  <a:srgbClr val="C00000"/>
                </a:solidFill>
                <a:latin typeface="Times New Roman" panose="02020603050405020304" pitchFamily="18" charset="0"/>
                <a:ea typeface="Times New Roman" panose="02020603050405020304" pitchFamily="18" charset="0"/>
              </a:rPr>
              <a:t> </a:t>
            </a:r>
            <a:r>
              <a:rPr lang="en-US" sz="3200" dirty="0" err="1">
                <a:solidFill>
                  <a:srgbClr val="C00000"/>
                </a:solidFill>
                <a:latin typeface="Times New Roman" panose="02020603050405020304" pitchFamily="18" charset="0"/>
                <a:ea typeface="Times New Roman" panose="02020603050405020304" pitchFamily="18" charset="0"/>
              </a:rPr>
              <a:t>сақланиш</a:t>
            </a:r>
            <a:r>
              <a:rPr lang="en-US" sz="3200" dirty="0">
                <a:solidFill>
                  <a:srgbClr val="C00000"/>
                </a:solidFill>
                <a:latin typeface="Times New Roman" panose="02020603050405020304" pitchFamily="18" charset="0"/>
                <a:ea typeface="Times New Roman" panose="02020603050405020304" pitchFamily="18" charset="0"/>
              </a:rPr>
              <a:t> </a:t>
            </a:r>
            <a:r>
              <a:rPr lang="en-US" sz="3200" dirty="0" err="1">
                <a:solidFill>
                  <a:srgbClr val="C00000"/>
                </a:solidFill>
                <a:latin typeface="Times New Roman" panose="02020603050405020304" pitchFamily="18" charset="0"/>
                <a:ea typeface="Times New Roman" panose="02020603050405020304" pitchFamily="18" charset="0"/>
              </a:rPr>
              <a:t>ва</a:t>
            </a:r>
            <a:r>
              <a:rPr lang="en-US" sz="3200" dirty="0">
                <a:solidFill>
                  <a:srgbClr val="C00000"/>
                </a:solidFill>
                <a:latin typeface="Times New Roman" panose="02020603050405020304" pitchFamily="18" charset="0"/>
                <a:ea typeface="Times New Roman" panose="02020603050405020304" pitchFamily="18" charset="0"/>
              </a:rPr>
              <a:t> </a:t>
            </a:r>
            <a:r>
              <a:rPr lang="en-US" sz="3200" dirty="0" err="1">
                <a:solidFill>
                  <a:srgbClr val="C00000"/>
                </a:solidFill>
                <a:latin typeface="Times New Roman" panose="02020603050405020304" pitchFamily="18" charset="0"/>
                <a:ea typeface="Times New Roman" panose="02020603050405020304" pitchFamily="18" charset="0"/>
              </a:rPr>
              <a:t>айланиш</a:t>
            </a:r>
            <a:r>
              <a:rPr lang="en-US" sz="3200" dirty="0">
                <a:solidFill>
                  <a:srgbClr val="C00000"/>
                </a:solidFill>
                <a:latin typeface="Times New Roman" panose="02020603050405020304" pitchFamily="18" charset="0"/>
                <a:ea typeface="Times New Roman" panose="02020603050405020304" pitchFamily="18" charset="0"/>
              </a:rPr>
              <a:t> </a:t>
            </a:r>
            <a:r>
              <a:rPr lang="en-US" sz="3200" dirty="0" err="1">
                <a:solidFill>
                  <a:srgbClr val="C00000"/>
                </a:solidFill>
                <a:latin typeface="Times New Roman" panose="02020603050405020304" pitchFamily="18" charset="0"/>
                <a:ea typeface="Times New Roman" panose="02020603050405020304" pitchFamily="18" charset="0"/>
              </a:rPr>
              <a:t>қонуни</a:t>
            </a:r>
            <a:r>
              <a:rPr lang="en-US" sz="3200" dirty="0">
                <a:solidFill>
                  <a:srgbClr val="C00000"/>
                </a:solidFill>
                <a:latin typeface="Times New Roman" panose="02020603050405020304" pitchFamily="18" charset="0"/>
                <a:ea typeface="Times New Roman" panose="02020603050405020304" pitchFamily="18" charset="0"/>
              </a:rPr>
              <a:t> </a:t>
            </a:r>
            <a:r>
              <a:rPr lang="en-US" sz="3200" dirty="0" err="1">
                <a:solidFill>
                  <a:schemeClr val="bg1"/>
                </a:solidFill>
                <a:latin typeface="Times New Roman" panose="02020603050405020304" pitchFamily="18" charset="0"/>
                <a:ea typeface="Times New Roman" panose="02020603050405020304" pitchFamily="18" charset="0"/>
              </a:rPr>
              <a:t>дейилади</a:t>
            </a:r>
            <a:r>
              <a:rPr lang="en-US" sz="3200" dirty="0">
                <a:solidFill>
                  <a:schemeClr val="bg1"/>
                </a:solidFill>
                <a:latin typeface="Times New Roman" panose="02020603050405020304" pitchFamily="18" charset="0"/>
                <a:ea typeface="Times New Roman" panose="02020603050405020304" pitchFamily="18" charset="0"/>
              </a:rPr>
              <a:t>.</a:t>
            </a:r>
            <a:endParaRPr lang="ru-RU" sz="3200" dirty="0">
              <a:solidFill>
                <a:schemeClr val="bg1"/>
              </a:solidFill>
            </a:endParaRPr>
          </a:p>
        </p:txBody>
      </p:sp>
    </p:spTree>
    <p:extLst>
      <p:ext uri="{BB962C8B-B14F-4D97-AF65-F5344CB8AC3E}">
        <p14:creationId xmlns:p14="http://schemas.microsoft.com/office/powerpoint/2010/main" val="3744278407"/>
      </p:ext>
    </p:extLst>
  </p:cSld>
  <p:clrMapOvr>
    <a:masterClrMapping/>
  </p:clrMapOvr>
  <p:transition spd="med">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9378" y="216541"/>
            <a:ext cx="8657617" cy="424731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Термодинамикада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rgbClr val="C00000"/>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тушунчаси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муҳим</a:t>
            </a:r>
            <a:r>
              <a:rPr lang="ru-RU" sz="3000" dirty="0">
                <a:solidFill>
                  <a:schemeClr val="bg1"/>
                </a:solidFill>
                <a:latin typeface="Times New Roman" panose="02020603050405020304" pitchFamily="18" charset="0"/>
                <a:cs typeface="Times New Roman" panose="02020603050405020304" pitchFamily="18" charset="0"/>
              </a:rPr>
              <a:t> рол </a:t>
            </a:r>
            <a:r>
              <a:rPr lang="ru-RU" sz="3000" dirty="0" err="1">
                <a:solidFill>
                  <a:schemeClr val="bg1"/>
                </a:solidFill>
                <a:latin typeface="Times New Roman" panose="02020603050405020304" pitchFamily="18" charset="0"/>
                <a:cs typeface="Times New Roman" panose="02020603050405020304" pitchFamily="18" charset="0"/>
              </a:rPr>
              <a:t>ўйнайди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Чунки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ўзгаргандагина</a:t>
            </a:r>
            <a:r>
              <a:rPr lang="ru-RU" sz="3000" dirty="0">
                <a:solidFill>
                  <a:schemeClr val="bg1"/>
                </a:solidFill>
                <a:latin typeface="Times New Roman" panose="02020603050405020304" pitchFamily="18" charset="0"/>
                <a:cs typeface="Times New Roman" panose="02020603050405020304" pitchFamily="18" charset="0"/>
              </a:rPr>
              <a:t> термодинамик </a:t>
            </a:r>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бажарилади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жисмлар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ўзаро</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бўлгандагина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томондан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аниқлаш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мумкин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Ҳақиқатан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ҳам</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нолдан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фарқли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жисмларни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rgbClr val="C00000"/>
                </a:solidFill>
                <a:latin typeface="Times New Roman" panose="02020603050405020304" pitchFamily="18" charset="0"/>
                <a:cs typeface="Times New Roman" panose="02020603050405020304" pitchFamily="18" charset="0"/>
              </a:rPr>
              <a:t>силжитиши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керак</a:t>
            </a:r>
            <a:r>
              <a:rPr lang="ru-RU" sz="3000" dirty="0">
                <a:solidFill>
                  <a:schemeClr val="bg1"/>
                </a:solidFill>
                <a:latin typeface="Times New Roman" panose="02020603050405020304" pitchFamily="18" charset="0"/>
                <a:cs typeface="Times New Roman" panose="02020603050405020304" pitchFamily="18" charset="0"/>
              </a:rPr>
              <a:t>. Бунда </a:t>
            </a:r>
            <a:r>
              <a:rPr lang="ru-RU" sz="3000" dirty="0" err="1">
                <a:solidFill>
                  <a:schemeClr val="bg1"/>
                </a:solidFill>
                <a:latin typeface="Times New Roman" panose="02020603050405020304" pitchFamily="18" charset="0"/>
                <a:cs typeface="Times New Roman" panose="02020603050405020304" pitchFamily="18" charset="0"/>
              </a:rPr>
              <a:t>ўзининг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албатта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ўзгаради</a:t>
            </a:r>
            <a:r>
              <a:rPr lang="ru-RU" sz="30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38828788"/>
      </p:ext>
    </p:extLst>
  </p:cSld>
  <p:clrMapOvr>
    <a:masterClrMapping/>
  </p:clrMapOvr>
  <p:transition spd="med">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0196" y="627255"/>
            <a:ext cx="8647889" cy="3539430"/>
          </a:xfrm>
          <a:prstGeom prst="rect">
            <a:avLst/>
          </a:prstGeom>
        </p:spPr>
        <p:txBody>
          <a:bodyPr wrap="square">
            <a:spAutoFit/>
          </a:bodyPr>
          <a:lstStyle/>
          <a:p>
            <a:r>
              <a:rPr lang="ru-RU" sz="3200" dirty="0" err="1">
                <a:solidFill>
                  <a:schemeClr val="bg1"/>
                </a:solidFill>
                <a:latin typeface="Times New Roman" panose="02020603050405020304" pitchFamily="18" charset="0"/>
                <a:cs typeface="Times New Roman" panose="02020603050405020304" pitchFamily="18" charset="0"/>
              </a:rPr>
              <a:t>Тажрибалар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шуни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кўрсатадики</a:t>
            </a:r>
            <a:r>
              <a:rPr lang="ru-RU" sz="3200" dirty="0">
                <a:solidFill>
                  <a:schemeClr val="bg1"/>
                </a:solidFill>
                <a:latin typeface="Times New Roman" panose="02020603050405020304" pitchFamily="18" charset="0"/>
                <a:cs typeface="Times New Roman" panose="02020603050405020304" pitchFamily="18" charset="0"/>
              </a:rPr>
              <a:t>, система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ўраб</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олган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муҳит</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ўзаро</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таъсирлашиши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натижасида</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алмашиниши</a:t>
            </a:r>
            <a:r>
              <a:rPr lang="ru-RU" sz="3200" dirty="0">
                <a:solidFill>
                  <a:schemeClr val="bg1"/>
                </a:solidFill>
                <a:latin typeface="Times New Roman" panose="02020603050405020304" pitchFamily="18" charset="0"/>
                <a:cs typeface="Times New Roman" panose="02020603050405020304" pitchFamily="18" charset="0"/>
              </a:rPr>
              <a:t> юз </a:t>
            </a:r>
            <a:r>
              <a:rPr lang="ru-RU" sz="3200" dirty="0" err="1">
                <a:solidFill>
                  <a:schemeClr val="bg1"/>
                </a:solidFill>
                <a:latin typeface="Times New Roman" panose="02020603050405020304" pitchFamily="18" charset="0"/>
                <a:cs typeface="Times New Roman" panose="02020603050405020304" pitchFamily="18" charset="0"/>
              </a:rPr>
              <a:t>беради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алмашиниши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rgbClr val="C00000"/>
                </a:solidFill>
                <a:latin typeface="Times New Roman" panose="02020603050405020304" pitchFamily="18" charset="0"/>
                <a:cs typeface="Times New Roman" panose="02020603050405020304" pitchFamily="18" charset="0"/>
              </a:rPr>
              <a:t>икки</a:t>
            </a:r>
            <a:r>
              <a:rPr lang="ru-RU" sz="3200" dirty="0">
                <a:solidFill>
                  <a:srgbClr val="C00000"/>
                </a:solidFill>
                <a:latin typeface="Times New Roman" panose="02020603050405020304" pitchFamily="18" charset="0"/>
                <a:cs typeface="Times New Roman" panose="02020603050405020304" pitchFamily="18" charset="0"/>
              </a:rPr>
              <a:t> хил </a:t>
            </a:r>
            <a:r>
              <a:rPr lang="ru-RU" sz="3200" dirty="0" err="1">
                <a:solidFill>
                  <a:schemeClr val="bg1"/>
                </a:solidFill>
                <a:latin typeface="Times New Roman" panose="02020603050405020304" pitchFamily="18" charset="0"/>
                <a:cs typeface="Times New Roman" panose="02020603050405020304" pitchFamily="18" charset="0"/>
              </a:rPr>
              <a:t>йўл</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амалга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ошиши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мумкин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rgbClr val="C00000"/>
                </a:solidFill>
                <a:latin typeface="Times New Roman" panose="02020603050405020304" pitchFamily="18" charset="0"/>
                <a:cs typeface="Times New Roman" panose="02020603050405020304" pitchFamily="18" charset="0"/>
              </a:rPr>
              <a:t>ташқи</a:t>
            </a:r>
            <a:r>
              <a:rPr lang="ru-RU" sz="3200" dirty="0">
                <a:solidFill>
                  <a:srgbClr val="C00000"/>
                </a:solidFill>
                <a:latin typeface="Times New Roman" panose="02020603050405020304" pitchFamily="18" charset="0"/>
                <a:cs typeface="Times New Roman" panose="02020603050405020304" pitchFamily="18" charset="0"/>
              </a:rPr>
              <a:t> </a:t>
            </a:r>
            <a:r>
              <a:rPr lang="ru-RU" sz="3200" dirty="0" err="1">
                <a:solidFill>
                  <a:srgbClr val="C00000"/>
                </a:solidFill>
                <a:latin typeface="Times New Roman" panose="02020603050405020304" pitchFamily="18" charset="0"/>
                <a:cs typeface="Times New Roman" panose="02020603050405020304" pitchFamily="18" charset="0"/>
              </a:rPr>
              <a:t>параметрлари</a:t>
            </a:r>
            <a:r>
              <a:rPr lang="ru-RU" sz="3200" dirty="0">
                <a:solidFill>
                  <a:srgbClr val="C00000"/>
                </a:solidFill>
                <a:latin typeface="Times New Roman" panose="02020603050405020304" pitchFamily="18" charset="0"/>
                <a:cs typeface="Times New Roman" panose="02020603050405020304" pitchFamily="18" charset="0"/>
              </a:rPr>
              <a:t> </a:t>
            </a:r>
            <a:r>
              <a:rPr lang="ru-RU" sz="3200" dirty="0" err="1">
                <a:solidFill>
                  <a:srgbClr val="C00000"/>
                </a:solidFill>
                <a:latin typeface="Times New Roman" panose="02020603050405020304" pitchFamily="18" charset="0"/>
                <a:cs typeface="Times New Roman" panose="02020603050405020304" pitchFamily="18" charset="0"/>
              </a:rPr>
              <a:t>ўзгариши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бу</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rgbClr val="C00000"/>
                </a:solidFill>
                <a:latin typeface="Times New Roman" panose="02020603050405020304" pitchFamily="18" charset="0"/>
                <a:cs typeface="Times New Roman" panose="02020603050405020304" pitchFamily="18" charset="0"/>
              </a:rPr>
              <a:t>параметрларнинг</a:t>
            </a:r>
            <a:r>
              <a:rPr lang="ru-RU" sz="3200" dirty="0">
                <a:solidFill>
                  <a:srgbClr val="C00000"/>
                </a:solidFill>
                <a:latin typeface="Times New Roman" panose="02020603050405020304" pitchFamily="18" charset="0"/>
                <a:cs typeface="Times New Roman" panose="02020603050405020304" pitchFamily="18" charset="0"/>
              </a:rPr>
              <a:t> </a:t>
            </a:r>
            <a:r>
              <a:rPr lang="ru-RU" sz="3200" dirty="0" err="1">
                <a:solidFill>
                  <a:srgbClr val="C00000"/>
                </a:solidFill>
                <a:latin typeface="Times New Roman" panose="02020603050405020304" pitchFamily="18" charset="0"/>
                <a:cs typeface="Times New Roman" panose="02020603050405020304" pitchFamily="18" charset="0"/>
              </a:rPr>
              <a:t>ўзгаришисиз</a:t>
            </a:r>
            <a:r>
              <a:rPr lang="ru-RU" sz="32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26138458"/>
      </p:ext>
    </p:extLst>
  </p:cSld>
  <p:clrMapOvr>
    <a:masterClrMapping/>
  </p:clrMapOvr>
  <p:transition spd="med">
    <p:spli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10"/>
          <p:cNvSpPr>
            <a:spLocks noChangeArrowheads="1"/>
          </p:cNvSpPr>
          <p:nvPr/>
        </p:nvSpPr>
        <p:spPr bwMode="auto">
          <a:xfrm>
            <a:off x="0" y="457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
        <p:nvSpPr>
          <p:cNvPr id="2" name="Прямоугольник 1"/>
          <p:cNvSpPr/>
          <p:nvPr/>
        </p:nvSpPr>
        <p:spPr>
          <a:xfrm>
            <a:off x="206062" y="340783"/>
            <a:ext cx="8718997" cy="4031873"/>
          </a:xfrm>
          <a:prstGeom prst="rect">
            <a:avLst/>
          </a:prstGeom>
        </p:spPr>
        <p:txBody>
          <a:bodyPr wrap="square">
            <a:spAutoFit/>
          </a:bodyPr>
          <a:lstStyle/>
          <a:p>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Ташқи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параметрларнинг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ўзгариши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боғлиқ</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бўлган</a:t>
            </a:r>
            <a:r>
              <a:rPr lang="ru-RU" sz="3200" dirty="0">
                <a:solidFill>
                  <a:schemeClr val="bg1"/>
                </a:solidFill>
                <a:latin typeface="Times New Roman" panose="02020603050405020304" pitchFamily="18" charset="0"/>
                <a:cs typeface="Times New Roman" panose="02020603050405020304" pitchFamily="18" charset="0"/>
              </a:rPr>
              <a:t> </a:t>
            </a:r>
            <a:r>
              <a:rPr lang="uz-Cyrl-UZ" sz="3200" b="1" dirty="0">
                <a:solidFill>
                  <a:srgbClr val="C00000"/>
                </a:solidFill>
                <a:latin typeface="Times New Roman" panose="02020603050405020304" pitchFamily="18" charset="0"/>
                <a:cs typeface="Times New Roman" panose="02020603050405020304" pitchFamily="18" charset="0"/>
              </a:rPr>
              <a:t>э</a:t>
            </a:r>
            <a:r>
              <a:rPr lang="ru-RU" sz="3200" b="1" dirty="0" err="1">
                <a:solidFill>
                  <a:srgbClr val="C00000"/>
                </a:solidFill>
                <a:latin typeface="Times New Roman" panose="02020603050405020304" pitchFamily="18" charset="0"/>
                <a:cs typeface="Times New Roman" panose="02020603050405020304" pitchFamily="18" charset="0"/>
              </a:rPr>
              <a:t>нер­гия</a:t>
            </a:r>
            <a:r>
              <a:rPr lang="ru-RU" sz="3200" b="1" dirty="0">
                <a:solidFill>
                  <a:srgbClr val="C00000"/>
                </a:solidFill>
                <a:latin typeface="Times New Roman" panose="02020603050405020304" pitchFamily="18" charset="0"/>
                <a:cs typeface="Times New Roman" panose="02020603050405020304" pitchFamily="18" charset="0"/>
              </a:rPr>
              <a:t> </a:t>
            </a:r>
            <a:r>
              <a:rPr lang="ru-RU" sz="3200" b="1" dirty="0" err="1">
                <a:solidFill>
                  <a:srgbClr val="C00000"/>
                </a:solidFill>
                <a:latin typeface="Times New Roman" panose="02020603050405020304" pitchFamily="18" charset="0"/>
                <a:cs typeface="Times New Roman" panose="02020603050405020304" pitchFamily="18" charset="0"/>
              </a:rPr>
              <a:t>алмашинишининг</a:t>
            </a:r>
            <a:r>
              <a:rPr lang="ru-RU" sz="3200" b="1" dirty="0">
                <a:solidFill>
                  <a:srgbClr val="C00000"/>
                </a:solidFill>
                <a:latin typeface="Times New Roman" panose="02020603050405020304" pitchFamily="18" charset="0"/>
                <a:cs typeface="Times New Roman" panose="02020603050405020304" pitchFamily="18" charset="0"/>
              </a:rPr>
              <a:t> </a:t>
            </a:r>
            <a:r>
              <a:rPr lang="ru-RU" sz="3200" b="1" dirty="0" err="1">
                <a:solidFill>
                  <a:srgbClr val="C00000"/>
                </a:solidFill>
                <a:latin typeface="Times New Roman" panose="02020603050405020304" pitchFamily="18" charset="0"/>
                <a:cs typeface="Times New Roman" panose="02020603050405020304" pitchFamily="18" charset="0"/>
              </a:rPr>
              <a:t>биринчи</a:t>
            </a:r>
            <a:r>
              <a:rPr lang="ru-RU" sz="3200" b="1" dirty="0">
                <a:solidFill>
                  <a:srgbClr val="C00000"/>
                </a:solidFill>
                <a:latin typeface="Times New Roman" panose="02020603050405020304" pitchFamily="18" charset="0"/>
                <a:cs typeface="Times New Roman" panose="02020603050405020304" pitchFamily="18" charset="0"/>
              </a:rPr>
              <a:t> </a:t>
            </a:r>
            <a:r>
              <a:rPr lang="ru-RU" sz="3200" b="1" dirty="0" err="1">
                <a:solidFill>
                  <a:srgbClr val="C00000"/>
                </a:solidFill>
                <a:latin typeface="Times New Roman" panose="02020603050405020304" pitchFamily="18" charset="0"/>
                <a:cs typeface="Times New Roman" panose="02020603050405020304" pitchFamily="18" charset="0"/>
              </a:rPr>
              <a:t>усули</a:t>
            </a:r>
            <a:r>
              <a:rPr lang="ru-RU" sz="3200" b="1" dirty="0">
                <a:solidFill>
                  <a:srgbClr val="C00000"/>
                </a:solidFill>
                <a:latin typeface="Times New Roman" panose="02020603050405020304" pitchFamily="18" charset="0"/>
                <a:cs typeface="Times New Roman" panose="02020603050405020304" pitchFamily="18" charset="0"/>
              </a:rPr>
              <a:t> </a:t>
            </a:r>
            <a:r>
              <a:rPr lang="ru-RU" sz="3200" b="1" dirty="0" err="1">
                <a:solidFill>
                  <a:srgbClr val="C00000"/>
                </a:solidFill>
                <a:latin typeface="Times New Roman" panose="02020603050405020304" pitchFamily="18" charset="0"/>
                <a:cs typeface="Times New Roman" panose="02020603050405020304" pitchFamily="18" charset="0"/>
              </a:rPr>
              <a:t>иш</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дейилади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Ташқи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пара­метрларнинг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ўзгаришисиз</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аммо</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янги</a:t>
            </a:r>
            <a:r>
              <a:rPr lang="ru-RU" sz="3200" dirty="0">
                <a:solidFill>
                  <a:schemeClr val="bg1"/>
                </a:solidFill>
                <a:latin typeface="Times New Roman" panose="02020603050405020304" pitchFamily="18" charset="0"/>
                <a:cs typeface="Times New Roman" panose="02020603050405020304" pitchFamily="18" charset="0"/>
              </a:rPr>
              <a:t> термодинамик пара­метр - </a:t>
            </a:r>
            <a:r>
              <a:rPr lang="uz-Cyrl-UZ" sz="3200" b="1" dirty="0">
                <a:solidFill>
                  <a:srgbClr val="C00000"/>
                </a:solidFill>
                <a:latin typeface="Times New Roman" panose="02020603050405020304" pitchFamily="18" charset="0"/>
                <a:cs typeface="Times New Roman" panose="02020603050405020304" pitchFamily="18" charset="0"/>
              </a:rPr>
              <a:t>э</a:t>
            </a:r>
            <a:r>
              <a:rPr lang="ru-RU" sz="3200" b="1" dirty="0" err="1">
                <a:solidFill>
                  <a:srgbClr val="C00000"/>
                </a:solidFill>
                <a:latin typeface="Times New Roman" panose="02020603050405020304" pitchFamily="18" charset="0"/>
                <a:cs typeface="Times New Roman" panose="02020603050405020304" pitchFamily="18" charset="0"/>
              </a:rPr>
              <a:t>нтропиянинг</a:t>
            </a:r>
            <a:r>
              <a:rPr lang="ru-RU" sz="3200" i="1" dirty="0">
                <a:solidFill>
                  <a:srgbClr val="C00000"/>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ўзгариши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боғлиқ</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бўлган</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алмашиниши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b="1" dirty="0" err="1">
                <a:solidFill>
                  <a:srgbClr val="C00000"/>
                </a:solidFill>
                <a:latin typeface="Times New Roman" panose="02020603050405020304" pitchFamily="18" charset="0"/>
                <a:cs typeface="Times New Roman" panose="02020603050405020304" pitchFamily="18" charset="0"/>
              </a:rPr>
              <a:t>иссиқлик</a:t>
            </a:r>
            <a:r>
              <a:rPr lang="ru-RU" sz="3200" b="1" dirty="0">
                <a:solidFill>
                  <a:srgbClr val="C00000"/>
                </a:solidFill>
                <a:latin typeface="Times New Roman" panose="02020603050405020304" pitchFamily="18" charset="0"/>
                <a:cs typeface="Times New Roman" panose="02020603050405020304" pitchFamily="18" charset="0"/>
              </a:rPr>
              <a:t> </a:t>
            </a:r>
            <a:r>
              <a:rPr lang="ru-RU" sz="3200" b="1" dirty="0" err="1">
                <a:solidFill>
                  <a:srgbClr val="C00000"/>
                </a:solidFill>
                <a:latin typeface="Times New Roman" panose="02020603050405020304" pitchFamily="18" charset="0"/>
                <a:cs typeface="Times New Roman" panose="02020603050405020304" pitchFamily="18" charset="0"/>
              </a:rPr>
              <a:t>алмашиниши</a:t>
            </a:r>
            <a:r>
              <a:rPr lang="ru-RU" sz="3200" i="1" dirty="0">
                <a:solidFill>
                  <a:srgbClr val="C00000"/>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дейилади</a:t>
            </a:r>
            <a:r>
              <a:rPr lang="ru-RU" sz="3200" dirty="0">
                <a:solidFill>
                  <a:schemeClr val="bg1"/>
                </a:solidFill>
                <a:latin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2965704"/>
      </p:ext>
    </p:extLst>
  </p:cSld>
  <p:clrMapOvr>
    <a:masterClrMapping/>
  </p:clrMapOvr>
  <p:transition spd="med">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1401" y="473119"/>
            <a:ext cx="8832714" cy="4247317"/>
          </a:xfrm>
          <a:prstGeom prst="rect">
            <a:avLst/>
          </a:prstGeom>
        </p:spPr>
        <p:txBody>
          <a:bodyPr wrap="square">
            <a:spAutoFit/>
          </a:bodyPr>
          <a:lstStyle/>
          <a:p>
            <a:pPr algn="just"/>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узатишнинг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макроскопик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тартибланган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шакли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иссиқлик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алмашиниш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жараёни</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са</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зарралари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муҳит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зарралари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ўзаро</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таъсирлашиш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боғлиқ</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негизида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микроскопик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жараён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ётади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Тажрибалар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яна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шуни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кўрсатадики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ўзгаргандагина</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аниқ</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миқдорини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бошқа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бирор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беради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ўзгармаса</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қабул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қилиш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узатиш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ҳам</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бўлмайди</a:t>
            </a:r>
            <a:r>
              <a:rPr lang="ru-RU" sz="30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27560733"/>
      </p:ext>
    </p:extLst>
  </p:cSld>
  <p:clrMapOvr>
    <a:masterClrMapping/>
  </p:clrMapOvr>
  <p:transition spd="med">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8971" y="0"/>
            <a:ext cx="8422783" cy="240065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жисмдан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жисмга</a:t>
            </a:r>
            <a:r>
              <a:rPr lang="ru-RU" sz="3000" dirty="0">
                <a:solidFill>
                  <a:schemeClr val="bg1"/>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э</a:t>
            </a:r>
            <a:r>
              <a:rPr lang="ru-RU" sz="3000" dirty="0" err="1">
                <a:solidFill>
                  <a:schemeClr val="bg1"/>
                </a:solidFill>
                <a:latin typeface="Times New Roman" panose="02020603050405020304" pitchFamily="18" charset="0"/>
                <a:cs typeface="Times New Roman" panose="02020603050405020304" pitchFamily="18" charset="0"/>
              </a:rPr>
              <a:t>нергиянинг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йўл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узатилиши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жисмнинг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бирор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жисм</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устида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юритилади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ҳолати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чексиз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кичик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ўзгаргандаги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89116" y="2400657"/>
            <a:ext cx="2116272" cy="869762"/>
          </a:xfrm>
          <a:prstGeom prst="rect">
            <a:avLst/>
          </a:prstGeom>
          <a:noFill/>
          <a:ln>
            <a:noFill/>
          </a:ln>
        </p:spPr>
      </p:pic>
      <p:sp>
        <p:nvSpPr>
          <p:cNvPr id="9" name="Прямоугольник 8"/>
          <p:cNvSpPr/>
          <p:nvPr/>
        </p:nvSpPr>
        <p:spPr>
          <a:xfrm>
            <a:off x="237779" y="3013650"/>
            <a:ext cx="8745165" cy="1938992"/>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формула </a:t>
            </a:r>
            <a:r>
              <a:rPr lang="ru-RU" sz="3000" dirty="0" err="1">
                <a:solidFill>
                  <a:schemeClr val="bg1"/>
                </a:solidFill>
                <a:latin typeface="Times New Roman" panose="02020603050405020304" pitchFamily="18" charset="0"/>
                <a:cs typeface="Times New Roman" panose="02020603050405020304" pitchFamily="18" charset="0"/>
              </a:rPr>
              <a:t>ёрдамида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топилади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чексиз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кичик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этувчи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умумлашган</a:t>
            </a:r>
            <a:r>
              <a:rPr lang="ru-RU" sz="3000" dirty="0">
                <a:solidFill>
                  <a:schemeClr val="bg1"/>
                </a:solidFill>
                <a:latin typeface="Times New Roman" panose="02020603050405020304" pitchFamily="18" charset="0"/>
                <a:cs typeface="Times New Roman" panose="02020603050405020304" pitchFamily="18" charset="0"/>
              </a:rPr>
              <a:t> куч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умумлашган</a:t>
            </a:r>
            <a:r>
              <a:rPr lang="ru-RU" sz="3000" dirty="0">
                <a:solidFill>
                  <a:schemeClr val="bg1"/>
                </a:solidFill>
                <a:latin typeface="Times New Roman" panose="02020603050405020304" pitchFamily="18" charset="0"/>
                <a:cs typeface="Times New Roman" panose="02020603050405020304" pitchFamily="18" charset="0"/>
              </a:rPr>
              <a:t> «координата» (параметр).</a:t>
            </a:r>
          </a:p>
        </p:txBody>
      </p:sp>
      <p:pic>
        <p:nvPicPr>
          <p:cNvPr id="13" name="Рисунок 12"/>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01697" y="3165490"/>
            <a:ext cx="457860" cy="346344"/>
          </a:xfrm>
          <a:prstGeom prst="rect">
            <a:avLst/>
          </a:prstGeom>
          <a:noFill/>
          <a:ln>
            <a:noFill/>
          </a:ln>
        </p:spPr>
      </p:pic>
      <p:pic>
        <p:nvPicPr>
          <p:cNvPr id="14" name="Рисунок 13"/>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44527" y="3593656"/>
            <a:ext cx="573932" cy="406487"/>
          </a:xfrm>
          <a:prstGeom prst="rect">
            <a:avLst/>
          </a:prstGeom>
          <a:noFill/>
          <a:ln>
            <a:noFill/>
          </a:ln>
        </p:spPr>
      </p:pic>
      <p:pic>
        <p:nvPicPr>
          <p:cNvPr id="15" name="Рисунок 14"/>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49039" y="4000143"/>
            <a:ext cx="603115" cy="466928"/>
          </a:xfrm>
          <a:prstGeom prst="rect">
            <a:avLst/>
          </a:prstGeom>
          <a:noFill/>
          <a:ln>
            <a:noFill/>
          </a:ln>
        </p:spPr>
      </p:pic>
    </p:spTree>
    <p:extLst>
      <p:ext uri="{BB962C8B-B14F-4D97-AF65-F5344CB8AC3E}">
        <p14:creationId xmlns:p14="http://schemas.microsoft.com/office/powerpoint/2010/main" val="4213050739"/>
      </p:ext>
    </p:extLst>
  </p:cSld>
  <p:clrMapOvr>
    <a:masterClrMapping/>
  </p:clrMapOvr>
  <p:transition spd="med">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279" y="418289"/>
            <a:ext cx="7819142" cy="4163439"/>
          </a:xfrm>
          <a:prstGeom prst="rect">
            <a:avLst/>
          </a:prstGeom>
        </p:spPr>
      </p:pic>
    </p:spTree>
    <p:extLst>
      <p:ext uri="{BB962C8B-B14F-4D97-AF65-F5344CB8AC3E}">
        <p14:creationId xmlns:p14="http://schemas.microsoft.com/office/powerpoint/2010/main" val="1217648815"/>
      </p:ext>
    </p:extLst>
  </p:cSld>
  <p:clrMapOvr>
    <a:masterClrMapping/>
  </p:clrMapOvr>
  <p:transition spd="med">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36615" y="272683"/>
            <a:ext cx="8754893" cy="4524315"/>
          </a:xfrm>
          <a:prstGeom prst="rect">
            <a:avLst/>
          </a:prstGeom>
        </p:spPr>
        <p:txBody>
          <a:bodyPr wrap="square">
            <a:spAutoFit/>
          </a:bodyPr>
          <a:lstStyle/>
          <a:p>
            <a:r>
              <a:rPr lang="en-US" sz="3200" dirty="0" err="1">
                <a:solidFill>
                  <a:schemeClr val="bg1"/>
                </a:solidFill>
                <a:latin typeface="Times New Roman" panose="02020603050405020304" pitchFamily="18" charset="0"/>
                <a:cs typeface="Times New Roman" panose="02020603050405020304" pitchFamily="18" charset="0"/>
              </a:rPr>
              <a:t>Термодинамикада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бажарилган</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ишнинг</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ишораси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қуйидагича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қабул</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қилинган</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агар</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система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ташқи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кучларга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қарши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иш</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бажарса</a:t>
            </a:r>
            <a:r>
              <a:rPr lang="en-US" sz="3200" dirty="0">
                <a:solidFill>
                  <a:schemeClr val="bg1"/>
                </a:solidFill>
                <a:latin typeface="Times New Roman" panose="02020603050405020304" pitchFamily="18" charset="0"/>
                <a:cs typeface="Times New Roman" panose="02020603050405020304" pitchFamily="18" charset="0"/>
              </a:rPr>
              <a:t> –и</a:t>
            </a:r>
            <a:r>
              <a:rPr lang="uz-Cyrl-UZ" sz="3200" dirty="0">
                <a:solidFill>
                  <a:schemeClr val="bg1"/>
                </a:solidFill>
                <a:latin typeface="Times New Roman" panose="02020603050405020304" pitchFamily="18" charset="0"/>
                <a:cs typeface="Times New Roman" panose="02020603050405020304" pitchFamily="18" charset="0"/>
              </a:rPr>
              <a:t>ш </a:t>
            </a:r>
            <a:r>
              <a:rPr lang="en-US" sz="3200" dirty="0" err="1">
                <a:solidFill>
                  <a:schemeClr val="bg1"/>
                </a:solidFill>
                <a:latin typeface="Times New Roman" panose="02020603050405020304" pitchFamily="18" charset="0"/>
                <a:cs typeface="Times New Roman" panose="02020603050405020304" pitchFamily="18" charset="0"/>
              </a:rPr>
              <a:t>нусбат</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агар</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система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устида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ташқи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кучлар</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иш</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бажарса</a:t>
            </a:r>
            <a:r>
              <a:rPr lang="en-US" sz="3200" dirty="0">
                <a:solidFill>
                  <a:schemeClr val="bg1"/>
                </a:solidFill>
                <a:latin typeface="Times New Roman" panose="02020603050405020304" pitchFamily="18" charset="0"/>
                <a:cs typeface="Times New Roman" panose="02020603050405020304" pitchFamily="18" charset="0"/>
              </a:rPr>
              <a:t> - </a:t>
            </a:r>
            <a:r>
              <a:rPr lang="en-US" sz="3200" dirty="0" err="1">
                <a:solidFill>
                  <a:schemeClr val="bg1"/>
                </a:solidFill>
                <a:latin typeface="Times New Roman" panose="02020603050405020304" pitchFamily="18" charset="0"/>
                <a:cs typeface="Times New Roman" panose="02020603050405020304" pitchFamily="18" charset="0"/>
              </a:rPr>
              <a:t>манфий</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ёки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система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кенгайиш</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жараёнида</a:t>
            </a:r>
            <a:r>
              <a:rPr lang="en-US"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б</a:t>
            </a:r>
            <a:r>
              <a:rPr lang="en-US" sz="3200" dirty="0" err="1">
                <a:solidFill>
                  <a:schemeClr val="bg1"/>
                </a:solidFill>
                <a:latin typeface="Times New Roman" panose="02020603050405020304" pitchFamily="18" charset="0"/>
                <a:cs typeface="Times New Roman" panose="02020603050405020304" pitchFamily="18" charset="0"/>
              </a:rPr>
              <a:t>ажарилган</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ишни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ифодаловчи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юза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текисликда</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жараён</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йўналишини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ифодаловчи</a:t>
            </a:r>
            <a:r>
              <a:rPr lang="en-US"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en-US" sz="3200" dirty="0" err="1">
                <a:solidFill>
                  <a:schemeClr val="bg1"/>
                </a:solidFill>
                <a:latin typeface="Times New Roman" panose="02020603050405020304" pitchFamily="18" charset="0"/>
                <a:cs typeface="Times New Roman" panose="02020603050405020304" pitchFamily="18" charset="0"/>
              </a:rPr>
              <a:t>гри</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чизиқнинг</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ўнг</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томонида</a:t>
            </a:r>
            <a:r>
              <a:rPr lang="en-US" sz="3200" dirty="0">
                <a:solidFill>
                  <a:schemeClr val="bg1"/>
                </a:solidFill>
                <a:latin typeface="Times New Roman" panose="02020603050405020304" pitchFamily="18" charset="0"/>
                <a:cs typeface="Times New Roman" panose="02020603050405020304" pitchFamily="18" charset="0"/>
              </a:rPr>
              <a:t> ё</a:t>
            </a:r>
            <a:r>
              <a:rPr lang="uz-Cyrl-UZ" sz="3200" dirty="0">
                <a:solidFill>
                  <a:schemeClr val="bg1"/>
                </a:solidFill>
                <a:latin typeface="Times New Roman" panose="02020603050405020304" pitchFamily="18" charset="0"/>
                <a:cs typeface="Times New Roman" panose="02020603050405020304" pitchFamily="18" charset="0"/>
              </a:rPr>
              <a:t>тс</a:t>
            </a:r>
            <a:r>
              <a:rPr lang="en-US" sz="3200" dirty="0">
                <a:solidFill>
                  <a:schemeClr val="bg1"/>
                </a:solidFill>
                <a:latin typeface="Times New Roman" panose="02020603050405020304" pitchFamily="18" charset="0"/>
                <a:cs typeface="Times New Roman" panose="02020603050405020304" pitchFamily="18" charset="0"/>
              </a:rPr>
              <a:t>а - </a:t>
            </a:r>
            <a:r>
              <a:rPr lang="en-US" sz="3200" dirty="0" err="1">
                <a:solidFill>
                  <a:srgbClr val="C00000"/>
                </a:solidFill>
                <a:latin typeface="Times New Roman" panose="02020603050405020304" pitchFamily="18" charset="0"/>
                <a:cs typeface="Times New Roman" panose="02020603050405020304" pitchFamily="18" charset="0"/>
              </a:rPr>
              <a:t>мусбат</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агар</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чап</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томонида</a:t>
            </a:r>
            <a:r>
              <a:rPr lang="en-US" sz="3200" dirty="0">
                <a:solidFill>
                  <a:schemeClr val="bg1"/>
                </a:solidFill>
                <a:latin typeface="Times New Roman" panose="02020603050405020304" pitchFamily="18" charset="0"/>
                <a:cs typeface="Times New Roman" panose="02020603050405020304" pitchFamily="18" charset="0"/>
              </a:rPr>
              <a:t> ё</a:t>
            </a:r>
            <a:r>
              <a:rPr lang="uz-Cyrl-UZ" sz="3200" dirty="0">
                <a:solidFill>
                  <a:schemeClr val="bg1"/>
                </a:solidFill>
                <a:latin typeface="Times New Roman" panose="02020603050405020304" pitchFamily="18" charset="0"/>
                <a:cs typeface="Times New Roman" panose="02020603050405020304" pitchFamily="18" charset="0"/>
              </a:rPr>
              <a:t>тс</a:t>
            </a:r>
            <a:r>
              <a:rPr lang="en-US" sz="3200" dirty="0">
                <a:solidFill>
                  <a:schemeClr val="bg1"/>
                </a:solidFill>
                <a:latin typeface="Times New Roman" panose="02020603050405020304" pitchFamily="18" charset="0"/>
                <a:cs typeface="Times New Roman" panose="02020603050405020304" pitchFamily="18" charset="0"/>
              </a:rPr>
              <a:t>а -</a:t>
            </a:r>
            <a:r>
              <a:rPr lang="en-US" sz="3200" dirty="0" err="1">
                <a:solidFill>
                  <a:srgbClr val="C00000"/>
                </a:solidFill>
                <a:latin typeface="Times New Roman" panose="02020603050405020304" pitchFamily="18" charset="0"/>
                <a:cs typeface="Times New Roman" panose="02020603050405020304" pitchFamily="18" charset="0"/>
              </a:rPr>
              <a:t>манфий</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деб</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қабул</a:t>
            </a:r>
            <a:r>
              <a:rPr lang="en-US" sz="3200" dirty="0">
                <a:solidFill>
                  <a:schemeClr val="bg1"/>
                </a:solidFill>
                <a:latin typeface="Times New Roman" panose="02020603050405020304" pitchFamily="18" charset="0"/>
                <a:cs typeface="Times New Roman" panose="02020603050405020304" pitchFamily="18" charset="0"/>
              </a:rPr>
              <a:t> </a:t>
            </a:r>
            <a:r>
              <a:rPr lang="en-US" sz="3200" dirty="0" err="1">
                <a:solidFill>
                  <a:schemeClr val="bg1"/>
                </a:solidFill>
                <a:latin typeface="Times New Roman" panose="02020603050405020304" pitchFamily="18" charset="0"/>
                <a:cs typeface="Times New Roman" panose="02020603050405020304" pitchFamily="18" charset="0"/>
              </a:rPr>
              <a:t>қилинган</a:t>
            </a:r>
            <a:r>
              <a:rPr lang="en-US" sz="3200" dirty="0"/>
              <a:t>.</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1496872"/>
      </p:ext>
    </p:extLst>
  </p:cSld>
  <p:clrMapOvr>
    <a:masterClrMapping/>
  </p:clrMapOvr>
  <p:transition spd="med">
    <p:split orient="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9419" y="744704"/>
            <a:ext cx="8503580" cy="3416320"/>
          </a:xfrm>
          <a:prstGeom prst="rect">
            <a:avLst/>
          </a:prstGeom>
        </p:spPr>
        <p:txBody>
          <a:bodyPr wrap="square">
            <a:spAutoFit/>
          </a:bodyPr>
          <a:lstStyle/>
          <a:p>
            <a:r>
              <a:rPr lang="en-US" sz="3600" dirty="0" err="1">
                <a:solidFill>
                  <a:schemeClr val="bg1"/>
                </a:solidFill>
                <a:latin typeface="Times New Roman" panose="02020603050405020304" pitchFamily="18" charset="0"/>
                <a:cs typeface="Times New Roman" panose="02020603050405020304" pitchFamily="18" charset="0"/>
              </a:rPr>
              <a:t>Бу</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фикрлардан</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шу</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нарса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келиб</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чиқадики</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система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бир</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ҳолатдан</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иккинчи</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ҳолатга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ўтганда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бажарилган</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кенгайиш</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ва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сиқилиш</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ишининг</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ишораси</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ўтиш</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йўлига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қараб</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ўзгариб</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турар</a:t>
            </a:r>
            <a:r>
              <a:rPr lang="en-US" sz="3600" dirty="0">
                <a:solidFill>
                  <a:schemeClr val="bg1"/>
                </a:solidFill>
                <a:latin typeface="Times New Roman" panose="02020603050405020304" pitchFamily="18" charset="0"/>
                <a:cs typeface="Times New Roman" panose="02020603050405020304" pitchFamily="18" charset="0"/>
              </a:rPr>
              <a:t> </a:t>
            </a:r>
            <a:r>
              <a:rPr lang="uz-Cyrl-UZ" sz="3600" dirty="0">
                <a:solidFill>
                  <a:schemeClr val="bg1"/>
                </a:solidFill>
                <a:latin typeface="Times New Roman" panose="02020603050405020304" pitchFamily="18" charset="0"/>
                <a:cs typeface="Times New Roman" panose="02020603050405020304" pitchFamily="18" charset="0"/>
              </a:rPr>
              <a:t>э</a:t>
            </a:r>
            <a:r>
              <a:rPr lang="en-US" sz="3600" dirty="0" err="1">
                <a:solidFill>
                  <a:schemeClr val="bg1"/>
                </a:solidFill>
                <a:latin typeface="Times New Roman" panose="02020603050405020304" pitchFamily="18" charset="0"/>
                <a:cs typeface="Times New Roman" panose="02020603050405020304" pitchFamily="18" charset="0"/>
              </a:rPr>
              <a:t>кан</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Шундай</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қилиб</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бажарилган</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иш</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ўтиш</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йўлига</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боғлиқ</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екан</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154881"/>
      </p:ext>
    </p:extLst>
  </p:cSld>
  <p:clrMapOvr>
    <a:masterClrMapping/>
  </p:clrMapOvr>
  <p:transition spd="med">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418289" y="311285"/>
            <a:ext cx="8414425" cy="4031873"/>
          </a:xfrm>
          <a:prstGeom prst="rect">
            <a:avLst/>
          </a:prstGeom>
        </p:spPr>
        <p:txBody>
          <a:bodyPr wrap="square">
            <a:spAutoFit/>
          </a:bodyPr>
          <a:lstStyle/>
          <a:p>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Бу</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эса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иш</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жараён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функцияси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бўлишини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кўрсатади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Шунинг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учун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бажарилган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иш</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кўринишда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яъни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тўлиқмас</a:t>
            </a:r>
            <a:r>
              <a:rPr lang="ru-RU" sz="3200" dirty="0">
                <a:solidFill>
                  <a:schemeClr val="bg1"/>
                </a:solidFill>
                <a:latin typeface="Times New Roman" panose="02020603050405020304" pitchFamily="18" charset="0"/>
                <a:cs typeface="Times New Roman" panose="02020603050405020304" pitchFamily="18" charset="0"/>
              </a:rPr>
              <a:t> дифференциал </a:t>
            </a:r>
            <a:r>
              <a:rPr lang="ru-RU" sz="3200" dirty="0" err="1">
                <a:solidFill>
                  <a:schemeClr val="bg1"/>
                </a:solidFill>
                <a:latin typeface="Times New Roman" panose="02020603050405020304" pitchFamily="18" charset="0"/>
                <a:cs typeface="Times New Roman" panose="02020603050405020304" pitchFamily="18" charset="0"/>
              </a:rPr>
              <a:t>кўринишда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ёзилади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Шунга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ўхшаш</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иссиқлик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ҳам</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ҳеч</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қандай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катталикнинг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тўлиқ</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дифференциали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олмайди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Лекин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уларнинг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йиғиндиси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тўлиқ</a:t>
            </a:r>
            <a:r>
              <a:rPr lang="ru-RU" sz="3200" dirty="0">
                <a:solidFill>
                  <a:schemeClr val="bg1"/>
                </a:solidFill>
                <a:latin typeface="Times New Roman" panose="02020603050405020304" pitchFamily="18" charset="0"/>
                <a:cs typeface="Times New Roman" panose="02020603050405020304" pitchFamily="18" charset="0"/>
              </a:rPr>
              <a:t> дифференциал </a:t>
            </a:r>
            <a:r>
              <a:rPr lang="ru-RU" sz="3200" dirty="0" err="1">
                <a:solidFill>
                  <a:schemeClr val="bg1"/>
                </a:solidFill>
                <a:latin typeface="Times New Roman" panose="02020603050405020304" pitchFamily="18" charset="0"/>
                <a:cs typeface="Times New Roman" panose="02020603050405020304" pitchFamily="18" charset="0"/>
              </a:rPr>
              <a:t>бўлади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Бу</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масалага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кейинроқ</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қайтамиз</a:t>
            </a:r>
            <a:r>
              <a:rPr lang="ru-RU" sz="3200" dirty="0">
                <a:solidFill>
                  <a:schemeClr val="bg1"/>
                </a:solidFill>
                <a:latin typeface="Times New Roman" panose="02020603050405020304" pitchFamily="18" charset="0"/>
                <a:cs typeface="Times New Roman" panose="02020603050405020304" pitchFamily="18" charset="0"/>
              </a:rPr>
              <a:t>.</a:t>
            </a:r>
          </a:p>
        </p:txBody>
      </p:sp>
      <p:pic>
        <p:nvPicPr>
          <p:cNvPr id="9" name="Рисунок 8"/>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11018" y="846307"/>
            <a:ext cx="668777" cy="483242"/>
          </a:xfrm>
          <a:prstGeom prst="rect">
            <a:avLst/>
          </a:prstGeom>
          <a:noFill/>
          <a:ln>
            <a:noFill/>
          </a:ln>
        </p:spPr>
      </p:pic>
    </p:spTree>
    <p:extLst>
      <p:ext uri="{BB962C8B-B14F-4D97-AF65-F5344CB8AC3E}">
        <p14:creationId xmlns:p14="http://schemas.microsoft.com/office/powerpoint/2010/main" val="2824363630"/>
      </p:ext>
    </p:extLst>
  </p:cSld>
  <p:clrMapOvr>
    <a:masterClrMapping/>
  </p:clrMapOvr>
  <p:transition spd="med">
    <p:split orient="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1"/>
          <p:cNvSpPr>
            <a:spLocks noChangeArrowheads="1"/>
          </p:cNvSpPr>
          <p:nvPr/>
        </p:nvSpPr>
        <p:spPr bwMode="auto">
          <a:xfrm>
            <a:off x="496110" y="184825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2"/>
          <p:cNvSpPr>
            <a:spLocks noChangeArrowheads="1"/>
          </p:cNvSpPr>
          <p:nvPr/>
        </p:nvSpPr>
        <p:spPr bwMode="auto">
          <a:xfrm>
            <a:off x="496110" y="2305456"/>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ru-RU" altLang="ru-RU"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
        <p:nvSpPr>
          <p:cNvPr id="8" name="Прямоугольник 7"/>
          <p:cNvSpPr/>
          <p:nvPr/>
        </p:nvSpPr>
        <p:spPr>
          <a:xfrm>
            <a:off x="807397" y="554477"/>
            <a:ext cx="8015590" cy="2862322"/>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Ишнинг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ишорасини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аниқлашга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доир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мисоллар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келтирамиз.Агар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оддий</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кенгайиш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бажараётган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сиқилиш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иши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бажарилаётган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кўринишда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юза </a:t>
            </a:r>
            <a:r>
              <a:rPr lang="ru-RU" sz="3000" dirty="0" err="1">
                <a:solidFill>
                  <a:schemeClr val="bg1"/>
                </a:solidFill>
                <a:latin typeface="Times New Roman" panose="02020603050405020304" pitchFamily="18" charset="0"/>
                <a:cs typeface="Times New Roman" panose="02020603050405020304" pitchFamily="18" charset="0"/>
              </a:rPr>
              <a:t>бирлигида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таъсир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этувчи</a:t>
            </a:r>
            <a:r>
              <a:rPr lang="ru-RU" sz="3000" dirty="0">
                <a:solidFill>
                  <a:schemeClr val="bg1"/>
                </a:solidFill>
                <a:latin typeface="Times New Roman" panose="02020603050405020304" pitchFamily="18" charset="0"/>
                <a:cs typeface="Times New Roman" panose="02020603050405020304" pitchFamily="18" charset="0"/>
              </a:rPr>
              <a:t> куч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rgbClr val="C00000"/>
                </a:solidFill>
                <a:latin typeface="Times New Roman" panose="02020603050405020304" pitchFamily="18" charset="0"/>
                <a:cs typeface="Times New Roman" panose="02020603050405020304" pitchFamily="18" charset="0"/>
              </a:rPr>
              <a:t>босим</a:t>
            </a:r>
            <a:r>
              <a:rPr lang="ru-RU" sz="3000" dirty="0">
                <a:solidFill>
                  <a:srgbClr val="C00000"/>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дейилади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4" name="Рисунок 13"/>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88340" y="1546697"/>
            <a:ext cx="1682886" cy="466929"/>
          </a:xfrm>
          <a:prstGeom prst="rect">
            <a:avLst/>
          </a:prstGeom>
          <a:noFill/>
          <a:ln>
            <a:noFill/>
          </a:ln>
        </p:spPr>
      </p:pic>
      <p:pic>
        <p:nvPicPr>
          <p:cNvPr id="15" name="Рисунок 14"/>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91847" y="2013627"/>
            <a:ext cx="1429966" cy="466926"/>
          </a:xfrm>
          <a:prstGeom prst="rect">
            <a:avLst/>
          </a:prstGeom>
          <a:noFill/>
          <a:ln>
            <a:noFill/>
          </a:ln>
        </p:spPr>
      </p:pic>
      <p:pic>
        <p:nvPicPr>
          <p:cNvPr id="16" name="Рисунок 15"/>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03515" y="2480554"/>
            <a:ext cx="486383" cy="437744"/>
          </a:xfrm>
          <a:prstGeom prst="rect">
            <a:avLst/>
          </a:prstGeom>
          <a:noFill/>
          <a:ln>
            <a:noFill/>
          </a:ln>
        </p:spPr>
      </p:pic>
    </p:spTree>
    <p:extLst>
      <p:ext uri="{BB962C8B-B14F-4D97-AF65-F5344CB8AC3E}">
        <p14:creationId xmlns:p14="http://schemas.microsoft.com/office/powerpoint/2010/main" val="3834749543"/>
      </p:ext>
    </p:extLst>
  </p:cSld>
  <p:clrMapOvr>
    <a:masterClrMapping/>
  </p:clrMapOvr>
  <p:transition spd="med">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3337" y="605647"/>
            <a:ext cx="8724201" cy="3970318"/>
          </a:xfrm>
          <a:prstGeom prst="rect">
            <a:avLst/>
          </a:prstGeom>
        </p:spPr>
        <p:txBody>
          <a:bodyPr wrap="square">
            <a:spAutoFit/>
          </a:bodyPr>
          <a:lstStyle/>
          <a:p>
            <a:r>
              <a:rPr lang="ru-RU" sz="3600" dirty="0" err="1">
                <a:solidFill>
                  <a:schemeClr val="bg1"/>
                </a:solidFill>
                <a:latin typeface="Times New Roman" panose="02020603050405020304" pitchFamily="18" charset="0"/>
                <a:cs typeface="Times New Roman" panose="02020603050405020304" pitchFamily="18" charset="0"/>
              </a:rPr>
              <a:t>Ўзаро</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боғланмаган</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макроскопик</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параметрлар</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тўплами</a:t>
            </a:r>
            <a:r>
              <a:rPr lang="ru-RU" sz="3600" dirty="0">
                <a:solidFill>
                  <a:schemeClr val="bg1"/>
                </a:solidFill>
                <a:latin typeface="Times New Roman" panose="02020603050405020304" pitchFamily="18" charset="0"/>
                <a:cs typeface="Times New Roman" panose="02020603050405020304" pitchFamily="18" charset="0"/>
              </a:rPr>
              <a:t> система </a:t>
            </a:r>
            <a:r>
              <a:rPr lang="ru-RU" sz="3600" dirty="0" err="1">
                <a:solidFill>
                  <a:schemeClr val="bg1"/>
                </a:solidFill>
                <a:latin typeface="Times New Roman" panose="02020603050405020304" pitchFamily="18" charset="0"/>
                <a:cs typeface="Times New Roman" panose="02020603050405020304" pitchFamily="18" charset="0"/>
              </a:rPr>
              <a:t>ҳолатини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белгилайди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Берилган</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вақтда</a:t>
            </a:r>
            <a:r>
              <a:rPr lang="ru-RU" sz="3600" dirty="0">
                <a:solidFill>
                  <a:schemeClr val="bg1"/>
                </a:solidFill>
                <a:latin typeface="Times New Roman" panose="02020603050405020304" pitchFamily="18" charset="0"/>
                <a:cs typeface="Times New Roman" panose="02020603050405020304" pitchFamily="18" charset="0"/>
              </a:rPr>
              <a:t> система </a:t>
            </a:r>
            <a:r>
              <a:rPr lang="ru-RU" sz="3600" dirty="0" err="1">
                <a:solidFill>
                  <a:schemeClr val="bg1"/>
                </a:solidFill>
                <a:latin typeface="Times New Roman" panose="02020603050405020304" pitchFamily="18" charset="0"/>
                <a:cs typeface="Times New Roman" panose="02020603050405020304" pitchFamily="18" charset="0"/>
              </a:rPr>
              <a:t>ҳолатини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тўла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ҳолда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аниқловчи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ва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системанинг</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олдинги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тарихига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ҳолатлари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тўпламига</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боғлиқ</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бўлмаган</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катталиклар</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ҳолат</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функ</a:t>
            </a:r>
            <a:r>
              <a:rPr lang="uz-Cyrl-UZ" sz="3600" dirty="0">
                <a:solidFill>
                  <a:schemeClr val="bg1"/>
                </a:solidFill>
                <a:latin typeface="Times New Roman" panose="02020603050405020304" pitchFamily="18" charset="0"/>
                <a:cs typeface="Times New Roman" panose="02020603050405020304" pitchFamily="18" charset="0"/>
              </a:rPr>
              <a:t>ц</a:t>
            </a:r>
            <a:r>
              <a:rPr lang="ru-RU" sz="3600" dirty="0" err="1">
                <a:solidFill>
                  <a:schemeClr val="bg1"/>
                </a:solidFill>
                <a:latin typeface="Times New Roman" panose="02020603050405020304" pitchFamily="18" charset="0"/>
                <a:cs typeface="Times New Roman" panose="02020603050405020304" pitchFamily="18" charset="0"/>
              </a:rPr>
              <a:t>иялари</a:t>
            </a:r>
            <a:r>
              <a:rPr lang="ru-RU" sz="3600" dirty="0">
                <a:solidFill>
                  <a:schemeClr val="bg1"/>
                </a:solidFill>
                <a:latin typeface="Times New Roman" panose="02020603050405020304" pitchFamily="18" charset="0"/>
                <a:cs typeface="Times New Roman" panose="02020603050405020304" pitchFamily="18" charset="0"/>
              </a:rPr>
              <a:t> </a:t>
            </a:r>
            <a:r>
              <a:rPr lang="ru-RU" sz="3600" dirty="0" err="1">
                <a:solidFill>
                  <a:schemeClr val="bg1"/>
                </a:solidFill>
                <a:latin typeface="Times New Roman" panose="02020603050405020304" pitchFamily="18" charset="0"/>
                <a:cs typeface="Times New Roman" panose="02020603050405020304" pitchFamily="18" charset="0"/>
              </a:rPr>
              <a:t>дейилади</a:t>
            </a:r>
            <a:r>
              <a:rPr lang="ru-RU" sz="36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869071368"/>
      </p:ext>
    </p:extLst>
  </p:cSld>
  <p:clrMapOvr>
    <a:masterClrMapping/>
  </p:clrMapOvr>
  <p:transition spd="med">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175099" y="107004"/>
            <a:ext cx="8735438" cy="4247317"/>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иккинчи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дастлабки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фикридан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пара¬метрлар</a:t>
            </a:r>
            <a:r>
              <a:rPr lang="ru-RU" sz="3000" dirty="0">
                <a:solidFill>
                  <a:schemeClr val="bg1"/>
                </a:solidFill>
                <a:latin typeface="Times New Roman" panose="02020603050405020304" pitchFamily="18" charset="0"/>
                <a:cs typeface="Times New Roman" panose="02020603050405020304" pitchFamily="18" charset="0"/>
              </a:rPr>
              <a:t> -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температуранинг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функцияси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бўлишидан</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ҳолатининг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термик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калорик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мавжудлиги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Юқоридагига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асосан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бирорта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параметр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калорик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параметр), (температура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ташқи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параметрлар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га </a:t>
            </a:r>
            <a:r>
              <a:rPr lang="ru-RU" sz="3000" dirty="0" err="1">
                <a:solidFill>
                  <a:schemeClr val="bg1"/>
                </a:solidFill>
                <a:latin typeface="Times New Roman" panose="02020603050405020304" pitchFamily="18" charset="0"/>
                <a:cs typeface="Times New Roman" panose="02020603050405020304" pitchFamily="18" charset="0"/>
              </a:rPr>
              <a:t>боғловчи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ёзилади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3" name="Рисунок 12"/>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80571" y="2490281"/>
            <a:ext cx="603115" cy="486383"/>
          </a:xfrm>
          <a:prstGeom prst="rect">
            <a:avLst/>
          </a:prstGeom>
          <a:noFill/>
          <a:ln>
            <a:noFill/>
          </a:ln>
        </p:spPr>
      </p:pic>
      <p:pic>
        <p:nvPicPr>
          <p:cNvPr id="14" name="Рисунок 13"/>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25702" y="3443591"/>
            <a:ext cx="515565" cy="418289"/>
          </a:xfrm>
          <a:prstGeom prst="rect">
            <a:avLst/>
          </a:prstGeom>
          <a:noFill/>
          <a:ln>
            <a:noFill/>
          </a:ln>
        </p:spPr>
      </p:pic>
      <p:pic>
        <p:nvPicPr>
          <p:cNvPr id="15" name="Рисунок 14"/>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91838" y="4276496"/>
            <a:ext cx="4610910" cy="789179"/>
          </a:xfrm>
          <a:prstGeom prst="rect">
            <a:avLst/>
          </a:prstGeom>
          <a:noFill/>
          <a:ln>
            <a:noFill/>
          </a:ln>
        </p:spPr>
      </p:pic>
    </p:spTree>
    <p:extLst>
      <p:ext uri="{BB962C8B-B14F-4D97-AF65-F5344CB8AC3E}">
        <p14:creationId xmlns:p14="http://schemas.microsoft.com/office/powerpoint/2010/main" val="104889433"/>
      </p:ext>
    </p:extLst>
  </p:cSld>
  <p:clrMapOvr>
    <a:masterClrMapping/>
  </p:clrMapOvr>
  <p:transition spd="med">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36187" y="107004"/>
            <a:ext cx="8754893" cy="1477328"/>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параметр </a:t>
            </a:r>
            <a:r>
              <a:rPr lang="ru-RU" sz="3000" dirty="0" err="1">
                <a:solidFill>
                  <a:schemeClr val="bg1"/>
                </a:solidFill>
                <a:latin typeface="Times New Roman" panose="02020603050405020304" pitchFamily="18" charset="0"/>
                <a:cs typeface="Times New Roman" panose="02020603050405020304" pitchFamily="18" charset="0"/>
              </a:rPr>
              <a:t>ички</a:t>
            </a:r>
            <a:r>
              <a:rPr lang="ru-RU" sz="3000" dirty="0">
                <a:solidFill>
                  <a:schemeClr val="bg1"/>
                </a:solidFill>
                <a:latin typeface="Times New Roman" panose="02020603050405020304" pitchFamily="18" charset="0"/>
                <a:cs typeface="Times New Roman" panose="02020603050405020304" pitchFamily="18" charset="0"/>
              </a:rPr>
              <a:t> энергия (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у </a:t>
            </a:r>
            <a:r>
              <a:rPr lang="ru-RU" sz="3000" dirty="0" err="1">
                <a:solidFill>
                  <a:schemeClr val="bg1"/>
                </a:solidFill>
                <a:latin typeface="Times New Roman" panose="02020603050405020304" pitchFamily="18" charset="0"/>
                <a:cs typeface="Times New Roman" panose="02020603050405020304" pitchFamily="18" charset="0"/>
              </a:rPr>
              <a:t>ҳолда</a:t>
            </a:r>
            <a:r>
              <a:rPr lang="ru-RU" sz="3000" dirty="0">
                <a:solidFill>
                  <a:schemeClr val="bg1"/>
                </a:solidFill>
                <a:latin typeface="Times New Roman" panose="02020603050405020304" pitchFamily="18" charset="0"/>
                <a:cs typeface="Times New Roman" panose="02020603050405020304" pitchFamily="18" charset="0"/>
              </a:rPr>
              <a:t> энергия </a:t>
            </a:r>
            <a:r>
              <a:rPr lang="ru-RU" sz="3000" dirty="0" err="1">
                <a:solidFill>
                  <a:schemeClr val="bg1"/>
                </a:solidFill>
                <a:latin typeface="Times New Roman" panose="02020603050405020304" pitchFamily="18" charset="0"/>
                <a:cs typeface="Times New Roman" panose="02020603050405020304" pitchFamily="18" charset="0"/>
              </a:rPr>
              <a:t>тенгламасига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ёки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калорик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тенгламасига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айланади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0" name="Рисунок 9"/>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992238" y="223736"/>
            <a:ext cx="1459149" cy="457200"/>
          </a:xfrm>
          <a:prstGeom prst="rect">
            <a:avLst/>
          </a:prstGeom>
          <a:noFill/>
          <a:ln>
            <a:noFill/>
          </a:ln>
        </p:spPr>
      </p:pic>
      <p:pic>
        <p:nvPicPr>
          <p:cNvPr id="11" name="Рисунок 10"/>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945532" y="1584332"/>
            <a:ext cx="4640093" cy="769701"/>
          </a:xfrm>
          <a:prstGeom prst="rect">
            <a:avLst/>
          </a:prstGeom>
          <a:noFill/>
          <a:ln>
            <a:noFill/>
          </a:ln>
        </p:spPr>
      </p:pic>
      <p:sp>
        <p:nvSpPr>
          <p:cNvPr id="9" name="Прямоугольник 8"/>
          <p:cNvSpPr/>
          <p:nvPr/>
        </p:nvSpPr>
        <p:spPr>
          <a:xfrm>
            <a:off x="350196" y="2487728"/>
            <a:ext cx="8540884" cy="1938992"/>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 Шундай номланишига сабаб, бу тенглама ёрдамида калорияда ифодаланувчи иссиқлик сиғими ва бошқа шунга ўхшаган катталикларни топиш мумкин.</a:t>
            </a:r>
            <a:endParaRPr lang="ru-RU" sz="3000" dirty="0">
              <a:solidFill>
                <a:schemeClr val="bg1"/>
              </a:solidFill>
            </a:endParaRPr>
          </a:p>
        </p:txBody>
      </p:sp>
    </p:spTree>
    <p:extLst>
      <p:ext uri="{BB962C8B-B14F-4D97-AF65-F5344CB8AC3E}">
        <p14:creationId xmlns:p14="http://schemas.microsoft.com/office/powerpoint/2010/main" val="3620044517"/>
      </p:ext>
    </p:extLst>
  </p:cSld>
  <p:clrMapOvr>
    <a:masterClrMapping/>
  </p:clrMapOvr>
  <p:transition spd="med">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5643" y="136188"/>
            <a:ext cx="8735437" cy="2062103"/>
          </a:xfrm>
          <a:prstGeom prst="rect">
            <a:avLst/>
          </a:prstGeom>
        </p:spPr>
        <p:txBody>
          <a:bodyPr wrap="square">
            <a:spAutoFit/>
          </a:bodyPr>
          <a:lstStyle/>
          <a:p>
            <a:r>
              <a:rPr lang="ru-RU" sz="3200" dirty="0" err="1">
                <a:solidFill>
                  <a:schemeClr val="bg1"/>
                </a:solidFill>
                <a:latin typeface="Times New Roman" panose="02020603050405020304" pitchFamily="18" charset="0"/>
                <a:cs typeface="Times New Roman" panose="02020603050405020304" pitchFamily="18" charset="0"/>
              </a:rPr>
              <a:t>Агар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ички</a:t>
            </a:r>
            <a:r>
              <a:rPr lang="ru-RU" sz="3200" dirty="0">
                <a:solidFill>
                  <a:schemeClr val="bg1"/>
                </a:solidFill>
                <a:latin typeface="Times New Roman" panose="02020603050405020304" pitchFamily="18" charset="0"/>
                <a:cs typeface="Times New Roman" panose="02020603050405020304" pitchFamily="18" charset="0"/>
              </a:rPr>
              <a:t> параметр   </a:t>
            </a:r>
            <a:r>
              <a:rPr lang="ru-RU" sz="3200" dirty="0" err="1">
                <a:solidFill>
                  <a:schemeClr val="bg1"/>
                </a:solidFill>
                <a:latin typeface="Times New Roman" panose="02020603050405020304" pitchFamily="18" charset="0"/>
                <a:cs typeface="Times New Roman" panose="02020603050405020304" pitchFamily="18" charset="0"/>
              </a:rPr>
              <a:t>ташқи</a:t>
            </a:r>
            <a:r>
              <a:rPr lang="ru-RU" sz="3200" dirty="0">
                <a:solidFill>
                  <a:schemeClr val="bg1"/>
                </a:solidFill>
                <a:latin typeface="Times New Roman" panose="02020603050405020304" pitchFamily="18" charset="0"/>
                <a:cs typeface="Times New Roman" panose="02020603050405020304" pitchFamily="18" charset="0"/>
              </a:rPr>
              <a:t> параметр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a:solidFill>
                  <a:schemeClr val="bg1"/>
                </a:solidFill>
                <a:latin typeface="Times New Roman" panose="02020603050405020304" pitchFamily="18" charset="0"/>
                <a:cs typeface="Times New Roman" panose="02020603050405020304" pitchFamily="18" charset="0"/>
              </a:rPr>
              <a:t>га </a:t>
            </a:r>
            <a:r>
              <a:rPr lang="ru-RU" sz="3200" dirty="0" err="1">
                <a:solidFill>
                  <a:schemeClr val="bg1"/>
                </a:solidFill>
                <a:latin typeface="Times New Roman" panose="02020603050405020304" pitchFamily="18" charset="0"/>
                <a:cs typeface="Times New Roman" panose="02020603050405020304" pitchFamily="18" charset="0"/>
              </a:rPr>
              <a:t>қўшма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бўлган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умумлашган</a:t>
            </a:r>
            <a:r>
              <a:rPr lang="ru-RU" sz="3200" dirty="0">
                <a:solidFill>
                  <a:schemeClr val="bg1"/>
                </a:solidFill>
                <a:latin typeface="Times New Roman" panose="02020603050405020304" pitchFamily="18" charset="0"/>
                <a:cs typeface="Times New Roman" panose="02020603050405020304" pitchFamily="18" charset="0"/>
              </a:rPr>
              <a:t> куч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бўлса</a:t>
            </a:r>
            <a:r>
              <a:rPr lang="ru-RU" sz="3200" dirty="0">
                <a:solidFill>
                  <a:schemeClr val="bg1"/>
                </a:solidFill>
                <a:latin typeface="Times New Roman" panose="02020603050405020304" pitchFamily="18" charset="0"/>
                <a:cs typeface="Times New Roman" panose="02020603050405020304" pitchFamily="18" charset="0"/>
              </a:rPr>
              <a:t>, у </a:t>
            </a:r>
            <a:r>
              <a:rPr lang="ru-RU" sz="3200" dirty="0" err="1">
                <a:solidFill>
                  <a:schemeClr val="bg1"/>
                </a:solidFill>
                <a:latin typeface="Times New Roman" panose="02020603050405020304" pitchFamily="18" charset="0"/>
                <a:cs typeface="Times New Roman" panose="02020603050405020304" pitchFamily="18" charset="0"/>
              </a:rPr>
              <a:t>ҳолда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тенглама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ҳолатнинг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термик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тенгламсига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айланади</a:t>
            </a:r>
            <a:r>
              <a:rPr lang="ru-RU" sz="3200" dirty="0">
                <a:solidFill>
                  <a:schemeClr val="bg1"/>
                </a:solidFill>
                <a:latin typeface="Times New Roman" panose="02020603050405020304" pitchFamily="18" charset="0"/>
                <a:cs typeface="Times New Roman" panose="02020603050405020304" pitchFamily="18" charset="0"/>
              </a:rPr>
              <a:t>:</a:t>
            </a:r>
          </a:p>
        </p:txBody>
      </p:sp>
      <p:pic>
        <p:nvPicPr>
          <p:cNvPr id="7" name="Рисунок 6"/>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22952" y="243192"/>
            <a:ext cx="693806" cy="575148"/>
          </a:xfrm>
          <a:prstGeom prst="rect">
            <a:avLst/>
          </a:prstGeom>
          <a:noFill/>
          <a:ln>
            <a:noFill/>
          </a:ln>
        </p:spPr>
      </p:pic>
      <p:pic>
        <p:nvPicPr>
          <p:cNvPr id="8" name="Рисунок 7"/>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94544" y="679480"/>
            <a:ext cx="567346" cy="487759"/>
          </a:xfrm>
          <a:prstGeom prst="rect">
            <a:avLst/>
          </a:prstGeom>
          <a:noFill/>
          <a:ln>
            <a:noFill/>
          </a:ln>
        </p:spPr>
      </p:pic>
      <p:pic>
        <p:nvPicPr>
          <p:cNvPr id="11" name="Рисунок 10"/>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8485" y="2305294"/>
            <a:ext cx="4727643" cy="661641"/>
          </a:xfrm>
          <a:prstGeom prst="rect">
            <a:avLst/>
          </a:prstGeom>
          <a:noFill/>
          <a:ln>
            <a:noFill/>
          </a:ln>
        </p:spPr>
      </p:pic>
      <p:pic>
        <p:nvPicPr>
          <p:cNvPr id="12" name="Рисунок 11"/>
          <p:cNvPicPr/>
          <p:nvPr/>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95847" y="2305295"/>
            <a:ext cx="2738033" cy="661641"/>
          </a:xfrm>
          <a:prstGeom prst="rect">
            <a:avLst/>
          </a:prstGeom>
          <a:noFill/>
          <a:ln>
            <a:noFill/>
          </a:ln>
        </p:spPr>
      </p:pic>
      <p:sp>
        <p:nvSpPr>
          <p:cNvPr id="3" name="Прямоугольник 2"/>
          <p:cNvSpPr/>
          <p:nvPr/>
        </p:nvSpPr>
        <p:spPr>
          <a:xfrm>
            <a:off x="350196" y="3190672"/>
            <a:ext cx="8297693" cy="1569660"/>
          </a:xfrm>
          <a:prstGeom prst="rect">
            <a:avLst/>
          </a:prstGeom>
        </p:spPr>
        <p:txBody>
          <a:bodyPr wrap="square">
            <a:spAutoFit/>
          </a:bodyPr>
          <a:lstStyle/>
          <a:p>
            <a:r>
              <a:rPr lang="ru-RU" sz="3200" dirty="0" err="1">
                <a:solidFill>
                  <a:schemeClr val="bg1"/>
                </a:solidFill>
                <a:latin typeface="Times New Roman" panose="02020603050405020304" pitchFamily="18" charset="0"/>
                <a:ea typeface="Times New Roman" panose="02020603050405020304" pitchFamily="18" charset="0"/>
              </a:rPr>
              <a:t>Бундай</a:t>
            </a:r>
            <a:r>
              <a:rPr lang="ru-RU" sz="3200" dirty="0">
                <a:solidFill>
                  <a:schemeClr val="bg1"/>
                </a:solidFill>
                <a:latin typeface="Times New Roman" panose="02020603050405020304" pitchFamily="18" charset="0"/>
                <a:ea typeface="Times New Roman" panose="02020603050405020304" pitchFamily="18" charset="0"/>
              </a:rPr>
              <a:t> ном </a:t>
            </a:r>
            <a:r>
              <a:rPr lang="ru-RU" sz="3200" dirty="0" err="1">
                <a:solidFill>
                  <a:schemeClr val="bg1"/>
                </a:solidFill>
                <a:latin typeface="Times New Roman" panose="02020603050405020304" pitchFamily="18" charset="0"/>
                <a:ea typeface="Times New Roman" panose="02020603050405020304" pitchFamily="18" charset="0"/>
              </a:rPr>
              <a:t>билан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юритилишига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сабаб</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бу</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ифода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ёрдамида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температурани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ҳисоблаш</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мумкин</a:t>
            </a:r>
            <a:r>
              <a:rPr lang="ru-RU" sz="3200" dirty="0">
                <a:solidFill>
                  <a:schemeClr val="bg1"/>
                </a:solidFill>
                <a:latin typeface="Times New Roman" panose="02020603050405020304" pitchFamily="18" charset="0"/>
                <a:ea typeface="Times New Roman" panose="02020603050405020304" pitchFamily="18" charset="0"/>
              </a:rPr>
              <a:t>.</a:t>
            </a:r>
            <a:endParaRPr lang="ru-RU" sz="3200" dirty="0">
              <a:solidFill>
                <a:schemeClr val="bg1"/>
              </a:solidFill>
            </a:endParaRPr>
          </a:p>
        </p:txBody>
      </p:sp>
    </p:spTree>
    <p:extLst>
      <p:ext uri="{BB962C8B-B14F-4D97-AF65-F5344CB8AC3E}">
        <p14:creationId xmlns:p14="http://schemas.microsoft.com/office/powerpoint/2010/main" val="1594219960"/>
      </p:ext>
    </p:extLst>
  </p:cSld>
  <p:clrMapOvr>
    <a:masterClrMapping/>
  </p:clrMapOvr>
  <p:transition spd="med">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81591" y="203715"/>
            <a:ext cx="8800653" cy="4555093"/>
          </a:xfrm>
          <a:prstGeom prst="rect">
            <a:avLst/>
          </a:prstGeom>
        </p:spPr>
        <p:txBody>
          <a:bodyPr wrap="square">
            <a:spAutoFit/>
          </a:bodyPr>
          <a:lstStyle/>
          <a:p>
            <a:pPr algn="just"/>
            <a:r>
              <a:rPr lang="uz-Cyrl-UZ" sz="3000" dirty="0">
                <a:solidFill>
                  <a:schemeClr val="bg1"/>
                </a:solidFill>
                <a:latin typeface="Times New Roman" panose="02020603050405020304" pitchFamily="18" charset="0"/>
                <a:cs typeface="Times New Roman" panose="02020603050405020304" pitchFamily="18" charset="0"/>
              </a:rPr>
              <a:t> </a:t>
            </a:r>
            <a:r>
              <a:rPr lang="uz-Cyrl-UZ" sz="2600" dirty="0">
                <a:solidFill>
                  <a:schemeClr val="bg1"/>
                </a:solidFill>
                <a:latin typeface="Times New Roman" panose="02020603050405020304" pitchFamily="18" charset="0"/>
                <a:cs typeface="Times New Roman" panose="02020603050405020304" pitchFamily="18" charset="0"/>
              </a:rPr>
              <a:t>Ҳолатнинг термик ва калорик тенгламаларнинг умумий сони система ҳолатини ҳарактерловчи боғланмаган параметрлар сонига тенг. Бу тенгламалар хусусий ҳосилали дифференциал тенгламалар билан боғланган бўлади</a:t>
            </a:r>
            <a:r>
              <a:rPr lang="uz-Cyrl-UZ" sz="2600" dirty="0" smtClean="0">
                <a:solidFill>
                  <a:schemeClr val="bg1"/>
                </a:solidFill>
                <a:latin typeface="Times New Roman" panose="02020603050405020304" pitchFamily="18" charset="0"/>
                <a:cs typeface="Times New Roman" panose="02020603050405020304" pitchFamily="18" charset="0"/>
              </a:rPr>
              <a:t>.</a:t>
            </a:r>
            <a:endParaRPr lang="en-US" sz="2600" dirty="0" smtClean="0">
              <a:solidFill>
                <a:schemeClr val="bg1"/>
              </a:solidFill>
              <a:latin typeface="Times New Roman" panose="02020603050405020304" pitchFamily="18" charset="0"/>
              <a:cs typeface="Times New Roman" panose="02020603050405020304" pitchFamily="18" charset="0"/>
            </a:endParaRPr>
          </a:p>
          <a:p>
            <a:pPr algn="just"/>
            <a:r>
              <a:rPr lang="uz-Cyrl-UZ" sz="2600" dirty="0">
                <a:solidFill>
                  <a:schemeClr val="bg1"/>
                </a:solidFill>
                <a:latin typeface="Times New Roman" panose="02020603050405020304" pitchFamily="18" charset="0"/>
                <a:cs typeface="Times New Roman" panose="02020603050405020304" pitchFamily="18" charset="0"/>
              </a:rPr>
              <a:t>Агар ҳолатнинг термик ва калорик тенгламалари маълум бўлса, у ҳолда термодинамиканинг бошланишлари ёрдамида система­нинг ҳамма термодинамик хоссаларини аниқлаш мумкин. Термодинамиканинг бошланишларига асосланиб, ҳолат тенгламаларини чиқариш мумкин эмас. Бу ҳол эса термодинамика ва статистик физика бир бирини тўлдиришини таъкидлайди.</a:t>
            </a:r>
            <a:endParaRPr lang="ru-RU" sz="2600" dirty="0">
              <a:solidFill>
                <a:schemeClr val="bg1"/>
              </a:solidFill>
              <a:latin typeface="Times New Roman" panose="02020603050405020304" pitchFamily="18" charset="0"/>
              <a:cs typeface="Times New Roman" panose="02020603050405020304" pitchFamily="18" charset="0"/>
            </a:endParaRPr>
          </a:p>
        </p:txBody>
      </p:sp>
      <p:pic>
        <p:nvPicPr>
          <p:cNvPr id="11" name="Рисунок 1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2462" y="2481262"/>
            <a:ext cx="219075" cy="180975"/>
          </a:xfrm>
          <a:prstGeom prst="rect">
            <a:avLst/>
          </a:prstGeom>
          <a:noFill/>
          <a:ln>
            <a:noFill/>
          </a:ln>
        </p:spPr>
      </p:pic>
    </p:spTree>
    <p:extLst>
      <p:ext uri="{BB962C8B-B14F-4D97-AF65-F5344CB8AC3E}">
        <p14:creationId xmlns:p14="http://schemas.microsoft.com/office/powerpoint/2010/main" val="2835879270"/>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4009" y="19456"/>
            <a:ext cx="8628433" cy="3785652"/>
          </a:xfrm>
          <a:prstGeom prst="rect">
            <a:avLst/>
          </a:prstGeom>
        </p:spPr>
        <p:txBody>
          <a:bodyPr wrap="square">
            <a:spAutoFit/>
          </a:bodyPr>
          <a:lstStyle/>
          <a:p>
            <a:pPr indent="449580" algn="just"/>
            <a:r>
              <a:rPr lang="ru-RU" sz="3000" dirty="0" err="1">
                <a:solidFill>
                  <a:schemeClr val="bg1"/>
                </a:solidFill>
                <a:latin typeface="Times New Roman" panose="02020603050405020304" pitchFamily="18" charset="0"/>
                <a:ea typeface="Times New Roman" panose="02020603050405020304" pitchFamily="18" charset="0"/>
              </a:rPr>
              <a:t>Мувозанатдаги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системаларнинг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хусусиятини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ўрганишда</a:t>
            </a:r>
            <a:r>
              <a:rPr lang="ru-RU" sz="3000" dirty="0">
                <a:solidFill>
                  <a:schemeClr val="bg1"/>
                </a:solidFill>
                <a:latin typeface="Times New Roman" panose="02020603050405020304" pitchFamily="18" charset="0"/>
                <a:ea typeface="Times New Roman" panose="02020603050405020304" pitchFamily="18" charset="0"/>
              </a:rPr>
              <a:t> термодинамика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аввал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оддий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системаларнинг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хоссаларини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ўрганади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Оддий</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деганда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иккита</a:t>
            </a:r>
            <a:r>
              <a:rPr lang="ru-RU" sz="3000" dirty="0">
                <a:solidFill>
                  <a:schemeClr val="bg1"/>
                </a:solidFill>
                <a:latin typeface="Times New Roman" panose="02020603050405020304" pitchFamily="18" charset="0"/>
                <a:ea typeface="Times New Roman" panose="02020603050405020304" pitchFamily="18" charset="0"/>
              </a:rPr>
              <a:t> параметр </a:t>
            </a:r>
            <a:r>
              <a:rPr lang="ru-RU" sz="3000" dirty="0" err="1">
                <a:solidFill>
                  <a:schemeClr val="bg1"/>
                </a:solidFill>
                <a:latin typeface="Times New Roman" panose="02020603050405020304" pitchFamily="18" charset="0"/>
                <a:ea typeface="Times New Roman" panose="02020603050405020304" pitchFamily="18" charset="0"/>
              </a:rPr>
              <a:t>билан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аниқланувчи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фазали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системаларга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айтилади</a:t>
            </a:r>
            <a:r>
              <a:rPr lang="ru-RU" sz="3000" dirty="0">
                <a:solidFill>
                  <a:schemeClr val="bg1"/>
                </a:solidFill>
                <a:latin typeface="Times New Roman" panose="02020603050405020304" pitchFamily="18" charset="0"/>
                <a:ea typeface="Times New Roman" panose="02020603050405020304" pitchFamily="18" charset="0"/>
              </a:rPr>
              <a:t>.</a:t>
            </a:r>
          </a:p>
          <a:p>
            <a:pPr indent="449580" algn="just"/>
            <a:r>
              <a:rPr lang="ru-RU" sz="3000" dirty="0" err="1">
                <a:solidFill>
                  <a:schemeClr val="bg1"/>
                </a:solidFill>
                <a:latin typeface="Times New Roman" panose="02020603050405020304" pitchFamily="18" charset="0"/>
                <a:ea typeface="Times New Roman" panose="02020603050405020304" pitchFamily="18" charset="0"/>
              </a:rPr>
              <a:t>Оддий</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ҳолатининг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термик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ва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калорик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тенгламалари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мос</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равишда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кўринишда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ёзилади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7" name="Рисунок 6"/>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69259" y="3659193"/>
            <a:ext cx="2928025" cy="904673"/>
          </a:xfrm>
          <a:prstGeom prst="rect">
            <a:avLst/>
          </a:prstGeom>
          <a:noFill/>
          <a:ln>
            <a:noFill/>
          </a:ln>
        </p:spPr>
      </p:pic>
      <p:pic>
        <p:nvPicPr>
          <p:cNvPr id="8" name="Рисунок 7"/>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077825" y="3805108"/>
            <a:ext cx="2743200" cy="758758"/>
          </a:xfrm>
          <a:prstGeom prst="rect">
            <a:avLst/>
          </a:prstGeom>
          <a:noFill/>
          <a:ln>
            <a:noFill/>
          </a:ln>
        </p:spPr>
      </p:pic>
    </p:spTree>
    <p:extLst>
      <p:ext uri="{BB962C8B-B14F-4D97-AF65-F5344CB8AC3E}">
        <p14:creationId xmlns:p14="http://schemas.microsoft.com/office/powerpoint/2010/main" val="2670826002"/>
      </p:ext>
    </p:extLst>
  </p:cSld>
  <p:clrMapOvr>
    <a:masterClrMapping/>
  </p:clrMapOvr>
  <p:transition spd="med">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311285" y="208966"/>
            <a:ext cx="8560340" cy="1015663"/>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Агар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босим</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система </a:t>
            </a:r>
            <a:r>
              <a:rPr lang="ru-RU" sz="3000" dirty="0" err="1">
                <a:solidFill>
                  <a:schemeClr val="bg1"/>
                </a:solidFill>
                <a:latin typeface="Times New Roman" panose="02020603050405020304" pitchFamily="18" charset="0"/>
                <a:cs typeface="Times New Roman" panose="02020603050405020304" pitchFamily="18" charset="0"/>
              </a:rPr>
              <a:t>ҳажми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тенгламалари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17" name="Рисунок 16"/>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062265" y="291830"/>
            <a:ext cx="465306" cy="379379"/>
          </a:xfrm>
          <a:prstGeom prst="rect">
            <a:avLst/>
          </a:prstGeom>
          <a:noFill/>
          <a:ln>
            <a:noFill/>
          </a:ln>
        </p:spPr>
      </p:pic>
      <p:pic>
        <p:nvPicPr>
          <p:cNvPr id="18" name="Рисунок 17"/>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61874" y="282102"/>
            <a:ext cx="466927" cy="424967"/>
          </a:xfrm>
          <a:prstGeom prst="rect">
            <a:avLst/>
          </a:prstGeom>
          <a:noFill/>
          <a:ln>
            <a:noFill/>
          </a:ln>
        </p:spPr>
      </p:pic>
      <p:pic>
        <p:nvPicPr>
          <p:cNvPr id="19" name="Рисунок 18"/>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91064" y="291831"/>
            <a:ext cx="379380" cy="379378"/>
          </a:xfrm>
          <a:prstGeom prst="rect">
            <a:avLst/>
          </a:prstGeom>
          <a:noFill/>
          <a:ln>
            <a:noFill/>
          </a:ln>
        </p:spPr>
      </p:pic>
      <p:pic>
        <p:nvPicPr>
          <p:cNvPr id="20" name="Рисунок 19"/>
          <p:cNvPicPr/>
          <p:nvPr/>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591455" y="321105"/>
            <a:ext cx="406940" cy="395692"/>
          </a:xfrm>
          <a:prstGeom prst="rect">
            <a:avLst/>
          </a:prstGeom>
          <a:noFill/>
          <a:ln>
            <a:noFill/>
          </a:ln>
        </p:spPr>
      </p:pic>
      <p:pic>
        <p:nvPicPr>
          <p:cNvPr id="21" name="Рисунок 20"/>
          <p:cNvPicPr/>
          <p:nvPr/>
        </p:nvPicPr>
        <p:blipFill>
          <a:blip r:embed="rId6"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0322" y="1336768"/>
            <a:ext cx="4338536" cy="667661"/>
          </a:xfrm>
          <a:prstGeom prst="rect">
            <a:avLst/>
          </a:prstGeom>
          <a:noFill/>
          <a:ln>
            <a:noFill/>
          </a:ln>
        </p:spPr>
      </p:pic>
      <p:sp>
        <p:nvSpPr>
          <p:cNvPr id="13" name="Прямоугольник 12"/>
          <p:cNvSpPr/>
          <p:nvPr/>
        </p:nvSpPr>
        <p:spPr>
          <a:xfrm>
            <a:off x="5642856" y="1393599"/>
            <a:ext cx="3228769" cy="553998"/>
          </a:xfrm>
          <a:prstGeom prst="rect">
            <a:avLst/>
          </a:prstGeom>
        </p:spPr>
        <p:txBody>
          <a:bodyPr wrap="none">
            <a:spAutoFit/>
          </a:bodyPr>
          <a:lstStyle/>
          <a:p>
            <a:r>
              <a:rPr lang="uz-Cyrl-UZ" sz="3000" dirty="0">
                <a:solidFill>
                  <a:schemeClr val="bg1"/>
                </a:solidFill>
                <a:latin typeface="Times New Roman" panose="02020603050405020304" pitchFamily="18" charset="0"/>
                <a:ea typeface="Times New Roman" panose="02020603050405020304" pitchFamily="18" charset="0"/>
              </a:rPr>
              <a:t>кўринишни олади.</a:t>
            </a:r>
            <a:endParaRPr lang="ru-RU" sz="3000" dirty="0">
              <a:solidFill>
                <a:schemeClr val="bg1"/>
              </a:solidFill>
            </a:endParaRPr>
          </a:p>
        </p:txBody>
      </p:sp>
      <p:sp>
        <p:nvSpPr>
          <p:cNvPr id="14" name="Прямоугольник 13"/>
          <p:cNvSpPr/>
          <p:nvPr/>
        </p:nvSpPr>
        <p:spPr>
          <a:xfrm>
            <a:off x="437745" y="2334638"/>
            <a:ext cx="8433879" cy="2400657"/>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Идеал газ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ҳолатнинг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термик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Менделейев-Клапейрон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дейилади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Хусусан</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мол газ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                     </a:t>
            </a:r>
            <a:r>
              <a:rPr lang="ru-RU" sz="3000" dirty="0" smtClean="0">
                <a:solidFill>
                  <a:schemeClr val="bg1"/>
                </a:solidFill>
                <a:latin typeface="Times New Roman" panose="02020603050405020304" pitchFamily="18" charset="0"/>
                <a:cs typeface="Times New Roman" panose="02020603050405020304" pitchFamily="18" charset="0"/>
              </a:rPr>
              <a:t>мол </a:t>
            </a:r>
            <a:r>
              <a:rPr lang="ru-RU" sz="3000" dirty="0">
                <a:solidFill>
                  <a:schemeClr val="bg1"/>
                </a:solidFill>
                <a:latin typeface="Times New Roman" panose="02020603050405020304" pitchFamily="18" charset="0"/>
                <a:cs typeface="Times New Roman" panose="02020603050405020304" pitchFamily="18" charset="0"/>
              </a:rPr>
              <a:t>газ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газ </a:t>
            </a:r>
            <a:r>
              <a:rPr lang="ru-RU" sz="3000" dirty="0" err="1">
                <a:solidFill>
                  <a:schemeClr val="bg1"/>
                </a:solidFill>
                <a:latin typeface="Times New Roman" panose="02020603050405020304" pitchFamily="18" charset="0"/>
                <a:cs typeface="Times New Roman" panose="02020603050405020304" pitchFamily="18" charset="0"/>
              </a:rPr>
              <a:t>массаси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молар</a:t>
            </a:r>
            <a:r>
              <a:rPr lang="ru-RU" sz="3000" dirty="0">
                <a:solidFill>
                  <a:schemeClr val="bg1"/>
                </a:solidFill>
                <a:latin typeface="Times New Roman" panose="02020603050405020304" pitchFamily="18" charset="0"/>
                <a:cs typeface="Times New Roman" panose="02020603050405020304" pitchFamily="18" charset="0"/>
              </a:rPr>
              <a:t> масса.</a:t>
            </a:r>
          </a:p>
        </p:txBody>
      </p:sp>
      <p:pic>
        <p:nvPicPr>
          <p:cNvPr id="24" name="Рисунок 23"/>
          <p:cNvPicPr/>
          <p:nvPr/>
        </p:nvPicPr>
        <p:blipFill>
          <a:blip r:embed="rId7"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41643" y="3326861"/>
            <a:ext cx="2023353" cy="457200"/>
          </a:xfrm>
          <a:prstGeom prst="rect">
            <a:avLst/>
          </a:prstGeom>
          <a:noFill/>
          <a:ln>
            <a:noFill/>
          </a:ln>
        </p:spPr>
      </p:pic>
      <p:pic>
        <p:nvPicPr>
          <p:cNvPr id="25" name="Рисунок 24"/>
          <p:cNvPicPr/>
          <p:nvPr/>
        </p:nvPicPr>
        <p:blipFill>
          <a:blip r:embed="rId8"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8213" y="3784061"/>
            <a:ext cx="1749358" cy="457199"/>
          </a:xfrm>
          <a:prstGeom prst="rect">
            <a:avLst/>
          </a:prstGeom>
          <a:noFill/>
          <a:ln>
            <a:noFill/>
          </a:ln>
        </p:spPr>
      </p:pic>
      <p:pic>
        <p:nvPicPr>
          <p:cNvPr id="26" name="Рисунок 25"/>
          <p:cNvPicPr/>
          <p:nvPr/>
        </p:nvPicPr>
        <p:blipFill>
          <a:blip r:embed="rId9"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81345" y="3784061"/>
            <a:ext cx="1050587" cy="642023"/>
          </a:xfrm>
          <a:prstGeom prst="rect">
            <a:avLst/>
          </a:prstGeom>
          <a:noFill/>
          <a:ln>
            <a:noFill/>
          </a:ln>
        </p:spPr>
      </p:pic>
      <p:pic>
        <p:nvPicPr>
          <p:cNvPr id="27" name="Рисунок 26"/>
          <p:cNvPicPr/>
          <p:nvPr/>
        </p:nvPicPr>
        <p:blipFill>
          <a:blip r:embed="rId10"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8213" y="4291963"/>
            <a:ext cx="515566" cy="387041"/>
          </a:xfrm>
          <a:prstGeom prst="rect">
            <a:avLst/>
          </a:prstGeom>
          <a:noFill/>
          <a:ln>
            <a:noFill/>
          </a:ln>
        </p:spPr>
      </p:pic>
      <p:pic>
        <p:nvPicPr>
          <p:cNvPr id="28" name="Рисунок 27"/>
          <p:cNvPicPr/>
          <p:nvPr/>
        </p:nvPicPr>
        <p:blipFill>
          <a:blip r:embed="rId11"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60031" y="4291963"/>
            <a:ext cx="462065" cy="459310"/>
          </a:xfrm>
          <a:prstGeom prst="rect">
            <a:avLst/>
          </a:prstGeom>
          <a:noFill/>
          <a:ln>
            <a:noFill/>
          </a:ln>
        </p:spPr>
      </p:pic>
    </p:spTree>
    <p:extLst>
      <p:ext uri="{BB962C8B-B14F-4D97-AF65-F5344CB8AC3E}">
        <p14:creationId xmlns:p14="http://schemas.microsoft.com/office/powerpoint/2010/main" val="1330850843"/>
      </p:ext>
    </p:extLst>
  </p:cSld>
  <p:clrMapOvr>
    <a:masterClrMapping/>
  </p:clrMapOvr>
  <p:transition spd="med">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257578" y="114813"/>
            <a:ext cx="8886422" cy="1569660"/>
          </a:xfrm>
          <a:prstGeom prst="rect">
            <a:avLst/>
          </a:prstGeom>
        </p:spPr>
        <p:txBody>
          <a:bodyPr wrap="square">
            <a:spAutoFit/>
          </a:bodyPr>
          <a:lstStyle/>
          <a:p>
            <a:pPr algn="just"/>
            <a:r>
              <a:rPr lang="ru-RU" sz="3200" dirty="0" err="1">
                <a:solidFill>
                  <a:schemeClr val="bg1"/>
                </a:solidFill>
                <a:latin typeface="Times New Roman" panose="02020603050405020304" pitchFamily="18" charset="0"/>
                <a:cs typeface="Times New Roman" panose="02020603050405020304" pitchFamily="18" charset="0"/>
              </a:rPr>
              <a:t>Ўзгармас</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температурада</a:t>
            </a:r>
            <a:r>
              <a:rPr lang="ru-RU" sz="3200" dirty="0">
                <a:solidFill>
                  <a:schemeClr val="bg1"/>
                </a:solidFill>
                <a:latin typeface="Times New Roman" panose="02020603050405020304" pitchFamily="18" charset="0"/>
                <a:cs typeface="Times New Roman" panose="02020603050405020304" pitchFamily="18" charset="0"/>
              </a:rPr>
              <a:t> идеал </a:t>
            </a:r>
            <a:r>
              <a:rPr lang="ru-RU" sz="3200" dirty="0" err="1">
                <a:solidFill>
                  <a:schemeClr val="bg1"/>
                </a:solidFill>
                <a:latin typeface="Times New Roman" panose="02020603050405020304" pitchFamily="18" charset="0"/>
                <a:cs typeface="Times New Roman" panose="02020603050405020304" pitchFamily="18" charset="0"/>
              </a:rPr>
              <a:t>газнинг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ички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нергияси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ҳажмига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боғлиқ</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smtClean="0">
                <a:solidFill>
                  <a:schemeClr val="bg1"/>
                </a:solidFill>
                <a:latin typeface="Times New Roman" panose="02020603050405020304" pitchFamily="18" charset="0"/>
                <a:cs typeface="Times New Roman" panose="02020603050405020304" pitchFamily="18" charset="0"/>
              </a:rPr>
              <a:t>маслигидан</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яъни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7" name="Рисунок 6"/>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82032" y="1373188"/>
            <a:ext cx="1529269" cy="1013837"/>
          </a:xfrm>
          <a:prstGeom prst="rect">
            <a:avLst/>
          </a:prstGeom>
          <a:noFill/>
          <a:ln>
            <a:noFill/>
          </a:ln>
        </p:spPr>
      </p:pic>
      <p:sp>
        <p:nvSpPr>
          <p:cNvPr id="2" name="Прямоугольник 1"/>
          <p:cNvSpPr/>
          <p:nvPr/>
        </p:nvSpPr>
        <p:spPr>
          <a:xfrm>
            <a:off x="77821" y="2387025"/>
            <a:ext cx="8764621" cy="1015663"/>
          </a:xfrm>
          <a:prstGeom prst="rect">
            <a:avLst/>
          </a:prstGeom>
        </p:spPr>
        <p:txBody>
          <a:bodyPr wrap="square">
            <a:spAutoFit/>
          </a:bodyPr>
          <a:lstStyle/>
          <a:p>
            <a:pPr algn="just"/>
            <a:r>
              <a:rPr lang="uz-Cyrl-UZ" sz="3000" dirty="0">
                <a:solidFill>
                  <a:schemeClr val="bg1"/>
                </a:solidFill>
                <a:latin typeface="Times New Roman" panose="02020603050405020304" pitchFamily="18" charset="0"/>
                <a:ea typeface="Times New Roman" panose="02020603050405020304" pitchFamily="18" charset="0"/>
              </a:rPr>
              <a:t>тенгламадан фойдаланиб, идеал газ калорик тенгламасини қуйи­даги кўринишда оламиз:</a:t>
            </a:r>
            <a:endParaRPr lang="ru-RU" sz="3000" dirty="0">
              <a:solidFill>
                <a:schemeClr val="bg1"/>
              </a:solidFill>
              <a:effectLst/>
              <a:latin typeface="Times New Roman" panose="02020603050405020304" pitchFamily="18" charset="0"/>
              <a:ea typeface="Times New Roman" panose="02020603050405020304" pitchFamily="18" charset="0"/>
            </a:endParaRPr>
          </a:p>
        </p:txBody>
      </p:sp>
      <p:pic>
        <p:nvPicPr>
          <p:cNvPr id="10" name="Рисунок 9"/>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7578" y="3531141"/>
            <a:ext cx="4567341" cy="972766"/>
          </a:xfrm>
          <a:prstGeom prst="rect">
            <a:avLst/>
          </a:prstGeom>
          <a:noFill/>
          <a:ln>
            <a:noFill/>
          </a:ln>
        </p:spPr>
      </p:pic>
      <p:pic>
        <p:nvPicPr>
          <p:cNvPr id="11" name="Рисунок 10"/>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18307" y="3647872"/>
            <a:ext cx="2957208" cy="749029"/>
          </a:xfrm>
          <a:prstGeom prst="rect">
            <a:avLst/>
          </a:prstGeom>
          <a:noFill/>
          <a:ln>
            <a:noFill/>
          </a:ln>
        </p:spPr>
      </p:pic>
    </p:spTree>
    <p:extLst>
      <p:ext uri="{BB962C8B-B14F-4D97-AF65-F5344CB8AC3E}">
        <p14:creationId xmlns:p14="http://schemas.microsoft.com/office/powerpoint/2010/main" val="3809426693"/>
      </p:ext>
    </p:extLst>
  </p:cSld>
  <p:clrMapOvr>
    <a:masterClrMapping/>
  </p:clrMapOvr>
  <p:transition spd="med">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5643" y="223737"/>
            <a:ext cx="8988357" cy="2400657"/>
          </a:xfrm>
          <a:prstGeom prst="rect">
            <a:avLst/>
          </a:prstGeom>
        </p:spPr>
        <p:txBody>
          <a:bodyPr wrap="square">
            <a:spAutoFit/>
          </a:bodyPr>
          <a:lstStyle/>
          <a:p>
            <a:pPr algn="just"/>
            <a:r>
              <a:rPr lang="ru-RU" sz="3000" dirty="0" err="1">
                <a:solidFill>
                  <a:schemeClr val="bg1"/>
                </a:solidFill>
                <a:latin typeface="Times New Roman" panose="02020603050405020304" pitchFamily="18" charset="0"/>
                <a:ea typeface="Times New Roman" panose="02020603050405020304" pitchFamily="18" charset="0"/>
              </a:rPr>
              <a:t>Тажриба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кўрсатишича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атомли</a:t>
            </a:r>
            <a:r>
              <a:rPr lang="ru-RU" sz="3000" dirty="0">
                <a:solidFill>
                  <a:schemeClr val="bg1"/>
                </a:solidFill>
                <a:latin typeface="Times New Roman" panose="02020603050405020304" pitchFamily="18" charset="0"/>
                <a:ea typeface="Times New Roman" panose="02020603050405020304" pitchFamily="18" charset="0"/>
              </a:rPr>
              <a:t> идеал </a:t>
            </a:r>
            <a:r>
              <a:rPr lang="ru-RU" sz="3000" dirty="0" err="1">
                <a:solidFill>
                  <a:schemeClr val="bg1"/>
                </a:solidFill>
                <a:latin typeface="Times New Roman" panose="02020603050405020304" pitchFamily="18" charset="0"/>
                <a:ea typeface="Times New Roman" panose="02020603050405020304" pitchFamily="18" charset="0"/>
              </a:rPr>
              <a:t>газнинг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иссиқлик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сиғими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температурага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боғлиқ</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мас</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шунинг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учун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калорик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тенгламаси</a:t>
            </a:r>
            <a:r>
              <a:rPr lang="ru-RU" sz="3000" dirty="0">
                <a:solidFill>
                  <a:schemeClr val="bg1"/>
                </a:solidFill>
                <a:latin typeface="Times New Roman" panose="02020603050405020304" pitchFamily="18" charset="0"/>
                <a:ea typeface="Times New Roman" panose="02020603050405020304" pitchFamily="18" charset="0"/>
              </a:rPr>
              <a:t> </a:t>
            </a:r>
            <a:r>
              <a:rPr lang="ru-RU" sz="3000" i="1" dirty="0" smtClean="0">
                <a:solidFill>
                  <a:schemeClr val="bg1"/>
                </a:solidFill>
                <a:latin typeface="Times New Roman" panose="02020603050405020304" pitchFamily="18" charset="0"/>
                <a:ea typeface="Times New Roman" panose="02020603050405020304" pitchFamily="18" charset="0"/>
              </a:rPr>
              <a:t>Е </a:t>
            </a:r>
            <a:r>
              <a:rPr lang="ru-RU" sz="3000" i="1" dirty="0">
                <a:solidFill>
                  <a:schemeClr val="bg1"/>
                </a:solidFill>
                <a:latin typeface="Times New Roman" panose="02020603050405020304" pitchFamily="18" charset="0"/>
                <a:ea typeface="Times New Roman" panose="02020603050405020304" pitchFamily="18" charset="0"/>
              </a:rPr>
              <a:t>= </a:t>
            </a:r>
            <a:r>
              <a:rPr lang="en-US" sz="3000" i="1" dirty="0">
                <a:solidFill>
                  <a:schemeClr val="bg1"/>
                </a:solidFill>
                <a:latin typeface="Times New Roman" panose="02020603050405020304" pitchFamily="18" charset="0"/>
                <a:ea typeface="Times New Roman" panose="02020603050405020304" pitchFamily="18" charset="0"/>
              </a:rPr>
              <a:t>C</a:t>
            </a:r>
            <a:r>
              <a:rPr lang="ru-RU" sz="3000" i="1" baseline="-25000" dirty="0">
                <a:solidFill>
                  <a:schemeClr val="bg1"/>
                </a:solidFill>
                <a:latin typeface="Times New Roman" panose="02020603050405020304" pitchFamily="18" charset="0"/>
                <a:ea typeface="Times New Roman" panose="02020603050405020304" pitchFamily="18" charset="0"/>
              </a:rPr>
              <a:t>В</a:t>
            </a:r>
            <a:r>
              <a:rPr lang="ru-RU" sz="3000" i="1" dirty="0">
                <a:solidFill>
                  <a:schemeClr val="bg1"/>
                </a:solidFill>
                <a:latin typeface="Times New Roman" panose="02020603050405020304" pitchFamily="18" charset="0"/>
                <a:ea typeface="Times New Roman" panose="02020603050405020304" pitchFamily="18" charset="0"/>
              </a:rPr>
              <a:t>Т </a:t>
            </a:r>
            <a:r>
              <a:rPr lang="ru-RU" sz="3000" dirty="0">
                <a:solidFill>
                  <a:schemeClr val="bg1"/>
                </a:solidFill>
                <a:latin typeface="Times New Roman" panose="02020603050405020304" pitchFamily="18" charset="0"/>
                <a:ea typeface="Times New Roman" panose="02020603050405020304" pitchFamily="18" charset="0"/>
              </a:rPr>
              <a:t>+ </a:t>
            </a:r>
            <a:r>
              <a:rPr lang="ru-RU" sz="3000" i="1" dirty="0" err="1">
                <a:solidFill>
                  <a:schemeClr val="bg1"/>
                </a:solidFill>
                <a:latin typeface="Times New Roman" panose="02020603050405020304" pitchFamily="18" charset="0"/>
                <a:ea typeface="Times New Roman" panose="02020603050405020304" pitchFamily="18" charset="0"/>
              </a:rPr>
              <a:t>Е</a:t>
            </a:r>
            <a:r>
              <a:rPr lang="ru-RU" sz="3000" i="1" baseline="-25000" dirty="0" err="1">
                <a:solidFill>
                  <a:schemeClr val="bg1"/>
                </a:solidFill>
                <a:latin typeface="Times New Roman" panose="02020603050405020304" pitchFamily="18" charset="0"/>
                <a:ea typeface="Times New Roman" panose="02020603050405020304" pitchFamily="18" charset="0"/>
              </a:rPr>
              <a:t>а</a:t>
            </a:r>
            <a:r>
              <a:rPr lang="ru-RU" sz="3000" i="1"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бўлади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ички</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нергияси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умумий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ҳолда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ёзилади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pic>
        <p:nvPicPr>
          <p:cNvPr id="4" name="Рисунок 3"/>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550596" y="2624394"/>
            <a:ext cx="3599234" cy="842760"/>
          </a:xfrm>
          <a:prstGeom prst="rect">
            <a:avLst/>
          </a:prstGeom>
          <a:noFill/>
          <a:ln>
            <a:noFill/>
          </a:ln>
        </p:spPr>
      </p:pic>
      <p:sp>
        <p:nvSpPr>
          <p:cNvPr id="3" name="Прямоугольник 2"/>
          <p:cNvSpPr/>
          <p:nvPr/>
        </p:nvSpPr>
        <p:spPr>
          <a:xfrm>
            <a:off x="311286" y="3900792"/>
            <a:ext cx="8550612" cy="1015663"/>
          </a:xfrm>
          <a:prstGeom prst="rect">
            <a:avLst/>
          </a:prstGeom>
        </p:spPr>
        <p:txBody>
          <a:bodyPr wrap="square">
            <a:spAutoFit/>
          </a:bodyPr>
          <a:lstStyle/>
          <a:p>
            <a:pPr algn="just"/>
            <a:r>
              <a:rPr lang="ru-RU" sz="3000" dirty="0">
                <a:solidFill>
                  <a:schemeClr val="bg1"/>
                </a:solidFill>
                <a:latin typeface="Times New Roman" panose="02020603050405020304" pitchFamily="18" charset="0"/>
                <a:ea typeface="Times New Roman" panose="02020603050405020304" pitchFamily="18" charset="0"/>
              </a:rPr>
              <a:t>Ушбу формула </a:t>
            </a:r>
            <a:r>
              <a:rPr lang="ru-RU" sz="3000" dirty="0" err="1">
                <a:solidFill>
                  <a:schemeClr val="bg1"/>
                </a:solidFill>
                <a:latin typeface="Times New Roman" panose="02020603050405020304" pitchFamily="18" charset="0"/>
                <a:ea typeface="Times New Roman" panose="02020603050405020304" pitchFamily="18" charset="0"/>
              </a:rPr>
              <a:t>ёрдамида</a:t>
            </a:r>
            <a:r>
              <a:rPr lang="ru-RU" sz="3000" dirty="0">
                <a:solidFill>
                  <a:schemeClr val="bg1"/>
                </a:solidFill>
                <a:latin typeface="Times New Roman" panose="02020603050405020304" pitchFamily="18" charset="0"/>
                <a:ea typeface="Times New Roman" panose="02020603050405020304" pitchFamily="18" charset="0"/>
              </a:rPr>
              <a:t> бар </a:t>
            </a:r>
            <a:r>
              <a:rPr lang="ru-RU" sz="3000" dirty="0" err="1">
                <a:solidFill>
                  <a:schemeClr val="bg1"/>
                </a:solidFill>
                <a:latin typeface="Times New Roman" panose="02020603050405020304" pitchFamily="18" charset="0"/>
                <a:ea typeface="Times New Roman" panose="02020603050405020304" pitchFamily="18" charset="0"/>
              </a:rPr>
              <a:t>қандай</a:t>
            </a:r>
            <a:r>
              <a:rPr lang="ru-RU" sz="3000" dirty="0">
                <a:solidFill>
                  <a:schemeClr val="bg1"/>
                </a:solidFill>
                <a:latin typeface="Times New Roman" panose="02020603050405020304" pitchFamily="18" charset="0"/>
                <a:ea typeface="Times New Roman" panose="02020603050405020304" pitchFamily="18" charset="0"/>
              </a:rPr>
              <a:t> система </a:t>
            </a:r>
            <a:r>
              <a:rPr lang="ru-RU" sz="3000" dirty="0" err="1">
                <a:solidFill>
                  <a:schemeClr val="bg1"/>
                </a:solidFill>
                <a:latin typeface="Times New Roman" panose="02020603050405020304" pitchFamily="18" charset="0"/>
                <a:ea typeface="Times New Roman" panose="02020603050405020304" pitchFamily="18" charset="0"/>
              </a:rPr>
              <a:t>ички</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нергиясини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топиш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мумкин</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1350815354"/>
      </p:ext>
    </p:extLst>
  </p:cSld>
  <p:clrMapOvr>
    <a:masterClrMapping/>
  </p:clrMapOvr>
  <p:transition spd="med">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0778" y="341296"/>
            <a:ext cx="8842443" cy="1305000"/>
          </a:xfrm>
        </p:spPr>
        <p:txBody>
          <a:bodyPr/>
          <a:lstStyle/>
          <a:p>
            <a:pPr algn="just"/>
            <a:r>
              <a:rPr lang="ru-RU" sz="2800" dirty="0">
                <a:latin typeface="Times New Roman" panose="02020603050405020304" pitchFamily="18" charset="0"/>
                <a:cs typeface="Times New Roman" panose="02020603050405020304" pitchFamily="18" charset="0"/>
              </a:rPr>
              <a:t>Реал </a:t>
            </a:r>
            <a:r>
              <a:rPr lang="ru-RU" sz="2800" dirty="0" err="1">
                <a:latin typeface="Times New Roman" panose="02020603050405020304" pitchFamily="18" charset="0"/>
                <a:cs typeface="Times New Roman" panose="02020603050405020304" pitchFamily="18" charset="0"/>
              </a:rPr>
              <a:t>газлар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э</a:t>
            </a:r>
            <a:r>
              <a:rPr lang="ru-RU" sz="2800" dirty="0" err="1">
                <a:latin typeface="Times New Roman" panose="02020603050405020304" pitchFamily="18" charset="0"/>
                <a:cs typeface="Times New Roman" panose="02020603050405020304" pitchFamily="18" charset="0"/>
              </a:rPr>
              <a:t>мпирик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ҳолатнинг</a:t>
            </a:r>
            <a:r>
              <a:rPr lang="ru-RU" sz="2800" dirty="0">
                <a:latin typeface="Times New Roman" panose="02020603050405020304" pitchFamily="18" charset="0"/>
                <a:cs typeface="Times New Roman" panose="02020603050405020304" pitchFamily="18" charset="0"/>
              </a:rPr>
              <a:t> 150 дан </a:t>
            </a:r>
            <a:r>
              <a:rPr lang="ru-RU" sz="2800" dirty="0" err="1">
                <a:latin typeface="Times New Roman" panose="02020603050405020304" pitchFamily="18" charset="0"/>
                <a:cs typeface="Times New Roman" panose="02020603050405020304" pitchFamily="18" charset="0"/>
              </a:rPr>
              <a:t>ошиқ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термик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тенгламалари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Ван-дер-Вал</a:t>
            </a:r>
            <a:r>
              <a:rPr lang="uz-Cyrl-UZ" sz="2800" dirty="0">
                <a:latin typeface="Times New Roman" panose="02020603050405020304" pitchFamily="18" charset="0"/>
                <a:cs typeface="Times New Roman" panose="02020603050405020304" pitchFamily="18" charset="0"/>
              </a:rPr>
              <a:t>ь</a:t>
            </a:r>
            <a:r>
              <a:rPr lang="ru-RU" sz="2800" dirty="0">
                <a:latin typeface="Times New Roman" panose="02020603050405020304" pitchFamily="18" charset="0"/>
                <a:cs typeface="Times New Roman" panose="02020603050405020304" pitchFamily="18" charset="0"/>
              </a:rPr>
              <a:t>с </a:t>
            </a:r>
            <a:r>
              <a:rPr lang="ru-RU" sz="2800" dirty="0" err="1">
                <a:latin typeface="Times New Roman" panose="02020603050405020304" pitchFamily="18" charset="0"/>
                <a:cs typeface="Times New Roman" panose="02020603050405020304" pitchFamily="18" charset="0"/>
              </a:rPr>
              <a:t>тенг­ламаси</a:t>
            </a:r>
            <a:r>
              <a:rPr lang="ru-RU" sz="2800" dirty="0">
                <a:latin typeface="Times New Roman" panose="02020603050405020304" pitchFamily="18" charset="0"/>
                <a:cs typeface="Times New Roman" panose="02020603050405020304" pitchFamily="18" charset="0"/>
              </a:rPr>
              <a:t> реал </a:t>
            </a:r>
            <a:r>
              <a:rPr lang="ru-RU" sz="2800" dirty="0" err="1">
                <a:latin typeface="Times New Roman" panose="02020603050405020304" pitchFamily="18" charset="0"/>
                <a:cs typeface="Times New Roman" panose="02020603050405020304" pitchFamily="18" charset="0"/>
              </a:rPr>
              <a:t>газларнинг</a:t>
            </a:r>
            <a:r>
              <a:rPr lang="ru-RU" sz="2800" dirty="0">
                <a:latin typeface="Times New Roman" panose="02020603050405020304" pitchFamily="18" charset="0"/>
                <a:cs typeface="Times New Roman" panose="02020603050405020304" pitchFamily="18" charset="0"/>
              </a:rPr>
              <a:t> ҳ</a:t>
            </a:r>
            <a:r>
              <a:rPr lang="uz-Cyrl-UZ" sz="2800" dirty="0">
                <a:latin typeface="Times New Roman" panose="02020603050405020304" pitchFamily="18" charset="0"/>
                <a:cs typeface="Times New Roman" panose="02020603050405020304" pitchFamily="18" charset="0"/>
              </a:rPr>
              <a:t>о</a:t>
            </a:r>
            <a:r>
              <a:rPr lang="ru-RU" sz="2800" dirty="0">
                <a:latin typeface="Times New Roman" panose="02020603050405020304" pitchFamily="18" charset="0"/>
                <a:cs typeface="Times New Roman" panose="02020603050405020304" pitchFamily="18" charset="0"/>
              </a:rPr>
              <a:t>л</a:t>
            </a:r>
            <a:r>
              <a:rPr lang="uz-Cyrl-UZ" sz="2800" dirty="0">
                <a:latin typeface="Times New Roman" panose="02020603050405020304" pitchFamily="18" charset="0"/>
                <a:cs typeface="Times New Roman" panose="02020603050405020304" pitchFamily="18" charset="0"/>
              </a:rPr>
              <a:t>а</a:t>
            </a:r>
            <a:r>
              <a:rPr lang="ru-RU" sz="2800" dirty="0" err="1">
                <a:latin typeface="Times New Roman" panose="02020603050405020304" pitchFamily="18" charset="0"/>
                <a:cs typeface="Times New Roman" panose="02020603050405020304" pitchFamily="18" charset="0"/>
              </a:rPr>
              <a:t>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аниқловчи</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э</a:t>
            </a:r>
            <a:r>
              <a:rPr lang="ru-RU" sz="2800" dirty="0" err="1">
                <a:latin typeface="Times New Roman" panose="02020603050405020304" pitchFamily="18" charset="0"/>
                <a:cs typeface="Times New Roman" panose="02020603050405020304" pitchFamily="18" charset="0"/>
              </a:rPr>
              <a:t>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содда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тенгламадир</a:t>
            </a:r>
            <a:r>
              <a:rPr lang="ru-RU" sz="2800" dirty="0">
                <a:latin typeface="Times New Roman" panose="02020603050405020304" pitchFamily="18" charset="0"/>
                <a:cs typeface="Times New Roman" panose="02020603050405020304" pitchFamily="18" charset="0"/>
              </a:rPr>
              <a:t>:</a:t>
            </a:r>
          </a:p>
        </p:txBody>
      </p:sp>
      <p:pic>
        <p:nvPicPr>
          <p:cNvPr id="6" name="Рисунок 5"/>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050604" y="1297261"/>
            <a:ext cx="2217907" cy="698069"/>
          </a:xfrm>
          <a:prstGeom prst="rect">
            <a:avLst/>
          </a:prstGeom>
          <a:noFill/>
          <a:ln>
            <a:noFill/>
          </a:ln>
        </p:spPr>
      </p:pic>
      <p:sp>
        <p:nvSpPr>
          <p:cNvPr id="10" name="Прямоугольник 9"/>
          <p:cNvSpPr/>
          <p:nvPr/>
        </p:nvSpPr>
        <p:spPr>
          <a:xfrm>
            <a:off x="150778" y="1995330"/>
            <a:ext cx="8842442" cy="2677656"/>
          </a:xfrm>
          <a:prstGeom prst="rect">
            <a:avLst/>
          </a:prstGeom>
        </p:spPr>
        <p:txBody>
          <a:bodyPr wrap="square">
            <a:spAutoFit/>
          </a:bodyPr>
          <a:lstStyle/>
          <a:p>
            <a:r>
              <a:rPr lang="ru-RU" sz="2800" dirty="0" err="1">
                <a:solidFill>
                  <a:schemeClr val="bg1"/>
                </a:solidFill>
                <a:latin typeface="Times New Roman" panose="02020603050405020304" pitchFamily="18" charset="0"/>
                <a:cs typeface="Times New Roman" panose="02020603050405020304" pitchFamily="18" charset="0"/>
              </a:rPr>
              <a:t>Бу</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тенглама</a:t>
            </a:r>
            <a:r>
              <a:rPr lang="ru-RU" sz="2800" dirty="0">
                <a:solidFill>
                  <a:schemeClr val="bg1"/>
                </a:solidFill>
                <a:latin typeface="Times New Roman" panose="02020603050405020304" pitchFamily="18" charset="0"/>
                <a:cs typeface="Times New Roman" panose="02020603050405020304" pitchFamily="18" charset="0"/>
              </a:rPr>
              <a:t> идеал газ </a:t>
            </a:r>
            <a:r>
              <a:rPr lang="ru-RU" sz="2800" dirty="0" err="1">
                <a:solidFill>
                  <a:schemeClr val="bg1"/>
                </a:solidFill>
                <a:latin typeface="Times New Roman" panose="02020603050405020304" pitchFamily="18" charset="0"/>
                <a:cs typeface="Times New Roman" panose="02020603050405020304" pitchFamily="18" charset="0"/>
              </a:rPr>
              <a:t>ҳолат</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тенламасидан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икки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жиҳатдан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фарқ</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қилади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Биринчидан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газни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ташкил</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қилувчи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молекулалар</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ҳажми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чекли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эканлигини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ҳисобга</a:t>
            </a:r>
            <a:r>
              <a:rPr lang="ru-RU"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                        </a:t>
            </a:r>
            <a:r>
              <a:rPr lang="ru-RU" sz="2800" dirty="0" err="1" smtClean="0">
                <a:solidFill>
                  <a:schemeClr val="bg1"/>
                </a:solidFill>
                <a:latin typeface="Times New Roman" panose="02020603050405020304" pitchFamily="18" charset="0"/>
                <a:cs typeface="Times New Roman" panose="02020603050405020304" pitchFamily="18" charset="0"/>
              </a:rPr>
              <a:t>олиб</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ҳажмга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битта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молекуланинг</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ҳажми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иккинчидан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ички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босимга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молекулаларнинг</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ўзаро</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тортишиши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билан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боғлиқ</a:t>
            </a:r>
            <a:r>
              <a:rPr lang="ru-RU"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тузатмалар</a:t>
            </a:r>
            <a:r>
              <a:rPr lang="ru-RU" sz="2800" dirty="0" smtClean="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киритилган</a:t>
            </a:r>
            <a:r>
              <a:rPr lang="ru-RU" dirty="0"/>
              <a:t>.</a:t>
            </a:r>
          </a:p>
        </p:txBody>
      </p:sp>
      <p:pic>
        <p:nvPicPr>
          <p:cNvPr id="13" name="Рисунок 12"/>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50197" y="3278221"/>
            <a:ext cx="2101174" cy="622569"/>
          </a:xfrm>
          <a:prstGeom prst="rect">
            <a:avLst/>
          </a:prstGeom>
          <a:noFill/>
          <a:ln>
            <a:noFill/>
          </a:ln>
        </p:spPr>
      </p:pic>
      <p:pic>
        <p:nvPicPr>
          <p:cNvPr id="14" name="Рисунок 13"/>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406631" y="4066162"/>
            <a:ext cx="642024" cy="768485"/>
          </a:xfrm>
          <a:prstGeom prst="rect">
            <a:avLst/>
          </a:prstGeom>
          <a:noFill/>
          <a:ln>
            <a:noFill/>
          </a:ln>
        </p:spPr>
      </p:pic>
    </p:spTree>
    <p:extLst>
      <p:ext uri="{BB962C8B-B14F-4D97-AF65-F5344CB8AC3E}">
        <p14:creationId xmlns:p14="http://schemas.microsoft.com/office/powerpoint/2010/main" val="3199362884"/>
      </p:ext>
    </p:extLst>
  </p:cSld>
  <p:clrMapOvr>
    <a:masterClrMapping/>
  </p:clrMapOvr>
  <p:transition spd="med">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8640" y="23453"/>
            <a:ext cx="9040969" cy="3785652"/>
          </a:xfrm>
          <a:prstGeom prst="rect">
            <a:avLst/>
          </a:prstGeom>
        </p:spPr>
        <p:txBody>
          <a:bodyPr wrap="square">
            <a:spAutoFit/>
          </a:bodyPr>
          <a:lstStyle/>
          <a:p>
            <a:pPr algn="just"/>
            <a:r>
              <a:rPr lang="uz-Cyrl-UZ" sz="3000" dirty="0">
                <a:solidFill>
                  <a:schemeClr val="bg1"/>
                </a:solidFill>
                <a:latin typeface="Times New Roman" panose="02020603050405020304" pitchFamily="18" charset="0"/>
                <a:cs typeface="Times New Roman" panose="02020603050405020304" pitchFamily="18" charset="0"/>
              </a:rPr>
              <a:t>Ван-дер-Ваальс тенгламаси содда бўлишига қарамасдан реал газларнинг хоссаларини катта аниқликда тўғри акс эттиради. Идеал газ тенгламасидаги реал газлар учун тузатма киритишни биринчи марта М.В. Ломоносов (иссиқликнинг табиати тўғрисидаги молекулар-кинетик тасаввурга асосланиб) таклиф қилган. </a:t>
            </a:r>
            <a:r>
              <a:rPr lang="ru-RU" sz="3000" dirty="0">
                <a:solidFill>
                  <a:schemeClr val="bg1"/>
                </a:solidFill>
                <a:latin typeface="Times New Roman" panose="02020603050405020304" pitchFamily="18" charset="0"/>
                <a:cs typeface="Times New Roman" panose="02020603050405020304" pitchFamily="18" charset="0"/>
              </a:rPr>
              <a:t>Реал газ </a:t>
            </a:r>
            <a:r>
              <a:rPr lang="ru-RU" sz="3000" dirty="0" err="1">
                <a:solidFill>
                  <a:schemeClr val="bg1"/>
                </a:solidFill>
                <a:latin typeface="Times New Roman" panose="02020603050405020304" pitchFamily="18" charset="0"/>
                <a:cs typeface="Times New Roman" panose="02020603050405020304" pitchFamily="18" charset="0"/>
              </a:rPr>
              <a:t>тенгламаларидан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баъзи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бирларини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келтирамиз</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9" name="Рисунок 8"/>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57200" y="3809105"/>
            <a:ext cx="4280170" cy="1083908"/>
          </a:xfrm>
          <a:prstGeom prst="rect">
            <a:avLst/>
          </a:prstGeom>
          <a:noFill/>
          <a:ln>
            <a:noFill/>
          </a:ln>
        </p:spPr>
      </p:pic>
      <p:sp>
        <p:nvSpPr>
          <p:cNvPr id="3" name="Прямоугольник 2"/>
          <p:cNvSpPr/>
          <p:nvPr/>
        </p:nvSpPr>
        <p:spPr>
          <a:xfrm>
            <a:off x="5509717" y="3889393"/>
            <a:ext cx="229550" cy="307777"/>
          </a:xfrm>
          <a:prstGeom prst="rect">
            <a:avLst/>
          </a:prstGeom>
        </p:spPr>
        <p:txBody>
          <a:bodyPr wrap="none">
            <a:spAutoFit/>
          </a:bodyPr>
          <a:lstStyle/>
          <a:p>
            <a:r>
              <a:rPr lang="ru-RU" dirty="0" smtClean="0">
                <a:solidFill>
                  <a:schemeClr val="bg1"/>
                </a:solidFill>
                <a:latin typeface="Times New Roman" panose="02020603050405020304" pitchFamily="18" charset="0"/>
                <a:cs typeface="Times New Roman" panose="02020603050405020304" pitchFamily="18" charset="0"/>
              </a:rPr>
              <a:t> </a:t>
            </a:r>
            <a:endParaRPr lang="ru-RU" dirty="0"/>
          </a:p>
        </p:txBody>
      </p:sp>
      <p:sp>
        <p:nvSpPr>
          <p:cNvPr id="12" name="Прямоугольник 11"/>
          <p:cNvSpPr/>
          <p:nvPr/>
        </p:nvSpPr>
        <p:spPr>
          <a:xfrm>
            <a:off x="4957126" y="3809105"/>
            <a:ext cx="3856133" cy="1015663"/>
          </a:xfrm>
          <a:prstGeom prst="rect">
            <a:avLst/>
          </a:prstGeom>
        </p:spPr>
        <p:txBody>
          <a:bodyPr wrap="square">
            <a:spAutoFit/>
          </a:bodyPr>
          <a:lstStyle/>
          <a:p>
            <a:r>
              <a:rPr lang="ru-RU" sz="3000" dirty="0" err="1" smtClean="0">
                <a:solidFill>
                  <a:schemeClr val="bg1"/>
                </a:solidFill>
                <a:latin typeface="Times New Roman" panose="02020603050405020304" pitchFamily="18" charset="0"/>
                <a:cs typeface="Times New Roman" panose="02020603050405020304" pitchFamily="18" charset="0"/>
              </a:rPr>
              <a:t>Дитериченинг</a:t>
            </a:r>
            <a:r>
              <a:rPr lang="en-US" sz="3000" dirty="0" smtClean="0">
                <a:solidFill>
                  <a:schemeClr val="bg1"/>
                </a:solidFill>
                <a:latin typeface="Times New Roman" panose="02020603050405020304" pitchFamily="18" charset="0"/>
                <a:cs typeface="Times New Roman" panose="02020603050405020304" pitchFamily="18" charset="0"/>
              </a:rPr>
              <a:t> </a:t>
            </a:r>
          </a:p>
          <a:p>
            <a:r>
              <a:rPr lang="en-US" sz="3000" dirty="0" smtClean="0">
                <a:solidFill>
                  <a:schemeClr val="bg1"/>
                </a:solidFill>
                <a:latin typeface="Times New Roman" panose="02020603050405020304" pitchFamily="18" charset="0"/>
                <a:cs typeface="Times New Roman" panose="02020603050405020304" pitchFamily="18" charset="0"/>
              </a:rPr>
              <a:t>I  -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тенгламаси</a:t>
            </a:r>
            <a:r>
              <a:rPr lang="ru-RU" sz="3000" dirty="0">
                <a:solidFill>
                  <a:schemeClr val="bg1"/>
                </a:solidFill>
              </a:rPr>
              <a:t>;</a:t>
            </a:r>
          </a:p>
        </p:txBody>
      </p:sp>
    </p:spTree>
    <p:extLst>
      <p:ext uri="{BB962C8B-B14F-4D97-AF65-F5344CB8AC3E}">
        <p14:creationId xmlns:p14="http://schemas.microsoft.com/office/powerpoint/2010/main" val="1520932143"/>
      </p:ext>
    </p:extLst>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0043" y="68094"/>
            <a:ext cx="2422187" cy="856034"/>
          </a:xfrm>
          <a:prstGeom prst="rect">
            <a:avLst/>
          </a:prstGeom>
          <a:noFill/>
          <a:ln>
            <a:noFill/>
          </a:ln>
        </p:spPr>
      </p:pic>
      <p:pic>
        <p:nvPicPr>
          <p:cNvPr id="9" name="Рисунок 8"/>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0042" y="1031132"/>
            <a:ext cx="2422187" cy="877211"/>
          </a:xfrm>
          <a:prstGeom prst="rect">
            <a:avLst/>
          </a:prstGeom>
          <a:noFill/>
          <a:ln>
            <a:noFill/>
          </a:ln>
        </p:spPr>
      </p:pic>
      <p:pic>
        <p:nvPicPr>
          <p:cNvPr id="10" name="Рисунок 9"/>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40467" y="2162884"/>
            <a:ext cx="3871609" cy="794325"/>
          </a:xfrm>
          <a:prstGeom prst="rect">
            <a:avLst/>
          </a:prstGeom>
          <a:noFill/>
          <a:ln>
            <a:noFill/>
          </a:ln>
        </p:spPr>
      </p:pic>
      <p:sp>
        <p:nvSpPr>
          <p:cNvPr id="11" name="Прямоугольник 10"/>
          <p:cNvSpPr/>
          <p:nvPr/>
        </p:nvSpPr>
        <p:spPr>
          <a:xfrm>
            <a:off x="3813242" y="265278"/>
            <a:ext cx="5690681" cy="461665"/>
          </a:xfrm>
          <a:prstGeom prst="rect">
            <a:avLst/>
          </a:prstGeom>
        </p:spPr>
        <p:txBody>
          <a:bodyPr wrap="square">
            <a:spAutoFit/>
          </a:bodyPr>
          <a:lstStyle/>
          <a:p>
            <a:r>
              <a:rPr lang="ru-RU" sz="2400" dirty="0" err="1" smtClean="0">
                <a:solidFill>
                  <a:schemeClr val="bg1"/>
                </a:solidFill>
                <a:latin typeface="Times New Roman" panose="02020603050405020304" pitchFamily="18" charset="0"/>
                <a:cs typeface="Times New Roman" panose="02020603050405020304" pitchFamily="18" charset="0"/>
              </a:rPr>
              <a:t>Дитериченинг</a:t>
            </a:r>
            <a:r>
              <a:rPr lang="en-US" sz="2400" dirty="0" smtClean="0">
                <a:solidFill>
                  <a:schemeClr val="bg1"/>
                </a:solidFill>
                <a:latin typeface="Times New Roman" panose="02020603050405020304" pitchFamily="18" charset="0"/>
                <a:cs typeface="Times New Roman" panose="02020603050405020304" pitchFamily="18" charset="0"/>
              </a:rPr>
              <a:t> II  - </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тенгламаси</a:t>
            </a:r>
            <a:r>
              <a:rPr lang="ru-RU" sz="2400" dirty="0">
                <a:solidFill>
                  <a:schemeClr val="bg1"/>
                </a:solidFill>
              </a:rPr>
              <a:t>;</a:t>
            </a:r>
          </a:p>
        </p:txBody>
      </p:sp>
      <p:sp>
        <p:nvSpPr>
          <p:cNvPr id="12" name="Прямоугольник 11"/>
          <p:cNvSpPr/>
          <p:nvPr/>
        </p:nvSpPr>
        <p:spPr>
          <a:xfrm>
            <a:off x="3813242" y="1081841"/>
            <a:ext cx="5690681" cy="461665"/>
          </a:xfrm>
          <a:prstGeom prst="rect">
            <a:avLst/>
          </a:prstGeom>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Бертло</a:t>
            </a:r>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тенгламаси</a:t>
            </a:r>
            <a:r>
              <a:rPr lang="ru-RU" sz="2400" dirty="0">
                <a:solidFill>
                  <a:schemeClr val="bg1"/>
                </a:solidFill>
              </a:rPr>
              <a:t>;</a:t>
            </a:r>
          </a:p>
        </p:txBody>
      </p:sp>
      <p:sp>
        <p:nvSpPr>
          <p:cNvPr id="3" name="Прямоугольник 2"/>
          <p:cNvSpPr/>
          <p:nvPr/>
        </p:nvSpPr>
        <p:spPr>
          <a:xfrm>
            <a:off x="4353918" y="2406157"/>
            <a:ext cx="4629794"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ҳолатнинг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вириал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шаклдаги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тенгламаси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ndParaRPr>
          </a:p>
        </p:txBody>
      </p:sp>
      <p:sp>
        <p:nvSpPr>
          <p:cNvPr id="4" name="Прямоугольник 3"/>
          <p:cNvSpPr/>
          <p:nvPr/>
        </p:nvSpPr>
        <p:spPr>
          <a:xfrm>
            <a:off x="184826" y="2957210"/>
            <a:ext cx="8798885" cy="2092881"/>
          </a:xfrm>
          <a:prstGeom prst="rect">
            <a:avLst/>
          </a:prstGeom>
        </p:spPr>
        <p:txBody>
          <a:bodyPr wrap="square">
            <a:spAutoFit/>
          </a:bodyPr>
          <a:lstStyle/>
          <a:p>
            <a:pPr algn="just"/>
            <a:r>
              <a:rPr lang="uz-Cyrl-UZ" sz="2600" dirty="0">
                <a:solidFill>
                  <a:schemeClr val="bg1"/>
                </a:solidFill>
                <a:latin typeface="Times New Roman" panose="02020603050405020304" pitchFamily="18" charset="0"/>
                <a:ea typeface="Times New Roman" panose="02020603050405020304" pitchFamily="18" charset="0"/>
              </a:rPr>
              <a:t>Бу ерда Б, C, Д, ... - температура функцияси бўлиб, улар </a:t>
            </a:r>
            <a:r>
              <a:rPr lang="uz-Cyrl-UZ" sz="2600" b="1" dirty="0">
                <a:solidFill>
                  <a:srgbClr val="FF0000"/>
                </a:solidFill>
                <a:latin typeface="Times New Roman" panose="02020603050405020304" pitchFamily="18" charset="0"/>
                <a:ea typeface="Times New Roman" panose="02020603050405020304" pitchFamily="18" charset="0"/>
              </a:rPr>
              <a:t>вириал коэффициентлар</a:t>
            </a:r>
            <a:r>
              <a:rPr lang="uz-Cyrl-UZ" sz="2600" dirty="0">
                <a:solidFill>
                  <a:srgbClr val="FF0000"/>
                </a:solidFill>
                <a:latin typeface="Times New Roman" panose="02020603050405020304" pitchFamily="18" charset="0"/>
                <a:ea typeface="Times New Roman" panose="02020603050405020304" pitchFamily="18" charset="0"/>
              </a:rPr>
              <a:t> </a:t>
            </a:r>
            <a:r>
              <a:rPr lang="uz-Cyrl-UZ" sz="2600" dirty="0">
                <a:solidFill>
                  <a:schemeClr val="bg1"/>
                </a:solidFill>
                <a:latin typeface="Times New Roman" panose="02020603050405020304" pitchFamily="18" charset="0"/>
                <a:ea typeface="Times New Roman" panose="02020603050405020304" pitchFamily="18" charset="0"/>
              </a:rPr>
              <a:t>деб юритилади. Биринчи ҳад идеал газга мос келади, қайсики молекулалар орасида ўзаро таъсир йўқдир, иккинчи ҳад эса молекулалар орасидаги жуфт тўқнашишларни ҳисобга олади ва ҳоказо</a:t>
            </a:r>
            <a:endParaRPr lang="ru-RU" sz="2600" dirty="0">
              <a:solidFill>
                <a:schemeClr val="bg1"/>
              </a:solidFill>
            </a:endParaRPr>
          </a:p>
        </p:txBody>
      </p:sp>
    </p:spTree>
    <p:extLst>
      <p:ext uri="{BB962C8B-B14F-4D97-AF65-F5344CB8AC3E}">
        <p14:creationId xmlns:p14="http://schemas.microsoft.com/office/powerpoint/2010/main" val="3268429029"/>
      </p:ext>
    </p:extLst>
  </p:cSld>
  <p:clrMapOvr>
    <a:masterClrMapping/>
  </p:clrMapOvr>
  <p:transition spd="med">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2648" y="363752"/>
            <a:ext cx="8764620" cy="2554545"/>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Реал газларда молекулалар орасидаги ўзаро таъсир куч яқиндан таъсир характердалигини ҳисобга олиб, турли хил методлар ёрдамида Майер ва Боголюбов томонидан ҳолат учун қуйидаги тенглама олинган:</a:t>
            </a:r>
            <a:endParaRPr lang="ru-RU" sz="3200"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30749" y="2918297"/>
            <a:ext cx="3132306" cy="1175830"/>
          </a:xfrm>
          <a:prstGeom prst="rect">
            <a:avLst/>
          </a:prstGeom>
          <a:noFill/>
          <a:ln>
            <a:noFill/>
          </a:ln>
        </p:spPr>
      </p:pic>
    </p:spTree>
    <p:extLst>
      <p:ext uri="{BB962C8B-B14F-4D97-AF65-F5344CB8AC3E}">
        <p14:creationId xmlns:p14="http://schemas.microsoft.com/office/powerpoint/2010/main" val="2378062992"/>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7277" y="97277"/>
            <a:ext cx="8822987" cy="1477328"/>
          </a:xfrm>
          <a:prstGeom prst="rect">
            <a:avLst/>
          </a:prstGeom>
        </p:spPr>
        <p:txBody>
          <a:bodyPr wrap="square">
            <a:spAutoFit/>
          </a:bodyPr>
          <a:lstStyle/>
          <a:p>
            <a:pPr algn="just"/>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мос</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равишда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кенгайиш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сиқилиш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эластиклик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коэффициентлари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қуйидагича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аниқланади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7" name="Рисунок 6"/>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614791" y="194554"/>
            <a:ext cx="1040860" cy="418290"/>
          </a:xfrm>
          <a:prstGeom prst="rect">
            <a:avLst/>
          </a:prstGeom>
          <a:noFill/>
          <a:ln>
            <a:noFill/>
          </a:ln>
        </p:spPr>
      </p:pic>
      <p:pic>
        <p:nvPicPr>
          <p:cNvPr id="8" name="Рисунок 7"/>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93005" y="1474917"/>
            <a:ext cx="5525310" cy="1161138"/>
          </a:xfrm>
          <a:prstGeom prst="rect">
            <a:avLst/>
          </a:prstGeom>
          <a:noFill/>
          <a:ln>
            <a:noFill/>
          </a:ln>
        </p:spPr>
      </p:pic>
      <p:sp>
        <p:nvSpPr>
          <p:cNvPr id="10" name="Прямоугольник 9"/>
          <p:cNvSpPr/>
          <p:nvPr/>
        </p:nvSpPr>
        <p:spPr>
          <a:xfrm>
            <a:off x="243192" y="2835434"/>
            <a:ext cx="8677072" cy="1015663"/>
          </a:xfrm>
          <a:prstGeom prst="rect">
            <a:avLst/>
          </a:prstGeom>
        </p:spPr>
        <p:txBody>
          <a:bodyPr wrap="square">
            <a:spAutoFit/>
          </a:bodyPr>
          <a:lstStyle/>
          <a:p>
            <a:r>
              <a:rPr lang="ru-RU" sz="3000" dirty="0" smtClean="0">
                <a:solidFill>
                  <a:schemeClr val="bg1"/>
                </a:solidFill>
                <a:latin typeface="Times New Roman" panose="02020603050405020304" pitchFamily="18" charset="0"/>
                <a:cs typeface="Times New Roman" panose="02020603050405020304" pitchFamily="18" charset="0"/>
              </a:rPr>
              <a:t>В</a:t>
            </a:r>
            <a:r>
              <a:rPr lang="en-US" sz="3000" dirty="0" smtClean="0">
                <a:solidFill>
                  <a:schemeClr val="bg1"/>
                </a:solidFill>
                <a:latin typeface="Times New Roman" panose="02020603050405020304" pitchFamily="18" charset="0"/>
                <a:cs typeface="Times New Roman" panose="02020603050405020304" pitchFamily="18" charset="0"/>
              </a:rPr>
              <a:t>o</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0 °C </a:t>
            </a:r>
            <a:r>
              <a:rPr lang="ru-RU" sz="3000" dirty="0" err="1">
                <a:solidFill>
                  <a:schemeClr val="bg1"/>
                </a:solidFill>
                <a:latin typeface="Times New Roman" panose="02020603050405020304" pitchFamily="18" charset="0"/>
                <a:cs typeface="Times New Roman" panose="02020603050405020304" pitchFamily="18" charset="0"/>
              </a:rPr>
              <a:t>температурадаги</a:t>
            </a:r>
            <a:r>
              <a:rPr lang="ru-RU" sz="3000" dirty="0">
                <a:solidFill>
                  <a:schemeClr val="bg1"/>
                </a:solidFill>
                <a:latin typeface="Times New Roman" panose="02020603050405020304" pitchFamily="18" charset="0"/>
                <a:cs typeface="Times New Roman" panose="02020603050405020304" pitchFamily="18" charset="0"/>
              </a:rPr>
              <a:t> система </a:t>
            </a:r>
            <a:r>
              <a:rPr lang="ru-RU" sz="3000" dirty="0" err="1">
                <a:solidFill>
                  <a:schemeClr val="bg1"/>
                </a:solidFill>
                <a:latin typeface="Times New Roman" panose="02020603050405020304" pitchFamily="18" charset="0"/>
                <a:cs typeface="Times New Roman" panose="02020603050405020304" pitchFamily="18" charset="0"/>
              </a:rPr>
              <a:t>ҳажми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босими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3" name="Рисунок 12"/>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68877" y="2835434"/>
            <a:ext cx="564204" cy="471970"/>
          </a:xfrm>
          <a:prstGeom prst="rect">
            <a:avLst/>
          </a:prstGeom>
          <a:noFill/>
          <a:ln>
            <a:noFill/>
          </a:ln>
        </p:spPr>
      </p:pic>
    </p:spTree>
    <p:extLst>
      <p:ext uri="{BB962C8B-B14F-4D97-AF65-F5344CB8AC3E}">
        <p14:creationId xmlns:p14="http://schemas.microsoft.com/office/powerpoint/2010/main" val="2037543350"/>
      </p:ext>
    </p:extLst>
  </p:cSld>
  <p:clrMapOvr>
    <a:masterClrMapping/>
  </p:clrMapOvr>
  <p:transition spd="med">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643" y="126460"/>
            <a:ext cx="8706255" cy="4031873"/>
          </a:xfrm>
          <a:prstGeom prst="rect">
            <a:avLst/>
          </a:prstGeom>
        </p:spPr>
        <p:txBody>
          <a:bodyPr wrap="square">
            <a:spAutoFit/>
          </a:bodyPr>
          <a:lstStyle/>
          <a:p>
            <a:pPr algn="just"/>
            <a:r>
              <a:rPr lang="uz-Cyrl-UZ" sz="3200" b="1" dirty="0">
                <a:solidFill>
                  <a:srgbClr val="FF0000"/>
                </a:solidFill>
                <a:latin typeface="Times New Roman" panose="02020603050405020304" pitchFamily="18" charset="0"/>
                <a:cs typeface="Times New Roman" panose="02020603050405020304" pitchFamily="18" charset="0"/>
              </a:rPr>
              <a:t>Термодинамиканинг иккинчи </a:t>
            </a:r>
            <a:r>
              <a:rPr lang="uz-Cyrl-UZ" sz="3200" b="1" dirty="0" smtClean="0">
                <a:solidFill>
                  <a:srgbClr val="FF0000"/>
                </a:solidFill>
                <a:latin typeface="Times New Roman" panose="02020603050405020304" pitchFamily="18" charset="0"/>
                <a:cs typeface="Times New Roman" panose="02020603050405020304" pitchFamily="18" charset="0"/>
              </a:rPr>
              <a:t>қонуни</a:t>
            </a:r>
            <a:r>
              <a:rPr lang="uz-Cyrl-UZ" sz="3200" b="1" dirty="0" smtClean="0">
                <a:solidFill>
                  <a:schemeClr val="bg1"/>
                </a:solidFill>
                <a:latin typeface="Times New Roman" panose="02020603050405020304" pitchFamily="18" charset="0"/>
                <a:cs typeface="Times New Roman" panose="02020603050405020304" pitchFamily="18" charset="0"/>
              </a:rPr>
              <a:t> </a:t>
            </a:r>
            <a:r>
              <a:rPr lang="uz-Cyrl-UZ" sz="3200" dirty="0" smtClean="0">
                <a:solidFill>
                  <a:schemeClr val="bg1"/>
                </a:solidFill>
                <a:latin typeface="Times New Roman" panose="02020603050405020304" pitchFamily="18" charset="0"/>
                <a:cs typeface="Times New Roman" panose="02020603050405020304" pitchFamily="18" charset="0"/>
              </a:rPr>
              <a:t>Термодинамика </a:t>
            </a:r>
            <a:r>
              <a:rPr lang="uz-Cyrl-UZ" sz="3200" dirty="0">
                <a:solidFill>
                  <a:schemeClr val="bg1"/>
                </a:solidFill>
                <a:latin typeface="Times New Roman" panose="02020603050405020304" pitchFamily="18" charset="0"/>
                <a:cs typeface="Times New Roman" panose="02020603050405020304" pitchFamily="18" charset="0"/>
              </a:rPr>
              <a:t>иккинчи қонунининг юзага келиши иссиқлик машиналарининг ишлашини таҳлил қилиш билан боғланган. Иссиқлик </a:t>
            </a:r>
            <a:r>
              <a:rPr lang="ru-RU" sz="3200" dirty="0" err="1">
                <a:solidFill>
                  <a:schemeClr val="bg1"/>
                </a:solidFill>
                <a:latin typeface="Times New Roman" panose="02020603050405020304" pitchFamily="18" charset="0"/>
                <a:cs typeface="Times New Roman" panose="02020603050405020304" pitchFamily="18" charset="0"/>
              </a:rPr>
              <a:t>машиналарининг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ишлаш</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принсипи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назарий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ҳолда</a:t>
            </a:r>
            <a:r>
              <a:rPr lang="ru-RU" sz="3200" dirty="0">
                <a:solidFill>
                  <a:schemeClr val="bg1"/>
                </a:solidFill>
                <a:latin typeface="Times New Roman" panose="02020603050405020304" pitchFamily="18" charset="0"/>
                <a:cs typeface="Times New Roman" panose="02020603050405020304" pitchFamily="18" charset="0"/>
              </a:rPr>
              <a:t> 1824- </a:t>
            </a:r>
            <a:r>
              <a:rPr lang="ru-RU" sz="3200" dirty="0" err="1">
                <a:solidFill>
                  <a:schemeClr val="bg1"/>
                </a:solidFill>
                <a:latin typeface="Times New Roman" panose="02020603050405020304" pitchFamily="18" charset="0"/>
                <a:cs typeface="Times New Roman" panose="02020603050405020304" pitchFamily="18" charset="0"/>
              </a:rPr>
              <a:t>йилда</a:t>
            </a:r>
            <a:r>
              <a:rPr lang="ru-RU" sz="3200" dirty="0">
                <a:solidFill>
                  <a:schemeClr val="bg1"/>
                </a:solidFill>
                <a:latin typeface="Times New Roman" panose="02020603050405020304" pitchFamily="18" charset="0"/>
                <a:cs typeface="Times New Roman" panose="02020603050405020304" pitchFamily="18" charset="0"/>
              </a:rPr>
              <a:t> Сади Карно </a:t>
            </a:r>
            <a:r>
              <a:rPr lang="ru-RU" sz="3200" dirty="0" err="1">
                <a:solidFill>
                  <a:schemeClr val="bg1"/>
                </a:solidFill>
                <a:latin typeface="Times New Roman" panose="02020603050405020304" pitchFamily="18" charset="0"/>
                <a:cs typeface="Times New Roman" panose="02020603050405020304" pitchFamily="18" charset="0"/>
              </a:rPr>
              <a:t>томонидан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кўриб</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чиқилган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Кейинчалик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Клаузиус</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Томсон </a:t>
            </a:r>
            <a:r>
              <a:rPr lang="ru-RU" sz="3200" dirty="0" err="1">
                <a:solidFill>
                  <a:schemeClr val="bg1"/>
                </a:solidFill>
                <a:latin typeface="Times New Roman" panose="02020603050405020304" pitchFamily="18" charset="0"/>
                <a:cs typeface="Times New Roman" panose="02020603050405020304" pitchFamily="18" charset="0"/>
              </a:rPr>
              <a:t>уларнинг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замонавий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таърифини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бер</a:t>
            </a:r>
            <a:r>
              <a:rPr lang="uz-Cyrl-UZ" sz="3200" dirty="0">
                <a:solidFill>
                  <a:schemeClr val="bg1"/>
                </a:solidFill>
                <a:latin typeface="Times New Roman" panose="02020603050405020304" pitchFamily="18" charset="0"/>
                <a:cs typeface="Times New Roman" panose="02020603050405020304" pitchFamily="18" charset="0"/>
              </a:rPr>
              <a:t>ган</a:t>
            </a:r>
            <a:r>
              <a:rPr lang="ru-RU" sz="32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1598838"/>
      </p:ext>
    </p:extLst>
  </p:cSld>
  <p:clrMapOvr>
    <a:masterClrMapping/>
  </p:clrMapOvr>
  <p:transition spd="med">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5098" y="175098"/>
            <a:ext cx="8784075" cy="4699254"/>
          </a:xfrm>
          <a:prstGeom prst="rect">
            <a:avLst/>
          </a:prstGeom>
        </p:spPr>
        <p:txBody>
          <a:bodyPr wrap="square">
            <a:spAutoFit/>
          </a:bodyPr>
          <a:lstStyle/>
          <a:p>
            <a:pPr algn="just"/>
            <a:r>
              <a:rPr lang="ru-RU" sz="3000" dirty="0" err="1">
                <a:solidFill>
                  <a:schemeClr val="bg1"/>
                </a:solidFill>
                <a:latin typeface="Times New Roman" panose="02020603050405020304" pitchFamily="18" charset="0"/>
                <a:ea typeface="Times New Roman" panose="02020603050405020304" pitchFamily="18" charset="0"/>
              </a:rPr>
              <a:t>Иккинчи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қонун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биринчи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қонун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каби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тажриба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натижаларини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умумлаштирилишидир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Кишиларнинг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кўп</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йиллик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амалиёти</a:t>
            </a:r>
            <a:r>
              <a:rPr lang="ru-RU" sz="3000" dirty="0">
                <a:solidFill>
                  <a:schemeClr val="bg1"/>
                </a:solidFill>
                <a:latin typeface="Times New Roman" panose="02020603050405020304" pitchFamily="18" charset="0"/>
                <a:ea typeface="Times New Roman" panose="02020603050405020304" pitchFamily="18" charset="0"/>
              </a:rPr>
              <a:t> - </a:t>
            </a:r>
            <a:r>
              <a:rPr lang="ru-RU" sz="3000" dirty="0" err="1">
                <a:solidFill>
                  <a:schemeClr val="bg1"/>
                </a:solidFill>
                <a:latin typeface="Times New Roman" panose="02020603050405020304" pitchFamily="18" charset="0"/>
                <a:ea typeface="Times New Roman" panose="02020603050405020304" pitchFamily="18" charset="0"/>
              </a:rPr>
              <a:t>иссиқликни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ишга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ва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ишни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иссиқликка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айланишини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таҳлил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қилиш</a:t>
            </a:r>
            <a:r>
              <a:rPr lang="ru-RU" sz="3000" dirty="0">
                <a:solidFill>
                  <a:schemeClr val="bg1"/>
                </a:solidFill>
                <a:latin typeface="Times New Roman" panose="02020603050405020304" pitchFamily="18" charset="0"/>
                <a:ea typeface="Times New Roman" panose="02020603050405020304" pitchFamily="18" charset="0"/>
              </a:rPr>
              <a:t> термодинамика </a:t>
            </a:r>
            <a:r>
              <a:rPr lang="ru-RU" sz="3000" dirty="0" err="1">
                <a:solidFill>
                  <a:schemeClr val="bg1"/>
                </a:solidFill>
                <a:latin typeface="Times New Roman" panose="02020603050405020304" pitchFamily="18" charset="0"/>
                <a:ea typeface="Times New Roman" panose="02020603050405020304" pitchFamily="18" charset="0"/>
              </a:rPr>
              <a:t>иккин­чи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қонунининг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шаклланишига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олиб</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келди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қонун</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нтропиянинг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мавжудлиги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тўғрисида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бўлиб</a:t>
            </a:r>
            <a:r>
              <a:rPr lang="ru-RU" sz="3000" dirty="0">
                <a:solidFill>
                  <a:schemeClr val="bg1"/>
                </a:solidFill>
                <a:latin typeface="Times New Roman" panose="02020603050405020304" pitchFamily="18" charset="0"/>
                <a:ea typeface="Times New Roman" panose="02020603050405020304" pitchFamily="18" charset="0"/>
              </a:rPr>
              <a:t>, у </a:t>
            </a:r>
            <a:r>
              <a:rPr lang="ru-RU" sz="3000" dirty="0" err="1">
                <a:solidFill>
                  <a:schemeClr val="bg1"/>
                </a:solidFill>
                <a:latin typeface="Times New Roman" panose="02020603050405020304" pitchFamily="18" charset="0"/>
                <a:ea typeface="Times New Roman" panose="02020603050405020304" pitchFamily="18" charset="0"/>
              </a:rPr>
              <a:t>изолацияланган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ёки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адиабатик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изолацияланган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системаларда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кечаётган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ҳар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қандай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жараёнларда</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нтропия</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камаймаслиги</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асосида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таърифланади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4148697371"/>
      </p:ext>
    </p:extLst>
  </p:cSld>
  <p:clrMapOvr>
    <a:masterClrMapping/>
  </p:clrMapOvr>
  <p:transition spd="med">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3191" y="622570"/>
            <a:ext cx="8638161" cy="3539430"/>
          </a:xfrm>
          <a:prstGeom prst="rect">
            <a:avLst/>
          </a:prstGeom>
        </p:spPr>
        <p:txBody>
          <a:bodyPr wrap="square">
            <a:spAutoFit/>
          </a:bodyPr>
          <a:lstStyle/>
          <a:p>
            <a:pPr indent="449580" algn="just"/>
            <a:r>
              <a:rPr lang="uz-Cyrl-UZ" sz="3200" dirty="0">
                <a:solidFill>
                  <a:schemeClr val="bg1"/>
                </a:solidFill>
                <a:latin typeface="Times New Roman" panose="02020603050405020304" pitchFamily="18" charset="0"/>
                <a:cs typeface="Times New Roman" panose="02020603050405020304" pitchFamily="18" charset="0"/>
              </a:rPr>
              <a:t>Тажрибалар шуни кўрсатадики, иссиқликни ишга компенсациясиз айлантириш мумкин эмас, ишни эса тўла ҳолда компенсациясиз иссиқликка ёки бошқа кўринишдаги энергияларга айлантириш мумкин. Бу тенг ҳуқуқсизлик табиий жараёнларнинг бир томон-лама эканлигини кўрсатади.</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3191465"/>
      </p:ext>
    </p:extLst>
  </p:cSld>
  <p:clrMapOvr>
    <a:masterClrMapping/>
  </p:clrMapOvr>
  <p:transition spd="med">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821" y="107004"/>
            <a:ext cx="8813259" cy="1477328"/>
          </a:xfrm>
          <a:prstGeom prst="rect">
            <a:avLst/>
          </a:prstGeom>
        </p:spPr>
        <p:txBody>
          <a:bodyPr wrap="square">
            <a:spAutoFit/>
          </a:bodyPr>
          <a:lstStyle/>
          <a:p>
            <a:pPr algn="just"/>
            <a:r>
              <a:rPr lang="uz-Cyrl-UZ" sz="3000" dirty="0">
                <a:solidFill>
                  <a:schemeClr val="bg1"/>
                </a:solidFill>
                <a:latin typeface="Times New Roman" panose="02020603050405020304" pitchFamily="18" charset="0"/>
                <a:ea typeface="Times New Roman" panose="02020603050405020304" pitchFamily="18" charset="0"/>
              </a:rPr>
              <a:t>Термодинамиканинг иккинчи қонунининг умумий таърифи бу иккита қоиданинг бир-бирига боғланмаганлигидан келиб чиқади:</a:t>
            </a:r>
            <a:endParaRPr lang="ru-RU" sz="3000" dirty="0">
              <a:solidFill>
                <a:schemeClr val="bg1"/>
              </a:solidFill>
            </a:endParaRPr>
          </a:p>
        </p:txBody>
      </p:sp>
      <p:pic>
        <p:nvPicPr>
          <p:cNvPr id="7" name="Рисунок 6"/>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02733" y="1584332"/>
            <a:ext cx="3259170" cy="794324"/>
          </a:xfrm>
          <a:prstGeom prst="rect">
            <a:avLst/>
          </a:prstGeom>
          <a:noFill/>
          <a:ln>
            <a:noFill/>
          </a:ln>
        </p:spPr>
      </p:pic>
      <p:sp>
        <p:nvSpPr>
          <p:cNvPr id="4" name="Прямоугольник 3"/>
          <p:cNvSpPr/>
          <p:nvPr/>
        </p:nvSpPr>
        <p:spPr>
          <a:xfrm>
            <a:off x="165371" y="2558374"/>
            <a:ext cx="8891079" cy="1938992"/>
          </a:xfrm>
          <a:prstGeom prst="rect">
            <a:avLst/>
          </a:prstGeom>
        </p:spPr>
        <p:txBody>
          <a:bodyPr wrap="square">
            <a:spAutoFit/>
          </a:bodyPr>
          <a:lstStyle/>
          <a:p>
            <a:pPr algn="just"/>
            <a:r>
              <a:rPr lang="en-US" i="1" dirty="0" smtClean="0">
                <a:solidFill>
                  <a:schemeClr val="bg1"/>
                </a:solidFill>
                <a:latin typeface="Times New Roman" panose="02020603050405020304" pitchFamily="18" charset="0"/>
                <a:ea typeface="Times New Roman" panose="02020603050405020304" pitchFamily="18" charset="0"/>
              </a:rPr>
              <a:t>                           </a:t>
            </a:r>
            <a:r>
              <a:rPr lang="uz-Cyrl-UZ" i="1" dirty="0" smtClean="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биринчи қоида мувозанатдаги системалар учун абсолют термодинамик температура ва ҳолатнинг янги бир қийматли функцияси энтропиянинг мавжудлигига олиб келади.</a:t>
            </a:r>
            <a:endParaRPr lang="ru-RU" sz="3000" dirty="0">
              <a:solidFill>
                <a:schemeClr val="bg1"/>
              </a:solidFill>
            </a:endParaRPr>
          </a:p>
        </p:txBody>
      </p:sp>
      <p:pic>
        <p:nvPicPr>
          <p:cNvPr id="8" name="Рисунок 7"/>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91830" y="2714018"/>
            <a:ext cx="1040859" cy="418289"/>
          </a:xfrm>
          <a:prstGeom prst="rect">
            <a:avLst/>
          </a:prstGeom>
          <a:noFill/>
          <a:ln>
            <a:noFill/>
          </a:ln>
        </p:spPr>
      </p:pic>
    </p:spTree>
    <p:extLst>
      <p:ext uri="{BB962C8B-B14F-4D97-AF65-F5344CB8AC3E}">
        <p14:creationId xmlns:p14="http://schemas.microsoft.com/office/powerpoint/2010/main" val="511186309"/>
      </p:ext>
    </p:extLst>
  </p:cSld>
  <p:clrMapOvr>
    <a:masterClrMapping/>
  </p:clrMapOvr>
  <p:transition spd="med">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7" y="291829"/>
            <a:ext cx="8570069" cy="3785652"/>
          </a:xfrm>
          <a:prstGeom prst="rect">
            <a:avLst/>
          </a:prstGeom>
        </p:spPr>
        <p:txBody>
          <a:bodyPr wrap="square">
            <a:spAutoFit/>
          </a:bodyPr>
          <a:lstStyle/>
          <a:p>
            <a:pPr indent="449580" algn="just"/>
            <a:r>
              <a:rPr lang="uz-Cyrl-UZ" sz="3000" b="1" dirty="0">
                <a:solidFill>
                  <a:srgbClr val="FF0000"/>
                </a:solidFill>
                <a:latin typeface="Times New Roman" panose="02020603050405020304" pitchFamily="18" charset="0"/>
                <a:ea typeface="Times New Roman" panose="02020603050405020304" pitchFamily="18" charset="0"/>
              </a:rPr>
              <a:t>Клаузиус </a:t>
            </a:r>
            <a:r>
              <a:rPr lang="uz-Cyrl-UZ" sz="3000" b="1" dirty="0" smtClean="0">
                <a:solidFill>
                  <a:srgbClr val="FF0000"/>
                </a:solidFill>
                <a:latin typeface="Times New Roman" panose="02020603050405020304" pitchFamily="18" charset="0"/>
                <a:ea typeface="Times New Roman" panose="02020603050405020304" pitchFamily="18" charset="0"/>
              </a:rPr>
              <a:t>таърифи</a:t>
            </a:r>
            <a:r>
              <a:rPr lang="en-US" sz="3000" dirty="0" smtClean="0">
                <a:solidFill>
                  <a:srgbClr val="FF0000"/>
                </a:solidFill>
                <a:latin typeface="Times New Roman" panose="02020603050405020304" pitchFamily="18" charset="0"/>
                <a:ea typeface="Times New Roman" panose="02020603050405020304" pitchFamily="18" charset="0"/>
              </a:rPr>
              <a:t> </a:t>
            </a:r>
            <a:r>
              <a:rPr lang="en-US" sz="3000" dirty="0" smtClean="0">
                <a:solidFill>
                  <a:schemeClr val="bg1"/>
                </a:solidFill>
                <a:latin typeface="Times New Roman" panose="02020603050405020304" pitchFamily="18" charset="0"/>
                <a:ea typeface="Times New Roman" panose="02020603050405020304" pitchFamily="18" charset="0"/>
              </a:rPr>
              <a:t>-</a:t>
            </a:r>
            <a:r>
              <a:rPr lang="uz-Cyrl-UZ" sz="3000" dirty="0" smtClean="0">
                <a:solidFill>
                  <a:srgbClr val="FF0000"/>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«Иссиқлик ўз ҳолича совуқ жисмдан иссиқ жисмга ўта олмайди» ; </a:t>
            </a:r>
            <a:endParaRPr lang="ru-RU" sz="3000" dirty="0">
              <a:solidFill>
                <a:schemeClr val="bg1"/>
              </a:solidFill>
              <a:latin typeface="Times New Roman" panose="02020603050405020304" pitchFamily="18" charset="0"/>
              <a:ea typeface="Times New Roman" panose="02020603050405020304" pitchFamily="18" charset="0"/>
            </a:endParaRPr>
          </a:p>
          <a:p>
            <a:pPr indent="449580" algn="just"/>
            <a:r>
              <a:rPr lang="uz-Cyrl-UZ" sz="3000" b="1" dirty="0">
                <a:solidFill>
                  <a:srgbClr val="FF0000"/>
                </a:solidFill>
                <a:latin typeface="Times New Roman" panose="02020603050405020304" pitchFamily="18" charset="0"/>
                <a:ea typeface="Times New Roman" panose="02020603050405020304" pitchFamily="18" charset="0"/>
              </a:rPr>
              <a:t>Томсон-Планк таърифи</a:t>
            </a:r>
            <a:r>
              <a:rPr lang="uz-Cyrl-UZ" sz="3000" dirty="0">
                <a:solidFill>
                  <a:srgbClr val="FF0000"/>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 «Ўзини ўраб олган муҳитда ҳеч қандай ўзгариш ҳосил қилмасдан, фақат бирор жисмнинг совиши ҳисобига иссиқликни узлуксиз ҳолда мусбат ишга айлантириб турувчи даврий ҳаракатланувчи машинани қуриш мумкин емас» .</a:t>
            </a:r>
            <a:endParaRPr lang="ru-RU" sz="3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36479687"/>
      </p:ext>
    </p:extLst>
  </p:cSld>
  <p:clrMapOvr>
    <a:masterClrMapping/>
  </p:clrMapOvr>
  <p:transition spd="med">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3736" y="389107"/>
            <a:ext cx="8813260" cy="4093428"/>
          </a:xfrm>
          <a:prstGeom prst="rect">
            <a:avLst/>
          </a:prstGeom>
        </p:spPr>
        <p:txBody>
          <a:bodyPr wrap="square">
            <a:spAutoFit/>
          </a:bodyPr>
          <a:lstStyle/>
          <a:p>
            <a:pPr indent="449580" algn="just"/>
            <a:r>
              <a:rPr lang="uz-Cyrl-UZ" sz="2600" dirty="0">
                <a:solidFill>
                  <a:schemeClr val="bg1"/>
                </a:solidFill>
                <a:latin typeface="Times New Roman" panose="02020603050405020304" pitchFamily="18" charset="0"/>
                <a:ea typeface="Times New Roman" panose="02020603050405020304" pitchFamily="18" charset="0"/>
              </a:rPr>
              <a:t>Бирор жисмнинг иссиқлигини компенсациясиз тўла ҳолда ишга айлантирувчи қурилма иккинчи хил </a:t>
            </a:r>
            <a:r>
              <a:rPr lang="uz-Cyrl-UZ" sz="2600" b="1" dirty="0">
                <a:solidFill>
                  <a:srgbClr val="FF0000"/>
                </a:solidFill>
                <a:latin typeface="Times New Roman" panose="02020603050405020304" pitchFamily="18" charset="0"/>
                <a:ea typeface="Times New Roman" panose="02020603050405020304" pitchFamily="18" charset="0"/>
              </a:rPr>
              <a:t>перпетиум мобиле</a:t>
            </a:r>
            <a:r>
              <a:rPr lang="uz-Cyrl-UZ" sz="2600" i="1" dirty="0">
                <a:solidFill>
                  <a:schemeClr val="bg1"/>
                </a:solidFill>
                <a:latin typeface="Times New Roman" panose="02020603050405020304" pitchFamily="18" charset="0"/>
                <a:ea typeface="Times New Roman" panose="02020603050405020304" pitchFamily="18" charset="0"/>
              </a:rPr>
              <a:t> </a:t>
            </a:r>
            <a:r>
              <a:rPr lang="uz-Cyrl-UZ" sz="2600" dirty="0">
                <a:solidFill>
                  <a:schemeClr val="bg1"/>
                </a:solidFill>
                <a:latin typeface="Times New Roman" panose="02020603050405020304" pitchFamily="18" charset="0"/>
                <a:ea typeface="Times New Roman" panose="02020603050405020304" pitchFamily="18" charset="0"/>
              </a:rPr>
              <a:t>деб юритилади. Аммо, иссиқликни компенсациясиз тўла ҳолда ишга айлантириш мумкин эмас.</a:t>
            </a:r>
            <a:endParaRPr lang="ru-RU" sz="2600" dirty="0">
              <a:solidFill>
                <a:schemeClr val="bg1"/>
              </a:solidFill>
              <a:latin typeface="Times New Roman" panose="02020603050405020304" pitchFamily="18" charset="0"/>
              <a:ea typeface="Times New Roman" panose="02020603050405020304" pitchFamily="18" charset="0"/>
            </a:endParaRPr>
          </a:p>
          <a:p>
            <a:pPr algn="just"/>
            <a:r>
              <a:rPr lang="uz-Cyrl-UZ" sz="2600" dirty="0">
                <a:solidFill>
                  <a:schemeClr val="bg1"/>
                </a:solidFill>
                <a:latin typeface="Times New Roman" panose="02020603050405020304" pitchFamily="18" charset="0"/>
                <a:ea typeface="Times New Roman" panose="02020603050405020304" pitchFamily="18" charset="0"/>
              </a:rPr>
              <a:t> Иккинчи хил абадий двигателни қуриш мумкин эмаслиги тўғрисидаги иккинчи қонуннинг умумий таърифи дан мувозанатли жараёнларда, термик томондан бир жинсли системаларнинг ҳар бир ҳолати яқинида, шундай ҳолатлар мавжуд бўладики, унга мувозанатли адиабатик йўл билан етишиш мумкин эмаслиги келиб чиқади.</a:t>
            </a:r>
            <a:endParaRPr lang="ru-RU" sz="2600" dirty="0">
              <a:solidFill>
                <a:schemeClr val="bg1"/>
              </a:solidFill>
            </a:endParaRPr>
          </a:p>
        </p:txBody>
      </p:sp>
    </p:spTree>
    <p:extLst>
      <p:ext uri="{BB962C8B-B14F-4D97-AF65-F5344CB8AC3E}">
        <p14:creationId xmlns:p14="http://schemas.microsoft.com/office/powerpoint/2010/main" val="2211017085"/>
      </p:ext>
    </p:extLst>
  </p:cSld>
  <p:clrMapOvr>
    <a:masterClrMapping/>
  </p:clrMapOvr>
  <p:transition spd="med">
    <p:split orient="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004" y="680935"/>
            <a:ext cx="8900807" cy="2554545"/>
          </a:xfrm>
          <a:prstGeom prst="rect">
            <a:avLst/>
          </a:prstGeom>
        </p:spPr>
        <p:txBody>
          <a:bodyPr wrap="square">
            <a:spAutoFit/>
          </a:bodyPr>
          <a:lstStyle/>
          <a:p>
            <a:pPr indent="449580" algn="just"/>
            <a:r>
              <a:rPr lang="uz-Cyrl-UZ" sz="3200" dirty="0">
                <a:solidFill>
                  <a:schemeClr val="bg1"/>
                </a:solidFill>
                <a:latin typeface="Times New Roman" panose="02020603050405020304" pitchFamily="18" charset="0"/>
                <a:ea typeface="Times New Roman" panose="02020603050405020304" pitchFamily="18" charset="0"/>
              </a:rPr>
              <a:t>Бу </a:t>
            </a:r>
            <a:r>
              <a:rPr lang="uz-Cyrl-UZ" sz="3200" b="1" dirty="0">
                <a:solidFill>
                  <a:srgbClr val="FF0000"/>
                </a:solidFill>
                <a:latin typeface="Times New Roman" panose="02020603050405020304" pitchFamily="18" charset="0"/>
                <a:ea typeface="Times New Roman" panose="02020603050405020304" pitchFamily="18" charset="0"/>
              </a:rPr>
              <a:t>Каратеодоринин</a:t>
            </a:r>
            <a:r>
              <a:rPr lang="uz-Cyrl-UZ" sz="3200" dirty="0">
                <a:solidFill>
                  <a:srgbClr val="FF0000"/>
                </a:solidFill>
                <a:latin typeface="Times New Roman" panose="02020603050405020304" pitchFamily="18" charset="0"/>
                <a:ea typeface="Times New Roman" panose="02020603050405020304" pitchFamily="18" charset="0"/>
              </a:rPr>
              <a:t>г</a:t>
            </a:r>
            <a:r>
              <a:rPr lang="uz-Cyrl-UZ" sz="3200" dirty="0">
                <a:solidFill>
                  <a:schemeClr val="bg1"/>
                </a:solidFill>
                <a:latin typeface="Times New Roman" panose="02020603050405020304" pitchFamily="18" charset="0"/>
                <a:ea typeface="Times New Roman" panose="02020603050405020304" pitchFamily="18" charset="0"/>
              </a:rPr>
              <a:t> «адиабатик йўл билан етишиш мумкин эмас» принципи деб юритилади. </a:t>
            </a:r>
            <a:endParaRPr lang="ru-RU" sz="3200" dirty="0">
              <a:solidFill>
                <a:schemeClr val="bg1"/>
              </a:solidFill>
              <a:latin typeface="Times New Roman" panose="02020603050405020304" pitchFamily="18" charset="0"/>
              <a:ea typeface="Times New Roman" panose="02020603050405020304" pitchFamily="18" charset="0"/>
            </a:endParaRPr>
          </a:p>
          <a:p>
            <a:pPr algn="just"/>
            <a:r>
              <a:rPr lang="uz-Cyrl-UZ" sz="3200" b="1" dirty="0">
                <a:solidFill>
                  <a:srgbClr val="FF0000"/>
                </a:solidFill>
                <a:latin typeface="Times New Roman" panose="02020603050405020304" pitchFamily="18" charset="0"/>
                <a:ea typeface="Times New Roman" panose="02020603050405020304" pitchFamily="18" charset="0"/>
              </a:rPr>
              <a:t>Каратеодори</a:t>
            </a:r>
            <a:r>
              <a:rPr lang="uz-Cyrl-UZ" sz="3200" dirty="0">
                <a:solidFill>
                  <a:schemeClr val="bg1"/>
                </a:solidFill>
                <a:latin typeface="Times New Roman" panose="02020603050405020304" pitchFamily="18" charset="0"/>
                <a:ea typeface="Times New Roman" panose="02020603050405020304" pitchFamily="18" charset="0"/>
              </a:rPr>
              <a:t> шу принципи асосида абсолют температура ва энтропия тушунчасини киритади ва математик исботини беради.</a:t>
            </a:r>
            <a:endParaRPr lang="ru-RU" sz="3200" dirty="0">
              <a:solidFill>
                <a:schemeClr val="bg1"/>
              </a:solidFill>
            </a:endParaRPr>
          </a:p>
        </p:txBody>
      </p:sp>
    </p:spTree>
    <p:extLst>
      <p:ext uri="{BB962C8B-B14F-4D97-AF65-F5344CB8AC3E}">
        <p14:creationId xmlns:p14="http://schemas.microsoft.com/office/powerpoint/2010/main" val="1301991179"/>
      </p:ext>
    </p:extLst>
  </p:cSld>
  <p:clrMapOvr>
    <a:masterClrMapping/>
  </p:clrMapOvr>
  <p:transition spd="med">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0504705"/>
      </p:ext>
    </p:extLst>
  </p:cSld>
  <p:clrMapOvr>
    <a:masterClrMapping/>
  </p:clrMapOvr>
  <p:transition spd="med">
    <p:split orient="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65607772"/>
      </p:ext>
    </p:extLst>
  </p:cSld>
  <p:clrMapOvr>
    <a:masterClrMapping/>
  </p:clrMapOvr>
  <p:transition spd="med">
    <p:split orient="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5993835"/>
      </p:ext>
    </p:extLst>
  </p:cSld>
  <p:clrMapOvr>
    <a:masterClrMapping/>
  </p:clrMapOvr>
  <p:transition spd="med">
    <p:split orient="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7374314"/>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1437</TotalTime>
  <Words>2200</Words>
  <Application>Microsoft Office PowerPoint</Application>
  <PresentationFormat>Экран (16:9)</PresentationFormat>
  <Paragraphs>105</Paragraphs>
  <Slides>45</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45</vt:i4>
      </vt:variant>
    </vt:vector>
  </HeadingPairs>
  <TitlesOfParts>
    <vt:vector size="52" baseType="lpstr">
      <vt:lpstr>BalticaUzbek</vt:lpstr>
      <vt:lpstr>Times New Roman</vt:lpstr>
      <vt:lpstr>DM Serif Display</vt:lpstr>
      <vt:lpstr>Montserrat Light</vt:lpstr>
      <vt:lpstr>Arial</vt:lpstr>
      <vt:lpstr>Calibri</vt:lpstr>
      <vt:lpstr>Mutius template</vt:lpstr>
      <vt:lpstr>                                                                                                                                  Термодинамиканинг 2-қонуни.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Реал газлар учун назарий ва эмпирик ҳолда ҳолатнинг 150 дан ошиқ термик тенгламалари олинган. Масалан, Ван-дер-Вальс тенг­ламаси реал газларнинг ҳолатини аниқловчи энг содда тенгламадир: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117</cp:revision>
  <dcterms:modified xsi:type="dcterms:W3CDTF">2021-04-11T04:16:26Z</dcterms:modified>
</cp:coreProperties>
</file>