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50"/>
  </p:notesMasterIdLst>
  <p:sldIdLst>
    <p:sldId id="256" r:id="rId2"/>
    <p:sldId id="286" r:id="rId3"/>
    <p:sldId id="333" r:id="rId4"/>
    <p:sldId id="353" r:id="rId5"/>
    <p:sldId id="418" r:id="rId6"/>
    <p:sldId id="419" r:id="rId7"/>
    <p:sldId id="420" r:id="rId8"/>
    <p:sldId id="421" r:id="rId9"/>
    <p:sldId id="422" r:id="rId10"/>
    <p:sldId id="423" r:id="rId11"/>
    <p:sldId id="424" r:id="rId12"/>
    <p:sldId id="425" r:id="rId13"/>
    <p:sldId id="426" r:id="rId14"/>
    <p:sldId id="427" r:id="rId15"/>
    <p:sldId id="428" r:id="rId16"/>
    <p:sldId id="429" r:id="rId17"/>
    <p:sldId id="430" r:id="rId18"/>
    <p:sldId id="431" r:id="rId19"/>
    <p:sldId id="432" r:id="rId20"/>
    <p:sldId id="433" r:id="rId21"/>
    <p:sldId id="434" r:id="rId22"/>
    <p:sldId id="435" r:id="rId23"/>
    <p:sldId id="436" r:id="rId24"/>
    <p:sldId id="437" r:id="rId25"/>
    <p:sldId id="438" r:id="rId26"/>
    <p:sldId id="439" r:id="rId27"/>
    <p:sldId id="440" r:id="rId28"/>
    <p:sldId id="442" r:id="rId29"/>
    <p:sldId id="443" r:id="rId30"/>
    <p:sldId id="444" r:id="rId31"/>
    <p:sldId id="445" r:id="rId32"/>
    <p:sldId id="446" r:id="rId33"/>
    <p:sldId id="447" r:id="rId34"/>
    <p:sldId id="448" r:id="rId35"/>
    <p:sldId id="449" r:id="rId36"/>
    <p:sldId id="450" r:id="rId37"/>
    <p:sldId id="451" r:id="rId38"/>
    <p:sldId id="452" r:id="rId39"/>
    <p:sldId id="453" r:id="rId40"/>
    <p:sldId id="455" r:id="rId41"/>
    <p:sldId id="456" r:id="rId42"/>
    <p:sldId id="457" r:id="rId43"/>
    <p:sldId id="454" r:id="rId44"/>
    <p:sldId id="458" r:id="rId45"/>
    <p:sldId id="379" r:id="rId46"/>
    <p:sldId id="380" r:id="rId47"/>
    <p:sldId id="381" r:id="rId48"/>
    <p:sldId id="382" r:id="rId49"/>
  </p:sldIdLst>
  <p:sldSz cx="9144000" cy="5143500" type="screen16x9"/>
  <p:notesSz cx="6858000" cy="9144000"/>
  <p:embeddedFontLst>
    <p:embeddedFont>
      <p:font typeface="Cambria Math" panose="02040503050406030204" pitchFamily="18" charset="0"/>
      <p:regular r:id="rId51"/>
    </p:embeddedFont>
    <p:embeddedFont>
      <p:font typeface="Calibri" panose="020F0502020204030204" pitchFamily="34" charset="0"/>
      <p:regular r:id="rId52"/>
      <p:bold r:id="rId53"/>
      <p:italic r:id="rId54"/>
      <p:boldItalic r:id="rId55"/>
    </p:embeddedFont>
    <p:embeddedFont>
      <p:font typeface="DM Serif Display" panose="020B0604020202020204" charset="0"/>
      <p:regular r:id="rId56"/>
      <p:italic r:id="rId57"/>
    </p:embeddedFont>
    <p:embeddedFont>
      <p:font typeface="Montserrat Light" panose="020B0604020202020204" charset="-52"/>
      <p:regular r:id="rId58"/>
      <p:bold r:id="rId59"/>
      <p:italic r:id="rId60"/>
      <p:boldItalic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3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3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image" Target="../media/image7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856033" y="1118681"/>
            <a:ext cx="7529209" cy="2284837"/>
          </a:xfrm>
          <a:prstGeom prst="rect">
            <a:avLst/>
          </a:prstGeom>
        </p:spPr>
        <p:txBody>
          <a:bodyPr spcFirstLastPara="1" wrap="square" lIns="0" tIns="0" rIns="0" bIns="0" anchor="b" anchorCtr="0">
            <a:noAutofit/>
          </a:bodyPr>
          <a:lstStyle/>
          <a:p>
            <a:pPr algn="ctr"/>
            <a:r>
              <a:rPr lang="uz-Cyrl-UZ" b="1" dirty="0" smtClean="0"/>
              <a:t>Зарралар сони ўзгарувчан системалар.</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9.</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7744" y="291830"/>
            <a:ext cx="8482519" cy="3970318"/>
          </a:xfrm>
          <a:prstGeom prst="rect">
            <a:avLst/>
          </a:prstGeom>
        </p:spPr>
        <p:txBody>
          <a:bodyPr wrap="square">
            <a:spAutoFit/>
          </a:bodyPr>
          <a:lstStyle/>
          <a:p>
            <a:r>
              <a:rPr lang="uz-Cyrl-UZ" sz="2800" b="1" dirty="0" smtClean="0">
                <a:solidFill>
                  <a:schemeClr val="bg1"/>
                </a:solidFill>
              </a:rPr>
              <a:t>9 мавзу: Зарралар </a:t>
            </a:r>
            <a:r>
              <a:rPr lang="uz-Cyrl-UZ" sz="2800" b="1" dirty="0">
                <a:solidFill>
                  <a:schemeClr val="bg1"/>
                </a:solidFill>
              </a:rPr>
              <a:t>сони ўзгарувчан системалар учун термодинамик потенциаллар, Гиббснинг катта каноник тақсимоти, Ҳолат </a:t>
            </a:r>
            <a:r>
              <a:rPr lang="uz-Cyrl-UZ" sz="2800" b="1" dirty="0" smtClean="0">
                <a:solidFill>
                  <a:schemeClr val="bg1"/>
                </a:solidFill>
              </a:rPr>
              <a:t>катталиклари</a:t>
            </a:r>
            <a:endPar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r>
              <a:rPr lang="ru-RU" sz="28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800" b="1" dirty="0">
                <a:solidFill>
                  <a:schemeClr val="bg1"/>
                </a:solidFill>
                <a:latin typeface="Times New Roman" panose="02020603050405020304" pitchFamily="18" charset="0"/>
                <a:cs typeface="Times New Roman" panose="02020603050405020304" pitchFamily="18" charset="0"/>
              </a:rPr>
              <a:t>9.1</a:t>
            </a:r>
            <a:r>
              <a:rPr lang="uz-Cyrl-UZ" sz="2800" dirty="0">
                <a:solidFill>
                  <a:schemeClr val="bg1"/>
                </a:solidFill>
                <a:latin typeface="Times New Roman" panose="02020603050405020304" pitchFamily="18" charset="0"/>
                <a:cs typeface="Times New Roman" panose="02020603050405020304" pitchFamily="18" charset="0"/>
              </a:rPr>
              <a:t>.   Зарралар сони ўзгарувчан системалар учун термодинамик потенциаллар</a:t>
            </a:r>
            <a:endParaRPr lang="ru-RU" sz="2800" dirty="0">
              <a:solidFill>
                <a:schemeClr val="bg1"/>
              </a:solidFill>
              <a:latin typeface="Times New Roman" panose="02020603050405020304" pitchFamily="18" charset="0"/>
              <a:cs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9.2</a:t>
            </a:r>
            <a:r>
              <a:rPr lang="uz-Cyrl-UZ" sz="2800" b="1" dirty="0">
                <a:solidFill>
                  <a:schemeClr val="bg1"/>
                </a:solidFill>
                <a:latin typeface="Times New Roman" panose="02020603050405020304" pitchFamily="18" charset="0"/>
                <a:cs typeface="Times New Roman" panose="02020603050405020304" pitchFamily="18" charset="0"/>
              </a:rPr>
              <a:t>.</a:t>
            </a:r>
            <a:r>
              <a:rPr lang="uz-Cyrl-UZ" sz="2800" dirty="0">
                <a:solidFill>
                  <a:schemeClr val="bg1"/>
                </a:solidFill>
                <a:latin typeface="Times New Roman" panose="02020603050405020304" pitchFamily="18" charset="0"/>
                <a:cs typeface="Times New Roman" panose="02020603050405020304" pitchFamily="18" charset="0"/>
              </a:rPr>
              <a:t>   Гиббснинг катта каноник тақсимоти	</a:t>
            </a:r>
            <a:endParaRPr lang="ru-RU" sz="2800" dirty="0">
              <a:solidFill>
                <a:schemeClr val="bg1"/>
              </a:solidFill>
              <a:latin typeface="Times New Roman" panose="02020603050405020304" pitchFamily="18" charset="0"/>
              <a:cs typeface="Times New Roman" panose="02020603050405020304" pitchFamily="18" charset="0"/>
            </a:endParaRPr>
          </a:p>
          <a:p>
            <a:r>
              <a:rPr lang="uz-Cyrl-UZ" sz="2800" b="1" dirty="0" smtClean="0">
                <a:solidFill>
                  <a:schemeClr val="bg1"/>
                </a:solidFill>
                <a:latin typeface="Times New Roman" panose="02020603050405020304" pitchFamily="18" charset="0"/>
                <a:cs typeface="Times New Roman" panose="02020603050405020304" pitchFamily="18" charset="0"/>
              </a:rPr>
              <a:t>9.3</a:t>
            </a:r>
            <a:r>
              <a:rPr lang="uz-Cyrl-UZ" sz="2800" b="1" dirty="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Ҳолат катталиклари</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2919" y="438842"/>
            <a:ext cx="8706256" cy="4031873"/>
          </a:xfrm>
          <a:prstGeom prst="rect">
            <a:avLst/>
          </a:prstGeom>
        </p:spPr>
        <p:txBody>
          <a:bodyPr wrap="square">
            <a:spAutoFit/>
          </a:bodyPr>
          <a:lstStyle/>
          <a:p>
            <a:pPr algn="ctr"/>
            <a:r>
              <a:rPr lang="uz-Cyrl-UZ" sz="3200" b="1" dirty="0" smtClean="0">
                <a:solidFill>
                  <a:schemeClr val="bg1"/>
                </a:solidFill>
                <a:latin typeface="Times New Roman" panose="02020603050405020304" pitchFamily="18" charset="0"/>
                <a:cs typeface="Times New Roman" panose="02020603050405020304" pitchFamily="18" charset="0"/>
              </a:rPr>
              <a:t>Мавзуга </a:t>
            </a:r>
            <a:r>
              <a:rPr lang="uz-Cyrl-UZ" sz="3200" b="1" dirty="0">
                <a:solidFill>
                  <a:schemeClr val="bg1"/>
                </a:solidFill>
                <a:latin typeface="Times New Roman" panose="02020603050405020304" pitchFamily="18" charset="0"/>
                <a:cs typeface="Times New Roman" panose="02020603050405020304" pitchFamily="18" charset="0"/>
              </a:rPr>
              <a:t>оид таянч тушунчалар ва </a:t>
            </a:r>
            <a:r>
              <a:rPr lang="uz-Cyrl-UZ" sz="3200" b="1" dirty="0" smtClean="0">
                <a:solidFill>
                  <a:schemeClr val="bg1"/>
                </a:solidFill>
                <a:latin typeface="Times New Roman" panose="02020603050405020304" pitchFamily="18" charset="0"/>
                <a:cs typeface="Times New Roman" panose="02020603050405020304" pitchFamily="18" charset="0"/>
              </a:rPr>
              <a:t>иборалар</a:t>
            </a:r>
            <a:r>
              <a:rPr lang="uz-Cyrl-UZ" sz="3200" dirty="0">
                <a:solidFill>
                  <a:schemeClr val="bg1"/>
                </a:solidFill>
                <a:latin typeface="Times New Roman" panose="02020603050405020304" pitchFamily="18" charset="0"/>
                <a:cs typeface="Times New Roman" panose="02020603050405020304" pitchFamily="18" charset="0"/>
              </a:rPr>
              <a:t>:</a:t>
            </a:r>
            <a:r>
              <a:rPr lang="uz-Cyrl-UZ" sz="3200" b="1" dirty="0">
                <a:solidFill>
                  <a:schemeClr val="bg1"/>
                </a:solidFill>
                <a:latin typeface="Times New Roman" panose="02020603050405020304" pitchFamily="18" charset="0"/>
                <a:cs typeface="Times New Roman" panose="02020603050405020304" pitchFamily="18" charset="0"/>
              </a:rPr>
              <a:t>	</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Зарралар сони ўзгарувчан системалар,суюқликлар,тўйинган буғ,кимёвий реакциялар,нурланиш,ўзаро боғланмаган системалар,термостат,кимёвий потенциаллар,катта каноник тақсимот,каттастатистик </a:t>
            </a:r>
            <a:r>
              <a:rPr lang="uz-Cyrl-UZ" sz="3200" dirty="0" smtClean="0">
                <a:solidFill>
                  <a:schemeClr val="bg1"/>
                </a:solidFill>
                <a:latin typeface="Times New Roman" panose="02020603050405020304" pitchFamily="18" charset="0"/>
                <a:cs typeface="Times New Roman" panose="02020603050405020304" pitchFamily="18" charset="0"/>
              </a:rPr>
              <a:t>йиғинди</a:t>
            </a:r>
            <a:r>
              <a:rPr lang="en-US" sz="3200" dirty="0" smtClean="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78211" y="900747"/>
            <a:ext cx="7529209" cy="3477875"/>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Ўрганган мавзуларимизда физикавий  система ва уни ўраб турган муҳит, яъни термостат ўзаро таъсирлашиш натижасида улар бир бири билан фақат энергия алмашинади деб ҳисобладик. Лекин табиатда кўп ҳодисаларда ўзаро таъсирлашув жараёнида энергия алмашиш билан бир қаторда зарралар алмашиниши ҳам юз беради.</a:t>
            </a:r>
            <a:endParaRPr lang="ru-RU" sz="2000" dirty="0">
              <a:solidFill>
                <a:schemeClr val="bg1"/>
              </a:solidFill>
              <a:latin typeface="Times New Roman" panose="02020603050405020304" pitchFamily="18" charset="0"/>
              <a:ea typeface="Times New Roman" panose="02020603050405020304" pitchFamily="18" charset="0"/>
            </a:endParaRPr>
          </a:p>
          <a:p>
            <a:r>
              <a:rPr lang="uz-Cyrl-UZ" sz="2000" dirty="0">
                <a:solidFill>
                  <a:schemeClr val="bg1"/>
                </a:solidFill>
                <a:latin typeface="Times New Roman" panose="02020603050405020304" pitchFamily="18" charset="0"/>
                <a:ea typeface="Times New Roman" panose="02020603050405020304" pitchFamily="18" charset="0"/>
              </a:rPr>
              <a:t>Системага кирувчи ва ундан чиқиб кетувчи зарралар ўзи билан энергия ташиганлиги учун, бу йўл билан ҳам энергия алмашиниши рўй беради. Ҳозирги ва келгусидаги бир неча мавзуларни ўрганишда зарралар сони ўзгарувчи системаларнинг хоссаларини термодинамик методлар билан текширамиз ва таҳлил қиламиз.</a:t>
            </a:r>
            <a:endParaRPr lang="ru-RU" sz="2000" dirty="0">
              <a:solidFill>
                <a:schemeClr val="bg1"/>
              </a:solidFill>
            </a:endParaRPr>
          </a:p>
        </p:txBody>
      </p:sp>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9302" y="931365"/>
            <a:ext cx="7373566" cy="3139321"/>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Системада зарралар миқдори турли сабаблар билан ўзгариши мумкин. Системада зарралар сони ўзгаришига оид бир неча мисол келтирамиз:</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a:t>
            </a:r>
            <a:r>
              <a:rPr lang="uz-Cyrl-UZ" sz="1800" dirty="0">
                <a:solidFill>
                  <a:srgbClr val="FF0000"/>
                </a:solidFill>
                <a:latin typeface="Times New Roman" panose="02020603050405020304" pitchFamily="18" charset="0"/>
                <a:ea typeface="Times New Roman" panose="02020603050405020304" pitchFamily="18" charset="0"/>
              </a:rPr>
              <a:t>    </a:t>
            </a:r>
            <a:r>
              <a:rPr lang="uz-Cyrl-UZ" sz="1800" b="1" dirty="0">
                <a:solidFill>
                  <a:srgbClr val="FF0000"/>
                </a:solidFill>
                <a:latin typeface="Times New Roman" panose="02020603050405020304" pitchFamily="18" charset="0"/>
                <a:ea typeface="Times New Roman" panose="02020603050405020304" pitchFamily="18" charset="0"/>
              </a:rPr>
              <a:t>1.Тўйинган буғи билан мувозанатдаги суюқлик.</a:t>
            </a:r>
            <a:r>
              <a:rPr lang="uz-Cyrl-UZ" sz="1800" dirty="0">
                <a:solidFill>
                  <a:srgbClr val="FF0000"/>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Бундай системаларда умумий ҳажм ёки температуранинг ўзгариши суюқлик ва унинг буғидаги зарралар сонининг нисбатининг ўзгаришига олиб келади.</a:t>
            </a:r>
            <a:endParaRPr lang="ru-RU" sz="1800" dirty="0">
              <a:solidFill>
                <a:schemeClr val="bg1"/>
              </a:solidFill>
              <a:latin typeface="Times New Roman" panose="02020603050405020304" pitchFamily="18" charset="0"/>
              <a:ea typeface="Times New Roman" panose="02020603050405020304" pitchFamily="18" charset="0"/>
            </a:endParaRPr>
          </a:p>
          <a:p>
            <a:pPr indent="449580" algn="just"/>
            <a:r>
              <a:rPr lang="uz-Cyrl-UZ" sz="1800" b="1" dirty="0">
                <a:solidFill>
                  <a:srgbClr val="FF0000"/>
                </a:solidFill>
                <a:latin typeface="Times New Roman" panose="02020603050405020304" pitchFamily="18" charset="0"/>
                <a:ea typeface="Times New Roman" panose="02020603050405020304" pitchFamily="18" charset="0"/>
              </a:rPr>
              <a:t>2. Системада юз бераётган  кимёвий реакциялар.</a:t>
            </a:r>
            <a:r>
              <a:rPr lang="uz-Cyrl-UZ" sz="1800" dirty="0">
                <a:solidFill>
                  <a:srgbClr val="FF0000"/>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Бу ҳолда ҳам температура ёки бошқа параметрларнинг ўзгариши натижасида реакцияда иштирок этаётган ва ҳосил бўлаётган зарраларнинг сони ўзгариб ва узлуксиз бири иккинчисига ўтиб туради.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60084470"/>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6580" y="714485"/>
            <a:ext cx="7334654" cy="3693319"/>
          </a:xfrm>
          <a:prstGeom prst="rect">
            <a:avLst/>
          </a:prstGeom>
        </p:spPr>
        <p:txBody>
          <a:bodyPr wrap="square">
            <a:spAutoFit/>
          </a:bodyPr>
          <a:lstStyle/>
          <a:p>
            <a:pPr indent="449580"/>
            <a:r>
              <a:rPr lang="uz-Cyrl-UZ" sz="1800" b="1" dirty="0">
                <a:solidFill>
                  <a:srgbClr val="FF0000"/>
                </a:solidFill>
                <a:latin typeface="Times New Roman" panose="02020603050405020304" pitchFamily="18" charset="0"/>
                <a:ea typeface="Times New Roman" panose="02020603050405020304" pitchFamily="18" charset="0"/>
              </a:rPr>
              <a:t>3.Мувозанатли нурланиш.( мувозанатли иссиқлик нурланиши).</a:t>
            </a:r>
            <a:endParaRPr lang="ru-RU" sz="1800" dirty="0">
              <a:solidFill>
                <a:srgbClr val="FF0000"/>
              </a:solidFill>
              <a:latin typeface="Times New Roman" panose="02020603050405020304" pitchFamily="18" charset="0"/>
              <a:ea typeface="Times New Roman" panose="02020603050405020304" pitchFamily="18" charset="0"/>
            </a:endParaRPr>
          </a:p>
          <a:p>
            <a:pPr indent="449580"/>
            <a:r>
              <a:rPr lang="uz-Cyrl-UZ" sz="1800" dirty="0">
                <a:solidFill>
                  <a:schemeClr val="bg1"/>
                </a:solidFill>
                <a:latin typeface="Times New Roman" panose="02020603050405020304" pitchFamily="18" charset="0"/>
                <a:ea typeface="Times New Roman" panose="02020603050405020304" pitchFamily="18" charset="0"/>
              </a:rPr>
              <a:t>Бу ҳодисада ҳам  температура ўзгариши натижасида нурланиш спектрида нурланиш квантлари - фотонларнинг сони ўзгариб боради</a:t>
            </a:r>
            <a:r>
              <a:rPr lang="uz-Cyrl-UZ" sz="1800" dirty="0" smtClean="0">
                <a:solidFill>
                  <a:schemeClr val="bg1"/>
                </a:solidFill>
                <a:latin typeface="Times New Roman" panose="02020603050405020304" pitchFamily="18" charset="0"/>
                <a:ea typeface="Times New Roman" panose="02020603050405020304" pitchFamily="18" charset="0"/>
              </a:rPr>
              <a:t>.</a:t>
            </a:r>
            <a:endParaRPr lang="en-US" sz="1800" dirty="0" smtClean="0">
              <a:solidFill>
                <a:schemeClr val="bg1"/>
              </a:solidFill>
              <a:latin typeface="Times New Roman" panose="02020603050405020304" pitchFamily="18" charset="0"/>
              <a:ea typeface="Times New Roman" panose="02020603050405020304" pitchFamily="18" charset="0"/>
            </a:endParaRPr>
          </a:p>
          <a:p>
            <a:pPr indent="449580"/>
            <a:endParaRPr lang="ru-RU" sz="1800" dirty="0">
              <a:solidFill>
                <a:schemeClr val="bg1"/>
              </a:solidFill>
              <a:latin typeface="Times New Roman" panose="02020603050405020304" pitchFamily="18" charset="0"/>
              <a:ea typeface="Times New Roman" panose="02020603050405020304" pitchFamily="18" charset="0"/>
            </a:endParaRPr>
          </a:p>
          <a:p>
            <a:pPr indent="449580"/>
            <a:r>
              <a:rPr lang="uz-Cyrl-UZ" sz="1800" b="1" dirty="0">
                <a:solidFill>
                  <a:srgbClr val="FF0000"/>
                </a:solidFill>
                <a:latin typeface="Times New Roman" panose="02020603050405020304" pitchFamily="18" charset="0"/>
                <a:ea typeface="Times New Roman" panose="02020603050405020304" pitchFamily="18" charset="0"/>
              </a:rPr>
              <a:t>4.Ўзаро боғланмаган мустақил системалар.</a:t>
            </a:r>
            <a:r>
              <a:rPr lang="uz-Cyrl-UZ" sz="1800" dirty="0">
                <a:solidFill>
                  <a:srgbClr val="FF0000"/>
                </a:solidFill>
                <a:latin typeface="Times New Roman" panose="02020603050405020304" pitchFamily="18" charset="0"/>
                <a:ea typeface="Times New Roman" panose="02020603050405020304" pitchFamily="18" charset="0"/>
              </a:rPr>
              <a:t>Бундай</a:t>
            </a:r>
            <a:r>
              <a:rPr lang="uz-Cyrl-UZ" sz="1800" b="1" dirty="0">
                <a:solidFill>
                  <a:srgbClr val="FF0000"/>
                </a:solidFill>
                <a:latin typeface="Times New Roman" panose="02020603050405020304" pitchFamily="18" charset="0"/>
                <a:ea typeface="Times New Roman" panose="02020603050405020304" pitchFamily="18" charset="0"/>
              </a:rPr>
              <a:t> </a:t>
            </a:r>
            <a:r>
              <a:rPr lang="uz-Cyrl-UZ" sz="1800" dirty="0">
                <a:solidFill>
                  <a:srgbClr val="FF0000"/>
                </a:solidFill>
                <a:latin typeface="Times New Roman" panose="02020603050405020304" pitchFamily="18" charset="0"/>
                <a:ea typeface="Times New Roman" panose="02020603050405020304" pitchFamily="18" charset="0"/>
              </a:rPr>
              <a:t>системалар </a:t>
            </a:r>
            <a:r>
              <a:rPr lang="uz-Cyrl-UZ" sz="1800" dirty="0">
                <a:solidFill>
                  <a:schemeClr val="bg1"/>
                </a:solidFill>
                <a:latin typeface="Times New Roman" panose="02020603050405020304" pitchFamily="18" charset="0"/>
                <a:ea typeface="Times New Roman" panose="02020603050405020304" pitchFamily="18" charset="0"/>
              </a:rPr>
              <a:t>орасидаги ўзаро таъсир натижасида  ҳам зарралар сони ўзгариб  боради..</a:t>
            </a:r>
            <a:endParaRPr lang="ru-RU" sz="1800" dirty="0">
              <a:solidFill>
                <a:schemeClr val="bg1"/>
              </a:solidFill>
              <a:latin typeface="Times New Roman" panose="02020603050405020304" pitchFamily="18" charset="0"/>
              <a:ea typeface="Times New Roman" panose="02020603050405020304" pitchFamily="18" charset="0"/>
            </a:endParaRPr>
          </a:p>
          <a:p>
            <a:r>
              <a:rPr lang="uz-Cyrl-UZ" sz="1800" dirty="0">
                <a:solidFill>
                  <a:schemeClr val="bg1"/>
                </a:solidFill>
                <a:latin typeface="Times New Roman" panose="02020603050405020304" pitchFamily="18" charset="0"/>
                <a:ea typeface="Times New Roman" panose="02020603050405020304" pitchFamily="18" charset="0"/>
              </a:rPr>
              <a:t> 	Шуни эсда сақлаш керакки, системада ташқи ёки ички параметрларнинг ўзгариши натижасида системадаги мувозанат бузилади.</a:t>
            </a:r>
            <a:endParaRPr lang="ru-RU" sz="1800" dirty="0">
              <a:solidFill>
                <a:schemeClr val="bg1"/>
              </a:solidFill>
              <a:latin typeface="Times New Roman" panose="02020603050405020304" pitchFamily="18" charset="0"/>
              <a:ea typeface="Times New Roman" panose="02020603050405020304" pitchFamily="18" charset="0"/>
            </a:endParaRPr>
          </a:p>
          <a:p>
            <a:pPr indent="449580"/>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Биз</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асосан </a:t>
            </a:r>
            <a:r>
              <a:rPr lang="ru-RU" sz="1800" b="1" dirty="0" err="1">
                <a:solidFill>
                  <a:srgbClr val="FF0000"/>
                </a:solidFill>
                <a:latin typeface="Times New Roman" panose="02020603050405020304" pitchFamily="18" charset="0"/>
                <a:ea typeface="Times New Roman" panose="02020603050405020304" pitchFamily="18" charset="0"/>
              </a:rPr>
              <a:t>мувозанатдаги</a:t>
            </a:r>
            <a:r>
              <a:rPr lang="ru-RU" sz="1800" b="1" dirty="0">
                <a:solidFill>
                  <a:srgbClr val="FF0000"/>
                </a:solidFill>
                <a:latin typeface="Times New Roman" panose="02020603050405020304" pitchFamily="18" charset="0"/>
                <a:ea typeface="Times New Roman" panose="02020603050405020304" pitchFamily="18" charset="0"/>
              </a:rPr>
              <a:t> </a:t>
            </a:r>
            <a:r>
              <a:rPr lang="ru-RU" sz="1800" b="1" dirty="0" err="1">
                <a:solidFill>
                  <a:srgbClr val="FF0000"/>
                </a:solidFill>
                <a:latin typeface="Times New Roman" panose="02020603050405020304" pitchFamily="18" charset="0"/>
                <a:ea typeface="Times New Roman" panose="02020603050405020304" pitchFamily="18" charset="0"/>
              </a:rPr>
              <a:t>системаларни</a:t>
            </a:r>
            <a:r>
              <a:rPr lang="ru-RU" sz="1800" dirty="0">
                <a:solidFill>
                  <a:srgbClr val="FF0000"/>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ўрганиш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билан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чекланамиз</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Демак</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ўрганилаётган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системада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зарралар</a:t>
            </a:r>
            <a:r>
              <a:rPr lang="ru-RU" sz="1800" dirty="0">
                <a:solidFill>
                  <a:schemeClr val="bg1"/>
                </a:solidFill>
                <a:latin typeface="Times New Roman" panose="02020603050405020304" pitchFamily="18" charset="0"/>
                <a:ea typeface="Times New Roman" panose="02020603050405020304" pitchFamily="18" charset="0"/>
              </a:rPr>
              <a:t> сони </a:t>
            </a:r>
            <a:r>
              <a:rPr lang="ru-RU" sz="1800" dirty="0" err="1">
                <a:solidFill>
                  <a:schemeClr val="bg1"/>
                </a:solidFill>
                <a:latin typeface="Times New Roman" panose="02020603050405020304" pitchFamily="18" charset="0"/>
                <a:ea typeface="Times New Roman" panose="02020603050405020304" pitchFamily="18" charset="0"/>
              </a:rPr>
              <a:t>ўзгарувчи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бўлса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ҳам</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системанинг </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мувозанат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a:t>
            </a:r>
            <a:r>
              <a:rPr lang="uz-Cyrl-UZ" sz="1800" dirty="0">
                <a:solidFill>
                  <a:schemeClr val="bg1"/>
                </a:solidFill>
                <a:latin typeface="Times New Roman" panose="02020603050405020304" pitchFamily="18" charset="0"/>
                <a:ea typeface="Times New Roman" panose="02020603050405020304" pitchFamily="18" charset="0"/>
              </a:rPr>
              <a:t>л</a:t>
            </a:r>
            <a:r>
              <a:rPr lang="ru-RU" sz="1800" dirty="0" err="1">
                <a:solidFill>
                  <a:schemeClr val="bg1"/>
                </a:solidFill>
                <a:latin typeface="Times New Roman" panose="02020603050405020304" pitchFamily="18" charset="0"/>
                <a:ea typeface="Times New Roman" panose="02020603050405020304" pitchFamily="18" charset="0"/>
              </a:rPr>
              <a:t>атдан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чиқиб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кетмаслиги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талаб этилади.</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63831587"/>
      </p:ext>
    </p:extLst>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5761" y="743269"/>
            <a:ext cx="7101192" cy="584775"/>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Зарралар сони ўзгариб турувчи системанинг ҳолати температура Т, параметрлар ва берилган турдаги зарралар сони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a:solidFill>
                  <a:schemeClr val="bg1"/>
                </a:solidFill>
                <a:latin typeface="Times New Roman" panose="02020603050405020304" pitchFamily="18" charset="0"/>
                <a:cs typeface="Times New Roman" panose="02020603050405020304" pitchFamily="18" charset="0"/>
              </a:rPr>
              <a:t>N</a:t>
            </a:r>
            <a:r>
              <a:rPr lang="en-US" sz="1600" baseline="-25000" dirty="0">
                <a:solidFill>
                  <a:schemeClr val="bg1"/>
                </a:solidFill>
                <a:latin typeface="Times New Roman" panose="02020603050405020304" pitchFamily="18" charset="0"/>
                <a:cs typeface="Times New Roman" panose="02020603050405020304" pitchFamily="18" charset="0"/>
              </a:rPr>
              <a:t>1</a:t>
            </a:r>
            <a:r>
              <a:rPr lang="en-US" sz="1600" dirty="0">
                <a:solidFill>
                  <a:schemeClr val="bg1"/>
                </a:solidFill>
                <a:latin typeface="Times New Roman" panose="02020603050405020304" pitchFamily="18" charset="0"/>
                <a:cs typeface="Times New Roman" panose="02020603050405020304" pitchFamily="18" charset="0"/>
              </a:rPr>
              <a:t>,N</a:t>
            </a:r>
            <a:r>
              <a:rPr lang="en-US" sz="1600" baseline="-25000" dirty="0">
                <a:solidFill>
                  <a:schemeClr val="bg1"/>
                </a:solidFill>
                <a:latin typeface="Times New Roman" panose="02020603050405020304" pitchFamily="18" charset="0"/>
                <a:cs typeface="Times New Roman" panose="02020603050405020304" pitchFamily="18" charset="0"/>
              </a:rPr>
              <a:t>2</a:t>
            </a:r>
            <a:r>
              <a:rPr lang="en-US" sz="1600" dirty="0">
                <a:solidFill>
                  <a:schemeClr val="bg1"/>
                </a:solidFill>
                <a:latin typeface="Times New Roman" panose="02020603050405020304" pitchFamily="18" charset="0"/>
                <a:cs typeface="Times New Roman" panose="02020603050405020304" pitchFamily="18" charset="0"/>
              </a:rPr>
              <a:t>,N</a:t>
            </a:r>
            <a:r>
              <a:rPr lang="en-US" sz="1600" baseline="-25000" dirty="0">
                <a:solidFill>
                  <a:schemeClr val="bg1"/>
                </a:solidFill>
                <a:latin typeface="Times New Roman" panose="02020603050405020304" pitchFamily="18" charset="0"/>
                <a:cs typeface="Times New Roman" panose="02020603050405020304" pitchFamily="18" charset="0"/>
              </a:rPr>
              <a:t>….</a:t>
            </a:r>
            <a:r>
              <a:rPr lang="en-US" sz="1600" dirty="0">
                <a:solidFill>
                  <a:schemeClr val="bg1"/>
                </a:solidFill>
                <a:latin typeface="Times New Roman" panose="02020603050405020304" pitchFamily="18" charset="0"/>
                <a:cs typeface="Times New Roman" panose="02020603050405020304" pitchFamily="18" charset="0"/>
              </a:rPr>
              <a:t>,</a:t>
            </a:r>
            <a:r>
              <a:rPr lang="en-US" sz="1600" dirty="0" err="1" smtClean="0">
                <a:solidFill>
                  <a:schemeClr val="bg1"/>
                </a:solidFill>
                <a:latin typeface="Times New Roman" panose="02020603050405020304" pitchFamily="18" charset="0"/>
                <a:cs typeface="Times New Roman" panose="02020603050405020304" pitchFamily="18" charset="0"/>
              </a:rPr>
              <a:t>N</a:t>
            </a:r>
            <a:r>
              <a:rPr lang="en-US" sz="1600" baseline="-25000" dirty="0" err="1" smtClean="0">
                <a:solidFill>
                  <a:schemeClr val="bg1"/>
                </a:solidFill>
                <a:latin typeface="Times New Roman" panose="02020603050405020304" pitchFamily="18" charset="0"/>
                <a:cs typeface="Times New Roman" panose="02020603050405020304" pitchFamily="18" charset="0"/>
              </a:rPr>
              <a:t>n</a:t>
            </a:r>
            <a:r>
              <a:rPr lang="en-US" sz="1600" baseline="-25000" dirty="0" smtClean="0">
                <a:solidFill>
                  <a:schemeClr val="bg1"/>
                </a:solidFill>
                <a:latin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65761" y="1313671"/>
            <a:ext cx="3708066"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ёки бунга тўғри келувчи  концентрация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5" name="TextBox 4"/>
              <p:cNvSpPr txBox="1"/>
              <p:nvPr/>
            </p:nvSpPr>
            <p:spPr>
              <a:xfrm>
                <a:off x="3422548" y="1791250"/>
                <a:ext cx="1032719" cy="56534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𝐶</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𝑁</m:t>
                              </m:r>
                            </m:e>
                            <m:sub>
                              <m:r>
                                <a:rPr lang="en-US" sz="1800" b="0" i="1" smtClean="0">
                                  <a:solidFill>
                                    <a:schemeClr val="bg1"/>
                                  </a:solidFill>
                                  <a:latin typeface="Cambria Math" panose="02040503050406030204" pitchFamily="18" charset="0"/>
                                </a:rPr>
                                <m:t>𝑙</m:t>
                              </m:r>
                            </m:sub>
                          </m:sSub>
                        </m:num>
                        <m:den>
                          <m:nary>
                            <m:naryPr>
                              <m:chr m:val="∑"/>
                              <m:subHide m:val="on"/>
                              <m:supHide m:val="on"/>
                              <m:ctrlPr>
                                <a:rPr lang="en-US" sz="1800" b="0" i="1" smtClean="0">
                                  <a:solidFill>
                                    <a:schemeClr val="bg1"/>
                                  </a:solidFill>
                                  <a:latin typeface="Cambria Math" panose="02040503050406030204" pitchFamily="18" charset="0"/>
                                </a:rPr>
                              </m:ctrlPr>
                            </m:naryPr>
                            <m:sub/>
                            <m:sup/>
                            <m:e>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𝑁</m:t>
                                  </m:r>
                                </m:e>
                                <m:sub>
                                  <m:r>
                                    <a:rPr lang="en-US" sz="1800" b="0" i="1" smtClean="0">
                                      <a:solidFill>
                                        <a:schemeClr val="bg1"/>
                                      </a:solidFill>
                                      <a:latin typeface="Cambria Math" panose="02040503050406030204" pitchFamily="18" charset="0"/>
                                    </a:rPr>
                                    <m:t>𝑘</m:t>
                                  </m:r>
                                </m:sub>
                              </m:sSub>
                            </m:e>
                          </m:nary>
                        </m:den>
                      </m:f>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422548" y="1791250"/>
                <a:ext cx="1032719" cy="565348"/>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4711845" y="1904647"/>
            <a:ext cx="1880643"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билан аниқланади. </a:t>
            </a:r>
            <a:endParaRPr lang="ru-RU" sz="1600" dirty="0">
              <a:solidFill>
                <a:schemeClr val="bg1"/>
              </a:solidFill>
            </a:endParaRPr>
          </a:p>
        </p:txBody>
      </p:sp>
      <p:sp>
        <p:nvSpPr>
          <p:cNvPr id="7" name="Прямоугольник 6"/>
          <p:cNvSpPr/>
          <p:nvPr/>
        </p:nvSpPr>
        <p:spPr>
          <a:xfrm>
            <a:off x="1001949" y="2933201"/>
            <a:ext cx="6235430" cy="1077218"/>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Бундай системалар ички энергиясининг ўзгариши фақат узатилган иссиқлик ва система томонидан бажарилган иш ҳисобига юзага келмасдан, балки системада зарралар сонининг ўзгариши ҳисобига ҳам юзага келади.</a:t>
            </a:r>
            <a:endParaRPr lang="ru-RU" sz="1600" dirty="0">
              <a:solidFill>
                <a:schemeClr val="bg1"/>
              </a:solidFill>
            </a:endParaRPr>
          </a:p>
        </p:txBody>
      </p:sp>
    </p:spTree>
    <p:extLst>
      <p:ext uri="{BB962C8B-B14F-4D97-AF65-F5344CB8AC3E}">
        <p14:creationId xmlns:p14="http://schemas.microsoft.com/office/powerpoint/2010/main" val="669221709"/>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1132" y="782180"/>
            <a:ext cx="7072008" cy="584775"/>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Бу ҳолни ҳисобга олувчи қайтувчи ва қайтмас жараёнлар учун термодинамиканинг асосий тенгсизлиги қуйидагича ёзилади:</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363821" y="1571018"/>
                <a:ext cx="3470630" cy="6721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𝑇𝑑𝑆</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𝑑𝐸</m:t>
                      </m:r>
                      <m:r>
                        <a:rPr lang="en-US" sz="1800"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7"/>
                            </m:rPr>
                            <a:rPr lang="en-US" sz="1800" b="0" i="1" smtClean="0">
                              <a:solidFill>
                                <a:schemeClr val="bg1"/>
                              </a:solidFill>
                              <a:latin typeface="Cambria Math" panose="02040503050406030204" pitchFamily="18" charset="0"/>
                              <a:ea typeface="Cambria Math" panose="02040503050406030204" pitchFamily="18" charset="0"/>
                            </a:rPr>
                            <m:t>𝑙</m:t>
                          </m:r>
                        </m:sub>
                        <m:sup/>
                        <m:e>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𝑓</m:t>
                              </m:r>
                            </m:e>
                            <m:sub>
                              <m:r>
                                <a:rPr lang="en-US" sz="1800" b="0" i="1" smtClean="0">
                                  <a:solidFill>
                                    <a:schemeClr val="bg1"/>
                                  </a:solidFill>
                                  <a:latin typeface="Cambria Math" panose="02040503050406030204" pitchFamily="18" charset="0"/>
                                  <a:ea typeface="Cambria Math" panose="02040503050406030204" pitchFamily="18" charset="0"/>
                                </a:rPr>
                                <m:t>𝑙</m:t>
                              </m:r>
                            </m:sub>
                          </m:sSub>
                        </m:e>
                      </m:nary>
                      <m:r>
                        <a:rPr lang="en-US" sz="1800" b="0" i="1" smtClean="0">
                          <a:solidFill>
                            <a:schemeClr val="bg1"/>
                          </a:solidFill>
                          <a:latin typeface="Cambria Math" panose="02040503050406030204" pitchFamily="18" charset="0"/>
                          <a:ea typeface="Cambria Math" panose="02040503050406030204" pitchFamily="18" charset="0"/>
                        </a:rPr>
                        <m:t>𝑑</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m:rPr>
                              <m:sty m:val="p"/>
                            </m:rPr>
                            <a:rPr lang="el-GR" sz="1800" b="0" i="1" smtClean="0">
                              <a:solidFill>
                                <a:schemeClr val="bg1"/>
                              </a:solidFill>
                              <a:latin typeface="Cambria Math" panose="02040503050406030204" pitchFamily="18" charset="0"/>
                              <a:ea typeface="Cambria Math" panose="02040503050406030204" pitchFamily="18" charset="0"/>
                            </a:rPr>
                            <m:t>λ</m:t>
                          </m:r>
                        </m:e>
                        <m:sub>
                          <m:r>
                            <a:rPr lang="en-US" sz="1800" b="0" i="1" smtClean="0">
                              <a:solidFill>
                                <a:schemeClr val="bg1"/>
                              </a:solidFill>
                              <a:latin typeface="Cambria Math" panose="02040503050406030204" pitchFamily="18" charset="0"/>
                              <a:ea typeface="Cambria Math" panose="02040503050406030204" pitchFamily="18" charset="0"/>
                            </a:rPr>
                            <m:t>𝑙</m:t>
                          </m:r>
                        </m:sub>
                      </m:sSub>
                      <m:r>
                        <a:rPr lang="en-US" sz="1800"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7"/>
                            </m:rPr>
                            <a:rPr lang="en-US" sz="1800" b="0" i="1" smtClean="0">
                              <a:solidFill>
                                <a:schemeClr val="bg1"/>
                              </a:solidFill>
                              <a:latin typeface="Cambria Math" panose="02040503050406030204" pitchFamily="18" charset="0"/>
                              <a:ea typeface="Cambria Math" panose="02040503050406030204" pitchFamily="18" charset="0"/>
                            </a:rPr>
                            <m:t>𝑘</m:t>
                          </m:r>
                        </m:sub>
                        <m:sup/>
                        <m:e>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ea typeface="Cambria Math" panose="02040503050406030204" pitchFamily="18" charset="0"/>
                                </a:rPr>
                                <m:t>𝑘</m:t>
                              </m:r>
                            </m:sub>
                          </m:sSub>
                          <m:r>
                            <a:rPr lang="en-US" sz="1800" b="0" i="1" smtClean="0">
                              <a:solidFill>
                                <a:schemeClr val="bg1"/>
                              </a:solidFill>
                              <a:latin typeface="Cambria Math" panose="02040503050406030204" pitchFamily="18" charset="0"/>
                              <a:ea typeface="Cambria Math" panose="02040503050406030204" pitchFamily="18" charset="0"/>
                            </a:rPr>
                            <m:t>𝑑</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𝑁</m:t>
                              </m:r>
                            </m:e>
                            <m:sub>
                              <m:r>
                                <a:rPr lang="en-US" sz="1800" b="0" i="1" smtClean="0">
                                  <a:solidFill>
                                    <a:schemeClr val="bg1"/>
                                  </a:solidFill>
                                  <a:latin typeface="Cambria Math" panose="02040503050406030204" pitchFamily="18" charset="0"/>
                                  <a:ea typeface="Cambria Math" panose="02040503050406030204" pitchFamily="18" charset="0"/>
                                </a:rPr>
                                <m:t>𝑘</m:t>
                              </m:r>
                            </m:sub>
                          </m:sSub>
                        </m:e>
                      </m:nary>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363821" y="1571018"/>
                <a:ext cx="3470630" cy="672172"/>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147879" y="2308323"/>
            <a:ext cx="898003"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Бу ерда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7" name="Прямоугольник 6"/>
              <p:cNvSpPr/>
              <p:nvPr/>
            </p:nvSpPr>
            <p:spPr>
              <a:xfrm>
                <a:off x="1929114" y="2308323"/>
                <a:ext cx="688073" cy="338554"/>
              </a:xfrm>
              <a:prstGeom prst="rect">
                <a:avLst/>
              </a:prstGeom>
            </p:spPr>
            <p:txBody>
              <a:bodyPr wrap="none">
                <a:spAutoFit/>
              </a:bodyPr>
              <a:lstStyle/>
              <a:p>
                <a14:m>
                  <m:oMath xmlns:m="http://schemas.openxmlformats.org/officeDocument/2006/math">
                    <m:sSub>
                      <m:sSubPr>
                        <m:ctrlPr>
                          <a:rPr lang="en-US" sz="1600" i="1" smtClean="0">
                            <a:solidFill>
                              <a:schemeClr val="bg1"/>
                            </a:solidFill>
                            <a:latin typeface="Cambria Math" panose="02040503050406030204" pitchFamily="18" charset="0"/>
                            <a:ea typeface="Cambria Math" panose="02040503050406030204" pitchFamily="18" charset="0"/>
                          </a:rPr>
                        </m:ctrlPr>
                      </m:sSubPr>
                      <m:e>
                        <m:r>
                          <a:rPr lang="en-US" sz="1600" i="1">
                            <a:solidFill>
                              <a:schemeClr val="bg1"/>
                            </a:solidFill>
                            <a:latin typeface="Cambria Math" panose="02040503050406030204" pitchFamily="18" charset="0"/>
                            <a:ea typeface="Cambria Math" panose="02040503050406030204" pitchFamily="18" charset="0"/>
                          </a:rPr>
                          <m:t>𝜇</m:t>
                        </m:r>
                      </m:e>
                      <m:sub>
                        <m:r>
                          <a:rPr lang="en-US" sz="1600" i="1">
                            <a:solidFill>
                              <a:schemeClr val="bg1"/>
                            </a:solidFill>
                            <a:latin typeface="Cambria Math" panose="02040503050406030204" pitchFamily="18" charset="0"/>
                            <a:ea typeface="Cambria Math" panose="02040503050406030204" pitchFamily="18" charset="0"/>
                          </a:rPr>
                          <m:t>𝑘</m:t>
                        </m:r>
                      </m:sub>
                    </m:sSub>
                  </m:oMath>
                </a14:m>
                <a:r>
                  <a:rPr lang="en-US" sz="1600" dirty="0" smtClean="0">
                    <a:solidFill>
                      <a:schemeClr val="bg1"/>
                    </a:solidFill>
                    <a:latin typeface="Times New Roman" panose="02020603050405020304" pitchFamily="18" charset="0"/>
                    <a:cs typeface="Times New Roman" panose="02020603050405020304" pitchFamily="18" charset="0"/>
                  </a:rPr>
                  <a:t> - k</a:t>
                </a:r>
                <a:endParaRPr lang="ru-RU" sz="16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1929114" y="2308323"/>
                <a:ext cx="688073" cy="338554"/>
              </a:xfrm>
              <a:prstGeom prst="rect">
                <a:avLst/>
              </a:prstGeom>
              <a:blipFill rotWithShape="0">
                <a:blip r:embed="rId3"/>
                <a:stretch>
                  <a:fillRect t="-5455" r="-2655" b="-23636"/>
                </a:stretch>
              </a:blipFill>
            </p:spPr>
            <p:txBody>
              <a:bodyPr/>
              <a:lstStyle/>
              <a:p>
                <a:r>
                  <a:rPr lang="ru-RU">
                    <a:noFill/>
                  </a:rPr>
                  <a:t> </a:t>
                </a:r>
              </a:p>
            </p:txBody>
          </p:sp>
        </mc:Fallback>
      </mc:AlternateContent>
      <p:sp>
        <p:nvSpPr>
          <p:cNvPr id="8" name="Прямоугольник 7"/>
          <p:cNvSpPr/>
          <p:nvPr/>
        </p:nvSpPr>
        <p:spPr>
          <a:xfrm>
            <a:off x="2719744" y="2308323"/>
            <a:ext cx="3986989"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турдаги зарраларнинг кимёвий потенциали</a:t>
            </a:r>
            <a:endParaRPr lang="ru-RU" sz="1600" dirty="0">
              <a:solidFill>
                <a:schemeClr val="bg1"/>
              </a:solidFill>
            </a:endParaRPr>
          </a:p>
        </p:txBody>
      </p:sp>
      <p:sp>
        <p:nvSpPr>
          <p:cNvPr id="9" name="Прямоугольник 8"/>
          <p:cNvSpPr/>
          <p:nvPr/>
        </p:nvSpPr>
        <p:spPr>
          <a:xfrm>
            <a:off x="1121733" y="2788743"/>
            <a:ext cx="6031149" cy="1815882"/>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Юқоридаги ифодадаги  охирги ҳад зарралар сонининг ўзгаришини акс этдиради. Умумий қоидаларга асосан ёзилган бу тенгсизликни оддий система учун ёзамиз. Зарралар сони ўзгармайдиган система учун термодинамиканинг асосий тенгламасига кирувчи катталиклар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 S </a:t>
            </a:r>
            <a:r>
              <a:rPr lang="ru-RU" sz="16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V </a:t>
            </a:r>
            <a:r>
              <a:rPr lang="uz-Cyrl-UZ" sz="1600" dirty="0">
                <a:solidFill>
                  <a:schemeClr val="bg1"/>
                </a:solidFill>
                <a:latin typeface="Times New Roman" panose="02020603050405020304" pitchFamily="18" charset="0"/>
                <a:cs typeface="Times New Roman" panose="02020603050405020304" pitchFamily="18" charset="0"/>
              </a:rPr>
              <a:t>лар аддитив бўлганлиги учун тенгламани бу катталикларнинг битта заррага тўғри келган солиштирма қийматлари учун ҳам ёзиш мумкин</a:t>
            </a:r>
            <a:endParaRPr lang="ru-RU"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8288714"/>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p:cNvSpPr txBox="1"/>
              <p:nvPr/>
            </p:nvSpPr>
            <p:spPr>
              <a:xfrm>
                <a:off x="3025303" y="1016541"/>
                <a:ext cx="2686761" cy="62235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𝑑</m:t>
                      </m:r>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𝐸</m:t>
                              </m:r>
                            </m:num>
                            <m:den>
                              <m:r>
                                <a:rPr lang="en-US" sz="1800" b="0" i="1" smtClean="0">
                                  <a:solidFill>
                                    <a:schemeClr val="bg1"/>
                                  </a:solidFill>
                                  <a:latin typeface="Cambria Math" panose="02040503050406030204" pitchFamily="18" charset="0"/>
                                </a:rPr>
                                <m:t>𝑁</m:t>
                              </m:r>
                            </m:den>
                          </m:f>
                        </m:e>
                      </m:d>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𝑇𝑑</m:t>
                      </m:r>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𝑆</m:t>
                              </m:r>
                            </m:num>
                            <m:den>
                              <m:r>
                                <a:rPr lang="en-US" sz="1800" b="0" i="1" smtClean="0">
                                  <a:solidFill>
                                    <a:schemeClr val="bg1"/>
                                  </a:solidFill>
                                  <a:latin typeface="Cambria Math" panose="02040503050406030204" pitchFamily="18" charset="0"/>
                                </a:rPr>
                                <m:t>𝑁</m:t>
                              </m:r>
                            </m:den>
                          </m:f>
                        </m:e>
                      </m:d>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𝑝𝑑</m:t>
                      </m:r>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𝑉</m:t>
                              </m:r>
                            </m:num>
                            <m:den>
                              <m:r>
                                <a:rPr lang="en-US" sz="1800" b="0" i="1" smtClean="0">
                                  <a:solidFill>
                                    <a:schemeClr val="bg1"/>
                                  </a:solidFill>
                                  <a:latin typeface="Cambria Math" panose="02040503050406030204" pitchFamily="18" charset="0"/>
                                </a:rPr>
                                <m:t>𝑁</m:t>
                              </m:r>
                            </m:den>
                          </m:f>
                        </m:e>
                      </m:d>
                    </m:oMath>
                  </m:oMathPara>
                </a14:m>
                <a:endParaRPr lang="ru-RU" sz="1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025303" y="1016541"/>
                <a:ext cx="2686761" cy="622350"/>
              </a:xfrm>
              <a:prstGeom prst="rect">
                <a:avLst/>
              </a:prstGeom>
              <a:blipFill rotWithShape="0">
                <a:blip r:embed="rId2"/>
                <a:stretch>
                  <a:fillRect/>
                </a:stretch>
              </a:blipFill>
            </p:spPr>
            <p:txBody>
              <a:bodyPr/>
              <a:lstStyle/>
              <a:p>
                <a:r>
                  <a:rPr lang="ru-RU">
                    <a:noFill/>
                  </a:rPr>
                  <a:t> </a:t>
                </a:r>
              </a:p>
            </p:txBody>
          </p:sp>
        </mc:Fallback>
      </mc:AlternateContent>
      <p:sp>
        <p:nvSpPr>
          <p:cNvPr id="4" name="Прямоугольник 3"/>
          <p:cNvSpPr/>
          <p:nvPr/>
        </p:nvSpPr>
        <p:spPr>
          <a:xfrm>
            <a:off x="1332690" y="2093262"/>
            <a:ext cx="6673174" cy="1938992"/>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Бу тенглама умумий ҳарактерга  эга бўлиб, тенглама таркибига кирувчи солиштирма катталикларнинг нима сабабдан ўзгаришига боғлиқ эмас. Ҳақиқатан ҳам, солиштирма катталиклар учун ўзгариш катталик­ларнинг ўзининг ўзгариши ҳисобигами ёки зарралар сони ўзга­риши сабаблими тамоман фарқи йўқ. </a:t>
            </a:r>
            <a:endParaRPr lang="ru-RU" sz="2000" dirty="0">
              <a:solidFill>
                <a:schemeClr val="bg1"/>
              </a:solidFill>
            </a:endParaRPr>
          </a:p>
        </p:txBody>
      </p:sp>
    </p:spTree>
    <p:extLst>
      <p:ext uri="{BB962C8B-B14F-4D97-AF65-F5344CB8AC3E}">
        <p14:creationId xmlns:p14="http://schemas.microsoft.com/office/powerpoint/2010/main" val="911852712"/>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40667" y="812798"/>
            <a:ext cx="6311343" cy="646331"/>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Демак, тенгламада зарра­лар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сони</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1800" dirty="0" smtClean="0">
                <a:solidFill>
                  <a:schemeClr val="bg1"/>
                </a:solidFill>
                <a:latin typeface="Times New Roman" panose="02020603050405020304" pitchFamily="18" charset="0"/>
                <a:cs typeface="Times New Roman" panose="02020603050405020304" pitchFamily="18" charset="0"/>
              </a:rPr>
              <a:t>ўзгарувчи </a:t>
            </a:r>
            <a:r>
              <a:rPr lang="uz-Cyrl-UZ" sz="1800" dirty="0">
                <a:solidFill>
                  <a:schemeClr val="bg1"/>
                </a:solidFill>
                <a:latin typeface="Times New Roman" panose="02020603050405020304" pitchFamily="18" charset="0"/>
                <a:cs typeface="Times New Roman" panose="02020603050405020304" pitchFamily="18" charset="0"/>
              </a:rPr>
              <a:t>бўлиши ва уни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қуйидагича </a:t>
            </a:r>
            <a:r>
              <a:rPr lang="uz-Cyrl-UZ" sz="1800" dirty="0">
                <a:solidFill>
                  <a:schemeClr val="bg1"/>
                </a:solidFill>
                <a:latin typeface="Times New Roman" panose="02020603050405020304" pitchFamily="18" charset="0"/>
                <a:cs typeface="Times New Roman" panose="02020603050405020304" pitchFamily="18" charset="0"/>
              </a:rPr>
              <a:t>ёзиш мумкин:</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054433" y="1670340"/>
                <a:ext cx="4383379" cy="5241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𝑑𝐸</m:t>
                          </m:r>
                        </m:num>
                        <m:den>
                          <m:r>
                            <a:rPr lang="en-US" sz="1800" b="0" i="1" smtClean="0">
                              <a:solidFill>
                                <a:schemeClr val="bg1"/>
                              </a:solidFill>
                              <a:latin typeface="Cambria Math" panose="02040503050406030204" pitchFamily="18" charset="0"/>
                            </a:rPr>
                            <m:t>𝑁</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𝐸</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𝑑𝑁</m:t>
                          </m:r>
                        </m:num>
                        <m:den>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𝑁</m:t>
                              </m:r>
                            </m:e>
                            <m:sup>
                              <m:r>
                                <a:rPr lang="en-US" sz="1800" b="0" i="1" smtClean="0">
                                  <a:solidFill>
                                    <a:schemeClr val="bg1"/>
                                  </a:solidFill>
                                  <a:latin typeface="Cambria Math" panose="02040503050406030204" pitchFamily="18" charset="0"/>
                                </a:rPr>
                                <m:t>2</m:t>
                              </m:r>
                            </m:sup>
                          </m:sSup>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𝑑𝑆</m:t>
                          </m:r>
                        </m:num>
                        <m:den>
                          <m:r>
                            <a:rPr lang="en-US" sz="1800" b="0" i="1" smtClean="0">
                              <a:solidFill>
                                <a:schemeClr val="bg1"/>
                              </a:solidFill>
                              <a:latin typeface="Cambria Math" panose="02040503050406030204" pitchFamily="18" charset="0"/>
                            </a:rPr>
                            <m:t>𝑁</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𝑇𝑆</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𝑑𝑁</m:t>
                          </m:r>
                        </m:num>
                        <m:den>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𝑁</m:t>
                              </m:r>
                            </m:e>
                            <m:sup>
                              <m:r>
                                <a:rPr lang="en-US" sz="1800" b="0" i="1" smtClean="0">
                                  <a:solidFill>
                                    <a:schemeClr val="bg1"/>
                                  </a:solidFill>
                                  <a:latin typeface="Cambria Math" panose="02040503050406030204" pitchFamily="18" charset="0"/>
                                </a:rPr>
                                <m:t>2</m:t>
                              </m:r>
                            </m:sup>
                          </m:sSup>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𝑑𝑉</m:t>
                          </m:r>
                        </m:num>
                        <m:den>
                          <m:r>
                            <a:rPr lang="en-US" sz="1800" b="0" i="1" smtClean="0">
                              <a:solidFill>
                                <a:schemeClr val="bg1"/>
                              </a:solidFill>
                              <a:latin typeface="Cambria Math" panose="02040503050406030204" pitchFamily="18" charset="0"/>
                            </a:rPr>
                            <m:t>𝑁</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𝑝𝑉</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𝑑𝑁</m:t>
                          </m:r>
                        </m:num>
                        <m:den>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𝑁</m:t>
                              </m:r>
                            </m:e>
                            <m:sup>
                              <m:r>
                                <a:rPr lang="en-US" sz="1800" b="0" i="1" smtClean="0">
                                  <a:solidFill>
                                    <a:schemeClr val="bg1"/>
                                  </a:solidFill>
                                  <a:latin typeface="Cambria Math" panose="02040503050406030204" pitchFamily="18" charset="0"/>
                                </a:rPr>
                                <m:t>2</m:t>
                              </m:r>
                            </m:sup>
                          </m:sSup>
                        </m:den>
                      </m:f>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054433" y="1670340"/>
                <a:ext cx="4383379" cy="524118"/>
              </a:xfrm>
              <a:prstGeom prst="rect">
                <a:avLst/>
              </a:prstGeom>
              <a:blipFill rotWithShape="0">
                <a:blip r:embed="rId2"/>
                <a:stretch>
                  <a:fillRect/>
                </a:stretch>
              </a:blipFill>
            </p:spPr>
            <p:txBody>
              <a:bodyPr/>
              <a:lstStyle/>
              <a:p>
                <a:r>
                  <a:rPr lang="ru-RU">
                    <a:noFill/>
                  </a:rPr>
                  <a:t> </a:t>
                </a:r>
              </a:p>
            </p:txBody>
          </p:sp>
        </mc:Fallback>
      </mc:AlternateContent>
      <p:sp>
        <p:nvSpPr>
          <p:cNvPr id="7" name="Прямоугольник 6"/>
          <p:cNvSpPr/>
          <p:nvPr/>
        </p:nvSpPr>
        <p:spPr>
          <a:xfrm>
            <a:off x="564204" y="2480305"/>
            <a:ext cx="4844374" cy="369332"/>
          </a:xfrm>
          <a:prstGeom prst="rect">
            <a:avLst/>
          </a:prstGeom>
        </p:spPr>
        <p:txBody>
          <a:bodyPr wrap="square">
            <a:spAutoFit/>
          </a:bodyPr>
          <a:lstStyle/>
          <a:p>
            <a:pPr indent="449580"/>
            <a:r>
              <a:rPr lang="uz-Cyrl-UZ" sz="1800" dirty="0">
                <a:solidFill>
                  <a:schemeClr val="bg1"/>
                </a:solidFill>
                <a:latin typeface="Times New Roman" panose="02020603050405020304" pitchFamily="18" charset="0"/>
                <a:ea typeface="Times New Roman" panose="02020603050405020304" pitchFamily="18" charset="0"/>
              </a:rPr>
              <a:t>Қуйидаги белгилашни киритамиз:</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TextBox 7"/>
              <p:cNvSpPr txBox="1"/>
              <p:nvPr/>
            </p:nvSpPr>
            <p:spPr>
              <a:xfrm>
                <a:off x="4839509" y="2405669"/>
                <a:ext cx="1740861" cy="51860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µ=</m:t>
                      </m:r>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𝑇𝑆</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𝑝𝑉</m:t>
                          </m:r>
                        </m:num>
                        <m:den>
                          <m:r>
                            <a:rPr lang="en-US" sz="1800" b="0" i="1" smtClean="0">
                              <a:solidFill>
                                <a:schemeClr val="bg1"/>
                              </a:solidFill>
                              <a:latin typeface="Cambria Math" panose="02040503050406030204" pitchFamily="18" charset="0"/>
                            </a:rPr>
                            <m:t>𝑁</m:t>
                          </m:r>
                        </m:den>
                      </m:f>
                    </m:oMath>
                  </m:oMathPara>
                </a14:m>
                <a:endParaRPr lang="ru-RU" sz="1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4839509" y="2405669"/>
                <a:ext cx="1740861" cy="518604"/>
              </a:xfrm>
              <a:prstGeom prst="rect">
                <a:avLst/>
              </a:prstGeom>
              <a:blipFill rotWithShape="0">
                <a:blip r:embed="rId3"/>
                <a:stretch>
                  <a:fillRect/>
                </a:stretch>
              </a:blipFill>
            </p:spPr>
            <p:txBody>
              <a:bodyPr/>
              <a:lstStyle/>
              <a:p>
                <a:r>
                  <a:rPr lang="ru-RU">
                    <a:noFill/>
                  </a:rPr>
                  <a:t> </a:t>
                </a:r>
              </a:p>
            </p:txBody>
          </p:sp>
        </mc:Fallback>
      </mc:AlternateContent>
      <p:sp>
        <p:nvSpPr>
          <p:cNvPr id="10" name="Прямоугольник 9"/>
          <p:cNvSpPr/>
          <p:nvPr/>
        </p:nvSpPr>
        <p:spPr>
          <a:xfrm>
            <a:off x="2552504" y="3025454"/>
            <a:ext cx="3493264"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ни юқоридаги тенгламага қўйсак,</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1" name="TextBox 10"/>
              <p:cNvSpPr txBox="1"/>
              <p:nvPr/>
            </p:nvSpPr>
            <p:spPr>
              <a:xfrm>
                <a:off x="3022613" y="3588451"/>
                <a:ext cx="244701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𝑑𝐸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𝑇𝑑𝑆</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𝑝𝑑𝑉</m:t>
                      </m:r>
                      <m:r>
                        <a:rPr lang="en-US" sz="1800" b="0" i="1" smtClean="0">
                          <a:solidFill>
                            <a:schemeClr val="bg1"/>
                          </a:solidFill>
                          <a:latin typeface="Cambria Math" panose="02040503050406030204" pitchFamily="18" charset="0"/>
                        </a:rPr>
                        <m:t>+µ</m:t>
                      </m:r>
                      <m:r>
                        <a:rPr lang="en-US" sz="1800" b="0" i="1" smtClean="0">
                          <a:solidFill>
                            <a:schemeClr val="bg1"/>
                          </a:solidFill>
                          <a:latin typeface="Cambria Math" panose="02040503050406030204" pitchFamily="18" charset="0"/>
                        </a:rPr>
                        <m:t>𝑑𝑁</m:t>
                      </m:r>
                    </m:oMath>
                  </m:oMathPara>
                </a14:m>
                <a:endParaRPr lang="ru-RU" sz="1800"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3022613" y="3588451"/>
                <a:ext cx="2447017" cy="276999"/>
              </a:xfrm>
              <a:prstGeom prst="rect">
                <a:avLst/>
              </a:prstGeom>
              <a:blipFill rotWithShape="0">
                <a:blip r:embed="rId4"/>
                <a:stretch>
                  <a:fillRect l="-1746" t="-2222" r="-2743" b="-37778"/>
                </a:stretch>
              </a:blipFill>
            </p:spPr>
            <p:txBody>
              <a:bodyPr/>
              <a:lstStyle/>
              <a:p>
                <a:r>
                  <a:rPr lang="ru-RU">
                    <a:noFill/>
                  </a:rPr>
                  <a:t> </a:t>
                </a:r>
              </a:p>
            </p:txBody>
          </p:sp>
        </mc:Fallback>
      </mc:AlternateContent>
      <p:sp>
        <p:nvSpPr>
          <p:cNvPr id="13" name="Прямоугольник 12"/>
          <p:cNvSpPr/>
          <p:nvPr/>
        </p:nvSpPr>
        <p:spPr>
          <a:xfrm>
            <a:off x="2888333" y="3986876"/>
            <a:ext cx="2821606"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тенгламани ҳосил қиламиз</a:t>
            </a:r>
            <a:endParaRPr lang="ru-RU" sz="1800" dirty="0">
              <a:solidFill>
                <a:schemeClr val="bg1"/>
              </a:solidFill>
            </a:endParaRPr>
          </a:p>
        </p:txBody>
      </p:sp>
    </p:spTree>
    <p:extLst>
      <p:ext uri="{BB962C8B-B14F-4D97-AF65-F5344CB8AC3E}">
        <p14:creationId xmlns:p14="http://schemas.microsoft.com/office/powerpoint/2010/main" val="368439480"/>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21403" y="849556"/>
            <a:ext cx="7188741" cy="830997"/>
          </a:xfrm>
          <a:prstGeom prst="rect">
            <a:avLst/>
          </a:prstGeom>
        </p:spPr>
        <p:txBody>
          <a:bodyPr wrap="square">
            <a:spAutoFit/>
          </a:bodyPr>
          <a:lstStyle/>
          <a:p>
            <a:pPr algn="just"/>
            <a:r>
              <a:rPr lang="uz-Cyrl-UZ" sz="1600" dirty="0">
                <a:solidFill>
                  <a:schemeClr val="bg1"/>
                </a:solidFill>
                <a:latin typeface="Times New Roman" panose="02020603050405020304" pitchFamily="18" charset="0"/>
                <a:ea typeface="Times New Roman" panose="02020603050405020304" pitchFamily="18" charset="0"/>
              </a:rPr>
              <a:t>Бу тенглама  зарралар сони ўзгарувчи оддий система учун </a:t>
            </a:r>
            <a:r>
              <a:rPr lang="uz-Cyrl-UZ" sz="1600" b="1" dirty="0">
                <a:solidFill>
                  <a:srgbClr val="FF0000"/>
                </a:solidFill>
                <a:latin typeface="Times New Roman" panose="02020603050405020304" pitchFamily="18" charset="0"/>
                <a:ea typeface="Times New Roman" panose="02020603050405020304" pitchFamily="18" charset="0"/>
              </a:rPr>
              <a:t>термодинамиканинг асосий тенгламаси </a:t>
            </a:r>
            <a:r>
              <a:rPr lang="uz-Cyrl-UZ" sz="1600" dirty="0">
                <a:solidFill>
                  <a:schemeClr val="bg1"/>
                </a:solidFill>
                <a:latin typeface="Times New Roman" panose="02020603050405020304" pitchFamily="18" charset="0"/>
                <a:ea typeface="Times New Roman" panose="02020603050405020304" pitchFamily="18" charset="0"/>
              </a:rPr>
              <a:t>ҳисобланади. Бу тенгламага асосан кимёвий потенциални қуйидагича аниқлаймиз:</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1313234" y="2213264"/>
                <a:ext cx="5566973" cy="107176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𝑑𝐸</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𝐸</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𝑆</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𝑉</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m:t>
                          </m:r>
                        </m:sub>
                      </m:sSub>
                      <m:r>
                        <a:rPr lang="en-US" sz="2400" b="0" i="1" smtClean="0">
                          <a:solidFill>
                            <a:schemeClr val="bg1"/>
                          </a:solidFill>
                          <a:latin typeface="Cambria Math" panose="02040503050406030204" pitchFamily="18" charset="0"/>
                        </a:rPr>
                        <m:t>  </m:t>
                      </m:r>
                      <m:r>
                        <a:rPr lang="en-US" sz="2400" b="0" i="1" smtClean="0">
                          <a:solidFill>
                            <a:schemeClr val="bg1"/>
                          </a:solidFill>
                          <a:latin typeface="Cambria Math" panose="02040503050406030204" pitchFamily="18" charset="0"/>
                        </a:rPr>
                        <m:t>𝑑𝑆</m:t>
                      </m:r>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𝐸</m:t>
                          </m:r>
                        </m:num>
                        <m:den>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𝑉</m:t>
                          </m:r>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𝑁</m:t>
                          </m:r>
                        </m:sub>
                      </m:sSub>
                      <m:r>
                        <a:rPr lang="en-US" sz="2400" b="0" i="1" smtClean="0">
                          <a:solidFill>
                            <a:schemeClr val="bg1"/>
                          </a:solidFill>
                          <a:latin typeface="Cambria Math" panose="02040503050406030204" pitchFamily="18" charset="0"/>
                        </a:rPr>
                        <m:t> </m:t>
                      </m:r>
                      <m:r>
                        <a:rPr lang="en-US" sz="2400" i="1">
                          <a:solidFill>
                            <a:schemeClr val="bg1"/>
                          </a:solidFill>
                          <a:latin typeface="Cambria Math" panose="02040503050406030204" pitchFamily="18" charset="0"/>
                        </a:rPr>
                        <m:t>𝑑</m:t>
                      </m:r>
                      <m:r>
                        <a:rPr lang="en-US" sz="2400" b="0" i="1" smtClean="0">
                          <a:solidFill>
                            <a:schemeClr val="bg1"/>
                          </a:solidFill>
                          <a:latin typeface="Cambria Math" panose="02040503050406030204" pitchFamily="18" charset="0"/>
                        </a:rPr>
                        <m:t>𝑉</m:t>
                      </m:r>
                      <m:r>
                        <a:rPr lang="en-US" sz="2400" i="1">
                          <a:solidFill>
                            <a:schemeClr val="bg1"/>
                          </a:solidFill>
                          <a:latin typeface="Cambria Math" panose="02040503050406030204" pitchFamily="18" charset="0"/>
                        </a:rPr>
                        <m:t>+(</m:t>
                      </m:r>
                      <m:f>
                        <m:fPr>
                          <m:ctrlPr>
                            <a:rPr lang="en-US" sz="2400" i="1">
                              <a:solidFill>
                                <a:schemeClr val="bg1"/>
                              </a:solidFill>
                              <a:latin typeface="Cambria Math" panose="02040503050406030204" pitchFamily="18" charset="0"/>
                            </a:rPr>
                          </m:ctrlPr>
                        </m:fPr>
                        <m:num>
                          <m:r>
                            <a:rPr lang="en-US" sz="2400" i="1">
                              <a:solidFill>
                                <a:schemeClr val="bg1"/>
                              </a:solidFill>
                              <a:latin typeface="Cambria Math" panose="02040503050406030204" pitchFamily="18" charset="0"/>
                              <a:ea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𝐸</m:t>
                          </m:r>
                        </m:num>
                        <m:den>
                          <m:r>
                            <a:rPr lang="en-US" sz="2400" i="1">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𝑁</m:t>
                          </m:r>
                        </m:den>
                      </m:f>
                      <m:sSub>
                        <m:sSubPr>
                          <m:ctrlPr>
                            <a:rPr lang="en-US" sz="2400" i="1">
                              <a:solidFill>
                                <a:schemeClr val="bg1"/>
                              </a:solidFill>
                              <a:latin typeface="Cambria Math" panose="02040503050406030204" pitchFamily="18" charset="0"/>
                            </a:rPr>
                          </m:ctrlPr>
                        </m:sSubPr>
                        <m:e>
                          <m:r>
                            <a:rPr lang="en-US" sz="2400" i="1">
                              <a:solidFill>
                                <a:schemeClr val="bg1"/>
                              </a:solidFill>
                              <a:latin typeface="Cambria Math" panose="02040503050406030204" pitchFamily="18" charset="0"/>
                            </a:rPr>
                            <m:t>)</m:t>
                          </m:r>
                        </m:e>
                        <m:sub>
                          <m:r>
                            <a:rPr lang="en-US" sz="2400" i="1">
                              <a:solidFill>
                                <a:schemeClr val="bg1"/>
                              </a:solidFill>
                              <a:latin typeface="Cambria Math" panose="02040503050406030204" pitchFamily="18" charset="0"/>
                            </a:rPr>
                            <m:t>𝑆</m:t>
                          </m:r>
                          <m:r>
                            <a:rPr lang="en-US" sz="2400" i="1">
                              <a:solidFill>
                                <a:schemeClr val="bg1"/>
                              </a:solidFill>
                              <a:latin typeface="Cambria Math" panose="02040503050406030204" pitchFamily="18" charset="0"/>
                            </a:rPr>
                            <m:t>,</m:t>
                          </m:r>
                          <m:r>
                            <a:rPr lang="en-US" sz="2400" i="1">
                              <a:solidFill>
                                <a:schemeClr val="bg1"/>
                              </a:solidFill>
                              <a:latin typeface="Cambria Math" panose="02040503050406030204" pitchFamily="18" charset="0"/>
                            </a:rPr>
                            <m:t>𝑁</m:t>
                          </m:r>
                        </m:sub>
                      </m:sSub>
                    </m:oMath>
                  </m:oMathPara>
                </a14:m>
                <a:endParaRPr lang="ru-RU" sz="2400" dirty="0">
                  <a:solidFill>
                    <a:schemeClr val="bg1"/>
                  </a:solidFill>
                </a:endParaRPr>
              </a:p>
              <a:p>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313234" y="2213264"/>
                <a:ext cx="5566973" cy="1071768"/>
              </a:xfrm>
              <a:prstGeom prst="rect">
                <a:avLst/>
              </a:prstGeom>
              <a:blipFill rotWithShape="0">
                <a:blip r:embed="rId2"/>
                <a:stretch>
                  <a:fillRect/>
                </a:stretch>
              </a:blipFill>
            </p:spPr>
            <p:txBody>
              <a:bodyPr/>
              <a:lstStyle/>
              <a:p>
                <a:r>
                  <a:rPr lang="ru-RU">
                    <a:noFill/>
                  </a:rPr>
                  <a:t> </a:t>
                </a:r>
              </a:p>
            </p:txBody>
          </p:sp>
        </mc:Fallback>
      </mc:AlternateContent>
      <p:sp>
        <p:nvSpPr>
          <p:cNvPr id="8" name="Прямоугольник 7"/>
          <p:cNvSpPr/>
          <p:nvPr/>
        </p:nvSpPr>
        <p:spPr>
          <a:xfrm>
            <a:off x="6806259" y="2475043"/>
            <a:ext cx="1718740"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га тенглигидан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0" name="Прямоугольник 9"/>
              <p:cNvSpPr/>
              <p:nvPr/>
            </p:nvSpPr>
            <p:spPr>
              <a:xfrm>
                <a:off x="2509736" y="3316540"/>
                <a:ext cx="2193618" cy="635367"/>
              </a:xfrm>
              <a:prstGeom prst="rect">
                <a:avLst/>
              </a:prstGeom>
            </p:spPr>
            <p:txBody>
              <a:bodyPr wrap="square">
                <a:spAutoFit/>
              </a:bodyPr>
              <a:lstStyle/>
              <a:p>
                <a14:m>
                  <m:oMath xmlns:m="http://schemas.openxmlformats.org/officeDocument/2006/math">
                    <m:r>
                      <a:rPr lang="en-US" sz="2400" b="0" i="1" smtClean="0">
                        <a:solidFill>
                          <a:schemeClr val="bg1"/>
                        </a:solidFill>
                        <a:latin typeface="Cambria Math" panose="02040503050406030204" pitchFamily="18" charset="0"/>
                      </a:rPr>
                      <m:t>µ=</m:t>
                    </m:r>
                    <m:r>
                      <a:rPr lang="en-US" sz="2400" i="1">
                        <a:solidFill>
                          <a:schemeClr val="bg1"/>
                        </a:solidFill>
                        <a:latin typeface="Cambria Math" panose="02040503050406030204" pitchFamily="18" charset="0"/>
                      </a:rPr>
                      <m:t>(</m:t>
                    </m:r>
                    <m:f>
                      <m:fPr>
                        <m:ctrlPr>
                          <a:rPr lang="en-US" sz="2400" i="1">
                            <a:solidFill>
                              <a:schemeClr val="bg1"/>
                            </a:solidFill>
                            <a:latin typeface="Cambria Math" panose="02040503050406030204" pitchFamily="18" charset="0"/>
                          </a:rPr>
                        </m:ctrlPr>
                      </m:fPr>
                      <m:num>
                        <m:r>
                          <a:rPr lang="en-US" sz="2400" i="1">
                            <a:solidFill>
                              <a:schemeClr val="bg1"/>
                            </a:solidFill>
                            <a:latin typeface="Cambria Math" panose="02040503050406030204" pitchFamily="18" charset="0"/>
                            <a:ea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𝐸</m:t>
                        </m:r>
                      </m:num>
                      <m:den>
                        <m:r>
                          <a:rPr lang="en-US" sz="2400" i="1">
                            <a:solidFill>
                              <a:schemeClr val="bg1"/>
                            </a:solidFill>
                            <a:latin typeface="Cambria Math" panose="02040503050406030204" pitchFamily="18" charset="0"/>
                            <a:ea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𝑁</m:t>
                        </m:r>
                      </m:den>
                    </m:f>
                    <m:sSub>
                      <m:sSubPr>
                        <m:ctrlPr>
                          <a:rPr lang="en-US" sz="2400" i="1">
                            <a:solidFill>
                              <a:schemeClr val="bg1"/>
                            </a:solidFill>
                            <a:latin typeface="Cambria Math" panose="02040503050406030204" pitchFamily="18" charset="0"/>
                          </a:rPr>
                        </m:ctrlPr>
                      </m:sSubPr>
                      <m:e>
                        <m:r>
                          <a:rPr lang="en-US" sz="2400" i="1">
                            <a:solidFill>
                              <a:schemeClr val="bg1"/>
                            </a:solidFill>
                            <a:latin typeface="Cambria Math" panose="02040503050406030204" pitchFamily="18" charset="0"/>
                          </a:rPr>
                          <m:t>)</m:t>
                        </m:r>
                      </m:e>
                      <m:sub>
                        <m:r>
                          <a:rPr lang="en-US" sz="2400" i="1">
                            <a:solidFill>
                              <a:schemeClr val="bg1"/>
                            </a:solidFill>
                            <a:latin typeface="Cambria Math" panose="02040503050406030204" pitchFamily="18" charset="0"/>
                          </a:rPr>
                          <m:t>𝑆</m:t>
                        </m:r>
                        <m:r>
                          <a:rPr lang="en-US" sz="2400" i="1">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𝑉</m:t>
                        </m:r>
                      </m:sub>
                    </m:sSub>
                  </m:oMath>
                </a14:m>
                <a:r>
                  <a:rPr lang="en-US" sz="2400" dirty="0" smtClean="0">
                    <a:solidFill>
                      <a:schemeClr val="bg1"/>
                    </a:solidFill>
                  </a:rPr>
                  <a:t> ;</a:t>
                </a:r>
                <a:endParaRPr lang="ru-RU" sz="2400" dirty="0">
                  <a:solidFill>
                    <a:schemeClr val="bg1"/>
                  </a:solidFill>
                </a:endParaRPr>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2509736" y="3316540"/>
                <a:ext cx="2193618" cy="635367"/>
              </a:xfrm>
              <a:prstGeom prst="rect">
                <a:avLst/>
              </a:prstGeom>
              <a:blipFill rotWithShape="0">
                <a:blip r:embed="rId3"/>
                <a:stretch>
                  <a:fillRect b="-8654"/>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2" name="Прямоугольник 11"/>
              <p:cNvSpPr/>
              <p:nvPr/>
            </p:nvSpPr>
            <p:spPr>
              <a:xfrm>
                <a:off x="4217861" y="3316540"/>
                <a:ext cx="2095390" cy="635367"/>
              </a:xfrm>
              <a:prstGeom prst="rect">
                <a:avLst/>
              </a:prstGeom>
            </p:spPr>
            <p:txBody>
              <a:bodyPr wrap="square">
                <a:spAutoFit/>
              </a:bodyPr>
              <a:lstStyle/>
              <a:p>
                <a14:m>
                  <m:oMath xmlns:m="http://schemas.openxmlformats.org/officeDocument/2006/math">
                    <m:f>
                      <m:fPr>
                        <m:ctrlPr>
                          <a:rPr lang="en-US" sz="2400" i="1" smtClean="0">
                            <a:solidFill>
                              <a:schemeClr val="bg1"/>
                            </a:solidFill>
                            <a:latin typeface="Cambria Math" panose="02040503050406030204" pitchFamily="18" charset="0"/>
                          </a:rPr>
                        </m:ctrlPr>
                      </m:fPr>
                      <m:num>
                        <m:r>
                          <a:rPr lang="en-US" sz="2400" i="1" smtClean="0">
                            <a:solidFill>
                              <a:schemeClr val="bg1"/>
                            </a:solidFill>
                            <a:latin typeface="Cambria Math" panose="02040503050406030204" pitchFamily="18" charset="0"/>
                          </a:rPr>
                          <m:t>µ</m:t>
                        </m:r>
                      </m:num>
                      <m:den>
                        <m:r>
                          <a:rPr lang="en-US" sz="2400" b="0" i="1" smtClean="0">
                            <a:solidFill>
                              <a:schemeClr val="bg1"/>
                            </a:solidFill>
                            <a:latin typeface="Cambria Math" panose="02040503050406030204" pitchFamily="18" charset="0"/>
                          </a:rPr>
                          <m:t>𝑇</m:t>
                        </m:r>
                      </m:den>
                    </m:f>
                    <m:r>
                      <a:rPr lang="en-US" sz="2400" i="1" smtClean="0">
                        <a:solidFill>
                          <a:schemeClr val="bg1"/>
                        </a:solidFill>
                        <a:latin typeface="Cambria Math" panose="02040503050406030204" pitchFamily="18" charset="0"/>
                      </a:rPr>
                      <m:t>=</m:t>
                    </m:r>
                    <m:r>
                      <a:rPr lang="en-US" sz="2400" i="1">
                        <a:solidFill>
                          <a:schemeClr val="bg1"/>
                        </a:solidFill>
                        <a:latin typeface="Cambria Math" panose="02040503050406030204" pitchFamily="18" charset="0"/>
                      </a:rPr>
                      <m:t>(</m:t>
                    </m:r>
                    <m:f>
                      <m:fPr>
                        <m:ctrlPr>
                          <a:rPr lang="en-US" sz="2400" i="1">
                            <a:solidFill>
                              <a:schemeClr val="bg1"/>
                            </a:solidFill>
                            <a:latin typeface="Cambria Math" panose="02040503050406030204" pitchFamily="18" charset="0"/>
                          </a:rPr>
                        </m:ctrlPr>
                      </m:fPr>
                      <m:num>
                        <m:r>
                          <a:rPr lang="en-US" sz="2400" i="1">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𝑆</m:t>
                        </m:r>
                      </m:num>
                      <m:den>
                        <m:r>
                          <a:rPr lang="en-US" sz="2400" i="1">
                            <a:solidFill>
                              <a:schemeClr val="bg1"/>
                            </a:solidFill>
                            <a:latin typeface="Cambria Math" panose="02040503050406030204" pitchFamily="18" charset="0"/>
                            <a:ea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𝑁</m:t>
                        </m:r>
                      </m:den>
                    </m:f>
                    <m:sSub>
                      <m:sSubPr>
                        <m:ctrlPr>
                          <a:rPr lang="en-US" sz="2400" i="1">
                            <a:solidFill>
                              <a:schemeClr val="bg1"/>
                            </a:solidFill>
                            <a:latin typeface="Cambria Math" panose="02040503050406030204" pitchFamily="18" charset="0"/>
                          </a:rPr>
                        </m:ctrlPr>
                      </m:sSubPr>
                      <m:e>
                        <m:r>
                          <a:rPr lang="en-US" sz="2400" i="1">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𝐸</m:t>
                        </m:r>
                        <m:r>
                          <a:rPr lang="en-US" sz="2400" i="1">
                            <a:solidFill>
                              <a:schemeClr val="bg1"/>
                            </a:solidFill>
                            <a:latin typeface="Cambria Math" panose="02040503050406030204" pitchFamily="18" charset="0"/>
                          </a:rPr>
                          <m:t>,</m:t>
                        </m:r>
                        <m:r>
                          <a:rPr lang="en-US" sz="2400" i="1">
                            <a:solidFill>
                              <a:schemeClr val="bg1"/>
                            </a:solidFill>
                            <a:latin typeface="Cambria Math" panose="02040503050406030204" pitchFamily="18" charset="0"/>
                          </a:rPr>
                          <m:t>𝑉</m:t>
                        </m:r>
                      </m:sub>
                    </m:sSub>
                  </m:oMath>
                </a14:m>
                <a:r>
                  <a:rPr lang="en-US" sz="2400" dirty="0">
                    <a:solidFill>
                      <a:schemeClr val="bg1"/>
                    </a:solidFill>
                  </a:rPr>
                  <a:t> </a:t>
                </a:r>
                <a:endParaRPr lang="ru-RU" sz="2400" dirty="0">
                  <a:solidFill>
                    <a:schemeClr val="bg1"/>
                  </a:solidFill>
                </a:endParaRPr>
              </a:p>
            </p:txBody>
          </p:sp>
        </mc:Choice>
        <mc:Fallback xmlns="">
          <p:sp>
            <p:nvSpPr>
              <p:cNvPr id="12" name="Прямоугольник 11"/>
              <p:cNvSpPr>
                <a:spLocks noRot="1" noChangeAspect="1" noMove="1" noResize="1" noEditPoints="1" noAdjustHandles="1" noChangeArrowheads="1" noChangeShapeType="1" noTextEdit="1"/>
              </p:cNvSpPr>
              <p:nvPr/>
            </p:nvSpPr>
            <p:spPr>
              <a:xfrm>
                <a:off x="4217861" y="3316540"/>
                <a:ext cx="2095390" cy="635367"/>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044299807"/>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31686" y="719690"/>
            <a:ext cx="7218643" cy="1200329"/>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Ҳар томондан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 </a:t>
            </a:r>
            <a:r>
              <a:rPr lang="uz-Cyrl-UZ" sz="1800" dirty="0">
                <a:solidFill>
                  <a:schemeClr val="bg1"/>
                </a:solidFill>
                <a:latin typeface="Times New Roman" panose="02020603050405020304" pitchFamily="18" charset="0"/>
                <a:cs typeface="Times New Roman" panose="02020603050405020304" pitchFamily="18" charset="0"/>
              </a:rPr>
              <a:t>босим таъсири остида бўлган системадаги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қайтувчи </a:t>
            </a:r>
            <a:r>
              <a:rPr lang="uz-Cyrl-UZ" sz="1800" dirty="0">
                <a:solidFill>
                  <a:schemeClr val="bg1"/>
                </a:solidFill>
                <a:latin typeface="Times New Roman" panose="02020603050405020304" pitchFamily="18" charset="0"/>
                <a:cs typeface="Times New Roman" panose="02020603050405020304" pitchFamily="18" charset="0"/>
              </a:rPr>
              <a:t>жараён учун термодинамик потенциаллар дифференциалини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Лежандр </a:t>
            </a:r>
            <a:r>
              <a:rPr lang="uz-Cyrl-UZ" sz="1800" dirty="0">
                <a:solidFill>
                  <a:schemeClr val="bg1"/>
                </a:solidFill>
                <a:latin typeface="Times New Roman" panose="02020603050405020304" pitchFamily="18" charset="0"/>
                <a:cs typeface="Times New Roman" panose="02020603050405020304" pitchFamily="18" charset="0"/>
              </a:rPr>
              <a:t>методи билан топамиз:</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420239" y="2086583"/>
                <a:ext cx="2480554" cy="52283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ea typeface="Cambria Math" panose="02040503050406030204" pitchFamily="18" charset="0"/>
                        </a:rPr>
                        <m:t>𝑑𝐸</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𝑇𝑑𝑆</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𝑝𝑑𝑉</m:t>
                      </m:r>
                      <m:r>
                        <a:rPr lang="en-US"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b="0" i="1" smtClean="0">
                              <a:solidFill>
                                <a:schemeClr val="bg1"/>
                              </a:solidFill>
                              <a:latin typeface="Cambria Math" panose="02040503050406030204" pitchFamily="18" charset="0"/>
                              <a:ea typeface="Cambria Math" panose="02040503050406030204" pitchFamily="18" charset="0"/>
                            </a:rPr>
                          </m:ctrlPr>
                        </m:naryPr>
                        <m:sub>
                          <m:r>
                            <a:rPr lang="en-US" b="0" i="1" smtClean="0">
                              <a:solidFill>
                                <a:schemeClr val="bg1"/>
                              </a:solidFill>
                              <a:latin typeface="Cambria Math" panose="02040503050406030204" pitchFamily="18" charset="0"/>
                              <a:ea typeface="Cambria Math" panose="02040503050406030204" pitchFamily="18" charset="0"/>
                            </a:rPr>
                            <m:t>𝑙</m:t>
                          </m:r>
                        </m:sub>
                        <m:sup/>
                        <m:e>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𝜇</m:t>
                              </m:r>
                            </m:e>
                            <m:sub>
                              <m:r>
                                <a:rPr lang="en-US" b="0" i="1" smtClean="0">
                                  <a:solidFill>
                                    <a:schemeClr val="bg1"/>
                                  </a:solidFill>
                                  <a:latin typeface="Cambria Math" panose="02040503050406030204" pitchFamily="18" charset="0"/>
                                  <a:ea typeface="Cambria Math" panose="02040503050406030204" pitchFamily="18" charset="0"/>
                                </a:rPr>
                                <m:t>𝑙</m:t>
                              </m:r>
                            </m:sub>
                          </m:sSub>
                          <m:r>
                            <a:rPr lang="en-US" b="0" i="1" smtClean="0">
                              <a:solidFill>
                                <a:schemeClr val="bg1"/>
                              </a:solidFill>
                              <a:latin typeface="Cambria Math" panose="02040503050406030204" pitchFamily="18" charset="0"/>
                              <a:ea typeface="Cambria Math" panose="02040503050406030204" pitchFamily="18" charset="0"/>
                            </a:rPr>
                            <m:t>𝑑</m:t>
                          </m:r>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𝑁</m:t>
                              </m:r>
                            </m:e>
                            <m:sub>
                              <m:r>
                                <a:rPr lang="en-US" b="0" i="1" smtClean="0">
                                  <a:solidFill>
                                    <a:schemeClr val="bg1"/>
                                  </a:solidFill>
                                  <a:latin typeface="Cambria Math" panose="02040503050406030204" pitchFamily="18" charset="0"/>
                                  <a:ea typeface="Cambria Math" panose="02040503050406030204" pitchFamily="18" charset="0"/>
                                </a:rPr>
                                <m:t>𝑙</m:t>
                              </m:r>
                            </m:sub>
                          </m:sSub>
                        </m:e>
                      </m:nary>
                    </m:oMath>
                  </m:oMathPara>
                </a14:m>
                <a:endParaRPr lang="ru-RU"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420239" y="2086583"/>
                <a:ext cx="2480554" cy="522835"/>
              </a:xfrm>
              <a:prstGeom prst="rect">
                <a:avLst/>
              </a:prstGeom>
              <a:blipFill rotWithShape="0">
                <a:blip r:embed="rId2"/>
                <a:stretch>
                  <a:fillRect t="-144186" r="-28501" b="-20465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4539575" y="2086584"/>
                <a:ext cx="2480554" cy="52283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ea typeface="Cambria Math" panose="02040503050406030204" pitchFamily="18" charset="0"/>
                        </a:rPr>
                        <m:t>𝑑𝐸</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𝑆𝑑𝑇</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𝑝𝑑𝑉</m:t>
                      </m:r>
                      <m:r>
                        <a:rPr lang="en-US"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b="0" i="1" smtClean="0">
                              <a:solidFill>
                                <a:schemeClr val="bg1"/>
                              </a:solidFill>
                              <a:latin typeface="Cambria Math" panose="02040503050406030204" pitchFamily="18" charset="0"/>
                              <a:ea typeface="Cambria Math" panose="02040503050406030204" pitchFamily="18" charset="0"/>
                            </a:rPr>
                          </m:ctrlPr>
                        </m:naryPr>
                        <m:sub>
                          <m:r>
                            <a:rPr lang="en-US" b="0" i="1" smtClean="0">
                              <a:solidFill>
                                <a:schemeClr val="bg1"/>
                              </a:solidFill>
                              <a:latin typeface="Cambria Math" panose="02040503050406030204" pitchFamily="18" charset="0"/>
                              <a:ea typeface="Cambria Math" panose="02040503050406030204" pitchFamily="18" charset="0"/>
                            </a:rPr>
                            <m:t>𝑙</m:t>
                          </m:r>
                        </m:sub>
                        <m:sup/>
                        <m:e>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𝜇</m:t>
                              </m:r>
                            </m:e>
                            <m:sub>
                              <m:r>
                                <a:rPr lang="en-US" b="0" i="1" smtClean="0">
                                  <a:solidFill>
                                    <a:schemeClr val="bg1"/>
                                  </a:solidFill>
                                  <a:latin typeface="Cambria Math" panose="02040503050406030204" pitchFamily="18" charset="0"/>
                                  <a:ea typeface="Cambria Math" panose="02040503050406030204" pitchFamily="18" charset="0"/>
                                </a:rPr>
                                <m:t>𝑙</m:t>
                              </m:r>
                            </m:sub>
                          </m:sSub>
                          <m:r>
                            <a:rPr lang="en-US" b="0" i="1" smtClean="0">
                              <a:solidFill>
                                <a:schemeClr val="bg1"/>
                              </a:solidFill>
                              <a:latin typeface="Cambria Math" panose="02040503050406030204" pitchFamily="18" charset="0"/>
                              <a:ea typeface="Cambria Math" panose="02040503050406030204" pitchFamily="18" charset="0"/>
                            </a:rPr>
                            <m:t>𝑑</m:t>
                          </m:r>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𝑁</m:t>
                              </m:r>
                            </m:e>
                            <m:sub>
                              <m:r>
                                <a:rPr lang="en-US" b="0" i="1" smtClean="0">
                                  <a:solidFill>
                                    <a:schemeClr val="bg1"/>
                                  </a:solidFill>
                                  <a:latin typeface="Cambria Math" panose="02040503050406030204" pitchFamily="18" charset="0"/>
                                  <a:ea typeface="Cambria Math" panose="02040503050406030204" pitchFamily="18" charset="0"/>
                                </a:rPr>
                                <m:t>𝑙</m:t>
                              </m:r>
                            </m:sub>
                          </m:sSub>
                        </m:e>
                      </m:nary>
                    </m:oMath>
                  </m:oMathPara>
                </a14:m>
                <a:endParaRPr lang="ru-RU"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4539575" y="2086584"/>
                <a:ext cx="2480554" cy="522835"/>
              </a:xfrm>
              <a:prstGeom prst="rect">
                <a:avLst/>
              </a:prstGeom>
              <a:blipFill rotWithShape="0">
                <a:blip r:embed="rId3"/>
                <a:stretch>
                  <a:fillRect t="-144186" r="-31204" b="-20465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420239" y="2871281"/>
                <a:ext cx="2480554" cy="52283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ea typeface="Cambria Math" panose="02040503050406030204" pitchFamily="18" charset="0"/>
                        </a:rPr>
                        <m:t>𝑑</m:t>
                      </m:r>
                      <m:r>
                        <a:rPr lang="ru-RU" b="0" i="1" smtClean="0">
                          <a:solidFill>
                            <a:schemeClr val="bg1"/>
                          </a:solidFill>
                          <a:latin typeface="Cambria Math" panose="02040503050406030204" pitchFamily="18" charset="0"/>
                          <a:ea typeface="Cambria Math" panose="02040503050406030204" pitchFamily="18" charset="0"/>
                        </a:rPr>
                        <m:t>Ф</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𝑆𝑑𝑇</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𝑉𝑑𝑝</m:t>
                      </m:r>
                      <m:r>
                        <a:rPr lang="en-US"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b="0" i="1" smtClean="0">
                              <a:solidFill>
                                <a:schemeClr val="bg1"/>
                              </a:solidFill>
                              <a:latin typeface="Cambria Math" panose="02040503050406030204" pitchFamily="18" charset="0"/>
                              <a:ea typeface="Cambria Math" panose="02040503050406030204" pitchFamily="18" charset="0"/>
                            </a:rPr>
                          </m:ctrlPr>
                        </m:naryPr>
                        <m:sub>
                          <m:r>
                            <a:rPr lang="en-US" b="0" i="1" smtClean="0">
                              <a:solidFill>
                                <a:schemeClr val="bg1"/>
                              </a:solidFill>
                              <a:latin typeface="Cambria Math" panose="02040503050406030204" pitchFamily="18" charset="0"/>
                              <a:ea typeface="Cambria Math" panose="02040503050406030204" pitchFamily="18" charset="0"/>
                            </a:rPr>
                            <m:t>𝑙</m:t>
                          </m:r>
                        </m:sub>
                        <m:sup/>
                        <m:e>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𝜇</m:t>
                              </m:r>
                            </m:e>
                            <m:sub>
                              <m:r>
                                <a:rPr lang="en-US" b="0" i="1" smtClean="0">
                                  <a:solidFill>
                                    <a:schemeClr val="bg1"/>
                                  </a:solidFill>
                                  <a:latin typeface="Cambria Math" panose="02040503050406030204" pitchFamily="18" charset="0"/>
                                  <a:ea typeface="Cambria Math" panose="02040503050406030204" pitchFamily="18" charset="0"/>
                                </a:rPr>
                                <m:t>𝑙</m:t>
                              </m:r>
                            </m:sub>
                          </m:sSub>
                          <m:r>
                            <a:rPr lang="en-US" b="0" i="1" smtClean="0">
                              <a:solidFill>
                                <a:schemeClr val="bg1"/>
                              </a:solidFill>
                              <a:latin typeface="Cambria Math" panose="02040503050406030204" pitchFamily="18" charset="0"/>
                              <a:ea typeface="Cambria Math" panose="02040503050406030204" pitchFamily="18" charset="0"/>
                            </a:rPr>
                            <m:t>𝑑</m:t>
                          </m:r>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𝑁</m:t>
                              </m:r>
                            </m:e>
                            <m:sub>
                              <m:r>
                                <a:rPr lang="en-US" b="0" i="1" smtClean="0">
                                  <a:solidFill>
                                    <a:schemeClr val="bg1"/>
                                  </a:solidFill>
                                  <a:latin typeface="Cambria Math" panose="02040503050406030204" pitchFamily="18" charset="0"/>
                                  <a:ea typeface="Cambria Math" panose="02040503050406030204" pitchFamily="18" charset="0"/>
                                </a:rPr>
                                <m:t>𝑙</m:t>
                              </m:r>
                            </m:sub>
                          </m:sSub>
                        </m:e>
                      </m:nary>
                    </m:oMath>
                  </m:oMathPara>
                </a14:m>
                <a:endParaRPr lang="ru-RU"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1420239" y="2871281"/>
                <a:ext cx="2480554" cy="522835"/>
              </a:xfrm>
              <a:prstGeom prst="rect">
                <a:avLst/>
              </a:prstGeom>
              <a:blipFill rotWithShape="0">
                <a:blip r:embed="rId4"/>
                <a:stretch>
                  <a:fillRect l="-246" t="-144186" r="-31450" b="-20465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539575" y="2871281"/>
                <a:ext cx="2480554" cy="52283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ea typeface="Cambria Math" panose="02040503050406030204" pitchFamily="18" charset="0"/>
                        </a:rPr>
                        <m:t>𝑑</m:t>
                      </m:r>
                      <m:r>
                        <a:rPr lang="el-GR" b="0" i="1" smtClean="0">
                          <a:solidFill>
                            <a:schemeClr val="bg1"/>
                          </a:solidFill>
                          <a:latin typeface="Cambria Math" panose="02040503050406030204" pitchFamily="18" charset="0"/>
                          <a:ea typeface="Cambria Math" panose="02040503050406030204" pitchFamily="18" charset="0"/>
                        </a:rPr>
                        <m:t>ᵡ</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𝑇𝑑</m:t>
                      </m:r>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𝑉𝑑𝑝</m:t>
                      </m:r>
                      <m:r>
                        <a:rPr lang="en-US" b="0" i="1" smtClean="0">
                          <a:solidFill>
                            <a:schemeClr val="bg1"/>
                          </a:solidFill>
                          <a:latin typeface="Cambria Math" panose="02040503050406030204" pitchFamily="18" charset="0"/>
                          <a:ea typeface="Cambria Math" panose="02040503050406030204" pitchFamily="18" charset="0"/>
                        </a:rPr>
                        <m:t>+</m:t>
                      </m:r>
                      <m:nary>
                        <m:naryPr>
                          <m:chr m:val="∑"/>
                          <m:supHide m:val="on"/>
                          <m:ctrlPr>
                            <a:rPr lang="en-US" b="0" i="1" smtClean="0">
                              <a:solidFill>
                                <a:schemeClr val="bg1"/>
                              </a:solidFill>
                              <a:latin typeface="Cambria Math" panose="02040503050406030204" pitchFamily="18" charset="0"/>
                              <a:ea typeface="Cambria Math" panose="02040503050406030204" pitchFamily="18" charset="0"/>
                            </a:rPr>
                          </m:ctrlPr>
                        </m:naryPr>
                        <m:sub>
                          <m:r>
                            <a:rPr lang="en-US" b="0" i="1" smtClean="0">
                              <a:solidFill>
                                <a:schemeClr val="bg1"/>
                              </a:solidFill>
                              <a:latin typeface="Cambria Math" panose="02040503050406030204" pitchFamily="18" charset="0"/>
                              <a:ea typeface="Cambria Math" panose="02040503050406030204" pitchFamily="18" charset="0"/>
                            </a:rPr>
                            <m:t>𝑙</m:t>
                          </m:r>
                        </m:sub>
                        <m:sup/>
                        <m:e>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𝜇</m:t>
                              </m:r>
                            </m:e>
                            <m:sub>
                              <m:r>
                                <a:rPr lang="en-US" b="0" i="1" smtClean="0">
                                  <a:solidFill>
                                    <a:schemeClr val="bg1"/>
                                  </a:solidFill>
                                  <a:latin typeface="Cambria Math" panose="02040503050406030204" pitchFamily="18" charset="0"/>
                                  <a:ea typeface="Cambria Math" panose="02040503050406030204" pitchFamily="18" charset="0"/>
                                </a:rPr>
                                <m:t>𝑙</m:t>
                              </m:r>
                            </m:sub>
                          </m:sSub>
                          <m:r>
                            <a:rPr lang="en-US" b="0" i="1" smtClean="0">
                              <a:solidFill>
                                <a:schemeClr val="bg1"/>
                              </a:solidFill>
                              <a:latin typeface="Cambria Math" panose="02040503050406030204" pitchFamily="18" charset="0"/>
                              <a:ea typeface="Cambria Math" panose="02040503050406030204" pitchFamily="18" charset="0"/>
                            </a:rPr>
                            <m:t>𝑑</m:t>
                          </m:r>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𝑁</m:t>
                              </m:r>
                            </m:e>
                            <m:sub>
                              <m:r>
                                <a:rPr lang="en-US" b="0" i="1" smtClean="0">
                                  <a:solidFill>
                                    <a:schemeClr val="bg1"/>
                                  </a:solidFill>
                                  <a:latin typeface="Cambria Math" panose="02040503050406030204" pitchFamily="18" charset="0"/>
                                  <a:ea typeface="Cambria Math" panose="02040503050406030204" pitchFamily="18" charset="0"/>
                                </a:rPr>
                                <m:t>𝑙</m:t>
                              </m:r>
                            </m:sub>
                          </m:sSub>
                        </m:e>
                      </m:nary>
                    </m:oMath>
                  </m:oMathPara>
                </a14:m>
                <a:endParaRPr lang="ru-RU"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4539575" y="2871281"/>
                <a:ext cx="2480554" cy="522835"/>
              </a:xfrm>
              <a:prstGeom prst="rect">
                <a:avLst/>
              </a:prstGeom>
              <a:blipFill rotWithShape="0">
                <a:blip r:embed="rId5"/>
                <a:stretch>
                  <a:fillRect t="-144186" r="-28256" b="-204651"/>
                </a:stretch>
              </a:blipFill>
            </p:spPr>
            <p:txBody>
              <a:bodyPr/>
              <a:lstStyle/>
              <a:p>
                <a:r>
                  <a:rPr lang="ru-RU">
                    <a:noFill/>
                  </a:rPr>
                  <a:t> </a:t>
                </a:r>
              </a:p>
            </p:txBody>
          </p:sp>
        </mc:Fallback>
      </mc:AlternateContent>
      <p:sp>
        <p:nvSpPr>
          <p:cNvPr id="10" name="Прямоугольник 9"/>
          <p:cNvSpPr/>
          <p:nvPr/>
        </p:nvSpPr>
        <p:spPr>
          <a:xfrm>
            <a:off x="889661" y="3655978"/>
            <a:ext cx="5827236" cy="584775"/>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6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a:t>
            </a:r>
            <a:r>
              <a:rPr lang="en-US" sz="16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6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dF</a:t>
            </a:r>
            <a:r>
              <a:rPr lang="en-US" sz="16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d</a:t>
            </a:r>
            <a:r>
              <a:rPr lang="ru-RU" sz="16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a:t>
            </a:r>
            <a:r>
              <a:rPr lang="en-US" sz="16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d      </a:t>
            </a:r>
            <a:r>
              <a:rPr lang="uz-Cyrl-UZ" sz="1600" dirty="0">
                <a:solidFill>
                  <a:schemeClr val="bg1"/>
                </a:solidFill>
                <a:latin typeface="Times New Roman" panose="02020603050405020304" pitchFamily="18" charset="0"/>
                <a:cs typeface="Times New Roman" panose="02020603050405020304" pitchFamily="18" charset="0"/>
              </a:rPr>
              <a:t>мос равишда эркин, Гельмгольс, Гиббс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энергияси </a:t>
            </a:r>
            <a:r>
              <a:rPr lang="uz-Cyrl-UZ" sz="1600" dirty="0">
                <a:solidFill>
                  <a:schemeClr val="bg1"/>
                </a:solidFill>
                <a:latin typeface="Times New Roman" panose="02020603050405020304" pitchFamily="18" charset="0"/>
                <a:cs typeface="Times New Roman" panose="02020603050405020304" pitchFamily="18" charset="0"/>
              </a:rPr>
              <a:t>ва энтальпия дифференциаллари.</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910540" y="3682715"/>
            <a:ext cx="78548" cy="276999"/>
          </a:xfrm>
          <a:prstGeom prst="rect">
            <a:avLst/>
          </a:prstGeom>
          <a:noFill/>
        </p:spPr>
        <p:txBody>
          <a:bodyPr wrap="none" lIns="0" tIns="0" rIns="0" bIns="0" rtlCol="0">
            <a:spAutoFit/>
          </a:bodyPr>
          <a:lstStyle/>
          <a:p>
            <a:r>
              <a:rPr lang="el-GR" sz="1800" dirty="0" smtClean="0">
                <a:solidFill>
                  <a:schemeClr val="bg1"/>
                </a:solidFill>
              </a:rPr>
              <a:t>ᵡ</a:t>
            </a:r>
            <a:endParaRPr lang="ru-RU" sz="1800" dirty="0">
              <a:solidFill>
                <a:schemeClr val="bg1"/>
              </a:solidFill>
            </a:endParaRPr>
          </a:p>
        </p:txBody>
      </p:sp>
    </p:spTree>
    <p:extLst>
      <p:ext uri="{BB962C8B-B14F-4D97-AF65-F5344CB8AC3E}">
        <p14:creationId xmlns:p14="http://schemas.microsoft.com/office/powerpoint/2010/main" val="1293412421"/>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7396" y="734258"/>
            <a:ext cx="6926093" cy="338554"/>
          </a:xfrm>
          <a:prstGeom prst="rect">
            <a:avLst/>
          </a:prstGeom>
        </p:spPr>
        <p:txBody>
          <a:bodyPr wrap="square">
            <a:spAutoFit/>
          </a:bodyPr>
          <a:lstStyle/>
          <a:p>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тенгламалардан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зарралар</a:t>
            </a:r>
            <a:r>
              <a:rPr lang="ru-RU" sz="1600" dirty="0">
                <a:solidFill>
                  <a:schemeClr val="bg1"/>
                </a:solidFill>
                <a:latin typeface="Times New Roman" panose="02020603050405020304" pitchFamily="18" charset="0"/>
                <a:ea typeface="Times New Roman" panose="02020603050405020304" pitchFamily="18" charset="0"/>
              </a:rPr>
              <a:t> сони </a:t>
            </a:r>
            <a:r>
              <a:rPr lang="ru-RU" sz="1600" dirty="0" err="1">
                <a:solidFill>
                  <a:schemeClr val="bg1"/>
                </a:solidFill>
                <a:latin typeface="Times New Roman" panose="02020603050405020304" pitchFamily="18" charset="0"/>
                <a:ea typeface="Times New Roman" panose="02020603050405020304" pitchFamily="18" charset="0"/>
              </a:rPr>
              <a:t>ўзгарувчан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системада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кимёвий</a:t>
            </a:r>
            <a:r>
              <a:rPr lang="ru-RU" sz="1600" dirty="0">
                <a:solidFill>
                  <a:schemeClr val="bg1"/>
                </a:solidFill>
                <a:latin typeface="Times New Roman" panose="02020603050405020304" pitchFamily="18" charset="0"/>
                <a:ea typeface="Times New Roman" panose="02020603050405020304" pitchFamily="18" charset="0"/>
              </a:rPr>
              <a:t> потен</a:t>
            </a:r>
            <a:r>
              <a:rPr lang="uz-Cyrl-UZ" sz="1600" dirty="0">
                <a:solidFill>
                  <a:schemeClr val="bg1"/>
                </a:solidFill>
                <a:latin typeface="Times New Roman" panose="02020603050405020304" pitchFamily="18" charset="0"/>
                <a:ea typeface="Times New Roman" panose="02020603050405020304" pitchFamily="18" charset="0"/>
              </a:rPr>
              <a:t>ци</a:t>
            </a:r>
            <a:r>
              <a:rPr lang="ru-RU" sz="1600" dirty="0">
                <a:solidFill>
                  <a:schemeClr val="bg1"/>
                </a:solidFill>
                <a:latin typeface="Times New Roman" panose="02020603050405020304" pitchFamily="18" charset="0"/>
                <a:ea typeface="Times New Roman" panose="02020603050405020304" pitchFamily="18" charset="0"/>
              </a:rPr>
              <a:t>ал</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914400" y="1201366"/>
                <a:ext cx="265394"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rPr>
                            <m:t>µ</m:t>
                          </m:r>
                        </m:e>
                        <m:sub>
                          <m:r>
                            <a:rPr lang="en-US" sz="1800" b="0" i="1" smtClean="0">
                              <a:solidFill>
                                <a:schemeClr val="bg1"/>
                              </a:solidFill>
                              <a:latin typeface="Cambria Math" panose="02040503050406030204" pitchFamily="18" charset="0"/>
                            </a:rPr>
                            <m:t>𝑙</m:t>
                          </m:r>
                        </m:sub>
                      </m:sSub>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914400" y="1201366"/>
                <a:ext cx="265394" cy="276999"/>
              </a:xfrm>
              <a:prstGeom prst="rect">
                <a:avLst/>
              </a:prstGeom>
              <a:blipFill rotWithShape="0">
                <a:blip r:embed="rId2"/>
                <a:stretch>
                  <a:fillRect l="-20455" r="-4545" b="-26087"/>
                </a:stretch>
              </a:blipFill>
            </p:spPr>
            <p:txBody>
              <a:bodyPr/>
              <a:lstStyle/>
              <a:p>
                <a:r>
                  <a:rPr lang="ru-RU">
                    <a:noFill/>
                  </a:rPr>
                  <a:t> </a:t>
                </a:r>
              </a:p>
            </p:txBody>
          </p:sp>
        </mc:Fallback>
      </mc:AlternateContent>
      <p:sp>
        <p:nvSpPr>
          <p:cNvPr id="5" name="Прямоугольник 4"/>
          <p:cNvSpPr/>
          <p:nvPr/>
        </p:nvSpPr>
        <p:spPr>
          <a:xfrm>
            <a:off x="1179794" y="1201366"/>
            <a:ext cx="1553630" cy="338554"/>
          </a:xfrm>
          <a:prstGeom prst="rect">
            <a:avLst/>
          </a:prstGeom>
        </p:spPr>
        <p:txBody>
          <a:bodyPr wrap="none">
            <a:spAutoFit/>
          </a:bodyPr>
          <a:lstStyle/>
          <a:p>
            <a:r>
              <a:rPr lang="ru-RU" sz="1600" dirty="0">
                <a:solidFill>
                  <a:schemeClr val="bg1"/>
                </a:solidFill>
                <a:latin typeface="Times New Roman" panose="02020603050405020304" pitchFamily="18" charset="0"/>
                <a:ea typeface="Times New Roman" panose="02020603050405020304" pitchFamily="18" charset="0"/>
              </a:rPr>
              <a:t>ни </a:t>
            </a:r>
            <a:r>
              <a:rPr lang="ru-RU" sz="1600" dirty="0" err="1">
                <a:solidFill>
                  <a:schemeClr val="bg1"/>
                </a:solidFill>
                <a:latin typeface="Times New Roman" panose="02020603050405020304" pitchFamily="18" charset="0"/>
                <a:ea typeface="Times New Roman" panose="02020603050405020304" pitchFamily="18" charset="0"/>
              </a:rPr>
              <a:t>аниқлаймиз</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1313783" y="1658787"/>
                <a:ext cx="6419706" cy="113402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µ</m:t>
                          </m:r>
                        </m:e>
                        <m:sub>
                          <m:r>
                            <a:rPr lang="en-US" sz="2400" b="0" i="1" smtClean="0">
                              <a:solidFill>
                                <a:schemeClr val="bg1"/>
                              </a:solidFill>
                              <a:latin typeface="Cambria Math" panose="02040503050406030204" pitchFamily="18" charset="0"/>
                            </a:rPr>
                            <m:t>𝑙</m:t>
                          </m:r>
                        </m:sub>
                      </m:sSub>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𝐸</m:t>
                          </m:r>
                        </m:num>
                        <m:den>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𝑁</m:t>
                              </m:r>
                            </m:e>
                            <m:sub>
                              <m:r>
                                <a:rPr lang="en-US" sz="2400" b="0" i="1" smtClean="0">
                                  <a:solidFill>
                                    <a:schemeClr val="bg1"/>
                                  </a:solidFill>
                                  <a:latin typeface="Cambria Math" panose="02040503050406030204" pitchFamily="18" charset="0"/>
                                  <a:ea typeface="Cambria Math" panose="02040503050406030204" pitchFamily="18" charset="0"/>
                                </a:rPr>
                                <m:t>𝑙</m:t>
                              </m:r>
                            </m:sub>
                          </m:sSub>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𝐹</m:t>
                          </m:r>
                        </m:num>
                        <m:den>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𝑁</m:t>
                              </m:r>
                            </m:e>
                            <m:sub>
                              <m:r>
                                <a:rPr lang="en-US" sz="2400" b="0" i="1" smtClean="0">
                                  <a:solidFill>
                                    <a:schemeClr val="bg1"/>
                                  </a:solidFill>
                                  <a:latin typeface="Cambria Math" panose="02040503050406030204" pitchFamily="18" charset="0"/>
                                  <a:ea typeface="Cambria Math" panose="02040503050406030204" pitchFamily="18" charset="0"/>
                                </a:rPr>
                                <m:t>𝑙</m:t>
                              </m:r>
                            </m:sub>
                          </m:sSub>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𝑇</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𝑉</m:t>
                          </m:r>
                        </m:sub>
                      </m:sSub>
                      <m:r>
                        <a:rPr lang="en-US" sz="2400" b="0" i="1" smtClean="0">
                          <a:solidFill>
                            <a:schemeClr val="bg1"/>
                          </a:solidFill>
                          <a:latin typeface="Cambria Math" panose="02040503050406030204" pitchFamily="18" charset="0"/>
                        </a:rPr>
                        <m:t>=</m:t>
                      </m:r>
                      <m:r>
                        <a:rPr lang="en-US" sz="2400" i="1">
                          <a:solidFill>
                            <a:schemeClr val="bg1"/>
                          </a:solidFill>
                          <a:latin typeface="Cambria Math" panose="02040503050406030204" pitchFamily="18" charset="0"/>
                        </a:rPr>
                        <m:t>(</m:t>
                      </m:r>
                      <m:f>
                        <m:fPr>
                          <m:ctrlPr>
                            <a:rPr lang="en-US" sz="2400" i="1">
                              <a:solidFill>
                                <a:schemeClr val="bg1"/>
                              </a:solidFill>
                              <a:latin typeface="Cambria Math" panose="02040503050406030204" pitchFamily="18" charset="0"/>
                            </a:rPr>
                          </m:ctrlPr>
                        </m:fPr>
                        <m:num>
                          <m:r>
                            <a:rPr lang="en-US" sz="2400" i="1">
                              <a:solidFill>
                                <a:schemeClr val="bg1"/>
                              </a:solidFill>
                              <a:latin typeface="Cambria Math" panose="02040503050406030204" pitchFamily="18" charset="0"/>
                              <a:ea typeface="Cambria Math" panose="02040503050406030204" pitchFamily="18" charset="0"/>
                            </a:rPr>
                            <m:t>𝜕</m:t>
                          </m:r>
                          <m:r>
                            <a:rPr lang="ru-RU" sz="2400" b="0" i="1" smtClean="0">
                              <a:solidFill>
                                <a:schemeClr val="bg1"/>
                              </a:solidFill>
                              <a:latin typeface="Cambria Math" panose="02040503050406030204" pitchFamily="18" charset="0"/>
                              <a:ea typeface="Cambria Math" panose="02040503050406030204" pitchFamily="18" charset="0"/>
                            </a:rPr>
                            <m:t>Ф</m:t>
                          </m:r>
                        </m:num>
                        <m:den>
                          <m:r>
                            <a:rPr lang="en-US" sz="2400" i="1">
                              <a:solidFill>
                                <a:schemeClr val="bg1"/>
                              </a:solidFill>
                              <a:latin typeface="Cambria Math" panose="02040503050406030204" pitchFamily="18" charset="0"/>
                              <a:ea typeface="Cambria Math" panose="02040503050406030204" pitchFamily="18" charset="0"/>
                            </a:rPr>
                            <m:t>𝜕</m:t>
                          </m:r>
                          <m:sSub>
                            <m:sSubPr>
                              <m:ctrlPr>
                                <a:rPr lang="en-US" sz="240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𝑁</m:t>
                              </m:r>
                            </m:e>
                            <m:sub>
                              <m:r>
                                <a:rPr lang="en-US" sz="2400" b="0" i="1" smtClean="0">
                                  <a:solidFill>
                                    <a:schemeClr val="bg1"/>
                                  </a:solidFill>
                                  <a:latin typeface="Cambria Math" panose="02040503050406030204" pitchFamily="18" charset="0"/>
                                  <a:ea typeface="Cambria Math" panose="02040503050406030204" pitchFamily="18" charset="0"/>
                                </a:rPr>
                                <m:t>𝑙</m:t>
                              </m:r>
                            </m:sub>
                          </m:sSub>
                        </m:den>
                      </m:f>
                      <m:sSub>
                        <m:sSubPr>
                          <m:ctrlPr>
                            <a:rPr lang="en-US" sz="2400" i="1">
                              <a:solidFill>
                                <a:schemeClr val="bg1"/>
                              </a:solidFill>
                              <a:latin typeface="Cambria Math" panose="02040503050406030204" pitchFamily="18" charset="0"/>
                            </a:rPr>
                          </m:ctrlPr>
                        </m:sSubPr>
                        <m:e>
                          <m:r>
                            <a:rPr lang="en-US" sz="2400" i="1">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𝑇</m:t>
                          </m:r>
                          <m:r>
                            <a:rPr lang="en-US" sz="2400" i="1">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sub>
                      </m:sSub>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m:t>
                          </m:r>
                          <m:r>
                            <a:rPr lang="el-GR" sz="2400" b="0" i="1" smtClean="0">
                              <a:solidFill>
                                <a:schemeClr val="bg1"/>
                              </a:solidFill>
                              <a:latin typeface="Cambria Math" panose="02040503050406030204" pitchFamily="18" charset="0"/>
                              <a:ea typeface="Cambria Math" panose="02040503050406030204" pitchFamily="18" charset="0"/>
                            </a:rPr>
                            <m:t>ᵪ</m:t>
                          </m:r>
                        </m:num>
                        <m:den>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𝑁</m:t>
                              </m:r>
                            </m:e>
                            <m:sub>
                              <m:r>
                                <a:rPr lang="en-US" sz="2400" b="0" i="1" smtClean="0">
                                  <a:solidFill>
                                    <a:schemeClr val="bg1"/>
                                  </a:solidFill>
                                  <a:latin typeface="Cambria Math" panose="02040503050406030204" pitchFamily="18" charset="0"/>
                                  <a:ea typeface="Cambria Math" panose="02040503050406030204" pitchFamily="18" charset="0"/>
                                </a:rPr>
                                <m:t>𝑙</m:t>
                              </m:r>
                            </m:sub>
                          </m:sSub>
                        </m:den>
                      </m:f>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𝑆</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sub>
                      </m:sSub>
                    </m:oMath>
                  </m:oMathPara>
                </a14:m>
                <a:endParaRPr lang="ru-RU" sz="2400" dirty="0">
                  <a:solidFill>
                    <a:schemeClr val="bg1"/>
                  </a:solidFill>
                </a:endParaRPr>
              </a:p>
              <a:p>
                <a:endParaRPr lang="ru-RU" sz="24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313783" y="1658787"/>
                <a:ext cx="6419706" cy="1134028"/>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914399" y="2911682"/>
            <a:ext cx="7062281" cy="830997"/>
          </a:xfrm>
          <a:prstGeom prst="rect">
            <a:avLst/>
          </a:prstGeom>
        </p:spPr>
        <p:txBody>
          <a:bodyPr wrap="square">
            <a:spAutoFit/>
          </a:bodyPr>
          <a:lstStyle/>
          <a:p>
            <a:pPr indent="449580" algn="just"/>
            <a:r>
              <a:rPr lang="uz-Cyrl-UZ" sz="1600" dirty="0">
                <a:solidFill>
                  <a:schemeClr val="bg1"/>
                </a:solidFill>
                <a:latin typeface="Times New Roman" panose="02020603050405020304" pitchFamily="18" charset="0"/>
                <a:ea typeface="Times New Roman" panose="02020603050405020304" pitchFamily="18" charset="0"/>
              </a:rPr>
              <a:t>Бу ифодалардан кўриниб турибдики, кимёвий потенциални ихтиёрий термодинамик потенциалдан зарралар сони бўйича олинган ҳосила билан аниқлаш мумкин экан.</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32129762"/>
      </p:ext>
    </p:extLst>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1132" y="791191"/>
            <a:ext cx="6507804" cy="1477328"/>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Ҳамма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потен</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иаллар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аддитив</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функ</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иялардир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хил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сортдаги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зарралардан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топган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система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англатадики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зарралар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сони</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ru-RU" sz="1800" dirty="0" err="1">
                <a:solidFill>
                  <a:schemeClr val="bg1"/>
                </a:solidFill>
                <a:latin typeface="Times New Roman" panose="02020603050405020304" pitchFamily="18" charset="0"/>
                <a:cs typeface="Times New Roman" panose="02020603050405020304" pitchFamily="18" charset="0"/>
              </a:rPr>
              <a:t>неча</a:t>
            </a:r>
            <a:r>
              <a:rPr lang="ru-RU" sz="1800" dirty="0">
                <a:solidFill>
                  <a:schemeClr val="bg1"/>
                </a:solidFill>
                <a:latin typeface="Times New Roman" panose="02020603050405020304" pitchFamily="18" charset="0"/>
                <a:cs typeface="Times New Roman" panose="02020603050405020304" pitchFamily="18" charset="0"/>
              </a:rPr>
              <a:t> марта </a:t>
            </a:r>
            <a:r>
              <a:rPr lang="ru-RU" sz="1800" dirty="0" err="1">
                <a:solidFill>
                  <a:schemeClr val="bg1"/>
                </a:solidFill>
                <a:latin typeface="Times New Roman" panose="02020603050405020304" pitchFamily="18" charset="0"/>
                <a:cs typeface="Times New Roman" panose="02020603050405020304" pitchFamily="18" charset="0"/>
              </a:rPr>
              <a:t>ўзгарса</a:t>
            </a:r>
            <a:r>
              <a:rPr lang="ru-RU" sz="1800" dirty="0">
                <a:solidFill>
                  <a:schemeClr val="bg1"/>
                </a:solidFill>
                <a:latin typeface="Times New Roman" panose="02020603050405020304" pitchFamily="18" charset="0"/>
                <a:cs typeface="Times New Roman" panose="02020603050405020304" pitchFamily="18" charset="0"/>
              </a:rPr>
              <a:t>, термодинамик потен</a:t>
            </a:r>
            <a:r>
              <a:rPr lang="uz-Cyrl-UZ" sz="1800" dirty="0">
                <a:solidFill>
                  <a:schemeClr val="bg1"/>
                </a:solidFill>
                <a:latin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cs typeface="Times New Roman" panose="02020603050405020304" pitchFamily="18" charset="0"/>
              </a:rPr>
              <a:t>иаллар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шунча</a:t>
            </a:r>
            <a:r>
              <a:rPr lang="ru-RU" sz="1800" dirty="0">
                <a:solidFill>
                  <a:schemeClr val="bg1"/>
                </a:solidFill>
                <a:latin typeface="Times New Roman" panose="02020603050405020304" pitchFamily="18" charset="0"/>
                <a:cs typeface="Times New Roman" panose="02020603050405020304" pitchFamily="18" charset="0"/>
              </a:rPr>
              <a:t> марта </a:t>
            </a:r>
            <a:r>
              <a:rPr lang="ru-RU" sz="1800" dirty="0" err="1">
                <a:solidFill>
                  <a:schemeClr val="bg1"/>
                </a:solidFill>
                <a:latin typeface="Times New Roman" panose="02020603050405020304" pitchFamily="18" charset="0"/>
                <a:cs typeface="Times New Roman" panose="02020603050405020304" pitchFamily="18" charset="0"/>
              </a:rPr>
              <a:t>ўзгаради</a:t>
            </a:r>
            <a:r>
              <a:rPr lang="ru-RU" sz="1800" dirty="0">
                <a:solidFill>
                  <a:schemeClr val="bg1"/>
                </a:solidFill>
                <a:latin typeface="Times New Roman" panose="02020603050405020304" pitchFamily="18" charset="0"/>
                <a:cs typeface="Times New Roman" panose="02020603050405020304" pitchFamily="18" charset="0"/>
              </a:rPr>
              <a:t>:</a:t>
            </a: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148852" y="2164405"/>
                <a:ext cx="1379352" cy="46102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𝐸</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𝑁</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𝑓</m:t>
                          </m:r>
                        </m:e>
                        <m:sub>
                          <m:r>
                            <a:rPr lang="en-US" sz="1600" b="0" i="1" smtClean="0">
                              <a:solidFill>
                                <a:schemeClr val="bg1"/>
                              </a:solidFill>
                              <a:latin typeface="Cambria Math" panose="02040503050406030204" pitchFamily="18" charset="0"/>
                            </a:rPr>
                            <m:t>1</m:t>
                          </m:r>
                        </m:sub>
                      </m:sSub>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𝑆</m:t>
                          </m:r>
                        </m:num>
                        <m:den>
                          <m:r>
                            <a:rPr lang="en-US" sz="1600" b="0" i="1" smtClean="0">
                              <a:solidFill>
                                <a:schemeClr val="bg1"/>
                              </a:solidFill>
                              <a:latin typeface="Cambria Math" panose="02040503050406030204" pitchFamily="18" charset="0"/>
                            </a:rPr>
                            <m:t>𝑁</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𝑉</m:t>
                          </m:r>
                        </m:num>
                        <m:den>
                          <m:r>
                            <a:rPr lang="en-US" sz="1600" b="0" i="1" smtClean="0">
                              <a:solidFill>
                                <a:schemeClr val="bg1"/>
                              </a:solidFill>
                              <a:latin typeface="Cambria Math" panose="02040503050406030204" pitchFamily="18" charset="0"/>
                            </a:rPr>
                            <m:t>𝑁</m:t>
                          </m:r>
                        </m:den>
                      </m:f>
                      <m:r>
                        <a:rPr lang="en-US" sz="1600" b="0" i="1" smtClean="0">
                          <a:solidFill>
                            <a:schemeClr val="bg1"/>
                          </a:solidFill>
                          <a:latin typeface="Cambria Math" panose="02040503050406030204" pitchFamily="18" charset="0"/>
                        </a:rPr>
                        <m:t>)</m:t>
                      </m:r>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148852" y="2164405"/>
                <a:ext cx="1379352" cy="461024"/>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645924" y="2166785"/>
                <a:ext cx="1317348" cy="4594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𝐹</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𝑁</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𝑓</m:t>
                          </m:r>
                        </m:e>
                        <m:sub>
                          <m:r>
                            <a:rPr lang="en-US" sz="1600" b="0" i="1" smtClean="0">
                              <a:solidFill>
                                <a:schemeClr val="bg1"/>
                              </a:solidFill>
                              <a:latin typeface="Cambria Math" panose="02040503050406030204" pitchFamily="18" charset="0"/>
                            </a:rPr>
                            <m:t>2</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𝑇</m:t>
                      </m:r>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𝑉</m:t>
                          </m:r>
                        </m:num>
                        <m:den>
                          <m:r>
                            <a:rPr lang="en-US" sz="1600" b="0" i="1" smtClean="0">
                              <a:solidFill>
                                <a:schemeClr val="bg1"/>
                              </a:solidFill>
                              <a:latin typeface="Cambria Math" panose="02040503050406030204" pitchFamily="18" charset="0"/>
                            </a:rPr>
                            <m:t>𝑁</m:t>
                          </m:r>
                        </m:den>
                      </m:f>
                      <m:r>
                        <a:rPr lang="en-US" sz="1600" b="0" i="1" smtClean="0">
                          <a:solidFill>
                            <a:schemeClr val="bg1"/>
                          </a:solidFill>
                          <a:latin typeface="Cambria Math" panose="02040503050406030204" pitchFamily="18" charset="0"/>
                        </a:rPr>
                        <m:t>)</m:t>
                      </m:r>
                    </m:oMath>
                  </m:oMathPara>
                </a14:m>
                <a:endParaRPr lang="ru-RU" sz="16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2645924" y="2166785"/>
                <a:ext cx="1317348" cy="459421"/>
              </a:xfrm>
              <a:prstGeom prst="rect">
                <a:avLst/>
              </a:prstGeom>
              <a:blipFill rotWithShape="0">
                <a:blip r:embed="rId3"/>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080992" y="2323863"/>
                <a:ext cx="1305229"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600" b="0" i="1" smtClean="0">
                          <a:solidFill>
                            <a:schemeClr val="bg1"/>
                          </a:solidFill>
                          <a:latin typeface="Cambria Math" panose="02040503050406030204" pitchFamily="18" charset="0"/>
                        </a:rPr>
                        <m:t>Ф</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𝑁</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𝑓</m:t>
                          </m:r>
                        </m:e>
                        <m:sub>
                          <m:r>
                            <a:rPr lang="en-US" sz="1600" b="0" i="1" smtClean="0">
                              <a:solidFill>
                                <a:schemeClr val="bg1"/>
                              </a:solidFill>
                              <a:latin typeface="Cambria Math" panose="02040503050406030204" pitchFamily="18" charset="0"/>
                            </a:rPr>
                            <m:t>3</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𝑇</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𝑝</m:t>
                      </m:r>
                      <m:r>
                        <a:rPr lang="en-US" sz="1600" b="0" i="1" smtClean="0">
                          <a:solidFill>
                            <a:schemeClr val="bg1"/>
                          </a:solidFill>
                          <a:latin typeface="Cambria Math" panose="02040503050406030204" pitchFamily="18" charset="0"/>
                        </a:rPr>
                        <m:t>)</m:t>
                      </m:r>
                    </m:oMath>
                  </m:oMathPara>
                </a14:m>
                <a:endParaRPr lang="ru-RU" sz="16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4080992" y="2323863"/>
                <a:ext cx="1305229" cy="246221"/>
              </a:xfrm>
              <a:prstGeom prst="rect">
                <a:avLst/>
              </a:prstGeom>
              <a:blipFill rotWithShape="0">
                <a:blip r:embed="rId4"/>
                <a:stretch>
                  <a:fillRect l="-2791" r="-4651" b="-3414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5681695" y="2216462"/>
                <a:ext cx="1277401" cy="46102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l-GR" sz="1600" b="0" i="1" smtClean="0">
                          <a:solidFill>
                            <a:schemeClr val="bg1"/>
                          </a:solidFill>
                          <a:latin typeface="Cambria Math" panose="02040503050406030204" pitchFamily="18" charset="0"/>
                        </a:rPr>
                        <m:t>ᵡ</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𝑁</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𝑓</m:t>
                          </m:r>
                        </m:e>
                        <m:sub>
                          <m:r>
                            <a:rPr lang="en-US" sz="1600" b="0" i="1" smtClean="0">
                              <a:solidFill>
                                <a:schemeClr val="bg1"/>
                              </a:solidFill>
                              <a:latin typeface="Cambria Math" panose="02040503050406030204" pitchFamily="18" charset="0"/>
                            </a:rPr>
                            <m:t>4</m:t>
                          </m:r>
                        </m:sub>
                      </m:sSub>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𝑆</m:t>
                          </m:r>
                        </m:num>
                        <m:den>
                          <m:r>
                            <a:rPr lang="en-US" sz="1600" b="0" i="1" smtClean="0">
                              <a:solidFill>
                                <a:schemeClr val="bg1"/>
                              </a:solidFill>
                              <a:latin typeface="Cambria Math" panose="02040503050406030204" pitchFamily="18" charset="0"/>
                            </a:rPr>
                            <m:t>𝑁</m:t>
                          </m:r>
                        </m:den>
                      </m:f>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𝑝</m:t>
                      </m:r>
                      <m:r>
                        <a:rPr lang="en-US" sz="1600" b="0" i="1" smtClean="0">
                          <a:solidFill>
                            <a:schemeClr val="bg1"/>
                          </a:solidFill>
                          <a:latin typeface="Cambria Math" panose="02040503050406030204" pitchFamily="18" charset="0"/>
                        </a:rPr>
                        <m:t>)</m:t>
                      </m:r>
                    </m:oMath>
                  </m:oMathPara>
                </a14:m>
                <a:endParaRPr lang="ru-RU" sz="16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5681695" y="2216462"/>
                <a:ext cx="1277401" cy="461024"/>
              </a:xfrm>
              <a:prstGeom prst="rect">
                <a:avLst/>
              </a:prstGeom>
              <a:blipFill rotWithShape="0">
                <a:blip r:embed="rId5"/>
                <a:stretch>
                  <a:fillRect/>
                </a:stretch>
              </a:blipFill>
            </p:spPr>
            <p:txBody>
              <a:bodyPr/>
              <a:lstStyle/>
              <a:p>
                <a:r>
                  <a:rPr lang="ru-RU">
                    <a:noFill/>
                  </a:rPr>
                  <a:t> </a:t>
                </a:r>
              </a:p>
            </p:txBody>
          </p:sp>
        </mc:Fallback>
      </mc:AlternateContent>
      <p:sp>
        <p:nvSpPr>
          <p:cNvPr id="11" name="Прямоугольник 10"/>
          <p:cNvSpPr/>
          <p:nvPr/>
        </p:nvSpPr>
        <p:spPr>
          <a:xfrm>
            <a:off x="1357495" y="2835434"/>
            <a:ext cx="5601601" cy="338554"/>
          </a:xfrm>
          <a:prstGeom prst="rect">
            <a:avLst/>
          </a:prstGeom>
        </p:spPr>
        <p:txBody>
          <a:bodyPr wrap="square">
            <a:spAutoFit/>
          </a:bodyPr>
          <a:lstStyle/>
          <a:p>
            <a:pPr indent="449580"/>
            <a:r>
              <a:rPr lang="ru-RU" sz="1600" dirty="0" err="1">
                <a:solidFill>
                  <a:schemeClr val="bg1"/>
                </a:solidFill>
                <a:latin typeface="Times New Roman" panose="02020603050405020304" pitchFamily="18" charset="0"/>
                <a:ea typeface="Times New Roman" panose="02020603050405020304" pitchFamily="18" charset="0"/>
              </a:rPr>
              <a:t>тенгламалар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системасидан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қуйидагини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ҳосил</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қиламиз</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3" name="Прямоугольник 12"/>
              <p:cNvSpPr/>
              <p:nvPr/>
            </p:nvSpPr>
            <p:spPr>
              <a:xfrm>
                <a:off x="2645924" y="3467390"/>
                <a:ext cx="3764604" cy="635367"/>
              </a:xfrm>
              <a:prstGeom prst="rect">
                <a:avLst/>
              </a:prstGeom>
            </p:spPr>
            <p:txBody>
              <a:bodyPr wrap="square">
                <a:spAutoFit/>
              </a:bodyPr>
              <a:lstStyle/>
              <a:p>
                <a14:m>
                  <m:oMath xmlns:m="http://schemas.openxmlformats.org/officeDocument/2006/math">
                    <m:r>
                      <a:rPr lang="en-US" sz="2400" b="0" i="1" smtClean="0">
                        <a:solidFill>
                          <a:schemeClr val="bg1"/>
                        </a:solidFill>
                        <a:latin typeface="Cambria Math" panose="02040503050406030204" pitchFamily="18" charset="0"/>
                      </a:rPr>
                      <m:t>µ=</m:t>
                    </m:r>
                    <m:r>
                      <a:rPr lang="en-US" sz="2400" i="1">
                        <a:solidFill>
                          <a:schemeClr val="bg1"/>
                        </a:solidFill>
                        <a:latin typeface="Cambria Math" panose="02040503050406030204" pitchFamily="18" charset="0"/>
                      </a:rPr>
                      <m:t>(</m:t>
                    </m:r>
                    <m:f>
                      <m:fPr>
                        <m:ctrlPr>
                          <a:rPr lang="en-US" sz="2400" i="1">
                            <a:solidFill>
                              <a:schemeClr val="bg1"/>
                            </a:solidFill>
                            <a:latin typeface="Cambria Math" panose="02040503050406030204" pitchFamily="18" charset="0"/>
                          </a:rPr>
                        </m:ctrlPr>
                      </m:fPr>
                      <m:num>
                        <m:r>
                          <a:rPr lang="en-US" sz="2400" i="1">
                            <a:solidFill>
                              <a:schemeClr val="bg1"/>
                            </a:solidFill>
                            <a:latin typeface="Cambria Math" panose="02040503050406030204" pitchFamily="18" charset="0"/>
                            <a:ea typeface="Cambria Math" panose="02040503050406030204" pitchFamily="18" charset="0"/>
                          </a:rPr>
                          <m:t>𝜕</m:t>
                        </m:r>
                        <m:r>
                          <a:rPr lang="ru-RU" sz="2400" b="0" i="1" smtClean="0">
                            <a:solidFill>
                              <a:schemeClr val="bg1"/>
                            </a:solidFill>
                            <a:latin typeface="Cambria Math" panose="02040503050406030204" pitchFamily="18" charset="0"/>
                            <a:ea typeface="Cambria Math" panose="02040503050406030204" pitchFamily="18" charset="0"/>
                          </a:rPr>
                          <m:t>Ф</m:t>
                        </m:r>
                      </m:num>
                      <m:den>
                        <m:r>
                          <a:rPr lang="en-US" sz="2400" i="1">
                            <a:solidFill>
                              <a:schemeClr val="bg1"/>
                            </a:solidFill>
                            <a:latin typeface="Cambria Math" panose="02040503050406030204" pitchFamily="18" charset="0"/>
                            <a:ea typeface="Cambria Math" panose="02040503050406030204" pitchFamily="18" charset="0"/>
                          </a:rPr>
                          <m:t>𝜕</m:t>
                        </m:r>
                        <m:r>
                          <a:rPr lang="en-US" sz="2400" i="1">
                            <a:solidFill>
                              <a:schemeClr val="bg1"/>
                            </a:solidFill>
                            <a:latin typeface="Cambria Math" panose="02040503050406030204" pitchFamily="18" charset="0"/>
                            <a:ea typeface="Cambria Math" panose="02040503050406030204" pitchFamily="18" charset="0"/>
                          </a:rPr>
                          <m:t>𝑁</m:t>
                        </m:r>
                      </m:den>
                    </m:f>
                    <m:sSub>
                      <m:sSubPr>
                        <m:ctrlPr>
                          <a:rPr lang="en-US" sz="2400" i="1">
                            <a:solidFill>
                              <a:schemeClr val="bg1"/>
                            </a:solidFill>
                            <a:latin typeface="Cambria Math" panose="02040503050406030204" pitchFamily="18" charset="0"/>
                          </a:rPr>
                        </m:ctrlPr>
                      </m:sSubPr>
                      <m:e>
                        <m:r>
                          <a:rPr lang="en-US" sz="2400" i="1">
                            <a:solidFill>
                              <a:schemeClr val="bg1"/>
                            </a:solidFill>
                            <a:latin typeface="Cambria Math" panose="02040503050406030204" pitchFamily="18" charset="0"/>
                          </a:rPr>
                          <m:t>)</m:t>
                        </m:r>
                      </m:e>
                      <m:sub>
                        <m:r>
                          <a:rPr lang="en-US" sz="2400" b="0" i="1" smtClean="0">
                            <a:solidFill>
                              <a:schemeClr val="bg1"/>
                            </a:solidFill>
                            <a:latin typeface="Cambria Math" panose="02040503050406030204" pitchFamily="18" charset="0"/>
                          </a:rPr>
                          <m:t>𝑇</m:t>
                        </m:r>
                        <m:r>
                          <a:rPr lang="en-US" sz="2400" i="1">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𝑓</m:t>
                        </m:r>
                      </m:e>
                      <m:sub>
                        <m:r>
                          <a:rPr lang="en-US" sz="2400" b="0" i="1" smtClean="0">
                            <a:solidFill>
                              <a:schemeClr val="bg1"/>
                            </a:solidFill>
                            <a:latin typeface="Cambria Math" panose="02040503050406030204" pitchFamily="18" charset="0"/>
                          </a:rPr>
                          <m:t>3</m:t>
                        </m:r>
                      </m:sub>
                    </m:sSub>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𝑇</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r>
                      <a:rPr lang="en-US" sz="2400" b="0" i="1" smtClean="0">
                        <a:solidFill>
                          <a:schemeClr val="bg1"/>
                        </a:solidFill>
                        <a:latin typeface="Cambria Math" panose="02040503050406030204" pitchFamily="18" charset="0"/>
                      </a:rPr>
                      <m:t>)</m:t>
                    </m:r>
                  </m:oMath>
                </a14:m>
                <a:r>
                  <a:rPr lang="en-US" sz="2400" dirty="0" smtClean="0">
                    <a:solidFill>
                      <a:schemeClr val="bg1"/>
                    </a:solidFill>
                  </a:rPr>
                  <a:t> </a:t>
                </a:r>
                <a:endParaRPr lang="ru-RU" sz="2400" dirty="0">
                  <a:solidFill>
                    <a:schemeClr val="bg1"/>
                  </a:solidFill>
                </a:endParaRPr>
              </a:p>
            </p:txBody>
          </p:sp>
        </mc:Choice>
        <mc:Fallback xmlns="">
          <p:sp>
            <p:nvSpPr>
              <p:cNvPr id="13" name="Прямоугольник 12"/>
              <p:cNvSpPr>
                <a:spLocks noRot="1" noChangeAspect="1" noMove="1" noResize="1" noEditPoints="1" noAdjustHandles="1" noChangeArrowheads="1" noChangeShapeType="1" noTextEdit="1"/>
              </p:cNvSpPr>
              <p:nvPr/>
            </p:nvSpPr>
            <p:spPr>
              <a:xfrm>
                <a:off x="2645924" y="3467390"/>
                <a:ext cx="3764604" cy="635367"/>
              </a:xfrm>
              <a:prstGeom prst="rect">
                <a:avLst/>
              </a:prstGeom>
              <a:blipFill rotWithShape="0">
                <a:blip r:embed="rId6"/>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930966892"/>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5761" y="566018"/>
            <a:ext cx="7023370" cy="1077218"/>
          </a:xfrm>
          <a:prstGeom prst="rect">
            <a:avLst/>
          </a:prstGeom>
        </p:spPr>
        <p:txBody>
          <a:bodyPr wrap="square">
            <a:spAutoFit/>
          </a:bodyPr>
          <a:lstStyle/>
          <a:p>
            <a:pPr indent="449580"/>
            <a:r>
              <a:rPr lang="ru-RU" sz="1600" dirty="0" err="1">
                <a:solidFill>
                  <a:schemeClr val="bg1"/>
                </a:solidFill>
                <a:latin typeface="Times New Roman" panose="02020603050405020304" pitchFamily="18" charset="0"/>
                <a:ea typeface="Times New Roman" panose="02020603050405020304" pitchFamily="18" charset="0"/>
              </a:rPr>
              <a:t>Демак</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битта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заррага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тўғри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келган</a:t>
            </a:r>
            <a:r>
              <a:rPr lang="ru-RU" sz="1600" dirty="0">
                <a:solidFill>
                  <a:schemeClr val="bg1"/>
                </a:solidFill>
                <a:latin typeface="Times New Roman" panose="02020603050405020304" pitchFamily="18" charset="0"/>
                <a:ea typeface="Times New Roman" panose="02020603050405020304" pitchFamily="18" charset="0"/>
              </a:rPr>
              <a:t> Гиббс термодинамик потен</a:t>
            </a:r>
            <a:r>
              <a:rPr lang="uz-Cyrl-UZ" sz="1600" dirty="0">
                <a:solidFill>
                  <a:schemeClr val="bg1"/>
                </a:solidFill>
                <a:latin typeface="Times New Roman" panose="02020603050405020304" pitchFamily="18" charset="0"/>
                <a:ea typeface="Times New Roman" panose="02020603050405020304" pitchFamily="18" charset="0"/>
              </a:rPr>
              <a:t>ц</a:t>
            </a:r>
            <a:r>
              <a:rPr lang="ru-RU" sz="1600" dirty="0" err="1">
                <a:solidFill>
                  <a:schemeClr val="bg1"/>
                </a:solidFill>
                <a:latin typeface="Times New Roman" panose="02020603050405020304" pitchFamily="18" charset="0"/>
                <a:ea typeface="Times New Roman" panose="02020603050405020304" pitchFamily="18" charset="0"/>
              </a:rPr>
              <a:t>иали</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rPr>
              <a:t>нергияси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кимёвий</a:t>
            </a:r>
            <a:r>
              <a:rPr lang="ru-RU" sz="1600" dirty="0">
                <a:solidFill>
                  <a:schemeClr val="bg1"/>
                </a:solidFill>
                <a:latin typeface="Times New Roman" panose="02020603050405020304" pitchFamily="18" charset="0"/>
                <a:ea typeface="Times New Roman" panose="02020603050405020304" pitchFamily="18" charset="0"/>
              </a:rPr>
              <a:t> потен</a:t>
            </a:r>
            <a:r>
              <a:rPr lang="uz-Cyrl-UZ" sz="1600" dirty="0">
                <a:solidFill>
                  <a:schemeClr val="bg1"/>
                </a:solidFill>
                <a:latin typeface="Times New Roman" panose="02020603050405020304" pitchFamily="18" charset="0"/>
                <a:ea typeface="Times New Roman" panose="02020603050405020304" pitchFamily="18" charset="0"/>
              </a:rPr>
              <a:t>ц</a:t>
            </a:r>
            <a:r>
              <a:rPr lang="ru-RU" sz="1600" dirty="0" err="1">
                <a:solidFill>
                  <a:schemeClr val="bg1"/>
                </a:solidFill>
                <a:latin typeface="Times New Roman" panose="02020603050405020304" pitchFamily="18" charset="0"/>
                <a:ea typeface="Times New Roman" panose="02020603050405020304" pitchFamily="18" charset="0"/>
              </a:rPr>
              <a:t>иалга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тенг</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rPr>
              <a:t>кан</a:t>
            </a:r>
            <a:r>
              <a:rPr lang="ru-RU" sz="1600" dirty="0">
                <a:solidFill>
                  <a:schemeClr val="bg1"/>
                </a:solidFill>
                <a:latin typeface="Times New Roman" panose="02020603050405020304" pitchFamily="18" charset="0"/>
                <a:ea typeface="Times New Roman" panose="02020603050405020304" pitchFamily="18" charset="0"/>
              </a:rPr>
              <a:t>.</a:t>
            </a:r>
          </a:p>
          <a:p>
            <a:pPr indent="449580"/>
            <a:r>
              <a:rPr lang="uz-Cyrl-UZ" sz="1600" dirty="0">
                <a:solidFill>
                  <a:schemeClr val="bg1"/>
                </a:solidFill>
                <a:latin typeface="Times New Roman" panose="02020603050405020304" pitchFamily="18" charset="0"/>
                <a:ea typeface="Times New Roman" panose="02020603050405020304" pitchFamily="18" charset="0"/>
              </a:rPr>
              <a:t>Ҳар хил турдаги зарралардан ташкил топган система бўлса,  у ҳолда Гиббс термодинамик потенциали қуйидагича ёзилади: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720182" y="1907850"/>
                <a:ext cx="1314527" cy="67217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b="0" i="1" smtClean="0">
                          <a:solidFill>
                            <a:schemeClr val="bg1"/>
                          </a:solidFill>
                          <a:latin typeface="Cambria Math" panose="02040503050406030204" pitchFamily="18" charset="0"/>
                        </a:rPr>
                        <m:t>Ф</m:t>
                      </m:r>
                      <m:r>
                        <a:rPr lang="en-US" sz="1800" b="0" i="1" smtClean="0">
                          <a:solidFill>
                            <a:schemeClr val="bg1"/>
                          </a:solidFill>
                          <a:latin typeface="Cambria Math" panose="02040503050406030204" pitchFamily="18" charset="0"/>
                        </a:rPr>
                        <m:t>=</m:t>
                      </m:r>
                      <m:nary>
                        <m:naryPr>
                          <m:chr m:val="∑"/>
                          <m:supHide m:val="on"/>
                          <m:ctrlPr>
                            <a:rPr lang="en-US" sz="1800" b="0" i="1" smtClean="0">
                              <a:solidFill>
                                <a:schemeClr val="bg1"/>
                              </a:solidFill>
                              <a:latin typeface="Cambria Math" panose="02040503050406030204" pitchFamily="18" charset="0"/>
                            </a:rPr>
                          </m:ctrlPr>
                        </m:naryPr>
                        <m:sub>
                          <m:r>
                            <m:rPr>
                              <m:brk m:alnAt="7"/>
                            </m:rPr>
                            <a:rPr lang="en-US" sz="1800" b="0" i="1" smtClean="0">
                              <a:solidFill>
                                <a:schemeClr val="bg1"/>
                              </a:solidFill>
                              <a:latin typeface="Cambria Math" panose="02040503050406030204" pitchFamily="18" charset="0"/>
                            </a:rPr>
                            <m:t>𝑙</m:t>
                          </m:r>
                        </m:sub>
                        <m:sup/>
                        <m:e>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𝑁</m:t>
                              </m:r>
                            </m:e>
                            <m:sub>
                              <m:r>
                                <a:rPr lang="en-US" sz="1800" b="0" i="1" smtClean="0">
                                  <a:solidFill>
                                    <a:schemeClr val="bg1"/>
                                  </a:solidFill>
                                  <a:latin typeface="Cambria Math" panose="02040503050406030204" pitchFamily="18" charset="0"/>
                                </a:rPr>
                                <m:t>𝑙</m:t>
                              </m:r>
                            </m:sub>
                          </m:sSub>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µ</m:t>
                              </m:r>
                            </m:e>
                            <m:sub>
                              <m:r>
                                <a:rPr lang="en-US" sz="1800" b="0" i="1" smtClean="0">
                                  <a:solidFill>
                                    <a:schemeClr val="bg1"/>
                                  </a:solidFill>
                                  <a:latin typeface="Cambria Math" panose="02040503050406030204" pitchFamily="18" charset="0"/>
                                </a:rPr>
                                <m:t>𝑙</m:t>
                              </m:r>
                            </m:sub>
                          </m:sSub>
                        </m:e>
                      </m:nary>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720182" y="1907850"/>
                <a:ext cx="1314527" cy="672172"/>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758757" y="2718701"/>
            <a:ext cx="7130373" cy="584775"/>
          </a:xfrm>
          <a:prstGeom prst="rect">
            <a:avLst/>
          </a:prstGeom>
        </p:spPr>
        <p:txBody>
          <a:bodyPr wrap="square">
            <a:spAutoFit/>
          </a:bodyPr>
          <a:lstStyle/>
          <a:p>
            <a:pPr indent="449580"/>
            <a:r>
              <a:rPr lang="ru-RU" sz="1600" dirty="0" err="1">
                <a:solidFill>
                  <a:schemeClr val="bg1"/>
                </a:solidFill>
                <a:latin typeface="Times New Roman" panose="02020603050405020304" pitchFamily="18" charset="0"/>
                <a:ea typeface="Times New Roman" panose="02020603050405020304" pitchFamily="18" charset="0"/>
              </a:rPr>
              <a:t>Зарралар</a:t>
            </a:r>
            <a:r>
              <a:rPr lang="ru-RU" sz="1600" dirty="0">
                <a:solidFill>
                  <a:schemeClr val="bg1"/>
                </a:solidFill>
                <a:latin typeface="Times New Roman" panose="02020603050405020304" pitchFamily="18" charset="0"/>
                <a:ea typeface="Times New Roman" panose="02020603050405020304" pitchFamily="18" charset="0"/>
              </a:rPr>
              <a:t> сони </a:t>
            </a:r>
            <a:r>
              <a:rPr lang="ru-RU" sz="1600" dirty="0" err="1">
                <a:solidFill>
                  <a:schemeClr val="bg1"/>
                </a:solidFill>
                <a:latin typeface="Times New Roman" panose="02020603050405020304" pitchFamily="18" charset="0"/>
                <a:ea typeface="Times New Roman" panose="02020603050405020304" pitchFamily="18" charset="0"/>
              </a:rPr>
              <a:t>ўзгарувчан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бўлган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системаларни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ўрганишда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одатда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катта</a:t>
            </a:r>
            <a:r>
              <a:rPr lang="ru-RU" sz="1600" dirty="0">
                <a:solidFill>
                  <a:schemeClr val="bg1"/>
                </a:solidFill>
                <a:latin typeface="Times New Roman" panose="02020603050405020304" pitchFamily="18" charset="0"/>
                <a:ea typeface="Times New Roman" panose="02020603050405020304" pitchFamily="18" charset="0"/>
              </a:rPr>
              <a:t> термодинамик потен</a:t>
            </a:r>
            <a:r>
              <a:rPr lang="uz-Cyrl-UZ" sz="1600" dirty="0">
                <a:solidFill>
                  <a:schemeClr val="bg1"/>
                </a:solidFill>
                <a:latin typeface="Times New Roman" panose="02020603050405020304" pitchFamily="18" charset="0"/>
                <a:ea typeface="Times New Roman" panose="02020603050405020304" pitchFamily="18" charset="0"/>
              </a:rPr>
              <a:t>ц</a:t>
            </a:r>
            <a:r>
              <a:rPr lang="ru-RU" sz="1600" dirty="0" err="1">
                <a:solidFill>
                  <a:schemeClr val="bg1"/>
                </a:solidFill>
                <a:latin typeface="Times New Roman" panose="02020603050405020304" pitchFamily="18" charset="0"/>
                <a:ea typeface="Times New Roman" panose="02020603050405020304" pitchFamily="18" charset="0"/>
              </a:rPr>
              <a:t>иал</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173348" y="3356751"/>
                <a:ext cx="4408194" cy="59747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𝐵</m:t>
                      </m:r>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𝑇</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𝑉</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µ</m:t>
                              </m:r>
                            </m:e>
                            <m:sub>
                              <m:r>
                                <a:rPr lang="en-US" sz="1600" b="0" i="1" smtClean="0">
                                  <a:solidFill>
                                    <a:schemeClr val="bg1"/>
                                  </a:solidFill>
                                  <a:latin typeface="Cambria Math" panose="02040503050406030204" pitchFamily="18" charset="0"/>
                                </a:rPr>
                                <m:t>𝑙</m:t>
                              </m:r>
                            </m:sub>
                          </m:sSub>
                        </m:e>
                      </m:d>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𝐸</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𝑇𝑆</m:t>
                      </m:r>
                      <m:r>
                        <a:rPr lang="en-US" sz="1600" b="0" i="1" smtClean="0">
                          <a:solidFill>
                            <a:schemeClr val="bg1"/>
                          </a:solidFill>
                          <a:latin typeface="Cambria Math" panose="02040503050406030204" pitchFamily="18" charset="0"/>
                        </a:rPr>
                        <m:t> − </m:t>
                      </m:r>
                      <m:nary>
                        <m:naryPr>
                          <m:chr m:val="∑"/>
                          <m:supHide m:val="on"/>
                          <m:ctrlPr>
                            <a:rPr lang="en-US" sz="1600" b="0" i="1" smtClean="0">
                              <a:solidFill>
                                <a:schemeClr val="bg1"/>
                              </a:solidFill>
                              <a:latin typeface="Cambria Math" panose="02040503050406030204" pitchFamily="18" charset="0"/>
                            </a:rPr>
                          </m:ctrlPr>
                        </m:naryPr>
                        <m:sub>
                          <m:r>
                            <m:rPr>
                              <m:brk m:alnAt="7"/>
                            </m:rPr>
                            <a:rPr lang="en-US" sz="1600" b="0" i="1" smtClean="0">
                              <a:solidFill>
                                <a:schemeClr val="bg1"/>
                              </a:solidFill>
                              <a:latin typeface="Cambria Math" panose="02040503050406030204" pitchFamily="18" charset="0"/>
                            </a:rPr>
                            <m:t>𝑙</m:t>
                          </m:r>
                        </m:sub>
                        <m:sup/>
                        <m:e>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𝑁</m:t>
                              </m:r>
                            </m:e>
                            <m:sub>
                              <m:r>
                                <a:rPr lang="en-US" sz="1600" b="0" i="1" smtClean="0">
                                  <a:solidFill>
                                    <a:schemeClr val="bg1"/>
                                  </a:solidFill>
                                  <a:latin typeface="Cambria Math" panose="02040503050406030204" pitchFamily="18" charset="0"/>
                                </a:rPr>
                                <m:t>𝑙</m:t>
                              </m:r>
                            </m:sub>
                          </m:sSub>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µ</m:t>
                              </m:r>
                            </m:e>
                            <m:sub>
                              <m:r>
                                <a:rPr lang="en-US" sz="1600" b="0" i="1" smtClean="0">
                                  <a:solidFill>
                                    <a:schemeClr val="bg1"/>
                                  </a:solidFill>
                                  <a:latin typeface="Cambria Math" panose="02040503050406030204" pitchFamily="18" charset="0"/>
                                </a:rPr>
                                <m:t>𝑙</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𝐹</m:t>
                          </m:r>
                          <m:r>
                            <a:rPr lang="en-US" sz="1600" b="0" i="1" smtClean="0">
                              <a:solidFill>
                                <a:schemeClr val="bg1"/>
                              </a:solidFill>
                              <a:latin typeface="Cambria Math" panose="02040503050406030204" pitchFamily="18" charset="0"/>
                            </a:rPr>
                            <m:t> −Ф=−</m:t>
                          </m:r>
                          <m:r>
                            <a:rPr lang="en-US" sz="1600" b="0" i="1" smtClean="0">
                              <a:solidFill>
                                <a:schemeClr val="bg1"/>
                              </a:solidFill>
                              <a:latin typeface="Cambria Math" panose="02040503050406030204" pitchFamily="18" charset="0"/>
                            </a:rPr>
                            <m:t>𝑝𝑉</m:t>
                          </m:r>
                        </m:e>
                      </m:nary>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173348" y="3356751"/>
                <a:ext cx="4408194" cy="597471"/>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3726338" y="4040387"/>
            <a:ext cx="1308371" cy="338554"/>
          </a:xfrm>
          <a:prstGeom prst="rect">
            <a:avLst/>
          </a:prstGeom>
        </p:spPr>
        <p:txBody>
          <a:bodyPr wrap="none">
            <a:spAutoFit/>
          </a:bodyPr>
          <a:lstStyle/>
          <a:p>
            <a:r>
              <a:rPr lang="ru-RU" sz="1600" dirty="0" err="1">
                <a:solidFill>
                  <a:schemeClr val="bg1"/>
                </a:solidFill>
                <a:latin typeface="Times New Roman" panose="02020603050405020304" pitchFamily="18" charset="0"/>
                <a:ea typeface="Times New Roman" panose="02020603050405020304" pitchFamily="18" charset="0"/>
              </a:rPr>
              <a:t>ишлатилади</a:t>
            </a:r>
            <a:r>
              <a:rPr lang="ru-RU" sz="1600" dirty="0">
                <a:solidFill>
                  <a:schemeClr val="bg1"/>
                </a:solidFill>
                <a:latin typeface="Times New Roman" panose="02020603050405020304" pitchFamily="18" charset="0"/>
                <a:ea typeface="Times New Roman" panose="02020603050405020304" pitchFamily="18" charset="0"/>
              </a:rPr>
              <a:t>.</a:t>
            </a:r>
            <a:endParaRPr lang="ru-RU" sz="1600" dirty="0">
              <a:solidFill>
                <a:schemeClr val="bg1"/>
              </a:solidFill>
            </a:endParaRPr>
          </a:p>
        </p:txBody>
      </p:sp>
    </p:spTree>
    <p:extLst>
      <p:ext uri="{BB962C8B-B14F-4D97-AF65-F5344CB8AC3E}">
        <p14:creationId xmlns:p14="http://schemas.microsoft.com/office/powerpoint/2010/main" val="2536546663"/>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8213" y="782897"/>
            <a:ext cx="6780178" cy="338554"/>
          </a:xfrm>
          <a:prstGeom prst="rect">
            <a:avLst/>
          </a:prstGeom>
        </p:spPr>
        <p:txBody>
          <a:bodyPr wrap="square">
            <a:spAutoFit/>
          </a:bodyPr>
          <a:lstStyle/>
          <a:p>
            <a:r>
              <a:rPr lang="ru-RU" sz="1600" dirty="0" err="1" smtClean="0">
                <a:solidFill>
                  <a:schemeClr val="bg1"/>
                </a:solidFill>
                <a:latin typeface="Times New Roman" panose="02020603050405020304" pitchFamily="18" charset="0"/>
                <a:ea typeface="Times New Roman" panose="02020603050405020304" pitchFamily="18" charset="0"/>
              </a:rPr>
              <a:t>Бу</a:t>
            </a:r>
            <a:r>
              <a:rPr lang="ru-RU" sz="1600" dirty="0" smtClean="0">
                <a:solidFill>
                  <a:schemeClr val="bg1"/>
                </a:solidFill>
                <a:latin typeface="Times New Roman" panose="02020603050405020304" pitchFamily="18" charset="0"/>
                <a:ea typeface="Times New Roman" panose="02020603050405020304" pitchFamily="18" charset="0"/>
              </a:rPr>
              <a:t> </a:t>
            </a:r>
            <a:r>
              <a:rPr lang="ru-RU" sz="1600" dirty="0">
                <a:solidFill>
                  <a:schemeClr val="bg1"/>
                </a:solidFill>
                <a:latin typeface="Times New Roman" panose="02020603050405020304" pitchFamily="18" charset="0"/>
                <a:ea typeface="Times New Roman" panose="02020603050405020304" pitchFamily="18" charset="0"/>
              </a:rPr>
              <a:t>потен</a:t>
            </a:r>
            <a:r>
              <a:rPr lang="uz-Cyrl-UZ" sz="1600" dirty="0">
                <a:solidFill>
                  <a:schemeClr val="bg1"/>
                </a:solidFill>
                <a:latin typeface="Times New Roman" panose="02020603050405020304" pitchFamily="18" charset="0"/>
                <a:ea typeface="Times New Roman" panose="02020603050405020304" pitchFamily="18" charset="0"/>
              </a:rPr>
              <a:t>ц</a:t>
            </a:r>
            <a:r>
              <a:rPr lang="ru-RU" sz="1600" dirty="0" err="1">
                <a:solidFill>
                  <a:schemeClr val="bg1"/>
                </a:solidFill>
                <a:latin typeface="Times New Roman" panose="02020603050405020304" pitchFamily="18" charset="0"/>
                <a:ea typeface="Times New Roman" panose="02020603050405020304" pitchFamily="18" charset="0"/>
              </a:rPr>
              <a:t>иал</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ёрдамида</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системадаги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ҳар</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бир</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тур</a:t>
            </a:r>
            <a:r>
              <a:rPr lang="ru-RU" sz="1600" dirty="0" err="1">
                <a:solidFill>
                  <a:schemeClr val="bg1"/>
                </a:solidFill>
                <a:latin typeface="Times New Roman" panose="02020603050405020304" pitchFamily="18" charset="0"/>
                <a:ea typeface="Times New Roman" panose="02020603050405020304" pitchFamily="18" charset="0"/>
              </a:rPr>
              <a:t>даги</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зарралар</a:t>
            </a:r>
            <a:r>
              <a:rPr lang="ru-RU" sz="1600" dirty="0">
                <a:solidFill>
                  <a:schemeClr val="bg1"/>
                </a:solidFill>
                <a:latin typeface="Times New Roman" panose="02020603050405020304" pitchFamily="18" charset="0"/>
                <a:ea typeface="Times New Roman" panose="02020603050405020304" pitchFamily="18" charset="0"/>
              </a:rPr>
              <a:t> сони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6955276" y="829063"/>
                <a:ext cx="257891"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𝑁</m:t>
                          </m:r>
                        </m:e>
                        <m:sub>
                          <m:r>
                            <a:rPr lang="en-US" sz="1600" b="0" i="1" smtClean="0">
                              <a:solidFill>
                                <a:schemeClr val="bg1"/>
                              </a:solidFill>
                              <a:latin typeface="Cambria Math" panose="02040503050406030204" pitchFamily="18" charset="0"/>
                            </a:rPr>
                            <m:t>𝑙</m:t>
                          </m:r>
                        </m:sub>
                      </m:sSub>
                    </m:oMath>
                  </m:oMathPara>
                </a14:m>
                <a:endParaRPr lang="ru-RU" sz="16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6955276" y="829063"/>
                <a:ext cx="257891" cy="246221"/>
              </a:xfrm>
              <a:prstGeom prst="rect">
                <a:avLst/>
              </a:prstGeom>
              <a:blipFill rotWithShape="0">
                <a:blip r:embed="rId2"/>
                <a:stretch>
                  <a:fillRect l="-16667" b="-20000"/>
                </a:stretch>
              </a:blipFill>
            </p:spPr>
            <p:txBody>
              <a:bodyPr/>
              <a:lstStyle/>
              <a:p>
                <a:r>
                  <a:rPr lang="ru-RU">
                    <a:noFill/>
                  </a:rPr>
                  <a:t> </a:t>
                </a:r>
              </a:p>
            </p:txBody>
          </p:sp>
        </mc:Fallback>
      </mc:AlternateContent>
      <p:sp>
        <p:nvSpPr>
          <p:cNvPr id="4" name="Прямоугольник 3"/>
          <p:cNvSpPr/>
          <p:nvPr/>
        </p:nvSpPr>
        <p:spPr>
          <a:xfrm>
            <a:off x="778213" y="1201905"/>
            <a:ext cx="4799712" cy="338554"/>
          </a:xfrm>
          <a:prstGeom prst="rect">
            <a:avLst/>
          </a:prstGeom>
        </p:spPr>
        <p:txBody>
          <a:bodyPr wrap="none">
            <a:spAutoFit/>
          </a:bodyPr>
          <a:lstStyle/>
          <a:p>
            <a:r>
              <a:rPr lang="ru-RU" sz="1600" dirty="0">
                <a:solidFill>
                  <a:schemeClr val="bg1"/>
                </a:solidFill>
                <a:latin typeface="Times New Roman" panose="02020603050405020304" pitchFamily="18" charset="0"/>
                <a:ea typeface="Times New Roman" panose="02020603050405020304" pitchFamily="18" charset="0"/>
              </a:rPr>
              <a:t>ни </a:t>
            </a:r>
            <a:r>
              <a:rPr lang="ru-RU" sz="1600" dirty="0" err="1">
                <a:solidFill>
                  <a:schemeClr val="bg1"/>
                </a:solidFill>
                <a:latin typeface="Times New Roman" panose="02020603050405020304" pitchFamily="18" charset="0"/>
                <a:ea typeface="Times New Roman" panose="02020603050405020304" pitchFamily="18" charset="0"/>
              </a:rPr>
              <a:t>топиш</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мумкин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бўлади</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Лежандр методига асосан</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5" name="TextBox 4"/>
              <p:cNvSpPr txBox="1"/>
              <p:nvPr/>
            </p:nvSpPr>
            <p:spPr>
              <a:xfrm>
                <a:off x="1935805" y="1923055"/>
                <a:ext cx="4605300" cy="10455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0" i="1" smtClean="0">
                          <a:solidFill>
                            <a:schemeClr val="bg1"/>
                          </a:solidFill>
                          <a:latin typeface="Cambria Math" panose="02040503050406030204" pitchFamily="18" charset="0"/>
                        </a:rPr>
                        <m:t>𝑑𝐵</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𝑆𝑑𝑇</m:t>
                      </m:r>
                      <m:r>
                        <a:rPr lang="en-US" sz="2800" b="0" i="1" smtClean="0">
                          <a:solidFill>
                            <a:schemeClr val="bg1"/>
                          </a:solidFill>
                          <a:latin typeface="Cambria Math" panose="02040503050406030204" pitchFamily="18" charset="0"/>
                        </a:rPr>
                        <m:t>−</m:t>
                      </m:r>
                      <m:r>
                        <a:rPr lang="en-US" sz="2800" b="0" i="1" smtClean="0">
                          <a:solidFill>
                            <a:schemeClr val="bg1"/>
                          </a:solidFill>
                          <a:latin typeface="Cambria Math" panose="02040503050406030204" pitchFamily="18" charset="0"/>
                        </a:rPr>
                        <m:t>𝑝𝑑𝑉</m:t>
                      </m:r>
                      <m:r>
                        <a:rPr lang="en-US" sz="2800" b="0" i="1" smtClean="0">
                          <a:solidFill>
                            <a:schemeClr val="bg1"/>
                          </a:solidFill>
                          <a:latin typeface="Cambria Math" panose="02040503050406030204" pitchFamily="18" charset="0"/>
                        </a:rPr>
                        <m:t>−</m:t>
                      </m:r>
                      <m:nary>
                        <m:naryPr>
                          <m:chr m:val="∑"/>
                          <m:supHide m:val="on"/>
                          <m:ctrlPr>
                            <a:rPr lang="en-US" sz="2800" b="0" i="1" smtClean="0">
                              <a:solidFill>
                                <a:schemeClr val="bg1"/>
                              </a:solidFill>
                              <a:latin typeface="Cambria Math" panose="02040503050406030204" pitchFamily="18" charset="0"/>
                            </a:rPr>
                          </m:ctrlPr>
                        </m:naryPr>
                        <m:sub>
                          <m:r>
                            <m:rPr>
                              <m:brk m:alnAt="7"/>
                            </m:rPr>
                            <a:rPr lang="en-US" sz="2800" b="0" i="1" smtClean="0">
                              <a:solidFill>
                                <a:schemeClr val="bg1"/>
                              </a:solidFill>
                              <a:latin typeface="Cambria Math" panose="02040503050406030204" pitchFamily="18" charset="0"/>
                            </a:rPr>
                            <m:t>𝑙</m:t>
                          </m:r>
                        </m:sub>
                        <m:sup/>
                        <m:e>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𝑁</m:t>
                              </m:r>
                            </m:e>
                            <m:sub>
                              <m:r>
                                <a:rPr lang="en-US" sz="2800" b="0" i="1" smtClean="0">
                                  <a:solidFill>
                                    <a:schemeClr val="bg1"/>
                                  </a:solidFill>
                                  <a:latin typeface="Cambria Math" panose="02040503050406030204" pitchFamily="18" charset="0"/>
                                </a:rPr>
                                <m:t>𝑙</m:t>
                              </m:r>
                            </m:sub>
                          </m:sSub>
                          <m:sSub>
                            <m:sSubPr>
                              <m:ctrlPr>
                                <a:rPr lang="en-US" sz="2800" b="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µ</m:t>
                              </m:r>
                            </m:e>
                            <m:sub>
                              <m:r>
                                <a:rPr lang="en-US" sz="2800" b="0" i="1" smtClean="0">
                                  <a:solidFill>
                                    <a:schemeClr val="bg1"/>
                                  </a:solidFill>
                                  <a:latin typeface="Cambria Math" panose="02040503050406030204" pitchFamily="18" charset="0"/>
                                </a:rPr>
                                <m:t>𝑙</m:t>
                              </m:r>
                            </m:sub>
                          </m:sSub>
                        </m:e>
                      </m:nary>
                    </m:oMath>
                  </m:oMathPara>
                </a14:m>
                <a:endParaRPr lang="ru-RU" sz="2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935805" y="1923055"/>
                <a:ext cx="4605300" cy="1045543"/>
              </a:xfrm>
              <a:prstGeom prst="rect">
                <a:avLst/>
              </a:prstGeom>
              <a:blipFill rotWithShape="0">
                <a:blip r:embed="rId3"/>
                <a:stretch>
                  <a:fillRect/>
                </a:stretch>
              </a:blipFill>
            </p:spPr>
            <p:txBody>
              <a:bodyPr/>
              <a:lstStyle/>
              <a:p>
                <a:r>
                  <a:rPr lang="ru-RU">
                    <a:noFill/>
                  </a:rPr>
                  <a:t> </a:t>
                </a:r>
              </a:p>
            </p:txBody>
          </p:sp>
        </mc:Fallback>
      </mc:AlternateContent>
      <p:sp>
        <p:nvSpPr>
          <p:cNvPr id="6" name="Прямоугольник 5"/>
          <p:cNvSpPr/>
          <p:nvPr/>
        </p:nvSpPr>
        <p:spPr>
          <a:xfrm>
            <a:off x="778213" y="3147136"/>
            <a:ext cx="3655168" cy="584775"/>
          </a:xfrm>
          <a:prstGeom prst="rect">
            <a:avLst/>
          </a:prstGeom>
        </p:spPr>
        <p:txBody>
          <a:bodyPr wrap="none">
            <a:spAutoFit/>
          </a:bodyPr>
          <a:lstStyle/>
          <a:p>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ни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оламиз</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тенгликлардан</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нтропия</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1600" dirty="0" smtClean="0">
                <a:solidFill>
                  <a:schemeClr val="bg1"/>
                </a:solidFill>
                <a:latin typeface="Times New Roman" panose="02020603050405020304" pitchFamily="18" charset="0"/>
                <a:cs typeface="Times New Roman" panose="02020603050405020304" pitchFamily="18" charset="0"/>
              </a:rPr>
              <a:t>N </a:t>
            </a:r>
            <a:r>
              <a:rPr lang="ru-RU" sz="1600" dirty="0">
                <a:solidFill>
                  <a:schemeClr val="bg1"/>
                </a:solidFill>
                <a:latin typeface="Times New Roman" panose="02020603050405020304" pitchFamily="18" charset="0"/>
                <a:cs typeface="Times New Roman" panose="02020603050405020304" pitchFamily="18" charset="0"/>
              </a:rPr>
              <a:t>ни </a:t>
            </a:r>
            <a:r>
              <a:rPr lang="ru-RU" sz="1600" dirty="0" err="1">
                <a:solidFill>
                  <a:schemeClr val="bg1"/>
                </a:solidFill>
                <a:latin typeface="Times New Roman" panose="02020603050405020304" pitchFamily="18" charset="0"/>
                <a:cs typeface="Times New Roman" panose="02020603050405020304" pitchFamily="18" charset="0"/>
              </a:rPr>
              <a:t>топиш</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мумкин</a:t>
            </a:r>
            <a:r>
              <a:rPr lang="ru-RU" sz="1600" dirty="0">
                <a:solidFill>
                  <a:schemeClr val="bg1"/>
                </a:solidFill>
                <a:latin typeface="Times New Roman" panose="02020603050405020304" pitchFamily="18" charset="0"/>
                <a:cs typeface="Times New Roman" panose="02020603050405020304" pitchFamily="18" charset="0"/>
              </a:rPr>
              <a:t>.</a:t>
            </a:r>
          </a:p>
        </p:txBody>
      </p:sp>
      <mc:AlternateContent xmlns:mc="http://schemas.openxmlformats.org/markup-compatibility/2006" xmlns:a14="http://schemas.microsoft.com/office/drawing/2010/main">
        <mc:Choice Requires="a14">
          <p:sp>
            <p:nvSpPr>
              <p:cNvPr id="8" name="TextBox 7"/>
              <p:cNvSpPr txBox="1"/>
              <p:nvPr/>
            </p:nvSpPr>
            <p:spPr>
              <a:xfrm>
                <a:off x="4433381" y="3193302"/>
                <a:ext cx="224229"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𝑆</m:t>
                          </m:r>
                        </m:e>
                        <m:sub>
                          <m:r>
                            <a:rPr lang="en-US" sz="1600" b="0" i="1" smtClean="0">
                              <a:solidFill>
                                <a:schemeClr val="bg1"/>
                              </a:solidFill>
                              <a:latin typeface="Cambria Math" panose="02040503050406030204" pitchFamily="18" charset="0"/>
                            </a:rPr>
                            <m:t>𝑙</m:t>
                          </m:r>
                        </m:sub>
                      </m:sSub>
                    </m:oMath>
                  </m:oMathPara>
                </a14:m>
                <a:endParaRPr lang="ru-RU" sz="16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4433381" y="3193302"/>
                <a:ext cx="224229" cy="246221"/>
              </a:xfrm>
              <a:prstGeom prst="rect">
                <a:avLst/>
              </a:prstGeom>
              <a:blipFill rotWithShape="0">
                <a:blip r:embed="rId4"/>
                <a:stretch>
                  <a:fillRect l="-16216" r="-2703" b="-17500"/>
                </a:stretch>
              </a:blipFill>
            </p:spPr>
            <p:txBody>
              <a:bodyPr/>
              <a:lstStyle/>
              <a:p>
                <a:r>
                  <a:rPr lang="ru-RU">
                    <a:noFill/>
                  </a:rPr>
                  <a:t> </a:t>
                </a:r>
              </a:p>
            </p:txBody>
          </p:sp>
        </mc:Fallback>
      </mc:AlternateContent>
      <p:sp>
        <p:nvSpPr>
          <p:cNvPr id="7" name="Прямоугольник 6"/>
          <p:cNvSpPr/>
          <p:nvPr/>
        </p:nvSpPr>
        <p:spPr>
          <a:xfrm>
            <a:off x="4657610" y="3135533"/>
            <a:ext cx="2502608" cy="338554"/>
          </a:xfrm>
          <a:prstGeom prst="rect">
            <a:avLst/>
          </a:prstGeom>
        </p:spPr>
        <p:txBody>
          <a:bodyPr wrap="none">
            <a:spAutoFit/>
          </a:bodyPr>
          <a:lstStyle/>
          <a:p>
            <a:r>
              <a:rPr lang="ru-RU" sz="16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босим</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p </a:t>
            </a:r>
            <a:r>
              <a:rPr lang="ru-RU" sz="1600" dirty="0" err="1">
                <a:solidFill>
                  <a:schemeClr val="bg1"/>
                </a:solidFill>
                <a:latin typeface="Times New Roman" panose="02020603050405020304" pitchFamily="18" charset="0"/>
                <a:cs typeface="Times New Roman" panose="02020603050405020304" pitchFamily="18" charset="0"/>
              </a:rPr>
              <a:t>ва</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err="1">
                <a:solidFill>
                  <a:schemeClr val="bg1"/>
                </a:solidFill>
                <a:latin typeface="Times New Roman" panose="02020603050405020304" pitchFamily="18" charset="0"/>
                <a:cs typeface="Times New Roman" panose="02020603050405020304" pitchFamily="18" charset="0"/>
              </a:rPr>
              <a:t>зарралар</a:t>
            </a:r>
            <a:r>
              <a:rPr lang="ru-RU" sz="1600" dirty="0">
                <a:solidFill>
                  <a:schemeClr val="bg1"/>
                </a:solidFill>
                <a:latin typeface="Times New Roman" panose="02020603050405020304" pitchFamily="18" charset="0"/>
                <a:cs typeface="Times New Roman" panose="02020603050405020304" pitchFamily="18" charset="0"/>
              </a:rPr>
              <a:t> </a:t>
            </a:r>
            <a:r>
              <a:rPr lang="ru-RU" sz="1600" dirty="0" smtClean="0">
                <a:solidFill>
                  <a:schemeClr val="bg1"/>
                </a:solidFill>
                <a:latin typeface="Times New Roman" panose="02020603050405020304" pitchFamily="18" charset="0"/>
                <a:cs typeface="Times New Roman" panose="02020603050405020304" pitchFamily="18" charset="0"/>
              </a:rPr>
              <a:t>сони </a:t>
            </a:r>
            <a:endParaRPr lang="ru-RU"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936894"/>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09067" y="579335"/>
            <a:ext cx="4079963" cy="369332"/>
          </a:xfrm>
          <a:prstGeom prst="rect">
            <a:avLst/>
          </a:prstGeom>
        </p:spPr>
        <p:txBody>
          <a:bodyPr wrap="none">
            <a:spAutoFit/>
          </a:bodyPr>
          <a:lstStyle/>
          <a:p>
            <a:r>
              <a:rPr lang="uz-Cyrl-UZ" sz="1800" b="1" dirty="0">
                <a:solidFill>
                  <a:srgbClr val="FF0000"/>
                </a:solidFill>
                <a:latin typeface="Times New Roman" panose="02020603050405020304" pitchFamily="18" charset="0"/>
                <a:ea typeface="Times New Roman" panose="02020603050405020304" pitchFamily="18" charset="0"/>
              </a:rPr>
              <a:t>Гиббснинг катта каноник тақсимоти</a:t>
            </a:r>
            <a:endParaRPr lang="ru-RU" sz="18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715767" y="1317601"/>
            <a:ext cx="7266562" cy="2800767"/>
          </a:xfrm>
          <a:prstGeom prst="rect">
            <a:avLst/>
          </a:prstGeom>
        </p:spPr>
        <p:txBody>
          <a:bodyPr wrap="square">
            <a:spAutoFit/>
          </a:bodyPr>
          <a:lstStyle/>
          <a:p>
            <a:pPr indent="449580" algn="just"/>
            <a:r>
              <a:rPr lang="uz-Cyrl-UZ" sz="1600" dirty="0">
                <a:solidFill>
                  <a:schemeClr val="bg1"/>
                </a:solidFill>
                <a:latin typeface="Times New Roman" panose="02020603050405020304" pitchFamily="18" charset="0"/>
                <a:ea typeface="Times New Roman" panose="02020603050405020304" pitchFamily="18" charset="0"/>
              </a:rPr>
              <a:t>Гиббснинг кичик каноник тақсимоти зарралар сони ўзгармаc бўлган мувозанатдаги берк системалар учун чиқарилган . Системани термостат билан ўзаро таъсири фақат энергия алмашинишидан иборат деб қаралган.</a:t>
            </a:r>
            <a:endParaRPr lang="ru-RU" sz="1600" dirty="0">
              <a:solidFill>
                <a:schemeClr val="bg1"/>
              </a:solidFill>
              <a:latin typeface="Times New Roman" panose="02020603050405020304" pitchFamily="18" charset="0"/>
              <a:ea typeface="Times New Roman" panose="02020603050405020304" pitchFamily="18" charset="0"/>
            </a:endParaRPr>
          </a:p>
          <a:p>
            <a:pPr indent="449580" algn="just"/>
            <a:r>
              <a:rPr lang="uz-Cyrl-UZ" sz="1600" dirty="0">
                <a:solidFill>
                  <a:schemeClr val="bg1"/>
                </a:solidFill>
                <a:latin typeface="Times New Roman" panose="02020603050405020304" pitchFamily="18" charset="0"/>
                <a:ea typeface="Times New Roman" panose="02020603050405020304" pitchFamily="18" charset="0"/>
              </a:rPr>
              <a:t>Реал ҳолатда  мувозанат ҳолатда система билан термостат ўртасида энергия ва зарралар алмашиниши узлуксиз амалга оширилади. </a:t>
            </a:r>
            <a:endParaRPr lang="ru-RU" sz="1600" dirty="0">
              <a:solidFill>
                <a:schemeClr val="bg1"/>
              </a:solidFill>
              <a:latin typeface="Times New Roman" panose="02020603050405020304" pitchFamily="18" charset="0"/>
              <a:ea typeface="Times New Roman" panose="02020603050405020304" pitchFamily="18" charset="0"/>
            </a:endParaRPr>
          </a:p>
          <a:p>
            <a:r>
              <a:rPr lang="uz-Cyrl-UZ" sz="1600" dirty="0">
                <a:solidFill>
                  <a:schemeClr val="bg1"/>
                </a:solidFill>
                <a:latin typeface="Times New Roman" panose="02020603050405020304" pitchFamily="18" charset="0"/>
                <a:ea typeface="Times New Roman" panose="02020603050405020304" pitchFamily="18" charset="0"/>
              </a:rPr>
              <a:t>Умумий ҳолда система ва термостатнинг энергия алмашиниши фақат ўзаро таъсир орқали эмас, балки системага кираётган ва системадан чиқиб кетаётган, энергия ташувчи зарралар орқали ҳам амалга ошади. Бу ҳолда фақат энергия эмас, балки системани ташкил қилувчи зарралар сони ҳам ўзгарувчан катталик бўлади. Шунинг учун система ҳолатини характерлашда берк системанинг тўлиқ энергияси билан биргаликда зарралар сонини ҳам кўрсатиш керак бўлади.</a:t>
            </a:r>
            <a:endParaRPr lang="ru-RU" sz="1600" dirty="0">
              <a:solidFill>
                <a:schemeClr val="bg1"/>
              </a:solidFill>
            </a:endParaRPr>
          </a:p>
        </p:txBody>
      </p:sp>
    </p:spTree>
    <p:extLst>
      <p:ext uri="{BB962C8B-B14F-4D97-AF65-F5344CB8AC3E}">
        <p14:creationId xmlns:p14="http://schemas.microsoft.com/office/powerpoint/2010/main" val="1569690985"/>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21404" y="1128071"/>
            <a:ext cx="6673174" cy="2585323"/>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Зарралар сони ўзгармас бўлган система ва термостат ўзаро мувозанатда бўлиши учун уларнинг температуралари ва босимлари ҳам тенг бўлиши керак . Зарралар сони ўзгарувчи системанинг мувозанатда бўлиши учун эса юқоридагидан ташқари уларнинг </a:t>
            </a:r>
            <a:r>
              <a:rPr lang="uz-Cyrl-UZ" sz="1800" b="1" dirty="0">
                <a:solidFill>
                  <a:srgbClr val="FF0000"/>
                </a:solidFill>
                <a:latin typeface="Times New Roman" panose="02020603050405020304" pitchFamily="18" charset="0"/>
                <a:ea typeface="Times New Roman" panose="02020603050405020304" pitchFamily="18" charset="0"/>
              </a:rPr>
              <a:t>кимёвий потенциаллари </a:t>
            </a:r>
            <a:r>
              <a:rPr lang="uz-Cyrl-UZ" sz="1800" dirty="0">
                <a:solidFill>
                  <a:srgbClr val="FF0000"/>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ҳам тенг бўлиши керак .</a:t>
            </a:r>
            <a:endParaRPr lang="ru-RU" sz="1800" dirty="0">
              <a:solidFill>
                <a:schemeClr val="bg1"/>
              </a:solidFill>
              <a:latin typeface="Times New Roman" panose="02020603050405020304" pitchFamily="18" charset="0"/>
              <a:ea typeface="Times New Roman" panose="02020603050405020304" pitchFamily="18" charset="0"/>
            </a:endParaRPr>
          </a:p>
          <a:p>
            <a:pPr indent="449580" algn="just"/>
            <a:r>
              <a:rPr lang="uz-Cyrl-UZ" sz="1800" dirty="0">
                <a:solidFill>
                  <a:schemeClr val="bg1"/>
                </a:solidFill>
                <a:latin typeface="Times New Roman" panose="02020603050405020304" pitchFamily="18" charset="0"/>
                <a:ea typeface="Times New Roman" panose="02020603050405020304" pitchFamily="18" charset="0"/>
              </a:rPr>
              <a:t>Ўзаро таъсир туфайли система ва термостат турли хил энергияли ва зарралар сони ўзгарувчан бўлган ҳолатларда бўла олади.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7338644"/>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8028" y="876082"/>
            <a:ext cx="6091732" cy="584775"/>
          </a:xfrm>
          <a:prstGeom prst="rect">
            <a:avLst/>
          </a:prstGeom>
        </p:spPr>
        <p:txBody>
          <a:bodyPr wrap="none">
            <a:spAutoFit/>
          </a:bodyPr>
          <a:lstStyle/>
          <a:p>
            <a:r>
              <a:rPr lang="ru-RU" sz="1600" baseline="30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a:t>
            </a:r>
            <a:r>
              <a:rPr lang="uz-Cyrl-UZ" sz="1600" dirty="0">
                <a:solidFill>
                  <a:schemeClr val="bg1"/>
                </a:solidFill>
                <a:latin typeface="Times New Roman" panose="02020603050405020304" pitchFamily="18" charset="0"/>
                <a:cs typeface="Times New Roman" panose="02020603050405020304" pitchFamily="18" charset="0"/>
              </a:rPr>
              <a:t>ҳолатида бўлиши ва шу ҳолатда </a:t>
            </a:r>
            <a:r>
              <a:rPr lang="en-US" sz="1600" dirty="0" smtClean="0">
                <a:solidFill>
                  <a:schemeClr val="bg1"/>
                </a:solidFill>
                <a:latin typeface="Times New Roman" panose="02020603050405020304" pitchFamily="18" charset="0"/>
                <a:cs typeface="Times New Roman" panose="02020603050405020304" pitchFamily="18" charset="0"/>
              </a:rPr>
              <a:t> n </a:t>
            </a:r>
            <a:r>
              <a:rPr lang="uz-Cyrl-UZ" sz="1600" dirty="0">
                <a:solidFill>
                  <a:schemeClr val="bg1"/>
                </a:solidFill>
                <a:latin typeface="Times New Roman" panose="02020603050405020304" pitchFamily="18" charset="0"/>
                <a:cs typeface="Times New Roman" panose="02020603050405020304" pitchFamily="18" charset="0"/>
              </a:rPr>
              <a:t>та заррага эга бўлиш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эҳтимоллигини </a:t>
            </a:r>
            <a:r>
              <a:rPr lang="uz-Cyrl-UZ" sz="1600" dirty="0">
                <a:solidFill>
                  <a:schemeClr val="bg1"/>
                </a:solidFill>
                <a:latin typeface="Times New Roman" panose="02020603050405020304" pitchFamily="18" charset="0"/>
                <a:cs typeface="Times New Roman" panose="02020603050405020304" pitchFamily="18" charset="0"/>
              </a:rPr>
              <a:t>Гиббснинг катта каноник тақсимоти</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5797685" y="1168469"/>
                <a:ext cx="423386" cy="2569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𝑊</m:t>
                          </m:r>
                        </m:e>
                        <m:sub>
                          <m:r>
                            <a:rPr lang="en-US" sz="1600" b="0" i="1" smtClean="0">
                              <a:solidFill>
                                <a:schemeClr val="bg1"/>
                              </a:solidFill>
                              <a:latin typeface="Cambria Math" panose="02040503050406030204" pitchFamily="18" charset="0"/>
                            </a:rPr>
                            <m:t>𝑙</m:t>
                          </m:r>
                          <m:r>
                            <a:rPr lang="en-US" sz="1600" b="0" i="1" smtClean="0">
                              <a:solidFill>
                                <a:schemeClr val="bg1"/>
                              </a:solidFill>
                              <a:latin typeface="Cambria Math" panose="02040503050406030204" pitchFamily="18" charset="0"/>
                            </a:rPr>
                            <m:t>, </m:t>
                          </m:r>
                          <m:r>
                            <a:rPr lang="en-US" sz="1600" b="0" i="1" smtClean="0">
                              <a:solidFill>
                                <a:schemeClr val="bg1"/>
                              </a:solidFill>
                              <a:latin typeface="Cambria Math" panose="02040503050406030204" pitchFamily="18" charset="0"/>
                            </a:rPr>
                            <m:t>𝑛</m:t>
                          </m:r>
                        </m:sub>
                      </m:sSub>
                    </m:oMath>
                  </m:oMathPara>
                </a14:m>
                <a:endParaRPr lang="ru-RU" sz="16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5797685" y="1168469"/>
                <a:ext cx="423386" cy="256993"/>
              </a:xfrm>
              <a:prstGeom prst="rect">
                <a:avLst/>
              </a:prstGeom>
              <a:blipFill rotWithShape="0">
                <a:blip r:embed="rId2"/>
                <a:stretch>
                  <a:fillRect l="-8571" b="-11905"/>
                </a:stretch>
              </a:blipFill>
            </p:spPr>
            <p:txBody>
              <a:bodyPr/>
              <a:lstStyle/>
              <a:p>
                <a:r>
                  <a:rPr lang="ru-RU">
                    <a:noFill/>
                  </a:rPr>
                  <a:t> </a:t>
                </a:r>
              </a:p>
            </p:txBody>
          </p:sp>
        </mc:Fallback>
      </mc:AlternateContent>
      <p:sp>
        <p:nvSpPr>
          <p:cNvPr id="5" name="Прямоугольник 4"/>
          <p:cNvSpPr/>
          <p:nvPr/>
        </p:nvSpPr>
        <p:spPr>
          <a:xfrm>
            <a:off x="6221071" y="1127688"/>
            <a:ext cx="1167307"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аниқлайди.</a:t>
            </a:r>
            <a:endParaRPr lang="ru-RU" sz="1600" dirty="0">
              <a:solidFill>
                <a:schemeClr val="bg1"/>
              </a:solidFill>
            </a:endParaRPr>
          </a:p>
        </p:txBody>
      </p:sp>
      <p:sp>
        <p:nvSpPr>
          <p:cNvPr id="6" name="Прямоугольник 5"/>
          <p:cNvSpPr/>
          <p:nvPr/>
        </p:nvSpPr>
        <p:spPr>
          <a:xfrm>
            <a:off x="1068028" y="1460857"/>
            <a:ext cx="2956259"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Гибсс катта каноник тақсимоти</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4015264" y="1497357"/>
                <a:ext cx="423386" cy="2569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𝑊</m:t>
                          </m:r>
                        </m:e>
                        <m:sub>
                          <m:r>
                            <a:rPr lang="en-US" sz="1600" b="0" i="1" smtClean="0">
                              <a:solidFill>
                                <a:schemeClr val="bg1"/>
                              </a:solidFill>
                              <a:latin typeface="Cambria Math" panose="02040503050406030204" pitchFamily="18" charset="0"/>
                            </a:rPr>
                            <m:t>𝑙</m:t>
                          </m:r>
                          <m:r>
                            <a:rPr lang="en-US" sz="1600" b="0" i="1" smtClean="0">
                              <a:solidFill>
                                <a:schemeClr val="bg1"/>
                              </a:solidFill>
                              <a:latin typeface="Cambria Math" panose="02040503050406030204" pitchFamily="18" charset="0"/>
                            </a:rPr>
                            <m:t>, </m:t>
                          </m:r>
                          <m:r>
                            <a:rPr lang="en-US" sz="1600" b="0" i="1" smtClean="0">
                              <a:solidFill>
                                <a:schemeClr val="bg1"/>
                              </a:solidFill>
                              <a:latin typeface="Cambria Math" panose="02040503050406030204" pitchFamily="18" charset="0"/>
                            </a:rPr>
                            <m:t>𝑛</m:t>
                          </m:r>
                        </m:sub>
                      </m:sSub>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4015264" y="1497357"/>
                <a:ext cx="423386" cy="256993"/>
              </a:xfrm>
              <a:prstGeom prst="rect">
                <a:avLst/>
              </a:prstGeom>
              <a:blipFill rotWithShape="0">
                <a:blip r:embed="rId3"/>
                <a:stretch>
                  <a:fillRect l="-10145" b="-11905"/>
                </a:stretch>
              </a:blipFill>
            </p:spPr>
            <p:txBody>
              <a:bodyPr/>
              <a:lstStyle/>
              <a:p>
                <a:r>
                  <a:rPr lang="ru-RU">
                    <a:noFill/>
                  </a:rPr>
                  <a:t> </a:t>
                </a:r>
              </a:p>
            </p:txBody>
          </p:sp>
        </mc:Fallback>
      </mc:AlternateContent>
      <p:sp>
        <p:nvSpPr>
          <p:cNvPr id="10" name="Прямоугольник 9"/>
          <p:cNvSpPr/>
          <p:nvPr/>
        </p:nvSpPr>
        <p:spPr>
          <a:xfrm>
            <a:off x="4406311" y="1460093"/>
            <a:ext cx="3629520"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нинг ошкора кўринишини аниқлаймиз.</a:t>
            </a:r>
            <a:endParaRPr lang="ru-RU" sz="1600" dirty="0">
              <a:solidFill>
                <a:schemeClr val="bg1"/>
              </a:solidFill>
            </a:endParaRPr>
          </a:p>
        </p:txBody>
      </p:sp>
      <p:sp>
        <p:nvSpPr>
          <p:cNvPr id="11" name="Прямоугольник 10"/>
          <p:cNvSpPr/>
          <p:nvPr/>
        </p:nvSpPr>
        <p:spPr>
          <a:xfrm>
            <a:off x="1068028" y="1833278"/>
            <a:ext cx="6503703" cy="830997"/>
          </a:xfrm>
          <a:prstGeom prst="rect">
            <a:avLst/>
          </a:prstGeom>
        </p:spPr>
        <p:txBody>
          <a:bodyPr wrap="none">
            <a:spAutoFit/>
          </a:bodyPr>
          <a:lstStyle/>
          <a:p>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 билан термостатдаги тўлиқ зарралар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сони</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1600" dirty="0">
                <a:solidFill>
                  <a:schemeClr val="bg1"/>
                </a:solidFill>
                <a:latin typeface="Times New Roman" panose="02020603050405020304" pitchFamily="18" charset="0"/>
                <a:cs typeface="Times New Roman" panose="02020603050405020304" pitchFamily="18" charset="0"/>
              </a:rPr>
              <a:t>ўзгармас бўлади.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Тақсимот </a:t>
            </a:r>
            <a:r>
              <a:rPr lang="uz-Cyrl-UZ" sz="1600" dirty="0">
                <a:solidFill>
                  <a:schemeClr val="bg1"/>
                </a:solidFill>
                <a:latin typeface="Times New Roman" panose="02020603050405020304" pitchFamily="18" charset="0"/>
                <a:cs typeface="Times New Roman" panose="02020603050405020304" pitchFamily="18" charset="0"/>
              </a:rPr>
              <a:t>функциясини олиш учун ифодадаги катталикларни қуйидаги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катталиклар </a:t>
            </a:r>
            <a:r>
              <a:rPr lang="uz-Cyrl-UZ" sz="1600" dirty="0">
                <a:solidFill>
                  <a:schemeClr val="bg1"/>
                </a:solidFill>
                <a:latin typeface="Times New Roman" panose="02020603050405020304" pitchFamily="18" charset="0"/>
                <a:cs typeface="Times New Roman" panose="02020603050405020304" pitchFamily="18" charset="0"/>
              </a:rPr>
              <a:t>билан алмаштирамиз:</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3" name="TextBox 12"/>
              <p:cNvSpPr txBox="1"/>
              <p:nvPr/>
            </p:nvSpPr>
            <p:spPr>
              <a:xfrm>
                <a:off x="2189924" y="2957801"/>
                <a:ext cx="2037033"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000" i="1" smtClean="0">
                          <a:solidFill>
                            <a:schemeClr val="bg1"/>
                          </a:solidFill>
                          <a:latin typeface="Cambria Math" panose="02040503050406030204" pitchFamily="18" charset="0"/>
                        </a:rPr>
                        <m:t>𝛀</m:t>
                      </m:r>
                      <m:r>
                        <a:rPr lang="en-US" sz="2000" b="0" i="1" smtClean="0">
                          <a:solidFill>
                            <a:schemeClr val="bg1"/>
                          </a:solidFill>
                          <a:latin typeface="Cambria Math" panose="02040503050406030204" pitchFamily="18" charset="0"/>
                        </a:rPr>
                        <m:t> </m:t>
                      </m:r>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𝑙</m:t>
                              </m:r>
                            </m:sub>
                          </m:sSub>
                        </m:e>
                      </m:d>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𝛀</m:t>
                      </m:r>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𝑛</m:t>
                      </m:r>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2189924" y="2957801"/>
                <a:ext cx="2037033" cy="307777"/>
              </a:xfrm>
              <a:prstGeom prst="rect">
                <a:avLst/>
              </a:prstGeom>
              <a:blipFill rotWithShape="0">
                <a:blip r:embed="rId4"/>
                <a:stretch>
                  <a:fillRect l="-2096" r="-3892" b="-3725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4672912" y="2958393"/>
                <a:ext cx="2366161"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b="0" i="1" smtClean="0">
                              <a:solidFill>
                                <a:schemeClr val="bg1"/>
                              </a:solidFill>
                              <a:latin typeface="Cambria Math" panose="02040503050406030204" pitchFamily="18" charset="0"/>
                            </a:rPr>
                          </m:ctrlPr>
                        </m:sSubPr>
                        <m:e>
                          <m:r>
                            <a:rPr lang="ru-RU" sz="2000" i="1">
                              <a:solidFill>
                                <a:schemeClr val="bg1"/>
                              </a:solidFill>
                              <a:latin typeface="Cambria Math" panose="02040503050406030204" pitchFamily="18" charset="0"/>
                            </a:rPr>
                            <m:t>𝛀</m:t>
                          </m:r>
                        </m:e>
                        <m:sub>
                          <m:r>
                            <a:rPr lang="en-US" sz="2000" b="0" i="1" smtClean="0">
                              <a:solidFill>
                                <a:schemeClr val="bg1"/>
                              </a:solidFill>
                              <a:latin typeface="Cambria Math" panose="02040503050406030204" pitchFamily="18" charset="0"/>
                            </a:rPr>
                            <m:t>0</m:t>
                          </m:r>
                        </m:sub>
                      </m:sSub>
                      <m:d>
                        <m:dPr>
                          <m:ctrlPr>
                            <a:rPr lang="en-US" sz="2000" b="0" i="1" smtClean="0">
                              <a:solidFill>
                                <a:schemeClr val="bg1"/>
                              </a:solidFill>
                              <a:latin typeface="Cambria Math" panose="02040503050406030204" pitchFamily="18" charset="0"/>
                            </a:rPr>
                          </m:ctrlPr>
                        </m:dPr>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𝐸</m:t>
                              </m:r>
                            </m:e>
                            <m:sub>
                              <m:r>
                                <a:rPr lang="en-US" sz="2000" b="0" i="1" smtClean="0">
                                  <a:solidFill>
                                    <a:schemeClr val="bg1"/>
                                  </a:solidFill>
                                  <a:latin typeface="Cambria Math" panose="02040503050406030204" pitchFamily="18" charset="0"/>
                                </a:rPr>
                                <m:t>𝑙</m:t>
                              </m:r>
                            </m:sub>
                          </m:sSub>
                        </m:e>
                      </m:d>
                      <m:r>
                        <a:rPr lang="en-US" sz="2000" b="0" i="1" smtClean="0">
                          <a:solidFill>
                            <a:schemeClr val="bg1"/>
                          </a:solidFill>
                          <a:latin typeface="Cambria Math" panose="02040503050406030204" pitchFamily="18" charset="0"/>
                        </a:rPr>
                        <m:t>→ </m:t>
                      </m:r>
                      <m:sSub>
                        <m:sSubPr>
                          <m:ctrlPr>
                            <a:rPr lang="en-US" sz="2000" b="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𝛀</m:t>
                          </m:r>
                        </m:e>
                        <m:sub>
                          <m:r>
                            <a:rPr lang="en-US" sz="2000" b="0" i="1" smtClean="0">
                              <a:solidFill>
                                <a:schemeClr val="bg1"/>
                              </a:solidFill>
                              <a:latin typeface="Cambria Math" panose="02040503050406030204" pitchFamily="18" charset="0"/>
                            </a:rPr>
                            <m:t>0</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𝐸</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0</m:t>
                          </m:r>
                        </m:sub>
                      </m:sSub>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4672912" y="2958393"/>
                <a:ext cx="2366161" cy="307777"/>
              </a:xfrm>
              <a:prstGeom prst="rect">
                <a:avLst/>
              </a:prstGeom>
              <a:blipFill rotWithShape="0">
                <a:blip r:embed="rId5"/>
                <a:stretch>
                  <a:fillRect l="-1804" r="-3351" b="-37255"/>
                </a:stretch>
              </a:blipFill>
            </p:spPr>
            <p:txBody>
              <a:bodyPr/>
              <a:lstStyle/>
              <a:p>
                <a:r>
                  <a:rPr lang="ru-RU">
                    <a:noFill/>
                  </a:rPr>
                  <a:t> </a:t>
                </a:r>
              </a:p>
            </p:txBody>
          </p:sp>
        </mc:Fallback>
      </mc:AlternateContent>
      <p:sp>
        <p:nvSpPr>
          <p:cNvPr id="4" name="Прямоугольник 3"/>
          <p:cNvSpPr/>
          <p:nvPr/>
        </p:nvSpPr>
        <p:spPr>
          <a:xfrm>
            <a:off x="1068028" y="3265578"/>
            <a:ext cx="2491388"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ифода билан алмаштириб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3547664" y="3312883"/>
                <a:ext cx="3993978"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ru-RU" sz="160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1</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𝐸</m:t>
                      </m:r>
                      <m:r>
                        <a:rPr lang="en-US" sz="1600" b="0" i="1" smtClean="0">
                          <a:solidFill>
                            <a:schemeClr val="bg1"/>
                          </a:solidFill>
                          <a:latin typeface="Cambria Math" panose="02040503050406030204" pitchFamily="18" charset="0"/>
                        </a:rPr>
                        <m:t> ва </m:t>
                      </m:r>
                      <m: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𝑁</m:t>
                      </m:r>
                      <m:r>
                        <m:rPr>
                          <m:nor/>
                        </m:rPr>
                        <a:rPr lang="uz-Cyrl-UZ" sz="1600">
                          <a:solidFill>
                            <a:schemeClr val="bg1"/>
                          </a:solidFill>
                        </a:rPr>
                        <m:t>эканлигини ҳисобга олиб,</m:t>
                      </m:r>
                    </m:oMath>
                  </m:oMathPara>
                </a14:m>
                <a:endParaRPr lang="ru-RU" sz="16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3547664" y="3312883"/>
                <a:ext cx="3993978" cy="246221"/>
              </a:xfrm>
              <a:prstGeom prst="rect">
                <a:avLst/>
              </a:prstGeom>
              <a:blipFill rotWithShape="0">
                <a:blip r:embed="rId6"/>
                <a:stretch>
                  <a:fillRect l="-153" r="-916" b="-26829"/>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1068028" y="3758020"/>
                <a:ext cx="6327181" cy="923330"/>
              </a:xfrm>
              <a:prstGeom prst="rect">
                <a:avLst/>
              </a:prstGeom>
              <a:noFill/>
            </p:spPr>
            <p:txBody>
              <a:bodyPr wrap="none" lIns="0" tIns="0" rIns="0" bIns="0" rtlCol="0">
                <a:spAutoFit/>
              </a:bodyPr>
              <a:lstStyle/>
              <a:p>
                <a14:m>
                  <m:oMath xmlns:m="http://schemas.openxmlformats.org/officeDocument/2006/math">
                    <m:sSub>
                      <m:sSubPr>
                        <m:ctrlPr>
                          <a:rPr lang="en-US" sz="2000" b="0" i="1" smtClean="0">
                            <a:solidFill>
                              <a:schemeClr val="bg1"/>
                            </a:solidFill>
                            <a:latin typeface="Cambria Math" panose="02040503050406030204" pitchFamily="18" charset="0"/>
                          </a:rPr>
                        </m:ctrlPr>
                      </m:sSubPr>
                      <m:e>
                        <m:r>
                          <a:rPr lang="ru-RU" sz="2000" i="1">
                            <a:solidFill>
                              <a:schemeClr val="bg1"/>
                            </a:solidFill>
                            <a:latin typeface="Cambria Math" panose="02040503050406030204" pitchFamily="18" charset="0"/>
                          </a:rPr>
                          <m:t>𝛀</m:t>
                        </m:r>
                      </m:e>
                      <m:sub>
                        <m:r>
                          <a:rPr lang="en-US" sz="2000" b="0" i="1" smtClean="0">
                            <a:solidFill>
                              <a:schemeClr val="bg1"/>
                            </a:solidFill>
                            <a:latin typeface="Cambria Math" panose="02040503050406030204" pitchFamily="18" charset="0"/>
                          </a:rPr>
                          <m:t>0</m:t>
                        </m:r>
                      </m:sub>
                    </m:sSub>
                    <m:d>
                      <m:dPr>
                        <m:ctrlPr>
                          <a:rPr lang="en-US" sz="2000" b="0" i="1" smtClean="0">
                            <a:solidFill>
                              <a:schemeClr val="bg1"/>
                            </a:solidFill>
                            <a:latin typeface="Cambria Math" panose="02040503050406030204" pitchFamily="18" charset="0"/>
                          </a:rPr>
                        </m:ctrlPr>
                      </m:dPr>
                      <m:e>
                        <m:r>
                          <a:rPr lang="en-US" sz="2000" b="0" i="1" smtClean="0">
                            <a:solidFill>
                              <a:schemeClr val="bg1"/>
                            </a:solidFill>
                            <a:latin typeface="Cambria Math" panose="02040503050406030204" pitchFamily="18" charset="0"/>
                          </a:rPr>
                          <m:t>𝐸</m:t>
                        </m:r>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𝑁</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𝑛</m:t>
                        </m:r>
                      </m:e>
                    </m:d>
                    <m:r>
                      <a:rPr lang="en-US" sz="2000" b="0" i="1" smtClean="0">
                        <a:solidFill>
                          <a:schemeClr val="bg1"/>
                        </a:solidFill>
                        <a:latin typeface="Cambria Math" panose="02040503050406030204" pitchFamily="18" charset="0"/>
                      </a:rPr>
                      <m:t> </m:t>
                    </m:r>
                  </m:oMath>
                </a14:m>
                <a:r>
                  <a:rPr lang="uz-Cyrl-UZ" sz="2000" dirty="0">
                    <a:solidFill>
                      <a:schemeClr val="bg1"/>
                    </a:solidFill>
                    <a:latin typeface="Times New Roman" panose="02020603050405020304" pitchFamily="18" charset="0"/>
                    <a:cs typeface="Times New Roman" panose="02020603050405020304" pitchFamily="18" charset="0"/>
                  </a:rPr>
                  <a:t>ни кичик катталикларнинг даражалари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бўйича </a:t>
                </a:r>
                <a:r>
                  <a:rPr lang="uz-Cyrl-UZ" sz="2000" dirty="0">
                    <a:solidFill>
                      <a:schemeClr val="bg1"/>
                    </a:solidFill>
                    <a:latin typeface="Times New Roman" panose="02020603050405020304" pitchFamily="18" charset="0"/>
                    <a:cs typeface="Times New Roman" panose="02020603050405020304" pitchFamily="18" charset="0"/>
                  </a:rPr>
                  <a:t>қаторга ёямиз ва ўзгарувчиларнинг биринчи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даражали  </a:t>
                </a:r>
                <a:r>
                  <a:rPr lang="uz-Cyrl-UZ" sz="2000" dirty="0">
                    <a:solidFill>
                      <a:schemeClr val="bg1"/>
                    </a:solidFill>
                    <a:latin typeface="Times New Roman" panose="02020603050405020304" pitchFamily="18" charset="0"/>
                    <a:cs typeface="Times New Roman" panose="02020603050405020304" pitchFamily="18" charset="0"/>
                  </a:rPr>
                  <a:t>ҳадлари билан чегараланамиз</a:t>
                </a:r>
                <a:endParaRPr lang="ru-RU" sz="20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1068028" y="3758020"/>
                <a:ext cx="6327181" cy="923330"/>
              </a:xfrm>
              <a:prstGeom prst="rect">
                <a:avLst/>
              </a:prstGeom>
              <a:blipFill rotWithShape="0">
                <a:blip r:embed="rId7"/>
                <a:stretch>
                  <a:fillRect l="-2408" t="-8553" r="-1541" b="-15789"/>
                </a:stretch>
              </a:blipFill>
            </p:spPr>
            <p:txBody>
              <a:bodyPr/>
              <a:lstStyle/>
              <a:p>
                <a:r>
                  <a:rPr lang="ru-RU">
                    <a:noFill/>
                  </a:rPr>
                  <a:t> </a:t>
                </a:r>
              </a:p>
            </p:txBody>
          </p:sp>
        </mc:Fallback>
      </mc:AlternateContent>
    </p:spTree>
    <p:extLst>
      <p:ext uri="{BB962C8B-B14F-4D97-AF65-F5344CB8AC3E}">
        <p14:creationId xmlns:p14="http://schemas.microsoft.com/office/powerpoint/2010/main" val="3958316039"/>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29680" y="530696"/>
            <a:ext cx="4642618" cy="369332"/>
          </a:xfrm>
          <a:prstGeom prst="rect">
            <a:avLst/>
          </a:prstGeom>
        </p:spPr>
        <p:txBody>
          <a:bodyPr wrap="none">
            <a:spAutoFit/>
          </a:bodyPr>
          <a:lstStyle/>
          <a:p>
            <a:pPr algn="just"/>
            <a:r>
              <a:rPr lang="uz-Cyrl-UZ" sz="1800" dirty="0">
                <a:solidFill>
                  <a:schemeClr val="bg1"/>
                </a:solidFill>
                <a:latin typeface="Times New Roman" panose="02020603050405020304" pitchFamily="18" charset="0"/>
                <a:ea typeface="Times New Roman" panose="02020603050405020304" pitchFamily="18" charset="0"/>
              </a:rPr>
              <a:t>натижада ифода қуйидаги кўринишни олади: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887603" y="1252641"/>
                <a:ext cx="3116238" cy="4217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𝑊</m:t>
                          </m:r>
                        </m:e>
                        <m:sub>
                          <m:r>
                            <a:rPr lang="en-US" sz="1600" b="0" i="1" smtClean="0">
                              <a:solidFill>
                                <a:schemeClr val="bg1"/>
                              </a:solidFill>
                              <a:latin typeface="Cambria Math" panose="02040503050406030204" pitchFamily="18" charset="0"/>
                            </a:rPr>
                            <m:t>𝑙</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𝑛</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𝑐𝑜𝑛𝑠𝑡</m:t>
                      </m:r>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µ</m:t>
                                  </m:r>
                                  <m: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𝑙</m:t>
                                      </m:r>
                                    </m:sub>
                                  </m:sSub>
                                </m:num>
                                <m:den>
                                  <m:r>
                                    <a:rPr lang="en-US" sz="1600" b="0" i="1" smtClean="0">
                                      <a:solidFill>
                                        <a:schemeClr val="bg1"/>
                                      </a:solidFill>
                                      <a:latin typeface="Cambria Math" panose="02040503050406030204" pitchFamily="18" charset="0"/>
                                      <a:ea typeface="Cambria Math" panose="02040503050406030204" pitchFamily="18" charset="0"/>
                                    </a:rPr>
                                    <m:t>𝜃</m:t>
                                  </m:r>
                                </m:den>
                              </m:f>
                            </m:e>
                          </m:d>
                          <m:r>
                            <a:rPr lang="en-US" sz="1600" b="0" i="1" smtClean="0">
                              <a:solidFill>
                                <a:schemeClr val="bg1"/>
                              </a:solidFill>
                              <a:latin typeface="Cambria Math" panose="02040503050406030204" pitchFamily="18" charset="0"/>
                            </a:rPr>
                            <m:t>𝛀</m:t>
                          </m:r>
                          <m:r>
                            <a:rPr lang="en-US" sz="1600" b="0" i="1" smtClean="0">
                              <a:solidFill>
                                <a:schemeClr val="bg1"/>
                              </a:solidFill>
                              <a:latin typeface="Cambria Math" panose="02040503050406030204" pitchFamily="18" charset="0"/>
                            </a:rPr>
                            <m:t>(</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𝑙</m:t>
                              </m:r>
                            </m:sub>
                          </m:sSub>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m:t>
                          </m:r>
                        </m:e>
                      </m:func>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887603" y="1252641"/>
                <a:ext cx="3116238" cy="421719"/>
              </a:xfrm>
              <a:prstGeom prst="rect">
                <a:avLst/>
              </a:prstGeom>
              <a:blipFill rotWithShape="0">
                <a:blip r:embed="rId2"/>
                <a:stretch>
                  <a:fillRect l="-978" t="-1429" r="-1566" b="-14286"/>
                </a:stretch>
              </a:blipFill>
            </p:spPr>
            <p:txBody>
              <a:bodyPr/>
              <a:lstStyle/>
              <a:p>
                <a:r>
                  <a:rPr lang="ru-RU">
                    <a:noFill/>
                  </a:rPr>
                  <a:t> </a:t>
                </a:r>
              </a:p>
            </p:txBody>
          </p:sp>
        </mc:Fallback>
      </mc:AlternateContent>
      <p:sp>
        <p:nvSpPr>
          <p:cNvPr id="5" name="Прямоугольник 4"/>
          <p:cNvSpPr/>
          <p:nvPr/>
        </p:nvSpPr>
        <p:spPr>
          <a:xfrm>
            <a:off x="639328" y="1719196"/>
            <a:ext cx="3207929"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Бу ерда const - нормировка шарти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3754877" y="1652342"/>
                <a:ext cx="1238352" cy="5228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supHide m:val="on"/>
                          <m:ctrlPr>
                            <a:rPr lang="ru-RU" i="1" smtClean="0">
                              <a:solidFill>
                                <a:schemeClr val="bg1"/>
                              </a:solidFill>
                              <a:latin typeface="Cambria Math" panose="02040503050406030204" pitchFamily="18" charset="0"/>
                            </a:rPr>
                          </m:ctrlPr>
                        </m:naryPr>
                        <m:sub>
                          <m:r>
                            <m:rPr>
                              <m:brk m:alnAt="7"/>
                            </m:rPr>
                            <a:rPr lang="en-US" b="0" i="1" smtClean="0">
                              <a:solidFill>
                                <a:schemeClr val="bg1"/>
                              </a:solidFill>
                              <a:latin typeface="Cambria Math" panose="02040503050406030204" pitchFamily="18" charset="0"/>
                            </a:rPr>
                            <m:t>𝑙</m:t>
                          </m:r>
                        </m:sub>
                        <m:sup/>
                        <m:e>
                          <m:nary>
                            <m:naryPr>
                              <m:chr m:val="∑"/>
                              <m:supHide m:val="on"/>
                              <m:ctrlPr>
                                <a:rPr lang="ru-RU" i="1" smtClean="0">
                                  <a:solidFill>
                                    <a:schemeClr val="bg1"/>
                                  </a:solidFill>
                                  <a:latin typeface="Cambria Math" panose="02040503050406030204" pitchFamily="18" charset="0"/>
                                </a:rPr>
                              </m:ctrlPr>
                            </m:naryPr>
                            <m:sub>
                              <m:r>
                                <m:rPr>
                                  <m:brk m:alnAt="7"/>
                                </m:rPr>
                                <a:rPr lang="en-US" b="0" i="1" smtClean="0">
                                  <a:solidFill>
                                    <a:schemeClr val="bg1"/>
                                  </a:solidFill>
                                  <a:latin typeface="Cambria Math" panose="02040503050406030204" pitchFamily="18" charset="0"/>
                                </a:rPr>
                                <m:t>𝑛</m:t>
                              </m:r>
                            </m:sub>
                            <m:sup/>
                            <m:e>
                              <m:sSub>
                                <m:sSubPr>
                                  <m:ctrlPr>
                                    <a:rPr lang="ru-RU"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𝑊</m:t>
                                  </m:r>
                                </m:e>
                                <m:sub>
                                  <m:r>
                                    <a:rPr lang="en-US" b="0" i="1" smtClean="0">
                                      <a:solidFill>
                                        <a:schemeClr val="bg1"/>
                                      </a:solidFill>
                                      <a:latin typeface="Cambria Math" panose="02040503050406030204" pitchFamily="18" charset="0"/>
                                    </a:rPr>
                                    <m:t>𝑙</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𝑛</m:t>
                                  </m:r>
                                </m:sub>
                              </m:sSub>
                              <m:r>
                                <a:rPr lang="en-US" b="0" i="1" smtClean="0">
                                  <a:solidFill>
                                    <a:schemeClr val="bg1"/>
                                  </a:solidFill>
                                  <a:latin typeface="Cambria Math" panose="02040503050406030204" pitchFamily="18" charset="0"/>
                                </a:rPr>
                                <m:t>=1</m:t>
                              </m:r>
                            </m:e>
                          </m:nary>
                        </m:e>
                      </m:nary>
                    </m:oMath>
                  </m:oMathPara>
                </a14:m>
                <a:endParaRPr lang="ru-RU"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754877" y="1652342"/>
                <a:ext cx="1238352" cy="522835"/>
              </a:xfrm>
              <a:prstGeom prst="rect">
                <a:avLst/>
              </a:prstGeom>
              <a:blipFill rotWithShape="0">
                <a:blip r:embed="rId3"/>
                <a:stretch>
                  <a:fillRect l="-52217" t="-144186" r="-49261" b="-204651"/>
                </a:stretch>
              </a:blipFill>
            </p:spPr>
            <p:txBody>
              <a:bodyPr/>
              <a:lstStyle/>
              <a:p>
                <a:r>
                  <a:rPr lang="ru-RU">
                    <a:noFill/>
                  </a:rPr>
                  <a:t> </a:t>
                </a:r>
              </a:p>
            </p:txBody>
          </p:sp>
        </mc:Fallback>
      </mc:AlternateContent>
      <p:sp>
        <p:nvSpPr>
          <p:cNvPr id="8" name="Прямоугольник 7"/>
          <p:cNvSpPr/>
          <p:nvPr/>
        </p:nvSpPr>
        <p:spPr>
          <a:xfrm>
            <a:off x="5052429" y="1719196"/>
            <a:ext cx="1616148"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дан аниқланади.</a:t>
            </a:r>
            <a:endParaRPr lang="ru-RU" sz="1600" dirty="0">
              <a:solidFill>
                <a:schemeClr val="bg1"/>
              </a:solidFill>
            </a:endParaRPr>
          </a:p>
        </p:txBody>
      </p:sp>
      <p:sp>
        <p:nvSpPr>
          <p:cNvPr id="9" name="Прямоугольник 8"/>
          <p:cNvSpPr/>
          <p:nvPr/>
        </p:nvSpPr>
        <p:spPr>
          <a:xfrm>
            <a:off x="645257" y="2399864"/>
            <a:ext cx="7049321" cy="830997"/>
          </a:xfrm>
          <a:prstGeom prst="rect">
            <a:avLst/>
          </a:prstGeom>
        </p:spPr>
        <p:txBody>
          <a:bodyPr wrap="square">
            <a:spAutoFit/>
          </a:bodyPr>
          <a:lstStyle/>
          <a:p>
            <a:pPr indent="449580" algn="just"/>
            <a:r>
              <a:rPr lang="uz-Cyrl-UZ" sz="1600" dirty="0">
                <a:solidFill>
                  <a:schemeClr val="bg1"/>
                </a:solidFill>
                <a:latin typeface="Times New Roman" panose="02020603050405020304" pitchFamily="18" charset="0"/>
                <a:ea typeface="Times New Roman" panose="02020603050405020304" pitchFamily="18" charset="0"/>
              </a:rPr>
              <a:t> Натижада энергияси ва зарралар сони ўзгарувчан ва термостат билан мувозанатда бўлган система учун Гиббснинг катта каноник тақсимотининг ошкора кўринишини оламиз:</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TextBox 10"/>
              <p:cNvSpPr txBox="1"/>
              <p:nvPr/>
            </p:nvSpPr>
            <p:spPr>
              <a:xfrm>
                <a:off x="1372413" y="3786983"/>
                <a:ext cx="5757151" cy="66313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𝑊</m:t>
                          </m:r>
                        </m:e>
                        <m:sub>
                          <m:r>
                            <a:rPr lang="en-US" b="0" i="1" smtClean="0">
                              <a:solidFill>
                                <a:schemeClr val="bg1"/>
                              </a:solidFill>
                              <a:latin typeface="Cambria Math" panose="02040503050406030204" pitchFamily="18" charset="0"/>
                            </a:rPr>
                            <m:t>𝑙</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𝑛</m:t>
                          </m:r>
                        </m:sub>
                      </m:sSub>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m:rPr>
                              <m:sty m:val="p"/>
                            </m:rPr>
                            <a:rPr lang="en-US" b="0" i="0" smtClean="0">
                              <a:solidFill>
                                <a:schemeClr val="bg1"/>
                              </a:solidFill>
                              <a:latin typeface="Cambria Math" panose="02040503050406030204" pitchFamily="18" charset="0"/>
                            </a:rPr>
                            <m:t>exp</m:t>
                          </m:r>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µ</m:t>
                              </m:r>
                              <m:r>
                                <a:rPr lang="en-US" b="0" i="1" smtClean="0">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𝑙</m:t>
                                  </m:r>
                                </m:sub>
                              </m:sSub>
                            </m:num>
                            <m:den>
                              <m:r>
                                <a:rPr lang="en-US" b="0" i="1" smtClean="0">
                                  <a:solidFill>
                                    <a:schemeClr val="bg1"/>
                                  </a:solidFill>
                                  <a:latin typeface="Cambria Math" panose="02040503050406030204" pitchFamily="18" charset="0"/>
                                  <a:ea typeface="Cambria Math" panose="02040503050406030204" pitchFamily="18" charset="0"/>
                                </a:rPr>
                                <m:t>𝜃</m:t>
                              </m:r>
                            </m:den>
                          </m:f>
                          <m:r>
                            <a:rPr lang="en-US" b="0" i="1" smtClean="0">
                              <a:solidFill>
                                <a:schemeClr val="bg1"/>
                              </a:solidFill>
                              <a:latin typeface="Cambria Math" panose="02040503050406030204" pitchFamily="18" charset="0"/>
                            </a:rPr>
                            <m:t>)</m:t>
                          </m:r>
                          <m:r>
                            <a:rPr lang="en-US" i="1">
                              <a:solidFill>
                                <a:schemeClr val="bg1"/>
                              </a:solidFill>
                              <a:latin typeface="Cambria Math" panose="02040503050406030204" pitchFamily="18" charset="0"/>
                            </a:rPr>
                            <m:t>𝛀</m:t>
                          </m:r>
                          <m:r>
                            <a:rPr lang="en-US" i="1">
                              <a:solidFill>
                                <a:schemeClr val="bg1"/>
                              </a:solidFill>
                              <a:latin typeface="Cambria Math" panose="02040503050406030204" pitchFamily="18" charset="0"/>
                            </a:rPr>
                            <m:t>(</m:t>
                          </m:r>
                          <m:sSub>
                            <m:sSubPr>
                              <m:ctrlPr>
                                <a:rPr lang="en-US" i="1">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𝜀</m:t>
                              </m:r>
                            </m:e>
                            <m:sub>
                              <m:r>
                                <a:rPr lang="en-US" i="1">
                                  <a:solidFill>
                                    <a:schemeClr val="bg1"/>
                                  </a:solidFill>
                                  <a:latin typeface="Cambria Math" panose="02040503050406030204" pitchFamily="18" charset="0"/>
                                </a:rPr>
                                <m:t>𝑣</m:t>
                              </m:r>
                            </m:sub>
                          </m:sSub>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num>
                        <m:den>
                          <m:nary>
                            <m:naryPr>
                              <m:chr m:val="∑"/>
                              <m:supHide m:val="on"/>
                              <m:ctrlPr>
                                <a:rPr lang="en-US" b="0" i="1" smtClean="0">
                                  <a:solidFill>
                                    <a:schemeClr val="bg1"/>
                                  </a:solidFill>
                                  <a:latin typeface="Cambria Math" panose="02040503050406030204" pitchFamily="18" charset="0"/>
                                </a:rPr>
                              </m:ctrlPr>
                            </m:naryPr>
                            <m:sub>
                              <m:r>
                                <m:rPr>
                                  <m:brk m:alnAt="7"/>
                                </m:rPr>
                                <a:rPr lang="en-US" b="0" i="1" smtClean="0">
                                  <a:solidFill>
                                    <a:schemeClr val="bg1"/>
                                  </a:solidFill>
                                  <a:latin typeface="Cambria Math" panose="02040503050406030204" pitchFamily="18" charset="0"/>
                                </a:rPr>
                                <m:t>𝑙</m:t>
                              </m:r>
                            </m:sub>
                            <m:sup/>
                            <m:e>
                              <m:nary>
                                <m:naryPr>
                                  <m:chr m:val="∑"/>
                                  <m:supHide m:val="on"/>
                                  <m:ctrlPr>
                                    <a:rPr lang="en-US" b="0" i="1" smtClean="0">
                                      <a:solidFill>
                                        <a:schemeClr val="bg1"/>
                                      </a:solidFill>
                                      <a:latin typeface="Cambria Math" panose="02040503050406030204" pitchFamily="18" charset="0"/>
                                    </a:rPr>
                                  </m:ctrlPr>
                                </m:naryPr>
                                <m:sub>
                                  <m:r>
                                    <m:rPr>
                                      <m:brk m:alnAt="7"/>
                                    </m:rPr>
                                    <a:rPr lang="en-US" b="0" i="1" smtClean="0">
                                      <a:solidFill>
                                        <a:schemeClr val="bg1"/>
                                      </a:solidFill>
                                      <a:latin typeface="Cambria Math" panose="02040503050406030204" pitchFamily="18" charset="0"/>
                                    </a:rPr>
                                    <m:t>𝑛</m:t>
                                  </m:r>
                                </m:sub>
                                <m:sup/>
                                <m:e>
                                  <m:r>
                                    <a:rPr lang="en-US" b="0" i="1" smtClean="0">
                                      <a:solidFill>
                                        <a:schemeClr val="bg1"/>
                                      </a:solidFill>
                                      <a:latin typeface="Cambria Math" panose="02040503050406030204" pitchFamily="18" charset="0"/>
                                    </a:rPr>
                                    <m:t>𝑒𝑥𝑝</m:t>
                                  </m:r>
                                  <m:d>
                                    <m:dPr>
                                      <m:ctrlPr>
                                        <a:rPr lang="en-US" b="0" i="1" smtClean="0">
                                          <a:solidFill>
                                            <a:schemeClr val="bg1"/>
                                          </a:solidFill>
                                          <a:latin typeface="Cambria Math" panose="02040503050406030204" pitchFamily="18" charset="0"/>
                                        </a:rPr>
                                      </m:ctrlPr>
                                    </m:dPr>
                                    <m:e>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µ</m:t>
                                          </m:r>
                                          <m:r>
                                            <a:rPr lang="en-US" b="0" i="1" smtClean="0">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1</m:t>
                                              </m:r>
                                            </m:sub>
                                          </m:sSub>
                                        </m:num>
                                        <m:den>
                                          <m:r>
                                            <a:rPr lang="en-US" b="0" i="1" smtClean="0">
                                              <a:solidFill>
                                                <a:schemeClr val="bg1"/>
                                              </a:solidFill>
                                              <a:latin typeface="Cambria Math" panose="02040503050406030204" pitchFamily="18" charset="0"/>
                                              <a:ea typeface="Cambria Math" panose="02040503050406030204" pitchFamily="18" charset="0"/>
                                            </a:rPr>
                                            <m:t>𝜃</m:t>
                                          </m:r>
                                        </m:den>
                                      </m:f>
                                    </m:e>
                                  </m:d>
                                  <m:r>
                                    <a:rPr lang="en-US" b="0" i="1" smtClean="0">
                                      <a:solidFill>
                                        <a:schemeClr val="bg1"/>
                                      </a:solidFill>
                                      <a:latin typeface="Cambria Math" panose="02040503050406030204" pitchFamily="18" charset="0"/>
                                    </a:rPr>
                                    <m:t>𝛀</m:t>
                                  </m:r>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𝑣</m:t>
                                      </m:r>
                                    </m:sub>
                                  </m:sSub>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e>
                              </m:nary>
                            </m:e>
                          </m:nary>
                        </m:den>
                      </m:f>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r>
                            <m:rPr>
                              <m:sty m:val="p"/>
                            </m:rPr>
                            <a:rPr lang="en-US" b="0" i="0" smtClean="0">
                              <a:solidFill>
                                <a:schemeClr val="bg1"/>
                              </a:solidFill>
                              <a:latin typeface="Cambria Math" panose="02040503050406030204" pitchFamily="18" charset="0"/>
                            </a:rPr>
                            <m:t>exp</m:t>
                          </m:r>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1</m:t>
                                  </m:r>
                                </m:sub>
                              </m:sSub>
                            </m:num>
                            <m:den>
                              <m:r>
                                <a:rPr lang="en-US" b="0" i="1" smtClean="0">
                                  <a:solidFill>
                                    <a:schemeClr val="bg1"/>
                                  </a:solidFill>
                                  <a:latin typeface="Cambria Math" panose="02040503050406030204" pitchFamily="18" charset="0"/>
                                  <a:ea typeface="Cambria Math" panose="02040503050406030204" pitchFamily="18" charset="0"/>
                                </a:rPr>
                                <m:t>𝜃</m:t>
                              </m:r>
                            </m:den>
                          </m:f>
                          <m:r>
                            <a:rPr lang="en-US" b="0" i="1" smtClean="0">
                              <a:solidFill>
                                <a:schemeClr val="bg1"/>
                              </a:solidFill>
                              <a:latin typeface="Cambria Math" panose="02040503050406030204" pitchFamily="18" charset="0"/>
                            </a:rPr>
                            <m:t>)</m:t>
                          </m:r>
                          <m:r>
                            <a:rPr lang="en-US" i="1">
                              <a:solidFill>
                                <a:schemeClr val="bg1"/>
                              </a:solidFill>
                              <a:latin typeface="Cambria Math" panose="02040503050406030204" pitchFamily="18" charset="0"/>
                            </a:rPr>
                            <m:t>𝛀</m:t>
                          </m:r>
                          <m:r>
                            <a:rPr lang="en-US" i="1">
                              <a:solidFill>
                                <a:schemeClr val="bg1"/>
                              </a:solidFill>
                              <a:latin typeface="Cambria Math" panose="02040503050406030204" pitchFamily="18" charset="0"/>
                            </a:rPr>
                            <m:t>(</m:t>
                          </m:r>
                          <m:sSub>
                            <m:sSubPr>
                              <m:ctrlPr>
                                <a:rPr lang="en-US" i="1">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𝜀</m:t>
                              </m:r>
                            </m:e>
                            <m:sub>
                              <m:r>
                                <a:rPr lang="en-US" i="1">
                                  <a:solidFill>
                                    <a:schemeClr val="bg1"/>
                                  </a:solidFill>
                                  <a:latin typeface="Cambria Math" panose="02040503050406030204" pitchFamily="18" charset="0"/>
                                </a:rPr>
                                <m:t>𝑣</m:t>
                              </m:r>
                            </m:sub>
                          </m:sSub>
                          <m:r>
                            <a:rPr lang="en-US" i="1">
                              <a:solidFill>
                                <a:schemeClr val="bg1"/>
                              </a:solidFill>
                              <a:latin typeface="Cambria Math" panose="02040503050406030204" pitchFamily="18" charset="0"/>
                            </a:rPr>
                            <m:t>,</m:t>
                          </m:r>
                          <m:r>
                            <a:rPr lang="en-US" i="1">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num>
                        <m:den>
                          <m:r>
                            <a:rPr lang="en-US" b="0" i="1" smtClean="0">
                              <a:solidFill>
                                <a:schemeClr val="bg1"/>
                              </a:solidFill>
                              <a:latin typeface="Cambria Math" panose="02040503050406030204" pitchFamily="18" charset="0"/>
                            </a:rPr>
                            <m:t>𝑍</m:t>
                          </m:r>
                        </m:den>
                      </m:f>
                    </m:oMath>
                  </m:oMathPara>
                </a14:m>
                <a:endParaRPr lang="ru-RU"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1372413" y="3786983"/>
                <a:ext cx="5757151" cy="663130"/>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88359687"/>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23189" y="627973"/>
            <a:ext cx="1050288"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 Бу ерда:</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829961" y="1288914"/>
                <a:ext cx="2637389" cy="5228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rPr>
                        <m:t>𝑍</m:t>
                      </m:r>
                      <m:r>
                        <a:rPr lang="en-US" b="0" i="1" smtClean="0">
                          <a:solidFill>
                            <a:schemeClr val="bg1"/>
                          </a:solidFill>
                          <a:latin typeface="Cambria Math" panose="02040503050406030204" pitchFamily="18" charset="0"/>
                        </a:rPr>
                        <m:t>=</m:t>
                      </m:r>
                      <m:nary>
                        <m:naryPr>
                          <m:chr m:val="∑"/>
                          <m:supHide m:val="on"/>
                          <m:ctrlPr>
                            <a:rPr lang="en-US" b="0" i="1" smtClean="0">
                              <a:solidFill>
                                <a:schemeClr val="bg1"/>
                              </a:solidFill>
                              <a:latin typeface="Cambria Math" panose="02040503050406030204" pitchFamily="18" charset="0"/>
                            </a:rPr>
                          </m:ctrlPr>
                        </m:naryPr>
                        <m:sub>
                          <m:r>
                            <m:rPr>
                              <m:brk m:alnAt="7"/>
                            </m:rPr>
                            <a:rPr lang="en-US" b="0" i="1" smtClean="0">
                              <a:solidFill>
                                <a:schemeClr val="bg1"/>
                              </a:solidFill>
                              <a:latin typeface="Cambria Math" panose="02040503050406030204" pitchFamily="18" charset="0"/>
                            </a:rPr>
                            <m:t>𝑙</m:t>
                          </m:r>
                        </m:sub>
                        <m:sup/>
                        <m:e>
                          <m:nary>
                            <m:naryPr>
                              <m:chr m:val="∑"/>
                              <m:supHide m:val="on"/>
                              <m:ctrlPr>
                                <a:rPr lang="en-US" b="0" i="1" smtClean="0">
                                  <a:solidFill>
                                    <a:schemeClr val="bg1"/>
                                  </a:solidFill>
                                  <a:latin typeface="Cambria Math" panose="02040503050406030204" pitchFamily="18" charset="0"/>
                                </a:rPr>
                              </m:ctrlPr>
                            </m:naryPr>
                            <m:sub>
                              <m:r>
                                <m:rPr>
                                  <m:brk m:alnAt="7"/>
                                </m:rPr>
                                <a:rPr lang="en-US" b="0" i="1" smtClean="0">
                                  <a:solidFill>
                                    <a:schemeClr val="bg1"/>
                                  </a:solidFill>
                                  <a:latin typeface="Cambria Math" panose="02040503050406030204" pitchFamily="18" charset="0"/>
                                </a:rPr>
                                <m:t>𝑛</m:t>
                              </m:r>
                            </m:sub>
                            <m:sup/>
                            <m:e>
                              <m:r>
                                <a:rPr lang="en-US" b="0" i="1" smtClean="0">
                                  <a:solidFill>
                                    <a:schemeClr val="bg1"/>
                                  </a:solidFill>
                                  <a:latin typeface="Cambria Math" panose="02040503050406030204" pitchFamily="18" charset="0"/>
                                </a:rPr>
                                <m:t>𝑒𝑥𝑝</m:t>
                              </m:r>
                            </m:e>
                          </m:nary>
                          <m:d>
                            <m:dPr>
                              <m:ctrlPr>
                                <a:rPr lang="en-US" b="0" i="1" smtClean="0">
                                  <a:solidFill>
                                    <a:schemeClr val="bg1"/>
                                  </a:solidFill>
                                  <a:latin typeface="Cambria Math" panose="02040503050406030204" pitchFamily="18" charset="0"/>
                                </a:rPr>
                              </m:ctrlPr>
                            </m:dPr>
                            <m:e>
                              <m:f>
                                <m:fPr>
                                  <m:ctrlPr>
                                    <a:rPr lang="en-US" b="0" i="1" smtClean="0">
                                      <a:solidFill>
                                        <a:schemeClr val="bg1"/>
                                      </a:solidFill>
                                      <a:latin typeface="Cambria Math" panose="02040503050406030204" pitchFamily="18" charset="0"/>
                                    </a:rPr>
                                  </m:ctrlPr>
                                </m:fPr>
                                <m:num>
                                  <m:r>
                                    <a:rPr lang="en-US" b="0" i="1" smtClean="0">
                                      <a:solidFill>
                                        <a:schemeClr val="bg1"/>
                                      </a:solidFill>
                                      <a:latin typeface="Cambria Math" panose="02040503050406030204" pitchFamily="18" charset="0"/>
                                    </a:rPr>
                                    <m:t>µ</m:t>
                                  </m:r>
                                  <m:r>
                                    <a:rPr lang="en-US" b="0" i="1" smtClean="0">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1</m:t>
                                      </m:r>
                                    </m:sub>
                                  </m:sSub>
                                </m:num>
                                <m:den>
                                  <m:r>
                                    <a:rPr lang="en-US" b="0" i="1" smtClean="0">
                                      <a:solidFill>
                                        <a:schemeClr val="bg1"/>
                                      </a:solidFill>
                                      <a:latin typeface="Cambria Math" panose="02040503050406030204" pitchFamily="18" charset="0"/>
                                      <a:ea typeface="Cambria Math" panose="02040503050406030204" pitchFamily="18" charset="0"/>
                                    </a:rPr>
                                    <m:t>𝜃</m:t>
                                  </m:r>
                                </m:den>
                              </m:f>
                            </m:e>
                          </m:d>
                          <m:r>
                            <a:rPr lang="en-US" b="0" i="1" smtClean="0">
                              <a:solidFill>
                                <a:schemeClr val="bg1"/>
                              </a:solidFill>
                              <a:latin typeface="Cambria Math" panose="02040503050406030204" pitchFamily="18" charset="0"/>
                            </a:rPr>
                            <m:t>𝛀</m:t>
                          </m:r>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1</m:t>
                              </m:r>
                            </m:sub>
                          </m:sSub>
                          <m:r>
                            <a:rPr lang="en-US" b="0" i="1" smtClean="0">
                              <a:solidFill>
                                <a:schemeClr val="bg1"/>
                              </a:solidFill>
                              <a:latin typeface="Cambria Math" panose="02040503050406030204" pitchFamily="18" charset="0"/>
                            </a:rPr>
                            <m:t>, </m:t>
                          </m:r>
                          <m:r>
                            <a:rPr lang="en-US" b="0" i="1" smtClean="0">
                              <a:solidFill>
                                <a:schemeClr val="bg1"/>
                              </a:solidFill>
                              <a:latin typeface="Cambria Math" panose="02040503050406030204" pitchFamily="18" charset="0"/>
                            </a:rPr>
                            <m:t>𝑛</m:t>
                          </m:r>
                          <m:r>
                            <a:rPr lang="en-US" b="0" i="1" smtClean="0">
                              <a:solidFill>
                                <a:schemeClr val="bg1"/>
                              </a:solidFill>
                              <a:latin typeface="Cambria Math" panose="02040503050406030204" pitchFamily="18" charset="0"/>
                            </a:rPr>
                            <m:t>)</m:t>
                          </m:r>
                        </m:e>
                      </m:nary>
                    </m:oMath>
                  </m:oMathPara>
                </a14:m>
                <a:endParaRPr lang="ru-RU"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829961" y="1288914"/>
                <a:ext cx="2637389" cy="522835"/>
              </a:xfrm>
              <a:prstGeom prst="rect">
                <a:avLst/>
              </a:prstGeom>
              <a:blipFill rotWithShape="0">
                <a:blip r:embed="rId2"/>
                <a:stretch>
                  <a:fillRect l="-11085" t="-144186" r="-1617" b="-20465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821824" y="1940669"/>
                <a:ext cx="1270028" cy="40966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rPr>
                        <m:t>µ</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𝜃</m:t>
                      </m:r>
                      <m:r>
                        <a:rPr lang="en-US" b="0" i="1" smtClean="0">
                          <a:solidFill>
                            <a:schemeClr val="bg1"/>
                          </a:solidFill>
                          <a:latin typeface="Cambria Math" panose="02040503050406030204" pitchFamily="18" charset="0"/>
                          <a:ea typeface="Cambria Math" panose="02040503050406030204" pitchFamily="18" charset="0"/>
                        </a:rPr>
                        <m:t>(</m:t>
                      </m:r>
                      <m:f>
                        <m:fPr>
                          <m:ctrlPr>
                            <a:rPr lang="en-US" b="0" i="1" smtClean="0">
                              <a:solidFill>
                                <a:schemeClr val="bg1"/>
                              </a:solidFill>
                              <a:latin typeface="Cambria Math" panose="02040503050406030204" pitchFamily="18" charset="0"/>
                              <a:ea typeface="Cambria Math" panose="02040503050406030204" pitchFamily="18" charset="0"/>
                            </a:rPr>
                          </m:ctrlPr>
                        </m:fPr>
                        <m:num>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𝑆</m:t>
                          </m:r>
                        </m:num>
                        <m:den>
                          <m:r>
                            <a:rPr lang="en-US" b="0" i="1" smtClean="0">
                              <a:solidFill>
                                <a:schemeClr val="bg1"/>
                              </a:solidFill>
                              <a:latin typeface="Cambria Math" panose="02040503050406030204" pitchFamily="18" charset="0"/>
                              <a:ea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𝑁</m:t>
                          </m:r>
                        </m:den>
                      </m:f>
                      <m:sSub>
                        <m:sSubPr>
                          <m:ctrlPr>
                            <a:rPr lang="en-US" b="0" i="1" smtClean="0">
                              <a:solidFill>
                                <a:schemeClr val="bg1"/>
                              </a:solidFill>
                              <a:latin typeface="Cambria Math" panose="02040503050406030204" pitchFamily="18" charset="0"/>
                              <a:ea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m:t>
                          </m:r>
                        </m:e>
                        <m:sub>
                          <m:r>
                            <a:rPr lang="en-US" b="0" i="1" smtClean="0">
                              <a:solidFill>
                                <a:schemeClr val="bg1"/>
                              </a:solidFill>
                              <a:latin typeface="Cambria Math" panose="02040503050406030204" pitchFamily="18" charset="0"/>
                              <a:ea typeface="Cambria Math" panose="02040503050406030204" pitchFamily="18" charset="0"/>
                            </a:rPr>
                            <m:t>𝑛</m:t>
                          </m:r>
                          <m:r>
                            <a:rPr lang="en-US" b="0" i="1" smtClean="0">
                              <a:solidFill>
                                <a:schemeClr val="bg1"/>
                              </a:solidFill>
                              <a:latin typeface="Cambria Math" panose="02040503050406030204" pitchFamily="18" charset="0"/>
                              <a:ea typeface="Cambria Math" panose="02040503050406030204" pitchFamily="18" charset="0"/>
                            </a:rPr>
                            <m:t>=0</m:t>
                          </m:r>
                        </m:sub>
                      </m:sSub>
                    </m:oMath>
                  </m:oMathPara>
                </a14:m>
                <a:endParaRPr lang="ru-RU"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821824" y="1940669"/>
                <a:ext cx="1270028" cy="409664"/>
              </a:xfrm>
              <a:prstGeom prst="rect">
                <a:avLst/>
              </a:prstGeom>
              <a:blipFill rotWithShape="0">
                <a:blip r:embed="rId3"/>
                <a:stretch>
                  <a:fillRect l="-2404" r="-481" b="-13235"/>
                </a:stretch>
              </a:blipFill>
            </p:spPr>
            <p:txBody>
              <a:bodyPr/>
              <a:lstStyle/>
              <a:p>
                <a:r>
                  <a:rPr lang="ru-RU">
                    <a:noFill/>
                  </a:rPr>
                  <a:t> </a:t>
                </a:r>
              </a:p>
            </p:txBody>
          </p:sp>
        </mc:Fallback>
      </mc:AlternateContent>
      <p:sp>
        <p:nvSpPr>
          <p:cNvPr id="7" name="Прямоугольник 6"/>
          <p:cNvSpPr/>
          <p:nvPr/>
        </p:nvSpPr>
        <p:spPr>
          <a:xfrm>
            <a:off x="2091852" y="1940669"/>
            <a:ext cx="4203395"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 кимёвий потенциал ёки парсиал потенциал,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6295247" y="2002224"/>
                <a:ext cx="659861"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rPr>
                        <m:t>𝛀</m:t>
                      </m:r>
                      <m:d>
                        <m:dPr>
                          <m:ctrlPr>
                            <a:rPr lang="en-US" b="0" i="1" smtClean="0">
                              <a:solidFill>
                                <a:schemeClr val="bg1"/>
                              </a:solidFill>
                              <a:latin typeface="Cambria Math" panose="02040503050406030204" pitchFamily="18" charset="0"/>
                            </a:rPr>
                          </m:ctrlPr>
                        </m:dPr>
                        <m:e>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1</m:t>
                              </m:r>
                            </m:sub>
                          </m:sSub>
                        </m:e>
                      </m:d>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𝑛</m:t>
                      </m:r>
                    </m:oMath>
                  </m:oMathPara>
                </a14:m>
                <a:endParaRPr lang="ru-RU"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6295247" y="2002224"/>
                <a:ext cx="659861" cy="215444"/>
              </a:xfrm>
              <a:prstGeom prst="rect">
                <a:avLst/>
              </a:prstGeom>
              <a:blipFill rotWithShape="0">
                <a:blip r:embed="rId4"/>
                <a:stretch>
                  <a:fillRect l="-5556" r="-1852" b="-13889"/>
                </a:stretch>
              </a:blipFill>
            </p:spPr>
            <p:txBody>
              <a:bodyPr/>
              <a:lstStyle/>
              <a:p>
                <a:r>
                  <a:rPr lang="ru-RU">
                    <a:noFill/>
                  </a:rPr>
                  <a:t> </a:t>
                </a:r>
              </a:p>
            </p:txBody>
          </p:sp>
        </mc:Fallback>
      </mc:AlternateContent>
      <p:sp>
        <p:nvSpPr>
          <p:cNvPr id="9" name="Прямоугольник 8"/>
          <p:cNvSpPr/>
          <p:nvPr/>
        </p:nvSpPr>
        <p:spPr>
          <a:xfrm>
            <a:off x="731625" y="2492629"/>
            <a:ext cx="958917" cy="307777"/>
          </a:xfrm>
          <a:prstGeom prst="rect">
            <a:avLst/>
          </a:prstGeom>
        </p:spPr>
        <p:txBody>
          <a:bodyPr wrap="none">
            <a:spAutoFit/>
          </a:bodyPr>
          <a:lstStyle/>
          <a:p>
            <a:r>
              <a:rPr lang="uz-Cyrl-UZ" i="1" dirty="0">
                <a:solidFill>
                  <a:schemeClr val="bg1"/>
                </a:solidFill>
                <a:latin typeface="Times New Roman" panose="02020603050405020304" pitchFamily="18" charset="0"/>
                <a:ea typeface="Times New Roman" panose="02020603050405020304" pitchFamily="18" charset="0"/>
              </a:rPr>
              <a:t>э</a:t>
            </a:r>
            <a:r>
              <a:rPr lang="uz-Cyrl-UZ" dirty="0">
                <a:solidFill>
                  <a:schemeClr val="bg1"/>
                </a:solidFill>
                <a:latin typeface="Times New Roman" panose="02020603050405020304" pitchFamily="18" charset="0"/>
                <a:ea typeface="Times New Roman" panose="02020603050405020304" pitchFamily="18" charset="0"/>
              </a:rPr>
              <a:t>нергияси</a:t>
            </a:r>
            <a:endParaRPr lang="ru-RU" dirty="0">
              <a:solidFill>
                <a:schemeClr val="bg1"/>
              </a:solidFill>
            </a:endParaRPr>
          </a:p>
        </p:txBody>
      </p:sp>
      <mc:AlternateContent xmlns:mc="http://schemas.openxmlformats.org/markup-compatibility/2006" xmlns:a14="http://schemas.microsoft.com/office/drawing/2010/main">
        <mc:Choice Requires="a14">
          <p:sp>
            <p:nvSpPr>
              <p:cNvPr id="10" name="Прямоугольник 9"/>
              <p:cNvSpPr/>
              <p:nvPr/>
            </p:nvSpPr>
            <p:spPr>
              <a:xfrm>
                <a:off x="1559421" y="2492628"/>
                <a:ext cx="391582" cy="30777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𝜀</m:t>
                          </m:r>
                        </m:e>
                        <m:sub>
                          <m:r>
                            <a:rPr lang="en-US" i="1">
                              <a:solidFill>
                                <a:schemeClr val="bg1"/>
                              </a:solidFill>
                              <a:latin typeface="Cambria Math" panose="02040503050406030204" pitchFamily="18" charset="0"/>
                            </a:rPr>
                            <m:t>1</m:t>
                          </m:r>
                        </m:sub>
                      </m:sSub>
                    </m:oMath>
                  </m:oMathPara>
                </a14:m>
                <a:endParaRPr lang="ru-RU" dirty="0"/>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1559421" y="2492628"/>
                <a:ext cx="391582" cy="307777"/>
              </a:xfrm>
              <a:prstGeom prst="rect">
                <a:avLst/>
              </a:prstGeom>
              <a:blipFill rotWithShape="0">
                <a:blip r:embed="rId5"/>
                <a:stretch>
                  <a:fillRect/>
                </a:stretch>
              </a:blipFill>
            </p:spPr>
            <p:txBody>
              <a:bodyPr/>
              <a:lstStyle/>
              <a:p>
                <a:r>
                  <a:rPr lang="ru-RU">
                    <a:noFill/>
                  </a:rPr>
                  <a:t> </a:t>
                </a:r>
              </a:p>
            </p:txBody>
          </p:sp>
        </mc:Fallback>
      </mc:AlternateContent>
      <p:sp>
        <p:nvSpPr>
          <p:cNvPr id="11" name="Прямоугольник 10"/>
          <p:cNvSpPr/>
          <p:nvPr/>
        </p:nvSpPr>
        <p:spPr>
          <a:xfrm>
            <a:off x="1755212" y="2472503"/>
            <a:ext cx="7032694" cy="307777"/>
          </a:xfrm>
          <a:prstGeom prst="rect">
            <a:avLst/>
          </a:prstGeom>
        </p:spPr>
        <p:txBody>
          <a:bodyPr wrap="none">
            <a:spAutoFit/>
          </a:bodyPr>
          <a:lstStyle/>
          <a:p>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 зарралар сони </a:t>
            </a:r>
            <a:r>
              <a:rPr lang="en-US"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dirty="0">
                <a:solidFill>
                  <a:schemeClr val="bg1"/>
                </a:solidFill>
                <a:latin typeface="Times New Roman" panose="02020603050405020304" pitchFamily="18" charset="0"/>
                <a:cs typeface="Times New Roman" panose="02020603050405020304" pitchFamily="18" charset="0"/>
              </a:rPr>
              <a:t>бўлган ҳолатлар сони ёки оддийгина </a:t>
            </a:r>
            <a:r>
              <a:rPr lang="uz-Cyrl-UZ" b="1" dirty="0">
                <a:solidFill>
                  <a:srgbClr val="FF0000"/>
                </a:solidFill>
                <a:latin typeface="Times New Roman" panose="02020603050405020304" pitchFamily="18" charset="0"/>
                <a:cs typeface="Times New Roman" panose="02020603050405020304" pitchFamily="18" charset="0"/>
              </a:rPr>
              <a:t>ҳолатлар сони</a:t>
            </a:r>
            <a:r>
              <a:rPr lang="uz-Cyrl-UZ" dirty="0">
                <a:solidFill>
                  <a:srgbClr val="FF0000"/>
                </a:solidFill>
                <a:latin typeface="Times New Roman" panose="02020603050405020304" pitchFamily="18" charset="0"/>
                <a:cs typeface="Times New Roman" panose="02020603050405020304" pitchFamily="18" charset="0"/>
              </a:rPr>
              <a:t> </a:t>
            </a:r>
            <a:r>
              <a:rPr lang="uz-Cyrl-UZ" dirty="0">
                <a:solidFill>
                  <a:schemeClr val="bg1"/>
                </a:solidFill>
                <a:latin typeface="Times New Roman" panose="02020603050405020304" pitchFamily="18" charset="0"/>
                <a:cs typeface="Times New Roman" panose="02020603050405020304" pitchFamily="18" charset="0"/>
              </a:rPr>
              <a:t>деб юритилади. </a:t>
            </a:r>
            <a:endParaRPr lang="ru-RU" dirty="0">
              <a:solidFill>
                <a:schemeClr val="bg1"/>
              </a:solidFill>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731625" y="2902450"/>
            <a:ext cx="7828715" cy="738664"/>
          </a:xfrm>
          <a:prstGeom prst="rect">
            <a:avLst/>
          </a:prstGeom>
        </p:spPr>
        <p:txBody>
          <a:bodyPr wrap="square">
            <a:spAutoFit/>
          </a:bodyPr>
          <a:lstStyle/>
          <a:p>
            <a:r>
              <a:rPr lang="en-US"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 </a:t>
            </a:r>
            <a:r>
              <a:rPr lang="uz-Cyrl-UZ"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эса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энергияси ва зарралар сони ўзгарувчан система ҳолат функцияси ёки </a:t>
            </a:r>
            <a:r>
              <a:rPr lang="uz-Cyrl-UZ"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 статистик йиғинди </a:t>
            </a:r>
            <a:r>
              <a:rPr lang="uz-Cyrl-UZ"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дейилади.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системадаги</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зарралар</a:t>
            </a:r>
            <a:r>
              <a:rPr lang="ru-RU"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сони </a:t>
            </a:r>
            <a:r>
              <a:rPr lang="en-US"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n=n=N </a:t>
            </a:r>
            <a:r>
              <a:rPr lang="ru-RU" dirty="0" err="1">
                <a:solidFill>
                  <a:schemeClr val="bg1"/>
                </a:solidFill>
                <a:latin typeface="Times New Roman" panose="02020603050405020304" pitchFamily="18" charset="0"/>
                <a:cs typeface="Times New Roman" panose="02020603050405020304" pitchFamily="18" charset="0"/>
              </a:rPr>
              <a:t>бўлса</a:t>
            </a:r>
            <a:r>
              <a:rPr lang="ru-RU" dirty="0">
                <a:solidFill>
                  <a:schemeClr val="bg1"/>
                </a:solidFill>
                <a:latin typeface="Times New Roman" panose="02020603050405020304" pitchFamily="18" charset="0"/>
                <a:cs typeface="Times New Roman" panose="02020603050405020304" pitchFamily="18" charset="0"/>
              </a:rPr>
              <a:t>, у </a:t>
            </a:r>
            <a:r>
              <a:rPr lang="ru-RU" dirty="0" err="1">
                <a:solidFill>
                  <a:schemeClr val="bg1"/>
                </a:solidFill>
                <a:latin typeface="Times New Roman" panose="02020603050405020304" pitchFamily="18" charset="0"/>
                <a:cs typeface="Times New Roman" panose="02020603050405020304" pitchFamily="18" charset="0"/>
              </a:rPr>
              <a:t>ҳолда</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катта</a:t>
            </a:r>
            <a:r>
              <a:rPr lang="ru-RU" dirty="0">
                <a:solidFill>
                  <a:schemeClr val="bg1"/>
                </a:solidFill>
                <a:latin typeface="Times New Roman" panose="02020603050405020304" pitchFamily="18" charset="0"/>
                <a:cs typeface="Times New Roman" panose="02020603050405020304" pitchFamily="18" charset="0"/>
              </a:rPr>
              <a:t> каноник </a:t>
            </a:r>
            <a:r>
              <a:rPr lang="ru-RU" dirty="0" err="1">
                <a:solidFill>
                  <a:schemeClr val="bg1"/>
                </a:solidFill>
                <a:latin typeface="Times New Roman" panose="02020603050405020304" pitchFamily="18" charset="0"/>
                <a:cs typeface="Times New Roman" panose="02020603050405020304" pitchFamily="18" charset="0"/>
              </a:rPr>
              <a:t>тақсимот</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кичик</a:t>
            </a:r>
            <a:r>
              <a:rPr lang="ru-RU" dirty="0">
                <a:solidFill>
                  <a:schemeClr val="bg1"/>
                </a:solidFill>
                <a:latin typeface="Times New Roman" panose="02020603050405020304" pitchFamily="18" charset="0"/>
                <a:cs typeface="Times New Roman" panose="02020603050405020304" pitchFamily="18" charset="0"/>
              </a:rPr>
              <a:t> каноник </a:t>
            </a:r>
            <a:r>
              <a:rPr lang="ru-RU" dirty="0" err="1">
                <a:solidFill>
                  <a:schemeClr val="bg1"/>
                </a:solidFill>
                <a:latin typeface="Times New Roman" panose="02020603050405020304" pitchFamily="18" charset="0"/>
                <a:cs typeface="Times New Roman" panose="02020603050405020304" pitchFamily="18" charset="0"/>
              </a:rPr>
              <a:t>тақсимотга</a:t>
            </a:r>
            <a:r>
              <a:rPr lang="ru-RU" dirty="0">
                <a:solidFill>
                  <a:schemeClr val="bg1"/>
                </a:solidFill>
                <a:latin typeface="Times New Roman" panose="02020603050405020304" pitchFamily="18" charset="0"/>
                <a:cs typeface="Times New Roman" panose="02020603050405020304" pitchFamily="18" charset="0"/>
              </a:rPr>
              <a:t> </a:t>
            </a:r>
            <a:r>
              <a:rPr lang="ru-RU" dirty="0" err="1">
                <a:solidFill>
                  <a:schemeClr val="bg1"/>
                </a:solidFill>
                <a:latin typeface="Times New Roman" panose="02020603050405020304" pitchFamily="18" charset="0"/>
                <a:cs typeface="Times New Roman" panose="02020603050405020304" pitchFamily="18" charset="0"/>
              </a:rPr>
              <a:t>ўтади</a:t>
            </a:r>
            <a:r>
              <a:rPr lang="ru-RU" dirty="0">
                <a:solidFill>
                  <a:schemeClr val="bg1"/>
                </a:solidFill>
                <a:latin typeface="Times New Roman" panose="02020603050405020304" pitchFamily="18" charset="0"/>
                <a:cs typeface="Times New Roman" panose="02020603050405020304" pitchFamily="18" charset="0"/>
              </a:rPr>
              <a:t>. </a:t>
            </a:r>
          </a:p>
        </p:txBody>
      </p:sp>
      <p:sp>
        <p:nvSpPr>
          <p:cNvPr id="13" name="Прямоугольник 12"/>
          <p:cNvSpPr/>
          <p:nvPr/>
        </p:nvSpPr>
        <p:spPr>
          <a:xfrm>
            <a:off x="731625" y="3783746"/>
            <a:ext cx="2315057" cy="307777"/>
          </a:xfrm>
          <a:prstGeom prst="rect">
            <a:avLst/>
          </a:prstGeom>
        </p:spPr>
        <p:txBody>
          <a:bodyPr wrap="none">
            <a:spAutoFit/>
          </a:bodyPr>
          <a:lstStyle/>
          <a:p>
            <a:r>
              <a:rPr lang="ru-RU" dirty="0" err="1">
                <a:solidFill>
                  <a:schemeClr val="bg1"/>
                </a:solidFill>
                <a:latin typeface="Times New Roman" panose="02020603050405020304" pitchFamily="18" charset="0"/>
                <a:ea typeface="Times New Roman" panose="02020603050405020304" pitchFamily="18" charset="0"/>
              </a:rPr>
              <a:t>Системадаги</a:t>
            </a:r>
            <a:r>
              <a:rPr lang="ru-RU" dirty="0">
                <a:solidFill>
                  <a:schemeClr val="bg1"/>
                </a:solidFill>
                <a:latin typeface="Times New Roman" panose="02020603050405020304" pitchFamily="18" charset="0"/>
                <a:ea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rPr>
              <a:t>ҳолатлар</a:t>
            </a:r>
            <a:r>
              <a:rPr lang="ru-RU" dirty="0">
                <a:solidFill>
                  <a:schemeClr val="bg1"/>
                </a:solidFill>
                <a:latin typeface="Times New Roman" panose="02020603050405020304" pitchFamily="18" charset="0"/>
                <a:ea typeface="Times New Roman" panose="02020603050405020304" pitchFamily="18" charset="0"/>
              </a:rPr>
              <a:t> сони</a:t>
            </a:r>
            <a:endParaRPr lang="ru-RU" dirty="0">
              <a:solidFill>
                <a:schemeClr val="bg1"/>
              </a:solidFill>
            </a:endParaRPr>
          </a:p>
        </p:txBody>
      </p:sp>
      <mc:AlternateContent xmlns:mc="http://schemas.openxmlformats.org/markup-compatibility/2006" xmlns:a14="http://schemas.microsoft.com/office/drawing/2010/main">
        <mc:Choice Requires="a14">
          <p:sp>
            <p:nvSpPr>
              <p:cNvPr id="15" name="TextBox 14"/>
              <p:cNvSpPr txBox="1"/>
              <p:nvPr/>
            </p:nvSpPr>
            <p:spPr>
              <a:xfrm>
                <a:off x="3519840" y="3743158"/>
                <a:ext cx="1126142" cy="5203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rPr>
                        <m:t>𝛀</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ru-RU" sz="1800" b="0" i="1" smtClean="0">
                              <a:solidFill>
                                <a:schemeClr val="bg1"/>
                              </a:solidFill>
                              <a:latin typeface="Cambria Math" panose="02040503050406030204" pitchFamily="18" charset="0"/>
                              <a:ea typeface="Cambria Math" panose="02040503050406030204" pitchFamily="18" charset="0"/>
                            </a:rPr>
                            <m:t>Г</m:t>
                          </m:r>
                        </m:num>
                        <m:den>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ℏ</m:t>
                              </m:r>
                            </m:e>
                            <m:sup>
                              <m:r>
                                <a:rPr lang="en-US" sz="1800" b="0" i="1" smtClean="0">
                                  <a:solidFill>
                                    <a:schemeClr val="bg1"/>
                                  </a:solidFill>
                                  <a:latin typeface="Cambria Math" panose="02040503050406030204" pitchFamily="18" charset="0"/>
                                </a:rPr>
                                <m:t>3</m:t>
                              </m:r>
                            </m:sup>
                          </m:sSup>
                        </m:den>
                      </m:f>
                    </m:oMath>
                  </m:oMathPara>
                </a14:m>
                <a:endParaRPr lang="ru-RU" sz="1800" dirty="0">
                  <a:solidFill>
                    <a:schemeClr val="bg1"/>
                  </a:solidFill>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3519840" y="3743158"/>
                <a:ext cx="1126142" cy="520399"/>
              </a:xfrm>
              <a:prstGeom prst="rect">
                <a:avLst/>
              </a:prstGeom>
              <a:blipFill rotWithShape="0">
                <a:blip r:embed="rId6"/>
                <a:stretch>
                  <a:fillRect/>
                </a:stretch>
              </a:blipFill>
            </p:spPr>
            <p:txBody>
              <a:bodyPr/>
              <a:lstStyle/>
              <a:p>
                <a:r>
                  <a:rPr lang="ru-RU">
                    <a:noFill/>
                  </a:rPr>
                  <a:t> </a:t>
                </a:r>
              </a:p>
            </p:txBody>
          </p:sp>
        </mc:Fallback>
      </mc:AlternateContent>
      <p:sp>
        <p:nvSpPr>
          <p:cNvPr id="16" name="Прямоугольник 15"/>
          <p:cNvSpPr/>
          <p:nvPr/>
        </p:nvSpPr>
        <p:spPr>
          <a:xfrm>
            <a:off x="4841931" y="3849468"/>
            <a:ext cx="2728632" cy="307777"/>
          </a:xfrm>
          <a:prstGeom prst="rect">
            <a:avLst/>
          </a:prstGeom>
        </p:spPr>
        <p:txBody>
          <a:bodyPr wrap="none">
            <a:spAutoFit/>
          </a:bodyPr>
          <a:lstStyle/>
          <a:p>
            <a:pPr algn="just"/>
            <a:r>
              <a:rPr lang="uz-Cyrl-UZ" dirty="0">
                <a:solidFill>
                  <a:schemeClr val="bg1"/>
                </a:solidFill>
                <a:latin typeface="Times New Roman" panose="02020603050405020304" pitchFamily="18" charset="0"/>
                <a:ea typeface="Times New Roman" panose="02020603050405020304" pitchFamily="18" charset="0"/>
              </a:rPr>
              <a:t>ушбу    </a:t>
            </a:r>
            <a:r>
              <a:rPr lang="ru-RU" dirty="0" err="1">
                <a:solidFill>
                  <a:schemeClr val="bg1"/>
                </a:solidFill>
                <a:latin typeface="Times New Roman" panose="02020603050405020304" pitchFamily="18" charset="0"/>
                <a:ea typeface="Times New Roman" panose="02020603050405020304" pitchFamily="18" charset="0"/>
              </a:rPr>
              <a:t>ифода</a:t>
            </a:r>
            <a:r>
              <a:rPr lang="ru-RU" dirty="0">
                <a:solidFill>
                  <a:schemeClr val="bg1"/>
                </a:solidFill>
                <a:latin typeface="Times New Roman" panose="02020603050405020304" pitchFamily="18" charset="0"/>
                <a:ea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rPr>
              <a:t>билан</a:t>
            </a:r>
            <a:r>
              <a:rPr lang="ru-RU" dirty="0">
                <a:solidFill>
                  <a:schemeClr val="bg1"/>
                </a:solidFill>
                <a:latin typeface="Times New Roman" panose="02020603050405020304" pitchFamily="18" charset="0"/>
                <a:ea typeface="Times New Roman" panose="02020603050405020304" pitchFamily="18" charset="0"/>
              </a:rPr>
              <a:t> </a:t>
            </a:r>
            <a:r>
              <a:rPr lang="ru-RU" dirty="0" err="1">
                <a:solidFill>
                  <a:schemeClr val="bg1"/>
                </a:solidFill>
                <a:latin typeface="Times New Roman" panose="02020603050405020304" pitchFamily="18" charset="0"/>
                <a:ea typeface="Times New Roman" panose="02020603050405020304" pitchFamily="18" charset="0"/>
              </a:rPr>
              <a:t>аниқланади</a:t>
            </a:r>
            <a:r>
              <a:rPr lang="ru-RU" dirty="0">
                <a:solidFill>
                  <a:schemeClr val="bg1"/>
                </a:solidFill>
                <a:latin typeface="Times New Roman" panose="02020603050405020304" pitchFamily="18" charset="0"/>
                <a:ea typeface="Times New Roman" panose="02020603050405020304" pitchFamily="18" charset="0"/>
              </a:rPr>
              <a:t>.</a:t>
            </a:r>
            <a:endParaRPr lang="ru-RU"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72107019"/>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6947" y="974101"/>
            <a:ext cx="949299"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 Бу ерда </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3" name="TextBox 2"/>
              <p:cNvSpPr txBox="1"/>
              <p:nvPr/>
            </p:nvSpPr>
            <p:spPr>
              <a:xfrm>
                <a:off x="1826246" y="1035656"/>
                <a:ext cx="473784"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i="1" smtClean="0">
                          <a:solidFill>
                            <a:schemeClr val="bg1"/>
                          </a:solidFill>
                          <a:latin typeface="Cambria Math" panose="02040503050406030204" pitchFamily="18" charset="0"/>
                          <a:ea typeface="Cambria Math" panose="02040503050406030204" pitchFamily="18" charset="0"/>
                        </a:rPr>
                        <m:t>∆</m:t>
                      </m:r>
                      <m:sSub>
                        <m:sSubPr>
                          <m:ctrlPr>
                            <a:rPr lang="ru-RU" i="1" smtClean="0">
                              <a:solidFill>
                                <a:schemeClr val="bg1"/>
                              </a:solidFill>
                              <a:latin typeface="Cambria Math" panose="02040503050406030204" pitchFamily="18" charset="0"/>
                              <a:ea typeface="Cambria Math" panose="02040503050406030204" pitchFamily="18" charset="0"/>
                            </a:rPr>
                          </m:ctrlPr>
                        </m:sSubPr>
                        <m:e>
                          <m:r>
                            <a:rPr lang="ru-RU" i="1">
                              <a:solidFill>
                                <a:schemeClr val="bg1"/>
                              </a:solidFill>
                              <a:latin typeface="Cambria Math" panose="02040503050406030204" pitchFamily="18" charset="0"/>
                              <a:ea typeface="Cambria Math" panose="02040503050406030204" pitchFamily="18" charset="0"/>
                            </a:rPr>
                            <m:t>Г</m:t>
                          </m:r>
                        </m:e>
                        <m:sub>
                          <m:r>
                            <a:rPr lang="ru-RU" b="0" i="1" smtClean="0">
                              <a:solidFill>
                                <a:schemeClr val="bg1"/>
                              </a:solidFill>
                              <a:latin typeface="Cambria Math" panose="02040503050406030204" pitchFamily="18" charset="0"/>
                              <a:ea typeface="Cambria Math" panose="02040503050406030204" pitchFamily="18" charset="0"/>
                            </a:rPr>
                            <m:t>т</m:t>
                          </m:r>
                        </m:sub>
                      </m:sSub>
                      <m:r>
                        <a:rPr lang="ru-RU" b="0" i="1" smtClean="0">
                          <a:solidFill>
                            <a:schemeClr val="bg1"/>
                          </a:solidFill>
                          <a:latin typeface="Cambria Math" panose="02040503050406030204" pitchFamily="18" charset="0"/>
                          <a:ea typeface="Cambria Math" panose="02040503050406030204" pitchFamily="18" charset="0"/>
                        </a:rPr>
                        <m:t> </m:t>
                      </m:r>
                      <m:r>
                        <a:rPr lang="en-US" b="0" i="1" smtClean="0">
                          <a:solidFill>
                            <a:schemeClr val="bg1"/>
                          </a:solidFill>
                          <a:latin typeface="Cambria Math" panose="02040503050406030204" pitchFamily="18" charset="0"/>
                          <a:ea typeface="Cambria Math" panose="02040503050406030204" pitchFamily="18" charset="0"/>
                        </a:rPr>
                        <m:t>𝑛</m:t>
                      </m:r>
                    </m:oMath>
                  </m:oMathPara>
                </a14:m>
                <a:endParaRPr lang="ru-RU"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1826246" y="1035656"/>
                <a:ext cx="473784" cy="215444"/>
              </a:xfrm>
              <a:prstGeom prst="rect">
                <a:avLst/>
              </a:prstGeom>
              <a:blipFill rotWithShape="0">
                <a:blip r:embed="rId2"/>
                <a:stretch>
                  <a:fillRect l="-7792" r="-3896" b="-11429"/>
                </a:stretch>
              </a:blipFill>
            </p:spPr>
            <p:txBody>
              <a:bodyPr/>
              <a:lstStyle/>
              <a:p>
                <a:r>
                  <a:rPr lang="ru-RU">
                    <a:noFill/>
                  </a:rPr>
                  <a:t> </a:t>
                </a:r>
              </a:p>
            </p:txBody>
          </p:sp>
        </mc:Fallback>
      </mc:AlternateContent>
      <p:sp>
        <p:nvSpPr>
          <p:cNvPr id="4" name="Прямоугольник 3"/>
          <p:cNvSpPr/>
          <p:nvPr/>
        </p:nvSpPr>
        <p:spPr>
          <a:xfrm>
            <a:off x="2300030" y="974101"/>
            <a:ext cx="2507418"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-та заррани ўз ичига </a:t>
            </a:r>
            <a:r>
              <a:rPr lang="uz-Cyrl-UZ" sz="1600" dirty="0" smtClean="0">
                <a:solidFill>
                  <a:schemeClr val="bg1"/>
                </a:solidFill>
                <a:latin typeface="Times New Roman" panose="02020603050405020304" pitchFamily="18" charset="0"/>
                <a:ea typeface="Times New Roman" panose="02020603050405020304" pitchFamily="18" charset="0"/>
              </a:rPr>
              <a:t>олган</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5" name="TextBox 4"/>
              <p:cNvSpPr txBox="1"/>
              <p:nvPr/>
            </p:nvSpPr>
            <p:spPr>
              <a:xfrm>
                <a:off x="4807448" y="1004879"/>
                <a:ext cx="213648"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600" i="1" smtClean="0">
                              <a:solidFill>
                                <a:schemeClr val="bg1"/>
                              </a:solidFill>
                              <a:latin typeface="Cambria Math" panose="02040503050406030204" pitchFamily="18" charset="0"/>
                            </a:rPr>
                          </m:ctrlPr>
                        </m:sSubPr>
                        <m:e>
                          <m:r>
                            <a:rPr lang="ru-RU" sz="1600" i="1" smtClean="0">
                              <a:solidFill>
                                <a:schemeClr val="bg1"/>
                              </a:solidFill>
                              <a:latin typeface="Cambria Math" panose="02040503050406030204" pitchFamily="18" charset="0"/>
                              <a:ea typeface="Cambria Math" panose="02040503050406030204" pitchFamily="18" charset="0"/>
                            </a:rPr>
                            <m:t>𝜀</m:t>
                          </m:r>
                        </m:e>
                        <m:sub>
                          <m:r>
                            <a:rPr lang="en-US" sz="1600" b="0" i="1" smtClean="0">
                              <a:solidFill>
                                <a:schemeClr val="bg1"/>
                              </a:solidFill>
                              <a:latin typeface="Cambria Math" panose="02040503050406030204" pitchFamily="18" charset="0"/>
                            </a:rPr>
                            <m:t>𝑙</m:t>
                          </m:r>
                        </m:sub>
                      </m:sSub>
                    </m:oMath>
                  </m:oMathPara>
                </a14:m>
                <a:endParaRPr lang="ru-RU" sz="16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4807448" y="1004879"/>
                <a:ext cx="213648" cy="246221"/>
              </a:xfrm>
              <a:prstGeom prst="rect">
                <a:avLst/>
              </a:prstGeom>
              <a:blipFill rotWithShape="0">
                <a:blip r:embed="rId3"/>
                <a:stretch>
                  <a:fillRect l="-11429" b="-17500"/>
                </a:stretch>
              </a:blipFill>
            </p:spPr>
            <p:txBody>
              <a:bodyPr/>
              <a:lstStyle/>
              <a:p>
                <a:r>
                  <a:rPr lang="ru-RU">
                    <a:noFill/>
                  </a:rPr>
                  <a:t> </a:t>
                </a:r>
              </a:p>
            </p:txBody>
          </p:sp>
        </mc:Fallback>
      </mc:AlternateContent>
      <p:sp>
        <p:nvSpPr>
          <p:cNvPr id="6" name="Прямоугольник 5"/>
          <p:cNvSpPr/>
          <p:nvPr/>
        </p:nvSpPr>
        <p:spPr>
          <a:xfrm>
            <a:off x="4514952" y="974101"/>
            <a:ext cx="3985706" cy="338554"/>
          </a:xfrm>
          <a:prstGeom prst="rect">
            <a:avLst/>
          </a:prstGeom>
        </p:spPr>
        <p:txBody>
          <a:bodyPr wrap="none">
            <a:spAutoFit/>
          </a:bodyPr>
          <a:lstStyle/>
          <a:p>
            <a:pPr indent="449580" algn="just"/>
            <a:r>
              <a:rPr lang="uz-Cyrl-UZ" sz="1600" dirty="0">
                <a:solidFill>
                  <a:schemeClr val="bg1"/>
                </a:solidFill>
                <a:latin typeface="Times New Roman" panose="02020603050405020304" pitchFamily="18" charset="0"/>
                <a:ea typeface="Times New Roman" panose="02020603050405020304" pitchFamily="18" charset="0"/>
              </a:rPr>
              <a:t>энергияли фазалар фазосининг ҳажми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TextBox 7"/>
              <p:cNvSpPr txBox="1"/>
              <p:nvPr/>
            </p:nvSpPr>
            <p:spPr>
              <a:xfrm>
                <a:off x="2801566" y="1531109"/>
                <a:ext cx="3959354"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sSub>
                        <m:sSubPr>
                          <m:ctrlPr>
                            <a:rPr lang="ru-RU" sz="1800" i="1" smtClean="0">
                              <a:solidFill>
                                <a:schemeClr val="bg1"/>
                              </a:solidFill>
                              <a:latin typeface="Cambria Math" panose="02040503050406030204" pitchFamily="18" charset="0"/>
                              <a:ea typeface="Cambria Math" panose="02040503050406030204" pitchFamily="18" charset="0"/>
                            </a:rPr>
                          </m:ctrlPr>
                        </m:sSubPr>
                        <m:e>
                          <m:r>
                            <a:rPr lang="ru-RU" sz="1800" b="0" i="1" smtClean="0">
                              <a:solidFill>
                                <a:schemeClr val="bg1"/>
                              </a:solidFill>
                              <a:latin typeface="Cambria Math" panose="02040503050406030204" pitchFamily="18" charset="0"/>
                              <a:ea typeface="Cambria Math" panose="02040503050406030204" pitchFamily="18" charset="0"/>
                            </a:rPr>
                            <m:t>Г</m:t>
                          </m:r>
                        </m:e>
                        <m:sub>
                          <m:r>
                            <a:rPr lang="en-US" sz="1800" b="0" i="1" smtClean="0">
                              <a:solidFill>
                                <a:schemeClr val="bg1"/>
                              </a:solidFill>
                              <a:latin typeface="Cambria Math" panose="02040503050406030204" pitchFamily="18" charset="0"/>
                              <a:ea typeface="Cambria Math" panose="02040503050406030204" pitchFamily="18" charset="0"/>
                            </a:rPr>
                            <m:t>𝑛</m:t>
                          </m:r>
                        </m:sub>
                      </m:sSub>
                      <m:r>
                        <a:rPr lang="ru-RU" sz="1800" b="0" i="1" smtClean="0">
                          <a:solidFill>
                            <a:schemeClr val="bg1"/>
                          </a:solidFill>
                          <a:latin typeface="Cambria Math" panose="02040503050406030204" pitchFamily="18" charset="0"/>
                          <a:ea typeface="Cambria Math" panose="02040503050406030204" pitchFamily="18" charset="0"/>
                        </a:rPr>
                        <m:t>=∆</m:t>
                      </m:r>
                      <m:sSub>
                        <m:sSubPr>
                          <m:ctrlPr>
                            <a:rPr lang="ru-RU" sz="1800" b="0" i="1" smtClean="0">
                              <a:solidFill>
                                <a:schemeClr val="bg1"/>
                              </a:solidFill>
                              <a:latin typeface="Cambria Math" panose="02040503050406030204" pitchFamily="18" charset="0"/>
                              <a:ea typeface="Cambria Math" panose="02040503050406030204" pitchFamily="18" charset="0"/>
                            </a:rPr>
                          </m:ctrlPr>
                        </m:sSubPr>
                        <m:e>
                          <m:r>
                            <a:rPr lang="ru-RU" sz="1800" b="0" i="1" smtClean="0">
                              <a:solidFill>
                                <a:schemeClr val="bg1"/>
                              </a:solidFill>
                              <a:latin typeface="Cambria Math" panose="02040503050406030204" pitchFamily="18" charset="0"/>
                              <a:ea typeface="Cambria Math" panose="02040503050406030204" pitchFamily="18" charset="0"/>
                            </a:rPr>
                            <m:t>з</m:t>
                          </m:r>
                        </m:e>
                        <m:sub>
                          <m:r>
                            <a:rPr lang="ru-RU" sz="1800" b="0" i="1" smtClean="0">
                              <a:solidFill>
                                <a:schemeClr val="bg1"/>
                              </a:solidFill>
                              <a:latin typeface="Cambria Math" panose="02040503050406030204" pitchFamily="18" charset="0"/>
                              <a:ea typeface="Cambria Math" panose="02040503050406030204" pitchFamily="18" charset="0"/>
                            </a:rPr>
                            <m:t>1</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𝑝</m:t>
                          </m:r>
                        </m:e>
                        <m:sub>
                          <m:r>
                            <a:rPr lang="en-US" sz="1800" b="0" i="1" smtClean="0">
                              <a:solidFill>
                                <a:schemeClr val="bg1"/>
                              </a:solidFill>
                              <a:latin typeface="Cambria Math" panose="02040503050406030204" pitchFamily="18" charset="0"/>
                              <a:ea typeface="Cambria Math" panose="02040503050406030204" pitchFamily="18" charset="0"/>
                            </a:rPr>
                            <m:t>2</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𝑝</m:t>
                          </m:r>
                        </m:e>
                        <m:sub>
                          <m:r>
                            <a:rPr lang="en-US" sz="1800" b="0" i="1" smtClean="0">
                              <a:solidFill>
                                <a:schemeClr val="bg1"/>
                              </a:solidFill>
                              <a:latin typeface="Cambria Math" panose="02040503050406030204" pitchFamily="18" charset="0"/>
                              <a:ea typeface="Cambria Math" panose="02040503050406030204" pitchFamily="18" charset="0"/>
                            </a:rPr>
                            <m:t>3</m:t>
                          </m:r>
                          <m:r>
                            <a:rPr lang="en-US" sz="1800" b="0" i="1" smtClean="0">
                              <a:solidFill>
                                <a:schemeClr val="bg1"/>
                              </a:solidFill>
                              <a:latin typeface="Cambria Math" panose="02040503050406030204" pitchFamily="18" charset="0"/>
                              <a:ea typeface="Cambria Math" panose="02040503050406030204" pitchFamily="18" charset="0"/>
                            </a:rPr>
                            <m:t>𝑛</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𝑞</m:t>
                          </m:r>
                        </m:e>
                        <m:sub>
                          <m:r>
                            <a:rPr lang="en-US" sz="1800" b="0" i="1" smtClean="0">
                              <a:solidFill>
                                <a:schemeClr val="bg1"/>
                              </a:solidFill>
                              <a:latin typeface="Cambria Math" panose="02040503050406030204" pitchFamily="18" charset="0"/>
                              <a:ea typeface="Cambria Math" panose="02040503050406030204" pitchFamily="18" charset="0"/>
                            </a:rPr>
                            <m:t>1</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𝑞</m:t>
                          </m:r>
                        </m:e>
                        <m:sub>
                          <m:r>
                            <a:rPr lang="en-US" sz="1800" b="0" i="1" smtClean="0">
                              <a:solidFill>
                                <a:schemeClr val="bg1"/>
                              </a:solidFill>
                              <a:latin typeface="Cambria Math" panose="02040503050406030204" pitchFamily="18" charset="0"/>
                              <a:ea typeface="Cambria Math" panose="02040503050406030204" pitchFamily="18" charset="0"/>
                            </a:rPr>
                            <m:t>2</m:t>
                          </m:r>
                        </m:sub>
                      </m:sSub>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𝑞</m:t>
                          </m:r>
                        </m:e>
                        <m:sub>
                          <m:r>
                            <a:rPr lang="en-US" sz="1800" b="0" i="1" smtClean="0">
                              <a:solidFill>
                                <a:schemeClr val="bg1"/>
                              </a:solidFill>
                              <a:latin typeface="Cambria Math" panose="02040503050406030204" pitchFamily="18" charset="0"/>
                              <a:ea typeface="Cambria Math" panose="02040503050406030204" pitchFamily="18" charset="0"/>
                            </a:rPr>
                            <m:t>3</m:t>
                          </m:r>
                          <m:r>
                            <a:rPr lang="en-US" sz="1800" b="0" i="1" smtClean="0">
                              <a:solidFill>
                                <a:schemeClr val="bg1"/>
                              </a:solidFill>
                              <a:latin typeface="Cambria Math" panose="02040503050406030204" pitchFamily="18" charset="0"/>
                              <a:ea typeface="Cambria Math" panose="02040503050406030204" pitchFamily="18" charset="0"/>
                            </a:rPr>
                            <m:t>𝑛</m:t>
                          </m:r>
                        </m:sub>
                      </m:sSub>
                    </m:oMath>
                  </m:oMathPara>
                </a14:m>
                <a:endParaRPr lang="ru-RU" sz="1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2801566" y="1531109"/>
                <a:ext cx="3959354" cy="276999"/>
              </a:xfrm>
              <a:prstGeom prst="rect">
                <a:avLst/>
              </a:prstGeom>
              <a:blipFill rotWithShape="0">
                <a:blip r:embed="rId4"/>
                <a:stretch>
                  <a:fillRect l="-924" b="-26087"/>
                </a:stretch>
              </a:blipFill>
            </p:spPr>
            <p:txBody>
              <a:bodyPr/>
              <a:lstStyle/>
              <a:p>
                <a:r>
                  <a:rPr lang="ru-RU">
                    <a:noFill/>
                  </a:rPr>
                  <a:t> </a:t>
                </a:r>
              </a:p>
            </p:txBody>
          </p:sp>
        </mc:Fallback>
      </mc:AlternateContent>
      <p:sp>
        <p:nvSpPr>
          <p:cNvPr id="9" name="Прямоугольник 8"/>
          <p:cNvSpPr/>
          <p:nvPr/>
        </p:nvSpPr>
        <p:spPr>
          <a:xfrm>
            <a:off x="876947" y="1948740"/>
            <a:ext cx="7518023" cy="338554"/>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Юқоридагиларни ҳисобга олиб, ифодани  қуйидагича ёзиш мумкин:</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11" name="TextBox 10"/>
              <p:cNvSpPr txBox="1"/>
              <p:nvPr/>
            </p:nvSpPr>
            <p:spPr>
              <a:xfrm>
                <a:off x="3492016" y="2444193"/>
                <a:ext cx="1494705" cy="5237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rPr>
                        <m:t>𝑑</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𝑊</m:t>
                          </m:r>
                        </m:e>
                        <m:sub>
                          <m:r>
                            <a:rPr lang="en-US" b="0" i="1" smtClean="0">
                              <a:solidFill>
                                <a:schemeClr val="bg1"/>
                              </a:solidFill>
                              <a:latin typeface="Cambria Math" panose="02040503050406030204" pitchFamily="18" charset="0"/>
                            </a:rPr>
                            <m:t>𝑙</m:t>
                          </m:r>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𝑛</m:t>
                          </m:r>
                        </m:sub>
                      </m:sSub>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func>
                            <m:funcPr>
                              <m:ctrlPr>
                                <a:rPr lang="en-US" b="0" i="1" smtClean="0">
                                  <a:solidFill>
                                    <a:schemeClr val="bg1"/>
                                  </a:solidFill>
                                  <a:latin typeface="Cambria Math" panose="02040503050406030204" pitchFamily="18" charset="0"/>
                                </a:rPr>
                              </m:ctrlPr>
                            </m:funcPr>
                            <m:fName>
                              <m:r>
                                <m:rPr>
                                  <m:sty m:val="p"/>
                                </m:rPr>
                                <a:rPr lang="en-US" b="0" i="0" smtClean="0">
                                  <a:solidFill>
                                    <a:schemeClr val="bg1"/>
                                  </a:solidFill>
                                  <a:latin typeface="Cambria Math" panose="02040503050406030204" pitchFamily="18" charset="0"/>
                                </a:rPr>
                                <m:t>exp</m:t>
                              </m:r>
                            </m:fName>
                            <m:e>
                              <m:d>
                                <m:dPr>
                                  <m:ctrlPr>
                                    <a:rPr lang="en-US" b="0" i="1" smtClean="0">
                                      <a:solidFill>
                                        <a:schemeClr val="bg1"/>
                                      </a:solidFill>
                                      <a:latin typeface="Cambria Math" panose="02040503050406030204" pitchFamily="18" charset="0"/>
                                    </a:rPr>
                                  </m:ctrlPr>
                                </m:dPr>
                                <m:e>
                                  <m:r>
                                    <a:rPr lang="en-US" b="0" i="1" smtClean="0">
                                      <a:solidFill>
                                        <a:schemeClr val="bg1"/>
                                      </a:solidFill>
                                      <a:latin typeface="Cambria Math" panose="02040503050406030204" pitchFamily="18" charset="0"/>
                                    </a:rPr>
                                    <m:t>−</m:t>
                                  </m:r>
                                  <m:f>
                                    <m:fPr>
                                      <m:ctrlPr>
                                        <a:rPr lang="en-US" b="0" i="1" smtClean="0">
                                          <a:solidFill>
                                            <a:schemeClr val="bg1"/>
                                          </a:solidFill>
                                          <a:latin typeface="Cambria Math" panose="02040503050406030204" pitchFamily="18" charset="0"/>
                                        </a:rPr>
                                      </m:ctrlPr>
                                    </m:fPr>
                                    <m:num>
                                      <m:sSub>
                                        <m:sSubPr>
                                          <m:ctrlPr>
                                            <a:rPr lang="en-US" b="0" i="1" smtClean="0">
                                              <a:solidFill>
                                                <a:schemeClr val="bg1"/>
                                              </a:solidFill>
                                              <a:latin typeface="Cambria Math" panose="02040503050406030204" pitchFamily="18" charset="0"/>
                                            </a:rPr>
                                          </m:ctrlPr>
                                        </m:sSubPr>
                                        <m:e>
                                          <m:r>
                                            <a:rPr lang="en-US" i="1">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𝑙</m:t>
                                          </m:r>
                                        </m:sub>
                                      </m:sSub>
                                    </m:num>
                                    <m:den>
                                      <m:r>
                                        <a:rPr lang="en-US" i="1">
                                          <a:solidFill>
                                            <a:schemeClr val="bg1"/>
                                          </a:solidFill>
                                          <a:latin typeface="Cambria Math" panose="02040503050406030204" pitchFamily="18" charset="0"/>
                                          <a:ea typeface="Cambria Math" panose="02040503050406030204" pitchFamily="18" charset="0"/>
                                        </a:rPr>
                                        <m:t>𝜃</m:t>
                                      </m:r>
                                    </m:den>
                                  </m:f>
                                </m:e>
                              </m:d>
                            </m:e>
                          </m:func>
                        </m:num>
                        <m:den>
                          <m:r>
                            <a:rPr lang="en-US" b="0" i="1" smtClean="0">
                              <a:solidFill>
                                <a:schemeClr val="bg1"/>
                              </a:solidFill>
                              <a:latin typeface="Cambria Math" panose="02040503050406030204" pitchFamily="18" charset="0"/>
                            </a:rPr>
                            <m:t>𝑍</m:t>
                          </m:r>
                          <m:sSup>
                            <m:sSupPr>
                              <m:ctrlPr>
                                <a:rPr lang="en-US" b="0" i="1" smtClean="0">
                                  <a:solidFill>
                                    <a:schemeClr val="bg1"/>
                                  </a:solidFill>
                                  <a:latin typeface="Cambria Math" panose="02040503050406030204" pitchFamily="18" charset="0"/>
                                </a:rPr>
                              </m:ctrlPr>
                            </m:sSupPr>
                            <m:e>
                              <m:r>
                                <a:rPr lang="en-US" i="1">
                                  <a:solidFill>
                                    <a:schemeClr val="bg1"/>
                                  </a:solidFill>
                                  <a:latin typeface="Cambria Math" panose="02040503050406030204" pitchFamily="18" charset="0"/>
                                </a:rPr>
                                <m:t>ℏ</m:t>
                              </m:r>
                            </m:e>
                            <m:sup>
                              <m:r>
                                <a:rPr lang="en-US" b="0" i="1" smtClean="0">
                                  <a:solidFill>
                                    <a:schemeClr val="bg1"/>
                                  </a:solidFill>
                                  <a:latin typeface="Cambria Math" panose="02040503050406030204" pitchFamily="18" charset="0"/>
                                </a:rPr>
                                <m:t>3</m:t>
                              </m:r>
                              <m:r>
                                <a:rPr lang="en-US" b="0" i="1" smtClean="0">
                                  <a:solidFill>
                                    <a:schemeClr val="bg1"/>
                                  </a:solidFill>
                                  <a:latin typeface="Cambria Math" panose="02040503050406030204" pitchFamily="18" charset="0"/>
                                </a:rPr>
                                <m:t>𝑛</m:t>
                              </m:r>
                            </m:sup>
                          </m:sSup>
                        </m:den>
                      </m:f>
                    </m:oMath>
                  </m:oMathPara>
                </a14:m>
                <a:endParaRPr lang="ru-RU" dirty="0">
                  <a:solidFill>
                    <a:schemeClr val="bg1"/>
                  </a:solidFill>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3492016" y="2444193"/>
                <a:ext cx="1494705" cy="523798"/>
              </a:xfrm>
              <a:prstGeom prst="rect">
                <a:avLst/>
              </a:prstGeom>
              <a:blipFill rotWithShape="0">
                <a:blip r:embed="rId5"/>
                <a:stretch>
                  <a:fillRect/>
                </a:stretch>
              </a:blipFill>
            </p:spPr>
            <p:txBody>
              <a:bodyPr/>
              <a:lstStyle/>
              <a:p>
                <a:r>
                  <a:rPr lang="ru-RU">
                    <a:noFill/>
                  </a:rPr>
                  <a:t> </a:t>
                </a:r>
              </a:p>
            </p:txBody>
          </p:sp>
        </mc:Fallback>
      </mc:AlternateContent>
      <p:sp>
        <p:nvSpPr>
          <p:cNvPr id="12" name="Прямоугольник 11"/>
          <p:cNvSpPr/>
          <p:nvPr/>
        </p:nvSpPr>
        <p:spPr>
          <a:xfrm>
            <a:off x="1021404" y="3124890"/>
            <a:ext cx="7479254" cy="830997"/>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Гиббснинг катта каноник тақсимотидан фойдаланиб, энергияси ва зарралар сони ўзгарувчан бўлган системаларнинг ҳолатини аниқловчи термодинамик катталикларнинг ўртача қийматини аниқлаш мумкин:</a:t>
            </a:r>
            <a:endParaRPr lang="ru-RU" sz="1600" dirty="0">
              <a:solidFill>
                <a:schemeClr val="bg1"/>
              </a:solidFill>
            </a:endParaRPr>
          </a:p>
        </p:txBody>
      </p:sp>
    </p:spTree>
    <p:extLst>
      <p:ext uri="{BB962C8B-B14F-4D97-AF65-F5344CB8AC3E}">
        <p14:creationId xmlns:p14="http://schemas.microsoft.com/office/powerpoint/2010/main" val="2744005441"/>
      </p:ext>
    </p:extLst>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6543" y="803070"/>
            <a:ext cx="6999032" cy="1323439"/>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Бир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атомли</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1600" dirty="0">
                <a:solidFill>
                  <a:schemeClr val="bg1"/>
                </a:solidFill>
                <a:latin typeface="Times New Roman" panose="02020603050405020304" pitchFamily="18" charset="0"/>
                <a:cs typeface="Times New Roman" panose="02020603050405020304" pitchFamily="18" charset="0"/>
              </a:rPr>
              <a:t>заррадан ташкил топган идеал газ ҳолатини характерловчи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катталикларни Гиббс </a:t>
            </a:r>
            <a:r>
              <a:rPr lang="uz-Cyrl-UZ" sz="1600" dirty="0">
                <a:solidFill>
                  <a:schemeClr val="bg1"/>
                </a:solidFill>
                <a:latin typeface="Times New Roman" panose="02020603050405020304" pitchFamily="18" charset="0"/>
                <a:cs typeface="Times New Roman" panose="02020603050405020304" pitchFamily="18" charset="0"/>
              </a:rPr>
              <a:t>катта каноник тақсимотидан фойдаланиб, ҳисоблашни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ўрганамиз</a:t>
            </a:r>
            <a:r>
              <a:rPr lang="uz-Cyrl-UZ" sz="1600" dirty="0">
                <a:solidFill>
                  <a:schemeClr val="bg1"/>
                </a:solidFill>
                <a:latin typeface="Times New Roman" panose="02020603050405020304" pitchFamily="18" charset="0"/>
                <a:cs typeface="Times New Roman" panose="02020603050405020304" pitchFamily="18" charset="0"/>
              </a:rPr>
              <a:t>. Дастлаб  катта </a:t>
            </a:r>
            <a:r>
              <a:rPr lang="uz-Cyrl-UZ" sz="1600" dirty="0" smtClean="0">
                <a:solidFill>
                  <a:schemeClr val="bg1"/>
                </a:solidFill>
                <a:latin typeface="Times New Roman" panose="02020603050405020304" pitchFamily="18" charset="0"/>
                <a:cs typeface="Times New Roman" panose="02020603050405020304" pitchFamily="18" charset="0"/>
              </a:rPr>
              <a:t>статистик </a:t>
            </a:r>
            <a:r>
              <a:rPr lang="uz-Cyrl-UZ" sz="1600" dirty="0">
                <a:solidFill>
                  <a:schemeClr val="bg1"/>
                </a:solidFill>
                <a:latin typeface="Times New Roman" panose="02020603050405020304" pitchFamily="18" charset="0"/>
                <a:cs typeface="Times New Roman" panose="02020603050405020304" pitchFamily="18" charset="0"/>
              </a:rPr>
              <a:t>йиғиндини, яъни системанинг ҳолат </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функциясини </a:t>
            </a:r>
            <a:r>
              <a:rPr lang="uz-Cyrl-UZ" sz="1600" dirty="0">
                <a:solidFill>
                  <a:schemeClr val="bg1"/>
                </a:solidFill>
                <a:latin typeface="Times New Roman" panose="02020603050405020304" pitchFamily="18" charset="0"/>
                <a:cs typeface="Times New Roman" panose="02020603050405020304" pitchFamily="18" charset="0"/>
              </a:rPr>
              <a:t>ҳисоблаймиз. Идеал газда </a:t>
            </a:r>
            <a:r>
              <a:rPr lang="uz-Cyrl-UZ" sz="1600" dirty="0" smtClean="0">
                <a:solidFill>
                  <a:schemeClr val="bg1"/>
                </a:solidFill>
                <a:latin typeface="Times New Roman" panose="02020603050405020304" pitchFamily="18" charset="0"/>
                <a:cs typeface="Times New Roman" panose="02020603050405020304" pitchFamily="18" charset="0"/>
              </a:rPr>
              <a:t>атомлар </a:t>
            </a:r>
            <a:r>
              <a:rPr lang="uz-Cyrl-UZ" sz="1600" dirty="0">
                <a:solidFill>
                  <a:schemeClr val="bg1"/>
                </a:solidFill>
                <a:latin typeface="Times New Roman" panose="02020603050405020304" pitchFamily="18" charset="0"/>
                <a:cs typeface="Times New Roman" panose="02020603050405020304" pitchFamily="18" charset="0"/>
              </a:rPr>
              <a:t>эркин ҳаракатда </a:t>
            </a:r>
            <a:r>
              <a:rPr lang="uz-Cyrl-UZ" sz="1600" dirty="0" smtClean="0">
                <a:solidFill>
                  <a:schemeClr val="bg1"/>
                </a:solidFill>
                <a:latin typeface="Times New Roman" panose="02020603050405020304" pitchFamily="18" charset="0"/>
                <a:cs typeface="Times New Roman" panose="02020603050405020304" pitchFamily="18" charset="0"/>
              </a:rPr>
              <a:t>бўлганлиги</a:t>
            </a:r>
            <a:endParaRPr lang="en-US" sz="1600" dirty="0" smtClean="0">
              <a:solidFill>
                <a:schemeClr val="bg1"/>
              </a:solidFill>
              <a:latin typeface="Times New Roman" panose="02020603050405020304" pitchFamily="18" charset="0"/>
              <a:cs typeface="Times New Roman" panose="02020603050405020304" pitchFamily="18" charset="0"/>
            </a:endParaRPr>
          </a:p>
          <a:p>
            <a:r>
              <a:rPr lang="uz-Cyrl-UZ" sz="1600" dirty="0" smtClean="0">
                <a:solidFill>
                  <a:schemeClr val="bg1"/>
                </a:solidFill>
                <a:latin typeface="Times New Roman" panose="02020603050405020304" pitchFamily="18" charset="0"/>
                <a:cs typeface="Times New Roman" panose="02020603050405020304" pitchFamily="18" charset="0"/>
              </a:rPr>
              <a:t>учун </a:t>
            </a:r>
            <a:r>
              <a:rPr lang="uz-Cyrl-UZ" sz="1600" dirty="0">
                <a:solidFill>
                  <a:schemeClr val="bg1"/>
                </a:solidFill>
                <a:latin typeface="Times New Roman" panose="02020603050405020304" pitchFamily="18" charset="0"/>
                <a:cs typeface="Times New Roman" panose="02020603050405020304" pitchFamily="18" charset="0"/>
              </a:rPr>
              <a:t>ҳолатлар квантланмаган бўлади. Шунинг учун </a:t>
            </a:r>
            <a:r>
              <a:rPr lang="uz-Cyrl-UZ"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5491813" y="1793631"/>
                <a:ext cx="1262782" cy="4322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i="1" smtClean="0">
                              <a:solidFill>
                                <a:schemeClr val="bg1"/>
                              </a:solidFill>
                              <a:latin typeface="Cambria Math" panose="02040503050406030204" pitchFamily="18" charset="0"/>
                            </a:rPr>
                          </m:ctrlPr>
                        </m:sSubPr>
                        <m:e>
                          <m:r>
                            <a:rPr lang="ru-RU" i="1" smtClean="0">
                              <a:solidFill>
                                <a:schemeClr val="bg1"/>
                              </a:solidFill>
                              <a:latin typeface="Cambria Math" panose="02040503050406030204" pitchFamily="18" charset="0"/>
                              <a:ea typeface="Cambria Math" panose="02040503050406030204" pitchFamily="18" charset="0"/>
                            </a:rPr>
                            <m:t>𝜀</m:t>
                          </m:r>
                        </m:e>
                        <m:sub>
                          <m:r>
                            <a:rPr lang="en-US" b="0" i="1" smtClean="0">
                              <a:solidFill>
                                <a:schemeClr val="bg1"/>
                              </a:solidFill>
                              <a:latin typeface="Cambria Math" panose="02040503050406030204" pitchFamily="18" charset="0"/>
                            </a:rPr>
                            <m:t>𝑙</m:t>
                          </m:r>
                        </m:sub>
                      </m:sSub>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ea typeface="Cambria Math" panose="02040503050406030204" pitchFamily="18" charset="0"/>
                        </a:rPr>
                        <m:t>𝜀</m:t>
                      </m:r>
                      <m:d>
                        <m:dPr>
                          <m:ctrlPr>
                            <a:rPr lang="en-US" b="0" i="1" smtClean="0">
                              <a:solidFill>
                                <a:schemeClr val="bg1"/>
                              </a:solidFill>
                              <a:latin typeface="Cambria Math" panose="02040503050406030204" pitchFamily="18" charset="0"/>
                              <a:ea typeface="Cambria Math" panose="02040503050406030204" pitchFamily="18" charset="0"/>
                            </a:rPr>
                          </m:ctrlPr>
                        </m:dPr>
                        <m:e>
                          <m:r>
                            <a:rPr lang="en-US" b="0" i="1" smtClean="0">
                              <a:solidFill>
                                <a:schemeClr val="bg1"/>
                              </a:solidFill>
                              <a:latin typeface="Cambria Math" panose="02040503050406030204" pitchFamily="18" charset="0"/>
                              <a:ea typeface="Cambria Math" panose="02040503050406030204" pitchFamily="18" charset="0"/>
                            </a:rPr>
                            <m:t>𝑝</m:t>
                          </m:r>
                        </m:e>
                      </m:d>
                      <m:r>
                        <a:rPr lang="en-US" b="0" i="1" smtClean="0">
                          <a:solidFill>
                            <a:schemeClr val="bg1"/>
                          </a:solidFill>
                          <a:latin typeface="Cambria Math" panose="02040503050406030204" pitchFamily="18" charset="0"/>
                          <a:ea typeface="Cambria Math" panose="02040503050406030204" pitchFamily="18" charset="0"/>
                        </a:rPr>
                        <m:t>=</m:t>
                      </m:r>
                      <m:f>
                        <m:fPr>
                          <m:ctrlPr>
                            <a:rPr lang="en-US" b="0" i="1" smtClean="0">
                              <a:solidFill>
                                <a:schemeClr val="bg1"/>
                              </a:solidFill>
                              <a:latin typeface="Cambria Math" panose="02040503050406030204" pitchFamily="18" charset="0"/>
                              <a:ea typeface="Cambria Math" panose="02040503050406030204" pitchFamily="18" charset="0"/>
                            </a:rPr>
                          </m:ctrlPr>
                        </m:fPr>
                        <m:num>
                          <m:sSup>
                            <m:sSupPr>
                              <m:ctrlPr>
                                <a:rPr lang="en-US" b="0" i="1" smtClean="0">
                                  <a:solidFill>
                                    <a:schemeClr val="bg1"/>
                                  </a:solidFill>
                                  <a:latin typeface="Cambria Math" panose="02040503050406030204" pitchFamily="18" charset="0"/>
                                  <a:ea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𝑝</m:t>
                              </m:r>
                            </m:e>
                            <m:sup>
                              <m:r>
                                <a:rPr lang="en-US" b="0" i="1" smtClean="0">
                                  <a:solidFill>
                                    <a:schemeClr val="bg1"/>
                                  </a:solidFill>
                                  <a:latin typeface="Cambria Math" panose="02040503050406030204" pitchFamily="18" charset="0"/>
                                  <a:ea typeface="Cambria Math" panose="02040503050406030204" pitchFamily="18" charset="0"/>
                                </a:rPr>
                                <m:t>2</m:t>
                              </m:r>
                            </m:sup>
                          </m:sSup>
                        </m:num>
                        <m:den>
                          <m:r>
                            <a:rPr lang="en-US" b="0" i="1" smtClean="0">
                              <a:solidFill>
                                <a:schemeClr val="bg1"/>
                              </a:solidFill>
                              <a:latin typeface="Cambria Math" panose="02040503050406030204" pitchFamily="18" charset="0"/>
                              <a:ea typeface="Cambria Math" panose="02040503050406030204" pitchFamily="18" charset="0"/>
                            </a:rPr>
                            <m:t>2</m:t>
                          </m:r>
                          <m:r>
                            <a:rPr lang="en-US" b="0" i="1" smtClean="0">
                              <a:solidFill>
                                <a:schemeClr val="bg1"/>
                              </a:solidFill>
                              <a:latin typeface="Cambria Math" panose="02040503050406030204" pitchFamily="18" charset="0"/>
                              <a:ea typeface="Cambria Math" panose="02040503050406030204" pitchFamily="18" charset="0"/>
                            </a:rPr>
                            <m:t>𝑚</m:t>
                          </m:r>
                        </m:den>
                      </m:f>
                    </m:oMath>
                  </m:oMathPara>
                </a14:m>
                <a:endParaRPr lang="ru-RU"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5491813" y="1793631"/>
                <a:ext cx="1262782" cy="432234"/>
              </a:xfrm>
              <a:prstGeom prst="rect">
                <a:avLst/>
              </a:prstGeom>
              <a:blipFill rotWithShape="0">
                <a:blip r:embed="rId2"/>
                <a:stretch>
                  <a:fillRect/>
                </a:stretch>
              </a:blipFill>
            </p:spPr>
            <p:txBody>
              <a:bodyPr/>
              <a:lstStyle/>
              <a:p>
                <a:r>
                  <a:rPr lang="ru-RU">
                    <a:noFill/>
                  </a:rPr>
                  <a:t> </a:t>
                </a:r>
              </a:p>
            </p:txBody>
          </p:sp>
        </mc:Fallback>
      </mc:AlternateContent>
      <p:sp>
        <p:nvSpPr>
          <p:cNvPr id="7" name="Прямоугольник 6"/>
          <p:cNvSpPr/>
          <p:nvPr/>
        </p:nvSpPr>
        <p:spPr>
          <a:xfrm>
            <a:off x="796543" y="2225865"/>
            <a:ext cx="4091185" cy="307777"/>
          </a:xfrm>
          <a:prstGeom prst="rect">
            <a:avLst/>
          </a:prstGeom>
        </p:spPr>
        <p:txBody>
          <a:bodyPr wrap="none">
            <a:spAutoFit/>
          </a:bodyPr>
          <a:lstStyle/>
          <a:p>
            <a:r>
              <a:rPr lang="uz-Cyrl-UZ" dirty="0">
                <a:solidFill>
                  <a:schemeClr val="bg1"/>
                </a:solidFill>
                <a:latin typeface="Times New Roman" panose="02020603050405020304" pitchFamily="18" charset="0"/>
                <a:ea typeface="Times New Roman" panose="02020603050405020304" pitchFamily="18" charset="0"/>
              </a:rPr>
              <a:t>ва йиғиндини интеграл билан алмаштирамиз, яъни</a:t>
            </a:r>
            <a:endParaRPr lang="ru-RU" dirty="0">
              <a:solidFill>
                <a:schemeClr val="bg1"/>
              </a:solidFill>
            </a:endParaRPr>
          </a:p>
        </p:txBody>
      </p:sp>
      <mc:AlternateContent xmlns:mc="http://schemas.openxmlformats.org/markup-compatibility/2006" xmlns:a14="http://schemas.microsoft.com/office/drawing/2010/main">
        <mc:Choice Requires="a14">
          <p:sp>
            <p:nvSpPr>
              <p:cNvPr id="8" name="TextBox 7"/>
              <p:cNvSpPr txBox="1"/>
              <p:nvPr/>
            </p:nvSpPr>
            <p:spPr>
              <a:xfrm>
                <a:off x="796543" y="3002520"/>
                <a:ext cx="7301742" cy="7265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𝑍</m:t>
                      </m:r>
                      <m:r>
                        <a:rPr lang="en-US" sz="1800" b="0" i="1" smtClean="0">
                          <a:solidFill>
                            <a:schemeClr val="bg1"/>
                          </a:solidFill>
                          <a:latin typeface="Cambria Math" panose="02040503050406030204" pitchFamily="18" charset="0"/>
                        </a:rPr>
                        <m:t>=</m:t>
                      </m:r>
                      <m:nary>
                        <m:naryPr>
                          <m:chr m:val="∑"/>
                          <m:supHide m:val="on"/>
                          <m:ctrlPr>
                            <a:rPr lang="en-US" sz="1800" b="0" i="1" smtClean="0">
                              <a:solidFill>
                                <a:schemeClr val="bg1"/>
                              </a:solidFill>
                              <a:latin typeface="Cambria Math" panose="02040503050406030204" pitchFamily="18" charset="0"/>
                            </a:rPr>
                          </m:ctrlPr>
                        </m:naryPr>
                        <m:sub>
                          <m:r>
                            <m:rPr>
                              <m:brk m:alnAt="7"/>
                            </m:rPr>
                            <a:rPr lang="en-US" sz="1800" b="0" i="1" smtClean="0">
                              <a:solidFill>
                                <a:schemeClr val="bg1"/>
                              </a:solidFill>
                              <a:latin typeface="Cambria Math" panose="02040503050406030204" pitchFamily="18" charset="0"/>
                            </a:rPr>
                            <m:t>𝑙</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sub>
                        <m:sup/>
                        <m:e>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µ</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𝑙</m:t>
                                          </m:r>
                                        </m:sub>
                                      </m:sSub>
                                    </m:num>
                                    <m:den>
                                      <m:r>
                                        <a:rPr lang="en-US" sz="1800" b="0" i="1" smtClean="0">
                                          <a:solidFill>
                                            <a:schemeClr val="bg1"/>
                                          </a:solidFill>
                                          <a:latin typeface="Cambria Math" panose="02040503050406030204" pitchFamily="18" charset="0"/>
                                          <a:ea typeface="Cambria Math" panose="02040503050406030204" pitchFamily="18" charset="0"/>
                                        </a:rPr>
                                        <m:t>𝜃</m:t>
                                      </m:r>
                                    </m:den>
                                  </m:f>
                                </m:e>
                              </m:d>
                            </m:e>
                          </m:func>
                          <m:r>
                            <a:rPr lang="en-US" sz="1800" b="0" i="1" smtClean="0">
                              <a:solidFill>
                                <a:schemeClr val="bg1"/>
                              </a:solidFill>
                              <a:latin typeface="Cambria Math" panose="02040503050406030204" pitchFamily="18" charset="0"/>
                            </a:rPr>
                            <m:t>𝛀</m:t>
                          </m:r>
                          <m:d>
                            <m:dPr>
                              <m:ctrlPr>
                                <a:rPr lang="en-US" sz="1800" b="0" i="1" smtClean="0">
                                  <a:solidFill>
                                    <a:schemeClr val="bg1"/>
                                  </a:solidFill>
                                  <a:latin typeface="Cambria Math" panose="02040503050406030204" pitchFamily="18" charset="0"/>
                                </a:rPr>
                              </m:ctrlPr>
                            </m:dPr>
                            <m:e>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e>
                          </m:d>
                          <m:r>
                            <a:rPr lang="en-US" sz="1800" b="0" i="1" smtClean="0">
                              <a:solidFill>
                                <a:schemeClr val="bg1"/>
                              </a:solidFill>
                              <a:latin typeface="Cambria Math" panose="02040503050406030204" pitchFamily="18" charset="0"/>
                            </a:rPr>
                            <m:t>=</m:t>
                          </m:r>
                          <m:nary>
                            <m:naryPr>
                              <m:chr m:val="∑"/>
                              <m:supHide m:val="on"/>
                              <m:ctrlPr>
                                <a:rPr lang="en-US" sz="1800" b="0" i="1" smtClean="0">
                                  <a:solidFill>
                                    <a:schemeClr val="bg1"/>
                                  </a:solidFill>
                                  <a:latin typeface="Cambria Math" panose="02040503050406030204" pitchFamily="18" charset="0"/>
                                </a:rPr>
                              </m:ctrlPr>
                            </m:naryPr>
                            <m:sub>
                              <m:r>
                                <m:rPr>
                                  <m:brk m:alnAt="7"/>
                                </m:rPr>
                                <a:rPr lang="en-US" sz="1800" b="0" i="1" smtClean="0">
                                  <a:solidFill>
                                    <a:schemeClr val="bg1"/>
                                  </a:solidFill>
                                  <a:latin typeface="Cambria Math" panose="02040503050406030204" pitchFamily="18" charset="0"/>
                                </a:rPr>
                                <m:t>𝑛</m:t>
                              </m:r>
                            </m:sub>
                            <m:sup/>
                            <m:e>
                              <m:r>
                                <m:rPr>
                                  <m:sty m:val="p"/>
                                </m:rPr>
                                <a:rPr lang="en-US" sz="1800" b="0" i="0" smtClean="0">
                                  <a:solidFill>
                                    <a:schemeClr val="bg1"/>
                                  </a:solidFill>
                                  <a:latin typeface="Cambria Math" panose="02040503050406030204" pitchFamily="18" charset="0"/>
                                </a:rPr>
                                <m:t>exp</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µ</m:t>
                                  </m:r>
                                  <m:r>
                                    <a:rPr lang="en-US" sz="1800" b="0" i="1" smtClean="0">
                                      <a:solidFill>
                                        <a:schemeClr val="bg1"/>
                                      </a:solidFill>
                                      <a:latin typeface="Cambria Math" panose="02040503050406030204" pitchFamily="18" charset="0"/>
                                    </a:rPr>
                                    <m:t>𝑛</m:t>
                                  </m:r>
                                </m:num>
                                <m:den>
                                  <m:r>
                                    <a:rPr lang="en-US" sz="1800" b="0" i="1" smtClean="0">
                                      <a:solidFill>
                                        <a:schemeClr val="bg1"/>
                                      </a:solidFill>
                                      <a:latin typeface="Cambria Math" panose="02040503050406030204" pitchFamily="18" charset="0"/>
                                      <a:ea typeface="Cambria Math" panose="02040503050406030204" pitchFamily="18" charset="0"/>
                                    </a:rPr>
                                    <m:t>𝜃</m:t>
                                  </m:r>
                                </m:den>
                              </m:f>
                              <m:r>
                                <a:rPr lang="en-US" sz="1800" b="0" i="1" smtClean="0">
                                  <a:solidFill>
                                    <a:schemeClr val="bg1"/>
                                  </a:solidFill>
                                  <a:latin typeface="Cambria Math" panose="02040503050406030204" pitchFamily="18" charset="0"/>
                                </a:rPr>
                                <m:t>)</m:t>
                              </m:r>
                            </m:e>
                          </m:nary>
                          <m:r>
                            <a:rPr lang="en-US" sz="1800" b="0" i="1" smtClean="0">
                              <a:solidFill>
                                <a:schemeClr val="bg1"/>
                              </a:solidFill>
                              <a:latin typeface="Cambria Math" panose="02040503050406030204" pitchFamily="18" charset="0"/>
                            </a:rPr>
                            <m:t> </m:t>
                          </m:r>
                          <m:nary>
                            <m:naryPr>
                              <m:limLoc m:val="undOvr"/>
                              <m:subHide m:val="on"/>
                              <m:supHide m:val="on"/>
                              <m:ctrlPr>
                                <a:rPr lang="en-US" sz="1800" b="0" i="1" smtClean="0">
                                  <a:solidFill>
                                    <a:schemeClr val="bg1"/>
                                  </a:solidFill>
                                  <a:latin typeface="Cambria Math" panose="02040503050406030204" pitchFamily="18" charset="0"/>
                                </a:rPr>
                              </m:ctrlPr>
                            </m:naryPr>
                            <m:sub/>
                            <m:sup/>
                            <m:e>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𝜀</m:t>
                                          </m:r>
                                          <m:d>
                                            <m:dPr>
                                              <m:ctrlPr>
                                                <a:rPr lang="en-US" sz="1800" b="0" i="1" smtClean="0">
                                                  <a:solidFill>
                                                    <a:schemeClr val="bg1"/>
                                                  </a:solidFill>
                                                  <a:latin typeface="Cambria Math" panose="02040503050406030204" pitchFamily="18" charset="0"/>
                                                  <a:ea typeface="Cambria Math" panose="02040503050406030204" pitchFamily="18" charset="0"/>
                                                </a:rPr>
                                              </m:ctrlPr>
                                            </m:dPr>
                                            <m:e>
                                              <m:r>
                                                <a:rPr lang="en-US" sz="1800" b="0" i="1" smtClean="0">
                                                  <a:solidFill>
                                                    <a:schemeClr val="bg1"/>
                                                  </a:solidFill>
                                                  <a:latin typeface="Cambria Math" panose="02040503050406030204" pitchFamily="18" charset="0"/>
                                                  <a:ea typeface="Cambria Math" panose="02040503050406030204" pitchFamily="18" charset="0"/>
                                                </a:rPr>
                                                <m:t>𝑝</m:t>
                                              </m:r>
                                            </m:e>
                                          </m:d>
                                        </m:num>
                                        <m:den>
                                          <m:r>
                                            <a:rPr lang="en-US" sz="1800" b="0" i="1" smtClean="0">
                                              <a:solidFill>
                                                <a:schemeClr val="bg1"/>
                                              </a:solidFill>
                                              <a:latin typeface="Cambria Math" panose="02040503050406030204" pitchFamily="18" charset="0"/>
                                              <a:ea typeface="Cambria Math" panose="02040503050406030204" pitchFamily="18" charset="0"/>
                                            </a:rPr>
                                            <m:t>𝜃</m:t>
                                          </m:r>
                                        </m:den>
                                      </m:f>
                                    </m:e>
                                  </m:d>
                                </m:e>
                              </m:func>
                              <m:r>
                                <a:rPr lang="en-US" sz="1800" b="0" i="1" smtClean="0">
                                  <a:solidFill>
                                    <a:schemeClr val="bg1"/>
                                  </a:solidFill>
                                  <a:latin typeface="Cambria Math" panose="02040503050406030204" pitchFamily="18" charset="0"/>
                                </a:rPr>
                                <m:t>𝑑</m:t>
                              </m:r>
                              <m:r>
                                <a:rPr lang="en-US" sz="1800" b="0" i="1" smtClean="0">
                                  <a:solidFill>
                                    <a:schemeClr val="bg1"/>
                                  </a:solidFill>
                                  <a:latin typeface="Cambria Math" panose="02040503050406030204" pitchFamily="18" charset="0"/>
                                </a:rPr>
                                <m:t>𝛀</m:t>
                              </m:r>
                              <m:r>
                                <a:rPr lang="en-US" sz="1800" b="0" i="1" smtClean="0">
                                  <a:solidFill>
                                    <a:schemeClr val="bg1"/>
                                  </a:solidFill>
                                  <a:latin typeface="Cambria Math" panose="02040503050406030204" pitchFamily="18" charset="0"/>
                                </a:rPr>
                                <m:t> (</m:t>
                              </m:r>
                              <m:r>
                                <a:rPr lang="en-US" sz="1800" b="0" i="1" smtClean="0">
                                  <a:solidFill>
                                    <a:schemeClr val="bg1"/>
                                  </a:solidFill>
                                  <a:latin typeface="Cambria Math" panose="02040503050406030204" pitchFamily="18" charset="0"/>
                                  <a:ea typeface="Cambria Math" panose="02040503050406030204" pitchFamily="18" charset="0"/>
                                </a:rPr>
                                <m:t>𝜀</m:t>
                              </m:r>
                              <m:d>
                                <m:dPr>
                                  <m:ctrlPr>
                                    <a:rPr lang="en-US" sz="1800" b="0" i="1" smtClean="0">
                                      <a:solidFill>
                                        <a:schemeClr val="bg1"/>
                                      </a:solidFill>
                                      <a:latin typeface="Cambria Math" panose="02040503050406030204" pitchFamily="18" charset="0"/>
                                      <a:ea typeface="Cambria Math" panose="02040503050406030204" pitchFamily="18" charset="0"/>
                                    </a:rPr>
                                  </m:ctrlPr>
                                </m:dPr>
                                <m:e>
                                  <m:r>
                                    <a:rPr lang="en-US" sz="1800" b="0" i="1" smtClean="0">
                                      <a:solidFill>
                                        <a:schemeClr val="bg1"/>
                                      </a:solidFill>
                                      <a:latin typeface="Cambria Math" panose="02040503050406030204" pitchFamily="18" charset="0"/>
                                      <a:ea typeface="Cambria Math" panose="02040503050406030204" pitchFamily="18" charset="0"/>
                                    </a:rPr>
                                    <m:t>𝑝</m:t>
                                  </m:r>
                                </m:e>
                              </m:d>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𝑛</m:t>
                              </m:r>
                              <m:r>
                                <a:rPr lang="en-US" sz="1800" b="0" i="1" smtClean="0">
                                  <a:solidFill>
                                    <a:schemeClr val="bg1"/>
                                  </a:solidFill>
                                  <a:latin typeface="Cambria Math" panose="02040503050406030204" pitchFamily="18" charset="0"/>
                                  <a:ea typeface="Cambria Math" panose="02040503050406030204" pitchFamily="18" charset="0"/>
                                </a:rPr>
                                <m:t>)</m:t>
                              </m:r>
                            </m:e>
                          </m:nary>
                        </m:e>
                      </m:nary>
                    </m:oMath>
                  </m:oMathPara>
                </a14:m>
                <a:endParaRPr lang="ru-RU" sz="1800" dirty="0">
                  <a:solidFill>
                    <a:schemeClr val="bg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796543" y="3002520"/>
                <a:ext cx="7301742" cy="726546"/>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805463749"/>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9569" y="853129"/>
            <a:ext cx="7139354" cy="584775"/>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Кичик каноник тақсимотни ҳисоблашдаги амалларни бажариб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Z </a:t>
            </a:r>
            <a:r>
              <a:rPr lang="uz-Cyrl-UZ" sz="1600" dirty="0">
                <a:solidFill>
                  <a:schemeClr val="bg1"/>
                </a:solidFill>
                <a:latin typeface="Times New Roman" panose="02020603050405020304" pitchFamily="18" charset="0"/>
                <a:cs typeface="Times New Roman" panose="02020603050405020304" pitchFamily="18" charset="0"/>
              </a:rPr>
              <a:t>учун қуйидаги ифодани ёзамиз:</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697983" y="1604198"/>
                <a:ext cx="2980303" cy="6715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𝑍</m:t>
                      </m:r>
                      <m:r>
                        <a:rPr lang="en-US" sz="1600" b="0" i="1" smtClean="0">
                          <a:solidFill>
                            <a:schemeClr val="bg1"/>
                          </a:solidFill>
                          <a:latin typeface="Cambria Math" panose="02040503050406030204" pitchFamily="18" charset="0"/>
                        </a:rPr>
                        <m:t>=</m:t>
                      </m:r>
                      <m:nary>
                        <m:naryPr>
                          <m:chr m:val="∑"/>
                          <m:ctrlPr>
                            <a:rPr lang="en-US" sz="1600" b="0" i="1" smtClean="0">
                              <a:solidFill>
                                <a:schemeClr val="bg1"/>
                              </a:solidFill>
                              <a:latin typeface="Cambria Math" panose="02040503050406030204" pitchFamily="18" charset="0"/>
                            </a:rPr>
                          </m:ctrlPr>
                        </m:naryPr>
                        <m:sub>
                          <m:r>
                            <m:rPr>
                              <m:brk m:alnAt="23"/>
                            </m:rP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=0</m:t>
                          </m:r>
                        </m:sub>
                        <m:sup>
                          <m:r>
                            <a:rPr lang="en-US" sz="1600" b="0" i="1" smtClean="0">
                              <a:solidFill>
                                <a:schemeClr val="bg1"/>
                              </a:solidFill>
                              <a:latin typeface="Cambria Math" panose="02040503050406030204" pitchFamily="18" charset="0"/>
                              <a:ea typeface="Cambria Math" panose="02040503050406030204" pitchFamily="18" charset="0"/>
                            </a:rPr>
                            <m:t>∞</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𝑞</m:t>
                              </m:r>
                            </m:num>
                            <m:den>
                              <m: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ea typeface="Cambria Math" panose="02040503050406030204" pitchFamily="18" charset="0"/>
                                </a:rPr>
                                <m:t>𝜋</m:t>
                              </m:r>
                              <m:r>
                                <a:rPr lang="en-US" sz="1600" b="0" i="1" smtClean="0">
                                  <a:solidFill>
                                    <a:schemeClr val="bg1"/>
                                  </a:solidFill>
                                  <a:latin typeface="Cambria Math" panose="02040503050406030204" pitchFamily="18" charset="0"/>
                                  <a:ea typeface="Cambria Math" panose="02040503050406030204" pitchFamily="18" charset="0"/>
                                </a:rPr>
                                <m:t>𝑚𝑘𝑇</m:t>
                              </m:r>
                            </m:num>
                            <m:den>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ℏ</m:t>
                                  </m:r>
                                </m:e>
                                <m:sup>
                                  <m:r>
                                    <a:rPr lang="en-US" sz="1600" b="0" i="1" smtClean="0">
                                      <a:solidFill>
                                        <a:schemeClr val="bg1"/>
                                      </a:solidFill>
                                      <a:latin typeface="Cambria Math" panose="02040503050406030204" pitchFamily="18" charset="0"/>
                                    </a:rPr>
                                    <m:t>2</m:t>
                                  </m:r>
                                </m:sup>
                              </m:sSup>
                            </m:den>
                          </m:f>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m:t>
                              </m:r>
                            </m:e>
                            <m:sup>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3</m:t>
                                  </m:r>
                                  <m:r>
                                    <a:rPr lang="en-US" sz="1600" b="0" i="1" smtClean="0">
                                      <a:solidFill>
                                        <a:schemeClr val="bg1"/>
                                      </a:solidFill>
                                      <a:latin typeface="Cambria Math" panose="02040503050406030204" pitchFamily="18" charset="0"/>
                                    </a:rPr>
                                    <m:t>𝑛</m:t>
                                  </m:r>
                                </m:num>
                                <m:den>
                                  <m:r>
                                    <a:rPr lang="en-US" sz="1600" b="0" i="1" smtClean="0">
                                      <a:solidFill>
                                        <a:schemeClr val="bg1"/>
                                      </a:solidFill>
                                      <a:latin typeface="Cambria Math" panose="02040503050406030204" pitchFamily="18" charset="0"/>
                                    </a:rPr>
                                    <m:t>2</m:t>
                                  </m:r>
                                </m:den>
                              </m:f>
                            </m:sup>
                          </m:sSup>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𝑉</m:t>
                              </m:r>
                            </m:e>
                            <m:sup>
                              <m:r>
                                <a:rPr lang="en-US" sz="1600" b="0" i="1" smtClean="0">
                                  <a:solidFill>
                                    <a:schemeClr val="bg1"/>
                                  </a:solidFill>
                                  <a:latin typeface="Cambria Math" panose="02040503050406030204" pitchFamily="18" charset="0"/>
                                </a:rPr>
                                <m:t>𝑛</m:t>
                              </m:r>
                            </m:sup>
                          </m:sSup>
                          <m:r>
                            <m:rPr>
                              <m:sty m:val="p"/>
                            </m:rPr>
                            <a:rPr lang="en-US" sz="1600" b="0" i="0" smtClean="0">
                              <a:solidFill>
                                <a:schemeClr val="bg1"/>
                              </a:solidFill>
                              <a:latin typeface="Cambria Math" panose="02040503050406030204" pitchFamily="18" charset="0"/>
                            </a:rPr>
                            <m:t>exp</m:t>
                          </m:r>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µ</m:t>
                              </m:r>
                              <m:r>
                                <a:rPr lang="en-US" sz="1600" b="0" i="1" smtClean="0">
                                  <a:solidFill>
                                    <a:schemeClr val="bg1"/>
                                  </a:solidFill>
                                  <a:latin typeface="Cambria Math" panose="02040503050406030204" pitchFamily="18" charset="0"/>
                                </a:rPr>
                                <m:t>𝑛</m:t>
                              </m:r>
                            </m:num>
                            <m:den>
                              <m:r>
                                <a:rPr lang="en-US" sz="1600" b="0" i="1" smtClean="0">
                                  <a:solidFill>
                                    <a:schemeClr val="bg1"/>
                                  </a:solidFill>
                                  <a:latin typeface="Cambria Math" panose="02040503050406030204" pitchFamily="18" charset="0"/>
                                </a:rPr>
                                <m:t>𝑘𝑇</m:t>
                              </m:r>
                            </m:den>
                          </m:f>
                          <m:r>
                            <a:rPr lang="en-US" sz="1600" b="0" i="1" smtClean="0">
                              <a:solidFill>
                                <a:schemeClr val="bg1"/>
                              </a:solidFill>
                              <a:latin typeface="Cambria Math" panose="02040503050406030204" pitchFamily="18" charset="0"/>
                            </a:rPr>
                            <m:t>)</m:t>
                          </m:r>
                        </m:e>
                      </m:nary>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697983" y="1604198"/>
                <a:ext cx="2980303" cy="671594"/>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49569" y="2270608"/>
            <a:ext cx="846707" cy="338554"/>
          </a:xfrm>
          <a:prstGeom prst="rect">
            <a:avLst/>
          </a:prstGeom>
        </p:spPr>
        <p:txBody>
          <a:bodyPr wrap="none">
            <a:spAutoFit/>
          </a:bodyPr>
          <a:lstStyle/>
          <a:p>
            <a:r>
              <a:rPr lang="uz-Cyrl-UZ" sz="1600" dirty="0">
                <a:solidFill>
                  <a:schemeClr val="bg1"/>
                </a:solidFill>
                <a:latin typeface="Times New Roman" panose="02020603050405020304" pitchFamily="18" charset="0"/>
                <a:ea typeface="Times New Roman" panose="02020603050405020304" pitchFamily="18" charset="0"/>
              </a:rPr>
              <a:t>Бу ерда</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3570800" y="2517112"/>
                <a:ext cx="1057534" cy="43762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i="1" smtClean="0">
                              <a:solidFill>
                                <a:schemeClr val="bg1"/>
                              </a:solidFill>
                              <a:latin typeface="Cambria Math" panose="02040503050406030204" pitchFamily="18" charset="0"/>
                            </a:rPr>
                          </m:ctrlPr>
                        </m:fPr>
                        <m:num>
                          <m:r>
                            <a:rPr lang="ru-RU" i="1" smtClean="0">
                              <a:solidFill>
                                <a:schemeClr val="bg1"/>
                              </a:solidFill>
                              <a:latin typeface="Cambria Math" panose="02040503050406030204" pitchFamily="18" charset="0"/>
                            </a:rPr>
                            <m:t>ℏ</m:t>
                          </m:r>
                        </m:num>
                        <m:den>
                          <m:r>
                            <a:rPr lang="ru-RU"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2</m:t>
                          </m:r>
                          <m:r>
                            <a:rPr lang="en-US" b="0" i="1" smtClean="0">
                              <a:solidFill>
                                <a:schemeClr val="bg1"/>
                              </a:solidFill>
                              <a:latin typeface="Cambria Math" panose="02040503050406030204" pitchFamily="18" charset="0"/>
                              <a:ea typeface="Cambria Math" panose="02040503050406030204" pitchFamily="18" charset="0"/>
                            </a:rPr>
                            <m:t>𝜋</m:t>
                          </m:r>
                          <m:r>
                            <a:rPr lang="en-US" b="0" i="1" smtClean="0">
                              <a:solidFill>
                                <a:schemeClr val="bg1"/>
                              </a:solidFill>
                              <a:latin typeface="Cambria Math" panose="02040503050406030204" pitchFamily="18" charset="0"/>
                              <a:ea typeface="Cambria Math" panose="02040503050406030204" pitchFamily="18" charset="0"/>
                            </a:rPr>
                            <m:t>𝑚𝑘𝑇</m:t>
                          </m:r>
                        </m:den>
                      </m:f>
                      <m:r>
                        <a:rPr lang="en-US" b="0" i="1" smtClean="0">
                          <a:solidFill>
                            <a:schemeClr val="bg1"/>
                          </a:solidFill>
                          <a:latin typeface="Cambria Math" panose="02040503050406030204" pitchFamily="18" charset="0"/>
                        </a:rPr>
                        <m:t>=</m:t>
                      </m:r>
                      <m:r>
                        <m:rPr>
                          <m:sty m:val="p"/>
                        </m:rPr>
                        <a:rPr lang="el-GR" b="0" i="1" smtClean="0">
                          <a:solidFill>
                            <a:schemeClr val="bg1"/>
                          </a:solidFill>
                          <a:latin typeface="Cambria Math" panose="02040503050406030204" pitchFamily="18" charset="0"/>
                        </a:rPr>
                        <m:t>λ</m:t>
                      </m:r>
                    </m:oMath>
                  </m:oMathPara>
                </a14:m>
                <a:endParaRPr lang="ru-RU"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570800" y="2517112"/>
                <a:ext cx="1057534" cy="437620"/>
              </a:xfrm>
              <a:prstGeom prst="rect">
                <a:avLst/>
              </a:prstGeom>
              <a:blipFill rotWithShape="0">
                <a:blip r:embed="rId3"/>
                <a:stretch>
                  <a:fillRect l="-5780" t="-1389" r="-2890" b="-19444"/>
                </a:stretch>
              </a:blipFill>
            </p:spPr>
            <p:txBody>
              <a:bodyPr/>
              <a:lstStyle/>
              <a:p>
                <a:r>
                  <a:rPr lang="ru-RU">
                    <a:noFill/>
                  </a:rPr>
                  <a:t> </a:t>
                </a:r>
              </a:p>
            </p:txBody>
          </p:sp>
        </mc:Fallback>
      </mc:AlternateContent>
      <p:sp>
        <p:nvSpPr>
          <p:cNvPr id="8" name="Прямоугольник 7"/>
          <p:cNvSpPr/>
          <p:nvPr/>
        </p:nvSpPr>
        <p:spPr>
          <a:xfrm>
            <a:off x="949568" y="3196052"/>
            <a:ext cx="6928339" cy="830997"/>
          </a:xfrm>
          <a:prstGeom prst="rect">
            <a:avLst/>
          </a:prstGeom>
        </p:spPr>
        <p:txBody>
          <a:bodyPr wrap="square">
            <a:spAutoFit/>
          </a:bodyPr>
          <a:lstStyle/>
          <a:p>
            <a:pPr algn="just"/>
            <a:r>
              <a:rPr lang="uz-Cyrl-UZ" sz="1600" dirty="0">
                <a:solidFill>
                  <a:schemeClr val="bg1"/>
                </a:solidFill>
                <a:latin typeface="Times New Roman" panose="02020603050405020304" pitchFamily="18" charset="0"/>
                <a:ea typeface="Times New Roman" panose="02020603050405020304" pitchFamily="18" charset="0"/>
              </a:rPr>
              <a:t>белгилаш киритамиз ва уни Де-Бройл «иссиқлик» тўлқини узунлиги деб атаймиз. Бу белгилашда катта статистик йиғинди қуйидаги кўринишни олади: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p:cNvSpPr txBox="1"/>
              <p:nvPr/>
            </p:nvSpPr>
            <p:spPr>
              <a:xfrm>
                <a:off x="3141598" y="3990247"/>
                <a:ext cx="2093072" cy="67159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𝑍</m:t>
                      </m:r>
                      <m:r>
                        <a:rPr lang="en-US" sz="1600" b="0" i="1" smtClean="0">
                          <a:solidFill>
                            <a:schemeClr val="bg1"/>
                          </a:solidFill>
                          <a:latin typeface="Cambria Math" panose="02040503050406030204" pitchFamily="18" charset="0"/>
                        </a:rPr>
                        <m:t>=</m:t>
                      </m:r>
                      <m:nary>
                        <m:naryPr>
                          <m:chr m:val="∑"/>
                          <m:ctrlPr>
                            <a:rPr lang="en-US" sz="1600" b="0" i="1" smtClean="0">
                              <a:solidFill>
                                <a:schemeClr val="bg1"/>
                              </a:solidFill>
                              <a:latin typeface="Cambria Math" panose="02040503050406030204" pitchFamily="18" charset="0"/>
                            </a:rPr>
                          </m:ctrlPr>
                        </m:naryPr>
                        <m:sub>
                          <m:r>
                            <m:rPr>
                              <m:brk m:alnAt="23"/>
                            </m:rP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=0</m:t>
                          </m:r>
                        </m:sub>
                        <m:sup>
                          <m:r>
                            <a:rPr lang="en-US" sz="1600" b="0" i="1" smtClean="0">
                              <a:solidFill>
                                <a:schemeClr val="bg1"/>
                              </a:solidFill>
                              <a:latin typeface="Cambria Math" panose="02040503050406030204" pitchFamily="18" charset="0"/>
                              <a:ea typeface="Cambria Math" panose="02040503050406030204" pitchFamily="18" charset="0"/>
                            </a:rPr>
                            <m:t>∞</m:t>
                          </m:r>
                        </m:sup>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𝑞</m:t>
                              </m:r>
                            </m:num>
                            <m:den>
                              <m: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𝑉</m:t>
                              </m:r>
                            </m:num>
                            <m:den>
                              <m:sSup>
                                <m:sSupPr>
                                  <m:ctrlPr>
                                    <a:rPr lang="en-US" sz="1600" b="0" i="1" smtClean="0">
                                      <a:solidFill>
                                        <a:schemeClr val="bg1"/>
                                      </a:solidFill>
                                      <a:latin typeface="Cambria Math" panose="02040503050406030204" pitchFamily="18" charset="0"/>
                                    </a:rPr>
                                  </m:ctrlPr>
                                </m:sSupPr>
                                <m:e>
                                  <m:r>
                                    <m:rPr>
                                      <m:sty m:val="p"/>
                                    </m:rPr>
                                    <a:rPr lang="en-US" sz="1600" i="1">
                                      <a:solidFill>
                                        <a:schemeClr val="bg1"/>
                                      </a:solidFill>
                                      <a:latin typeface="Cambria Math" panose="02040503050406030204" pitchFamily="18" charset="0"/>
                                    </a:rPr>
                                    <m:t>λ</m:t>
                                  </m:r>
                                </m:e>
                                <m:sup>
                                  <m:r>
                                    <a:rPr lang="en-US" sz="1600" b="0" i="1" smtClean="0">
                                      <a:solidFill>
                                        <a:schemeClr val="bg1"/>
                                      </a:solidFill>
                                      <a:latin typeface="Cambria Math" panose="02040503050406030204" pitchFamily="18" charset="0"/>
                                    </a:rPr>
                                    <m:t>3</m:t>
                                  </m:r>
                                </m:sup>
                              </m:sSup>
                            </m:den>
                          </m:f>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m:t>
                              </m:r>
                            </m:e>
                            <m:sup>
                              <m:r>
                                <a:rPr lang="en-US" sz="1600" b="0" i="1" smtClean="0">
                                  <a:solidFill>
                                    <a:schemeClr val="bg1"/>
                                  </a:solidFill>
                                  <a:latin typeface="Cambria Math" panose="02040503050406030204" pitchFamily="18" charset="0"/>
                                </a:rPr>
                                <m:t>𝑛</m:t>
                              </m:r>
                            </m:sup>
                          </m:sSup>
                          <m:r>
                            <m:rPr>
                              <m:sty m:val="p"/>
                            </m:rPr>
                            <a:rPr lang="en-US" sz="1600" b="0" i="0" smtClean="0">
                              <a:solidFill>
                                <a:schemeClr val="bg1"/>
                              </a:solidFill>
                              <a:latin typeface="Cambria Math" panose="02040503050406030204" pitchFamily="18" charset="0"/>
                            </a:rPr>
                            <m:t>xp</m:t>
                          </m:r>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µ</m:t>
                              </m:r>
                              <m:r>
                                <a:rPr lang="en-US" sz="1600" b="0" i="1" smtClean="0">
                                  <a:solidFill>
                                    <a:schemeClr val="bg1"/>
                                  </a:solidFill>
                                  <a:latin typeface="Cambria Math" panose="02040503050406030204" pitchFamily="18" charset="0"/>
                                </a:rPr>
                                <m:t>𝑛</m:t>
                              </m:r>
                            </m:num>
                            <m:den>
                              <m:r>
                                <a:rPr lang="en-US" sz="1600" b="0" i="1" smtClean="0">
                                  <a:solidFill>
                                    <a:schemeClr val="bg1"/>
                                  </a:solidFill>
                                  <a:latin typeface="Cambria Math" panose="02040503050406030204" pitchFamily="18" charset="0"/>
                                </a:rPr>
                                <m:t>𝑘𝑇</m:t>
                              </m:r>
                            </m:den>
                          </m:f>
                          <m:r>
                            <a:rPr lang="en-US" sz="1600" b="0" i="1" smtClean="0">
                              <a:solidFill>
                                <a:schemeClr val="bg1"/>
                              </a:solidFill>
                              <a:latin typeface="Cambria Math" panose="02040503050406030204" pitchFamily="18" charset="0"/>
                            </a:rPr>
                            <m:t>)</m:t>
                          </m:r>
                        </m:e>
                      </m:nary>
                    </m:oMath>
                  </m:oMathPara>
                </a14:m>
                <a:endParaRPr lang="ru-RU" sz="16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3141598" y="3990247"/>
                <a:ext cx="2093072" cy="671594"/>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590888390"/>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2221" y="821808"/>
            <a:ext cx="6682902" cy="584775"/>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Ушбу йиғиндини ҳисоблаб,  катта статистик йиғинди учун қуйидаги ҳосил қиламиз:</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956773" y="1406583"/>
                <a:ext cx="1971501" cy="46762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𝑍</m:t>
                      </m:r>
                      <m:r>
                        <a:rPr lang="en-US" sz="1600" b="0" i="1" smtClean="0">
                          <a:solidFill>
                            <a:schemeClr val="bg1"/>
                          </a:solidFill>
                          <a:latin typeface="Cambria Math" panose="02040503050406030204" pitchFamily="18" charset="0"/>
                        </a:rPr>
                        <m:t>=</m:t>
                      </m:r>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begChr m:val="["/>
                              <m:endChr m:val="]"/>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𝑉</m:t>
                                  </m:r>
                                </m:num>
                                <m:den>
                                  <m:sSup>
                                    <m:sSupPr>
                                      <m:ctrlPr>
                                        <a:rPr lang="en-US" sz="1600" b="0" i="1" smtClean="0">
                                          <a:solidFill>
                                            <a:schemeClr val="bg1"/>
                                          </a:solidFill>
                                          <a:latin typeface="Cambria Math" panose="02040503050406030204" pitchFamily="18" charset="0"/>
                                        </a:rPr>
                                      </m:ctrlPr>
                                    </m:sSupPr>
                                    <m:e>
                                      <m:r>
                                        <m:rPr>
                                          <m:sty m:val="p"/>
                                        </m:rPr>
                                        <a:rPr lang="el-GR" sz="1600" b="0" i="1" smtClean="0">
                                          <a:solidFill>
                                            <a:schemeClr val="bg1"/>
                                          </a:solidFill>
                                          <a:latin typeface="Cambria Math" panose="02040503050406030204" pitchFamily="18" charset="0"/>
                                        </a:rPr>
                                        <m:t>λ</m:t>
                                      </m:r>
                                    </m:e>
                                    <m:sup>
                                      <m:r>
                                        <a:rPr lang="en-US" sz="1600" b="0" i="1" smtClean="0">
                                          <a:solidFill>
                                            <a:schemeClr val="bg1"/>
                                          </a:solidFill>
                                          <a:latin typeface="Cambria Math" panose="02040503050406030204" pitchFamily="18" charset="0"/>
                                        </a:rPr>
                                        <m:t>3</m:t>
                                      </m:r>
                                    </m:sup>
                                  </m:sSup>
                                </m:den>
                              </m:f>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µ</m:t>
                                          </m:r>
                                        </m:num>
                                        <m:den>
                                          <m:r>
                                            <a:rPr lang="en-US" sz="1600" b="0" i="1" smtClean="0">
                                              <a:solidFill>
                                                <a:schemeClr val="bg1"/>
                                              </a:solidFill>
                                              <a:latin typeface="Cambria Math" panose="02040503050406030204" pitchFamily="18" charset="0"/>
                                            </a:rPr>
                                            <m:t>𝑘𝑇</m:t>
                                          </m:r>
                                        </m:den>
                                      </m:f>
                                    </m:e>
                                  </m:d>
                                </m:e>
                              </m:func>
                            </m:e>
                          </m:d>
                        </m:e>
                      </m:func>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56773" y="1406583"/>
                <a:ext cx="1971501" cy="467629"/>
              </a:xfrm>
              <a:prstGeom prst="rect">
                <a:avLst/>
              </a:prstGeom>
              <a:blipFill rotWithShape="0">
                <a:blip r:embed="rId2"/>
                <a:stretch>
                  <a:fillRect b="-1316"/>
                </a:stretch>
              </a:blipFill>
            </p:spPr>
            <p:txBody>
              <a:bodyPr/>
              <a:lstStyle/>
              <a:p>
                <a:r>
                  <a:rPr lang="ru-RU">
                    <a:noFill/>
                  </a:rPr>
                  <a:t> </a:t>
                </a:r>
              </a:p>
            </p:txBody>
          </p:sp>
        </mc:Fallback>
      </mc:AlternateContent>
      <p:sp>
        <p:nvSpPr>
          <p:cNvPr id="5" name="Прямоугольник 4"/>
          <p:cNvSpPr/>
          <p:nvPr/>
        </p:nvSpPr>
        <p:spPr>
          <a:xfrm>
            <a:off x="670772" y="2089655"/>
            <a:ext cx="7374001" cy="1569660"/>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 функцияси ёрдамида, масалан идеал газ учун  исталган термодинамик каттликларни ҳисоблаш мумкин. Биринчи навбатда кўрилаётган </a:t>
            </a:r>
            <a:r>
              <a:rPr lang="en-US" sz="16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 </a:t>
            </a:r>
            <a:r>
              <a:rPr lang="uz-Cyrl-UZ" sz="1600" dirty="0">
                <a:solidFill>
                  <a:schemeClr val="bg1"/>
                </a:solidFill>
                <a:latin typeface="Times New Roman" panose="02020603050405020304" pitchFamily="18" charset="0"/>
                <a:cs typeface="Times New Roman" panose="02020603050405020304" pitchFamily="18" charset="0"/>
              </a:rPr>
              <a:t>ҳажмдаги  ўртача зарралар сонини топамиз. Бу катталикни икки йўл билан ҳисоблаш мумкин. Биринчиси Гиббснинг катта каноник тақсимоти ёрдамида бўлса, иккинчиси эса бевосита катта статистик йиғинди ёрдамида ҳисоблаш мумкин. натижада катта </a:t>
            </a:r>
            <a:r>
              <a:rPr lang="en-US" sz="1600" dirty="0" smtClean="0">
                <a:solidFill>
                  <a:schemeClr val="bg1"/>
                </a:solidFill>
                <a:latin typeface="Times New Roman" panose="02020603050405020304" pitchFamily="18" charset="0"/>
                <a:cs typeface="Times New Roman" panose="02020603050405020304" pitchFamily="18" charset="0"/>
              </a:rPr>
              <a:t>N </a:t>
            </a:r>
            <a:r>
              <a:rPr lang="uz-Cyrl-UZ" sz="1600" dirty="0">
                <a:solidFill>
                  <a:schemeClr val="bg1"/>
                </a:solidFill>
                <a:latin typeface="Times New Roman" panose="02020603050405020304" pitchFamily="18" charset="0"/>
                <a:cs typeface="Times New Roman" panose="02020603050405020304" pitchFamily="18" charset="0"/>
              </a:rPr>
              <a:t>учун қуйидаги ифодани оламиз: </a:t>
            </a:r>
            <a:endParaRPr lang="ru-RU" sz="16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956773" y="3885274"/>
                <a:ext cx="2829877" cy="50680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𝑛</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𝑁</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𝑘𝑇</m:t>
                      </m:r>
                      <m:r>
                        <a:rPr lang="en-US" sz="1600" b="0" i="1" smtClean="0">
                          <a:solidFill>
                            <a:schemeClr val="bg1"/>
                          </a:solidFill>
                          <a:latin typeface="Cambria Math" panose="02040503050406030204" pitchFamily="18" charset="0"/>
                        </a:rPr>
                        <m:t> </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𝑙𝑛𝑍</m:t>
                          </m:r>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µ</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𝑉</m:t>
                          </m:r>
                        </m:num>
                        <m:den>
                          <m:sSup>
                            <m:sSupPr>
                              <m:ctrlPr>
                                <a:rPr lang="en-US" sz="1600" b="0" i="1" smtClean="0">
                                  <a:solidFill>
                                    <a:schemeClr val="bg1"/>
                                  </a:solidFill>
                                  <a:latin typeface="Cambria Math" panose="02040503050406030204" pitchFamily="18" charset="0"/>
                                </a:rPr>
                              </m:ctrlPr>
                            </m:sSupPr>
                            <m:e>
                              <m:r>
                                <m:rPr>
                                  <m:sty m:val="p"/>
                                </m:rPr>
                                <a:rPr lang="el-GR" sz="1600" b="0" i="1" smtClean="0">
                                  <a:solidFill>
                                    <a:schemeClr val="bg1"/>
                                  </a:solidFill>
                                  <a:latin typeface="Cambria Math" panose="02040503050406030204" pitchFamily="18" charset="0"/>
                                </a:rPr>
                                <m:t>λ</m:t>
                              </m:r>
                            </m:e>
                            <m:sup>
                              <m:r>
                                <a:rPr lang="en-US" sz="1600" b="0" i="1" smtClean="0">
                                  <a:solidFill>
                                    <a:schemeClr val="bg1"/>
                                  </a:solidFill>
                                  <a:latin typeface="Cambria Math" panose="02040503050406030204" pitchFamily="18" charset="0"/>
                                </a:rPr>
                                <m:t>3</m:t>
                              </m:r>
                            </m:sup>
                          </m:sSup>
                        </m:den>
                      </m:f>
                      <m:r>
                        <m:rPr>
                          <m:sty m:val="p"/>
                        </m:rPr>
                        <a:rPr lang="en-US" sz="1600" b="0" i="0" smtClean="0">
                          <a:solidFill>
                            <a:schemeClr val="bg1"/>
                          </a:solidFill>
                          <a:latin typeface="Cambria Math" panose="02040503050406030204" pitchFamily="18" charset="0"/>
                        </a:rPr>
                        <m:t>exp</m:t>
                      </m:r>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𝜔</m:t>
                          </m:r>
                        </m:num>
                        <m:den>
                          <m:r>
                            <a:rPr lang="en-US" sz="1600" b="0" i="1" smtClean="0">
                              <a:solidFill>
                                <a:schemeClr val="bg1"/>
                              </a:solidFill>
                              <a:latin typeface="Cambria Math" panose="02040503050406030204" pitchFamily="18" charset="0"/>
                            </a:rPr>
                            <m:t>𝑘𝑇</m:t>
                          </m:r>
                        </m:den>
                      </m:f>
                      <m:r>
                        <a:rPr lang="en-US" sz="1600" b="0" i="1" smtClean="0">
                          <a:solidFill>
                            <a:schemeClr val="bg1"/>
                          </a:solidFill>
                          <a:latin typeface="Cambria Math" panose="02040503050406030204" pitchFamily="18" charset="0"/>
                        </a:rPr>
                        <m:t>)</m:t>
                      </m:r>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956773" y="3885274"/>
                <a:ext cx="2829877" cy="506805"/>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584960542"/>
      </p:ext>
    </p:extLst>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87805" y="628454"/>
            <a:ext cx="3076483" cy="338554"/>
          </a:xfrm>
          <a:prstGeom prst="rect">
            <a:avLst/>
          </a:prstGeom>
        </p:spPr>
        <p:txBody>
          <a:bodyPr wrap="none">
            <a:spAutoFit/>
          </a:bodyPr>
          <a:lstStyle/>
          <a:p>
            <a:r>
              <a:rPr lang="ru-RU" sz="1600" dirty="0" err="1">
                <a:solidFill>
                  <a:schemeClr val="bg1"/>
                </a:solidFill>
                <a:latin typeface="Times New Roman" panose="02020603050405020304" pitchFamily="18" charset="0"/>
                <a:ea typeface="Times New Roman" panose="02020603050405020304" pitchFamily="18" charset="0"/>
              </a:rPr>
              <a:t>Бу</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ифодадан</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кимёвий</a:t>
            </a:r>
            <a:r>
              <a:rPr lang="ru-RU" sz="1600" dirty="0">
                <a:solidFill>
                  <a:schemeClr val="bg1"/>
                </a:solidFill>
                <a:latin typeface="Times New Roman" panose="02020603050405020304" pitchFamily="18" charset="0"/>
                <a:ea typeface="Times New Roman" panose="02020603050405020304" pitchFamily="18" charset="0"/>
              </a:rPr>
              <a:t> потен</a:t>
            </a:r>
            <a:r>
              <a:rPr lang="uz-Cyrl-UZ" sz="1600" dirty="0">
                <a:solidFill>
                  <a:schemeClr val="bg1"/>
                </a:solidFill>
                <a:latin typeface="Times New Roman" panose="02020603050405020304" pitchFamily="18" charset="0"/>
                <a:ea typeface="Times New Roman" panose="02020603050405020304" pitchFamily="18" charset="0"/>
              </a:rPr>
              <a:t>ц</a:t>
            </a:r>
            <a:r>
              <a:rPr lang="ru-RU" sz="1600" dirty="0" err="1">
                <a:solidFill>
                  <a:schemeClr val="bg1"/>
                </a:solidFill>
                <a:latin typeface="Times New Roman" panose="02020603050405020304" pitchFamily="18" charset="0"/>
                <a:ea typeface="Times New Roman" panose="02020603050405020304" pitchFamily="18" charset="0"/>
              </a:rPr>
              <a:t>иал</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647385" y="1136285"/>
                <a:ext cx="1207318" cy="4941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600" i="1" smtClean="0">
                          <a:solidFill>
                            <a:schemeClr val="bg1"/>
                          </a:solidFill>
                          <a:latin typeface="Cambria Math" panose="02040503050406030204" pitchFamily="18" charset="0"/>
                        </a:rPr>
                        <m:t>µ</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𝑘𝑇𝑙𝑛</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𝑛</m:t>
                          </m:r>
                          <m:sSup>
                            <m:sSupPr>
                              <m:ctrlPr>
                                <a:rPr lang="en-US" sz="1600" b="0" i="1" smtClean="0">
                                  <a:solidFill>
                                    <a:schemeClr val="bg1"/>
                                  </a:solidFill>
                                  <a:latin typeface="Cambria Math" panose="02040503050406030204" pitchFamily="18" charset="0"/>
                                </a:rPr>
                              </m:ctrlPr>
                            </m:sSupPr>
                            <m:e>
                              <m:r>
                                <m:rPr>
                                  <m:sty m:val="p"/>
                                </m:rPr>
                                <a:rPr lang="el-GR" sz="1600" b="0" i="1" smtClean="0">
                                  <a:solidFill>
                                    <a:schemeClr val="bg1"/>
                                  </a:solidFill>
                                  <a:latin typeface="Cambria Math" panose="02040503050406030204" pitchFamily="18" charset="0"/>
                                </a:rPr>
                                <m:t>λ</m:t>
                              </m:r>
                            </m:e>
                            <m:sup>
                              <m:r>
                                <a:rPr lang="en-US" sz="1600" b="0" i="1" smtClean="0">
                                  <a:solidFill>
                                    <a:schemeClr val="bg1"/>
                                  </a:solidFill>
                                  <a:latin typeface="Cambria Math" panose="02040503050406030204" pitchFamily="18" charset="0"/>
                                </a:rPr>
                                <m:t>3</m:t>
                              </m:r>
                            </m:sup>
                          </m:sSup>
                        </m:num>
                        <m:den>
                          <m:r>
                            <a:rPr lang="en-US" sz="1600" b="0" i="1" smtClean="0">
                              <a:solidFill>
                                <a:schemeClr val="bg1"/>
                              </a:solidFill>
                              <a:latin typeface="Cambria Math" panose="02040503050406030204" pitchFamily="18" charset="0"/>
                            </a:rPr>
                            <m:t>𝑉</m:t>
                          </m:r>
                        </m:den>
                      </m:f>
                    </m:oMath>
                  </m:oMathPara>
                </a14:m>
                <a:endParaRPr lang="ru-RU" sz="16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647385" y="1136285"/>
                <a:ext cx="1207318" cy="494110"/>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3386091" y="1716715"/>
            <a:ext cx="1731564" cy="338554"/>
          </a:xfrm>
          <a:prstGeom prst="rect">
            <a:avLst/>
          </a:prstGeom>
        </p:spPr>
        <p:txBody>
          <a:bodyPr wrap="none">
            <a:spAutoFit/>
          </a:bodyPr>
          <a:lstStyle/>
          <a:p>
            <a:r>
              <a:rPr lang="ru-RU" sz="1600" dirty="0">
                <a:solidFill>
                  <a:schemeClr val="bg1"/>
                </a:solidFill>
                <a:latin typeface="Times New Roman" panose="02020603050405020304" pitchFamily="18" charset="0"/>
                <a:ea typeface="Times New Roman" panose="02020603050405020304" pitchFamily="18" charset="0"/>
              </a:rPr>
              <a:t>Идеал газ </a:t>
            </a:r>
            <a:r>
              <a:rPr lang="ru-RU" sz="1600" dirty="0" err="1">
                <a:solidFill>
                  <a:schemeClr val="bg1"/>
                </a:solidFill>
                <a:latin typeface="Times New Roman" panose="02020603050405020304" pitchFamily="18" charset="0"/>
                <a:ea typeface="Times New Roman" panose="02020603050405020304" pitchFamily="18" charset="0"/>
              </a:rPr>
              <a:t>босими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3286064" y="2055269"/>
                <a:ext cx="1831591" cy="55060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1600" i="1" smtClean="0">
                          <a:solidFill>
                            <a:schemeClr val="bg1"/>
                          </a:solidFill>
                          <a:latin typeface="Cambria Math" panose="02040503050406030204" pitchFamily="18" charset="0"/>
                        </a:rPr>
                        <m:t>p</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𝑘𝑇</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𝑙𝑛𝑍</m:t>
                          </m:r>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rPr>
                            <m:t>𝑉</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𝑘𝑇</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m:t>
                              </m:r>
                            </m:num>
                            <m:den>
                              <m:r>
                                <a:rPr lang="en-US" sz="1600" b="0" i="1" smtClean="0">
                                  <a:solidFill>
                                    <a:schemeClr val="bg1"/>
                                  </a:solidFill>
                                  <a:latin typeface="Cambria Math" panose="02040503050406030204" pitchFamily="18" charset="0"/>
                                </a:rPr>
                                <m:t>𝑛</m:t>
                              </m:r>
                            </m:den>
                          </m:f>
                        </m:num>
                        <m:den>
                          <m:r>
                            <a:rPr lang="en-US" sz="1600" b="0" i="1" smtClean="0">
                              <a:solidFill>
                                <a:schemeClr val="bg1"/>
                              </a:solidFill>
                              <a:latin typeface="Cambria Math" panose="02040503050406030204" pitchFamily="18" charset="0"/>
                            </a:rPr>
                            <m:t>𝑉</m:t>
                          </m:r>
                        </m:den>
                      </m:f>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286064" y="2055269"/>
                <a:ext cx="1831591" cy="550600"/>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2987805" y="2804976"/>
            <a:ext cx="2909771" cy="338554"/>
          </a:xfrm>
          <a:prstGeom prst="rect">
            <a:avLst/>
          </a:prstGeom>
        </p:spPr>
        <p:txBody>
          <a:bodyPr wrap="none">
            <a:spAutoFit/>
          </a:bodyPr>
          <a:lstStyle/>
          <a:p>
            <a:r>
              <a:rPr lang="ru-RU" sz="1600" dirty="0">
                <a:solidFill>
                  <a:schemeClr val="bg1"/>
                </a:solidFill>
                <a:latin typeface="Times New Roman" panose="02020603050405020304" pitchFamily="18" charset="0"/>
                <a:ea typeface="Times New Roman" panose="02020603050405020304" pitchFamily="18" charset="0"/>
              </a:rPr>
              <a:t>Идеал газ</a:t>
            </a:r>
            <a:r>
              <a:rPr lang="uz-Cyrl-UZ" sz="1600" dirty="0">
                <a:solidFill>
                  <a:schemeClr val="bg1"/>
                </a:solidFill>
                <a:latin typeface="Times New Roman" panose="02020603050405020304" pitchFamily="18" charset="0"/>
                <a:ea typeface="Times New Roman" panose="02020603050405020304" pitchFamily="18" charset="0"/>
              </a:rPr>
              <a:t>нинг </a:t>
            </a:r>
            <a:r>
              <a:rPr lang="ru-RU" sz="1600" dirty="0">
                <a:solidFill>
                  <a:schemeClr val="bg1"/>
                </a:solidFill>
                <a:latin typeface="Times New Roman" panose="02020603050405020304" pitchFamily="18" charset="0"/>
                <a:ea typeface="Times New Roman" panose="02020603050405020304" pitchFamily="18" charset="0"/>
              </a:rPr>
              <a:t> </a:t>
            </a:r>
            <a:r>
              <a:rPr lang="ru-RU" sz="1600" dirty="0" err="1">
                <a:solidFill>
                  <a:schemeClr val="bg1"/>
                </a:solidFill>
                <a:latin typeface="Times New Roman" panose="02020603050405020304" pitchFamily="18" charset="0"/>
                <a:ea typeface="Times New Roman" panose="02020603050405020304" pitchFamily="18" charset="0"/>
              </a:rPr>
              <a:t>ички</a:t>
            </a:r>
            <a:r>
              <a:rPr lang="ru-RU" sz="1600" dirty="0">
                <a:solidFill>
                  <a:schemeClr val="bg1"/>
                </a:solidFill>
                <a:latin typeface="Times New Roman" panose="02020603050405020304" pitchFamily="18" charset="0"/>
                <a:ea typeface="Times New Roman" panose="02020603050405020304" pitchFamily="18" charset="0"/>
              </a:rPr>
              <a:t> </a:t>
            </a:r>
            <a:r>
              <a:rPr lang="uz-Cyrl-UZ" sz="1600" dirty="0">
                <a:solidFill>
                  <a:schemeClr val="bg1"/>
                </a:solidFill>
                <a:latin typeface="Times New Roman" panose="02020603050405020304" pitchFamily="18" charset="0"/>
                <a:ea typeface="Times New Roman" panose="02020603050405020304" pitchFamily="18" charset="0"/>
              </a:rPr>
              <a:t>э</a:t>
            </a:r>
            <a:r>
              <a:rPr lang="ru-RU" sz="1600" dirty="0" err="1">
                <a:solidFill>
                  <a:schemeClr val="bg1"/>
                </a:solidFill>
                <a:latin typeface="Times New Roman" panose="02020603050405020304" pitchFamily="18" charset="0"/>
                <a:ea typeface="Times New Roman" panose="02020603050405020304" pitchFamily="18" charset="0"/>
              </a:rPr>
              <a:t>нергияси</a:t>
            </a:r>
            <a:endParaRPr lang="ru-RU" sz="16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p:cNvSpPr txBox="1"/>
              <p:nvPr/>
            </p:nvSpPr>
            <p:spPr>
              <a:xfrm>
                <a:off x="3286063" y="3323344"/>
                <a:ext cx="2037674" cy="46820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𝐸</m:t>
                      </m:r>
                      <m:r>
                        <a:rPr lang="en-US" sz="1600" b="0" i="1" smtClean="0">
                          <a:solidFill>
                            <a:schemeClr val="bg1"/>
                          </a:solidFill>
                          <a:latin typeface="Cambria Math" panose="02040503050406030204" pitchFamily="18" charset="0"/>
                        </a:rPr>
                        <m:t>=</m:t>
                      </m:r>
                      <m:r>
                        <a:rPr lang="en-US" sz="1600" b="0" i="1" smtClean="0">
                          <a:solidFill>
                            <a:schemeClr val="bg1"/>
                          </a:solidFill>
                          <a:latin typeface="Cambria Math" panose="02040503050406030204" pitchFamily="18" charset="0"/>
                        </a:rPr>
                        <m:t>𝑘</m:t>
                      </m:r>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𝑇</m:t>
                          </m:r>
                        </m:e>
                        <m:sup>
                          <m:r>
                            <a:rPr lang="en-US" sz="1600" b="0" i="1" smtClean="0">
                              <a:solidFill>
                                <a:schemeClr val="bg1"/>
                              </a:solidFill>
                              <a:latin typeface="Cambria Math" panose="02040503050406030204" pitchFamily="18" charset="0"/>
                            </a:rPr>
                            <m:t>2</m:t>
                          </m:r>
                        </m:sup>
                      </m:sSup>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𝑙𝑛𝑍</m:t>
                          </m:r>
                        </m:num>
                        <m:den>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rPr>
                            <m:t>𝑇</m:t>
                          </m:r>
                        </m:den>
                      </m:f>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3</m:t>
                          </m:r>
                        </m:num>
                        <m:den>
                          <m:r>
                            <a:rPr lang="en-US" sz="1600" b="0" i="1" smtClean="0">
                              <a:solidFill>
                                <a:schemeClr val="bg1"/>
                              </a:solidFill>
                              <a:latin typeface="Cambria Math" panose="02040503050406030204" pitchFamily="18" charset="0"/>
                            </a:rPr>
                            <m:t>2</m:t>
                          </m:r>
                        </m:den>
                      </m:f>
                      <m:r>
                        <a:rPr lang="en-US" sz="1600" b="0" i="1" smtClean="0">
                          <a:solidFill>
                            <a:schemeClr val="bg1"/>
                          </a:solidFill>
                          <a:latin typeface="Cambria Math" panose="02040503050406030204" pitchFamily="18" charset="0"/>
                        </a:rPr>
                        <m:t>𝑘𝑇𝑛</m:t>
                      </m:r>
                    </m:oMath>
                  </m:oMathPara>
                </a14:m>
                <a:endParaRPr lang="ru-RU" sz="16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3286063" y="3323344"/>
                <a:ext cx="2037674" cy="468205"/>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653413156"/>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61050" y="1082183"/>
            <a:ext cx="3087705" cy="400110"/>
          </a:xfrm>
          <a:prstGeom prst="rect">
            <a:avLst/>
          </a:prstGeom>
        </p:spPr>
        <p:txBody>
          <a:bodyPr wrap="none">
            <a:spAutoFit/>
          </a:bodyPr>
          <a:lstStyle/>
          <a:p>
            <a:r>
              <a:rPr lang="ru-RU" sz="2000" dirty="0">
                <a:solidFill>
                  <a:schemeClr val="bg1"/>
                </a:solidFill>
                <a:latin typeface="Times New Roman" panose="02020603050405020304" pitchFamily="18" charset="0"/>
                <a:ea typeface="Times New Roman" panose="02020603050405020304" pitchFamily="18" charset="0"/>
              </a:rPr>
              <a:t>Идеал газ</a:t>
            </a:r>
            <a:r>
              <a:rPr lang="uz-Cyrl-UZ" sz="2000" dirty="0">
                <a:solidFill>
                  <a:schemeClr val="bg1"/>
                </a:solidFill>
                <a:latin typeface="Times New Roman" panose="02020603050405020304" pitchFamily="18" charset="0"/>
                <a:ea typeface="Times New Roman" panose="02020603050405020304" pitchFamily="18" charset="0"/>
              </a:rPr>
              <a:t>нинг э</a:t>
            </a:r>
            <a:r>
              <a:rPr lang="ru-RU" sz="2000" dirty="0" err="1">
                <a:solidFill>
                  <a:schemeClr val="bg1"/>
                </a:solidFill>
                <a:latin typeface="Times New Roman" panose="02020603050405020304" pitchFamily="18" charset="0"/>
                <a:ea typeface="Times New Roman" panose="02020603050405020304" pitchFamily="18" charset="0"/>
              </a:rPr>
              <a:t>нтропияси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210128" y="1755078"/>
                <a:ext cx="2181559" cy="52418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𝐸</m:t>
                          </m:r>
                        </m:num>
                        <m:den>
                          <m:r>
                            <a:rPr lang="en-US" sz="1800" b="0" i="1" smtClean="0">
                              <a:solidFill>
                                <a:schemeClr val="bg1"/>
                              </a:solidFill>
                              <a:latin typeface="Cambria Math" panose="02040503050406030204" pitchFamily="18" charset="0"/>
                            </a:rPr>
                            <m:t>𝑇</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𝑘𝑙𝑛</m:t>
                      </m:r>
                      <m:r>
                        <a:rPr lang="en-US" sz="1800" b="0" i="1" smtClean="0">
                          <a:solidFill>
                            <a:schemeClr val="bg1"/>
                          </a:solidFill>
                          <a:latin typeface="Cambria Math" panose="02040503050406030204" pitchFamily="18" charset="0"/>
                        </a:rPr>
                        <m:t> </m:t>
                      </m:r>
                      <m:r>
                        <a:rPr lang="en-US" sz="1800" b="0" i="1" smtClean="0">
                          <a:solidFill>
                            <a:schemeClr val="bg1"/>
                          </a:solidFill>
                          <a:latin typeface="Cambria Math" panose="02040503050406030204" pitchFamily="18" charset="0"/>
                        </a:rPr>
                        <m:t>𝑍</m:t>
                      </m:r>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5</m:t>
                          </m:r>
                        </m:num>
                        <m:den>
                          <m:r>
                            <a:rPr lang="en-US" sz="1800" b="0" i="1" smtClean="0">
                              <a:solidFill>
                                <a:schemeClr val="bg1"/>
                              </a:solidFill>
                              <a:latin typeface="Cambria Math" panose="02040503050406030204" pitchFamily="18" charset="0"/>
                            </a:rPr>
                            <m:t>2</m:t>
                          </m:r>
                        </m:den>
                      </m:f>
                      <m:r>
                        <a:rPr lang="en-US" sz="1800" b="0" i="1" smtClean="0">
                          <a:solidFill>
                            <a:schemeClr val="bg1"/>
                          </a:solidFill>
                          <a:latin typeface="Cambria Math" panose="02040503050406030204" pitchFamily="18" charset="0"/>
                        </a:rPr>
                        <m:t>𝑘𝑛</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210128" y="1755078"/>
                <a:ext cx="2181559" cy="524182"/>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488332" y="2424721"/>
            <a:ext cx="6527260" cy="1200329"/>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аниқланади. Идеал газ учун бошқа термодинамик катталикларни ҳам шу усуллар билан ҳисоблаш мумкин. Амалий машғулотларда  талабаларга бу формулаларни келтириб чиқариш ва ҳусусий ҳоллар учун ҳисоблаш ўргатилади.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98510364"/>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7123" y="367160"/>
            <a:ext cx="7149830" cy="2585323"/>
          </a:xfrm>
          <a:prstGeom prst="rect">
            <a:avLst/>
          </a:prstGeom>
        </p:spPr>
        <p:txBody>
          <a:bodyPr wrap="square">
            <a:spAutoFit/>
          </a:bodyPr>
          <a:lstStyle/>
          <a:p>
            <a:r>
              <a:rPr lang="uz-Cyrl-UZ" sz="1800" b="1"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latin typeface="Times New Roman" panose="02020603050405020304" pitchFamily="18" charset="0"/>
              <a:ea typeface="Times New Roman" panose="02020603050405020304" pitchFamily="18" charset="0"/>
            </a:endParaRPr>
          </a:p>
          <a:p>
            <a:pPr indent="449580" algn="just"/>
            <a:r>
              <a:rPr lang="uz-Cyrl-UZ" sz="1800" dirty="0">
                <a:solidFill>
                  <a:schemeClr val="bg1"/>
                </a:solidFill>
                <a:latin typeface="Times New Roman" panose="02020603050405020304" pitchFamily="18" charset="0"/>
                <a:ea typeface="Times New Roman" panose="02020603050405020304" pitchFamily="18" charset="0"/>
              </a:rPr>
              <a:t> Термодинамик системаларда мувозанат назарияси Гибсс томонидан, статистик механикадаги кичик қўзғалишлар принципини умумлаштириш  йўли билан  ишлаб чиқилган. Бу назарияга кўра, системанинг мувозанат ҳолатдан четга чиқиши, унинг ички параметрлари мувозанат ҳолатидаги қийматларидан кичик четлашиш натижаси деб қаралади ва термодинамик системаларда мувозанат ва барқарорликнинг умумий шартлари топилади. </a:t>
            </a:r>
            <a:r>
              <a:rPr lang="ru-RU" sz="1800" dirty="0" err="1">
                <a:solidFill>
                  <a:schemeClr val="bg1"/>
                </a:solidFill>
                <a:latin typeface="Times New Roman" panose="02020603050405020304" pitchFamily="18" charset="0"/>
                <a:ea typeface="Times New Roman" panose="02020603050405020304" pitchFamily="18" charset="0"/>
              </a:rPr>
              <a:t>Ноквазистатик</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жараё</a:t>
            </a:r>
            <a:r>
              <a:rPr lang="uz-Cyrl-UZ" sz="1800" dirty="0">
                <a:solidFill>
                  <a:schemeClr val="bg1"/>
                </a:solidFill>
                <a:latin typeface="Times New Roman" panose="02020603050405020304" pitchFamily="18" charset="0"/>
                <a:ea typeface="Times New Roman" panose="02020603050405020304" pitchFamily="18" charset="0"/>
              </a:rPr>
              <a:t>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асосий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тенгсизлиги</a:t>
            </a:r>
            <a:r>
              <a:rPr lang="uz-Cyrl-UZ" sz="1800" dirty="0">
                <a:solidFill>
                  <a:schemeClr val="bg1"/>
                </a:solidFill>
                <a:latin typeface="Times New Roman" panose="02020603050405020304" pitchFamily="18" charset="0"/>
                <a:ea typeface="Times New Roman" panose="02020603050405020304" pitchFamily="18" charset="0"/>
              </a:rPr>
              <a:t> асосида </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765439" y="3040459"/>
                <a:ext cx="3253198" cy="7469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𝑇𝑑𝑆</m:t>
                      </m:r>
                      <m:r>
                        <a:rPr lang="en-US" sz="2000" b="0" i="1" smtClean="0">
                          <a:solidFill>
                            <a:schemeClr val="bg1"/>
                          </a:solidFill>
                          <a:latin typeface="Cambria Math" panose="02040503050406030204" pitchFamily="18" charset="0"/>
                        </a:rPr>
                        <m:t>&gt;</m:t>
                      </m:r>
                      <m:r>
                        <a:rPr lang="en-US" sz="2000" b="0" i="1" smtClean="0">
                          <a:solidFill>
                            <a:schemeClr val="bg1"/>
                          </a:solidFill>
                          <a:latin typeface="Cambria Math" panose="02040503050406030204" pitchFamily="18" charset="0"/>
                        </a:rPr>
                        <m:t>𝑑𝐸</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𝑝𝑑𝑉</m:t>
                      </m:r>
                      <m:r>
                        <a:rPr lang="en-US" sz="2000" b="0" i="1" smtClean="0">
                          <a:solidFill>
                            <a:schemeClr val="bg1"/>
                          </a:solidFill>
                          <a:latin typeface="Cambria Math" panose="02040503050406030204" pitchFamily="18" charset="0"/>
                        </a:rPr>
                        <m:t>−</m:t>
                      </m:r>
                      <m:nary>
                        <m:naryPr>
                          <m:chr m:val="∑"/>
                          <m:supHide m:val="on"/>
                          <m:ctrlPr>
                            <a:rPr lang="en-US" sz="2000" b="0" i="1" smtClean="0">
                              <a:solidFill>
                                <a:schemeClr val="bg1"/>
                              </a:solidFill>
                              <a:latin typeface="Cambria Math" panose="02040503050406030204" pitchFamily="18" charset="0"/>
                            </a:rPr>
                          </m:ctrlPr>
                        </m:naryPr>
                        <m:sub>
                          <m:r>
                            <m:rPr>
                              <m:brk m:alnAt="7"/>
                            </m:rPr>
                            <a:rPr lang="en-US" sz="2000" b="0" i="1" smtClean="0">
                              <a:solidFill>
                                <a:schemeClr val="bg1"/>
                              </a:solidFill>
                              <a:latin typeface="Cambria Math" panose="02040503050406030204" pitchFamily="18" charset="0"/>
                            </a:rPr>
                            <m:t>𝑙</m:t>
                          </m: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𝑙</m:t>
                              </m:r>
                            </m:sub>
                          </m:sSub>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765439" y="3040459"/>
                <a:ext cx="3253198" cy="746936"/>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938719" y="3875371"/>
            <a:ext cx="6906638" cy="369332"/>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мувозанат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барқарорликнинг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умумий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шартларини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тикла</a:t>
            </a:r>
            <a:r>
              <a:rPr lang="uz-Cyrl-UZ" sz="1800" dirty="0">
                <a:solidFill>
                  <a:schemeClr val="bg1"/>
                </a:solidFill>
                <a:latin typeface="Times New Roman" panose="02020603050405020304" pitchFamily="18" charset="0"/>
                <a:ea typeface="Times New Roman" panose="02020603050405020304" pitchFamily="18" charset="0"/>
              </a:rPr>
              <a:t>ш</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мумкин</a:t>
            </a:r>
            <a:endParaRPr lang="ru-RU" sz="1800" dirty="0">
              <a:solidFill>
                <a:schemeClr val="bg1"/>
              </a:solidFill>
            </a:endParaRPr>
          </a:p>
        </p:txBody>
      </p:sp>
    </p:spTree>
    <p:extLst>
      <p:ext uri="{BB962C8B-B14F-4D97-AF65-F5344CB8AC3E}">
        <p14:creationId xmlns:p14="http://schemas.microsoft.com/office/powerpoint/2010/main" val="1280704546"/>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5217" y="818220"/>
            <a:ext cx="7081736" cy="3416320"/>
          </a:xfrm>
          <a:prstGeom prst="rect">
            <a:avLst/>
          </a:prstGeom>
        </p:spPr>
        <p:txBody>
          <a:bodyPr wrap="squar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шартлар</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термодинамика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нуқта</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назаридан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етарли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Лекин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системаларда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флуктуация-</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ларнинг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мавжудлиги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зарурий</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шарт</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Б</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масалани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аниқ</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мисолларда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қарай</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миз.</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1. Қайтмас адиабатик жараён юз берувчи изолацияланган берк системада мувозанат шартини қараб чиқайлик. Бундай системада </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a:t>
            </a:r>
            <a:r>
              <a:rPr lang="en-US" sz="24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const</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V=</a:t>
            </a:r>
            <a:r>
              <a:rPr lang="en-US" sz="24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const</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400" i="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const</a:t>
            </a:r>
            <a:r>
              <a:rPr lang="en-US" sz="24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бўлади. </a:t>
            </a:r>
            <a:endParaRPr lang="ru-RU" sz="24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0765895"/>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4125" y="745239"/>
            <a:ext cx="7513595" cy="1200329"/>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ҳолда юқоридаги ифодадан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dS</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&gt;0 </a:t>
            </a:r>
            <a:r>
              <a:rPr lang="uz-Cyrl-UZ" sz="1800" dirty="0">
                <a:solidFill>
                  <a:schemeClr val="bg1"/>
                </a:solidFill>
                <a:latin typeface="Times New Roman" panose="02020603050405020304" pitchFamily="18" charset="0"/>
                <a:cs typeface="Times New Roman" panose="02020603050405020304" pitchFamily="18" charset="0"/>
              </a:rPr>
              <a:t>келиб чиқади. Демак, ноквазистатик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жараёнларда </a:t>
            </a:r>
            <a:r>
              <a:rPr lang="uz-Cyrl-UZ" sz="1800" dirty="0">
                <a:solidFill>
                  <a:schemeClr val="bg1"/>
                </a:solidFill>
                <a:latin typeface="Times New Roman" panose="02020603050405020304" pitchFamily="18" charset="0"/>
                <a:cs typeface="Times New Roman" panose="02020603050405020304" pitchFamily="18" charset="0"/>
              </a:rPr>
              <a:t>изоляцияланган берк системаларда энтропия ўсиб боради. </a:t>
            </a:r>
            <a:endParaRPr lang="ru-RU" sz="1800" dirty="0">
              <a:solidFill>
                <a:schemeClr val="bg1"/>
              </a:solidFill>
              <a:latin typeface="Times New Roman" panose="02020603050405020304" pitchFamily="18" charset="0"/>
              <a:cs typeface="Times New Roman" panose="02020603050405020304" pitchFamily="18" charset="0"/>
            </a:endParaRPr>
          </a:p>
          <a:p>
            <a:r>
              <a:rPr lang="en-US" sz="1800" dirty="0" smtClean="0">
                <a:solidFill>
                  <a:schemeClr val="bg1"/>
                </a:solidFill>
                <a:latin typeface="Times New Roman" panose="02020603050405020304" pitchFamily="18" charset="0"/>
                <a:cs typeface="Times New Roman" panose="02020603050405020304" pitchFamily="18" charset="0"/>
              </a:rPr>
              <a:t>     </a:t>
            </a:r>
            <a:r>
              <a:rPr lang="uz-Cyrl-UZ" sz="1800" dirty="0" smtClean="0">
                <a:solidFill>
                  <a:schemeClr val="bg1"/>
                </a:solidFill>
                <a:latin typeface="Times New Roman" panose="02020603050405020304" pitchFamily="18" charset="0"/>
                <a:cs typeface="Times New Roman" panose="02020603050405020304" pitchFamily="18" charset="0"/>
              </a:rPr>
              <a:t>Бундай </a:t>
            </a:r>
            <a:r>
              <a:rPr lang="uz-Cyrl-UZ" sz="1800" dirty="0">
                <a:solidFill>
                  <a:schemeClr val="bg1"/>
                </a:solidFill>
                <a:latin typeface="Times New Roman" panose="02020603050405020304" pitchFamily="18" charset="0"/>
                <a:cs typeface="Times New Roman" panose="02020603050405020304" pitchFamily="18" charset="0"/>
              </a:rPr>
              <a:t>системаларда мувозанатнинг умумий шарти </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2889115" y="1668605"/>
                <a:ext cx="269625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𝑆</m:t>
                      </m:r>
                      <m:r>
                        <a:rPr lang="en-US" sz="1800" b="0" i="1" smtClean="0">
                          <a:solidFill>
                            <a:schemeClr val="bg1"/>
                          </a:solidFill>
                          <a:latin typeface="Cambria Math" panose="02040503050406030204" pitchFamily="18" charset="0"/>
                          <a:ea typeface="Cambria Math" panose="02040503050406030204" pitchFamily="18" charset="0"/>
                        </a:rPr>
                        <m:t>&lt;0  ёки </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𝑆</m:t>
                      </m:r>
                      <m:r>
                        <a:rPr lang="en-US" sz="1800" b="0" i="1" smtClean="0">
                          <a:solidFill>
                            <a:schemeClr val="bg1"/>
                          </a:solidFill>
                          <a:latin typeface="Cambria Math" panose="02040503050406030204" pitchFamily="18" charset="0"/>
                          <a:ea typeface="Cambria Math" panose="02040503050406030204" pitchFamily="18" charset="0"/>
                        </a:rPr>
                        <m:t>=0 </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m:t>
                          </m:r>
                        </m:e>
                        <m:sup>
                          <m:r>
                            <a:rPr lang="en-US" sz="1800" b="0" i="1" smtClean="0">
                              <a:solidFill>
                                <a:schemeClr val="bg1"/>
                              </a:solidFill>
                              <a:latin typeface="Cambria Math" panose="02040503050406030204" pitchFamily="18" charset="0"/>
                              <a:ea typeface="Cambria Math" panose="02040503050406030204" pitchFamily="18" charset="0"/>
                            </a:rPr>
                            <m:t>2</m:t>
                          </m:r>
                        </m:sup>
                      </m:sSup>
                      <m:r>
                        <a:rPr lang="en-US" sz="1800" b="0" i="1" smtClean="0">
                          <a:solidFill>
                            <a:schemeClr val="bg1"/>
                          </a:solidFill>
                          <a:latin typeface="Cambria Math" panose="02040503050406030204" pitchFamily="18" charset="0"/>
                          <a:ea typeface="Cambria Math" panose="02040503050406030204" pitchFamily="18" charset="0"/>
                        </a:rPr>
                        <m:t>&lt;0</m:t>
                      </m:r>
                    </m:oMath>
                  </m:oMathPara>
                </a14:m>
                <a:endParaRPr lang="ru-RU" sz="1800" dirty="0">
                  <a:solidFill>
                    <a:schemeClr val="bg1"/>
                  </a:solidFill>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889115" y="1668605"/>
                <a:ext cx="2696251" cy="276999"/>
              </a:xfrm>
              <a:prstGeom prst="rect">
                <a:avLst/>
              </a:prstGeom>
              <a:blipFill rotWithShape="0">
                <a:blip r:embed="rId2"/>
                <a:stretch>
                  <a:fillRect l="-1584" t="-2222" r="-1357" b="-11111"/>
                </a:stretch>
              </a:blipFill>
            </p:spPr>
            <p:txBody>
              <a:bodyPr/>
              <a:lstStyle/>
              <a:p>
                <a:r>
                  <a:rPr lang="ru-RU">
                    <a:noFill/>
                  </a:rPr>
                  <a:t> </a:t>
                </a:r>
              </a:p>
            </p:txBody>
          </p:sp>
        </mc:Fallback>
      </mc:AlternateContent>
      <p:sp>
        <p:nvSpPr>
          <p:cNvPr id="4" name="Прямоугольник 3"/>
          <p:cNvSpPr/>
          <p:nvPr/>
        </p:nvSpPr>
        <p:spPr>
          <a:xfrm>
            <a:off x="814125" y="2067666"/>
            <a:ext cx="1792478"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бўлади. Бу ерда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5" name="Прямоугольник 4"/>
              <p:cNvSpPr/>
              <p:nvPr/>
            </p:nvSpPr>
            <p:spPr>
              <a:xfrm>
                <a:off x="2392184" y="2067666"/>
                <a:ext cx="5927007" cy="369332"/>
              </a:xfrm>
              <a:prstGeom prst="rect">
                <a:avLst/>
              </a:prstGeom>
            </p:spPr>
            <p:txBody>
              <a:bodyPr wrap="none">
                <a:spAutoFit/>
              </a:bodyPr>
              <a:lstStyle/>
              <a:p>
                <a14:m>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𝑆</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𝑆</m:t>
                    </m:r>
                    <m:r>
                      <a:rPr lang="en-US" sz="1800" b="0" i="1" smtClean="0">
                        <a:solidFill>
                          <a:schemeClr val="bg1"/>
                        </a:solidFill>
                        <a:latin typeface="Cambria Math" panose="02040503050406030204" pitchFamily="18" charset="0"/>
                        <a:ea typeface="Cambria Math" panose="02040503050406030204" pitchFamily="18" charset="0"/>
                      </a:rPr>
                      <m:t>−</m:t>
                    </m:r>
                    <m:sSub>
                      <m:sSubPr>
                        <m:ctrlPr>
                          <a:rPr lang="en-US" sz="1800" b="0" i="1" smtClean="0">
                            <a:solidFill>
                              <a:schemeClr val="bg1"/>
                            </a:solidFill>
                            <a:latin typeface="Cambria Math" panose="02040503050406030204" pitchFamily="18" charset="0"/>
                            <a:ea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𝑆</m:t>
                        </m:r>
                      </m:e>
                      <m:sub>
                        <m:r>
                          <a:rPr lang="en-US" sz="1800" b="0" i="1" smtClean="0">
                            <a:solidFill>
                              <a:schemeClr val="bg1"/>
                            </a:solidFill>
                            <a:latin typeface="Cambria Math" panose="02040503050406030204" pitchFamily="18" charset="0"/>
                            <a:ea typeface="Cambria Math" panose="02040503050406030204" pitchFamily="18" charset="0"/>
                          </a:rPr>
                          <m:t>0</m:t>
                        </m:r>
                      </m:sub>
                    </m:sSub>
                    <m:r>
                      <a:rPr lang="en-US" sz="1800" i="1">
                        <a:solidFill>
                          <a:schemeClr val="bg1"/>
                        </a:solidFill>
                        <a:latin typeface="Cambria Math" panose="02040503050406030204" pitchFamily="18" charset="0"/>
                        <a:ea typeface="Cambria Math" panose="02040503050406030204" pitchFamily="18" charset="0"/>
                      </a:rPr>
                      <m:t> </m:t>
                    </m:r>
                  </m:oMath>
                </a14:m>
                <a:r>
                  <a:rPr lang="uz-Cyrl-UZ" sz="1800" dirty="0">
                    <a:solidFill>
                      <a:schemeClr val="bg1"/>
                    </a:solidFill>
                    <a:latin typeface="Times New Roman" panose="02020603050405020304" pitchFamily="18" charset="0"/>
                    <a:cs typeface="Times New Roman" panose="02020603050405020304" pitchFamily="18" charset="0"/>
                  </a:rPr>
                  <a:t>бошланғич мувозанатда бўлмаган ҳолатдаги, </a:t>
                </a:r>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2392184" y="2067666"/>
                <a:ext cx="5927007" cy="369332"/>
              </a:xfrm>
              <a:prstGeom prst="rect">
                <a:avLst/>
              </a:prstGeom>
              <a:blipFill rotWithShape="0">
                <a:blip r:embed="rId3"/>
                <a:stretch>
                  <a:fillRect t="-8197" b="-2459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Прямоугольник 5"/>
              <p:cNvSpPr/>
              <p:nvPr/>
            </p:nvSpPr>
            <p:spPr>
              <a:xfrm>
                <a:off x="814125" y="2480832"/>
                <a:ext cx="3612912" cy="369332"/>
              </a:xfrm>
              <a:prstGeom prst="rect">
                <a:avLst/>
              </a:prstGeom>
            </p:spPr>
            <p:txBody>
              <a:bodyPr wrap="none">
                <a:spAutoFit/>
              </a:bodyPr>
              <a:lstStyle/>
              <a:p>
                <a14:m>
                  <m:oMath xmlns:m="http://schemas.openxmlformats.org/officeDocument/2006/math">
                    <m:sSub>
                      <m:sSubPr>
                        <m:ctrlPr>
                          <a:rPr lang="en-US" sz="1800" i="1" smtClean="0">
                            <a:solidFill>
                              <a:schemeClr val="bg1"/>
                            </a:solidFill>
                            <a:latin typeface="Cambria Math" panose="02040503050406030204" pitchFamily="18" charset="0"/>
                            <a:ea typeface="Cambria Math" panose="02040503050406030204" pitchFamily="18" charset="0"/>
                          </a:rPr>
                        </m:ctrlPr>
                      </m:sSubPr>
                      <m:e>
                        <m:r>
                          <a:rPr lang="en-US" sz="1800" i="1">
                            <a:solidFill>
                              <a:schemeClr val="bg1"/>
                            </a:solidFill>
                            <a:latin typeface="Cambria Math" panose="02040503050406030204" pitchFamily="18" charset="0"/>
                            <a:ea typeface="Cambria Math" panose="02040503050406030204" pitchFamily="18" charset="0"/>
                          </a:rPr>
                          <m:t>𝑆</m:t>
                        </m:r>
                      </m:e>
                      <m:sub>
                        <m:r>
                          <a:rPr lang="en-US" sz="1800" i="1">
                            <a:solidFill>
                              <a:schemeClr val="bg1"/>
                            </a:solidFill>
                            <a:latin typeface="Cambria Math" panose="02040503050406030204" pitchFamily="18" charset="0"/>
                            <a:ea typeface="Cambria Math" panose="02040503050406030204" pitchFamily="18" charset="0"/>
                          </a:rPr>
                          <m:t>0</m:t>
                        </m:r>
                      </m:sub>
                    </m:sSub>
                  </m:oMath>
                </a14:m>
                <a:r>
                  <a:rPr lang="en-US" sz="1800" dirty="0" smtClean="0">
                    <a:solidFill>
                      <a:schemeClr val="bg1"/>
                    </a:solidFill>
                    <a:latin typeface="Times New Roman" panose="02020603050405020304" pitchFamily="18" charset="0"/>
                    <a:cs typeface="Times New Roman" panose="02020603050405020304" pitchFamily="18" charset="0"/>
                  </a:rPr>
                  <a:t>-</a:t>
                </a:r>
                <a:r>
                  <a:rPr lang="uz-Cyrl-UZ" sz="1800" dirty="0">
                    <a:solidFill>
                      <a:schemeClr val="bg1"/>
                    </a:solidFill>
                    <a:latin typeface="Times New Roman" panose="02020603050405020304" pitchFamily="18" charset="0"/>
                    <a:cs typeface="Times New Roman" panose="02020603050405020304" pitchFamily="18" charset="0"/>
                  </a:rPr>
                  <a:t>мувозанат ҳолатдаги энтропия, </a:t>
                </a:r>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814125" y="2480832"/>
                <a:ext cx="3612912" cy="369332"/>
              </a:xfrm>
              <a:prstGeom prst="rect">
                <a:avLst/>
              </a:prstGeom>
              <a:blipFill rotWithShape="0">
                <a:blip r:embed="rId4"/>
                <a:stretch>
                  <a:fillRect t="-9836" r="-507" b="-2459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Прямоугольник 6"/>
              <p:cNvSpPr/>
              <p:nvPr/>
            </p:nvSpPr>
            <p:spPr>
              <a:xfrm>
                <a:off x="4160370" y="2474291"/>
                <a:ext cx="503343"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800" i="1">
                          <a:solidFill>
                            <a:schemeClr val="bg1"/>
                          </a:solidFill>
                          <a:latin typeface="Cambria Math" panose="02040503050406030204" pitchFamily="18" charset="0"/>
                          <a:ea typeface="Cambria Math" panose="02040503050406030204" pitchFamily="18" charset="0"/>
                        </a:rPr>
                        <m:t>𝜕</m:t>
                      </m:r>
                      <m:r>
                        <a:rPr lang="en-US" sz="1800" i="1">
                          <a:solidFill>
                            <a:schemeClr val="bg1"/>
                          </a:solidFill>
                          <a:latin typeface="Cambria Math" panose="02040503050406030204" pitchFamily="18" charset="0"/>
                          <a:ea typeface="Cambria Math" panose="02040503050406030204" pitchFamily="18" charset="0"/>
                        </a:rPr>
                        <m:t>𝑆</m:t>
                      </m:r>
                    </m:oMath>
                  </m:oMathPara>
                </a14:m>
                <a:endParaRPr lang="ru-RU" sz="1800" dirty="0"/>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4160370" y="2474291"/>
                <a:ext cx="503343" cy="369332"/>
              </a:xfrm>
              <a:prstGeom prst="rect">
                <a:avLst/>
              </a:prstGeom>
              <a:blipFill rotWithShape="0">
                <a:blip r:embed="rId5"/>
                <a:stretch>
                  <a:fillRect/>
                </a:stretch>
              </a:blipFill>
            </p:spPr>
            <p:txBody>
              <a:bodyPr/>
              <a:lstStyle/>
              <a:p>
                <a:r>
                  <a:rPr lang="ru-RU">
                    <a:noFill/>
                  </a:rPr>
                  <a:t> </a:t>
                </a:r>
              </a:p>
            </p:txBody>
          </p:sp>
        </mc:Fallback>
      </mc:AlternateContent>
      <p:sp>
        <p:nvSpPr>
          <p:cNvPr id="8" name="Прямоугольник 7"/>
          <p:cNvSpPr/>
          <p:nvPr/>
        </p:nvSpPr>
        <p:spPr>
          <a:xfrm>
            <a:off x="4570922" y="2474291"/>
            <a:ext cx="2408032" cy="369332"/>
          </a:xfrm>
          <a:prstGeom prst="rect">
            <a:avLst/>
          </a:prstGeom>
        </p:spPr>
        <p:txBody>
          <a:bodyPr wrap="none">
            <a:spAutoFit/>
          </a:bodyPr>
          <a:lstStyle/>
          <a:p>
            <a:r>
              <a:rPr lang="en-US" sz="1800" dirty="0" smtClean="0">
                <a:solidFill>
                  <a:schemeClr val="bg1"/>
                </a:solidFill>
                <a:latin typeface="Times New Roman" panose="02020603050405020304" pitchFamily="18" charset="0"/>
                <a:ea typeface="Times New Roman" panose="02020603050405020304" pitchFamily="18" charset="0"/>
              </a:rPr>
              <a:t>-</a:t>
            </a:r>
            <a:r>
              <a:rPr lang="uz-Cyrl-UZ" sz="1800" dirty="0" smtClean="0">
                <a:solidFill>
                  <a:schemeClr val="bg1"/>
                </a:solidFill>
                <a:latin typeface="Times New Roman" panose="02020603050405020304" pitchFamily="18" charset="0"/>
                <a:ea typeface="Times New Roman" panose="02020603050405020304" pitchFamily="18" charset="0"/>
              </a:rPr>
              <a:t>биринчи </a:t>
            </a:r>
            <a:r>
              <a:rPr lang="uz-Cyrl-UZ" sz="1800" dirty="0">
                <a:solidFill>
                  <a:schemeClr val="bg1"/>
                </a:solidFill>
                <a:latin typeface="Times New Roman" panose="02020603050405020304" pitchFamily="18" charset="0"/>
                <a:ea typeface="Times New Roman" panose="02020603050405020304" pitchFamily="18" charset="0"/>
              </a:rPr>
              <a:t>вариацияси,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9" name="Прямоугольник 8"/>
              <p:cNvSpPr/>
              <p:nvPr/>
            </p:nvSpPr>
            <p:spPr>
              <a:xfrm>
                <a:off x="957377" y="3011527"/>
                <a:ext cx="61799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en-US" sz="1800" i="1" smtClean="0">
                              <a:solidFill>
                                <a:schemeClr val="bg1"/>
                              </a:solidFill>
                              <a:latin typeface="Cambria Math" panose="02040503050406030204" pitchFamily="18" charset="0"/>
                              <a:ea typeface="Cambria Math" panose="02040503050406030204" pitchFamily="18" charset="0"/>
                            </a:rPr>
                          </m:ctrlPr>
                        </m:sSupPr>
                        <m:e>
                          <m:r>
                            <a:rPr lang="en-US" sz="1800" i="1">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𝑆</m:t>
                          </m:r>
                        </m:e>
                        <m:sup>
                          <m:r>
                            <a:rPr lang="en-US" sz="1800" i="1">
                              <a:solidFill>
                                <a:schemeClr val="bg1"/>
                              </a:solidFill>
                              <a:latin typeface="Cambria Math" panose="02040503050406030204" pitchFamily="18" charset="0"/>
                              <a:ea typeface="Cambria Math" panose="02040503050406030204" pitchFamily="18" charset="0"/>
                            </a:rPr>
                            <m:t>2</m:t>
                          </m:r>
                        </m:sup>
                      </m:sSup>
                    </m:oMath>
                  </m:oMathPara>
                </a14:m>
                <a:endParaRPr lang="ru-RU" sz="1800" dirty="0"/>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957377" y="3011527"/>
                <a:ext cx="617990" cy="369332"/>
              </a:xfrm>
              <a:prstGeom prst="rect">
                <a:avLst/>
              </a:prstGeom>
              <a:blipFill rotWithShape="0">
                <a:blip r:embed="rId6"/>
                <a:stretch>
                  <a:fillRect/>
                </a:stretch>
              </a:blipFill>
            </p:spPr>
            <p:txBody>
              <a:bodyPr/>
              <a:lstStyle/>
              <a:p>
                <a:r>
                  <a:rPr lang="ru-RU">
                    <a:noFill/>
                  </a:rPr>
                  <a:t> </a:t>
                </a:r>
              </a:p>
            </p:txBody>
          </p:sp>
        </mc:Fallback>
      </mc:AlternateContent>
      <p:sp>
        <p:nvSpPr>
          <p:cNvPr id="10" name="Прямоугольник 9"/>
          <p:cNvSpPr/>
          <p:nvPr/>
        </p:nvSpPr>
        <p:spPr>
          <a:xfrm>
            <a:off x="1575367" y="3004986"/>
            <a:ext cx="5170005"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иккинчи вариацияси. Система муво­занат ҳолатида</a:t>
            </a:r>
            <a:endParaRPr lang="ru-RU" sz="1800" dirty="0">
              <a:solidFill>
                <a:schemeClr val="bg1"/>
              </a:solidFill>
            </a:endParaRPr>
          </a:p>
        </p:txBody>
      </p:sp>
      <p:sp>
        <p:nvSpPr>
          <p:cNvPr id="13" name="Прямоугольник 12"/>
          <p:cNvSpPr/>
          <p:nvPr/>
        </p:nvSpPr>
        <p:spPr>
          <a:xfrm>
            <a:off x="3103830" y="3529140"/>
            <a:ext cx="2113079"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бўлиши керак экан.</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14" name="TextBox 13"/>
              <p:cNvSpPr txBox="1"/>
              <p:nvPr/>
            </p:nvSpPr>
            <p:spPr>
              <a:xfrm>
                <a:off x="2228632" y="3529140"/>
                <a:ext cx="97982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𝑆</m:t>
                      </m:r>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𝑆</m:t>
                          </m:r>
                        </m:e>
                        <m:sub>
                          <m:r>
                            <a:rPr lang="en-US" sz="1800" b="0" i="1" smtClean="0">
                              <a:solidFill>
                                <a:schemeClr val="bg1"/>
                              </a:solidFill>
                              <a:latin typeface="Cambria Math" panose="02040503050406030204" pitchFamily="18" charset="0"/>
                            </a:rPr>
                            <m:t>𝑚𝑎𝑥</m:t>
                          </m:r>
                        </m:sub>
                      </m:sSub>
                    </m:oMath>
                  </m:oMathPara>
                </a14:m>
                <a:endParaRPr lang="ru-RU" sz="1800" dirty="0">
                  <a:solidFill>
                    <a:schemeClr val="bg1"/>
                  </a:solidFill>
                </a:endParaRPr>
              </a:p>
            </p:txBody>
          </p:sp>
        </mc:Choice>
        <mc:Fallback xmlns="">
          <p:sp>
            <p:nvSpPr>
              <p:cNvPr id="14" name="TextBox 13"/>
              <p:cNvSpPr txBox="1">
                <a:spLocks noRot="1" noChangeAspect="1" noMove="1" noResize="1" noEditPoints="1" noAdjustHandles="1" noChangeArrowheads="1" noChangeShapeType="1" noTextEdit="1"/>
              </p:cNvSpPr>
              <p:nvPr/>
            </p:nvSpPr>
            <p:spPr>
              <a:xfrm>
                <a:off x="2228632" y="3529140"/>
                <a:ext cx="979820" cy="276999"/>
              </a:xfrm>
              <a:prstGeom prst="rect">
                <a:avLst/>
              </a:prstGeom>
              <a:blipFill rotWithShape="0">
                <a:blip r:embed="rId7"/>
                <a:stretch>
                  <a:fillRect l="-5000" b="-13333"/>
                </a:stretch>
              </a:blipFill>
            </p:spPr>
            <p:txBody>
              <a:bodyPr/>
              <a:lstStyle/>
              <a:p>
                <a:r>
                  <a:rPr lang="ru-RU">
                    <a:noFill/>
                  </a:rPr>
                  <a:t> </a:t>
                </a:r>
              </a:p>
            </p:txBody>
          </p:sp>
        </mc:Fallback>
      </mc:AlternateContent>
    </p:spTree>
    <p:extLst>
      <p:ext uri="{BB962C8B-B14F-4D97-AF65-F5344CB8AC3E}">
        <p14:creationId xmlns:p14="http://schemas.microsoft.com/office/powerpoint/2010/main" val="1484133746"/>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752" y="584757"/>
            <a:ext cx="7227651" cy="3416320"/>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Аниқ мисол сифатида, бир компонентали икки фазали системада (сув-буғ) мувозанат шартини кўриб чиқайлик                                 </a:t>
            </a:r>
            <a:endPar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Агар фазалардаги катталиклар: температура, босим, зарралар сони, битта заррага тўғри келган энергия, энтропия ва ҳажмни белгилаб олиб, бирин­чи фазадаги (сув) солиштирма энергия, ҳажм, зарралар сони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1800" dirty="0">
                <a:solidFill>
                  <a:schemeClr val="bg1"/>
                </a:solidFill>
                <a:latin typeface="Times New Roman" panose="02020603050405020304" pitchFamily="18" charset="0"/>
                <a:cs typeface="Times New Roman" panose="02020603050405020304" pitchFamily="18" charset="0"/>
              </a:rPr>
              <a:t>ўзаро </a:t>
            </a:r>
            <a:r>
              <a:rPr lang="uz-Cyrl-UZ" sz="1800" i="1"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боғланмаган параметрлар деб қабул қилсак, у ҳолда системанинг мувозанат шарти </a:t>
            </a:r>
            <a:r>
              <a:rPr lang="uz-Cyrl-UZ"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𝛿</a:t>
            </a:r>
            <a:r>
              <a:rPr lang="en-US"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S=0 </a:t>
            </a:r>
            <a:r>
              <a:rPr lang="uz-Cyrl-UZ" sz="1800" dirty="0">
                <a:solidFill>
                  <a:schemeClr val="bg1"/>
                </a:solidFill>
                <a:latin typeface="Times New Roman" panose="02020603050405020304" pitchFamily="18" charset="0"/>
                <a:cs typeface="Times New Roman" panose="02020603050405020304" pitchFamily="18" charset="0"/>
              </a:rPr>
              <a:t>ни системадаги кичик ўзгаришни аниқловчи </a:t>
            </a:r>
            <a:r>
              <a:rPr lang="uz-Cyrl-UZ"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𝛿</a:t>
            </a:r>
            <a:r>
              <a:rPr lang="en-US"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E = 0, </a:t>
            </a:r>
            <a:r>
              <a:rPr lang="uz-Cyrl-UZ"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𝛿</a:t>
            </a:r>
            <a:r>
              <a:rPr lang="en-US"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V=0, </a:t>
            </a:r>
            <a:r>
              <a:rPr lang="uz-Cyrl-UZ"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𝛿</a:t>
            </a:r>
            <a:r>
              <a:rPr lang="en-US" sz="1800" dirty="0" smtClean="0">
                <a:solidFill>
                  <a:schemeClr val="bg1"/>
                </a:solidFill>
                <a:latin typeface="Times New Roman" panose="02020603050405020304" pitchFamily="18" charset="0"/>
                <a:ea typeface="Cambria Math" panose="02040503050406030204" pitchFamily="18" charset="0"/>
                <a:cs typeface="Times New Roman" panose="02020603050405020304" pitchFamily="18" charset="0"/>
              </a:rPr>
              <a:t>N =0 </a:t>
            </a:r>
            <a:r>
              <a:rPr lang="uz-Cyrl-UZ" sz="1800" dirty="0">
                <a:solidFill>
                  <a:schemeClr val="bg1"/>
                </a:solidFill>
                <a:latin typeface="Times New Roman" panose="02020603050405020304" pitchFamily="18" charset="0"/>
                <a:cs typeface="Times New Roman" panose="02020603050405020304" pitchFamily="18" charset="0"/>
              </a:rPr>
              <a:t>тенгламалар билан бирга ечиш ва тегишли ифодаларни ҳисобга олиш натижасида қараладиган система мувозанат ҳолатда бўлиши учун температура, босим ва кимёвий потенциаллари мувоза­нат нуқтасида демак, мувозанат эгрилигида тенг бўлиши керак, яъни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052535" y="4079237"/>
                <a:ext cx="5296002"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40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𝑇</m:t>
                          </m:r>
                        </m:e>
                        <m:sup>
                          <m:r>
                            <a:rPr lang="en-US" sz="2400" b="0" i="1" smtClean="0">
                              <a:solidFill>
                                <a:schemeClr val="bg1"/>
                              </a:solidFill>
                              <a:latin typeface="Cambria Math" panose="02040503050406030204" pitchFamily="18" charset="0"/>
                            </a:rPr>
                            <m:t>1</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𝑇</m:t>
                          </m:r>
                        </m:e>
                        <m:sup>
                          <m:r>
                            <a:rPr lang="en-US" sz="2400" b="0" i="1" smtClean="0">
                              <a:solidFill>
                                <a:schemeClr val="bg1"/>
                              </a:solidFill>
                              <a:latin typeface="Cambria Math" panose="02040503050406030204" pitchFamily="18" charset="0"/>
                            </a:rPr>
                            <m:t>11</m:t>
                          </m:r>
                        </m:sup>
                      </m:sSup>
                      <m:r>
                        <a:rPr lang="en-US" sz="2400" b="0" i="1" smtClean="0">
                          <a:solidFill>
                            <a:schemeClr val="bg1"/>
                          </a:solidFill>
                          <a:latin typeface="Cambria Math" panose="02040503050406030204" pitchFamily="18" charset="0"/>
                        </a:rPr>
                        <m:t>, </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𝑝</m:t>
                          </m:r>
                        </m:e>
                        <m:sup>
                          <m:r>
                            <a:rPr lang="en-US" sz="2400" b="0" i="1" smtClean="0">
                              <a:solidFill>
                                <a:schemeClr val="bg1"/>
                              </a:solidFill>
                              <a:latin typeface="Cambria Math" panose="02040503050406030204" pitchFamily="18" charset="0"/>
                            </a:rPr>
                            <m:t>1</m:t>
                          </m:r>
                        </m:sup>
                      </m:sSup>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𝑝</m:t>
                          </m:r>
                        </m:e>
                        <m:sup>
                          <m:r>
                            <a:rPr lang="en-US" sz="2400" b="0" i="1" smtClean="0">
                              <a:solidFill>
                                <a:schemeClr val="bg1"/>
                              </a:solidFill>
                              <a:latin typeface="Cambria Math" panose="02040503050406030204" pitchFamily="18" charset="0"/>
                            </a:rPr>
                            <m:t>11</m:t>
                          </m:r>
                        </m:sup>
                      </m:sSup>
                      <m:r>
                        <a:rPr lang="en-US" sz="2400" b="0" i="1" smtClean="0">
                          <a:solidFill>
                            <a:schemeClr val="bg1"/>
                          </a:solidFill>
                          <a:latin typeface="Cambria Math" panose="02040503050406030204" pitchFamily="18" charset="0"/>
                        </a:rPr>
                        <m:t>, </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𝜇</m:t>
                          </m:r>
                        </m:e>
                        <m:sup>
                          <m:r>
                            <a:rPr lang="en-US" sz="2400" b="0" i="1" smtClean="0">
                              <a:solidFill>
                                <a:schemeClr val="bg1"/>
                              </a:solidFill>
                              <a:latin typeface="Cambria Math" panose="02040503050406030204" pitchFamily="18" charset="0"/>
                            </a:rPr>
                            <m:t>1</m:t>
                          </m:r>
                        </m:sup>
                      </m:sSup>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𝑇</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e>
                      </m:d>
                      <m:r>
                        <a:rPr lang="en-US" sz="2400" b="0" i="1" smtClean="0">
                          <a:solidFill>
                            <a:schemeClr val="bg1"/>
                          </a:solidFill>
                          <a:latin typeface="Cambria Math" panose="02040503050406030204" pitchFamily="18" charset="0"/>
                        </a:rPr>
                        <m:t>=</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ea typeface="Cambria Math" panose="02040503050406030204" pitchFamily="18" charset="0"/>
                            </a:rPr>
                            <m:t>𝜇</m:t>
                          </m:r>
                        </m:e>
                        <m:sup>
                          <m:r>
                            <a:rPr lang="en-US" sz="2400" b="0" i="1" smtClean="0">
                              <a:solidFill>
                                <a:schemeClr val="bg1"/>
                              </a:solidFill>
                              <a:latin typeface="Cambria Math" panose="02040503050406030204" pitchFamily="18" charset="0"/>
                            </a:rPr>
                            <m:t>11</m:t>
                          </m:r>
                        </m:sup>
                      </m:sSup>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𝑇</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𝑝</m:t>
                      </m:r>
                      <m:r>
                        <a:rPr lang="en-US" sz="2400" b="0" i="1" smtClean="0">
                          <a:solidFill>
                            <a:schemeClr val="bg1"/>
                          </a:solidFill>
                          <a:latin typeface="Cambria Math" panose="02040503050406030204" pitchFamily="18" charset="0"/>
                        </a:rPr>
                        <m:t>)</m:t>
                      </m:r>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052535" y="4079237"/>
                <a:ext cx="5296002" cy="369332"/>
              </a:xfrm>
              <a:prstGeom prst="rect">
                <a:avLst/>
              </a:prstGeom>
              <a:blipFill rotWithShape="0">
                <a:blip r:embed="rId2"/>
                <a:stretch>
                  <a:fillRect l="-806" r="-1498" b="-37705"/>
                </a:stretch>
              </a:blipFill>
            </p:spPr>
            <p:txBody>
              <a:bodyPr/>
              <a:lstStyle/>
              <a:p>
                <a:r>
                  <a:rPr lang="ru-RU">
                    <a:noFill/>
                  </a:rPr>
                  <a:t> </a:t>
                </a:r>
              </a:p>
            </p:txBody>
          </p:sp>
        </mc:Fallback>
      </mc:AlternateContent>
    </p:spTree>
    <p:extLst>
      <p:ext uri="{BB962C8B-B14F-4D97-AF65-F5344CB8AC3E}">
        <p14:creationId xmlns:p14="http://schemas.microsoft.com/office/powerpoint/2010/main" val="1812213564"/>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7356" y="532870"/>
            <a:ext cx="6624536" cy="3139321"/>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Турли компонентли системаларда унинг ташкил этувчи қисмлари ўртасида кимёвий реакциялар ва бошқа жараёнлар содир бўлиши мумкин. Бу жараёнлар тўғри ва тескари йўналишда ўтади, яъни умумий зарралар сони ўзгармаган ҳолда турли компонентдаги зарраларнинг узлуксиз равишда бир-бирига ўтиб туриши натижасида зарралар сони ўзгариб туради ва бу ўзгаришлар системада мувозанат ҳолат юз берганда тўхтайди. Тўғри ва тескари реакциялар бир хил тезликда ўта бошлаганда мувозанат барқарорлашади.. </a:t>
            </a:r>
            <a:r>
              <a:rPr lang="ru-RU" sz="1800" b="1" dirty="0" err="1">
                <a:solidFill>
                  <a:schemeClr val="bg1"/>
                </a:solidFill>
                <a:latin typeface="Times New Roman" panose="02020603050405020304" pitchFamily="18" charset="0"/>
                <a:ea typeface="Times New Roman" panose="02020603050405020304" pitchFamily="18" charset="0"/>
              </a:rPr>
              <a:t>Бундай</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системалар</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гомоген</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дейилади</a:t>
            </a:r>
            <a:r>
              <a:rPr lang="ru-RU" sz="1800" b="1"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қандай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реак</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ия</a:t>
            </a:r>
            <a:r>
              <a:rPr lang="uz-Cyrl-UZ" sz="1800" dirty="0">
                <a:solidFill>
                  <a:schemeClr val="bg1"/>
                </a:solidFill>
                <a:latin typeface="Times New Roman" panose="02020603050405020304" pitchFamily="18" charset="0"/>
                <a:ea typeface="Times New Roman" panose="02020603050405020304" pitchFamily="18" charset="0"/>
              </a:rPr>
              <a:t> формуласи символик кўринишда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қуйидаги</a:t>
            </a:r>
            <a:r>
              <a:rPr lang="uz-Cyrl-UZ" sz="1800" dirty="0">
                <a:solidFill>
                  <a:schemeClr val="bg1"/>
                </a:solidFill>
                <a:latin typeface="Times New Roman" panose="02020603050405020304" pitchFamily="18" charset="0"/>
                <a:ea typeface="Times New Roman" panose="02020603050405020304" pitchFamily="18" charset="0"/>
              </a:rPr>
              <a:t>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ёзилади</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493084" y="3672191"/>
                <a:ext cx="1653081"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supHide m:val="on"/>
                          <m:ctrlPr>
                            <a:rPr lang="ru-RU" sz="240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𝑙</m:t>
                          </m:r>
                        </m:sub>
                        <m:sup/>
                        <m:e>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𝑣</m:t>
                              </m:r>
                            </m:e>
                            <m:sub>
                              <m:r>
                                <a:rPr lang="en-US" sz="2400" b="0" i="1" smtClean="0">
                                  <a:solidFill>
                                    <a:schemeClr val="bg1"/>
                                  </a:solidFill>
                                  <a:latin typeface="Cambria Math" panose="02040503050406030204" pitchFamily="18" charset="0"/>
                                </a:rPr>
                                <m:t>𝑙</m:t>
                              </m:r>
                            </m:sub>
                          </m:sSub>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𝑔</m:t>
                              </m:r>
                            </m:e>
                            <m:sub>
                              <m:r>
                                <a:rPr lang="en-US" sz="2400" b="0" i="1" smtClean="0">
                                  <a:solidFill>
                                    <a:schemeClr val="bg1"/>
                                  </a:solidFill>
                                  <a:latin typeface="Cambria Math" panose="02040503050406030204" pitchFamily="18" charset="0"/>
                                </a:rPr>
                                <m:t>𝑙</m:t>
                              </m:r>
                            </m:sub>
                          </m:sSub>
                          <m:r>
                            <a:rPr lang="en-US" sz="2400" b="0" i="1" smtClean="0">
                              <a:solidFill>
                                <a:schemeClr val="bg1"/>
                              </a:solidFill>
                              <a:latin typeface="Cambria Math" panose="02040503050406030204" pitchFamily="18" charset="0"/>
                            </a:rPr>
                            <m:t>=0</m:t>
                          </m:r>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493084" y="3672191"/>
                <a:ext cx="1653081" cy="89620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484370225"/>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249583" y="589683"/>
                <a:ext cx="7025706" cy="646331"/>
              </a:xfrm>
              <a:prstGeom prst="rect">
                <a:avLst/>
              </a:prstGeom>
            </p:spPr>
            <p:txBody>
              <a:bodyPr wrap="non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ерда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𝑔</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oMath>
                </a14:m>
                <a:r>
                  <a:rPr lang="uz-Cyrl-UZ" sz="1800" dirty="0">
                    <a:solidFill>
                      <a:schemeClr val="bg1"/>
                    </a:solidFill>
                    <a:latin typeface="Times New Roman" panose="02020603050405020304" pitchFamily="18" charset="0"/>
                    <a:cs typeface="Times New Roman" panose="02020603050405020304" pitchFamily="18" charset="0"/>
                  </a:rPr>
                  <a:t> реакцияда қатнашувчи моддаларнинг кимёвий белгиси</a:t>
                </a:r>
                <a:r>
                  <a:rPr lang="uz-Cyrl-UZ" sz="1800" dirty="0" smtClean="0">
                    <a:solidFill>
                      <a:schemeClr val="bg1"/>
                    </a:solidFill>
                    <a:latin typeface="Times New Roman" panose="02020603050405020304" pitchFamily="18" charset="0"/>
                    <a:cs typeface="Times New Roman" panose="02020603050405020304" pitchFamily="18" charset="0"/>
                  </a:rPr>
                  <a:t>,</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en-US" sz="1800" dirty="0">
                    <a:solidFill>
                      <a:schemeClr val="bg1"/>
                    </a:solidFill>
                    <a:latin typeface="Times New Roman" panose="02020603050405020304" pitchFamily="18" charset="0"/>
                    <a:cs typeface="Times New Roman" panose="02020603050405020304" pitchFamily="18" charset="0"/>
                  </a:rPr>
                  <a:t>v</a:t>
                </a:r>
                <a:r>
                  <a:rPr lang="en-US" sz="1800" dirty="0" smtClean="0">
                    <a:solidFill>
                      <a:schemeClr val="bg1"/>
                    </a:solidFill>
                    <a:latin typeface="Times New Roman" panose="02020603050405020304" pitchFamily="18" charset="0"/>
                    <a:cs typeface="Times New Roman" panose="02020603050405020304" pitchFamily="18" charset="0"/>
                  </a:rPr>
                  <a:t>-</a:t>
                </a:r>
                <a:r>
                  <a:rPr lang="uz-Cyrl-UZ"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реакцияда қатнашувчи моддалар молекулалари сони.</a:t>
                </a:r>
                <a:r>
                  <a:rPr lang="uz-Cyrl-UZ" sz="1800" dirty="0" smtClean="0">
                    <a:solidFill>
                      <a:schemeClr val="bg1"/>
                    </a:solidFill>
                    <a:latin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249583" y="589683"/>
                <a:ext cx="7025706" cy="646331"/>
              </a:xfrm>
              <a:prstGeom prst="rect">
                <a:avLst/>
              </a:prstGeom>
              <a:blipFill rotWithShape="0">
                <a:blip r:embed="rId2"/>
                <a:stretch>
                  <a:fillRect l="-781" t="-5660" b="-14151"/>
                </a:stretch>
              </a:blipFill>
            </p:spPr>
            <p:txBody>
              <a:bodyPr/>
              <a:lstStyle/>
              <a:p>
                <a:r>
                  <a:rPr lang="ru-RU">
                    <a:noFill/>
                  </a:rPr>
                  <a:t> </a:t>
                </a:r>
              </a:p>
            </p:txBody>
          </p:sp>
        </mc:Fallback>
      </mc:AlternateContent>
      <p:sp>
        <p:nvSpPr>
          <p:cNvPr id="3" name="Прямоугольник 2"/>
          <p:cNvSpPr/>
          <p:nvPr/>
        </p:nvSpPr>
        <p:spPr>
          <a:xfrm>
            <a:off x="1060313" y="1236014"/>
            <a:ext cx="6994187" cy="923330"/>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нди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реак</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ия</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мувозанат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шартини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ёза</a:t>
            </a:r>
            <a:r>
              <a:rPr lang="uz-Cyrl-UZ" sz="1800" dirty="0">
                <a:solidFill>
                  <a:schemeClr val="bg1"/>
                </a:solidFill>
                <a:latin typeface="Times New Roman" panose="02020603050405020304" pitchFamily="18" charset="0"/>
                <a:ea typeface="Times New Roman" panose="02020603050405020304" pitchFamily="18" charset="0"/>
              </a:rPr>
              <a:t>миз</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системада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реак</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ия</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ўзгармас</a:t>
            </a:r>
            <a:r>
              <a:rPr lang="ru-RU" sz="1800" dirty="0">
                <a:solidFill>
                  <a:schemeClr val="bg1"/>
                </a:solidFill>
                <a:latin typeface="Times New Roman" panose="02020603050405020304" pitchFamily="18" charset="0"/>
                <a:ea typeface="Times New Roman" panose="02020603050405020304" pitchFamily="18" charset="0"/>
              </a:rPr>
              <a:t> температура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ўзгармас</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босим</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остида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ўтаётган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бўлса</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 кимёвий мувозанат шарти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3561177" y="2159344"/>
                <a:ext cx="1653081" cy="89620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supHide m:val="on"/>
                          <m:ctrlPr>
                            <a:rPr lang="ru-RU" sz="240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𝑙</m:t>
                          </m:r>
                        </m:sub>
                        <m:sup/>
                        <m:e>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𝑣</m:t>
                              </m:r>
                            </m:e>
                            <m:sub>
                              <m:r>
                                <a:rPr lang="en-US" sz="2400" b="0" i="1" smtClean="0">
                                  <a:solidFill>
                                    <a:schemeClr val="bg1"/>
                                  </a:solidFill>
                                  <a:latin typeface="Cambria Math" panose="02040503050406030204" pitchFamily="18" charset="0"/>
                                </a:rPr>
                                <m:t>𝑙</m:t>
                              </m:r>
                            </m:sub>
                          </m:sSub>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𝑔</m:t>
                              </m:r>
                            </m:e>
                            <m:sub>
                              <m:r>
                                <a:rPr lang="en-US" sz="2400" b="0" i="1" smtClean="0">
                                  <a:solidFill>
                                    <a:schemeClr val="bg1"/>
                                  </a:solidFill>
                                  <a:latin typeface="Cambria Math" panose="02040503050406030204" pitchFamily="18" charset="0"/>
                                </a:rPr>
                                <m:t>𝑙</m:t>
                              </m:r>
                            </m:sub>
                          </m:sSub>
                          <m:r>
                            <a:rPr lang="en-US" sz="2400" b="0" i="1" smtClean="0">
                              <a:solidFill>
                                <a:schemeClr val="bg1"/>
                              </a:solidFill>
                              <a:latin typeface="Cambria Math" panose="02040503050406030204" pitchFamily="18" charset="0"/>
                            </a:rPr>
                            <m:t>=0</m:t>
                          </m:r>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561177" y="2159344"/>
                <a:ext cx="1653081" cy="896207"/>
              </a:xfrm>
              <a:prstGeom prst="rect">
                <a:avLst/>
              </a:prstGeom>
              <a:blipFill rotWithShape="0">
                <a:blip r:embed="rId3"/>
                <a:stretch>
                  <a:fillRect/>
                </a:stretch>
              </a:blipFill>
            </p:spPr>
            <p:txBody>
              <a:bodyPr/>
              <a:lstStyle/>
              <a:p>
                <a:r>
                  <a:rPr lang="ru-RU">
                    <a:noFill/>
                  </a:rPr>
                  <a:t> </a:t>
                </a:r>
              </a:p>
            </p:txBody>
          </p:sp>
        </mc:Fallback>
      </mc:AlternateContent>
      <p:sp>
        <p:nvSpPr>
          <p:cNvPr id="5" name="Прямоугольник 4"/>
          <p:cNvSpPr/>
          <p:nvPr/>
        </p:nvSpPr>
        <p:spPr>
          <a:xfrm>
            <a:off x="1060312" y="3082674"/>
            <a:ext cx="6994187" cy="1200329"/>
          </a:xfrm>
          <a:prstGeom prst="rect">
            <a:avLst/>
          </a:prstGeom>
        </p:spPr>
        <p:txBody>
          <a:bodyPr wrap="square">
            <a:spAutoFit/>
          </a:bodyPr>
          <a:lstStyle/>
          <a:p>
            <a:r>
              <a:rPr lang="ru-RU" sz="1800" dirty="0">
                <a:solidFill>
                  <a:schemeClr val="bg1"/>
                </a:solidFill>
                <a:latin typeface="Times New Roman" panose="02020603050405020304" pitchFamily="18" charset="0"/>
                <a:ea typeface="Times New Roman" panose="02020603050405020304" pitchFamily="18" charset="0"/>
              </a:rPr>
              <a:t>Идеал </a:t>
            </a:r>
            <a:r>
              <a:rPr lang="ru-RU" sz="1800" dirty="0" err="1">
                <a:solidFill>
                  <a:schemeClr val="bg1"/>
                </a:solidFill>
                <a:latin typeface="Times New Roman" panose="02020603050405020304" pitchFamily="18" charset="0"/>
                <a:ea typeface="Times New Roman" panose="02020603050405020304" pitchFamily="18" charset="0"/>
              </a:rPr>
              <a:t>газлар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реак</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ияларда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мувозанат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шарти­ни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кўриб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чиқамиз</a:t>
            </a:r>
            <a:r>
              <a:rPr lang="ru-RU" sz="1800" dirty="0">
                <a:solidFill>
                  <a:schemeClr val="bg1"/>
                </a:solidFill>
                <a:latin typeface="Times New Roman" panose="02020603050405020304" pitchFamily="18" charset="0"/>
                <a:ea typeface="Times New Roman" panose="02020603050405020304" pitchFamily="18" charset="0"/>
              </a:rPr>
              <a:t>. Идеал </a:t>
            </a:r>
            <a:r>
              <a:rPr lang="ru-RU" sz="1800" dirty="0" err="1">
                <a:solidFill>
                  <a:schemeClr val="bg1"/>
                </a:solidFill>
                <a:latin typeface="Times New Roman" panose="02020603050405020304" pitchFamily="18" charset="0"/>
                <a:ea typeface="Times New Roman" panose="02020603050405020304" pitchFamily="18" charset="0"/>
              </a:rPr>
              <a:t>газлар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аралашмасидаги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бир</a:t>
            </a:r>
            <a:r>
              <a:rPr lang="ru-RU" sz="1800" dirty="0">
                <a:solidFill>
                  <a:schemeClr val="bg1"/>
                </a:solidFill>
                <a:latin typeface="Times New Roman" panose="02020603050405020304" pitchFamily="18" charset="0"/>
                <a:ea typeface="Times New Roman" panose="02020603050405020304" pitchFamily="18" charset="0"/>
              </a:rPr>
              <a:t> компонент </a:t>
            </a:r>
            <a:r>
              <a:rPr lang="ru-RU" sz="1800" dirty="0" err="1">
                <a:solidFill>
                  <a:schemeClr val="bg1"/>
                </a:solidFill>
                <a:latin typeface="Times New Roman" panose="02020603050405020304" pitchFamily="18" charset="0"/>
                <a:ea typeface="Times New Roman" panose="02020603050405020304" pitchFamily="18" charset="0"/>
              </a:rPr>
              <a:t>ўзини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мустақил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равишда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тутади</a:t>
            </a:r>
            <a:r>
              <a:rPr lang="ru-RU" sz="1800" dirty="0">
                <a:solidFill>
                  <a:schemeClr val="bg1"/>
                </a:solidFill>
                <a:latin typeface="Times New Roman" panose="02020603050405020304" pitchFamily="18" charset="0"/>
                <a:ea typeface="Times New Roman" panose="02020603050405020304" pitchFamily="18" charset="0"/>
              </a:rPr>
              <a:t>. Шу </a:t>
            </a:r>
            <a:r>
              <a:rPr lang="ru-RU" sz="1800" dirty="0" err="1">
                <a:solidFill>
                  <a:schemeClr val="bg1"/>
                </a:solidFill>
                <a:latin typeface="Times New Roman" panose="02020603050405020304" pitchFamily="18" charset="0"/>
                <a:ea typeface="Times New Roman" panose="02020603050405020304" pitchFamily="18" charset="0"/>
              </a:rPr>
              <a:t>сабабли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уларнинг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иаллари</a:t>
            </a:r>
            <a:r>
              <a:rPr lang="ru-RU" sz="1800" dirty="0">
                <a:solidFill>
                  <a:schemeClr val="bg1"/>
                </a:solidFill>
                <a:latin typeface="Times New Roman" panose="02020603050405020304" pitchFamily="18" charset="0"/>
                <a:ea typeface="Times New Roman" panose="02020603050405020304" pitchFamily="18" charset="0"/>
              </a:rPr>
              <a:t> пар</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босим</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орқали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аниқланади</a:t>
            </a:r>
            <a:r>
              <a:rPr lang="ru-RU"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p:spTree>
    <p:extLst>
      <p:ext uri="{BB962C8B-B14F-4D97-AF65-F5344CB8AC3E}">
        <p14:creationId xmlns:p14="http://schemas.microsoft.com/office/powerpoint/2010/main" val="438694717"/>
      </p:ext>
    </p:extLst>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08953" y="782180"/>
            <a:ext cx="6984459" cy="646331"/>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ошкора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кўриниши</a:t>
            </a:r>
            <a:r>
              <a:rPr lang="ru-RU" sz="1800" dirty="0">
                <a:solidFill>
                  <a:schemeClr val="bg1"/>
                </a:solidFill>
                <a:latin typeface="Times New Roman" panose="02020603050405020304" pitchFamily="18" charset="0"/>
                <a:ea typeface="Times New Roman" panose="02020603050405020304" pitchFamily="18" charset="0"/>
              </a:rPr>
              <a:t> термодинамик метод </a:t>
            </a:r>
            <a:r>
              <a:rPr lang="ru-RU" sz="1800" dirty="0" err="1">
                <a:solidFill>
                  <a:schemeClr val="bg1"/>
                </a:solidFill>
                <a:latin typeface="Times New Roman" panose="02020603050405020304" pitchFamily="18" charset="0"/>
                <a:ea typeface="Times New Roman" panose="02020603050405020304" pitchFamily="18" charset="0"/>
              </a:rPr>
              <a:t>ёрдамида</a:t>
            </a:r>
            <a:r>
              <a:rPr lang="ru-RU" sz="1800" dirty="0">
                <a:solidFill>
                  <a:schemeClr val="bg1"/>
                </a:solidFill>
                <a:latin typeface="Times New Roman" panose="02020603050405020304" pitchFamily="18" charset="0"/>
                <a:ea typeface="Times New Roman" panose="02020603050405020304" pitchFamily="18" charset="0"/>
              </a:rPr>
              <a:t> идеал </a:t>
            </a:r>
            <a:r>
              <a:rPr lang="ru-RU" sz="1800" dirty="0" err="1">
                <a:solidFill>
                  <a:schemeClr val="bg1"/>
                </a:solidFill>
                <a:latin typeface="Times New Roman" panose="02020603050405020304" pitchFamily="18" charset="0"/>
                <a:ea typeface="Times New Roman" panose="02020603050405020304" pitchFamily="18" charset="0"/>
              </a:rPr>
              <a:t>газлар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учун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олинади</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937754" y="1580745"/>
                <a:ext cx="2586734"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2400" i="1" smtClean="0">
                          <a:solidFill>
                            <a:schemeClr val="bg1"/>
                          </a:solidFill>
                          <a:latin typeface="Cambria Math" panose="02040503050406030204" pitchFamily="18" charset="0"/>
                          <a:ea typeface="Cambria Math" panose="02040503050406030204" pitchFamily="18" charset="0"/>
                        </a:rPr>
                        <m:t>𝜇</m:t>
                      </m:r>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𝑘𝑇𝑙𝑛𝑝</m:t>
                      </m:r>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𝜇</m:t>
                          </m:r>
                        </m:e>
                        <m:sub>
                          <m:r>
                            <a:rPr lang="en-US" sz="2400" b="0" i="1" smtClean="0">
                              <a:solidFill>
                                <a:schemeClr val="bg1"/>
                              </a:solidFill>
                              <a:latin typeface="Cambria Math" panose="02040503050406030204" pitchFamily="18" charset="0"/>
                              <a:ea typeface="Cambria Math" panose="02040503050406030204" pitchFamily="18" charset="0"/>
                            </a:rPr>
                            <m:t>0</m:t>
                          </m:r>
                        </m:sub>
                      </m:sSub>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𝑇</m:t>
                      </m:r>
                      <m:r>
                        <a:rPr lang="en-US" sz="2400" b="0" i="1" smtClean="0">
                          <a:solidFill>
                            <a:schemeClr val="bg1"/>
                          </a:solidFill>
                          <a:latin typeface="Cambria Math" panose="02040503050406030204" pitchFamily="18" charset="0"/>
                          <a:ea typeface="Cambria Math" panose="02040503050406030204" pitchFamily="18" charset="0"/>
                        </a:rPr>
                        <m:t>)</m:t>
                      </m:r>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937754" y="1580745"/>
                <a:ext cx="2586734" cy="369332"/>
              </a:xfrm>
              <a:prstGeom prst="rect">
                <a:avLst/>
              </a:prstGeom>
              <a:blipFill rotWithShape="0">
                <a:blip r:embed="rId2"/>
                <a:stretch>
                  <a:fillRect l="-2123" r="-3302" b="-3770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1180360" y="2145488"/>
                <a:ext cx="6452407" cy="1200329"/>
              </a:xfrm>
              <a:prstGeom prst="rect">
                <a:avLst/>
              </a:prstGeom>
            </p:spPr>
            <p:txBody>
              <a:bodyPr wrap="none">
                <a:spAutoFit/>
              </a:bodyPr>
              <a:lstStyle/>
              <a:p>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1800" i="1">
                            <a:solidFill>
                              <a:schemeClr val="bg1"/>
                            </a:solidFill>
                            <a:latin typeface="Cambria Math" panose="02040503050406030204" pitchFamily="18" charset="0"/>
                            <a:ea typeface="Cambria Math" panose="02040503050406030204" pitchFamily="18" charset="0"/>
                          </a:rPr>
                        </m:ctrlPr>
                      </m:sSubPr>
                      <m:e>
                        <m:r>
                          <a:rPr lang="en-US" sz="1800" i="1">
                            <a:solidFill>
                              <a:schemeClr val="bg1"/>
                            </a:solidFill>
                            <a:latin typeface="Cambria Math" panose="02040503050406030204" pitchFamily="18" charset="0"/>
                            <a:ea typeface="Cambria Math" panose="02040503050406030204" pitchFamily="18" charset="0"/>
                          </a:rPr>
                          <m:t>𝜇</m:t>
                        </m:r>
                      </m:e>
                      <m:sub>
                        <m:r>
                          <a:rPr lang="en-US" sz="1800" i="1">
                            <a:solidFill>
                              <a:schemeClr val="bg1"/>
                            </a:solidFill>
                            <a:latin typeface="Cambria Math" panose="02040503050406030204" pitchFamily="18" charset="0"/>
                            <a:ea typeface="Cambria Math" panose="02040503050406030204" pitchFamily="18" charset="0"/>
                          </a:rPr>
                          <m:t>0</m:t>
                        </m:r>
                      </m:sub>
                    </m:sSub>
                    <m:d>
                      <m:dPr>
                        <m:ctrlPr>
                          <a:rPr lang="en-US" sz="1800" i="1">
                            <a:solidFill>
                              <a:schemeClr val="bg1"/>
                            </a:solidFill>
                            <a:latin typeface="Cambria Math" panose="02040503050406030204" pitchFamily="18" charset="0"/>
                            <a:ea typeface="Cambria Math" panose="02040503050406030204" pitchFamily="18" charset="0"/>
                          </a:rPr>
                        </m:ctrlPr>
                      </m:dPr>
                      <m:e>
                        <m:r>
                          <a:rPr lang="en-US" sz="1800" i="1">
                            <a:solidFill>
                              <a:schemeClr val="bg1"/>
                            </a:solidFill>
                            <a:latin typeface="Cambria Math" panose="02040503050406030204" pitchFamily="18" charset="0"/>
                            <a:ea typeface="Cambria Math" panose="02040503050406030204" pitchFamily="18" charset="0"/>
                          </a:rPr>
                          <m:t>𝑇</m:t>
                        </m:r>
                      </m:e>
                    </m:d>
                  </m:oMath>
                </a14:m>
                <a:r>
                  <a:rPr lang="en-US" sz="1800" dirty="0" smtClean="0">
                    <a:solidFill>
                      <a:schemeClr val="bg1"/>
                    </a:solidFill>
                    <a:latin typeface="Times New Roman" panose="02020603050405020304" pitchFamily="18" charset="0"/>
                    <a:cs typeface="Times New Roman" panose="02020603050405020304" pitchFamily="18" charset="0"/>
                  </a:rPr>
                  <a:t> - </a:t>
                </a:r>
                <a:r>
                  <a:rPr lang="uz-Cyrl-UZ" sz="1800" dirty="0">
                    <a:solidFill>
                      <a:schemeClr val="bg1"/>
                    </a:solidFill>
                    <a:latin typeface="Times New Roman" panose="02020603050405020304" pitchFamily="18" charset="0"/>
                    <a:cs typeface="Times New Roman" panose="02020603050405020304" pitchFamily="18" charset="0"/>
                  </a:rPr>
                  <a:t>э</a:t>
                </a:r>
                <a:r>
                  <a:rPr lang="ru-RU" sz="1800" dirty="0" err="1">
                    <a:solidFill>
                      <a:schemeClr val="bg1"/>
                    </a:solidFill>
                    <a:latin typeface="Times New Roman" panose="02020603050405020304" pitchFamily="18" charset="0"/>
                    <a:cs typeface="Times New Roman" panose="02020603050405020304" pitchFamily="18" charset="0"/>
                  </a:rPr>
                  <a:t>нтропия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боғлиқ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ўзгармасдир</a:t>
                </a:r>
                <a:r>
                  <a:rPr lang="ru-RU" sz="1800" dirty="0">
                    <a:solidFill>
                      <a:schemeClr val="bg1"/>
                    </a:solidFill>
                    <a:latin typeface="Times New Roman" panose="02020603050405020304" pitchFamily="18" charset="0"/>
                    <a:cs typeface="Times New Roman" panose="02020603050405020304" pitchFamily="18" charset="0"/>
                  </a:rPr>
                  <a:t>.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ru-RU" sz="1800" dirty="0" err="1" smtClean="0">
                    <a:solidFill>
                      <a:schemeClr val="bg1"/>
                    </a:solidFill>
                    <a:latin typeface="Times New Roman" panose="02020603050405020304" pitchFamily="18" charset="0"/>
                    <a:cs typeface="Times New Roman" panose="02020603050405020304" pitchFamily="18" charset="0"/>
                  </a:rPr>
                  <a:t>Агар</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газлар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аралашмаси</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cs typeface="Times New Roman" panose="02020603050405020304" pitchFamily="18" charset="0"/>
                  </a:rPr>
                  <a:t>, у </a:t>
                </a:r>
                <a:r>
                  <a:rPr lang="ru-RU" sz="1800" dirty="0" err="1">
                    <a:solidFill>
                      <a:schemeClr val="bg1"/>
                    </a:solidFill>
                    <a:latin typeface="Times New Roman" panose="02020603050405020304" pitchFamily="18" charset="0"/>
                    <a:cs typeface="Times New Roman" panose="02020603050405020304" pitchFamily="18" charset="0"/>
                  </a:rPr>
                  <a:t>ҳолда</a:t>
                </a:r>
                <a:r>
                  <a:rPr lang="ru-RU" sz="1800" dirty="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l-</a:t>
                </a:r>
                <a:r>
                  <a:rPr lang="ru-RU" sz="1800" dirty="0" err="1">
                    <a:solidFill>
                      <a:schemeClr val="bg1"/>
                    </a:solidFill>
                    <a:latin typeface="Times New Roman" panose="02020603050405020304" pitchFamily="18" charset="0"/>
                    <a:cs typeface="Times New Roman" panose="02020603050405020304" pitchFamily="18" charset="0"/>
                  </a:rPr>
                  <a:t>компоненти</a:t>
                </a:r>
                <a:r>
                  <a:rPr lang="ru-RU" sz="1800" dirty="0">
                    <a:solidFill>
                      <a:schemeClr val="bg1"/>
                    </a:solidFill>
                    <a:latin typeface="Times New Roman" panose="02020603050405020304" pitchFamily="18" charset="0"/>
                    <a:cs typeface="Times New Roman" panose="02020603050405020304" pitchFamily="18" charset="0"/>
                  </a:rPr>
                  <a:t>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ru-RU" sz="1800" dirty="0" err="1" smtClean="0">
                    <a:solidFill>
                      <a:schemeClr val="bg1"/>
                    </a:solidFill>
                    <a:latin typeface="Times New Roman" panose="02020603050405020304" pitchFamily="18" charset="0"/>
                    <a:cs typeface="Times New Roman" panose="02020603050405020304" pitchFamily="18" charset="0"/>
                  </a:rPr>
                  <a:t>Учун</a:t>
                </a:r>
                <a:r>
                  <a:rPr lang="en-US" sz="1800" dirty="0" smtClean="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бу</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ерда</a:t>
                </a:r>
                <a:r>
                  <a:rPr lang="uz-Cyrl-UZ" sz="1800" dirty="0">
                    <a:solidFill>
                      <a:schemeClr val="bg1"/>
                    </a:solidFill>
                    <a:latin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1180360" y="2145488"/>
                <a:ext cx="6452407" cy="1200329"/>
              </a:xfrm>
              <a:prstGeom prst="rect">
                <a:avLst/>
              </a:prstGeom>
              <a:blipFill rotWithShape="0">
                <a:blip r:embed="rId3"/>
                <a:stretch>
                  <a:fillRect l="-851" t="-304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694712" y="3300866"/>
                <a:ext cx="963597"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𝑐</m:t>
                          </m:r>
                        </m:e>
                        <m:sub>
                          <m:r>
                            <a:rPr lang="en-US" sz="2000" b="0" i="1" smtClean="0">
                              <a:solidFill>
                                <a:schemeClr val="bg1"/>
                              </a:solidFill>
                              <a:latin typeface="Cambria Math" panose="02040503050406030204" pitchFamily="18" charset="0"/>
                            </a:rPr>
                            <m:t>𝑙</m:t>
                          </m:r>
                        </m:sub>
                      </m:sSub>
                    </m:oMath>
                  </m:oMathPara>
                </a14:m>
                <a:endParaRPr lang="ru-RU" sz="20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2694712" y="3300866"/>
                <a:ext cx="963597" cy="307777"/>
              </a:xfrm>
              <a:prstGeom prst="rect">
                <a:avLst/>
              </a:prstGeom>
              <a:blipFill rotWithShape="0">
                <a:blip r:embed="rId4"/>
                <a:stretch>
                  <a:fillRect l="-5696" r="-1266" b="-27451"/>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406563" y="3300865"/>
                <a:ext cx="2375779"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𝑘𝑇𝑙𝑛</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rPr>
                            <m:t>𝑙</m:t>
                          </m:r>
                          <m:r>
                            <a:rPr lang="en-US" sz="2000" b="0" i="1" smtClean="0">
                              <a:solidFill>
                                <a:schemeClr val="bg1"/>
                              </a:solidFill>
                              <a:latin typeface="Cambria Math" panose="02040503050406030204" pitchFamily="18" charset="0"/>
                            </a:rPr>
                            <m:t>0</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4406563" y="3300865"/>
                <a:ext cx="2375779" cy="307777"/>
              </a:xfrm>
              <a:prstGeom prst="rect">
                <a:avLst/>
              </a:prstGeom>
              <a:blipFill rotWithShape="0">
                <a:blip r:embed="rId5"/>
                <a:stretch>
                  <a:fillRect l="-1795" r="-3077" b="-37255"/>
                </a:stretch>
              </a:blipFill>
            </p:spPr>
            <p:txBody>
              <a:bodyPr/>
              <a:lstStyle/>
              <a:p>
                <a:r>
                  <a:rPr lang="ru-RU">
                    <a:noFill/>
                  </a:rPr>
                  <a:t> </a:t>
                </a:r>
              </a:p>
            </p:txBody>
          </p:sp>
        </mc:Fallback>
      </mc:AlternateContent>
      <p:sp>
        <p:nvSpPr>
          <p:cNvPr id="11" name="Прямоугольник 10"/>
          <p:cNvSpPr/>
          <p:nvPr/>
        </p:nvSpPr>
        <p:spPr>
          <a:xfrm>
            <a:off x="1275734" y="3878128"/>
            <a:ext cx="5774338" cy="369332"/>
          </a:xfrm>
          <a:prstGeom prst="rect">
            <a:avLst/>
          </a:prstGeom>
        </p:spPr>
        <p:txBody>
          <a:bodyPr wrap="none">
            <a:spAutoFit/>
          </a:bodyPr>
          <a:lstStyle/>
          <a:p>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пар</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босим</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c</a:t>
            </a:r>
            <a:r>
              <a:rPr lang="ru-RU" sz="1800" i="1" dirty="0">
                <a:solidFill>
                  <a:schemeClr val="bg1"/>
                </a:solidFill>
                <a:latin typeface="Times New Roman" panose="02020603050405020304" pitchFamily="18" charset="0"/>
                <a:cs typeface="Times New Roman" panose="02020603050405020304" pitchFamily="18" charset="0"/>
              </a:rPr>
              <a:t>- </a:t>
            </a:r>
            <a:r>
              <a:rPr lang="ru-RU" sz="1800" dirty="0">
                <a:solidFill>
                  <a:schemeClr val="bg1"/>
                </a:solidFill>
                <a:latin typeface="Times New Roman" panose="02020603050405020304" pitchFamily="18" charset="0"/>
                <a:cs typeface="Times New Roman" panose="02020603050405020304" pitchFamily="18" charset="0"/>
              </a:rPr>
              <a:t>газ </a:t>
            </a:r>
            <a:r>
              <a:rPr lang="ru-RU" sz="1800" dirty="0" err="1">
                <a:solidFill>
                  <a:schemeClr val="bg1"/>
                </a:solidFill>
                <a:latin typeface="Times New Roman" panose="02020603050405020304" pitchFamily="18" charset="0"/>
                <a:cs typeface="Times New Roman" panose="02020603050405020304" pitchFamily="18" charset="0"/>
              </a:rPr>
              <a:t>компонентининг</a:t>
            </a:r>
            <a:r>
              <a:rPr lang="ru-RU" sz="1800" dirty="0">
                <a:solidFill>
                  <a:schemeClr val="bg1"/>
                </a:solidFill>
                <a:latin typeface="Times New Roman" panose="02020603050405020304" pitchFamily="18" charset="0"/>
                <a:cs typeface="Times New Roman" panose="02020603050405020304" pitchFamily="18" charset="0"/>
              </a:rPr>
              <a:t> кон</a:t>
            </a:r>
            <a:r>
              <a:rPr lang="uz-Cyrl-UZ" sz="1800" dirty="0">
                <a:solidFill>
                  <a:schemeClr val="bg1"/>
                </a:solidFill>
                <a:latin typeface="Times New Roman" panose="02020603050405020304" pitchFamily="18" charset="0"/>
                <a:cs typeface="Times New Roman" panose="02020603050405020304" pitchFamily="18" charset="0"/>
              </a:rPr>
              <a:t>ц</a:t>
            </a:r>
            <a:r>
              <a:rPr lang="ru-RU" sz="1800" dirty="0" err="1" smtClean="0">
                <a:solidFill>
                  <a:schemeClr val="bg1"/>
                </a:solidFill>
                <a:latin typeface="Times New Roman" panose="02020603050405020304" pitchFamily="18" charset="0"/>
                <a:cs typeface="Times New Roman" panose="02020603050405020304" pitchFamily="18" charset="0"/>
              </a:rPr>
              <a:t>ентрацияси</a:t>
            </a:r>
            <a:r>
              <a:rPr lang="en-US" sz="1800" dirty="0" smtClean="0">
                <a:solidFill>
                  <a:schemeClr val="bg1"/>
                </a:solidFill>
                <a:latin typeface="Times New Roman" panose="02020603050405020304" pitchFamily="18" charset="0"/>
                <a:cs typeface="Times New Roman" panose="02020603050405020304" pitchFamily="18" charset="0"/>
              </a:rPr>
              <a:t>.</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5315251"/>
      </p:ext>
    </p:extLst>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49160" y="491786"/>
            <a:ext cx="3998210" cy="461665"/>
          </a:xfrm>
          <a:prstGeom prst="rect">
            <a:avLst/>
          </a:prstGeom>
        </p:spPr>
        <p:txBody>
          <a:bodyPr wrap="none">
            <a:spAutoFit/>
          </a:bodyPr>
          <a:lstStyle/>
          <a:p>
            <a:pPr algn="just"/>
            <a:r>
              <a:rPr lang="ru-RU" sz="2400" dirty="0" err="1">
                <a:solidFill>
                  <a:schemeClr val="bg1"/>
                </a:solidFill>
                <a:latin typeface="Times New Roman" panose="02020603050405020304" pitchFamily="18" charset="0"/>
                <a:ea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ҳолда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кимёвий</a:t>
            </a:r>
            <a:r>
              <a:rPr lang="ru-RU" sz="2400" dirty="0">
                <a:solidFill>
                  <a:schemeClr val="bg1"/>
                </a:solidFill>
                <a:latin typeface="Times New Roman" panose="02020603050405020304" pitchFamily="18" charset="0"/>
                <a:ea typeface="Times New Roman" panose="02020603050405020304" pitchFamily="18" charset="0"/>
              </a:rPr>
              <a:t> потен</a:t>
            </a:r>
            <a:r>
              <a:rPr lang="uz-Cyrl-UZ" sz="2400" dirty="0">
                <a:solidFill>
                  <a:schemeClr val="bg1"/>
                </a:solidFill>
                <a:latin typeface="Times New Roman" panose="02020603050405020304" pitchFamily="18" charset="0"/>
                <a:ea typeface="Times New Roman" panose="02020603050405020304" pitchFamily="18" charset="0"/>
              </a:rPr>
              <a:t>ц</a:t>
            </a:r>
            <a:r>
              <a:rPr lang="ru-RU" sz="2400" dirty="0" err="1">
                <a:solidFill>
                  <a:schemeClr val="bg1"/>
                </a:solidFill>
                <a:latin typeface="Times New Roman" panose="02020603050405020304" pitchFamily="18" charset="0"/>
                <a:ea typeface="Times New Roman" panose="02020603050405020304" pitchFamily="18" charset="0"/>
              </a:rPr>
              <a:t>иал</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122578" y="1172183"/>
                <a:ext cx="2252348"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ru-RU" sz="1800" i="1" smtClean="0">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𝑘𝑇𝑙𝑛𝑝</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𝑐</m:t>
                          </m:r>
                        </m:e>
                        <m:sub>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0</m:t>
                          </m:r>
                          <m:r>
                            <a:rPr lang="en-US" sz="1800" b="0" i="1" smtClean="0">
                              <a:solidFill>
                                <a:schemeClr val="bg1"/>
                              </a:solidFill>
                              <a:latin typeface="Cambria Math" panose="02040503050406030204" pitchFamily="18" charset="0"/>
                            </a:rPr>
                            <m:t>𝑙</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122578" y="1172183"/>
                <a:ext cx="2252348" cy="276999"/>
              </a:xfrm>
              <a:prstGeom prst="rect">
                <a:avLst/>
              </a:prstGeom>
              <a:blipFill rotWithShape="0">
                <a:blip r:embed="rId2"/>
                <a:stretch>
                  <a:fillRect l="-1622" r="-2973" b="-34783"/>
                </a:stretch>
              </a:blipFill>
            </p:spPr>
            <p:txBody>
              <a:bodyPr/>
              <a:lstStyle/>
              <a:p>
                <a:r>
                  <a:rPr lang="ru-RU">
                    <a:noFill/>
                  </a:rPr>
                  <a:t> </a:t>
                </a:r>
              </a:p>
            </p:txBody>
          </p:sp>
        </mc:Fallback>
      </mc:AlternateContent>
      <p:sp>
        <p:nvSpPr>
          <p:cNvPr id="5" name="Прямоугольник 4"/>
          <p:cNvSpPr/>
          <p:nvPr/>
        </p:nvSpPr>
        <p:spPr>
          <a:xfrm>
            <a:off x="1395480" y="1892568"/>
            <a:ext cx="107433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ерда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3414389" y="2187314"/>
                <a:ext cx="1960537" cy="62818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𝑝</m:t>
                          </m:r>
                        </m:e>
                        <m:sub>
                          <m:r>
                            <a:rPr lang="en-US" sz="2000" b="0" i="1" smtClean="0">
                              <a:solidFill>
                                <a:schemeClr val="bg1"/>
                              </a:solidFill>
                              <a:latin typeface="Cambria Math" panose="02040503050406030204" pitchFamily="18" charset="0"/>
                            </a:rPr>
                            <m:t>𝑙</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f>
                        <m:fPr>
                          <m:ctrlPr>
                            <a:rPr lang="en-US" sz="2000" b="0" i="1" smtClean="0">
                              <a:solidFill>
                                <a:schemeClr val="bg1"/>
                              </a:solidFill>
                              <a:latin typeface="Cambria Math" panose="02040503050406030204" pitchFamily="18" charset="0"/>
                            </a:rPr>
                          </m:ctrlPr>
                        </m:fPr>
                        <m:num>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𝑙</m:t>
                              </m:r>
                            </m:sub>
                          </m:sSub>
                        </m:num>
                        <m:den>
                          <m:nary>
                            <m:naryPr>
                              <m:chr m:val="∑"/>
                              <m:subHide m:val="on"/>
                              <m:supHide m:val="on"/>
                              <m:ctrlPr>
                                <a:rPr lang="en-US" sz="2000" b="0" i="1" smtClean="0">
                                  <a:solidFill>
                                    <a:schemeClr val="bg1"/>
                                  </a:solidFill>
                                  <a:latin typeface="Cambria Math" panose="02040503050406030204" pitchFamily="18" charset="0"/>
                                </a:rPr>
                              </m:ctrlPr>
                            </m:naryP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rPr>
                                    <m:t>𝑙</m:t>
                                  </m:r>
                                </m:sub>
                              </m:sSub>
                            </m:e>
                          </m:nary>
                        </m:den>
                      </m:f>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𝑐</m:t>
                          </m:r>
                        </m:e>
                        <m:sub>
                          <m:r>
                            <a:rPr lang="en-US" sz="2000" b="0" i="1" smtClean="0">
                              <a:solidFill>
                                <a:schemeClr val="bg1"/>
                              </a:solidFill>
                              <a:latin typeface="Cambria Math" panose="02040503050406030204" pitchFamily="18" charset="0"/>
                            </a:rPr>
                            <m:t>𝑙</m:t>
                          </m:r>
                        </m:sub>
                      </m:sSub>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414389" y="2187314"/>
                <a:ext cx="1960537" cy="628185"/>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1128408" y="3118457"/>
            <a:ext cx="6994188" cy="1200329"/>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Маълумки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кўп</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фазали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система</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лар </a:t>
            </a:r>
            <a:r>
              <a:rPr lang="ru-RU" sz="18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гетероген</a:t>
            </a:r>
            <a:r>
              <a:rPr lang="ru-RU" sz="1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система</a:t>
            </a:r>
            <a:r>
              <a:rPr lang="uz-Cyrl-UZ" sz="1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де</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й</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илади</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 </a:t>
            </a:r>
            <a:r>
              <a:rPr lang="ru-RU" sz="1800" i="1" dirty="0" smtClean="0">
                <a:solidFill>
                  <a:schemeClr val="bg1"/>
                </a:solidFill>
                <a:latin typeface="Times New Roman" panose="02020603050405020304" pitchFamily="18" charset="0"/>
                <a:cs typeface="Times New Roman" panose="02020603050405020304" pitchFamily="18" charset="0"/>
              </a:rPr>
              <a:t> </a:t>
            </a:r>
            <a:r>
              <a:rPr lang="ru-RU" sz="1800" dirty="0">
                <a:solidFill>
                  <a:schemeClr val="bg1"/>
                </a:solidFill>
                <a:latin typeface="Times New Roman" panose="02020603050405020304" pitchFamily="18" charset="0"/>
                <a:cs typeface="Times New Roman" panose="02020603050405020304" pitchFamily="18" charset="0"/>
              </a:rPr>
              <a:t>та </a:t>
            </a:r>
            <a:r>
              <a:rPr lang="ru-RU" sz="1800" dirty="0" err="1">
                <a:solidFill>
                  <a:schemeClr val="bg1"/>
                </a:solidFill>
                <a:latin typeface="Times New Roman" panose="02020603050405020304" pitchFamily="18" charset="0"/>
                <a:cs typeface="Times New Roman" panose="02020603050405020304" pitchFamily="18" charset="0"/>
              </a:rPr>
              <a:t>компонентли</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ru-RU" sz="1800" dirty="0" smtClean="0">
                <a:solidFill>
                  <a:schemeClr val="bg1"/>
                </a:solidFill>
                <a:latin typeface="Times New Roman" panose="02020603050405020304" pitchFamily="18" charset="0"/>
                <a:cs typeface="Times New Roman" panose="02020603050405020304" pitchFamily="18" charset="0"/>
              </a:rPr>
              <a:t>та </a:t>
            </a:r>
            <a:r>
              <a:rPr lang="ru-RU" sz="1800" dirty="0" err="1">
                <a:solidFill>
                  <a:schemeClr val="bg1"/>
                </a:solidFill>
                <a:latin typeface="Times New Roman" panose="02020603050405020304" pitchFamily="18" charset="0"/>
                <a:cs typeface="Times New Roman" panose="02020603050405020304" pitchFamily="18" charset="0"/>
              </a:rPr>
              <a:t>фазадан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топган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системада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фазалар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мувозанатини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текширайлик</a:t>
            </a:r>
            <a:r>
              <a:rPr lang="ru-RU" sz="1800" dirty="0">
                <a:solidFill>
                  <a:schemeClr val="bg1"/>
                </a:solidFill>
                <a:latin typeface="Times New Roman" panose="02020603050405020304" pitchFamily="18" charset="0"/>
                <a:cs typeface="Times New Roman" panose="02020603050405020304" pitchFamily="18" charset="0"/>
              </a:rPr>
              <a:t>.</a:t>
            </a:r>
          </a:p>
          <a:p>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0060231"/>
      </p:ext>
    </p:extLst>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4868" y="518098"/>
            <a:ext cx="6196519" cy="1200329"/>
          </a:xfrm>
          <a:prstGeom prst="rect">
            <a:avLst/>
          </a:prstGeom>
        </p:spPr>
        <p:txBody>
          <a:bodyPr wrap="square">
            <a:spAutoFit/>
          </a:bodyPr>
          <a:lstStyle/>
          <a:p>
            <a:pPr indent="449580" algn="just"/>
            <a:r>
              <a:rPr lang="uz-Cyrl-UZ" sz="1800" dirty="0">
                <a:solidFill>
                  <a:schemeClr val="bg1"/>
                </a:solidFill>
                <a:latin typeface="Times New Roman" panose="02020603050405020304" pitchFamily="18" charset="0"/>
                <a:ea typeface="Times New Roman" panose="02020603050405020304" pitchFamily="18" charset="0"/>
              </a:rPr>
              <a:t> Юқоридан шу нарса кўринадики: иккита фазали бир компо­нентли системада (сув-буғ) мувозанатда бўлиши учун температуралари, босимлари ва кимёвий потенциаллари ҳар иккала фазада тенг бўлиши керак, яъни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714017" y="1872575"/>
                <a:ext cx="367030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180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𝑇</m:t>
                          </m:r>
                        </m:e>
                        <m:sup>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𝑇</m:t>
                          </m:r>
                        </m:e>
                        <m:sup>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ru-RU" sz="1800" i="1">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i="1">
                              <a:solidFill>
                                <a:schemeClr val="bg1"/>
                              </a:solidFill>
                              <a:latin typeface="Cambria Math" panose="02040503050406030204" pitchFamily="18" charset="0"/>
                            </a:rPr>
                            <m:t>′</m:t>
                          </m:r>
                        </m:sup>
                      </m:sSup>
                      <m:r>
                        <a:rPr lang="en-US" sz="1800" i="1">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i="1">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ru-RU" sz="1800" i="1">
                              <a:solidFill>
                                <a:schemeClr val="bg1"/>
                              </a:solidFill>
                              <a:latin typeface="Cambria Math" panose="02040503050406030204" pitchFamily="18" charset="0"/>
                            </a:rPr>
                          </m:ctrlPr>
                        </m:sSupPr>
                        <m:e>
                          <m:r>
                            <a:rPr lang="en-US" sz="1800" i="1" smtClean="0">
                              <a:solidFill>
                                <a:schemeClr val="bg1"/>
                              </a:solidFill>
                              <a:latin typeface="Cambria Math" panose="02040503050406030204" pitchFamily="18" charset="0"/>
                              <a:ea typeface="Cambria Math" panose="02040503050406030204" pitchFamily="18" charset="0"/>
                            </a:rPr>
                            <m:t>𝜇</m:t>
                          </m:r>
                        </m:e>
                        <m:sup>
                          <m:r>
                            <a:rPr lang="en-US" sz="1800" i="1">
                              <a:solidFill>
                                <a:schemeClr val="bg1"/>
                              </a:solidFill>
                              <a:latin typeface="Cambria Math" panose="02040503050406030204" pitchFamily="18" charset="0"/>
                            </a:rPr>
                            <m:t>′</m:t>
                          </m:r>
                        </m:sup>
                      </m:sSup>
                      <m:d>
                        <m:dPr>
                          <m:ctrlPr>
                            <a:rPr lang="en-US" sz="1800" b="0" i="1" smtClean="0">
                              <a:solidFill>
                                <a:schemeClr val="bg1"/>
                              </a:solidFill>
                              <a:latin typeface="Cambria Math" panose="02040503050406030204" pitchFamily="18" charset="0"/>
                            </a:rPr>
                          </m:ctrlPr>
                        </m:dPr>
                        <m:e>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e>
                      </m:d>
                      <m:r>
                        <a:rPr lang="en-US" sz="1800" b="0" i="1" smtClean="0">
                          <a:solidFill>
                            <a:schemeClr val="bg1"/>
                          </a:solidFill>
                          <a:latin typeface="Cambria Math" panose="02040503050406030204" pitchFamily="18" charset="0"/>
                        </a:rPr>
                        <m:t>=</m:t>
                      </m:r>
                      <m:sSup>
                        <m:sSupPr>
                          <m:ctrlPr>
                            <a:rPr lang="ru-RU" sz="1800" i="1">
                              <a:solidFill>
                                <a:schemeClr val="bg1"/>
                              </a:solidFill>
                              <a:latin typeface="Cambria Math" panose="02040503050406030204" pitchFamily="18" charset="0"/>
                            </a:rPr>
                          </m:ctrlPr>
                        </m:sSupPr>
                        <m:e>
                          <m:r>
                            <a:rPr lang="en-US" sz="1800" i="1" smtClean="0">
                              <a:solidFill>
                                <a:schemeClr val="bg1"/>
                              </a:solidFill>
                              <a:latin typeface="Cambria Math" panose="02040503050406030204" pitchFamily="18" charset="0"/>
                              <a:ea typeface="Cambria Math" panose="02040503050406030204" pitchFamily="18" charset="0"/>
                            </a:rPr>
                            <m:t>𝜇</m:t>
                          </m:r>
                        </m:e>
                        <m:sup>
                          <m:r>
                            <a:rPr lang="en-US" sz="1800" i="1">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r>
                        <a:rPr lang="en-US" sz="1800" b="0" i="1" smtClean="0">
                          <a:solidFill>
                            <a:schemeClr val="bg1"/>
                          </a:solidFill>
                          <a:latin typeface="Cambria Math" panose="02040503050406030204" pitchFamily="18" charset="0"/>
                        </a:rPr>
                        <m:t>)</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714017" y="1872575"/>
                <a:ext cx="3670300" cy="276999"/>
              </a:xfrm>
              <a:prstGeom prst="rect">
                <a:avLst/>
              </a:prstGeom>
              <a:blipFill rotWithShape="0">
                <a:blip r:embed="rId2"/>
                <a:stretch>
                  <a:fillRect l="-831" r="-1661" b="-34783"/>
                </a:stretch>
              </a:blipFill>
            </p:spPr>
            <p:txBody>
              <a:bodyPr/>
              <a:lstStyle/>
              <a:p>
                <a:r>
                  <a:rPr lang="ru-RU">
                    <a:noFill/>
                  </a:rPr>
                  <a:t> </a:t>
                </a:r>
              </a:p>
            </p:txBody>
          </p:sp>
        </mc:Fallback>
      </mc:AlternateContent>
      <p:sp>
        <p:nvSpPr>
          <p:cNvPr id="5" name="Прямоугольник 4"/>
          <p:cNvSpPr/>
          <p:nvPr/>
        </p:nvSpPr>
        <p:spPr>
          <a:xfrm>
            <a:off x="943582" y="2254845"/>
            <a:ext cx="6819089" cy="1754326"/>
          </a:xfrm>
          <a:prstGeom prst="rect">
            <a:avLst/>
          </a:prstGeom>
        </p:spPr>
        <p:txBody>
          <a:bodyPr wrap="square">
            <a:spAutoFit/>
          </a:bodyPr>
          <a:lstStyle/>
          <a:p>
            <a:r>
              <a:rPr lang="en-US" sz="1800" dirty="0" smtClean="0">
                <a:solidFill>
                  <a:schemeClr val="bg1"/>
                </a:solidFill>
                <a:latin typeface="еш"/>
                <a:ea typeface="Times New Roman" panose="02020603050405020304" pitchFamily="18" charset="0"/>
              </a:rPr>
              <a:t>n </a:t>
            </a:r>
            <a:r>
              <a:rPr lang="ru-RU" sz="1800" dirty="0" smtClean="0">
                <a:solidFill>
                  <a:schemeClr val="bg1"/>
                </a:solidFill>
                <a:latin typeface="еш"/>
                <a:ea typeface="Times New Roman" panose="02020603050405020304" pitchFamily="18" charset="0"/>
              </a:rPr>
              <a:t>та </a:t>
            </a:r>
            <a:r>
              <a:rPr lang="ru-RU" sz="1800" dirty="0" err="1">
                <a:solidFill>
                  <a:schemeClr val="bg1"/>
                </a:solidFill>
                <a:latin typeface="еш"/>
                <a:ea typeface="Times New Roman" panose="02020603050405020304" pitchFamily="18" charset="0"/>
              </a:rPr>
              <a:t>фазали</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ва</a:t>
            </a:r>
            <a:r>
              <a:rPr lang="ru-RU" sz="1800" dirty="0">
                <a:solidFill>
                  <a:schemeClr val="bg1"/>
                </a:solidFill>
                <a:latin typeface="еш"/>
                <a:ea typeface="Times New Roman" panose="02020603050405020304" pitchFamily="18" charset="0"/>
              </a:rPr>
              <a:t> </a:t>
            </a:r>
            <a:r>
              <a:rPr lang="ru-RU" sz="1800" i="1" dirty="0">
                <a:solidFill>
                  <a:schemeClr val="bg1"/>
                </a:solidFill>
                <a:latin typeface="еш"/>
                <a:ea typeface="Times New Roman" panose="02020603050405020304" pitchFamily="18" charset="0"/>
              </a:rPr>
              <a:t>к </a:t>
            </a:r>
            <a:r>
              <a:rPr lang="ru-RU" sz="1800" dirty="0" err="1">
                <a:solidFill>
                  <a:schemeClr val="bg1"/>
                </a:solidFill>
                <a:latin typeface="еш"/>
                <a:ea typeface="Times New Roman" panose="02020603050405020304" pitchFamily="18" charset="0"/>
              </a:rPr>
              <a:t>компонентли</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системанинг</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мувозанатда</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бўлишининг</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умумий</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шарти</a:t>
            </a:r>
            <a:r>
              <a:rPr lang="ru-RU" sz="1800" dirty="0">
                <a:solidFill>
                  <a:schemeClr val="bg1"/>
                </a:solidFill>
                <a:latin typeface="еш"/>
                <a:ea typeface="Times New Roman" panose="02020603050405020304" pitchFamily="18" charset="0"/>
              </a:rPr>
              <a:t> - Гиббс потен</a:t>
            </a:r>
            <a:r>
              <a:rPr lang="uz-Cyrl-UZ" sz="1800" dirty="0">
                <a:solidFill>
                  <a:schemeClr val="bg1"/>
                </a:solidFill>
                <a:latin typeface="еш"/>
                <a:ea typeface="Times New Roman" panose="02020603050405020304" pitchFamily="18" charset="0"/>
              </a:rPr>
              <a:t>ц</a:t>
            </a:r>
            <a:r>
              <a:rPr lang="ru-RU" sz="1800" dirty="0" err="1">
                <a:solidFill>
                  <a:schemeClr val="bg1"/>
                </a:solidFill>
                <a:latin typeface="еш"/>
                <a:ea typeface="Times New Roman" panose="02020603050405020304" pitchFamily="18" charset="0"/>
              </a:rPr>
              <a:t>иалининг</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биринчи</a:t>
            </a:r>
            <a:r>
              <a:rPr lang="ru-RU" sz="1800" dirty="0">
                <a:solidFill>
                  <a:schemeClr val="bg1"/>
                </a:solidFill>
                <a:latin typeface="еш"/>
                <a:ea typeface="Times New Roman" panose="02020603050405020304" pitchFamily="18" charset="0"/>
              </a:rPr>
              <a:t> </a:t>
            </a:r>
            <a:r>
              <a:rPr lang="ru-RU" sz="1800" dirty="0" err="1">
                <a:solidFill>
                  <a:schemeClr val="bg1"/>
                </a:solidFill>
                <a:latin typeface="еш"/>
                <a:ea typeface="Times New Roman" panose="02020603050405020304" pitchFamily="18" charset="0"/>
              </a:rPr>
              <a:t>вариацияси</a:t>
            </a:r>
            <a:r>
              <a:rPr lang="ru-RU" sz="1800" dirty="0">
                <a:solidFill>
                  <a:schemeClr val="bg1"/>
                </a:solidFill>
                <a:latin typeface="еш"/>
                <a:ea typeface="Times New Roman" panose="02020603050405020304" pitchFamily="18" charset="0"/>
              </a:rPr>
              <a:t> </a:t>
            </a:r>
            <a:r>
              <a:rPr lang="en-US" sz="1800" dirty="0" smtClean="0">
                <a:solidFill>
                  <a:schemeClr val="bg1"/>
                </a:solidFill>
                <a:latin typeface="еш"/>
                <a:ea typeface="Times New Roman" panose="02020603050405020304" pitchFamily="18" charset="0"/>
              </a:rPr>
              <a:t> </a:t>
            </a:r>
            <a:r>
              <a:rPr lang="en-US" sz="1800" dirty="0" smtClean="0">
                <a:solidFill>
                  <a:schemeClr val="bg1"/>
                </a:solidFill>
                <a:latin typeface="еш"/>
                <a:ea typeface="Cambria Math" panose="02040503050406030204" pitchFamily="18" charset="0"/>
              </a:rPr>
              <a:t>𝛿</a:t>
            </a:r>
            <a:r>
              <a:rPr lang="ru-RU" sz="1800" dirty="0" smtClean="0">
                <a:solidFill>
                  <a:schemeClr val="bg1"/>
                </a:solidFill>
                <a:latin typeface="еш"/>
                <a:ea typeface="Cambria Math" panose="02040503050406030204" pitchFamily="18" charset="0"/>
              </a:rPr>
              <a:t>Ф=0 </a:t>
            </a:r>
            <a:r>
              <a:rPr lang="ru-RU" sz="1800" dirty="0" err="1">
                <a:solidFill>
                  <a:schemeClr val="bg1"/>
                </a:solidFill>
                <a:latin typeface="еш"/>
              </a:rPr>
              <a:t>бўлиши</a:t>
            </a:r>
            <a:r>
              <a:rPr lang="ru-RU" sz="1800" dirty="0">
                <a:solidFill>
                  <a:schemeClr val="bg1"/>
                </a:solidFill>
                <a:latin typeface="еш"/>
              </a:rPr>
              <a:t> </a:t>
            </a:r>
            <a:r>
              <a:rPr lang="ru-RU" sz="1800" dirty="0" err="1">
                <a:solidFill>
                  <a:schemeClr val="bg1"/>
                </a:solidFill>
                <a:latin typeface="еш"/>
              </a:rPr>
              <a:t>керак</a:t>
            </a:r>
            <a:r>
              <a:rPr lang="ru-RU" sz="1800" dirty="0">
                <a:solidFill>
                  <a:schemeClr val="bg1"/>
                </a:solidFill>
                <a:latin typeface="еш"/>
              </a:rPr>
              <a:t>. </a:t>
            </a:r>
            <a:r>
              <a:rPr lang="ru-RU" sz="1800" dirty="0" err="1">
                <a:solidFill>
                  <a:schemeClr val="bg1"/>
                </a:solidFill>
                <a:latin typeface="еш"/>
              </a:rPr>
              <a:t>Бу</a:t>
            </a:r>
            <a:r>
              <a:rPr lang="ru-RU" sz="1800" dirty="0">
                <a:solidFill>
                  <a:schemeClr val="bg1"/>
                </a:solidFill>
                <a:latin typeface="еш"/>
              </a:rPr>
              <a:t> потен</a:t>
            </a:r>
            <a:r>
              <a:rPr lang="uz-Cyrl-UZ" sz="1800" dirty="0">
                <a:solidFill>
                  <a:schemeClr val="bg1"/>
                </a:solidFill>
                <a:latin typeface="еш"/>
              </a:rPr>
              <a:t>ц</a:t>
            </a:r>
            <a:r>
              <a:rPr lang="ru-RU" sz="1800" dirty="0" err="1">
                <a:solidFill>
                  <a:schemeClr val="bg1"/>
                </a:solidFill>
                <a:latin typeface="еш"/>
              </a:rPr>
              <a:t>иал</a:t>
            </a:r>
            <a:r>
              <a:rPr lang="ru-RU" sz="1800" dirty="0">
                <a:solidFill>
                  <a:schemeClr val="bg1"/>
                </a:solidFill>
                <a:latin typeface="еш"/>
              </a:rPr>
              <a:t> </a:t>
            </a:r>
            <a:r>
              <a:rPr lang="ru-RU" sz="1800" dirty="0" err="1">
                <a:solidFill>
                  <a:schemeClr val="bg1"/>
                </a:solidFill>
                <a:latin typeface="еш"/>
              </a:rPr>
              <a:t>аддитив</a:t>
            </a:r>
            <a:r>
              <a:rPr lang="ru-RU" sz="1800" dirty="0">
                <a:solidFill>
                  <a:schemeClr val="bg1"/>
                </a:solidFill>
                <a:latin typeface="еш"/>
              </a:rPr>
              <a:t> </a:t>
            </a:r>
            <a:r>
              <a:rPr lang="ru-RU" sz="1800" dirty="0" err="1">
                <a:solidFill>
                  <a:schemeClr val="bg1"/>
                </a:solidFill>
                <a:latin typeface="еш"/>
              </a:rPr>
              <a:t>катталик</a:t>
            </a:r>
            <a:r>
              <a:rPr lang="ru-RU" sz="1800" dirty="0">
                <a:solidFill>
                  <a:schemeClr val="bg1"/>
                </a:solidFill>
                <a:latin typeface="еш"/>
              </a:rPr>
              <a:t> </a:t>
            </a:r>
            <a:r>
              <a:rPr lang="ru-RU" sz="1800" dirty="0" err="1">
                <a:solidFill>
                  <a:schemeClr val="bg1"/>
                </a:solidFill>
                <a:latin typeface="еш"/>
              </a:rPr>
              <a:t>бўлганлиги</a:t>
            </a:r>
            <a:r>
              <a:rPr lang="ru-RU" sz="1800" dirty="0">
                <a:solidFill>
                  <a:schemeClr val="bg1"/>
                </a:solidFill>
                <a:latin typeface="еш"/>
              </a:rPr>
              <a:t> </a:t>
            </a:r>
            <a:r>
              <a:rPr lang="ru-RU" sz="1800" dirty="0" err="1">
                <a:solidFill>
                  <a:schemeClr val="bg1"/>
                </a:solidFill>
                <a:latin typeface="еш"/>
              </a:rPr>
              <a:t>учун</a:t>
            </a:r>
            <a:r>
              <a:rPr lang="ru-RU" sz="1800" dirty="0">
                <a:solidFill>
                  <a:schemeClr val="bg1"/>
                </a:solidFill>
                <a:latin typeface="еш"/>
              </a:rPr>
              <a:t> </a:t>
            </a:r>
            <a:r>
              <a:rPr lang="ru-RU" sz="1800" dirty="0" err="1">
                <a:solidFill>
                  <a:schemeClr val="bg1"/>
                </a:solidFill>
                <a:latin typeface="еш"/>
              </a:rPr>
              <a:t>тўлиқ</a:t>
            </a:r>
            <a:r>
              <a:rPr lang="ru-RU" sz="1800" dirty="0">
                <a:solidFill>
                  <a:schemeClr val="bg1"/>
                </a:solidFill>
                <a:latin typeface="еш"/>
              </a:rPr>
              <a:t> потен</a:t>
            </a:r>
            <a:r>
              <a:rPr lang="uz-Cyrl-UZ" sz="1800" dirty="0">
                <a:solidFill>
                  <a:schemeClr val="bg1"/>
                </a:solidFill>
                <a:latin typeface="еш"/>
              </a:rPr>
              <a:t>ц</a:t>
            </a:r>
            <a:r>
              <a:rPr lang="ru-RU" sz="1800" dirty="0" err="1">
                <a:solidFill>
                  <a:schemeClr val="bg1"/>
                </a:solidFill>
                <a:latin typeface="еш"/>
              </a:rPr>
              <a:t>иал</a:t>
            </a:r>
            <a:r>
              <a:rPr lang="ru-RU" sz="1800" dirty="0">
                <a:solidFill>
                  <a:schemeClr val="bg1"/>
                </a:solidFill>
                <a:latin typeface="еш"/>
              </a:rPr>
              <a:t> </a:t>
            </a:r>
            <a:r>
              <a:rPr lang="ru-RU" sz="1800" dirty="0" err="1">
                <a:solidFill>
                  <a:schemeClr val="bg1"/>
                </a:solidFill>
                <a:latin typeface="еш"/>
              </a:rPr>
              <a:t>ҳар</a:t>
            </a:r>
            <a:r>
              <a:rPr lang="ru-RU" sz="1800" dirty="0">
                <a:solidFill>
                  <a:schemeClr val="bg1"/>
                </a:solidFill>
                <a:latin typeface="еш"/>
              </a:rPr>
              <a:t> </a:t>
            </a:r>
            <a:r>
              <a:rPr lang="ru-RU" sz="1800" dirty="0" err="1">
                <a:solidFill>
                  <a:schemeClr val="bg1"/>
                </a:solidFill>
                <a:latin typeface="еш"/>
              </a:rPr>
              <a:t>бир</a:t>
            </a:r>
            <a:r>
              <a:rPr lang="ru-RU" sz="1800" dirty="0">
                <a:solidFill>
                  <a:schemeClr val="bg1"/>
                </a:solidFill>
                <a:latin typeface="еш"/>
              </a:rPr>
              <a:t> </a:t>
            </a:r>
            <a:r>
              <a:rPr lang="ru-RU" sz="1800" dirty="0" err="1">
                <a:solidFill>
                  <a:schemeClr val="bg1"/>
                </a:solidFill>
                <a:latin typeface="еш"/>
              </a:rPr>
              <a:t>фазадагиларнинг</a:t>
            </a:r>
            <a:r>
              <a:rPr lang="ru-RU" sz="1800" dirty="0">
                <a:solidFill>
                  <a:schemeClr val="bg1"/>
                </a:solidFill>
                <a:latin typeface="еш"/>
              </a:rPr>
              <a:t> </a:t>
            </a:r>
            <a:r>
              <a:rPr lang="ru-RU" sz="1800" dirty="0" err="1">
                <a:solidFill>
                  <a:schemeClr val="bg1"/>
                </a:solidFill>
                <a:latin typeface="еш"/>
              </a:rPr>
              <a:t>йиғиндисига</a:t>
            </a:r>
            <a:r>
              <a:rPr lang="ru-RU" sz="1800" dirty="0">
                <a:solidFill>
                  <a:schemeClr val="bg1"/>
                </a:solidFill>
                <a:latin typeface="еш"/>
              </a:rPr>
              <a:t> </a:t>
            </a:r>
            <a:r>
              <a:rPr lang="ru-RU" sz="1800" dirty="0" err="1">
                <a:solidFill>
                  <a:schemeClr val="bg1"/>
                </a:solidFill>
                <a:latin typeface="еш"/>
              </a:rPr>
              <a:t>тенг</a:t>
            </a:r>
            <a:r>
              <a:rPr lang="ru-RU" sz="1800" dirty="0">
                <a:solidFill>
                  <a:schemeClr val="bg1"/>
                </a:solidFill>
                <a:latin typeface="еш"/>
              </a:rPr>
              <a:t> </a:t>
            </a:r>
            <a:r>
              <a:rPr lang="ru-RU" sz="1800" dirty="0" err="1">
                <a:solidFill>
                  <a:schemeClr val="bg1"/>
                </a:solidFill>
                <a:latin typeface="еш"/>
              </a:rPr>
              <a:t>бўлади</a:t>
            </a:r>
            <a:r>
              <a:rPr lang="ru-RU" sz="1800" dirty="0">
                <a:solidFill>
                  <a:schemeClr val="bg1"/>
                </a:solidFill>
                <a:latin typeface="еш"/>
              </a:rPr>
              <a:t>, </a:t>
            </a:r>
            <a:r>
              <a:rPr lang="ru-RU" sz="1800" dirty="0" err="1">
                <a:solidFill>
                  <a:schemeClr val="bg1"/>
                </a:solidFill>
                <a:latin typeface="еш"/>
              </a:rPr>
              <a:t>яъни</a:t>
            </a:r>
            <a:endParaRPr lang="ru-RU" sz="1800" dirty="0">
              <a:solidFill>
                <a:schemeClr val="bg1"/>
              </a:solidFill>
              <a:latin typeface="еш"/>
            </a:endParaRPr>
          </a:p>
          <a:p>
            <a:endParaRPr lang="ru-RU" sz="1800" dirty="0">
              <a:solidFill>
                <a:schemeClr val="bg1"/>
              </a:solidFill>
              <a:latin typeface="еш"/>
            </a:endParaRPr>
          </a:p>
        </p:txBody>
      </p:sp>
      <mc:AlternateContent xmlns:mc="http://schemas.openxmlformats.org/markup-compatibility/2006" xmlns:a14="http://schemas.microsoft.com/office/drawing/2010/main">
        <mc:Choice Requires="a14">
          <p:sp>
            <p:nvSpPr>
              <p:cNvPr id="7" name="TextBox 6"/>
              <p:cNvSpPr txBox="1"/>
              <p:nvPr/>
            </p:nvSpPr>
            <p:spPr>
              <a:xfrm>
                <a:off x="3073940" y="3736357"/>
                <a:ext cx="2703241" cy="75616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b="0" i="1" smtClean="0">
                          <a:solidFill>
                            <a:schemeClr val="bg1"/>
                          </a:solidFill>
                          <a:latin typeface="Cambria Math" panose="02040503050406030204" pitchFamily="18" charset="0"/>
                        </a:rPr>
                        <m:t>Ф=</m:t>
                      </m:r>
                      <m:nary>
                        <m:naryPr>
                          <m:chr m:val="∑"/>
                          <m:ctrlPr>
                            <a:rPr lang="ru-RU" sz="1800" b="0" i="1" smtClean="0">
                              <a:solidFill>
                                <a:schemeClr val="bg1"/>
                              </a:solidFill>
                              <a:latin typeface="Cambria Math" panose="02040503050406030204" pitchFamily="18" charset="0"/>
                            </a:rPr>
                          </m:ctrlPr>
                        </m:naryPr>
                        <m:sub>
                          <m:r>
                            <m:rPr>
                              <m:brk m:alnAt="23"/>
                            </m:rPr>
                            <a:rPr lang="en-US" sz="1800" b="0" i="1" smtClean="0">
                              <a:solidFill>
                                <a:schemeClr val="bg1"/>
                              </a:solidFill>
                              <a:latin typeface="Cambria Math" panose="02040503050406030204" pitchFamily="18" charset="0"/>
                            </a:rPr>
                            <m:t>𝑡</m:t>
                          </m:r>
                          <m:r>
                            <a:rPr lang="en-US" sz="1800" b="0" i="1" smtClean="0">
                              <a:solidFill>
                                <a:schemeClr val="bg1"/>
                              </a:solidFill>
                              <a:latin typeface="Cambria Math" panose="02040503050406030204" pitchFamily="18" charset="0"/>
                            </a:rPr>
                            <m:t>=1</m:t>
                          </m:r>
                        </m:sub>
                        <m:sup>
                          <m:r>
                            <a:rPr lang="en-US" sz="1800" b="0" i="1" smtClean="0">
                              <a:solidFill>
                                <a:schemeClr val="bg1"/>
                              </a:solidFill>
                              <a:latin typeface="Cambria Math" panose="02040503050406030204" pitchFamily="18" charset="0"/>
                            </a:rPr>
                            <m:t>𝑛</m:t>
                          </m:r>
                        </m:sup>
                        <m:e>
                          <m:sSup>
                            <m:sSupPr>
                              <m:ctrlPr>
                                <a:rPr lang="ru-RU" sz="1800" b="0" i="1" smtClean="0">
                                  <a:solidFill>
                                    <a:schemeClr val="bg1"/>
                                  </a:solidFill>
                                  <a:latin typeface="Cambria Math" panose="02040503050406030204" pitchFamily="18" charset="0"/>
                                </a:rPr>
                              </m:ctrlPr>
                            </m:sSupPr>
                            <m:e>
                              <m:r>
                                <a:rPr lang="ru-RU" sz="1800" b="0" i="1" smtClean="0">
                                  <a:solidFill>
                                    <a:schemeClr val="bg1"/>
                                  </a:solidFill>
                                  <a:latin typeface="Cambria Math" panose="02040503050406030204" pitchFamily="18" charset="0"/>
                                </a:rPr>
                                <m:t>Ф</m:t>
                              </m:r>
                            </m:e>
                            <m:sup>
                              <m:r>
                                <a:rPr lang="en-US" sz="1800" b="0" i="1" smtClean="0">
                                  <a:solidFill>
                                    <a:schemeClr val="bg1"/>
                                  </a:solidFill>
                                  <a:latin typeface="Cambria Math" panose="02040503050406030204" pitchFamily="18" charset="0"/>
                                </a:rPr>
                                <m:t>𝑙</m:t>
                              </m:r>
                            </m:sup>
                          </m:sSup>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𝑇</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𝑝</m:t>
                          </m:r>
                          <m:r>
                            <a:rPr lang="en-US" sz="1800" b="0" i="1" smtClean="0">
                              <a:solidFill>
                                <a:schemeClr val="bg1"/>
                              </a:solidFill>
                              <a:latin typeface="Cambria Math" panose="02040503050406030204" pitchFamily="18" charset="0"/>
                            </a:rPr>
                            <m:t>,</m:t>
                          </m:r>
                          <m:sSubSup>
                            <m:sSubSupPr>
                              <m:ctrlPr>
                                <a:rPr lang="en-US" sz="1800" b="0" i="1" smtClean="0">
                                  <a:solidFill>
                                    <a:schemeClr val="bg1"/>
                                  </a:solidFill>
                                  <a:latin typeface="Cambria Math" panose="02040503050406030204" pitchFamily="18" charset="0"/>
                                </a:rPr>
                              </m:ctrlPr>
                            </m:sSubSupPr>
                            <m:e>
                              <m:r>
                                <a:rPr lang="en-US" sz="1800" b="0" i="1" smtClean="0">
                                  <a:solidFill>
                                    <a:schemeClr val="bg1"/>
                                  </a:solidFill>
                                  <a:latin typeface="Cambria Math" panose="02040503050406030204" pitchFamily="18" charset="0"/>
                                </a:rPr>
                                <m:t>𝑁</m:t>
                              </m:r>
                            </m:e>
                            <m:sub>
                              <m:r>
                                <a:rPr lang="en-US" sz="1800" b="0" i="1" smtClean="0">
                                  <a:solidFill>
                                    <a:schemeClr val="bg1"/>
                                  </a:solidFill>
                                  <a:latin typeface="Cambria Math" panose="02040503050406030204" pitchFamily="18" charset="0"/>
                                </a:rPr>
                                <m:t>1</m:t>
                              </m:r>
                            </m:sub>
                            <m:sup>
                              <m:r>
                                <a:rPr lang="en-US" sz="1800" b="0" i="1" smtClean="0">
                                  <a:solidFill>
                                    <a:schemeClr val="bg1"/>
                                  </a:solidFill>
                                  <a:latin typeface="Cambria Math" panose="02040503050406030204" pitchFamily="18" charset="0"/>
                                </a:rPr>
                                <m:t>𝑡</m:t>
                              </m:r>
                            </m:sup>
                          </m:sSubSup>
                          <m:r>
                            <a:rPr lang="en-US" sz="1800" b="0" i="1" smtClean="0">
                              <a:solidFill>
                                <a:schemeClr val="bg1"/>
                              </a:solidFill>
                              <a:latin typeface="Cambria Math" panose="02040503050406030204" pitchFamily="18" charset="0"/>
                            </a:rPr>
                            <m:t>…,</m:t>
                          </m:r>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𝑁</m:t>
                              </m:r>
                            </m:e>
                            <m:sub>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𝑙</m:t>
                                  </m:r>
                                </m:e>
                                <m:sub>
                                  <m:r>
                                    <a:rPr lang="en-US" sz="1800" b="0" i="1" smtClean="0">
                                      <a:solidFill>
                                        <a:schemeClr val="bg1"/>
                                      </a:solidFill>
                                      <a:latin typeface="Cambria Math" panose="02040503050406030204" pitchFamily="18" charset="0"/>
                                    </a:rPr>
                                    <m:t>𝑘</m:t>
                                  </m:r>
                                </m:sub>
                              </m:sSub>
                            </m:sub>
                          </m:sSub>
                          <m:r>
                            <a:rPr lang="en-US" sz="1800" b="0" i="1" smtClean="0">
                              <a:solidFill>
                                <a:schemeClr val="bg1"/>
                              </a:solidFill>
                              <a:latin typeface="Cambria Math" panose="02040503050406030204" pitchFamily="18" charset="0"/>
                            </a:rPr>
                            <m:t>)</m:t>
                          </m:r>
                        </m:e>
                      </m:nary>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073940" y="3736357"/>
                <a:ext cx="2703241" cy="756169"/>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5777181" y="3960552"/>
            <a:ext cx="875561"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бўлади</a:t>
            </a:r>
            <a:endParaRPr lang="ru-RU" sz="1800" dirty="0">
              <a:solidFill>
                <a:schemeClr val="bg1"/>
              </a:solidFill>
            </a:endParaRPr>
          </a:p>
        </p:txBody>
      </p:sp>
    </p:spTree>
    <p:extLst>
      <p:ext uri="{BB962C8B-B14F-4D97-AF65-F5344CB8AC3E}">
        <p14:creationId xmlns:p14="http://schemas.microsoft.com/office/powerpoint/2010/main" val="651528296"/>
      </p:ext>
    </p:extLst>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51533" y="919803"/>
            <a:ext cx="107433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ерда </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3424136" y="825771"/>
                <a:ext cx="1971822" cy="58817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ctrlPr>
                            <a:rPr lang="ru-RU" i="1" smtClean="0">
                              <a:solidFill>
                                <a:schemeClr val="bg1"/>
                              </a:solidFill>
                              <a:latin typeface="Cambria Math" panose="02040503050406030204" pitchFamily="18" charset="0"/>
                            </a:rPr>
                          </m:ctrlPr>
                        </m:naryPr>
                        <m:sub>
                          <m:r>
                            <m:rPr>
                              <m:brk m:alnAt="23"/>
                            </m:rPr>
                            <a:rPr lang="en-US" b="0" i="1" smtClean="0">
                              <a:solidFill>
                                <a:schemeClr val="bg1"/>
                              </a:solidFill>
                              <a:latin typeface="Cambria Math" panose="02040503050406030204" pitchFamily="18" charset="0"/>
                            </a:rPr>
                            <m:t>𝑙</m:t>
                          </m:r>
                          <m:r>
                            <a:rPr lang="en-US" b="0" i="1" smtClean="0">
                              <a:solidFill>
                                <a:schemeClr val="bg1"/>
                              </a:solidFill>
                              <a:latin typeface="Cambria Math" panose="02040503050406030204" pitchFamily="18" charset="0"/>
                            </a:rPr>
                            <m:t>=1</m:t>
                          </m:r>
                        </m:sub>
                        <m:sup>
                          <m:r>
                            <a:rPr lang="en-US" b="0" i="1" smtClean="0">
                              <a:solidFill>
                                <a:schemeClr val="bg1"/>
                              </a:solidFill>
                              <a:latin typeface="Cambria Math" panose="02040503050406030204" pitchFamily="18" charset="0"/>
                            </a:rPr>
                            <m:t>𝑛</m:t>
                          </m:r>
                        </m:sup>
                        <m:e>
                          <m:sSubSup>
                            <m:sSubSupPr>
                              <m:ctrlPr>
                                <a:rPr lang="ru-RU" i="1" smtClean="0">
                                  <a:solidFill>
                                    <a:schemeClr val="bg1"/>
                                  </a:solidFill>
                                  <a:latin typeface="Cambria Math" panose="02040503050406030204" pitchFamily="18" charset="0"/>
                                </a:rPr>
                              </m:ctrlPr>
                            </m:sSubSupPr>
                            <m:e>
                              <m:r>
                                <a:rPr lang="en-US" b="0" i="1" smtClean="0">
                                  <a:solidFill>
                                    <a:schemeClr val="bg1"/>
                                  </a:solidFill>
                                  <a:latin typeface="Cambria Math" panose="02040503050406030204" pitchFamily="18" charset="0"/>
                                </a:rPr>
                                <m:t>𝑁</m:t>
                              </m:r>
                            </m:e>
                            <m:sub>
                              <m:r>
                                <a:rPr lang="en-US" b="0" i="1" smtClean="0">
                                  <a:solidFill>
                                    <a:schemeClr val="bg1"/>
                                  </a:solidFill>
                                  <a:latin typeface="Cambria Math" panose="02040503050406030204" pitchFamily="18" charset="0"/>
                                </a:rPr>
                                <m:t>𝑗</m:t>
                              </m:r>
                            </m:sub>
                            <m:sup>
                              <m:r>
                                <a:rPr lang="en-US" b="0" i="1" smtClean="0">
                                  <a:solidFill>
                                    <a:schemeClr val="bg1"/>
                                  </a:solidFill>
                                  <a:latin typeface="Cambria Math" panose="02040503050406030204" pitchFamily="18" charset="0"/>
                                </a:rPr>
                                <m:t>𝑖</m:t>
                              </m:r>
                            </m:sup>
                          </m:sSubSup>
                          <m:r>
                            <a:rPr lang="en-US" b="0" i="1" smtClean="0">
                              <a:solidFill>
                                <a:schemeClr val="bg1"/>
                              </a:solidFill>
                              <a:latin typeface="Cambria Math" panose="02040503050406030204" pitchFamily="18" charset="0"/>
                            </a:rPr>
                            <m:t>=</m:t>
                          </m:r>
                          <m:sSub>
                            <m:sSubPr>
                              <m:ctrlPr>
                                <a:rPr lang="en-US" b="0" i="1" smtClean="0">
                                  <a:solidFill>
                                    <a:schemeClr val="bg1"/>
                                  </a:solidFill>
                                  <a:latin typeface="Cambria Math" panose="02040503050406030204" pitchFamily="18" charset="0"/>
                                </a:rPr>
                              </m:ctrlPr>
                            </m:sSubPr>
                            <m:e>
                              <m:r>
                                <a:rPr lang="en-US" b="0" i="1" smtClean="0">
                                  <a:solidFill>
                                    <a:schemeClr val="bg1"/>
                                  </a:solidFill>
                                  <a:latin typeface="Cambria Math" panose="02040503050406030204" pitchFamily="18" charset="0"/>
                                </a:rPr>
                                <m:t>𝑁</m:t>
                              </m:r>
                            </m:e>
                            <m:sub>
                              <m:r>
                                <a:rPr lang="en-US" b="0" i="1" smtClean="0">
                                  <a:solidFill>
                                    <a:schemeClr val="bg1"/>
                                  </a:solidFill>
                                  <a:latin typeface="Cambria Math" panose="02040503050406030204" pitchFamily="18" charset="0"/>
                                </a:rPr>
                                <m:t>𝑗</m:t>
                              </m:r>
                            </m:sub>
                          </m:sSub>
                          <m:r>
                            <a:rPr lang="en-US" b="0" i="1" smtClean="0">
                              <a:solidFill>
                                <a:schemeClr val="bg1"/>
                              </a:solidFill>
                              <a:latin typeface="Cambria Math" panose="02040503050406030204" pitchFamily="18" charset="0"/>
                            </a:rPr>
                            <m:t>(</m:t>
                          </m:r>
                          <m:r>
                            <a:rPr lang="en-US" b="0" i="1" smtClean="0">
                              <a:solidFill>
                                <a:schemeClr val="bg1"/>
                              </a:solidFill>
                              <a:latin typeface="Cambria Math" panose="02040503050406030204" pitchFamily="18" charset="0"/>
                            </a:rPr>
                            <m:t>𝑗</m:t>
                          </m:r>
                          <m:r>
                            <a:rPr lang="en-US" b="0" i="1" smtClean="0">
                              <a:solidFill>
                                <a:schemeClr val="bg1"/>
                              </a:solidFill>
                              <a:latin typeface="Cambria Math" panose="02040503050406030204" pitchFamily="18" charset="0"/>
                            </a:rPr>
                            <m:t>=1,2,…</m:t>
                          </m:r>
                          <m:r>
                            <a:rPr lang="en-US" b="0" i="1" smtClean="0">
                              <a:solidFill>
                                <a:schemeClr val="bg1"/>
                              </a:solidFill>
                              <a:latin typeface="Cambria Math" panose="02040503050406030204" pitchFamily="18" charset="0"/>
                            </a:rPr>
                            <m:t>𝐾</m:t>
                          </m:r>
                          <m:r>
                            <a:rPr lang="en-US" b="0" i="1" smtClean="0">
                              <a:solidFill>
                                <a:schemeClr val="bg1"/>
                              </a:solidFill>
                              <a:latin typeface="Cambria Math" panose="02040503050406030204" pitchFamily="18" charset="0"/>
                            </a:rPr>
                            <m:t>)</m:t>
                          </m:r>
                        </m:e>
                      </m:nary>
                    </m:oMath>
                  </m:oMathPara>
                </a14:m>
                <a:endParaRPr lang="ru-RU"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424136" y="825771"/>
                <a:ext cx="1971822" cy="588174"/>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151281" y="1570121"/>
            <a:ext cx="6241740" cy="830997"/>
          </a:xfrm>
          <a:prstGeom prst="rect">
            <a:avLst/>
          </a:prstGeom>
        </p:spPr>
        <p:txBody>
          <a:bodyPr wrap="square">
            <a:spAutoFit/>
          </a:bodyPr>
          <a:lstStyle/>
          <a:p>
            <a:r>
              <a:rPr lang="uz-Cyrl-UZ" sz="1600">
                <a:solidFill>
                  <a:schemeClr val="bg1"/>
                </a:solidFill>
                <a:latin typeface="Times New Roman" panose="02020603050405020304" pitchFamily="18" charset="0"/>
                <a:ea typeface="Times New Roman" panose="02020603050405020304" pitchFamily="18" charset="0"/>
              </a:rPr>
              <a:t>Бу тенгламаларга асосан  минимум шарти, тўлиқ  Гиббс потенциалидан олинган биринчи вариацияга тенг бўлиши керак, яъни</a:t>
            </a:r>
            <a:endParaRPr lang="ru-RU" sz="16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3048739" y="2401118"/>
                <a:ext cx="2446824" cy="81586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ru-RU" sz="1800" i="1" smtClean="0">
                          <a:solidFill>
                            <a:schemeClr val="bg1"/>
                          </a:solidFill>
                          <a:latin typeface="Cambria Math" panose="02040503050406030204" pitchFamily="18" charset="0"/>
                          <a:ea typeface="Cambria Math" panose="02040503050406030204" pitchFamily="18" charset="0"/>
                        </a:rPr>
                        <m:t>𝛿</m:t>
                      </m:r>
                      <m:r>
                        <a:rPr lang="ru-RU" sz="1800" b="0" i="1" smtClean="0">
                          <a:solidFill>
                            <a:schemeClr val="bg1"/>
                          </a:solidFill>
                          <a:latin typeface="Cambria Math" panose="02040503050406030204" pitchFamily="18" charset="0"/>
                          <a:ea typeface="Cambria Math" panose="02040503050406030204" pitchFamily="18" charset="0"/>
                        </a:rPr>
                        <m:t>Ф</m:t>
                      </m:r>
                      <m:r>
                        <a:rPr lang="en-US" sz="1800" b="0" i="1" smtClean="0">
                          <a:solidFill>
                            <a:schemeClr val="bg1"/>
                          </a:solidFill>
                          <a:latin typeface="Cambria Math" panose="02040503050406030204" pitchFamily="18" charset="0"/>
                          <a:ea typeface="Cambria Math" panose="02040503050406030204" pitchFamily="18" charset="0"/>
                        </a:rPr>
                        <m:t>=</m:t>
                      </m:r>
                      <m:nary>
                        <m:naryPr>
                          <m:chr m:val="∑"/>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23"/>
                            </m:rPr>
                            <a:rPr lang="en-US" sz="1800" b="0" i="1" smtClean="0">
                              <a:solidFill>
                                <a:schemeClr val="bg1"/>
                              </a:solidFill>
                              <a:latin typeface="Cambria Math" panose="02040503050406030204" pitchFamily="18" charset="0"/>
                              <a:ea typeface="Cambria Math" panose="02040503050406030204" pitchFamily="18" charset="0"/>
                            </a:rPr>
                            <m:t>𝑖</m:t>
                          </m:r>
                          <m:r>
                            <a:rPr lang="en-US" sz="1800" b="0" i="1" smtClean="0">
                              <a:solidFill>
                                <a:schemeClr val="bg1"/>
                              </a:solidFill>
                              <a:latin typeface="Cambria Math" panose="02040503050406030204" pitchFamily="18" charset="0"/>
                              <a:ea typeface="Cambria Math" panose="02040503050406030204" pitchFamily="18" charset="0"/>
                            </a:rPr>
                            <m:t>=1</m:t>
                          </m:r>
                        </m:sub>
                        <m:sup>
                          <m:r>
                            <a:rPr lang="en-US" sz="1800" b="0" i="1" smtClean="0">
                              <a:solidFill>
                                <a:schemeClr val="bg1"/>
                              </a:solidFill>
                              <a:latin typeface="Cambria Math" panose="02040503050406030204" pitchFamily="18" charset="0"/>
                              <a:ea typeface="Cambria Math" panose="02040503050406030204" pitchFamily="18" charset="0"/>
                            </a:rPr>
                            <m:t>𝑛</m:t>
                          </m:r>
                        </m:sup>
                        <m:e>
                          <m:nary>
                            <m:naryPr>
                              <m:chr m:val="∑"/>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23"/>
                                </m:rPr>
                                <a:rPr lang="en-US" sz="1800" b="0" i="1" smtClean="0">
                                  <a:solidFill>
                                    <a:schemeClr val="bg1"/>
                                  </a:solidFill>
                                  <a:latin typeface="Cambria Math" panose="02040503050406030204" pitchFamily="18" charset="0"/>
                                  <a:ea typeface="Cambria Math" panose="02040503050406030204" pitchFamily="18" charset="0"/>
                                </a:rPr>
                                <m:t>𝑗</m:t>
                              </m:r>
                              <m:r>
                                <a:rPr lang="en-US" sz="1800" b="0" i="1" smtClean="0">
                                  <a:solidFill>
                                    <a:schemeClr val="bg1"/>
                                  </a:solidFill>
                                  <a:latin typeface="Cambria Math" panose="02040503050406030204" pitchFamily="18" charset="0"/>
                                  <a:ea typeface="Cambria Math" panose="02040503050406030204" pitchFamily="18" charset="0"/>
                                </a:rPr>
                                <m:t>=1</m:t>
                              </m:r>
                            </m:sub>
                            <m:sup>
                              <m:r>
                                <a:rPr lang="en-US" sz="1800" b="0" i="1" smtClean="0">
                                  <a:solidFill>
                                    <a:schemeClr val="bg1"/>
                                  </a:solidFill>
                                  <a:latin typeface="Cambria Math" panose="02040503050406030204" pitchFamily="18" charset="0"/>
                                  <a:ea typeface="Cambria Math" panose="02040503050406030204" pitchFamily="18" charset="0"/>
                                </a:rPr>
                                <m:t>𝑘</m:t>
                              </m:r>
                            </m:sup>
                            <m:e>
                              <m:sSubSup>
                                <m:sSubSupPr>
                                  <m:ctrlPr>
                                    <a:rPr lang="en-US" sz="1800" b="0" i="1" smtClean="0">
                                      <a:solidFill>
                                        <a:schemeClr val="bg1"/>
                                      </a:solidFill>
                                      <a:latin typeface="Cambria Math" panose="02040503050406030204" pitchFamily="18" charset="0"/>
                                      <a:ea typeface="Cambria Math" panose="02040503050406030204" pitchFamily="18" charset="0"/>
                                    </a:rPr>
                                  </m:ctrlPr>
                                </m:sSubSupPr>
                                <m:e>
                                  <m:r>
                                    <a:rPr lang="en-US" sz="1800" b="0" i="1" smtClean="0">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ea typeface="Cambria Math" panose="02040503050406030204" pitchFamily="18" charset="0"/>
                                    </a:rPr>
                                    <m:t>𝑗</m:t>
                                  </m:r>
                                </m:sub>
                                <m:sup>
                                  <m:r>
                                    <a:rPr lang="en-US" sz="1800" b="0" i="1" smtClean="0">
                                      <a:solidFill>
                                        <a:schemeClr val="bg1"/>
                                      </a:solidFill>
                                      <a:latin typeface="Cambria Math" panose="02040503050406030204" pitchFamily="18" charset="0"/>
                                      <a:ea typeface="Cambria Math" panose="02040503050406030204" pitchFamily="18" charset="0"/>
                                    </a:rPr>
                                    <m:t>𝑖</m:t>
                                  </m:r>
                                </m:sup>
                              </m:sSubSup>
                              <m:r>
                                <a:rPr lang="en-US" sz="1800" b="0" i="1" smtClean="0">
                                  <a:solidFill>
                                    <a:schemeClr val="bg1"/>
                                  </a:solidFill>
                                  <a:latin typeface="Cambria Math" panose="02040503050406030204" pitchFamily="18" charset="0"/>
                                  <a:ea typeface="Cambria Math" panose="02040503050406030204" pitchFamily="18" charset="0"/>
                                </a:rPr>
                                <m:t> </m:t>
                              </m:r>
                              <m:r>
                                <a:rPr lang="en-US" sz="1800" b="0" i="1" smtClean="0">
                                  <a:solidFill>
                                    <a:schemeClr val="bg1"/>
                                  </a:solidFill>
                                  <a:latin typeface="Cambria Math" panose="02040503050406030204" pitchFamily="18" charset="0"/>
                                  <a:ea typeface="Cambria Math" panose="02040503050406030204" pitchFamily="18" charset="0"/>
                                </a:rPr>
                                <m:t>𝛿</m:t>
                              </m:r>
                              <m:sSubSup>
                                <m:sSubSupPr>
                                  <m:ctrlPr>
                                    <a:rPr lang="en-US" sz="1800" b="0" i="1" smtClean="0">
                                      <a:solidFill>
                                        <a:schemeClr val="bg1"/>
                                      </a:solidFill>
                                      <a:latin typeface="Cambria Math" panose="02040503050406030204" pitchFamily="18" charset="0"/>
                                      <a:ea typeface="Cambria Math" panose="02040503050406030204" pitchFamily="18" charset="0"/>
                                    </a:rPr>
                                  </m:ctrlPr>
                                </m:sSubSupPr>
                                <m:e>
                                  <m:r>
                                    <a:rPr lang="en-US" sz="1800" b="0" i="1" smtClean="0">
                                      <a:solidFill>
                                        <a:schemeClr val="bg1"/>
                                      </a:solidFill>
                                      <a:latin typeface="Cambria Math" panose="02040503050406030204" pitchFamily="18" charset="0"/>
                                      <a:ea typeface="Cambria Math" panose="02040503050406030204" pitchFamily="18" charset="0"/>
                                    </a:rPr>
                                    <m:t>𝑁</m:t>
                                  </m:r>
                                </m:e>
                                <m:sub>
                                  <m:r>
                                    <a:rPr lang="en-US" sz="1800" b="0" i="1" smtClean="0">
                                      <a:solidFill>
                                        <a:schemeClr val="bg1"/>
                                      </a:solidFill>
                                      <a:latin typeface="Cambria Math" panose="02040503050406030204" pitchFamily="18" charset="0"/>
                                      <a:ea typeface="Cambria Math" panose="02040503050406030204" pitchFamily="18" charset="0"/>
                                    </a:rPr>
                                    <m:t>𝑗</m:t>
                                  </m:r>
                                </m:sub>
                                <m:sup>
                                  <m:r>
                                    <a:rPr lang="en-US" sz="1800" b="0" i="1" smtClean="0">
                                      <a:solidFill>
                                        <a:schemeClr val="bg1"/>
                                      </a:solidFill>
                                      <a:latin typeface="Cambria Math" panose="02040503050406030204" pitchFamily="18" charset="0"/>
                                      <a:ea typeface="Cambria Math" panose="02040503050406030204" pitchFamily="18" charset="0"/>
                                    </a:rPr>
                                    <m:t>𝑖</m:t>
                                  </m:r>
                                </m:sup>
                              </m:sSubSup>
                              <m:r>
                                <a:rPr lang="en-US" sz="1800" b="0" i="1" smtClean="0">
                                  <a:solidFill>
                                    <a:schemeClr val="bg1"/>
                                  </a:solidFill>
                                  <a:latin typeface="Cambria Math" panose="02040503050406030204" pitchFamily="18" charset="0"/>
                                  <a:ea typeface="Cambria Math" panose="02040503050406030204" pitchFamily="18" charset="0"/>
                                </a:rPr>
                                <m:t>=0</m:t>
                              </m:r>
                            </m:e>
                          </m:nary>
                        </m:e>
                      </m:nary>
                    </m:oMath>
                  </m:oMathPara>
                </a14:m>
                <a:endParaRPr lang="ru-RU" sz="1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048739" y="2401118"/>
                <a:ext cx="2446824" cy="815864"/>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3209563" y="3448276"/>
            <a:ext cx="4572000" cy="369332"/>
          </a:xfrm>
          <a:prstGeom prst="rect">
            <a:avLst/>
          </a:prstGeom>
        </p:spPr>
        <p:txBody>
          <a:bodyPr>
            <a:spAutoFit/>
          </a:bodyPr>
          <a:lstStyle/>
          <a:p>
            <a:r>
              <a:rPr lang="uz-Cyrl-UZ" sz="1800" dirty="0">
                <a:solidFill>
                  <a:schemeClr val="bg1"/>
                </a:solidFill>
                <a:latin typeface="Times New Roman" panose="02020603050405020304" pitchFamily="18" charset="0"/>
                <a:ea typeface="Times New Roman" panose="02020603050405020304" pitchFamily="18" charset="0"/>
              </a:rPr>
              <a:t>келиб чиқади.  </a:t>
            </a:r>
            <a:endParaRPr lang="ru-RU" sz="18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8382207"/>
      </p:ext>
    </p:extLst>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09428" y="794413"/>
            <a:ext cx="6409127" cy="1200329"/>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Демак</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 </a:t>
            </a:r>
            <a:r>
              <a:rPr lang="uz-Cyrl-UZ" sz="1800" dirty="0">
                <a:solidFill>
                  <a:schemeClr val="bg1"/>
                </a:solidFill>
                <a:latin typeface="Times New Roman" panose="02020603050405020304" pitchFamily="18" charset="0"/>
                <a:cs typeface="Times New Roman" panose="02020603050405020304" pitchFamily="18" charset="0"/>
              </a:rPr>
              <a:t>та </a:t>
            </a:r>
            <a:r>
              <a:rPr lang="uz-Cyrl-UZ" sz="1800" dirty="0" smtClean="0">
                <a:solidFill>
                  <a:schemeClr val="bg1"/>
                </a:solidFill>
                <a:latin typeface="Times New Roman" panose="02020603050405020304" pitchFamily="18" charset="0"/>
                <a:cs typeface="Times New Roman" panose="02020603050405020304" pitchFamily="18" charset="0"/>
              </a:rPr>
              <a:t>компонентли</a:t>
            </a:r>
            <a:r>
              <a:rPr lang="en-US" sz="1800" dirty="0" smtClean="0">
                <a:solidFill>
                  <a:schemeClr val="bg1"/>
                </a:solidFill>
                <a:latin typeface="Times New Roman" panose="02020603050405020304" pitchFamily="18" charset="0"/>
                <a:cs typeface="Times New Roman" panose="02020603050405020304" pitchFamily="18" charset="0"/>
              </a:rPr>
              <a:t> n </a:t>
            </a:r>
            <a:r>
              <a:rPr lang="uz-Cyrl-UZ" sz="1800" dirty="0">
                <a:solidFill>
                  <a:schemeClr val="bg1"/>
                </a:solidFill>
                <a:latin typeface="Times New Roman" panose="02020603050405020304" pitchFamily="18" charset="0"/>
                <a:cs typeface="Times New Roman" panose="02020603050405020304" pitchFamily="18" charset="0"/>
              </a:rPr>
              <a:t>та фазадан ташкил топган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системаларда </a:t>
            </a:r>
            <a:r>
              <a:rPr lang="uz-Cyrl-UZ" sz="1800" dirty="0">
                <a:solidFill>
                  <a:schemeClr val="bg1"/>
                </a:solidFill>
                <a:latin typeface="Times New Roman" panose="02020603050405020304" pitchFamily="18" charset="0"/>
                <a:cs typeface="Times New Roman" panose="02020603050405020304" pitchFamily="18" charset="0"/>
              </a:rPr>
              <a:t>мувозанат юзага келиши учун: температуралари</a:t>
            </a:r>
            <a:r>
              <a:rPr lang="uz-Cyrl-UZ" sz="1800" dirty="0" smtClean="0">
                <a:solidFill>
                  <a:schemeClr val="bg1"/>
                </a:solidFill>
                <a:latin typeface="Times New Roman" panose="02020603050405020304" pitchFamily="18" charset="0"/>
                <a:cs typeface="Times New Roman" panose="02020603050405020304" pitchFamily="18" charset="0"/>
              </a:rPr>
              <a:t>,</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босимлари ва ҳар бир компонентнинг кимёвий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потенциаллари </a:t>
            </a:r>
            <a:r>
              <a:rPr lang="uz-Cyrl-UZ" sz="1800" dirty="0">
                <a:solidFill>
                  <a:schemeClr val="bg1"/>
                </a:solidFill>
                <a:latin typeface="Times New Roman" panose="02020603050405020304" pitchFamily="18" charset="0"/>
                <a:cs typeface="Times New Roman" panose="02020603050405020304" pitchFamily="18" charset="0"/>
              </a:rPr>
              <a:t>ҳамма фазаларда тенг бўлиши керак</a:t>
            </a:r>
            <a:r>
              <a:rPr lang="uz-Cyrl-UZ"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яъни</a:t>
            </a:r>
            <a:r>
              <a:rPr lang="uz-Cyrl-UZ" sz="1800" dirty="0" smtClean="0">
                <a:solidFill>
                  <a:schemeClr val="bg1"/>
                </a:solidFill>
                <a:latin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Прямоугольник 3"/>
              <p:cNvSpPr/>
              <p:nvPr/>
            </p:nvSpPr>
            <p:spPr>
              <a:xfrm>
                <a:off x="2806926" y="2106364"/>
                <a:ext cx="2747099" cy="3808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ru-RU" sz="1800" i="1" smtClean="0">
                              <a:solidFill>
                                <a:schemeClr val="bg1"/>
                              </a:solidFill>
                              <a:latin typeface="Cambria Math" panose="02040503050406030204" pitchFamily="18" charset="0"/>
                            </a:rPr>
                          </m:ctrlPr>
                        </m:sSupPr>
                        <m:e>
                          <m:r>
                            <a:rPr lang="en-US" sz="1800" i="1">
                              <a:solidFill>
                                <a:schemeClr val="bg1"/>
                              </a:solidFill>
                              <a:latin typeface="Cambria Math" panose="02040503050406030204" pitchFamily="18" charset="0"/>
                            </a:rPr>
                            <m:t>𝑇</m:t>
                          </m:r>
                        </m:e>
                        <m:sup>
                          <m:r>
                            <a:rPr lang="en-US" sz="1800" i="1">
                              <a:solidFill>
                                <a:schemeClr val="bg1"/>
                              </a:solidFill>
                              <a:latin typeface="Cambria Math" panose="02040503050406030204" pitchFamily="18" charset="0"/>
                            </a:rPr>
                            <m:t>′</m:t>
                          </m:r>
                        </m:sup>
                      </m:sSup>
                      <m:r>
                        <a:rPr lang="en-US" sz="1800" i="1">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i="1">
                              <a:solidFill>
                                <a:schemeClr val="bg1"/>
                              </a:solidFill>
                              <a:latin typeface="Cambria Math" panose="02040503050406030204" pitchFamily="18" charset="0"/>
                            </a:rPr>
                            <m:t>𝑇</m:t>
                          </m:r>
                        </m:e>
                        <m:sup>
                          <m:r>
                            <a:rPr lang="en-US" sz="1800" i="1">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i="1">
                              <a:solidFill>
                                <a:schemeClr val="bg1"/>
                              </a:solidFill>
                              <a:latin typeface="Cambria Math" panose="02040503050406030204" pitchFamily="18" charset="0"/>
                            </a:rPr>
                            <m:t>𝑇</m:t>
                          </m:r>
                        </m:e>
                        <m:sup>
                          <m:r>
                            <a:rPr lang="en-US" sz="1800" i="1">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𝑇</m:t>
                          </m:r>
                        </m:e>
                        <m:sup>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m:t>
                          </m:r>
                        </m:sup>
                      </m:sSup>
                    </m:oMath>
                  </m:oMathPara>
                </a14:m>
                <a:endParaRPr lang="ru-RU" sz="1800" dirty="0">
                  <a:solidFill>
                    <a:schemeClr val="bg1"/>
                  </a:solidFill>
                </a:endParaRPr>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2806926" y="2106364"/>
                <a:ext cx="2747099" cy="380810"/>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Прямоугольник 5"/>
              <p:cNvSpPr/>
              <p:nvPr/>
            </p:nvSpPr>
            <p:spPr>
              <a:xfrm>
                <a:off x="2806926" y="2674306"/>
                <a:ext cx="2747099" cy="38081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ru-RU" sz="180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i="1">
                              <a:solidFill>
                                <a:schemeClr val="bg1"/>
                              </a:solidFill>
                              <a:latin typeface="Cambria Math" panose="02040503050406030204" pitchFamily="18" charset="0"/>
                            </a:rPr>
                            <m:t>′</m:t>
                          </m:r>
                        </m:sup>
                      </m:sSup>
                      <m:r>
                        <a:rPr lang="en-US" sz="1800" i="1">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i="1">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i="1">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i="1">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m:t>
                          </m:r>
                        </m:sup>
                      </m:sSup>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𝑝</m:t>
                          </m:r>
                        </m:e>
                        <m:sup>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m:t>
                          </m:r>
                        </m:sup>
                      </m:sSup>
                    </m:oMath>
                  </m:oMathPara>
                </a14:m>
                <a:endParaRPr lang="ru-RU" sz="1800" dirty="0">
                  <a:solidFill>
                    <a:schemeClr val="bg1"/>
                  </a:solidFill>
                </a:endParaRPr>
              </a:p>
            </p:txBody>
          </p:sp>
        </mc:Choice>
        <mc:Fallback xmlns="">
          <p:sp>
            <p:nvSpPr>
              <p:cNvPr id="6" name="Прямоугольник 5"/>
              <p:cNvSpPr>
                <a:spLocks noRot="1" noChangeAspect="1" noMove="1" noResize="1" noEditPoints="1" noAdjustHandles="1" noChangeArrowheads="1" noChangeShapeType="1" noTextEdit="1"/>
              </p:cNvSpPr>
              <p:nvPr/>
            </p:nvSpPr>
            <p:spPr>
              <a:xfrm>
                <a:off x="2806926" y="2674306"/>
                <a:ext cx="2747099" cy="380810"/>
              </a:xfrm>
              <a:prstGeom prst="rect">
                <a:avLst/>
              </a:prstGeom>
              <a:blipFill rotWithShape="0">
                <a:blip r:embed="rId3"/>
                <a:stretch>
                  <a:fillRect b="-806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Прямоугольник 6"/>
              <p:cNvSpPr/>
              <p:nvPr/>
            </p:nvSpPr>
            <p:spPr>
              <a:xfrm>
                <a:off x="2935794" y="3066698"/>
                <a:ext cx="2191817" cy="43826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Sup>
                        <m:sSubSupPr>
                          <m:ctrlPr>
                            <a:rPr lang="ru-RU" sz="1800" i="1" smtClean="0">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1</m:t>
                          </m:r>
                        </m:sub>
                        <m:sup>
                          <m:r>
                            <a:rPr lang="en-US" sz="1800" b="0" i="1" smtClean="0">
                              <a:solidFill>
                                <a:schemeClr val="bg1"/>
                              </a:solidFill>
                              <a:latin typeface="Cambria Math" panose="02040503050406030204" pitchFamily="18" charset="0"/>
                            </a:rPr>
                            <m:t>′</m:t>
                          </m:r>
                        </m:sup>
                      </m:sSubSup>
                      <m:r>
                        <a:rPr lang="en-US" sz="1800" i="1">
                          <a:solidFill>
                            <a:schemeClr val="bg1"/>
                          </a:solidFill>
                          <a:latin typeface="Cambria Math" panose="02040503050406030204" pitchFamily="18" charset="0"/>
                        </a:rPr>
                        <m:t>=</m:t>
                      </m:r>
                      <m:sSubSup>
                        <m:sSubSupPr>
                          <m:ctrlPr>
                            <a:rPr lang="ru-RU"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2</m:t>
                          </m:r>
                        </m:sub>
                        <m:sup>
                          <m:r>
                            <a:rPr lang="en-US" sz="1800" b="0" i="1" smtClean="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m:t>
                          </m:r>
                        </m:sup>
                      </m:sSubSup>
                      <m:r>
                        <a:rPr lang="en-US" sz="1800" b="0" i="1" smtClean="0">
                          <a:solidFill>
                            <a:schemeClr val="bg1"/>
                          </a:solidFill>
                          <a:latin typeface="Cambria Math" panose="02040503050406030204" pitchFamily="18" charset="0"/>
                        </a:rPr>
                        <m:t>=...=</m:t>
                      </m:r>
                      <m:sSubSup>
                        <m:sSubSupPr>
                          <m:ctrlPr>
                            <a:rPr lang="ru-RU"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𝜇</m:t>
                          </m:r>
                        </m:e>
                        <m:sub>
                          <m:r>
                            <a:rPr lang="en-US" sz="1800" i="1">
                              <a:solidFill>
                                <a:schemeClr val="bg1"/>
                              </a:solidFill>
                              <a:latin typeface="Cambria Math" panose="02040503050406030204" pitchFamily="18" charset="0"/>
                            </a:rPr>
                            <m:t>1</m:t>
                          </m:r>
                        </m:sub>
                        <m:sup>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m:t>
                          </m:r>
                        </m:sup>
                      </m:sSubSup>
                    </m:oMath>
                  </m:oMathPara>
                </a14:m>
                <a:endParaRPr lang="ru-RU" sz="1800" dirty="0">
                  <a:solidFill>
                    <a:schemeClr val="bg1"/>
                  </a:solidFill>
                </a:endParaRPr>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2935794" y="3066698"/>
                <a:ext cx="2191817" cy="438262"/>
              </a:xfrm>
              <a:prstGeom prst="rect">
                <a:avLst/>
              </a:prstGeom>
              <a:blipFill rotWithShape="0">
                <a:blip r:embed="rId4"/>
                <a:stretch>
                  <a:fillRect b="-277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Прямоугольник 9"/>
              <p:cNvSpPr/>
              <p:nvPr/>
            </p:nvSpPr>
            <p:spPr>
              <a:xfrm>
                <a:off x="2935794" y="3562035"/>
                <a:ext cx="2184444" cy="44287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Sup>
                        <m:sSubSupPr>
                          <m:ctrlPr>
                            <a:rPr lang="ru-RU" sz="1800" i="1" smtClean="0">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𝑘</m:t>
                          </m:r>
                        </m:sub>
                        <m:sup>
                          <m:r>
                            <a:rPr lang="en-US" sz="1800" b="0" i="1" smtClean="0">
                              <a:solidFill>
                                <a:schemeClr val="bg1"/>
                              </a:solidFill>
                              <a:latin typeface="Cambria Math" panose="02040503050406030204" pitchFamily="18" charset="0"/>
                            </a:rPr>
                            <m:t>′</m:t>
                          </m:r>
                        </m:sup>
                      </m:sSubSup>
                      <m:r>
                        <a:rPr lang="en-US" sz="1800" i="1">
                          <a:solidFill>
                            <a:schemeClr val="bg1"/>
                          </a:solidFill>
                          <a:latin typeface="Cambria Math" panose="02040503050406030204" pitchFamily="18" charset="0"/>
                        </a:rPr>
                        <m:t>=</m:t>
                      </m:r>
                      <m:sSubSup>
                        <m:sSubSupPr>
                          <m:ctrlPr>
                            <a:rPr lang="ru-RU"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𝑘</m:t>
                          </m:r>
                        </m:sub>
                        <m:sup>
                          <m:r>
                            <a:rPr lang="en-US" sz="1800" b="0" i="1" smtClean="0">
                              <a:solidFill>
                                <a:schemeClr val="bg1"/>
                              </a:solidFill>
                              <a:latin typeface="Cambria Math" panose="02040503050406030204" pitchFamily="18" charset="0"/>
                            </a:rPr>
                            <m:t>′</m:t>
                          </m:r>
                          <m:r>
                            <a:rPr lang="en-US" sz="1800" i="1">
                              <a:solidFill>
                                <a:schemeClr val="bg1"/>
                              </a:solidFill>
                              <a:latin typeface="Cambria Math" panose="02040503050406030204" pitchFamily="18" charset="0"/>
                            </a:rPr>
                            <m:t>′</m:t>
                          </m:r>
                        </m:sup>
                      </m:sSubSup>
                      <m:r>
                        <a:rPr lang="en-US" sz="1800" b="0" i="1" smtClean="0">
                          <a:solidFill>
                            <a:schemeClr val="bg1"/>
                          </a:solidFill>
                          <a:latin typeface="Cambria Math" panose="02040503050406030204" pitchFamily="18" charset="0"/>
                        </a:rPr>
                        <m:t>=...=</m:t>
                      </m:r>
                      <m:sSubSup>
                        <m:sSubSupPr>
                          <m:ctrlPr>
                            <a:rPr lang="ru-RU" sz="1800" i="1">
                              <a:solidFill>
                                <a:schemeClr val="bg1"/>
                              </a:solidFill>
                              <a:latin typeface="Cambria Math" panose="02040503050406030204" pitchFamily="18" charset="0"/>
                            </a:rPr>
                          </m:ctrlPr>
                        </m:sSubSupPr>
                        <m:e>
                          <m:r>
                            <a:rPr lang="en-US" sz="1800" i="1">
                              <a:solidFill>
                                <a:schemeClr val="bg1"/>
                              </a:solidFill>
                              <a:latin typeface="Cambria Math" panose="02040503050406030204" pitchFamily="18" charset="0"/>
                              <a:ea typeface="Cambria Math" panose="02040503050406030204" pitchFamily="18" charset="0"/>
                            </a:rPr>
                            <m:t>𝜇</m:t>
                          </m:r>
                        </m:e>
                        <m:sub>
                          <m:r>
                            <a:rPr lang="en-US" sz="1800" b="0" i="1" smtClean="0">
                              <a:solidFill>
                                <a:schemeClr val="bg1"/>
                              </a:solidFill>
                              <a:latin typeface="Cambria Math" panose="02040503050406030204" pitchFamily="18" charset="0"/>
                            </a:rPr>
                            <m:t>𝑘</m:t>
                          </m:r>
                        </m:sub>
                        <m:sup>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m:t>
                          </m:r>
                        </m:sup>
                      </m:sSubSup>
                    </m:oMath>
                  </m:oMathPara>
                </a14:m>
                <a:endParaRPr lang="ru-RU" sz="1800" dirty="0">
                  <a:solidFill>
                    <a:schemeClr val="bg1"/>
                  </a:solidFill>
                </a:endParaRPr>
              </a:p>
            </p:txBody>
          </p:sp>
        </mc:Choice>
        <mc:Fallback xmlns="">
          <p:sp>
            <p:nvSpPr>
              <p:cNvPr id="10" name="Прямоугольник 9"/>
              <p:cNvSpPr>
                <a:spLocks noRot="1" noChangeAspect="1" noMove="1" noResize="1" noEditPoints="1" noAdjustHandles="1" noChangeArrowheads="1" noChangeShapeType="1" noTextEdit="1"/>
              </p:cNvSpPr>
              <p:nvPr/>
            </p:nvSpPr>
            <p:spPr>
              <a:xfrm>
                <a:off x="2935794" y="3562035"/>
                <a:ext cx="2184444" cy="442878"/>
              </a:xfrm>
              <a:prstGeom prst="rect">
                <a:avLst/>
              </a:prstGeom>
              <a:blipFill rotWithShape="0">
                <a:blip r:embed="rId5"/>
                <a:stretch>
                  <a:fillRect b="-2740"/>
                </a:stretch>
              </a:blipFill>
            </p:spPr>
            <p:txBody>
              <a:bodyPr/>
              <a:lstStyle/>
              <a:p>
                <a:r>
                  <a:rPr lang="ru-RU">
                    <a:noFill/>
                  </a:rPr>
                  <a:t> </a:t>
                </a:r>
              </a:p>
            </p:txBody>
          </p:sp>
        </mc:Fallback>
      </mc:AlternateContent>
    </p:spTree>
    <p:extLst>
      <p:ext uri="{BB962C8B-B14F-4D97-AF65-F5344CB8AC3E}">
        <p14:creationId xmlns:p14="http://schemas.microsoft.com/office/powerpoint/2010/main" val="799542908"/>
      </p:ext>
    </p:extLst>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4867" y="850273"/>
            <a:ext cx="6809362" cy="3108543"/>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Бу шартлардан биринчиси - </a:t>
            </a:r>
            <a:r>
              <a:rPr lang="uz-Cyrl-UZ"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термик</a:t>
            </a:r>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иккинчиси - </a:t>
            </a:r>
            <a:r>
              <a:rPr lang="uz-Cyrl-UZ"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механик</a:t>
            </a:r>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қолганлари </a:t>
            </a:r>
            <a:r>
              <a:rPr lang="uz-Cyrl-UZ"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кимёвий мувозанатни</a:t>
            </a:r>
            <a:r>
              <a:rPr lang="uz-Cyrl-UZ" sz="2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таъминлаб беради. </a:t>
            </a:r>
            <a:r>
              <a:rPr lang="ru-RU"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тенгли</a:t>
            </a:r>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a:t>
            </a:r>
            <a:r>
              <a:rPr lang="ru-RU"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лар</a:t>
            </a:r>
            <a:r>
              <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 </a:t>
            </a:r>
            <a:r>
              <a:rPr lang="ru-RU" sz="2800" dirty="0">
                <a:solidFill>
                  <a:schemeClr val="bg1"/>
                </a:solidFill>
                <a:latin typeface="Times New Roman" panose="02020603050405020304" pitchFamily="18" charset="0"/>
                <a:cs typeface="Times New Roman" panose="02020603050405020304" pitchFamily="18" charset="0"/>
              </a:rPr>
              <a:t>та </a:t>
            </a:r>
            <a:r>
              <a:rPr lang="ru-RU" sz="2800" dirty="0" err="1">
                <a:solidFill>
                  <a:schemeClr val="bg1"/>
                </a:solidFill>
                <a:latin typeface="Times New Roman" panose="02020603050405020304" pitchFamily="18" charset="0"/>
                <a:cs typeface="Times New Roman" panose="02020603050405020304" pitchFamily="18" charset="0"/>
              </a:rPr>
              <a:t>компонентли</a:t>
            </a:r>
            <a:r>
              <a:rPr lang="ru-RU" sz="2800" dirty="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cs typeface="Times New Roman" panose="02020603050405020304" pitchFamily="18" charset="0"/>
              </a:rPr>
              <a:t>n </a:t>
            </a:r>
            <a:r>
              <a:rPr lang="ru-RU" sz="2800" dirty="0">
                <a:solidFill>
                  <a:schemeClr val="bg1"/>
                </a:solidFill>
                <a:latin typeface="Times New Roman" panose="02020603050405020304" pitchFamily="18" charset="0"/>
                <a:cs typeface="Times New Roman" panose="02020603050405020304" pitchFamily="18" charset="0"/>
              </a:rPr>
              <a:t>та </a:t>
            </a:r>
            <a:r>
              <a:rPr lang="ru-RU" sz="2800" dirty="0" err="1">
                <a:solidFill>
                  <a:schemeClr val="bg1"/>
                </a:solidFill>
                <a:latin typeface="Times New Roman" panose="02020603050405020304" pitchFamily="18" charset="0"/>
                <a:cs typeface="Times New Roman" panose="02020603050405020304" pitchFamily="18" charset="0"/>
              </a:rPr>
              <a:t>фазадан</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ташкил</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топган</a:t>
            </a:r>
            <a:r>
              <a:rPr lang="ru-RU" sz="2800"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гетероген</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системаларда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мувозанат</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шарти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деб</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юритилади</a:t>
            </a:r>
            <a:r>
              <a:rPr lang="ru-RU" sz="28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84519759"/>
      </p:ext>
    </p:extLst>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3507" y="1017079"/>
            <a:ext cx="7045518" cy="2862322"/>
          </a:xfrm>
          <a:prstGeom prst="rect">
            <a:avLst/>
          </a:prstGeom>
        </p:spPr>
        <p:txBody>
          <a:bodyPr wrap="none">
            <a:spAutoFit/>
          </a:bodyPr>
          <a:lstStyle/>
          <a:p>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k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та</a:t>
            </a:r>
            <a:r>
              <a:rPr lang="uz-Cyrl-UZ" sz="2000"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компонентли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a:t>
            </a:r>
            <a:r>
              <a:rPr lang="uz-Cyrl-UZ" sz="2000" dirty="0">
                <a:solidFill>
                  <a:schemeClr val="bg1"/>
                </a:solidFill>
                <a:latin typeface="Times New Roman" panose="02020603050405020304" pitchFamily="18" charset="0"/>
                <a:cs typeface="Times New Roman" panose="02020603050405020304" pitchFamily="18" charset="0"/>
              </a:rPr>
              <a:t>та фазадан иборат бўлган гете­роген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системаларда </a:t>
            </a:r>
            <a:r>
              <a:rPr lang="uz-Cyrl-UZ" sz="2000" dirty="0">
                <a:solidFill>
                  <a:schemeClr val="bg1"/>
                </a:solidFill>
                <a:latin typeface="Times New Roman" panose="02020603050405020304" pitchFamily="18" charset="0"/>
                <a:cs typeface="Times New Roman" panose="02020603050405020304" pitchFamily="18" charset="0"/>
              </a:rPr>
              <a:t>мувозанат шарти, бир вақтнинг ўзида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фазалардан </a:t>
            </a:r>
            <a:r>
              <a:rPr lang="uz-Cyrl-UZ" sz="2000" dirty="0">
                <a:solidFill>
                  <a:schemeClr val="bg1"/>
                </a:solidFill>
                <a:latin typeface="Times New Roman" panose="02020603050405020304" pitchFamily="18" charset="0"/>
                <a:cs typeface="Times New Roman" panose="02020603050405020304" pitchFamily="18" charset="0"/>
              </a:rPr>
              <a:t>қанча қисми мувозанат ҳолатда бўла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олишини </a:t>
            </a:r>
            <a:r>
              <a:rPr lang="uz-Cyrl-UZ" sz="2000" dirty="0">
                <a:solidFill>
                  <a:schemeClr val="bg1"/>
                </a:solidFill>
                <a:latin typeface="Times New Roman" panose="02020603050405020304" pitchFamily="18" charset="0"/>
                <a:cs typeface="Times New Roman" panose="02020603050405020304" pitchFamily="18" charset="0"/>
              </a:rPr>
              <a:t>ёки гетероген системанинг мувозанат </a:t>
            </a:r>
            <a:r>
              <a:rPr lang="uz-Cyrl-UZ" sz="2000" dirty="0" smtClean="0">
                <a:solidFill>
                  <a:schemeClr val="bg1"/>
                </a:solidFill>
                <a:latin typeface="Times New Roman" panose="02020603050405020304" pitchFamily="18" charset="0"/>
                <a:cs typeface="Times New Roman" panose="02020603050405020304" pitchFamily="18" charset="0"/>
              </a:rPr>
              <a:t>ҳолатини</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бузмасдан, унда ўзаро боғланмаган ўзгарувчилар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сонини </a:t>
            </a:r>
            <a:r>
              <a:rPr lang="uz-Cyrl-UZ" sz="2000" dirty="0">
                <a:solidFill>
                  <a:schemeClr val="bg1"/>
                </a:solidFill>
                <a:latin typeface="Times New Roman" panose="02020603050405020304" pitchFamily="18" charset="0"/>
                <a:cs typeface="Times New Roman" panose="02020603050405020304" pitchFamily="18" charset="0"/>
              </a:rPr>
              <a:t>ўзгартиришни аниқлаш мумкинлигини кўрсатиб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беради</a:t>
            </a:r>
            <a:r>
              <a:rPr lang="uz-Cyrl-UZ" sz="2000" dirty="0">
                <a:solidFill>
                  <a:schemeClr val="bg1"/>
                </a:solidFill>
                <a:latin typeface="Times New Roman" panose="02020603050405020304" pitchFamily="18" charset="0"/>
                <a:cs typeface="Times New Roman" panose="02020603050405020304" pitchFamily="18" charset="0"/>
              </a:rPr>
              <a:t>. Бу масала Гиббс (1875-1878) томонидан ҳал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қилингани </a:t>
            </a:r>
            <a:r>
              <a:rPr lang="uz-Cyrl-UZ" sz="2000" dirty="0">
                <a:solidFill>
                  <a:schemeClr val="bg1"/>
                </a:solidFill>
                <a:latin typeface="Times New Roman" panose="02020603050405020304" pitchFamily="18" charset="0"/>
                <a:cs typeface="Times New Roman" panose="02020603050405020304" pitchFamily="18" charset="0"/>
              </a:rPr>
              <a:t>учун </a:t>
            </a:r>
            <a:r>
              <a:rPr lang="uz-Cyrl-UZ" sz="2000" b="1" dirty="0">
                <a:solidFill>
                  <a:srgbClr val="FF0000"/>
                </a:solidFill>
                <a:latin typeface="Times New Roman" panose="02020603050405020304" pitchFamily="18" charset="0"/>
                <a:cs typeface="Times New Roman" panose="02020603050405020304" pitchFamily="18" charset="0"/>
              </a:rPr>
              <a:t>Гиббснинг фазалар қоидаси</a:t>
            </a:r>
            <a:r>
              <a:rPr lang="uz-Cyrl-UZ" sz="2000" dirty="0">
                <a:solidFill>
                  <a:srgbClr val="FF0000"/>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деб юритилади.</a:t>
            </a:r>
            <a:endParaRPr lang="ru-RU" sz="2000" dirty="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503743"/>
      </p:ext>
    </p:extLst>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2221" y="704358"/>
            <a:ext cx="7324928" cy="923330"/>
          </a:xfrm>
          <a:prstGeom prst="rect">
            <a:avLst/>
          </a:prstGeom>
        </p:spPr>
        <p:txBody>
          <a:bodyPr wrap="square">
            <a:spAutoFit/>
          </a:bodyPr>
          <a:lstStyle/>
          <a:p>
            <a:pPr indent="449580" algn="just"/>
            <a:r>
              <a:rPr lang="ru-RU" sz="1800" dirty="0" err="1">
                <a:solidFill>
                  <a:schemeClr val="bg1"/>
                </a:solidFill>
                <a:latin typeface="Times New Roman" panose="02020603050405020304" pitchFamily="18" charset="0"/>
                <a:ea typeface="Times New Roman" panose="02020603050405020304" pitchFamily="18" charset="0"/>
              </a:rPr>
              <a:t>Ана</a:t>
            </a:r>
            <a:r>
              <a:rPr lang="ru-RU" sz="1800" dirty="0">
                <a:solidFill>
                  <a:schemeClr val="bg1"/>
                </a:solidFill>
                <a:latin typeface="Times New Roman" panose="02020603050405020304" pitchFamily="18" charset="0"/>
                <a:ea typeface="Times New Roman" panose="02020603050405020304" pitchFamily="18" charset="0"/>
              </a:rPr>
              <a:t> шу </a:t>
            </a:r>
            <a:r>
              <a:rPr lang="ru-RU" sz="1800" dirty="0" err="1">
                <a:solidFill>
                  <a:schemeClr val="bg1"/>
                </a:solidFill>
                <a:latin typeface="Times New Roman" panose="02020603050405020304" pitchFamily="18" charset="0"/>
                <a:ea typeface="Times New Roman" panose="02020603050405020304" pitchFamily="18" charset="0"/>
              </a:rPr>
              <a:t>қоидани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қараб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чиқа</a:t>
            </a:r>
            <a:r>
              <a:rPr lang="uz-Cyrl-UZ" sz="1800" dirty="0">
                <a:solidFill>
                  <a:schemeClr val="bg1"/>
                </a:solidFill>
                <a:latin typeface="Times New Roman" panose="02020603050405020304" pitchFamily="18" charset="0"/>
                <a:ea typeface="Times New Roman" panose="02020603050405020304" pitchFamily="18" charset="0"/>
              </a:rPr>
              <a:t>м</a:t>
            </a:r>
            <a:r>
              <a:rPr lang="ru-RU" sz="1800" dirty="0">
                <a:solidFill>
                  <a:schemeClr val="bg1"/>
                </a:solidFill>
                <a:latin typeface="Times New Roman" panose="02020603050405020304" pitchFamily="18" charset="0"/>
                <a:ea typeface="Times New Roman" panose="02020603050405020304" pitchFamily="18" charset="0"/>
              </a:rPr>
              <a:t>и</a:t>
            </a:r>
            <a:r>
              <a:rPr lang="uz-Cyrl-UZ" sz="1800" dirty="0">
                <a:solidFill>
                  <a:schemeClr val="bg1"/>
                </a:solidFill>
                <a:latin typeface="Times New Roman" panose="02020603050405020304" pitchFamily="18" charset="0"/>
                <a:ea typeface="Times New Roman" panose="02020603050405020304" pitchFamily="18" charset="0"/>
              </a:rPr>
              <a:t>з</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мувозанат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ҳолатда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компонентнинг</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кимёвий</a:t>
            </a:r>
            <a:r>
              <a:rPr lang="ru-RU" sz="1800" dirty="0">
                <a:solidFill>
                  <a:schemeClr val="bg1"/>
                </a:solidFill>
                <a:latin typeface="Times New Roman" panose="02020603050405020304" pitchFamily="18" charset="0"/>
                <a:ea typeface="Times New Roman" panose="02020603050405020304" pitchFamily="18" charset="0"/>
              </a:rPr>
              <a:t> потен</a:t>
            </a:r>
            <a:r>
              <a:rPr lang="uz-Cyrl-UZ" sz="1800" dirty="0">
                <a:solidFill>
                  <a:schemeClr val="bg1"/>
                </a:solidFill>
                <a:latin typeface="Times New Roman" panose="02020603050405020304" pitchFamily="18" charset="0"/>
                <a:ea typeface="Times New Roman" panose="02020603050405020304" pitchFamily="18" charset="0"/>
              </a:rPr>
              <a:t>ц</a:t>
            </a:r>
            <a:r>
              <a:rPr lang="ru-RU" sz="1800" dirty="0" err="1">
                <a:solidFill>
                  <a:schemeClr val="bg1"/>
                </a:solidFill>
                <a:latin typeface="Times New Roman" panose="02020603050405020304" pitchFamily="18" charset="0"/>
                <a:ea typeface="Times New Roman" panose="02020603050405020304" pitchFamily="18" charset="0"/>
              </a:rPr>
              <a:t>иаллари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ҳамма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фазаларда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хилда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бўлиши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керак</a:t>
            </a:r>
            <a:r>
              <a:rPr lang="ru-RU"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351299" y="1804481"/>
                <a:ext cx="1089786" cy="44614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ru-RU" sz="2400" i="1" smtClean="0">
                              <a:solidFill>
                                <a:schemeClr val="bg1"/>
                              </a:solidFill>
                              <a:latin typeface="Cambria Math" panose="02040503050406030204" pitchFamily="18" charset="0"/>
                            </a:rPr>
                          </m:ctrlPr>
                        </m:sSubSupPr>
                        <m:e>
                          <m:r>
                            <a:rPr lang="ru-RU" sz="2400" i="1" smtClean="0">
                              <a:solidFill>
                                <a:schemeClr val="bg1"/>
                              </a:solidFill>
                              <a:latin typeface="Cambria Math" panose="02040503050406030204" pitchFamily="18" charset="0"/>
                              <a:ea typeface="Cambria Math" panose="02040503050406030204" pitchFamily="18" charset="0"/>
                            </a:rPr>
                            <m:t>𝜇</m:t>
                          </m:r>
                        </m:e>
                        <m:sub>
                          <m:r>
                            <a:rPr lang="en-US" sz="2400" b="0" i="1" smtClean="0">
                              <a:solidFill>
                                <a:schemeClr val="bg1"/>
                              </a:solidFill>
                              <a:latin typeface="Cambria Math" panose="02040503050406030204" pitchFamily="18" charset="0"/>
                            </a:rPr>
                            <m:t>𝑗</m:t>
                          </m:r>
                        </m:sub>
                        <m:sup>
                          <m:r>
                            <a:rPr lang="en-US" sz="2400" b="0" i="1" smtClean="0">
                              <a:solidFill>
                                <a:schemeClr val="bg1"/>
                              </a:solidFill>
                              <a:latin typeface="Cambria Math" panose="02040503050406030204" pitchFamily="18" charset="0"/>
                            </a:rPr>
                            <m:t>𝑖</m:t>
                          </m:r>
                        </m:sup>
                      </m:sSubSup>
                      <m:r>
                        <a:rPr lang="en-US" sz="2400" b="0" i="1" smtClean="0">
                          <a:solidFill>
                            <a:schemeClr val="bg1"/>
                          </a:solidFill>
                          <a:latin typeface="Cambria Math" panose="02040503050406030204" pitchFamily="18" charset="0"/>
                        </a:rPr>
                        <m:t>=</m:t>
                      </m:r>
                      <m:sSubSup>
                        <m:sSubSupPr>
                          <m:ctrlPr>
                            <a:rPr lang="en-US" sz="2400" b="0" i="1" smtClean="0">
                              <a:solidFill>
                                <a:schemeClr val="bg1"/>
                              </a:solidFill>
                              <a:latin typeface="Cambria Math" panose="02040503050406030204" pitchFamily="18" charset="0"/>
                            </a:rPr>
                          </m:ctrlPr>
                        </m:sSubSupPr>
                        <m:e>
                          <m:r>
                            <a:rPr lang="en-US" sz="2400" b="0" i="1" smtClean="0">
                              <a:solidFill>
                                <a:schemeClr val="bg1"/>
                              </a:solidFill>
                              <a:latin typeface="Cambria Math" panose="02040503050406030204" pitchFamily="18" charset="0"/>
                              <a:ea typeface="Cambria Math" panose="02040503050406030204" pitchFamily="18" charset="0"/>
                            </a:rPr>
                            <m:t>𝜇</m:t>
                          </m:r>
                        </m:e>
                        <m:sub>
                          <m:r>
                            <a:rPr lang="en-US" sz="2400" b="0" i="1" smtClean="0">
                              <a:solidFill>
                                <a:schemeClr val="bg1"/>
                              </a:solidFill>
                              <a:latin typeface="Cambria Math" panose="02040503050406030204" pitchFamily="18" charset="0"/>
                            </a:rPr>
                            <m:t>𝑗</m:t>
                          </m:r>
                        </m:sub>
                        <m:sup>
                          <m:r>
                            <a:rPr lang="en-US" sz="2400" b="0" i="1" smtClean="0">
                              <a:solidFill>
                                <a:schemeClr val="bg1"/>
                              </a:solidFill>
                              <a:latin typeface="Cambria Math" panose="02040503050406030204" pitchFamily="18" charset="0"/>
                            </a:rPr>
                            <m:t>𝑠</m:t>
                          </m:r>
                        </m:sup>
                      </m:sSubSup>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351299" y="1804481"/>
                <a:ext cx="1089786" cy="446148"/>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901080" y="1881297"/>
                <a:ext cx="4158959"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𝑗</m:t>
                      </m:r>
                      <m:r>
                        <a:rPr lang="en-US" sz="2400" b="0" i="1" smtClean="0">
                          <a:solidFill>
                            <a:schemeClr val="bg1"/>
                          </a:solidFill>
                          <a:latin typeface="Cambria Math" panose="02040503050406030204" pitchFamily="18" charset="0"/>
                        </a:rPr>
                        <m:t>=1,2,…,</m:t>
                      </m:r>
                      <m:r>
                        <a:rPr lang="en-US" sz="2400" b="0" i="1" smtClean="0">
                          <a:solidFill>
                            <a:schemeClr val="bg1"/>
                          </a:solidFill>
                          <a:latin typeface="Cambria Math" panose="02040503050406030204" pitchFamily="18" charset="0"/>
                        </a:rPr>
                        <m:t>𝑘</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𝑖</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rPr>
                        <m:t>𝑠</m:t>
                      </m:r>
                      <m:r>
                        <a:rPr lang="en-US" sz="2400" b="0" i="1" smtClean="0">
                          <a:solidFill>
                            <a:schemeClr val="bg1"/>
                          </a:solidFill>
                          <a:latin typeface="Cambria Math" panose="02040503050406030204" pitchFamily="18" charset="0"/>
                        </a:rPr>
                        <m:t>=1,2,3,…,</m:t>
                      </m:r>
                      <m:r>
                        <a:rPr lang="en-US" sz="2400" b="0" i="1" smtClean="0">
                          <a:solidFill>
                            <a:schemeClr val="bg1"/>
                          </a:solidFill>
                          <a:latin typeface="Cambria Math" panose="02040503050406030204" pitchFamily="18" charset="0"/>
                        </a:rPr>
                        <m:t>𝑛</m:t>
                      </m:r>
                      <m:r>
                        <a:rPr lang="en-US" sz="2400" b="0" i="1" smtClean="0">
                          <a:solidFill>
                            <a:schemeClr val="bg1"/>
                          </a:solidFill>
                          <a:latin typeface="Cambria Math" panose="02040503050406030204" pitchFamily="18" charset="0"/>
                        </a:rPr>
                        <m:t>)</m:t>
                      </m:r>
                    </m:oMath>
                  </m:oMathPara>
                </a14:m>
                <a:endParaRPr lang="ru-RU" sz="24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901080" y="1881297"/>
                <a:ext cx="4158959" cy="369332"/>
              </a:xfrm>
              <a:prstGeom prst="rect">
                <a:avLst/>
              </a:prstGeom>
              <a:blipFill rotWithShape="0">
                <a:blip r:embed="rId3"/>
                <a:stretch>
                  <a:fillRect l="-2053" r="-1906" b="-38333"/>
                </a:stretch>
              </a:blipFill>
            </p:spPr>
            <p:txBody>
              <a:bodyPr/>
              <a:lstStyle/>
              <a:p>
                <a:r>
                  <a:rPr lang="ru-RU">
                    <a:noFill/>
                  </a:rPr>
                  <a:t> </a:t>
                </a:r>
              </a:p>
            </p:txBody>
          </p:sp>
        </mc:Fallback>
      </mc:AlternateContent>
      <p:sp>
        <p:nvSpPr>
          <p:cNvPr id="7" name="Прямоугольник 6"/>
          <p:cNvSpPr/>
          <p:nvPr/>
        </p:nvSpPr>
        <p:spPr>
          <a:xfrm>
            <a:off x="992221" y="2737701"/>
            <a:ext cx="6721813" cy="1477328"/>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Гетероген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системаларда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мувозанат</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шартини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ифодаловчи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бундай</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тенгламалар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сони</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k(n-1) </a:t>
            </a:r>
            <a:r>
              <a:rPr lang="ru-RU" sz="1800" dirty="0">
                <a:solidFill>
                  <a:schemeClr val="bg1"/>
                </a:solidFill>
                <a:latin typeface="Times New Roman" panose="02020603050405020304" pitchFamily="18" charset="0"/>
                <a:cs typeface="Times New Roman" panose="02020603050405020304" pitchFamily="18" charset="0"/>
              </a:rPr>
              <a:t>та </a:t>
            </a:r>
            <a:r>
              <a:rPr lang="ru-RU" sz="1800" dirty="0" err="1">
                <a:solidFill>
                  <a:schemeClr val="bg1"/>
                </a:solidFill>
                <a:latin typeface="Times New Roman" panose="02020603050405020304" pitchFamily="18" charset="0"/>
                <a:cs typeface="Times New Roman" panose="02020603050405020304" pitchFamily="18" charset="0"/>
              </a:rPr>
              <a:t>бўлади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Гетероген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систе­манинг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ҳолати</a:t>
            </a:r>
            <a:r>
              <a:rPr lang="ru-RU" sz="1800" dirty="0">
                <a:solidFill>
                  <a:schemeClr val="bg1"/>
                </a:solidFill>
                <a:latin typeface="Times New Roman" panose="02020603050405020304" pitchFamily="18" charset="0"/>
                <a:cs typeface="Times New Roman" panose="02020603050405020304" pitchFamily="18" charset="0"/>
              </a:rPr>
              <a:t> температура, </a:t>
            </a:r>
            <a:r>
              <a:rPr lang="ru-RU" sz="1800" dirty="0" err="1">
                <a:solidFill>
                  <a:schemeClr val="bg1"/>
                </a:solidFill>
                <a:latin typeface="Times New Roman" panose="02020603050405020304" pitchFamily="18" charset="0"/>
                <a:cs typeface="Times New Roman" panose="02020603050405020304" pitchFamily="18" charset="0"/>
              </a:rPr>
              <a:t>босим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фазада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боғланмаган</a:t>
            </a:r>
            <a:r>
              <a:rPr lang="ru-RU" sz="1800" dirty="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(k-1) </a:t>
            </a:r>
            <a:r>
              <a:rPr lang="ru-RU" sz="1800" dirty="0">
                <a:solidFill>
                  <a:schemeClr val="bg1"/>
                </a:solidFill>
                <a:latin typeface="Times New Roman" panose="02020603050405020304" pitchFamily="18" charset="0"/>
                <a:cs typeface="Times New Roman" panose="02020603050405020304" pitchFamily="18" charset="0"/>
              </a:rPr>
              <a:t>та кон</a:t>
            </a:r>
            <a:r>
              <a:rPr lang="uz-Cyrl-UZ" sz="1800" dirty="0">
                <a:solidFill>
                  <a:schemeClr val="bg1"/>
                </a:solidFill>
                <a:latin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cs typeface="Times New Roman" panose="02020603050405020304" pitchFamily="18" charset="0"/>
              </a:rPr>
              <a:t>ентрация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аниқланади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фазадаги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компонентлар</a:t>
            </a:r>
            <a:r>
              <a:rPr lang="ru-RU" sz="1800" dirty="0">
                <a:solidFill>
                  <a:schemeClr val="bg1"/>
                </a:solidFill>
                <a:latin typeface="Times New Roman" panose="02020603050405020304" pitchFamily="18" charset="0"/>
                <a:cs typeface="Times New Roman" panose="02020603050405020304" pitchFamily="18" charset="0"/>
              </a:rPr>
              <a:t> кон</a:t>
            </a:r>
            <a:r>
              <a:rPr lang="uz-Cyrl-UZ" sz="1800" dirty="0">
                <a:solidFill>
                  <a:schemeClr val="bg1"/>
                </a:solidFill>
                <a:latin typeface="Times New Roman" panose="02020603050405020304" pitchFamily="18" charset="0"/>
                <a:cs typeface="Times New Roman" panose="02020603050405020304" pitchFamily="18" charset="0"/>
              </a:rPr>
              <a:t>ц</a:t>
            </a:r>
            <a:r>
              <a:rPr lang="ru-RU" sz="1800" dirty="0" err="1">
                <a:solidFill>
                  <a:schemeClr val="bg1"/>
                </a:solidFill>
                <a:latin typeface="Times New Roman" panose="02020603050405020304" pitchFamily="18" charset="0"/>
                <a:cs typeface="Times New Roman" panose="02020603050405020304" pitchFamily="18" charset="0"/>
              </a:rPr>
              <a:t>ентрацияларининг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йиғиндиси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тенг</a:t>
            </a:r>
            <a:r>
              <a:rPr lang="ru-RU" sz="1800"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13507410"/>
      </p:ext>
    </p:extLst>
  </p:cSld>
  <p:clrMapOvr>
    <a:masterClrMapping/>
  </p:clrMapOvr>
  <p:transition spd="med">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06230" y="1239381"/>
            <a:ext cx="6673174" cy="2308324"/>
          </a:xfrm>
          <a:prstGeom prst="rect">
            <a:avLst/>
          </a:prstGeom>
        </p:spPr>
        <p:txBody>
          <a:bodyPr wrap="square">
            <a:spAutoFit/>
          </a:bodyPr>
          <a:lstStyle/>
          <a:p>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Демак</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гетероген</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системада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температура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босимни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ўзгарувчи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деб</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ҳисобласак</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у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вақтда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системадаги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ҳамма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ўзгарувч</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лар</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сони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(k-1) + 2 </a:t>
            </a:r>
            <a:r>
              <a:rPr lang="ru-RU" sz="1800" dirty="0">
                <a:solidFill>
                  <a:schemeClr val="bg1"/>
                </a:solidFill>
                <a:latin typeface="Times New Roman" panose="02020603050405020304" pitchFamily="18" charset="0"/>
                <a:cs typeface="Times New Roman" panose="02020603050405020304" pitchFamily="18" charset="0"/>
              </a:rPr>
              <a:t>та </a:t>
            </a:r>
            <a:r>
              <a:rPr lang="ru-RU" sz="1800" dirty="0" err="1" smtClean="0">
                <a:solidFill>
                  <a:schemeClr val="bg1"/>
                </a:solidFill>
                <a:latin typeface="Times New Roman" panose="02020603050405020304" pitchFamily="18" charset="0"/>
                <a:cs typeface="Times New Roman" panose="02020603050405020304" pitchFamily="18" charset="0"/>
              </a:rPr>
              <a:t>бўлади</a:t>
            </a:r>
            <a:r>
              <a:rPr lang="en-US" sz="1800" dirty="0" smtClean="0">
                <a:solidFill>
                  <a:schemeClr val="bg1"/>
                </a:solidFill>
                <a:latin typeface="Times New Roman" panose="02020603050405020304" pitchFamily="18" charset="0"/>
                <a:cs typeface="Times New Roman" panose="02020603050405020304" pitchFamily="18" charset="0"/>
              </a:rPr>
              <a:t>.k (n-1) </a:t>
            </a:r>
            <a:r>
              <a:rPr lang="uz-Cyrl-UZ" sz="1800" dirty="0">
                <a:solidFill>
                  <a:schemeClr val="bg1"/>
                </a:solidFill>
                <a:latin typeface="Times New Roman" panose="02020603050405020304" pitchFamily="18" charset="0"/>
                <a:cs typeface="Times New Roman" panose="02020603050405020304" pitchFamily="18" charset="0"/>
              </a:rPr>
              <a:t>та тенглама ечимга эга бўлиши </a:t>
            </a:r>
            <a:r>
              <a:rPr lang="uz-Cyrl-UZ" sz="1800" dirty="0" smtClean="0">
                <a:solidFill>
                  <a:schemeClr val="bg1"/>
                </a:solidFill>
                <a:latin typeface="Times New Roman" panose="02020603050405020304" pitchFamily="18" charset="0"/>
                <a:cs typeface="Times New Roman" panose="02020603050405020304" pitchFamily="18" charset="0"/>
              </a:rPr>
              <a:t>учун</a:t>
            </a:r>
            <a:r>
              <a:rPr lang="en-US" sz="1800" dirty="0" smtClean="0">
                <a:solidFill>
                  <a:schemeClr val="bg1"/>
                </a:solidFill>
                <a:latin typeface="Times New Roman" panose="02020603050405020304" pitchFamily="18" charset="0"/>
                <a:cs typeface="Times New Roman" panose="02020603050405020304" pitchFamily="18" charset="0"/>
              </a:rPr>
              <a:t>  k (n-1) ≤ n (k-1) </a:t>
            </a:r>
            <a:r>
              <a:rPr lang="uz-Cyrl-UZ" sz="1800" dirty="0">
                <a:solidFill>
                  <a:schemeClr val="bg1"/>
                </a:solidFill>
                <a:latin typeface="Times New Roman" panose="02020603050405020304" pitchFamily="18" charset="0"/>
                <a:cs typeface="Times New Roman" panose="02020603050405020304" pitchFamily="18" charset="0"/>
              </a:rPr>
              <a:t>бўлиши керак. Бундан </a:t>
            </a:r>
            <a:r>
              <a:rPr lang="en-US" sz="1800" dirty="0" smtClean="0">
                <a:solidFill>
                  <a:schemeClr val="bg1"/>
                </a:solidFill>
                <a:latin typeface="Times New Roman" panose="02020603050405020304" pitchFamily="18" charset="0"/>
                <a:cs typeface="Times New Roman" panose="02020603050405020304" pitchFamily="18" charset="0"/>
              </a:rPr>
              <a:t>n </a:t>
            </a:r>
            <a:r>
              <a:rPr lang="en-US" sz="1800" dirty="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k+ 2 </a:t>
            </a:r>
            <a:r>
              <a:rPr lang="uz-Cyrl-UZ" sz="1800" dirty="0">
                <a:solidFill>
                  <a:schemeClr val="bg1"/>
                </a:solidFill>
                <a:latin typeface="Times New Roman" panose="02020603050405020304" pitchFamily="18" charset="0"/>
                <a:cs typeface="Times New Roman" panose="02020603050405020304" pitchFamily="18" charset="0"/>
              </a:rPr>
              <a:t>шарт келиб чиқади. Бу </a:t>
            </a:r>
            <a:r>
              <a:rPr lang="uz-Cyrl-UZ" sz="1800" b="1" dirty="0">
                <a:solidFill>
                  <a:schemeClr val="bg1"/>
                </a:solidFill>
                <a:latin typeface="Times New Roman" panose="02020603050405020304" pitchFamily="18" charset="0"/>
                <a:cs typeface="Times New Roman" panose="02020603050405020304" pitchFamily="18" charset="0"/>
              </a:rPr>
              <a:t>«</a:t>
            </a:r>
            <a:r>
              <a:rPr lang="uz-Cyrl-UZ" sz="1800" b="1" dirty="0">
                <a:solidFill>
                  <a:srgbClr val="FF0000"/>
                </a:solidFill>
                <a:latin typeface="Times New Roman" panose="02020603050405020304" pitchFamily="18" charset="0"/>
                <a:cs typeface="Times New Roman" panose="02020603050405020304" pitchFamily="18" charset="0"/>
              </a:rPr>
              <a:t>Гиббснинг фазалар қоидаси</a:t>
            </a:r>
            <a:r>
              <a:rPr lang="uz-Cyrl-UZ" sz="1800" b="1" dirty="0">
                <a:solidFill>
                  <a:schemeClr val="bg1"/>
                </a:solidFill>
                <a:latin typeface="Times New Roman" panose="02020603050405020304" pitchFamily="18" charset="0"/>
                <a:cs typeface="Times New Roman" panose="02020603050405020304" pitchFamily="18" charset="0"/>
              </a:rPr>
              <a:t>»</a:t>
            </a:r>
            <a:r>
              <a:rPr lang="uz-Cyrl-UZ" sz="1800" dirty="0">
                <a:solidFill>
                  <a:schemeClr val="bg1"/>
                </a:solidFill>
                <a:latin typeface="Times New Roman" panose="02020603050405020304" pitchFamily="18" charset="0"/>
                <a:cs typeface="Times New Roman" panose="02020603050405020304" pitchFamily="18" charset="0"/>
              </a:rPr>
              <a:t> дейилади. Демак, гетероген системаларда бир вақтнинг ўзида энг кўпи </a:t>
            </a:r>
            <a:r>
              <a:rPr lang="uz-Cyrl-UZ" sz="1800" dirty="0" smtClean="0">
                <a:solidFill>
                  <a:schemeClr val="bg1"/>
                </a:solidFill>
                <a:latin typeface="Times New Roman" panose="02020603050405020304" pitchFamily="18" charset="0"/>
                <a:cs typeface="Times New Roman" panose="02020603050405020304" pitchFamily="18" charset="0"/>
              </a:rPr>
              <a:t>билан</a:t>
            </a:r>
            <a:r>
              <a:rPr lang="en-US" sz="1800" dirty="0" smtClean="0">
                <a:solidFill>
                  <a:schemeClr val="bg1"/>
                </a:solidFill>
                <a:latin typeface="Times New Roman" panose="02020603050405020304" pitchFamily="18" charset="0"/>
                <a:cs typeface="Times New Roman" panose="02020603050405020304" pitchFamily="18" charset="0"/>
              </a:rPr>
              <a:t> k+2</a:t>
            </a:r>
            <a:r>
              <a:rPr lang="uz-Cyrl-UZ" sz="1800" dirty="0">
                <a:solidFill>
                  <a:schemeClr val="bg1"/>
                </a:solidFill>
                <a:latin typeface="Times New Roman" panose="02020603050405020304" pitchFamily="18" charset="0"/>
                <a:cs typeface="Times New Roman" panose="02020603050405020304" pitchFamily="18" charset="0"/>
              </a:rPr>
              <a:t> фаза мувозанат ҳолатда бўлаолар экан. </a:t>
            </a:r>
            <a:r>
              <a:rPr lang="uz-Cyrl-UZ" sz="1800" dirty="0" smtClean="0">
                <a:solidFill>
                  <a:schemeClr val="bg1"/>
                </a:solidFill>
                <a:latin typeface="Times New Roman" panose="02020603050405020304" pitchFamily="18" charset="0"/>
                <a:cs typeface="Times New Roman" panose="02020603050405020304" pitchFamily="18" charset="0"/>
              </a:rPr>
              <a:t>Агар</a:t>
            </a:r>
            <a:r>
              <a:rPr lang="en-US" sz="1800" dirty="0" smtClean="0">
                <a:solidFill>
                  <a:schemeClr val="bg1"/>
                </a:solidFill>
                <a:latin typeface="Times New Roman" panose="02020603050405020304" pitchFamily="18" charset="0"/>
                <a:cs typeface="Times New Roman" panose="02020603050405020304" pitchFamily="18" charset="0"/>
              </a:rPr>
              <a:t> n &gt; k+2 </a:t>
            </a:r>
            <a:r>
              <a:rPr lang="uz-Cyrl-UZ" sz="1800" dirty="0">
                <a:solidFill>
                  <a:schemeClr val="bg1"/>
                </a:solidFill>
                <a:latin typeface="Times New Roman" panose="02020603050405020304" pitchFamily="18" charset="0"/>
                <a:cs typeface="Times New Roman" panose="02020603050405020304" pitchFamily="18" charset="0"/>
              </a:rPr>
              <a:t>бўлса, у ҳолда фарқи </a:t>
            </a:r>
            <a:r>
              <a:rPr lang="en-US" sz="1800" dirty="0" smtClean="0">
                <a:solidFill>
                  <a:schemeClr val="bg1"/>
                </a:solidFill>
                <a:latin typeface="Times New Roman" panose="02020603050405020304" pitchFamily="18" charset="0"/>
                <a:cs typeface="Times New Roman" panose="02020603050405020304" pitchFamily="18" charset="0"/>
              </a:rPr>
              <a:t>f = k+2-n</a:t>
            </a: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148126"/>
      </p:ext>
    </p:extLst>
  </p:cSld>
  <p:clrMapOvr>
    <a:masterClrMapping/>
  </p:clrMapOvr>
  <p:transition spd="med">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0859" y="500078"/>
            <a:ext cx="6702358" cy="3970318"/>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тенглик ҳам </a:t>
            </a:r>
            <a:r>
              <a:rPr lang="uz-Cyrl-UZ" sz="1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Гиббснинг фазалар қоидаси</a:t>
            </a:r>
            <a:r>
              <a:rPr lang="uz-Cyrl-UZ" sz="1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дейилади. Бу қоида гетероген система ҳолатини, яъни юқоридаги  шартни бузмасдан  компонент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 </a:t>
            </a:r>
            <a:r>
              <a:rPr lang="uz-Cyrl-UZ" sz="1800" dirty="0">
                <a:solidFill>
                  <a:schemeClr val="bg1"/>
                </a:solidFill>
                <a:latin typeface="Times New Roman" panose="02020603050405020304" pitchFamily="18" charset="0"/>
                <a:cs typeface="Times New Roman" panose="02020603050405020304" pitchFamily="18" charset="0"/>
              </a:rPr>
              <a:t>ва фазалар </a:t>
            </a:r>
            <a:r>
              <a:rPr lang="uz-Cyrl-UZ" sz="1800" dirty="0" smtClean="0">
                <a:solidFill>
                  <a:schemeClr val="bg1"/>
                </a:solidFill>
                <a:latin typeface="Times New Roman" panose="02020603050405020304" pitchFamily="18" charset="0"/>
                <a:cs typeface="Times New Roman" panose="02020603050405020304" pitchFamily="18" charset="0"/>
              </a:rPr>
              <a:t>сон</a:t>
            </a:r>
            <a:r>
              <a:rPr lang="en-US" sz="1800" dirty="0" smtClean="0">
                <a:solidFill>
                  <a:schemeClr val="bg1"/>
                </a:solidFill>
                <a:latin typeface="Times New Roman" panose="02020603050405020304" pitchFamily="18" charset="0"/>
                <a:cs typeface="Times New Roman" panose="02020603050405020304" pitchFamily="18" charset="0"/>
              </a:rPr>
              <a:t> n</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ни исталганча ўзгартириш мумкинлигини кўрсатади.  </a:t>
            </a:r>
            <a:endParaRPr lang="ru-RU" sz="1800" dirty="0">
              <a:solidFill>
                <a:schemeClr val="bg1"/>
              </a:solidFill>
              <a:latin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en-US" sz="1800" i="1" dirty="0" smtClean="0">
                <a:solidFill>
                  <a:schemeClr val="bg1"/>
                </a:solidFill>
                <a:latin typeface="Times New Roman" panose="02020603050405020304" pitchFamily="18" charset="0"/>
                <a:cs typeface="Times New Roman" panose="02020603050405020304" pitchFamily="18" charset="0"/>
              </a:rPr>
              <a:t>f </a:t>
            </a:r>
            <a:r>
              <a:rPr lang="en-US" sz="1800" dirty="0" smtClean="0">
                <a:solidFill>
                  <a:schemeClr val="bg1"/>
                </a:solidFill>
                <a:latin typeface="Times New Roman" panose="02020603050405020304" pitchFamily="18" charset="0"/>
                <a:cs typeface="Times New Roman" panose="02020603050405020304" pitchFamily="18" charset="0"/>
              </a:rPr>
              <a:t> </a:t>
            </a:r>
            <a:r>
              <a:rPr lang="ru-RU" sz="1800" dirty="0">
                <a:solidFill>
                  <a:schemeClr val="bg1"/>
                </a:solidFill>
                <a:latin typeface="Times New Roman" panose="02020603050405020304" pitchFamily="18" charset="0"/>
                <a:cs typeface="Times New Roman" panose="02020603050405020304" pitchFamily="18" charset="0"/>
              </a:rPr>
              <a:t>га система </a:t>
            </a:r>
            <a:r>
              <a:rPr lang="ru-RU" sz="1800" b="1" dirty="0">
                <a:solidFill>
                  <a:srgbClr val="FF0000"/>
                </a:solidFill>
                <a:latin typeface="Times New Roman" panose="02020603050405020304" pitchFamily="18" charset="0"/>
                <a:cs typeface="Times New Roman" panose="02020603050405020304" pitchFamily="18" charset="0"/>
              </a:rPr>
              <a:t>термодинамик </a:t>
            </a:r>
            <a:r>
              <a:rPr lang="uz-Cyrl-UZ" sz="1800" b="1" dirty="0">
                <a:solidFill>
                  <a:srgbClr val="FF0000"/>
                </a:solidFill>
                <a:latin typeface="Times New Roman" panose="02020603050405020304" pitchFamily="18" charset="0"/>
                <a:cs typeface="Times New Roman" panose="02020603050405020304" pitchFamily="18" charset="0"/>
              </a:rPr>
              <a:t>э</a:t>
            </a:r>
            <a:r>
              <a:rPr lang="ru-RU" sz="1800" b="1" dirty="0" err="1">
                <a:solidFill>
                  <a:srgbClr val="FF0000"/>
                </a:solidFill>
                <a:latin typeface="Times New Roman" panose="02020603050405020304" pitchFamily="18" charset="0"/>
                <a:cs typeface="Times New Roman" panose="02020603050405020304" pitchFamily="18" charset="0"/>
              </a:rPr>
              <a:t>ркинлик</a:t>
            </a:r>
            <a:r>
              <a:rPr lang="ru-RU" sz="1800" b="1" dirty="0">
                <a:solidFill>
                  <a:srgbClr val="FF0000"/>
                </a:solidFill>
                <a:latin typeface="Times New Roman" panose="02020603050405020304" pitchFamily="18" charset="0"/>
                <a:cs typeface="Times New Roman" panose="02020603050405020304" pitchFamily="18" charset="0"/>
              </a:rPr>
              <a:t> </a:t>
            </a:r>
            <a:r>
              <a:rPr lang="ru-RU" sz="1800" b="1" dirty="0" err="1">
                <a:solidFill>
                  <a:srgbClr val="FF0000"/>
                </a:solidFill>
                <a:latin typeface="Times New Roman" panose="02020603050405020304" pitchFamily="18" charset="0"/>
                <a:cs typeface="Times New Roman" panose="02020603050405020304" pitchFamily="18" charset="0"/>
              </a:rPr>
              <a:t>даража</a:t>
            </a:r>
            <a:r>
              <a:rPr lang="uz-Cyrl-UZ" sz="1800" b="1" dirty="0">
                <a:solidFill>
                  <a:srgbClr val="FF0000"/>
                </a:solidFill>
                <a:latin typeface="Times New Roman" panose="02020603050405020304" pitchFamily="18" charset="0"/>
                <a:cs typeface="Times New Roman" panose="02020603050405020304" pitchFamily="18" charset="0"/>
              </a:rPr>
              <a:t>лари</a:t>
            </a:r>
            <a:r>
              <a:rPr lang="ru-RU" sz="1800" b="1" dirty="0">
                <a:solidFill>
                  <a:srgbClr val="FF0000"/>
                </a:solidFill>
                <a:latin typeface="Times New Roman" panose="02020603050405020304" pitchFamily="18" charset="0"/>
                <a:cs typeface="Times New Roman" panose="02020603050405020304" pitchFamily="18" charset="0"/>
              </a:rPr>
              <a:t> сони</a:t>
            </a:r>
            <a:r>
              <a:rPr lang="ru-RU" sz="1800" dirty="0">
                <a:solidFill>
                  <a:srgbClr val="FF0000"/>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 дейилади. </a:t>
            </a:r>
            <a:endParaRPr lang="ru-RU" sz="1800" dirty="0">
              <a:solidFill>
                <a:schemeClr val="bg1"/>
              </a:solidFill>
              <a:latin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cs typeface="Times New Roman" panose="02020603050405020304" pitchFamily="18" charset="0"/>
              </a:rPr>
              <a:t> Агар гетероген системага умумлашган </a:t>
            </a:r>
            <a:r>
              <a:rPr lang="en-US" sz="1800" dirty="0" smtClean="0">
                <a:solidFill>
                  <a:schemeClr val="bg1"/>
                </a:solidFill>
                <a:latin typeface="Times New Roman" panose="02020603050405020304" pitchFamily="18" charset="0"/>
                <a:cs typeface="Times New Roman" panose="02020603050405020304" pitchFamily="18" charset="0"/>
              </a:rPr>
              <a:t>q </a:t>
            </a:r>
            <a:r>
              <a:rPr lang="uz-Cyrl-UZ" sz="1800" dirty="0">
                <a:solidFill>
                  <a:schemeClr val="bg1"/>
                </a:solidFill>
                <a:latin typeface="Times New Roman" panose="02020603050405020304" pitchFamily="18" charset="0"/>
                <a:cs typeface="Times New Roman" panose="02020603050405020304" pitchFamily="18" charset="0"/>
              </a:rPr>
              <a:t>та куч таъсир этаётган бўлса, у ҳолда  Гиббснинг фазалар қоидаси қуйидаги кўринишни олади:</a:t>
            </a:r>
            <a:endParaRPr lang="ru-RU" sz="1800" dirty="0">
              <a:solidFill>
                <a:schemeClr val="bg1"/>
              </a:solidFill>
              <a:latin typeface="Times New Roman" panose="02020603050405020304" pitchFamily="18" charset="0"/>
              <a:cs typeface="Times New Roman" panose="02020603050405020304" pitchFamily="18" charset="0"/>
            </a:endParaRPr>
          </a:p>
          <a:p>
            <a:pPr algn="ctr"/>
            <a:r>
              <a:rPr lang="en-US" sz="1800" i="1" dirty="0" smtClean="0">
                <a:solidFill>
                  <a:schemeClr val="bg1"/>
                </a:solidFill>
                <a:latin typeface="Times New Roman" panose="02020603050405020304" pitchFamily="18" charset="0"/>
                <a:cs typeface="Times New Roman" panose="02020603050405020304" pitchFamily="18" charset="0"/>
              </a:rPr>
              <a:t>n≤k+q+1;  f=k+q+1-n </a:t>
            </a:r>
          </a:p>
          <a:p>
            <a:pPr algn="ctr"/>
            <a:endParaRPr lang="en-US" sz="1800" i="1" dirty="0" smtClean="0">
              <a:solidFill>
                <a:schemeClr val="bg1"/>
              </a:solidFill>
              <a:latin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cs typeface="Times New Roman" panose="02020603050405020304" pitchFamily="18" charset="0"/>
              </a:rPr>
              <a:t>Агар система бир компонентли бўлса, бу ҳолда системанинг мувозанат ҳолатида бир вақтнинг ўзида </a:t>
            </a:r>
            <a:r>
              <a:rPr lang="uz-Cyrl-UZ" sz="1800" b="1" dirty="0">
                <a:solidFill>
                  <a:srgbClr val="FF0000"/>
                </a:solidFill>
                <a:latin typeface="Times New Roman" panose="02020603050405020304" pitchFamily="18" charset="0"/>
                <a:cs typeface="Times New Roman" panose="02020603050405020304" pitchFamily="18" charset="0"/>
              </a:rPr>
              <a:t>учта фаза</a:t>
            </a:r>
            <a:r>
              <a:rPr lang="uz-Cyrl-UZ" sz="1800" dirty="0">
                <a:solidFill>
                  <a:schemeClr val="bg1"/>
                </a:solidFill>
                <a:latin typeface="Times New Roman" panose="02020603050405020304" pitchFamily="18" charset="0"/>
                <a:cs typeface="Times New Roman" panose="02020603050405020304" pitchFamily="18" charset="0"/>
              </a:rPr>
              <a:t> мувозанат ҳолатида бўла олади. </a:t>
            </a:r>
            <a:endParaRPr lang="ru-RU" sz="18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3626060"/>
      </p:ext>
    </p:extLst>
  </p:cSld>
  <p:clrMapOvr>
    <a:masterClrMapping/>
  </p:clrMapOvr>
  <p:transition spd="med">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5287" y="861436"/>
            <a:ext cx="7019870" cy="1754326"/>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Ҳақиқатан ҳам,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n = k+2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дан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n=3 </a:t>
            </a:r>
            <a:r>
              <a:rPr lang="uz-Cyrl-UZ" sz="1800" dirty="0">
                <a:solidFill>
                  <a:schemeClr val="bg1"/>
                </a:solidFill>
                <a:latin typeface="Times New Roman" panose="02020603050405020304" pitchFamily="18" charset="0"/>
                <a:cs typeface="Times New Roman" panose="02020603050405020304" pitchFamily="18" charset="0"/>
              </a:rPr>
              <a:t>Бу нуқта </a:t>
            </a:r>
            <a:r>
              <a:rPr lang="uz-Cyrl-UZ" sz="1800" b="1" dirty="0">
                <a:solidFill>
                  <a:schemeClr val="bg1"/>
                </a:solidFill>
                <a:latin typeface="Times New Roman" panose="02020603050405020304" pitchFamily="18" charset="0"/>
                <a:cs typeface="Times New Roman" panose="02020603050405020304" pitchFamily="18" charset="0"/>
              </a:rPr>
              <a:t>учламчи нуқта</a:t>
            </a:r>
            <a:r>
              <a:rPr lang="uz-Cyrl-UZ" sz="1800" i="1"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дейилади </a:t>
            </a:r>
            <a:r>
              <a:rPr lang="uz-Cyrl-UZ" sz="1800" dirty="0" smtClean="0">
                <a:solidFill>
                  <a:schemeClr val="bg1"/>
                </a:solidFill>
                <a:latin typeface="Times New Roman" panose="02020603050405020304" pitchFamily="18" charset="0"/>
                <a:cs typeface="Times New Roman" panose="02020603050405020304" pitchFamily="18" charset="0"/>
              </a:rPr>
              <a:t>.</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Учламчи нуқта қуйидаги тенгламалар асосида чизилган учта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эгри </a:t>
            </a:r>
            <a:r>
              <a:rPr lang="uz-Cyrl-UZ" sz="1800" dirty="0">
                <a:solidFill>
                  <a:schemeClr val="bg1"/>
                </a:solidFill>
                <a:latin typeface="Times New Roman" panose="02020603050405020304" pitchFamily="18" charset="0"/>
                <a:cs typeface="Times New Roman" panose="02020603050405020304" pitchFamily="18" charset="0"/>
              </a:rPr>
              <a:t>чизиқнинг,яъни -фазаларнинг мувозанат эгри чизиқларининг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кесишган </a:t>
            </a:r>
            <a:r>
              <a:rPr lang="uz-Cyrl-UZ" sz="1800" dirty="0">
                <a:solidFill>
                  <a:schemeClr val="bg1"/>
                </a:solidFill>
                <a:latin typeface="Times New Roman" panose="02020603050405020304" pitchFamily="18" charset="0"/>
                <a:cs typeface="Times New Roman" panose="02020603050405020304" pitchFamily="18" charset="0"/>
              </a:rPr>
              <a:t>нуқтасидир</a:t>
            </a:r>
            <a:r>
              <a:rPr lang="uz-Cyrl-UZ" sz="1800" dirty="0" smtClean="0">
                <a:solidFill>
                  <a:schemeClr val="bg1"/>
                </a:solidFill>
                <a:latin typeface="Times New Roman" panose="02020603050405020304" pitchFamily="18" charset="0"/>
                <a:cs typeface="Times New Roman" panose="02020603050405020304" pitchFamily="18" charset="0"/>
              </a:rPr>
              <a:t>:</a:t>
            </a:r>
            <a:endParaRPr lang="en-US" sz="1800" dirty="0" smtClean="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957644" y="2307985"/>
                <a:ext cx="2147767"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000" i="1" smtClean="0">
                              <a:solidFill>
                                <a:schemeClr val="bg1"/>
                              </a:solidFill>
                              <a:latin typeface="Cambria Math" panose="02040503050406030204" pitchFamily="18" charset="0"/>
                            </a:rPr>
                          </m:ctrlPr>
                        </m:sSupPr>
                        <m:e>
                          <m:r>
                            <a:rPr lang="ru-RU" sz="2000" i="1" smtClean="0">
                              <a:solidFill>
                                <a:schemeClr val="bg1"/>
                              </a:solidFill>
                              <a:latin typeface="Cambria Math" panose="02040503050406030204" pitchFamily="18" charset="0"/>
                              <a:ea typeface="Cambria Math" panose="02040503050406030204" pitchFamily="18" charset="0"/>
                            </a:rPr>
                            <m:t>𝜇</m:t>
                          </m:r>
                        </m:e>
                        <m:sup>
                          <m:r>
                            <a:rPr lang="en-US" sz="2000" b="0" i="1" smtClean="0">
                              <a:solidFill>
                                <a:schemeClr val="bg1"/>
                              </a:solidFill>
                              <a:latin typeface="Cambria Math" panose="02040503050406030204" pitchFamily="18" charset="0"/>
                            </a:rPr>
                            <m:t>′</m:t>
                          </m:r>
                        </m:sup>
                      </m:sSup>
                      <m:d>
                        <m:dPr>
                          <m:ctrlPr>
                            <a:rPr lang="en-US" sz="2000" b="0" i="1" smtClean="0">
                              <a:solidFill>
                                <a:schemeClr val="bg1"/>
                              </a:solidFill>
                              <a:latin typeface="Cambria Math" panose="02040503050406030204" pitchFamily="18" charset="0"/>
                            </a:rPr>
                          </m:ctrlPr>
                        </m:dPr>
                        <m:e>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e>
                      </m:d>
                      <m:r>
                        <a:rPr lang="en-US" sz="2000" b="0" i="1" smtClean="0">
                          <a:solidFill>
                            <a:schemeClr val="bg1"/>
                          </a:solidFill>
                          <a:latin typeface="Cambria Math" panose="02040503050406030204" pitchFamily="18" charset="0"/>
                        </a:rPr>
                        <m:t>=</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𝜇</m:t>
                          </m:r>
                        </m:e>
                        <m:sup>
                          <m:r>
                            <a:rPr lang="en-US" sz="2000" b="0" i="1" smtClean="0">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957644" y="2307985"/>
                <a:ext cx="2147767" cy="307777"/>
              </a:xfrm>
              <a:prstGeom prst="rect">
                <a:avLst/>
              </a:prstGeom>
              <a:blipFill rotWithShape="0">
                <a:blip r:embed="rId2"/>
                <a:stretch>
                  <a:fillRect l="-1989" r="-3693" b="-4000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4581013" y="2307985"/>
                <a:ext cx="2215094"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000" i="1" smtClean="0">
                              <a:solidFill>
                                <a:schemeClr val="bg1"/>
                              </a:solidFill>
                              <a:latin typeface="Cambria Math" panose="02040503050406030204" pitchFamily="18" charset="0"/>
                            </a:rPr>
                          </m:ctrlPr>
                        </m:sSupPr>
                        <m:e>
                          <m:r>
                            <a:rPr lang="ru-RU" sz="2000" i="1" smtClean="0">
                              <a:solidFill>
                                <a:schemeClr val="bg1"/>
                              </a:solidFill>
                              <a:latin typeface="Cambria Math" panose="02040503050406030204" pitchFamily="18" charset="0"/>
                              <a:ea typeface="Cambria Math" panose="02040503050406030204" pitchFamily="18" charset="0"/>
                            </a:rPr>
                            <m:t>𝜇</m:t>
                          </m:r>
                        </m:e>
                        <m:sup>
                          <m:r>
                            <a:rPr lang="en-US" sz="2000" b="0" i="1" smtClean="0">
                              <a:solidFill>
                                <a:schemeClr val="bg1"/>
                              </a:solidFill>
                              <a:latin typeface="Cambria Math" panose="02040503050406030204" pitchFamily="18" charset="0"/>
                            </a:rPr>
                            <m:t>′</m:t>
                          </m:r>
                        </m:sup>
                      </m:sSup>
                      <m:d>
                        <m:dPr>
                          <m:ctrlPr>
                            <a:rPr lang="en-US" sz="2000" b="0" i="1" smtClean="0">
                              <a:solidFill>
                                <a:schemeClr val="bg1"/>
                              </a:solidFill>
                              <a:latin typeface="Cambria Math" panose="02040503050406030204" pitchFamily="18" charset="0"/>
                            </a:rPr>
                          </m:ctrlPr>
                        </m:dPr>
                        <m:e>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e>
                      </m:d>
                      <m:r>
                        <a:rPr lang="en-US" sz="2000" b="0" i="1" smtClean="0">
                          <a:solidFill>
                            <a:schemeClr val="bg1"/>
                          </a:solidFill>
                          <a:latin typeface="Cambria Math" panose="02040503050406030204" pitchFamily="18" charset="0"/>
                        </a:rPr>
                        <m:t>=</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𝜇</m:t>
                          </m:r>
                        </m:e>
                        <m:sup>
                          <m:r>
                            <a:rPr lang="en-US" sz="2000" b="0" i="1" smtClean="0">
                              <a:solidFill>
                                <a:schemeClr val="bg1"/>
                              </a:solidFill>
                              <a:latin typeface="Cambria Math" panose="02040503050406030204" pitchFamily="18" charset="0"/>
                            </a:rPr>
                            <m:t>′′′</m:t>
                          </m:r>
                        </m:sup>
                      </m:sSup>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𝑇</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𝑝</m:t>
                      </m:r>
                      <m:r>
                        <a:rPr lang="en-US" sz="2000" b="0" i="1" smtClean="0">
                          <a:solidFill>
                            <a:schemeClr val="bg1"/>
                          </a:solidFill>
                          <a:latin typeface="Cambria Math" panose="02040503050406030204" pitchFamily="18" charset="0"/>
                        </a:rPr>
                        <m:t>)</m:t>
                      </m:r>
                    </m:oMath>
                  </m:oMathPara>
                </a14:m>
                <a:endParaRPr lang="ru-RU" sz="20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4581013" y="2307985"/>
                <a:ext cx="2215094" cy="307777"/>
              </a:xfrm>
              <a:prstGeom prst="rect">
                <a:avLst/>
              </a:prstGeom>
              <a:blipFill rotWithShape="0">
                <a:blip r:embed="rId3"/>
                <a:stretch>
                  <a:fillRect l="-1923" r="-3297" b="-40000"/>
                </a:stretch>
              </a:blipFill>
            </p:spPr>
            <p:txBody>
              <a:bodyPr/>
              <a:lstStyle/>
              <a:p>
                <a:r>
                  <a:rPr lang="ru-RU">
                    <a:noFill/>
                  </a:rPr>
                  <a:t> </a:t>
                </a:r>
              </a:p>
            </p:txBody>
          </p:sp>
        </mc:Fallback>
      </mc:AlternateContent>
      <p:sp>
        <p:nvSpPr>
          <p:cNvPr id="7" name="Прямоугольник 6"/>
          <p:cNvSpPr/>
          <p:nvPr/>
        </p:nvSpPr>
        <p:spPr>
          <a:xfrm>
            <a:off x="1052985" y="2806251"/>
            <a:ext cx="7056056" cy="2031325"/>
          </a:xfrm>
          <a:prstGeom prst="rect">
            <a:avLst/>
          </a:prstGeom>
        </p:spPr>
        <p:txBody>
          <a:bodyPr wrap="square">
            <a:spAutoFit/>
          </a:bodyPr>
          <a:lstStyle/>
          <a:p>
            <a:pPr algn="just"/>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тенгламалар икки ўзгарувчили тенгламалардир. </a:t>
            </a:r>
            <a:endPar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Сув учун учламчи нуқтада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босим</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p= 509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Па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4,58 </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мм</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сим</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уст </a:t>
            </a:r>
            <a:r>
              <a:rPr lang="uz-Cyrl-UZ" sz="1800" dirty="0">
                <a:solidFill>
                  <a:schemeClr val="bg1"/>
                </a:solidFill>
                <a:latin typeface="Times New Roman" panose="02020603050405020304" pitchFamily="18" charset="0"/>
                <a:cs typeface="Times New Roman" panose="02020603050405020304" pitchFamily="18" charset="0"/>
              </a:rPr>
              <a:t>температура </a:t>
            </a:r>
            <a:r>
              <a:rPr lang="uz-Cyrl-UZ" sz="1800" dirty="0" smtClean="0">
                <a:solidFill>
                  <a:schemeClr val="bg1"/>
                </a:solidFill>
                <a:latin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cs typeface="Times New Roman" panose="02020603050405020304" pitchFamily="18" charset="0"/>
              </a:rPr>
              <a:t>t=0,0100 C </a:t>
            </a:r>
            <a:r>
              <a:rPr lang="uz-Cyrl-UZ" sz="1800" dirty="0">
                <a:solidFill>
                  <a:schemeClr val="bg1"/>
                </a:solidFill>
                <a:latin typeface="Times New Roman" panose="02020603050405020304" pitchFamily="18" charset="0"/>
                <a:cs typeface="Times New Roman" panose="02020603050405020304" pitchFamily="18" charset="0"/>
              </a:rPr>
              <a:t>те</a:t>
            </a:r>
            <a:r>
              <a:rPr lang="ru-RU" sz="1800" dirty="0" err="1">
                <a:solidFill>
                  <a:schemeClr val="bg1"/>
                </a:solidFill>
                <a:latin typeface="Times New Roman" panose="02020603050405020304" pitchFamily="18" charset="0"/>
                <a:cs typeface="Times New Roman" panose="02020603050405020304" pitchFamily="18" charset="0"/>
              </a:rPr>
              <a:t>нглиги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тажрибада</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аниқланган</a:t>
            </a:r>
            <a:r>
              <a:rPr lang="ru-RU" sz="1800" dirty="0">
                <a:solidFill>
                  <a:schemeClr val="bg1"/>
                </a:solidFill>
                <a:latin typeface="Times New Roman" panose="02020603050405020304" pitchFamily="18" charset="0"/>
                <a:cs typeface="Times New Roman" panose="02020603050405020304" pitchFamily="18" charset="0"/>
              </a:rPr>
              <a:t>.</a:t>
            </a:r>
          </a:p>
          <a:p>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Бинар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системалар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фаза </a:t>
            </a:r>
            <a:r>
              <a:rPr lang="uz-Cyrl-UZ" sz="1800" dirty="0">
                <a:solidFill>
                  <a:schemeClr val="bg1"/>
                </a:solidFill>
                <a:latin typeface="Times New Roman" panose="02020603050405020304" pitchFamily="18" charset="0"/>
                <a:cs typeface="Times New Roman" panose="02020603050405020304" pitchFamily="18" charset="0"/>
              </a:rPr>
              <a:t>э</a:t>
            </a:r>
            <a:r>
              <a:rPr lang="ru-RU" sz="1800" dirty="0" err="1">
                <a:solidFill>
                  <a:schemeClr val="bg1"/>
                </a:solidFill>
                <a:latin typeface="Times New Roman" panose="02020603050405020304" pitchFamily="18" charset="0"/>
                <a:cs typeface="Times New Roman" panose="02020603050405020304" pitchFamily="18" charset="0"/>
              </a:rPr>
              <a:t>гри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чизиқлари</a:t>
            </a:r>
            <a:r>
              <a:rPr lang="uz-Cyrl-UZ" sz="1800" dirty="0">
                <a:solidFill>
                  <a:schemeClr val="bg1"/>
                </a:solidFill>
                <a:latin typeface="Times New Roman" panose="02020603050405020304" pitchFamily="18" charset="0"/>
                <a:cs typeface="Times New Roman" panose="02020603050405020304" pitchFamily="18" charset="0"/>
              </a:rPr>
              <a:t>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Икки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компонентли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бинар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системада</a:t>
            </a:r>
            <a:r>
              <a:rPr lang="ru-RU" sz="1800" dirty="0">
                <a:solidFill>
                  <a:schemeClr val="bg1"/>
                </a:solidFill>
                <a:latin typeface="Times New Roman" panose="02020603050405020304" pitchFamily="18" charset="0"/>
                <a:cs typeface="Times New Roman" panose="02020603050405020304" pitchFamily="18" charset="0"/>
              </a:rPr>
              <a:t> Гиббс </a:t>
            </a:r>
            <a:r>
              <a:rPr lang="ru-RU" sz="1800" dirty="0" err="1">
                <a:solidFill>
                  <a:schemeClr val="bg1"/>
                </a:solidFill>
                <a:latin typeface="Times New Roman" panose="02020603050405020304" pitchFamily="18" charset="0"/>
                <a:cs typeface="Times New Roman" panose="02020603050405020304" pitchFamily="18" charset="0"/>
              </a:rPr>
              <a:t>фазалар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қоидасига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вақтнинг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тўртта</a:t>
            </a:r>
            <a:r>
              <a:rPr lang="ru-RU" sz="1800" dirty="0">
                <a:solidFill>
                  <a:schemeClr val="bg1"/>
                </a:solidFill>
                <a:latin typeface="Times New Roman" panose="02020603050405020304" pitchFamily="18" charset="0"/>
                <a:cs typeface="Times New Roman" panose="02020603050405020304" pitchFamily="18" charset="0"/>
              </a:rPr>
              <a:t> фаза </a:t>
            </a:r>
            <a:r>
              <a:rPr lang="ru-RU" sz="1800" dirty="0" err="1">
                <a:solidFill>
                  <a:schemeClr val="bg1"/>
                </a:solidFill>
                <a:latin typeface="Times New Roman" panose="02020603050405020304" pitchFamily="18" charset="0"/>
                <a:cs typeface="Times New Roman" panose="02020603050405020304" pitchFamily="18" charset="0"/>
              </a:rPr>
              <a:t>мувозанатда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бўлиши</a:t>
            </a:r>
            <a:r>
              <a:rPr lang="uz-Cyrl-UZ"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a:t>
            </a:r>
          </a:p>
          <a:p>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061820"/>
      </p:ext>
    </p:extLst>
  </p:cSld>
  <p:clrMapOvr>
    <a:masterClrMapping/>
  </p:clrMapOvr>
  <p:transition spd="med">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2990</TotalTime>
  <Words>2903</Words>
  <Application>Microsoft Office PowerPoint</Application>
  <PresentationFormat>Экран (16:9)</PresentationFormat>
  <Paragraphs>286</Paragraphs>
  <Slides>48</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48</vt:i4>
      </vt:variant>
    </vt:vector>
  </HeadingPairs>
  <TitlesOfParts>
    <vt:vector size="57" baseType="lpstr">
      <vt:lpstr>Arial</vt:lpstr>
      <vt:lpstr>BalticaUzbek</vt:lpstr>
      <vt:lpstr>Cambria Math</vt:lpstr>
      <vt:lpstr>Calibri</vt:lpstr>
      <vt:lpstr>DM Serif Display</vt:lpstr>
      <vt:lpstr>Montserrat Light</vt:lpstr>
      <vt:lpstr>еш</vt:lpstr>
      <vt:lpstr>Times New Roman</vt:lpstr>
      <vt:lpstr>Mutius template</vt:lpstr>
      <vt:lpstr>Зарралар сони ўзгарувчан системалар.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230</cp:revision>
  <dcterms:modified xsi:type="dcterms:W3CDTF">2021-05-14T18:04:19Z</dcterms:modified>
</cp:coreProperties>
</file>