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2"/>
  </p:notesMasterIdLst>
  <p:sldIdLst>
    <p:sldId id="256" r:id="rId2"/>
    <p:sldId id="286" r:id="rId3"/>
    <p:sldId id="333" r:id="rId4"/>
    <p:sldId id="353" r:id="rId5"/>
    <p:sldId id="418" r:id="rId6"/>
    <p:sldId id="455" r:id="rId7"/>
    <p:sldId id="456" r:id="rId8"/>
    <p:sldId id="457" r:id="rId9"/>
    <p:sldId id="458" r:id="rId10"/>
    <p:sldId id="459" r:id="rId11"/>
    <p:sldId id="460" r:id="rId12"/>
    <p:sldId id="461" r:id="rId13"/>
    <p:sldId id="462" r:id="rId14"/>
    <p:sldId id="453" r:id="rId15"/>
    <p:sldId id="463" r:id="rId16"/>
    <p:sldId id="464" r:id="rId17"/>
    <p:sldId id="465" r:id="rId18"/>
    <p:sldId id="466" r:id="rId19"/>
    <p:sldId id="467" r:id="rId20"/>
    <p:sldId id="468" r:id="rId21"/>
    <p:sldId id="469" r:id="rId22"/>
    <p:sldId id="470" r:id="rId23"/>
    <p:sldId id="471" r:id="rId24"/>
    <p:sldId id="472" r:id="rId25"/>
    <p:sldId id="473" r:id="rId26"/>
    <p:sldId id="474" r:id="rId27"/>
    <p:sldId id="475" r:id="rId28"/>
    <p:sldId id="476" r:id="rId29"/>
    <p:sldId id="477" r:id="rId30"/>
    <p:sldId id="478" r:id="rId31"/>
    <p:sldId id="479" r:id="rId32"/>
    <p:sldId id="480" r:id="rId33"/>
    <p:sldId id="481" r:id="rId34"/>
    <p:sldId id="454" r:id="rId35"/>
    <p:sldId id="482" r:id="rId36"/>
    <p:sldId id="483" r:id="rId37"/>
    <p:sldId id="379" r:id="rId38"/>
    <p:sldId id="380" r:id="rId39"/>
    <p:sldId id="381" r:id="rId40"/>
    <p:sldId id="382" r:id="rId41"/>
  </p:sldIdLst>
  <p:sldSz cx="9144000" cy="5143500" type="screen16x9"/>
  <p:notesSz cx="6858000" cy="9144000"/>
  <p:embeddedFontLst>
    <p:embeddedFont>
      <p:font typeface="Cambria Math" panose="02040503050406030204" pitchFamily="18" charset="0"/>
      <p:regular r:id="rId43"/>
    </p:embeddedFont>
    <p:embeddedFont>
      <p:font typeface="Calibri" panose="020F0502020204030204" pitchFamily="34" charset="0"/>
      <p:regular r:id="rId44"/>
      <p:bold r:id="rId45"/>
      <p:italic r:id="rId46"/>
      <p:boldItalic r:id="rId47"/>
    </p:embeddedFont>
    <p:embeddedFont>
      <p:font typeface="DM Serif Display" panose="020B0604020202020204" charset="0"/>
      <p:regular r:id="rId48"/>
      <p:italic r:id="rId49"/>
    </p:embeddedFont>
    <p:embeddedFont>
      <p:font typeface="Montserrat Light" panose="020B0604020202020204" charset="-52"/>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726080" y="726746"/>
            <a:ext cx="7529209" cy="2284837"/>
          </a:xfrm>
          <a:prstGeom prst="rect">
            <a:avLst/>
          </a:prstGeom>
        </p:spPr>
        <p:txBody>
          <a:bodyPr spcFirstLastPara="1" wrap="square" lIns="0" tIns="0" rIns="0" bIns="0" anchor="b" anchorCtr="0">
            <a:noAutofit/>
          </a:bodyPr>
          <a:lstStyle/>
          <a:p>
            <a:pPr algn="ctr"/>
            <a:r>
              <a:rPr lang="uz-Cyrl-UZ" b="1" dirty="0"/>
              <a:t>Сирт ҳодисалари </a:t>
            </a:r>
            <a:r>
              <a:rPr lang="uz-Cyrl-UZ" b="1" dirty="0" smtClean="0"/>
              <a:t>термодинамикаси.</a:t>
            </a:r>
            <a:endParaRPr lang="ru-RU" dirty="0"/>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10.</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9105" y="690664"/>
            <a:ext cx="8482519" cy="3539430"/>
          </a:xfrm>
          <a:prstGeom prst="rect">
            <a:avLst/>
          </a:prstGeom>
        </p:spPr>
        <p:txBody>
          <a:bodyPr wrap="square">
            <a:spAutoFit/>
          </a:bodyPr>
          <a:lstStyle/>
          <a:p>
            <a:endParaRPr lang="en-US" sz="2800" b="1" dirty="0" smtClean="0">
              <a:solidFill>
                <a:schemeClr val="bg1"/>
              </a:solidFill>
              <a:latin typeface="Times New Roman" panose="02020603050405020304" pitchFamily="18" charset="0"/>
              <a:cs typeface="Times New Roman" panose="02020603050405020304" pitchFamily="18" charset="0"/>
            </a:endParaRPr>
          </a:p>
          <a:p>
            <a:pPr algn="ctr"/>
            <a:r>
              <a:rPr lang="uz-Cyrl-UZ" sz="2800" b="1" dirty="0" smtClean="0">
                <a:solidFill>
                  <a:schemeClr val="bg1"/>
                </a:solidFill>
              </a:rPr>
              <a:t>10 мавзу: Сирт </a:t>
            </a:r>
            <a:r>
              <a:rPr lang="uz-Cyrl-UZ" sz="2800" b="1" dirty="0">
                <a:solidFill>
                  <a:schemeClr val="bg1"/>
                </a:solidFill>
              </a:rPr>
              <a:t>ҳодисалари термодинамикаси,Биринчи тур фазавий ўтишлар.</a:t>
            </a:r>
            <a:endPar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r>
              <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1</a:t>
            </a:r>
            <a:r>
              <a:rPr lang="en-US" sz="2800" b="1" dirty="0" smtClean="0">
                <a:solidFill>
                  <a:schemeClr val="bg1"/>
                </a:solidFill>
                <a:latin typeface="Times New Roman" panose="02020603050405020304" pitchFamily="18" charset="0"/>
                <a:cs typeface="Times New Roman" panose="02020603050405020304" pitchFamily="18" charset="0"/>
              </a:rPr>
              <a:t>0</a:t>
            </a:r>
            <a:r>
              <a:rPr lang="uz-Cyrl-UZ" sz="2800" b="1" dirty="0" smtClean="0">
                <a:solidFill>
                  <a:schemeClr val="bg1"/>
                </a:solidFill>
                <a:latin typeface="Times New Roman" panose="02020603050405020304" pitchFamily="18" charset="0"/>
                <a:cs typeface="Times New Roman" panose="02020603050405020304" pitchFamily="18" charset="0"/>
              </a:rPr>
              <a:t>.1</a:t>
            </a:r>
            <a:r>
              <a:rPr lang="uz-Cyrl-UZ" sz="2800" dirty="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Сирт </a:t>
            </a:r>
            <a:r>
              <a:rPr lang="uz-Cyrl-UZ" sz="2800" dirty="0">
                <a:solidFill>
                  <a:schemeClr val="bg1"/>
                </a:solidFill>
                <a:latin typeface="Times New Roman" panose="02020603050405020304" pitchFamily="18" charset="0"/>
                <a:cs typeface="Times New Roman" panose="02020603050405020304" pitchFamily="18" charset="0"/>
              </a:rPr>
              <a:t>ҳодисалари.Сирт таранглик кучи,сирт таранглик коэффициенти</a:t>
            </a:r>
            <a:endParaRPr lang="ru-RU" sz="2800" dirty="0">
              <a:solidFill>
                <a:schemeClr val="bg1"/>
              </a:solidFill>
              <a:latin typeface="Times New Roman" panose="02020603050405020304" pitchFamily="18" charset="0"/>
              <a:cs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1</a:t>
            </a:r>
            <a:r>
              <a:rPr lang="en-US" sz="2800" b="1" dirty="0" smtClean="0">
                <a:solidFill>
                  <a:schemeClr val="bg1"/>
                </a:solidFill>
                <a:latin typeface="Times New Roman" panose="02020603050405020304" pitchFamily="18" charset="0"/>
                <a:cs typeface="Times New Roman" panose="02020603050405020304" pitchFamily="18" charset="0"/>
              </a:rPr>
              <a:t>0</a:t>
            </a:r>
            <a:r>
              <a:rPr lang="uz-Cyrl-UZ" sz="2800" b="1" dirty="0" smtClean="0">
                <a:solidFill>
                  <a:schemeClr val="bg1"/>
                </a:solidFill>
                <a:latin typeface="Times New Roman" panose="02020603050405020304" pitchFamily="18" charset="0"/>
                <a:cs typeface="Times New Roman" panose="02020603050405020304" pitchFamily="18" charset="0"/>
              </a:rPr>
              <a:t>.2</a:t>
            </a:r>
            <a:r>
              <a:rPr lang="uz-Cyrl-UZ" sz="2800" b="1" dirty="0">
                <a:solidFill>
                  <a:schemeClr val="bg1"/>
                </a:solidFill>
                <a:latin typeface="Times New Roman" panose="02020603050405020304" pitchFamily="18" charset="0"/>
                <a:cs typeface="Times New Roman" panose="02020603050405020304" pitchFamily="18" charset="0"/>
              </a:rPr>
              <a:t>.</a:t>
            </a:r>
            <a:r>
              <a:rPr lang="uz-Cyrl-UZ" sz="2800" dirty="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Биринчи </a:t>
            </a:r>
            <a:r>
              <a:rPr lang="uz-Cyrl-UZ" sz="2800" dirty="0">
                <a:solidFill>
                  <a:schemeClr val="bg1"/>
                </a:solidFill>
                <a:latin typeface="Times New Roman" panose="02020603050405020304" pitchFamily="18" charset="0"/>
                <a:cs typeface="Times New Roman" panose="02020603050405020304" pitchFamily="18" charset="0"/>
              </a:rPr>
              <a:t>тур фазавий ўтишлар. </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2919" y="438842"/>
            <a:ext cx="8706256" cy="4247317"/>
          </a:xfrm>
          <a:prstGeom prst="rect">
            <a:avLst/>
          </a:prstGeom>
        </p:spPr>
        <p:txBody>
          <a:bodyPr wrap="square">
            <a:spAutoFit/>
          </a:bodyPr>
          <a:lstStyle/>
          <a:p>
            <a:r>
              <a:rPr lang="uz-Cyrl-UZ" sz="3000" b="1" dirty="0" smtClean="0">
                <a:solidFill>
                  <a:schemeClr val="bg1"/>
                </a:solidFill>
                <a:latin typeface="Times New Roman" panose="02020603050405020304" pitchFamily="18" charset="0"/>
                <a:cs typeface="Times New Roman" panose="02020603050405020304" pitchFamily="18" charset="0"/>
              </a:rPr>
              <a:t>Мавзуга </a:t>
            </a:r>
            <a:r>
              <a:rPr lang="uz-Cyrl-UZ" sz="3000" b="1" dirty="0">
                <a:solidFill>
                  <a:schemeClr val="bg1"/>
                </a:solidFill>
                <a:latin typeface="Times New Roman" panose="02020603050405020304" pitchFamily="18" charset="0"/>
                <a:cs typeface="Times New Roman" panose="02020603050405020304" pitchFamily="18" charset="0"/>
              </a:rPr>
              <a:t>оид таянч тушунчалар ва </a:t>
            </a:r>
            <a:r>
              <a:rPr lang="uz-Cyrl-UZ" sz="3000" b="1" dirty="0" smtClean="0">
                <a:solidFill>
                  <a:schemeClr val="bg1"/>
                </a:solidFill>
                <a:latin typeface="Times New Roman" panose="02020603050405020304" pitchFamily="18" charset="0"/>
                <a:cs typeface="Times New Roman" panose="02020603050405020304" pitchFamily="18" charset="0"/>
              </a:rPr>
              <a:t>иборалар</a:t>
            </a:r>
            <a:r>
              <a:rPr lang="uz-Cyrl-UZ" sz="3000" dirty="0">
                <a:solidFill>
                  <a:schemeClr val="bg1"/>
                </a:solidFill>
                <a:latin typeface="Times New Roman" panose="02020603050405020304" pitchFamily="18" charset="0"/>
                <a:cs typeface="Times New Roman" panose="02020603050405020304" pitchFamily="18" charset="0"/>
              </a:rPr>
              <a:t>:</a:t>
            </a:r>
            <a:r>
              <a:rPr lang="uz-Cyrl-UZ" sz="3000" b="1"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Сирт ҳодисалари,сирт қатлами,сирт фаза,фазаларнинг ўзаро таъсир энергияси,сирт ўзгариши,бир копонентали икки фазали система,кимёвий потенциал,фазалар мувозанати,.Гиббснинг фазалар қоидаси, эркин энергия, Лаплас формуласи, Лаплас босими, Клайперон-Клаузиус тенгламаси, 1-тур фазавий ўтишлар. </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0663" y="504782"/>
            <a:ext cx="7286017" cy="3785652"/>
          </a:xfrm>
          <a:prstGeom prst="rect">
            <a:avLst/>
          </a:prstGeom>
        </p:spPr>
        <p:txBody>
          <a:bodyPr wrap="square">
            <a:spAutoFit/>
          </a:bodyPr>
          <a:lstStyle/>
          <a:p>
            <a:pPr indent="449580" algn="just"/>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Сирт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ҳодисалар</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термодинамикаси</a:t>
            </a:r>
            <a:r>
              <a:rPr lang="ru-RU" sz="2400" dirty="0">
                <a:solidFill>
                  <a:schemeClr val="bg1"/>
                </a:solidFill>
                <a:latin typeface="Times New Roman" panose="02020603050405020304" pitchFamily="18" charset="0"/>
                <a:ea typeface="Times New Roman" panose="02020603050405020304" pitchFamily="18" charset="0"/>
              </a:rPr>
              <a:t> Гиббс </a:t>
            </a:r>
            <a:r>
              <a:rPr lang="ru-RU" sz="2400" dirty="0" err="1">
                <a:solidFill>
                  <a:schemeClr val="bg1"/>
                </a:solidFill>
                <a:latin typeface="Times New Roman" panose="02020603050405020304" pitchFamily="18" charset="0"/>
                <a:ea typeface="Times New Roman" panose="02020603050405020304" pitchFamily="18" charset="0"/>
              </a:rPr>
              <a:t>томонидан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ишлаб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чиқилган</a:t>
            </a:r>
            <a:r>
              <a:rPr lang="ru-RU" sz="2400" dirty="0">
                <a:solidFill>
                  <a:schemeClr val="bg1"/>
                </a:solidFill>
                <a:latin typeface="Times New Roman" panose="02020603050405020304" pitchFamily="18" charset="0"/>
                <a:ea typeface="Times New Roman" panose="02020603050405020304" pitchFamily="18" charset="0"/>
              </a:rPr>
              <a:t>. Гиббс </a:t>
            </a:r>
            <a:r>
              <a:rPr lang="ru-RU" sz="2400" dirty="0" err="1">
                <a:solidFill>
                  <a:schemeClr val="bg1"/>
                </a:solidFill>
                <a:latin typeface="Times New Roman" panose="02020603050405020304" pitchFamily="18" charset="0"/>
                <a:ea typeface="Times New Roman" panose="02020603050405020304" pitchFamily="18" charset="0"/>
              </a:rPr>
              <a:t>сирт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қатламини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янги</a:t>
            </a:r>
            <a:r>
              <a:rPr lang="ru-RU" sz="2400" dirty="0">
                <a:solidFill>
                  <a:schemeClr val="bg1"/>
                </a:solidFill>
                <a:latin typeface="Times New Roman" panose="02020603050405020304" pitchFamily="18" charset="0"/>
                <a:ea typeface="Times New Roman" panose="02020603050405020304" pitchFamily="18" charset="0"/>
              </a:rPr>
              <a:t> </a:t>
            </a:r>
            <a:r>
              <a:rPr lang="ru-RU" sz="2400" b="1" dirty="0">
                <a:solidFill>
                  <a:schemeClr val="bg1"/>
                </a:solidFill>
                <a:latin typeface="Times New Roman" panose="02020603050405020304" pitchFamily="18" charset="0"/>
                <a:ea typeface="Times New Roman" panose="02020603050405020304" pitchFamily="18" charset="0"/>
              </a:rPr>
              <a:t>«</a:t>
            </a:r>
            <a:r>
              <a:rPr lang="ru-RU" sz="2400" b="1" dirty="0" err="1">
                <a:solidFill>
                  <a:srgbClr val="FF0000"/>
                </a:solidFill>
                <a:latin typeface="Times New Roman" panose="02020603050405020304" pitchFamily="18" charset="0"/>
                <a:ea typeface="Times New Roman" panose="02020603050405020304" pitchFamily="18" charset="0"/>
              </a:rPr>
              <a:t>сирт</a:t>
            </a:r>
            <a:r>
              <a:rPr lang="ru-RU" sz="2400" b="1" dirty="0">
                <a:solidFill>
                  <a:srgbClr val="FF0000"/>
                </a:solidFill>
                <a:latin typeface="Times New Roman" panose="02020603050405020304" pitchFamily="18" charset="0"/>
                <a:ea typeface="Times New Roman" panose="02020603050405020304" pitchFamily="18" charset="0"/>
              </a:rPr>
              <a:t> фаза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деб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қабул</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қилади</a:t>
            </a:r>
            <a:r>
              <a:rPr lang="ru-RU" sz="2400" dirty="0">
                <a:solidFill>
                  <a:schemeClr val="bg1"/>
                </a:solidFill>
                <a:latin typeface="Times New Roman" panose="02020603050405020304" pitchFamily="18" charset="0"/>
                <a:ea typeface="Times New Roman" panose="02020603050405020304" pitchFamily="18" charset="0"/>
              </a:rPr>
              <a:t>.</a:t>
            </a:r>
          </a:p>
          <a:p>
            <a:pPr indent="449580" algn="just"/>
            <a:r>
              <a:rPr lang="uz-Cyrl-UZ" sz="2400" dirty="0">
                <a:solidFill>
                  <a:schemeClr val="bg1"/>
                </a:solidFill>
                <a:latin typeface="Times New Roman" panose="02020603050405020304" pitchFamily="18" charset="0"/>
                <a:ea typeface="Times New Roman" panose="02020603050405020304" pitchFamily="18" charset="0"/>
              </a:rPr>
              <a:t>Ўтган параграфларда (мавзуларда) Фазалар мувозанатини ўрганишда сиртда мавжуд бўлган иккита факторни:</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ru-RU" sz="2400" dirty="0">
                <a:solidFill>
                  <a:schemeClr val="bg1"/>
                </a:solidFill>
                <a:latin typeface="Times New Roman" panose="02020603050405020304" pitchFamily="18" charset="0"/>
                <a:ea typeface="Times New Roman" panose="02020603050405020304" pitchFamily="18" charset="0"/>
              </a:rPr>
              <a:t>1) </a:t>
            </a:r>
            <a:r>
              <a:rPr lang="ru-RU" sz="2400" dirty="0" err="1">
                <a:solidFill>
                  <a:schemeClr val="bg1"/>
                </a:solidFill>
                <a:latin typeface="Times New Roman" panose="02020603050405020304" pitchFamily="18" charset="0"/>
                <a:ea typeface="Times New Roman" panose="02020603050405020304" pitchFamily="18" charset="0"/>
              </a:rPr>
              <a:t>иккита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фазанинг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ўзаро</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таъсир</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нергиясини</a:t>
            </a:r>
            <a:r>
              <a:rPr lang="ru-RU" sz="2400" dirty="0">
                <a:solidFill>
                  <a:schemeClr val="bg1"/>
                </a:solidFill>
                <a:latin typeface="Times New Roman" panose="02020603050405020304" pitchFamily="18" charset="0"/>
                <a:ea typeface="Times New Roman" panose="02020603050405020304" pitchFamily="18" charset="0"/>
              </a:rPr>
              <a:t>,</a:t>
            </a:r>
          </a:p>
          <a:p>
            <a:pPr algn="just"/>
            <a:r>
              <a:rPr lang="ru-RU" sz="2400" dirty="0">
                <a:solidFill>
                  <a:schemeClr val="bg1"/>
                </a:solidFill>
                <a:latin typeface="Times New Roman" panose="02020603050405020304" pitchFamily="18" charset="0"/>
                <a:ea typeface="Times New Roman" panose="02020603050405020304" pitchFamily="18" charset="0"/>
              </a:rPr>
              <a:t>2) </a:t>
            </a:r>
            <a:r>
              <a:rPr lang="ru-RU" sz="2400" dirty="0" err="1">
                <a:solidFill>
                  <a:schemeClr val="bg1"/>
                </a:solidFill>
                <a:latin typeface="Times New Roman" panose="02020603050405020304" pitchFamily="18" charset="0"/>
                <a:ea typeface="Times New Roman" panose="02020603050405020304" pitchFamily="18" charset="0"/>
              </a:rPr>
              <a:t>фазаларни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чегараловчи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сирт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яқинида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модданинг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ҳолати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модда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ичидаги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ҳолатидан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фарқ</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қилишлигини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ҳисобга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олмадик</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29573" y="740399"/>
            <a:ext cx="7402749" cy="224676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 Ҳисобга олинмаган бу иккала фактор таъсири, фазаларни чега­раловчи сиртнинг кўпайиши билан янада ошади. Шунинг учун чегаравий сиртни яна бир фаза деб ҳисоблаган ҳолда мувозанат шартларини чиқарамиз.</a:t>
            </a:r>
            <a:endParaRPr lang="ru-RU"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a:solidFill>
                  <a:schemeClr val="bg1"/>
                </a:solidFill>
                <a:latin typeface="Times New Roman" panose="02020603050405020304" pitchFamily="18" charset="0"/>
                <a:ea typeface="Times New Roman" panose="02020603050405020304" pitchFamily="18" charset="0"/>
              </a:rPr>
              <a:t> Агар сирт ўзгариши изотермик-изохорик жараён остида содир бўлса, у ҳолда сиртни ўзгартиришдаги иш эркин энергиянинг камайиши ҳисобига бажарилади, </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729573" y="3511233"/>
                <a:ext cx="2889894" cy="67076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𝑑𝐹</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𝑆𝑑𝑇</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𝑝𝑑𝑉</m:t>
                      </m:r>
                      <m:r>
                        <a:rPr lang="en-US" sz="1800" b="0" i="1" smtClean="0">
                          <a:solidFill>
                            <a:schemeClr val="bg1"/>
                          </a:solidFill>
                          <a:latin typeface="Cambria Math" panose="02040503050406030204" pitchFamily="18" charset="0"/>
                        </a:rPr>
                        <m:t>+ </m:t>
                      </m:r>
                      <m:r>
                        <a:rPr lang="en-US" sz="1800" b="0" i="1" smtClean="0">
                          <a:solidFill>
                            <a:schemeClr val="bg1"/>
                          </a:solidFill>
                          <a:latin typeface="Cambria Math" panose="02040503050406030204" pitchFamily="18" charset="0"/>
                          <a:ea typeface="Cambria Math" panose="02040503050406030204" pitchFamily="18" charset="0"/>
                        </a:rPr>
                        <m:t>𝛾</m:t>
                      </m:r>
                      <m:r>
                        <a:rPr lang="en-US" sz="1800" b="0" i="1" smtClean="0">
                          <a:solidFill>
                            <a:schemeClr val="bg1"/>
                          </a:solidFill>
                          <a:latin typeface="Cambria Math" panose="02040503050406030204" pitchFamily="18" charset="0"/>
                          <a:ea typeface="Cambria Math" panose="02040503050406030204" pitchFamily="18" charset="0"/>
                        </a:rPr>
                        <m:t>𝑑</m:t>
                      </m:r>
                      <m:nary>
                        <m:naryPr>
                          <m:chr m:val="∑"/>
                          <m:subHide m:val="on"/>
                          <m:supHide m:val="on"/>
                          <m:ctrlPr>
                            <a:rPr lang="en-US" sz="1800" b="0" i="1" smtClean="0">
                              <a:solidFill>
                                <a:schemeClr val="bg1"/>
                              </a:solidFill>
                              <a:latin typeface="Cambria Math" panose="02040503050406030204" pitchFamily="18" charset="0"/>
                              <a:ea typeface="Cambria Math" panose="02040503050406030204" pitchFamily="18" charset="0"/>
                            </a:rPr>
                          </m:ctrlPr>
                        </m:naryPr>
                        <m:sub/>
                        <m:sup/>
                        <m:e>
                          <m:r>
                            <a:rPr lang="en-US" sz="1800" b="0" i="1" smtClean="0">
                              <a:solidFill>
                                <a:schemeClr val="bg1"/>
                              </a:solidFill>
                              <a:latin typeface="Cambria Math" panose="02040503050406030204" pitchFamily="18" charset="0"/>
                              <a:ea typeface="Cambria Math" panose="02040503050406030204" pitchFamily="18" charset="0"/>
                            </a:rPr>
                            <m:t>.</m:t>
                          </m:r>
                        </m:e>
                      </m:nary>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729573" y="3511233"/>
                <a:ext cx="2889894" cy="670761"/>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068342" y="3536003"/>
                <a:ext cx="3063980" cy="67076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rPr>
                        <m:t>𝐴</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𝑑</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𝐹</m:t>
                          </m:r>
                        </m:e>
                        <m:sub>
                          <m:nary>
                            <m:naryPr>
                              <m:chr m:val="∑"/>
                              <m:subHide m:val="on"/>
                              <m:supHide m:val="on"/>
                              <m:ctrlPr>
                                <a:rPr lang="en-US" sz="1800" b="0" i="1" smtClean="0">
                                  <a:solidFill>
                                    <a:schemeClr val="bg1"/>
                                  </a:solidFill>
                                  <a:latin typeface="Cambria Math" panose="02040503050406030204" pitchFamily="18" charset="0"/>
                                </a:rPr>
                              </m:ctrlPr>
                            </m:naryPr>
                            <m:sub/>
                            <m:sup/>
                            <m:e/>
                          </m:nary>
                        </m:sub>
                      </m:sSub>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𝑌</m:t>
                          </m:r>
                        </m:sub>
                      </m:sSub>
                      <m:r>
                        <a:rPr lang="en-US" sz="1800" b="0" i="1" smtClean="0">
                          <a:solidFill>
                            <a:schemeClr val="bg1"/>
                          </a:solidFill>
                          <a:latin typeface="Cambria Math" panose="02040503050406030204" pitchFamily="18" charset="0"/>
                        </a:rPr>
                        <m:t>=− </m:t>
                      </m:r>
                      <m:r>
                        <a:rPr lang="en-US" sz="1800" b="0" i="1" smtClean="0">
                          <a:solidFill>
                            <a:schemeClr val="bg1"/>
                          </a:solidFill>
                          <a:latin typeface="Cambria Math" panose="02040503050406030204" pitchFamily="18" charset="0"/>
                          <a:ea typeface="Cambria Math" panose="02040503050406030204" pitchFamily="18" charset="0"/>
                        </a:rPr>
                        <m:t>𝛾</m:t>
                      </m:r>
                      <m:r>
                        <a:rPr lang="en-US" sz="1800" b="0" i="1" smtClean="0">
                          <a:solidFill>
                            <a:schemeClr val="bg1"/>
                          </a:solidFill>
                          <a:latin typeface="Cambria Math" panose="02040503050406030204" pitchFamily="18" charset="0"/>
                          <a:ea typeface="Cambria Math" panose="02040503050406030204" pitchFamily="18" charset="0"/>
                        </a:rPr>
                        <m:t>𝑑</m:t>
                      </m:r>
                      <m:nary>
                        <m:naryPr>
                          <m:chr m:val="∑"/>
                          <m:subHide m:val="on"/>
                          <m:supHide m:val="on"/>
                          <m:ctrlPr>
                            <a:rPr lang="en-US" sz="1800" b="0" i="1" smtClean="0">
                              <a:solidFill>
                                <a:schemeClr val="bg1"/>
                              </a:solidFill>
                              <a:latin typeface="Cambria Math" panose="02040503050406030204" pitchFamily="18" charset="0"/>
                              <a:ea typeface="Cambria Math" panose="02040503050406030204" pitchFamily="18" charset="0"/>
                            </a:rPr>
                          </m:ctrlPr>
                        </m:naryPr>
                        <m:sub/>
                        <m:sup/>
                        <m:e>
                          <m:r>
                            <a:rPr lang="en-US" sz="1800" b="0" i="1" smtClean="0">
                              <a:solidFill>
                                <a:schemeClr val="bg1"/>
                              </a:solidFill>
                              <a:latin typeface="Cambria Math" panose="02040503050406030204" pitchFamily="18" charset="0"/>
                              <a:ea typeface="Cambria Math" panose="02040503050406030204" pitchFamily="18" charset="0"/>
                            </a:rPr>
                            <m:t>.</m:t>
                          </m:r>
                        </m:e>
                      </m:nary>
                    </m:oMath>
                  </m:oMathPara>
                </a14:m>
                <a:endParaRPr lang="ru-RU" sz="1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5068342" y="3536003"/>
                <a:ext cx="3063980" cy="670761"/>
              </a:xfrm>
              <a:prstGeom prst="rect">
                <a:avLst/>
              </a:prstGeom>
              <a:blipFill rotWithShape="0">
                <a:blip r:embed="rId3"/>
                <a:stretch>
                  <a:fillRect/>
                </a:stretch>
              </a:blipFill>
            </p:spPr>
            <p:txBody>
              <a:bodyPr/>
              <a:lstStyle/>
              <a:p>
                <a:r>
                  <a:rPr lang="ru-RU">
                    <a:noFill/>
                  </a:rPr>
                  <a:t> </a:t>
                </a:r>
              </a:p>
            </p:txBody>
          </p:sp>
        </mc:Fallback>
      </mc:AlternateContent>
      <p:sp>
        <p:nvSpPr>
          <p:cNvPr id="9" name="Прямоугольник 8"/>
          <p:cNvSpPr/>
          <p:nvPr/>
        </p:nvSpPr>
        <p:spPr>
          <a:xfrm>
            <a:off x="4060814" y="3671327"/>
            <a:ext cx="566181"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дан</a:t>
            </a:r>
            <a:endParaRPr lang="ru-RU" sz="2000" dirty="0">
              <a:solidFill>
                <a:schemeClr val="bg1"/>
              </a:solidFill>
            </a:endParaRPr>
          </a:p>
        </p:txBody>
      </p:sp>
      <p:sp>
        <p:nvSpPr>
          <p:cNvPr id="10" name="Прямоугольник 9"/>
          <p:cNvSpPr/>
          <p:nvPr/>
        </p:nvSpPr>
        <p:spPr>
          <a:xfrm>
            <a:off x="729573" y="4206763"/>
            <a:ext cx="1622560"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келиб чиқади. </a:t>
            </a:r>
            <a:endParaRPr lang="ru-RU" sz="1800" dirty="0">
              <a:solidFill>
                <a:schemeClr val="bg1"/>
              </a:solidFill>
            </a:endParaRPr>
          </a:p>
        </p:txBody>
      </p:sp>
    </p:spTree>
    <p:extLst>
      <p:ext uri="{BB962C8B-B14F-4D97-AF65-F5344CB8AC3E}">
        <p14:creationId xmlns:p14="http://schemas.microsoft.com/office/powerpoint/2010/main" val="1160084470"/>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0196" y="942571"/>
            <a:ext cx="6723315" cy="1200329"/>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бирлик сиртга тўғри келган эркин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энергия </a:t>
            </a:r>
            <a:r>
              <a:rPr lang="uz-Cyrl-UZ" sz="2400" dirty="0">
                <a:solidFill>
                  <a:schemeClr val="bg1"/>
                </a:solidFill>
                <a:latin typeface="Times New Roman" panose="02020603050405020304" pitchFamily="18" charset="0"/>
                <a:cs typeface="Times New Roman" panose="02020603050405020304" pitchFamily="18" charset="0"/>
              </a:rPr>
              <a:t>бўлиб, </a:t>
            </a:r>
            <a:r>
              <a:rPr lang="uz-Cyrl-UZ" sz="2400" b="1" dirty="0" smtClean="0">
                <a:solidFill>
                  <a:srgbClr val="FF0000"/>
                </a:solidFill>
                <a:latin typeface="Times New Roman" panose="02020603050405020304" pitchFamily="18" charset="0"/>
                <a:cs typeface="Times New Roman" panose="02020603050405020304" pitchFamily="18" charset="0"/>
              </a:rPr>
              <a:t>сирт </a:t>
            </a:r>
            <a:r>
              <a:rPr lang="uz-Cyrl-UZ" sz="2400" b="1" dirty="0">
                <a:solidFill>
                  <a:srgbClr val="FF0000"/>
                </a:solidFill>
                <a:latin typeface="Times New Roman" panose="02020603050405020304" pitchFamily="18" charset="0"/>
                <a:cs typeface="Times New Roman" panose="02020603050405020304" pitchFamily="18" charset="0"/>
              </a:rPr>
              <a:t>таранглиги</a:t>
            </a:r>
            <a:r>
              <a:rPr lang="uz-Cyrl-UZ" sz="2400" dirty="0">
                <a:solidFill>
                  <a:srgbClr val="FF0000"/>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дейилади.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Сиртдаги </a:t>
            </a:r>
            <a:r>
              <a:rPr lang="uz-Cyrl-UZ" sz="2400" dirty="0">
                <a:solidFill>
                  <a:schemeClr val="bg1"/>
                </a:solidFill>
                <a:latin typeface="Times New Roman" panose="02020603050405020304" pitchFamily="18" charset="0"/>
                <a:cs typeface="Times New Roman" panose="02020603050405020304" pitchFamily="18" charset="0"/>
              </a:rPr>
              <a:t>эркин энергия </a:t>
            </a:r>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159224" y="855020"/>
                <a:ext cx="780598" cy="51834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600" i="1" smtClean="0">
                          <a:solidFill>
                            <a:schemeClr val="bg1"/>
                          </a:solidFill>
                          <a:latin typeface="Cambria Math" panose="02040503050406030204" pitchFamily="18" charset="0"/>
                          <a:ea typeface="Cambria Math" panose="02040503050406030204" pitchFamily="18" charset="0"/>
                        </a:rPr>
                        <m:t>𝛾</m:t>
                      </m:r>
                      <m:r>
                        <a:rPr lang="en-US" sz="1600" b="0" i="1" smtClean="0">
                          <a:solidFill>
                            <a:schemeClr val="bg1"/>
                          </a:solidFill>
                          <a:latin typeface="Cambria Math" panose="02040503050406030204" pitchFamily="18" charset="0"/>
                          <a:ea typeface="Cambria Math" panose="02040503050406030204" pitchFamily="18" charset="0"/>
                        </a:rPr>
                        <m:t>=</m:t>
                      </m:r>
                      <m:f>
                        <m:fPr>
                          <m:ctrlPr>
                            <a:rPr lang="en-US" sz="1600" b="0" i="1" smtClean="0">
                              <a:solidFill>
                                <a:schemeClr val="bg1"/>
                              </a:solidFill>
                              <a:latin typeface="Cambria Math" panose="02040503050406030204" pitchFamily="18" charset="0"/>
                              <a:ea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𝑑</m:t>
                          </m:r>
                          <m:sSub>
                            <m:sSubPr>
                              <m:ctrlPr>
                                <a:rPr lang="en-US" sz="1600" b="0" i="1" smtClean="0">
                                  <a:solidFill>
                                    <a:schemeClr val="bg1"/>
                                  </a:solidFill>
                                  <a:latin typeface="Cambria Math" panose="02040503050406030204" pitchFamily="18" charset="0"/>
                                  <a:ea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𝐹</m:t>
                              </m:r>
                            </m:e>
                            <m:sub>
                              <m:r>
                                <a:rPr lang="en-US" sz="1600" b="0" i="1" smtClean="0">
                                  <a:solidFill>
                                    <a:schemeClr val="bg1"/>
                                  </a:solidFill>
                                  <a:latin typeface="Cambria Math" panose="02040503050406030204" pitchFamily="18" charset="0"/>
                                  <a:ea typeface="Cambria Math" panose="02040503050406030204" pitchFamily="18" charset="0"/>
                                </a:rPr>
                                <m:t>∑</m:t>
                              </m:r>
                            </m:sub>
                          </m:sSub>
                        </m:num>
                        <m:den>
                          <m:r>
                            <a:rPr lang="en-US" sz="1600" b="0" i="1" smtClean="0">
                              <a:solidFill>
                                <a:schemeClr val="bg1"/>
                              </a:solidFill>
                              <a:latin typeface="Cambria Math" panose="02040503050406030204" pitchFamily="18" charset="0"/>
                              <a:ea typeface="Cambria Math" panose="02040503050406030204" pitchFamily="18" charset="0"/>
                            </a:rPr>
                            <m:t>𝑑</m:t>
                          </m:r>
                          <m:r>
                            <a:rPr lang="en-US" sz="1600" b="0" i="1" smtClean="0">
                              <a:solidFill>
                                <a:schemeClr val="bg1"/>
                              </a:solidFill>
                              <a:latin typeface="Cambria Math" panose="02040503050406030204" pitchFamily="18" charset="0"/>
                              <a:ea typeface="Cambria Math" panose="02040503050406030204" pitchFamily="18" charset="0"/>
                            </a:rPr>
                            <m:t>∑</m:t>
                          </m:r>
                        </m:den>
                      </m:f>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159224" y="855020"/>
                <a:ext cx="780598" cy="518347"/>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322397" y="1791421"/>
                <a:ext cx="901016" cy="30187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𝐹</m:t>
                          </m:r>
                        </m:e>
                        <m:sub>
                          <m:r>
                            <a:rPr lang="ru-RU" sz="1800" i="1" smtClean="0">
                              <a:solidFill>
                                <a:schemeClr val="bg1"/>
                              </a:solidFill>
                              <a:latin typeface="Cambria Math" panose="02040503050406030204" pitchFamily="18" charset="0"/>
                            </a:rPr>
                            <m:t>∑</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𝛾</m:t>
                      </m:r>
                      <m:r>
                        <a:rPr lang="ru-RU" sz="1800" i="1">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4322397" y="1791421"/>
                <a:ext cx="901016" cy="301878"/>
              </a:xfrm>
              <a:prstGeom prst="rect">
                <a:avLst/>
              </a:prstGeom>
              <a:blipFill rotWithShape="0">
                <a:blip r:embed="rId3"/>
                <a:stretch>
                  <a:fillRect l="-4730" r="-8108" b="-2857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Прямоугольник 7"/>
              <p:cNvSpPr/>
              <p:nvPr/>
            </p:nvSpPr>
            <p:spPr>
              <a:xfrm>
                <a:off x="6124429" y="1757694"/>
                <a:ext cx="412292"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6124429" y="1757694"/>
                <a:ext cx="412292" cy="369332"/>
              </a:xfrm>
              <a:prstGeom prst="rect">
                <a:avLst/>
              </a:prstGeom>
              <a:blipFill rotWithShape="0">
                <a:blip r:embed="rId4"/>
                <a:stretch>
                  <a:fillRect b="-14754"/>
                </a:stretch>
              </a:blipFill>
            </p:spPr>
            <p:txBody>
              <a:bodyPr/>
              <a:lstStyle/>
              <a:p>
                <a:r>
                  <a:rPr lang="ru-RU">
                    <a:noFill/>
                  </a:rPr>
                  <a:t> </a:t>
                </a:r>
              </a:p>
            </p:txBody>
          </p:sp>
        </mc:Fallback>
      </mc:AlternateContent>
      <p:sp>
        <p:nvSpPr>
          <p:cNvPr id="9" name="Прямоугольник 8"/>
          <p:cNvSpPr/>
          <p:nvPr/>
        </p:nvSpPr>
        <p:spPr>
          <a:xfrm>
            <a:off x="5223413" y="1773568"/>
            <a:ext cx="912429"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бу ерда</a:t>
            </a:r>
            <a:endParaRPr lang="ru-RU" sz="1800" dirty="0">
              <a:solidFill>
                <a:schemeClr val="bg1"/>
              </a:solidFill>
            </a:endParaRPr>
          </a:p>
        </p:txBody>
      </p:sp>
      <p:sp>
        <p:nvSpPr>
          <p:cNvPr id="10" name="Прямоугольник 9"/>
          <p:cNvSpPr/>
          <p:nvPr/>
        </p:nvSpPr>
        <p:spPr>
          <a:xfrm>
            <a:off x="980195" y="2230451"/>
            <a:ext cx="6723315" cy="1631216"/>
          </a:xfrm>
          <a:prstGeom prst="rect">
            <a:avLst/>
          </a:prstGeom>
        </p:spPr>
        <p:txBody>
          <a:bodyPr wrap="square">
            <a:spAutoFit/>
          </a:bodyPr>
          <a:lstStyle/>
          <a:p>
            <a:pPr algn="just"/>
            <a:r>
              <a:rPr lang="uz-Cyrl-UZ" sz="2000" dirty="0">
                <a:solidFill>
                  <a:schemeClr val="bg1"/>
                </a:solidFill>
                <a:latin typeface="Times New Roman" panose="02020603050405020304" pitchFamily="18" charset="0"/>
                <a:ea typeface="Times New Roman" panose="02020603050405020304" pitchFamily="18" charset="0"/>
              </a:rPr>
              <a:t>— чегаравий сиртнинг юзаси.</a:t>
            </a:r>
            <a:endParaRPr lang="ru-RU"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a:solidFill>
                  <a:schemeClr val="bg1"/>
                </a:solidFill>
                <a:latin typeface="Times New Roman" panose="02020603050405020304" pitchFamily="18" charset="0"/>
                <a:ea typeface="Times New Roman" panose="02020603050405020304" pitchFamily="18" charset="0"/>
              </a:rPr>
              <a:t>  Агар сирт фазасини ҳисобга олган ҳолда, бир компонентли икки фазали (сув-буғ) системаси  учун мувозанат шартини ёзсак, у ҳолда  қуйидаги ифодани оламиз: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TextBox 11"/>
              <p:cNvSpPr txBox="1"/>
              <p:nvPr/>
            </p:nvSpPr>
            <p:spPr>
              <a:xfrm>
                <a:off x="2141789" y="4037805"/>
                <a:ext cx="1149545"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40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𝑇</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𝑇</m:t>
                          </m:r>
                        </m:e>
                        <m:sup>
                          <m:r>
                            <a:rPr lang="en-US" sz="2400" b="0" i="1" smtClean="0">
                              <a:solidFill>
                                <a:schemeClr val="bg1"/>
                              </a:solidFill>
                              <a:latin typeface="Cambria Math" panose="02040503050406030204" pitchFamily="18" charset="0"/>
                            </a:rPr>
                            <m:t>′′</m:t>
                          </m:r>
                        </m:sup>
                      </m:sSup>
                    </m:oMath>
                  </m:oMathPara>
                </a14:m>
                <a:endParaRPr lang="ru-RU" sz="2400" dirty="0">
                  <a:solidFill>
                    <a:schemeClr val="bg1"/>
                  </a:solidFill>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2141789" y="4037805"/>
                <a:ext cx="1149545" cy="369332"/>
              </a:xfrm>
              <a:prstGeom prst="rect">
                <a:avLst/>
              </a:prstGeom>
              <a:blipFill rotWithShape="0">
                <a:blip r:embed="rId5"/>
                <a:stretch>
                  <a:fillRect l="-4762" b="-983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490691" y="4037805"/>
                <a:ext cx="1104277"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40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𝜇</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i="1">
                              <a:solidFill>
                                <a:schemeClr val="bg1"/>
                              </a:solidFill>
                              <a:latin typeface="Cambria Math" panose="02040503050406030204" pitchFamily="18" charset="0"/>
                              <a:ea typeface="Cambria Math" panose="02040503050406030204" pitchFamily="18" charset="0"/>
                            </a:rPr>
                            <m:t>𝜇</m:t>
                          </m:r>
                        </m:e>
                        <m:sup>
                          <m:r>
                            <a:rPr lang="en-US" sz="2400" b="0" i="1" smtClean="0">
                              <a:solidFill>
                                <a:schemeClr val="bg1"/>
                              </a:solidFill>
                              <a:latin typeface="Cambria Math" panose="02040503050406030204" pitchFamily="18" charset="0"/>
                            </a:rPr>
                            <m:t>′′</m:t>
                          </m:r>
                        </m:sup>
                      </m:sSup>
                    </m:oMath>
                  </m:oMathPara>
                </a14:m>
                <a:endParaRPr lang="ru-RU" sz="2400" dirty="0">
                  <a:solidFill>
                    <a:schemeClr val="bg1"/>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3490691" y="4037805"/>
                <a:ext cx="1104277" cy="369332"/>
              </a:xfrm>
              <a:prstGeom prst="rect">
                <a:avLst/>
              </a:prstGeom>
              <a:blipFill rotWithShape="0">
                <a:blip r:embed="rId6"/>
                <a:stretch>
                  <a:fillRect l="-5525" b="-26230"/>
                </a:stretch>
              </a:blipFill>
            </p:spPr>
            <p:txBody>
              <a:bodyPr/>
              <a:lstStyle/>
              <a:p>
                <a:r>
                  <a:rPr lang="ru-RU">
                    <a:noFill/>
                  </a:rPr>
                  <a:t> </a:t>
                </a:r>
              </a:p>
            </p:txBody>
          </p:sp>
        </mc:Fallback>
      </mc:AlternateContent>
      <p:sp>
        <p:nvSpPr>
          <p:cNvPr id="14" name="Прямоугольник 13"/>
          <p:cNvSpPr/>
          <p:nvPr/>
        </p:nvSpPr>
        <p:spPr>
          <a:xfrm>
            <a:off x="4602457" y="4037805"/>
            <a:ext cx="694421"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аммо</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5" name="TextBox 14"/>
              <p:cNvSpPr txBox="1"/>
              <p:nvPr/>
            </p:nvSpPr>
            <p:spPr>
              <a:xfrm>
                <a:off x="5370702" y="4037805"/>
                <a:ext cx="1104277"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40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𝑝</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𝑝</m:t>
                          </m:r>
                        </m:e>
                        <m:sup>
                          <m:r>
                            <a:rPr lang="en-US" sz="2400" b="0" i="1" smtClean="0">
                              <a:solidFill>
                                <a:schemeClr val="bg1"/>
                              </a:solidFill>
                              <a:latin typeface="Cambria Math" panose="02040503050406030204" pitchFamily="18" charset="0"/>
                            </a:rPr>
                            <m:t>′′</m:t>
                          </m:r>
                        </m:sup>
                      </m:sSup>
                    </m:oMath>
                  </m:oMathPara>
                </a14:m>
                <a:endParaRPr lang="ru-RU" sz="2400" dirty="0">
                  <a:solidFill>
                    <a:schemeClr val="bg1"/>
                  </a:solidFill>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5370702" y="4037805"/>
                <a:ext cx="1104277" cy="369332"/>
              </a:xfrm>
              <a:prstGeom prst="rect">
                <a:avLst/>
              </a:prstGeom>
              <a:blipFill rotWithShape="0">
                <a:blip r:embed="rId7"/>
                <a:stretch>
                  <a:fillRect l="-6077" b="-27869"/>
                </a:stretch>
              </a:blipFill>
            </p:spPr>
            <p:txBody>
              <a:bodyPr/>
              <a:lstStyle/>
              <a:p>
                <a:r>
                  <a:rPr lang="ru-RU">
                    <a:noFill/>
                  </a:rPr>
                  <a:t> </a:t>
                </a:r>
              </a:p>
            </p:txBody>
          </p:sp>
        </mc:Fallback>
      </mc:AlternateContent>
    </p:spTree>
    <p:extLst>
      <p:ext uri="{BB962C8B-B14F-4D97-AF65-F5344CB8AC3E}">
        <p14:creationId xmlns:p14="http://schemas.microsoft.com/office/powerpoint/2010/main" val="195819313"/>
      </p:ext>
    </p:extLst>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875117" y="773887"/>
                <a:ext cx="6304931" cy="1015663"/>
              </a:xfrm>
              <a:prstGeom prst="rect">
                <a:avLst/>
              </a:prstGeom>
            </p:spPr>
            <p:txBody>
              <a:bodyPr wrap="non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Мувозанат ҳолатда эркин энергия минимум бўлишидан</a:t>
                </a:r>
                <a:endPar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14:m>
                  <m:oMath xmlns:m="http://schemas.openxmlformats.org/officeDocument/2006/math">
                    <m:r>
                      <a:rPr lang="en-US" sz="2000" b="0" i="1" smtClean="0">
                        <a:solidFill>
                          <a:schemeClr val="bg1"/>
                        </a:solidFill>
                        <a:latin typeface="Cambria Math" panose="02040503050406030204" pitchFamily="18" charset="0"/>
                        <a:ea typeface="Cambria Math" panose="02040503050406030204" pitchFamily="18" charset="0"/>
                      </a:rPr>
                      <m:t>(</m:t>
                    </m:r>
                    <m:r>
                      <a:rPr lang="uz-Cyrl-UZ" sz="200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𝐹</m:t>
                    </m:r>
                    <m:r>
                      <a:rPr lang="en-US" sz="2000" b="0" i="1" smtClean="0">
                        <a:solidFill>
                          <a:schemeClr val="bg1"/>
                        </a:solidFill>
                        <a:latin typeface="Cambria Math" panose="02040503050406030204" pitchFamily="18" charset="0"/>
                        <a:ea typeface="Cambria Math" panose="02040503050406030204" pitchFamily="18" charset="0"/>
                      </a:rPr>
                      <m:t>=0)</m:t>
                    </m:r>
                  </m:oMath>
                </a14:m>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изотермик </a:t>
                </a:r>
                <a:r>
                  <a:rPr lang="uz-Cyrl-UZ" sz="2000" dirty="0" smtClean="0">
                    <a:solidFill>
                      <a:schemeClr val="bg1"/>
                    </a:solidFill>
                    <a:latin typeface="Times New Roman" panose="02020603050405020304" pitchFamily="18" charset="0"/>
                    <a:cs typeface="Times New Roman" panose="02020603050405020304" pitchFamily="18" charset="0"/>
                  </a:rPr>
                  <a:t>жараёнда</a:t>
                </a:r>
                <a:endParaRPr lang="en-US" sz="2000" dirty="0" smtClean="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875117" y="773887"/>
                <a:ext cx="6304931" cy="1015663"/>
              </a:xfrm>
              <a:prstGeom prst="rect">
                <a:avLst/>
              </a:prstGeom>
              <a:blipFill rotWithShape="0">
                <a:blip r:embed="rId2"/>
                <a:stretch>
                  <a:fillRect l="-1064" t="-359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2611489" y="1721117"/>
                <a:ext cx="2832186" cy="67076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180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e>
                        <m:sup>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𝑑𝑉</m:t>
                      </m:r>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𝑑𝑉</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𝛾</m:t>
                      </m:r>
                      <m:r>
                        <a:rPr lang="en-US" sz="1800" b="0" i="1" smtClean="0">
                          <a:solidFill>
                            <a:schemeClr val="bg1"/>
                          </a:solidFill>
                          <a:latin typeface="Cambria Math" panose="02040503050406030204" pitchFamily="18" charset="0"/>
                          <a:ea typeface="Cambria Math" panose="02040503050406030204" pitchFamily="18" charset="0"/>
                        </a:rPr>
                        <m:t>𝑑</m:t>
                      </m:r>
                      <m:nary>
                        <m:naryPr>
                          <m:chr m:val="∑"/>
                          <m:subHide m:val="on"/>
                          <m:supHide m:val="on"/>
                          <m:ctrlPr>
                            <a:rPr lang="en-US" sz="1800" b="0" i="1" smtClean="0">
                              <a:solidFill>
                                <a:schemeClr val="bg1"/>
                              </a:solidFill>
                              <a:latin typeface="Cambria Math" panose="02040503050406030204" pitchFamily="18" charset="0"/>
                              <a:ea typeface="Cambria Math" panose="02040503050406030204" pitchFamily="18" charset="0"/>
                            </a:rPr>
                          </m:ctrlPr>
                        </m:naryPr>
                        <m:sub/>
                        <m:sup/>
                        <m:e>
                          <m:r>
                            <a:rPr lang="en-US" sz="1800" b="0" i="1" smtClean="0">
                              <a:solidFill>
                                <a:schemeClr val="bg1"/>
                              </a:solidFill>
                              <a:latin typeface="Cambria Math" panose="02040503050406030204" pitchFamily="18" charset="0"/>
                              <a:ea typeface="Cambria Math" panose="02040503050406030204" pitchFamily="18" charset="0"/>
                            </a:rPr>
                            <m:t>=</m:t>
                          </m:r>
                        </m:e>
                      </m:nary>
                      <m:r>
                        <a:rPr lang="en-US" sz="1800" b="0" i="1" smtClean="0">
                          <a:solidFill>
                            <a:schemeClr val="bg1"/>
                          </a:solidFill>
                          <a:latin typeface="Cambria Math" panose="02040503050406030204" pitchFamily="18" charset="0"/>
                          <a:ea typeface="Cambria Math" panose="02040503050406030204" pitchFamily="18" charset="0"/>
                        </a:rPr>
                        <m:t>0</m:t>
                      </m:r>
                    </m:oMath>
                  </m:oMathPara>
                </a14:m>
                <a:endParaRPr lang="ru-RU" sz="1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611489" y="1721117"/>
                <a:ext cx="2832186" cy="670761"/>
              </a:xfrm>
              <a:prstGeom prst="rect">
                <a:avLst/>
              </a:prstGeom>
              <a:blipFill rotWithShape="0">
                <a:blip r:embed="rId3"/>
                <a:stretch>
                  <a:fillRect/>
                </a:stretch>
              </a:blipFill>
            </p:spPr>
            <p:txBody>
              <a:bodyPr/>
              <a:lstStyle/>
              <a:p>
                <a:r>
                  <a:rPr lang="ru-RU">
                    <a:noFill/>
                  </a:rPr>
                  <a:t> </a:t>
                </a:r>
              </a:p>
            </p:txBody>
          </p:sp>
        </mc:Fallback>
      </mc:AlternateContent>
      <p:sp>
        <p:nvSpPr>
          <p:cNvPr id="5" name="Прямоугольник 4"/>
          <p:cNvSpPr/>
          <p:nvPr/>
        </p:nvSpPr>
        <p:spPr>
          <a:xfrm>
            <a:off x="875116" y="2391878"/>
            <a:ext cx="4535216"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Система </a:t>
            </a:r>
            <a:r>
              <a:rPr lang="ru-RU" sz="2000" dirty="0" err="1">
                <a:solidFill>
                  <a:schemeClr val="bg1"/>
                </a:solidFill>
                <a:latin typeface="Times New Roman" panose="02020603050405020304" pitchFamily="18" charset="0"/>
                <a:ea typeface="Times New Roman" panose="02020603050405020304" pitchFamily="18" charset="0"/>
              </a:rPr>
              <a:t>берк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бўлганлиги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6" name="Прямоугольник 5"/>
              <p:cNvSpPr/>
              <p:nvPr/>
            </p:nvSpPr>
            <p:spPr>
              <a:xfrm>
                <a:off x="5291375" y="2453434"/>
                <a:ext cx="1708096"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ru-RU" sz="160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𝑉</m:t>
                          </m:r>
                        </m:e>
                        <m:sup>
                          <m:r>
                            <a:rPr lang="en-US" sz="1600" i="1">
                              <a:solidFill>
                                <a:schemeClr val="bg1"/>
                              </a:solidFill>
                              <a:latin typeface="Cambria Math" panose="02040503050406030204" pitchFamily="18" charset="0"/>
                            </a:rPr>
                            <m:t>′</m:t>
                          </m:r>
                        </m:sup>
                      </m:sSup>
                      <m:r>
                        <a:rPr lang="en-US" sz="1600" b="0" i="1" smtClean="0">
                          <a:solidFill>
                            <a:schemeClr val="bg1"/>
                          </a:solidFill>
                          <a:latin typeface="Cambria Math" panose="02040503050406030204" pitchFamily="18" charset="0"/>
                        </a:rPr>
                        <m:t>+</m:t>
                      </m:r>
                      <m:sSup>
                        <m:sSupPr>
                          <m:ctrlPr>
                            <a:rPr lang="ru-RU" sz="1600" i="1">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𝑉</m:t>
                          </m:r>
                        </m:e>
                        <m:sup>
                          <m:r>
                            <a:rPr lang="en-US" sz="1600" i="1">
                              <a:solidFill>
                                <a:schemeClr val="bg1"/>
                              </a:solidFill>
                              <a:latin typeface="Cambria Math" panose="02040503050406030204" pitchFamily="18" charset="0"/>
                            </a:rPr>
                            <m:t>′</m:t>
                          </m:r>
                        </m:sup>
                      </m:sSup>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𝑉</m:t>
                      </m:r>
                      <m:r>
                        <a:rPr lang="en-US" sz="1600" b="0" i="1" smtClean="0">
                          <a:solidFill>
                            <a:schemeClr val="bg1"/>
                          </a:solidFill>
                          <a:latin typeface="Cambria Math" panose="02040503050406030204" pitchFamily="18" charset="0"/>
                        </a:rPr>
                        <m:t>  </m:t>
                      </m:r>
                      <m:r>
                        <a:rPr lang="en-US" sz="1600" b="0" i="1" smtClean="0">
                          <a:solidFill>
                            <a:schemeClr val="bg1"/>
                          </a:solidFill>
                          <a:latin typeface="Cambria Math" panose="02040503050406030204" pitchFamily="18" charset="0"/>
                        </a:rPr>
                        <m:t>𝑑</m:t>
                      </m:r>
                      <m:sSup>
                        <m:sSupPr>
                          <m:ctrlPr>
                            <a:rPr lang="ru-RU" sz="1600" i="1">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𝑉</m:t>
                          </m:r>
                        </m:e>
                        <m:sup>
                          <m:r>
                            <a:rPr lang="en-US" sz="1600" i="1">
                              <a:solidFill>
                                <a:schemeClr val="bg1"/>
                              </a:solidFill>
                              <a:latin typeface="Cambria Math" panose="02040503050406030204" pitchFamily="18" charset="0"/>
                            </a:rPr>
                            <m:t>′</m:t>
                          </m:r>
                        </m:sup>
                      </m:sSup>
                    </m:oMath>
                  </m:oMathPara>
                </a14:m>
                <a:endParaRPr lang="ru-RU" sz="1600" dirty="0"/>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5291375" y="2453434"/>
                <a:ext cx="1708096" cy="338554"/>
              </a:xfrm>
              <a:prstGeom prst="rect">
                <a:avLst/>
              </a:prstGeom>
              <a:blipFill rotWithShape="0">
                <a:blip r:embed="rId4"/>
                <a:stretch>
                  <a:fillRect/>
                </a:stretch>
              </a:blipFill>
            </p:spPr>
            <p:txBody>
              <a:bodyPr/>
              <a:lstStyle/>
              <a:p>
                <a:r>
                  <a:rPr lang="ru-RU">
                    <a:noFill/>
                  </a:rPr>
                  <a:t> </a:t>
                </a:r>
              </a:p>
            </p:txBody>
          </p:sp>
        </mc:Fallback>
      </mc:AlternateContent>
      <p:sp>
        <p:nvSpPr>
          <p:cNvPr id="7" name="Прямоугольник 6"/>
          <p:cNvSpPr/>
          <p:nvPr/>
        </p:nvSpPr>
        <p:spPr>
          <a:xfrm>
            <a:off x="2968638" y="3005211"/>
            <a:ext cx="2117887"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натижада</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9" name="TextBox 8"/>
              <p:cNvSpPr txBox="1"/>
              <p:nvPr/>
            </p:nvSpPr>
            <p:spPr>
              <a:xfrm>
                <a:off x="2968638" y="3690491"/>
                <a:ext cx="2244717" cy="7014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40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𝑝</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𝛾</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𝑑</m:t>
                          </m:r>
                          <m:r>
                            <a:rPr lang="en-US" sz="2400" b="0" i="1" smtClean="0">
                              <a:solidFill>
                                <a:schemeClr val="bg1"/>
                              </a:solidFill>
                              <a:latin typeface="Cambria Math" panose="02040503050406030204" pitchFamily="18" charset="0"/>
                              <a:ea typeface="Cambria Math" panose="02040503050406030204" pitchFamily="18" charset="0"/>
                            </a:rPr>
                            <m:t>∑</m:t>
                          </m:r>
                        </m:num>
                        <m:den>
                          <m:r>
                            <a:rPr lang="en-US" sz="2400" b="0" i="1" smtClean="0">
                              <a:solidFill>
                                <a:schemeClr val="bg1"/>
                              </a:solidFill>
                              <a:latin typeface="Cambria Math" panose="02040503050406030204" pitchFamily="18" charset="0"/>
                              <a:ea typeface="Cambria Math" panose="02040503050406030204" pitchFamily="18" charset="0"/>
                            </a:rPr>
                            <m:t>𝑑𝑉</m:t>
                          </m:r>
                        </m:den>
                      </m:f>
                    </m:oMath>
                  </m:oMathPara>
                </a14:m>
                <a:endParaRPr lang="ru-RU" sz="24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2968638" y="3690491"/>
                <a:ext cx="2244717" cy="701410"/>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427247667"/>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6307" y="899629"/>
            <a:ext cx="7140102" cy="707886"/>
          </a:xfrm>
          <a:prstGeom prst="rect">
            <a:avLst/>
          </a:prstGeom>
        </p:spPr>
        <p:txBody>
          <a:bodyPr wrap="square">
            <a:spAutoFit/>
          </a:bodyPr>
          <a:lstStyle/>
          <a:p>
            <a:r>
              <a:rPr lang="en-US" sz="2000" dirty="0" smtClean="0">
                <a:solidFill>
                  <a:schemeClr val="bg1"/>
                </a:solidFill>
                <a:latin typeface="Times New Roman" panose="02020603050405020304" pitchFamily="18" charset="0"/>
                <a:ea typeface="Times New Roman" panose="02020603050405020304" pitchFamily="18" charset="0"/>
              </a:rPr>
              <a:t>           </a:t>
            </a:r>
            <a:r>
              <a:rPr lang="ru-RU" sz="2000" dirty="0" err="1" smtClean="0">
                <a:solidFill>
                  <a:schemeClr val="bg1"/>
                </a:solidFill>
                <a:latin typeface="Times New Roman" panose="02020603050405020304" pitchFamily="18" charset="0"/>
                <a:ea typeface="Times New Roman" panose="02020603050405020304" pitchFamily="18" charset="0"/>
              </a:rPr>
              <a:t>чегаравий</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сиртнинг</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грилигини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аниқлайди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Агар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чегара­вий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сирт</a:t>
            </a:r>
            <a:r>
              <a:rPr lang="ru-RU" sz="2000" dirty="0">
                <a:solidFill>
                  <a:schemeClr val="bg1"/>
                </a:solidFill>
                <a:latin typeface="Times New Roman" panose="02020603050405020304" pitchFamily="18" charset="0"/>
                <a:ea typeface="Times New Roman" panose="02020603050405020304" pitchFamily="18" charset="0"/>
              </a:rPr>
              <a:t> сфера </a:t>
            </a:r>
            <a:r>
              <a:rPr lang="uz-Cyrl-UZ" sz="2000" dirty="0">
                <a:solidFill>
                  <a:schemeClr val="bg1"/>
                </a:solidFill>
                <a:latin typeface="Times New Roman" panose="02020603050405020304" pitchFamily="18" charset="0"/>
                <a:ea typeface="Times New Roman" panose="02020603050405020304" pitchFamily="18" charset="0"/>
              </a:rPr>
              <a:t>кўринишида </a:t>
            </a:r>
            <a:r>
              <a:rPr lang="ru-RU" sz="2000" dirty="0" err="1">
                <a:solidFill>
                  <a:schemeClr val="bg1"/>
                </a:solidFill>
                <a:latin typeface="Times New Roman" panose="02020603050405020304" pitchFamily="18" charset="0"/>
                <a:ea typeface="Times New Roman" panose="02020603050405020304" pitchFamily="18" charset="0"/>
              </a:rPr>
              <a:t>бўлса</a:t>
            </a:r>
            <a:r>
              <a:rPr lang="ru-RU" sz="2000" dirty="0">
                <a:solidFill>
                  <a:schemeClr val="bg1"/>
                </a:solidFill>
                <a:latin typeface="Times New Roman" panose="02020603050405020304" pitchFamily="18" charset="0"/>
                <a:ea typeface="Times New Roman" panose="02020603050405020304" pitchFamily="18" charset="0"/>
              </a:rPr>
              <a:t>, у </a:t>
            </a:r>
            <a:r>
              <a:rPr lang="ru-RU" sz="2000" dirty="0" err="1">
                <a:solidFill>
                  <a:schemeClr val="bg1"/>
                </a:solidFill>
                <a:latin typeface="Times New Roman" panose="02020603050405020304" pitchFamily="18" charset="0"/>
                <a:ea typeface="Times New Roman" panose="02020603050405020304" pitchFamily="18" charset="0"/>
              </a:rPr>
              <a:t>ҳолда</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3" name="Прямоугольник 2"/>
              <p:cNvSpPr/>
              <p:nvPr/>
            </p:nvSpPr>
            <p:spPr>
              <a:xfrm>
                <a:off x="1058330" y="756837"/>
                <a:ext cx="470898" cy="50141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solidFill>
                                <a:schemeClr val="bg1"/>
                              </a:solidFill>
                              <a:latin typeface="Cambria Math" panose="02040503050406030204" pitchFamily="18" charset="0"/>
                              <a:ea typeface="Cambria Math" panose="02040503050406030204" pitchFamily="18" charset="0"/>
                            </a:rPr>
                          </m:ctrlPr>
                        </m:fPr>
                        <m:num>
                          <m:r>
                            <a:rPr lang="en-US" i="1">
                              <a:solidFill>
                                <a:schemeClr val="bg1"/>
                              </a:solidFill>
                              <a:latin typeface="Cambria Math" panose="02040503050406030204" pitchFamily="18" charset="0"/>
                              <a:ea typeface="Cambria Math" panose="02040503050406030204" pitchFamily="18" charset="0"/>
                            </a:rPr>
                            <m:t>𝑑</m:t>
                          </m:r>
                          <m:r>
                            <a:rPr lang="en-US" i="1">
                              <a:solidFill>
                                <a:schemeClr val="bg1"/>
                              </a:solidFill>
                              <a:latin typeface="Cambria Math" panose="02040503050406030204" pitchFamily="18" charset="0"/>
                              <a:ea typeface="Cambria Math" panose="02040503050406030204" pitchFamily="18" charset="0"/>
                            </a:rPr>
                            <m:t>∑</m:t>
                          </m:r>
                        </m:num>
                        <m:den>
                          <m:r>
                            <a:rPr lang="en-US" i="1">
                              <a:solidFill>
                                <a:schemeClr val="bg1"/>
                              </a:solidFill>
                              <a:latin typeface="Cambria Math" panose="02040503050406030204" pitchFamily="18" charset="0"/>
                              <a:ea typeface="Cambria Math" panose="02040503050406030204" pitchFamily="18" charset="0"/>
                            </a:rPr>
                            <m:t>𝑑𝑉</m:t>
                          </m:r>
                        </m:den>
                      </m:f>
                    </m:oMath>
                  </m:oMathPara>
                </a14:m>
                <a:endParaRPr lang="ru-RU"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1058330" y="756837"/>
                <a:ext cx="470898" cy="501419"/>
              </a:xfrm>
              <a:prstGeom prst="rect">
                <a:avLst/>
              </a:prstGeom>
              <a:blipFill rotWithShape="0">
                <a:blip r:embed="rId2"/>
                <a:stretch>
                  <a:fillRect b="-243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3476613" y="1607515"/>
                <a:ext cx="1879489" cy="7014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40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𝑝</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𝑝</m:t>
                          </m:r>
                        </m:e>
                        <m:sup>
                          <m:r>
                            <a:rPr lang="en-US" sz="2400" b="0" i="1" smtClean="0">
                              <a:solidFill>
                                <a:schemeClr val="bg1"/>
                              </a:solidFill>
                              <a:latin typeface="Cambria Math" panose="02040503050406030204" pitchFamily="18" charset="0"/>
                            </a:rPr>
                            <m:t>′′</m:t>
                          </m:r>
                        </m:sup>
                      </m:sSup>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𝑑</m:t>
                          </m:r>
                          <m:r>
                            <a:rPr lang="en-US" sz="2400" i="1">
                              <a:solidFill>
                                <a:schemeClr val="bg1"/>
                              </a:solidFill>
                              <a:latin typeface="Cambria Math" panose="02040503050406030204" pitchFamily="18" charset="0"/>
                              <a:ea typeface="Cambria Math" panose="02040503050406030204" pitchFamily="18" charset="0"/>
                            </a:rPr>
                            <m:t>𝛾</m:t>
                          </m:r>
                        </m:num>
                        <m:den>
                          <m:r>
                            <a:rPr lang="en-US" sz="2400" b="0" i="1" smtClean="0">
                              <a:solidFill>
                                <a:schemeClr val="bg1"/>
                              </a:solidFill>
                              <a:latin typeface="Cambria Math" panose="02040503050406030204" pitchFamily="18" charset="0"/>
                              <a:ea typeface="Cambria Math" panose="02040503050406030204" pitchFamily="18" charset="0"/>
                            </a:rPr>
                            <m:t>𝑟</m:t>
                          </m:r>
                        </m:den>
                      </m:f>
                    </m:oMath>
                  </m:oMathPara>
                </a14:m>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476613" y="1607515"/>
                <a:ext cx="1879489" cy="701410"/>
              </a:xfrm>
              <a:prstGeom prst="rect">
                <a:avLst/>
              </a:prstGeom>
              <a:blipFill rotWithShape="0">
                <a:blip r:embed="rId3"/>
                <a:stretch>
                  <a:fillRect/>
                </a:stretch>
              </a:blipFill>
            </p:spPr>
            <p:txBody>
              <a:bodyPr/>
              <a:lstStyle/>
              <a:p>
                <a:r>
                  <a:rPr lang="ru-RU">
                    <a:noFill/>
                  </a:rPr>
                  <a:t> </a:t>
                </a:r>
              </a:p>
            </p:txBody>
          </p:sp>
        </mc:Fallback>
      </mc:AlternateContent>
      <p:sp>
        <p:nvSpPr>
          <p:cNvPr id="6" name="Прямоугольник 5"/>
          <p:cNvSpPr/>
          <p:nvPr/>
        </p:nvSpPr>
        <p:spPr>
          <a:xfrm>
            <a:off x="960477" y="2459043"/>
            <a:ext cx="3179075"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Агар сирт ихтиёрий бўлса,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4139552" y="2244176"/>
                <a:ext cx="2437269" cy="691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00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𝑝</m:t>
                          </m:r>
                        </m:e>
                        <m:sup>
                          <m:r>
                            <a:rPr lang="en-US" sz="2000" b="0" i="1" smtClean="0">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𝑝</m:t>
                          </m:r>
                        </m:e>
                        <m:sup>
                          <m:r>
                            <a:rPr lang="en-US" sz="2000" b="0" i="1" smtClean="0">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r>
                        <a:rPr lang="en-US" sz="2000" i="1">
                          <a:solidFill>
                            <a:schemeClr val="bg1"/>
                          </a:solidFill>
                          <a:latin typeface="Cambria Math" panose="02040503050406030204" pitchFamily="18" charset="0"/>
                          <a:ea typeface="Cambria Math" panose="02040503050406030204" pitchFamily="18" charset="0"/>
                        </a:rPr>
                        <m:t>𝛾</m:t>
                      </m:r>
                      <m:d>
                        <m:dPr>
                          <m:ctrlPr>
                            <a:rPr lang="en-US" sz="2000" b="0" i="1" smtClean="0">
                              <a:solidFill>
                                <a:schemeClr val="bg1"/>
                              </a:solidFill>
                              <a:latin typeface="Cambria Math" panose="02040503050406030204" pitchFamily="18" charset="0"/>
                              <a:ea typeface="Cambria Math" panose="02040503050406030204" pitchFamily="18" charset="0"/>
                            </a:rPr>
                          </m:ctrlPr>
                        </m:dPr>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1</m:t>
                              </m:r>
                            </m:num>
                            <m:den>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𝑟</m:t>
                                  </m:r>
                                </m:e>
                                <m:sub>
                                  <m:r>
                                    <a:rPr lang="en-US" sz="2000" b="0" i="1" smtClean="0">
                                      <a:solidFill>
                                        <a:schemeClr val="bg1"/>
                                      </a:solidFill>
                                      <a:latin typeface="Cambria Math" panose="02040503050406030204" pitchFamily="18" charset="0"/>
                                      <a:ea typeface="Cambria Math" panose="02040503050406030204" pitchFamily="18" charset="0"/>
                                    </a:rPr>
                                    <m:t>1</m:t>
                                  </m:r>
                                </m:sub>
                              </m:sSub>
                            </m:den>
                          </m:f>
                          <m:r>
                            <a:rPr lang="en-US" sz="2000" b="0" i="1" smtClean="0">
                              <a:solidFill>
                                <a:schemeClr val="bg1"/>
                              </a:solidFill>
                              <a:latin typeface="Cambria Math" panose="02040503050406030204" pitchFamily="18" charset="0"/>
                              <a:ea typeface="Cambria Math" panose="02040503050406030204" pitchFamily="18" charset="0"/>
                            </a:rPr>
                            <m:t>+</m:t>
                          </m:r>
                          <m:f>
                            <m:fPr>
                              <m:ctrlPr>
                                <a:rPr lang="en-US" sz="2000" i="1">
                                  <a:solidFill>
                                    <a:schemeClr val="bg1"/>
                                  </a:solidFill>
                                  <a:latin typeface="Cambria Math" panose="02040503050406030204" pitchFamily="18" charset="0"/>
                                  <a:ea typeface="Cambria Math" panose="02040503050406030204" pitchFamily="18" charset="0"/>
                                </a:rPr>
                              </m:ctrlPr>
                            </m:fPr>
                            <m:num>
                              <m:r>
                                <a:rPr lang="en-US" sz="2000" i="1">
                                  <a:solidFill>
                                    <a:schemeClr val="bg1"/>
                                  </a:solidFill>
                                  <a:latin typeface="Cambria Math" panose="02040503050406030204" pitchFamily="18" charset="0"/>
                                  <a:ea typeface="Cambria Math" panose="02040503050406030204" pitchFamily="18" charset="0"/>
                                </a:rPr>
                                <m:t>1</m:t>
                              </m:r>
                            </m:num>
                            <m:den>
                              <m:sSub>
                                <m:sSubPr>
                                  <m:ctrlPr>
                                    <a:rPr lang="en-US" sz="2000" i="1">
                                      <a:solidFill>
                                        <a:schemeClr val="bg1"/>
                                      </a:solidFill>
                                      <a:latin typeface="Cambria Math" panose="02040503050406030204" pitchFamily="18" charset="0"/>
                                      <a:ea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𝑟</m:t>
                                  </m:r>
                                </m:e>
                                <m:sub>
                                  <m:r>
                                    <a:rPr lang="en-US" sz="2000" b="0" i="1" smtClean="0">
                                      <a:solidFill>
                                        <a:schemeClr val="bg1"/>
                                      </a:solidFill>
                                      <a:latin typeface="Cambria Math" panose="02040503050406030204" pitchFamily="18" charset="0"/>
                                      <a:ea typeface="Cambria Math" panose="02040503050406030204" pitchFamily="18" charset="0"/>
                                    </a:rPr>
                                    <m:t>2</m:t>
                                  </m:r>
                                </m:sub>
                              </m:sSub>
                            </m:den>
                          </m:f>
                        </m:e>
                      </m:d>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4139552" y="2244176"/>
                <a:ext cx="2437269" cy="691536"/>
              </a:xfrm>
              <a:prstGeom prst="rect">
                <a:avLst/>
              </a:prstGeom>
              <a:blipFill rotWithShape="0">
                <a:blip r:embed="rId4"/>
                <a:stretch>
                  <a:fillRect/>
                </a:stretch>
              </a:blipFill>
            </p:spPr>
            <p:txBody>
              <a:bodyPr/>
              <a:lstStyle/>
              <a:p>
                <a:r>
                  <a:rPr lang="ru-RU">
                    <a:noFill/>
                  </a:rPr>
                  <a:t> </a:t>
                </a:r>
              </a:p>
            </p:txBody>
          </p:sp>
        </mc:Fallback>
      </mc:AlternateContent>
      <p:sp>
        <p:nvSpPr>
          <p:cNvPr id="9" name="Прямоугольник 8"/>
          <p:cNvSpPr/>
          <p:nvPr/>
        </p:nvSpPr>
        <p:spPr>
          <a:xfrm>
            <a:off x="992061" y="2873964"/>
            <a:ext cx="7092006"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чегаравий сиртнинг асосий эгрилик радиуслари</a:t>
            </a:r>
            <a:r>
              <a:rPr lang="uz-Cyrl-UZ" sz="2000" dirty="0" smtClean="0">
                <a:solidFill>
                  <a:schemeClr val="bg1"/>
                </a:solidFill>
                <a:latin typeface="Times New Roman" panose="02020603050405020304" pitchFamily="18" charset="0"/>
                <a:cs typeface="Times New Roman" panose="02020603050405020304" pitchFamily="18" charset="0"/>
              </a:rPr>
              <a:t>.</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Бу </a:t>
            </a:r>
            <a:r>
              <a:rPr lang="uz-Cyrl-UZ" sz="2000" dirty="0">
                <a:solidFill>
                  <a:schemeClr val="bg1"/>
                </a:solidFill>
                <a:latin typeface="Times New Roman" panose="02020603050405020304" pitchFamily="18" charset="0"/>
                <a:cs typeface="Times New Roman" panose="02020603050405020304" pitchFamily="18" charset="0"/>
              </a:rPr>
              <a:t>формулалар </a:t>
            </a:r>
            <a:r>
              <a:rPr lang="uz-Cyrl-UZ" sz="2000" b="1" dirty="0">
                <a:solidFill>
                  <a:srgbClr val="FF0000"/>
                </a:solidFill>
                <a:latin typeface="Times New Roman" panose="02020603050405020304" pitchFamily="18" charset="0"/>
                <a:cs typeface="Times New Roman" panose="02020603050405020304" pitchFamily="18" charset="0"/>
              </a:rPr>
              <a:t>Лаплас формуласи</a:t>
            </a:r>
            <a:r>
              <a:rPr lang="uz-Cyrl-UZ" sz="2000" dirty="0">
                <a:solidFill>
                  <a:srgbClr val="FF0000"/>
                </a:solidFill>
                <a:latin typeface="Times New Roman" panose="02020603050405020304" pitchFamily="18" charset="0"/>
                <a:cs typeface="Times New Roman" panose="02020603050405020304" pitchFamily="18" charset="0"/>
              </a:rPr>
              <a:t>, </a:t>
            </a:r>
            <a:endParaRPr lang="ru-RU" sz="2000"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p:cNvSpPr txBox="1"/>
              <p:nvPr/>
            </p:nvSpPr>
            <p:spPr>
              <a:xfrm>
                <a:off x="2066394" y="2920130"/>
                <a:ext cx="586891"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𝑟</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m:t>
                      </m:r>
                      <m:sSub>
                        <m:sSubPr>
                          <m:ctrlPr>
                            <a:rPr lang="ru-RU"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𝑟</m:t>
                          </m:r>
                        </m:e>
                        <m:sub>
                          <m:r>
                            <a:rPr lang="en-US" sz="2000" b="0" i="1" smtClean="0">
                              <a:solidFill>
                                <a:schemeClr val="bg1"/>
                              </a:solidFill>
                              <a:latin typeface="Cambria Math" panose="02040503050406030204" pitchFamily="18" charset="0"/>
                            </a:rPr>
                            <m:t>2</m:t>
                          </m:r>
                        </m:sub>
                      </m:sSub>
                    </m:oMath>
                  </m:oMathPara>
                </a14:m>
                <a:endParaRPr lang="ru-RU" sz="20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2066394" y="2920130"/>
                <a:ext cx="586891" cy="307777"/>
              </a:xfrm>
              <a:prstGeom prst="rect">
                <a:avLst/>
              </a:prstGeom>
              <a:blipFill rotWithShape="0">
                <a:blip r:embed="rId5"/>
                <a:stretch>
                  <a:fillRect l="-5208" r="-2083" b="-19608"/>
                </a:stretch>
              </a:blipFill>
            </p:spPr>
            <p:txBody>
              <a:bodyPr/>
              <a:lstStyle/>
              <a:p>
                <a:r>
                  <a:rPr lang="ru-RU">
                    <a:noFill/>
                  </a:rPr>
                  <a:t> </a:t>
                </a:r>
              </a:p>
            </p:txBody>
          </p:sp>
        </mc:Fallback>
      </mc:AlternateContent>
      <p:sp>
        <p:nvSpPr>
          <p:cNvPr id="11" name="Прямоугольник 10"/>
          <p:cNvSpPr/>
          <p:nvPr/>
        </p:nvSpPr>
        <p:spPr>
          <a:xfrm>
            <a:off x="955724" y="3725492"/>
            <a:ext cx="3034805" cy="400110"/>
          </a:xfrm>
          <a:prstGeom prst="rect">
            <a:avLst/>
          </a:prstGeom>
        </p:spPr>
        <p:txBody>
          <a:bodyPr wrap="none">
            <a:spAutoFit/>
          </a:bodyPr>
          <a:lstStyle/>
          <a:p>
            <a:r>
              <a:rPr lang="uz-Cyrl-UZ" sz="2000" b="1" dirty="0">
                <a:solidFill>
                  <a:srgbClr val="FF0000"/>
                </a:solidFill>
                <a:latin typeface="Times New Roman" panose="02020603050405020304" pitchFamily="18" charset="0"/>
                <a:ea typeface="Times New Roman" panose="02020603050405020304" pitchFamily="18" charset="0"/>
              </a:rPr>
              <a:t>Лаплас босими</a:t>
            </a:r>
            <a:r>
              <a:rPr lang="uz-Cyrl-UZ" sz="2000" dirty="0">
                <a:solidFill>
                  <a:srgbClr val="FF0000"/>
                </a:solidFill>
                <a:latin typeface="Times New Roman" panose="02020603050405020304" pitchFamily="18" charset="0"/>
                <a:ea typeface="Times New Roman" panose="02020603050405020304" pitchFamily="18" charset="0"/>
              </a:rPr>
              <a:t> дейилади</a:t>
            </a:r>
            <a:endParaRPr lang="ru-RU" sz="2000" dirty="0">
              <a:solidFill>
                <a:srgbClr val="FF0000"/>
              </a:solidFill>
            </a:endParaRPr>
          </a:p>
        </p:txBody>
      </p:sp>
      <mc:AlternateContent xmlns:mc="http://schemas.openxmlformats.org/markup-compatibility/2006" xmlns:a14="http://schemas.microsoft.com/office/drawing/2010/main">
        <mc:Choice Requires="a14">
          <p:sp>
            <p:nvSpPr>
              <p:cNvPr id="12" name="Прямоугольник 11"/>
              <p:cNvSpPr/>
              <p:nvPr/>
            </p:nvSpPr>
            <p:spPr>
              <a:xfrm>
                <a:off x="5139978" y="3215819"/>
                <a:ext cx="469103" cy="55335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1600" i="1" smtClean="0">
                              <a:solidFill>
                                <a:schemeClr val="bg1"/>
                              </a:solidFill>
                              <a:latin typeface="Cambria Math" panose="02040503050406030204" pitchFamily="18" charset="0"/>
                              <a:ea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2</m:t>
                          </m:r>
                          <m:r>
                            <a:rPr lang="en-US" sz="1600" i="1">
                              <a:solidFill>
                                <a:schemeClr val="bg1"/>
                              </a:solidFill>
                              <a:latin typeface="Cambria Math" panose="02040503050406030204" pitchFamily="18" charset="0"/>
                              <a:ea typeface="Cambria Math" panose="02040503050406030204" pitchFamily="18" charset="0"/>
                            </a:rPr>
                            <m:t>𝛾</m:t>
                          </m:r>
                        </m:num>
                        <m:den>
                          <m:r>
                            <a:rPr lang="en-US" sz="1600" i="1">
                              <a:solidFill>
                                <a:schemeClr val="bg1"/>
                              </a:solidFill>
                              <a:latin typeface="Cambria Math" panose="02040503050406030204" pitchFamily="18" charset="0"/>
                              <a:ea typeface="Cambria Math" panose="02040503050406030204" pitchFamily="18" charset="0"/>
                            </a:rPr>
                            <m:t>𝑟</m:t>
                          </m:r>
                        </m:den>
                      </m:f>
                    </m:oMath>
                  </m:oMathPara>
                </a14:m>
                <a:endParaRPr lang="ru-RU" sz="1600" dirty="0"/>
              </a:p>
            </p:txBody>
          </p:sp>
        </mc:Choice>
        <mc:Fallback xmlns="">
          <p:sp>
            <p:nvSpPr>
              <p:cNvPr id="12" name="Прямоугольник 11"/>
              <p:cNvSpPr>
                <a:spLocks noRot="1" noChangeAspect="1" noMove="1" noResize="1" noEditPoints="1" noAdjustHandles="1" noChangeArrowheads="1" noChangeShapeType="1" noTextEdit="1"/>
              </p:cNvSpPr>
              <p:nvPr/>
            </p:nvSpPr>
            <p:spPr>
              <a:xfrm>
                <a:off x="5139978" y="3215819"/>
                <a:ext cx="469103" cy="553357"/>
              </a:xfrm>
              <a:prstGeom prst="rect">
                <a:avLst/>
              </a:prstGeom>
              <a:blipFill rotWithShape="0">
                <a:blip r:embed="rId6"/>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404790864"/>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1949" y="912627"/>
            <a:ext cx="6760723" cy="3170099"/>
          </a:xfrm>
          <a:prstGeom prst="rect">
            <a:avLst/>
          </a:prstGeom>
        </p:spPr>
        <p:txBody>
          <a:bodyPr wrap="square">
            <a:spAutoFit/>
          </a:bodyPr>
          <a:lstStyle/>
          <a:p>
            <a:pPr indent="449580" algn="just"/>
            <a:r>
              <a:rPr lang="ru-RU" sz="2000" dirty="0">
                <a:solidFill>
                  <a:schemeClr val="bg1"/>
                </a:solidFill>
                <a:latin typeface="Times New Roman" panose="02020603050405020304" pitchFamily="18" charset="0"/>
                <a:ea typeface="Times New Roman" panose="02020603050405020304" pitchFamily="18" charset="0"/>
              </a:rPr>
              <a:t>Критик </a:t>
            </a:r>
            <a:r>
              <a:rPr lang="ru-RU" sz="2000" dirty="0" err="1">
                <a:solidFill>
                  <a:schemeClr val="bg1"/>
                </a:solidFill>
                <a:latin typeface="Times New Roman" panose="02020603050405020304" pitchFamily="18" charset="0"/>
                <a:ea typeface="Times New Roman" panose="02020603050405020304" pitchFamily="18" charset="0"/>
              </a:rPr>
              <a:t>нуқта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мавжудлигини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илк</a:t>
            </a:r>
            <a:r>
              <a:rPr lang="ru-RU" sz="2000" dirty="0">
                <a:solidFill>
                  <a:schemeClr val="bg1"/>
                </a:solidFill>
                <a:latin typeface="Times New Roman" panose="02020603050405020304" pitchFamily="18" charset="0"/>
                <a:ea typeface="Times New Roman" panose="02020603050405020304" pitchFamily="18" charset="0"/>
              </a:rPr>
              <a:t> бор </a:t>
            </a:r>
            <a:r>
              <a:rPr lang="ru-RU" sz="2000" dirty="0" err="1">
                <a:solidFill>
                  <a:schemeClr val="bg1"/>
                </a:solidFill>
                <a:latin typeface="Times New Roman" panose="02020603050405020304" pitchFamily="18" charset="0"/>
                <a:ea typeface="Times New Roman" panose="02020603050405020304" pitchFamily="18" charset="0"/>
              </a:rPr>
              <a:t>Ендрю</a:t>
            </a:r>
            <a:r>
              <a:rPr lang="ru-RU" sz="2000" dirty="0">
                <a:solidFill>
                  <a:schemeClr val="bg1"/>
                </a:solidFill>
                <a:latin typeface="Times New Roman" panose="02020603050405020304" pitchFamily="18" charset="0"/>
                <a:ea typeface="Times New Roman" panose="02020603050405020304" pitchFamily="18" charset="0"/>
              </a:rPr>
              <a:t> (1869) </a:t>
            </a:r>
            <a:r>
              <a:rPr lang="uz-Cyrl-UZ" sz="2000" dirty="0">
                <a:solidFill>
                  <a:schemeClr val="bg1"/>
                </a:solidFill>
                <a:latin typeface="Times New Roman" panose="02020603050405020304" pitchFamily="18" charset="0"/>
                <a:ea typeface="Times New Roman" panose="02020603050405020304" pitchFamily="18" charset="0"/>
              </a:rPr>
              <a:t> карбонат ангидридни </a:t>
            </a:r>
            <a:r>
              <a:rPr lang="uz-Cyrl-UZ" sz="2000" baseline="-25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ўрган</a:t>
            </a:r>
            <a:r>
              <a:rPr lang="uz-Cyrl-UZ" sz="2000" dirty="0">
                <a:solidFill>
                  <a:schemeClr val="bg1"/>
                </a:solidFill>
                <a:latin typeface="Times New Roman" panose="02020603050405020304" pitchFamily="18" charset="0"/>
                <a:ea typeface="Times New Roman" panose="02020603050405020304" pitchFamily="18" charset="0"/>
              </a:rPr>
              <a:t>иш жараёнида </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кузатган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қанча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вақтдан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кейин</a:t>
            </a:r>
            <a:r>
              <a:rPr lang="ru-RU" sz="2000" dirty="0">
                <a:solidFill>
                  <a:schemeClr val="bg1"/>
                </a:solidFill>
                <a:latin typeface="Times New Roman" panose="02020603050405020304" pitchFamily="18" charset="0"/>
                <a:ea typeface="Times New Roman" panose="02020603050405020304" pitchFamily="18" charset="0"/>
              </a:rPr>
              <a:t> Ван-дер-Ваал</a:t>
            </a:r>
            <a:r>
              <a:rPr lang="uz-Cyrl-UZ" sz="2000" dirty="0">
                <a:solidFill>
                  <a:schemeClr val="bg1"/>
                </a:solidFill>
                <a:latin typeface="Times New Roman" panose="02020603050405020304" pitchFamily="18" charset="0"/>
                <a:ea typeface="Times New Roman" panose="02020603050405020304" pitchFamily="18" charset="0"/>
              </a:rPr>
              <a:t>ь</a:t>
            </a:r>
            <a:r>
              <a:rPr lang="ru-RU" sz="2000" dirty="0">
                <a:solidFill>
                  <a:schemeClr val="bg1"/>
                </a:solidFill>
                <a:latin typeface="Times New Roman" panose="02020603050405020304" pitchFamily="18" charset="0"/>
                <a:ea typeface="Times New Roman" panose="02020603050405020304" pitchFamily="18" charset="0"/>
              </a:rPr>
              <a:t>с </a:t>
            </a:r>
            <a:r>
              <a:rPr lang="ru-RU" sz="2000" dirty="0" err="1">
                <a:solidFill>
                  <a:schemeClr val="bg1"/>
                </a:solidFill>
                <a:latin typeface="Times New Roman" panose="02020603050405020304" pitchFamily="18" charset="0"/>
                <a:ea typeface="Times New Roman" panose="02020603050405020304" pitchFamily="18" charset="0"/>
              </a:rPr>
              <a:t>ўзининг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машҳур</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т</a:t>
            </a:r>
            <a:r>
              <a:rPr lang="ru-RU" sz="2000" dirty="0" err="1">
                <a:solidFill>
                  <a:schemeClr val="bg1"/>
                </a:solidFill>
                <a:latin typeface="Times New Roman" panose="02020603050405020304" pitchFamily="18" charset="0"/>
                <a:ea typeface="Times New Roman" panose="02020603050405020304" pitchFamily="18" charset="0"/>
              </a:rPr>
              <a:t>енгламасини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таклиф</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қилади</a:t>
            </a:r>
            <a:r>
              <a:rPr lang="uz-Cyrl-UZ"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a:solidFill>
                  <a:schemeClr val="bg1"/>
                </a:solidFill>
                <a:latin typeface="Times New Roman" panose="02020603050405020304" pitchFamily="18" charset="0"/>
                <a:ea typeface="Times New Roman" panose="02020603050405020304" pitchFamily="18" charset="0"/>
              </a:rPr>
              <a:t>Бу тенгламанинг муҳим хоссаси, битта тенглама бир вақтнинг ўзида ҳам газ, ҳам суюқ ҳолатни тавсифлай олган. Бундай ҳолдан қутилиш учун Максвелл тенг юзалар қоидасини киритади ва  Ван-дер-Ваальс тенгламаси ҳамда Максвелл тенг юзалар қоидаси биргаликда </a:t>
            </a:r>
            <a:r>
              <a:rPr lang="uz-Cyrl-UZ" sz="2000" b="1" dirty="0">
                <a:solidFill>
                  <a:srgbClr val="FF0000"/>
                </a:solidFill>
                <a:latin typeface="Times New Roman" panose="02020603050405020304" pitchFamily="18" charset="0"/>
                <a:ea typeface="Times New Roman" panose="02020603050405020304" pitchFamily="18" charset="0"/>
              </a:rPr>
              <a:t>конденсация ҳодисасини</a:t>
            </a:r>
            <a:r>
              <a:rPr lang="uz-Cyrl-UZ" sz="2000" dirty="0">
                <a:solidFill>
                  <a:srgbClr val="FF0000"/>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тушунтириб берган.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1971558"/>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8681" y="629090"/>
            <a:ext cx="6595353" cy="4093428"/>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Ўша вақтда модданинг бир агрегат ҳолатдан иккинчисига ўтиши </a:t>
            </a:r>
            <a:r>
              <a:rPr lang="uz-Cyrl-UZ" sz="2000" b="1" dirty="0">
                <a:solidFill>
                  <a:srgbClr val="FF0000"/>
                </a:solidFill>
                <a:latin typeface="Times New Roman" panose="02020603050405020304" pitchFamily="18" charset="0"/>
                <a:ea typeface="Times New Roman" panose="02020603050405020304" pitchFamily="18" charset="0"/>
              </a:rPr>
              <a:t>фаза ўтиши ёки фазавий ўтиш</a:t>
            </a:r>
            <a:r>
              <a:rPr lang="uz-Cyrl-UZ" sz="2000" dirty="0">
                <a:solidFill>
                  <a:srgbClr val="FF0000"/>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деган ном олган. Шундай қилиб, фазалар ўтиши назариясига асос солинган. Турли системалар устида олиб борилган тадқиқотлар фаза ўтиш газ ҳолатдан суюқлик ҳолатига ўтиш билан чегараланган, жуда кўп қиррали эканлиги намоён бўлди.</a:t>
            </a:r>
            <a:endParaRPr lang="ru-RU"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a:solidFill>
                  <a:schemeClr val="bg1"/>
                </a:solidFill>
                <a:latin typeface="Times New Roman" panose="02020603050405020304" pitchFamily="18" charset="0"/>
                <a:ea typeface="Times New Roman" panose="02020603050405020304" pitchFamily="18" charset="0"/>
              </a:rPr>
              <a:t> Мувозанат ҳолатдаги гетероген системада ташқи таъсирларнинг ўзгаришида модда бир фазадан бошқа фазага ўтиши мумкин. </a:t>
            </a:r>
            <a:r>
              <a:rPr lang="uz-Cyrl-UZ" sz="2000" b="1" dirty="0">
                <a:solidFill>
                  <a:schemeClr val="bg1"/>
                </a:solidFill>
                <a:latin typeface="Times New Roman" panose="02020603050405020304" pitchFamily="18" charset="0"/>
                <a:ea typeface="Times New Roman" panose="02020603050405020304" pitchFamily="18" charset="0"/>
              </a:rPr>
              <a:t>Масалан</a:t>
            </a:r>
            <a:r>
              <a:rPr lang="uz-Cyrl-UZ" sz="2000" dirty="0">
                <a:solidFill>
                  <a:schemeClr val="bg1"/>
                </a:solidFill>
                <a:latin typeface="Times New Roman" panose="02020603050405020304" pitchFamily="18" charset="0"/>
                <a:ea typeface="Times New Roman" panose="02020603050405020304" pitchFamily="18" charset="0"/>
              </a:rPr>
              <a:t>: суюқ ҳолатдан газ ҳолатга, бир кристалл модификациядан бошқасига, нормал ўтказгич ҳолатдан ўта ўтказгич ҳолатга, ферромагнит ҳолатдан парамагнит ҳолатга ва ҳ.к.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00217374"/>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2841" y="652132"/>
            <a:ext cx="7198469" cy="3416320"/>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 Фаза ўтишлар назариясини аввал термодинамик нуқтайи- назардан кўриб чиқамиз. Фаза ўтишлар ҳар доим баъзи бир термодинамик катталиклар узлуксизлигининг бузилиши билан боғлангандир. </a:t>
            </a:r>
            <a:r>
              <a:rPr lang="uz-Cyrl-UZ" sz="2400" b="1" dirty="0">
                <a:solidFill>
                  <a:srgbClr val="FF0000"/>
                </a:solidFill>
                <a:latin typeface="Times New Roman" panose="02020603050405020304" pitchFamily="18" charset="0"/>
                <a:ea typeface="Times New Roman" panose="02020603050405020304" pitchFamily="18" charset="0"/>
              </a:rPr>
              <a:t>Ўтиш нуқтасида Гиббс термодинамик потенциалининг биринчи ёки иккинчи тартибли ҳосилаларининг узилишга дучор бўлишига қараб, фаза ўтишлар биринчи ва иккинчи хил фаза ўтишларга бўлинади</a:t>
            </a:r>
            <a:r>
              <a:rPr lang="uz-Cyrl-UZ" sz="2400" dirty="0">
                <a:solidFill>
                  <a:srgbClr val="FF0000"/>
                </a:solidFill>
                <a:latin typeface="Times New Roman" panose="02020603050405020304" pitchFamily="18" charset="0"/>
                <a:ea typeface="Times New Roman" panose="02020603050405020304" pitchFamily="18" charset="0"/>
              </a:rPr>
              <a:t>. </a:t>
            </a:r>
            <a:endParaRPr lang="ru-RU" sz="24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83602165"/>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477" y="560996"/>
            <a:ext cx="8083685" cy="4154984"/>
          </a:xfrm>
          <a:prstGeom prst="rect">
            <a:avLst/>
          </a:prstGeom>
        </p:spPr>
        <p:txBody>
          <a:bodyPr wrap="square">
            <a:spAutoFit/>
          </a:bodyPr>
          <a:lstStyle/>
          <a:p>
            <a:pPr indent="449580" algn="just"/>
            <a:r>
              <a:rPr lang="uz-Cyrl-UZ" sz="2400" dirty="0" smtClean="0">
                <a:solidFill>
                  <a:schemeClr val="bg1"/>
                </a:solidFill>
                <a:latin typeface="Times New Roman" panose="02020603050405020304" pitchFamily="18" charset="0"/>
                <a:ea typeface="Times New Roman" panose="02020603050405020304" pitchFamily="18" charset="0"/>
              </a:rPr>
              <a:t>Агар Гиббс термодинамик потенциалидан олинган биринчи тартибли ҳосила узилишга дучор бўлса, иккинчи тартибли ҳосила эса узлуксиз бўлса, бундай фаза ўтиш </a:t>
            </a:r>
            <a:r>
              <a:rPr lang="uz-Cyrl-UZ" sz="2400" b="1" dirty="0" smtClean="0">
                <a:solidFill>
                  <a:srgbClr val="FF0000"/>
                </a:solidFill>
                <a:latin typeface="Times New Roman" panose="02020603050405020304" pitchFamily="18" charset="0"/>
                <a:ea typeface="Times New Roman" panose="02020603050405020304" pitchFamily="18" charset="0"/>
              </a:rPr>
              <a:t>биринчи хил фаза ўтишлар</a:t>
            </a:r>
            <a:r>
              <a:rPr lang="uz-Cyrl-UZ" sz="2400" dirty="0" smtClean="0">
                <a:solidFill>
                  <a:srgbClr val="FF0000"/>
                </a:solidFill>
                <a:latin typeface="Times New Roman" panose="02020603050405020304" pitchFamily="18" charset="0"/>
                <a:ea typeface="Times New Roman" panose="02020603050405020304" pitchFamily="18" charset="0"/>
              </a:rPr>
              <a:t> </a:t>
            </a:r>
            <a:r>
              <a:rPr lang="uz-Cyrl-UZ" sz="2400" dirty="0" smtClean="0">
                <a:solidFill>
                  <a:schemeClr val="bg1"/>
                </a:solidFill>
                <a:latin typeface="Times New Roman" panose="02020603050405020304" pitchFamily="18" charset="0"/>
                <a:ea typeface="Times New Roman" panose="02020603050405020304" pitchFamily="18" charset="0"/>
              </a:rPr>
              <a:t>деб юритилади. Агар аксинча бўлса, у ҳолда </a:t>
            </a:r>
            <a:r>
              <a:rPr lang="uz-Cyrl-UZ" sz="2400" b="1" dirty="0" smtClean="0">
                <a:solidFill>
                  <a:srgbClr val="FF0000"/>
                </a:solidFill>
                <a:latin typeface="Times New Roman" panose="02020603050405020304" pitchFamily="18" charset="0"/>
                <a:ea typeface="Times New Roman" panose="02020603050405020304" pitchFamily="18" charset="0"/>
              </a:rPr>
              <a:t>иккинчи хил фаза ўтишлар</a:t>
            </a:r>
            <a:r>
              <a:rPr lang="uz-Cyrl-UZ" sz="2400" dirty="0" smtClean="0">
                <a:solidFill>
                  <a:srgbClr val="FF0000"/>
                </a:solidFill>
                <a:latin typeface="Times New Roman" panose="02020603050405020304" pitchFamily="18" charset="0"/>
                <a:ea typeface="Times New Roman" panose="02020603050405020304" pitchFamily="18" charset="0"/>
              </a:rPr>
              <a:t> </a:t>
            </a:r>
            <a:r>
              <a:rPr lang="uz-Cyrl-UZ" sz="2400" dirty="0" smtClean="0">
                <a:solidFill>
                  <a:schemeClr val="bg1"/>
                </a:solidFill>
                <a:latin typeface="Times New Roman" panose="02020603050405020304" pitchFamily="18" charset="0"/>
                <a:ea typeface="Times New Roman" panose="02020603050405020304" pitchFamily="18" charset="0"/>
              </a:rPr>
              <a:t>деб юритилади.</a:t>
            </a:r>
            <a:endParaRPr lang="ru-RU" sz="2400" dirty="0" smtClean="0">
              <a:solidFill>
                <a:schemeClr val="bg1"/>
              </a:solidFill>
              <a:latin typeface="Times New Roman" panose="02020603050405020304" pitchFamily="18" charset="0"/>
              <a:ea typeface="Times New Roman" panose="02020603050405020304" pitchFamily="18" charset="0"/>
            </a:endParaRPr>
          </a:p>
          <a:p>
            <a:pPr indent="449580" algn="just"/>
            <a:r>
              <a:rPr lang="uz-Cyrl-UZ" sz="2400" dirty="0" smtClean="0">
                <a:solidFill>
                  <a:schemeClr val="bg1"/>
                </a:solidFill>
                <a:latin typeface="Times New Roman" panose="02020603050405020304" pitchFamily="18" charset="0"/>
                <a:ea typeface="Times New Roman" panose="02020603050405020304" pitchFamily="18" charset="0"/>
              </a:rPr>
              <a:t> Биринчи хил фаза ўтишларда солиштирма ҳажм, солиштирма энтропия ўтиш нуқтасида узилишга дучор бўлади. Биринчи хил фаза ўтишларда яширин иссиқликнинг ютилиши ёки ажралиши кузатилади. Бундай ўтишга эриш, буғланиш, сублимация, бир кристалл ҳолатдан иккинчи кристалл ҳолатга ўтиш киради.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4519634"/>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0118" y="927378"/>
            <a:ext cx="7052553" cy="2246769"/>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Биринчи хил фаза ўтишлар тенгламаси Клапейрон-Клаузиус томонидан аниқланган. Бу тенгламани олишда фазалар мувозанатида иккала фазадаги кимёвий потенциалларнинг тенглик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шарти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дан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фойдаланамиз.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Бунинг</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ушбу</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тенгликнинг</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ҳар</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иккала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томонидан</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тўлиқ</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дифферен</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оламиз</a:t>
            </a:r>
            <a:endParaRPr lang="ru-RU" sz="2000" dirty="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Прямоугольник 3"/>
              <p:cNvSpPr/>
              <p:nvPr/>
            </p:nvSpPr>
            <p:spPr>
              <a:xfrm>
                <a:off x="2435348" y="1895963"/>
                <a:ext cx="1682768"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ru-RU" i="1" smtClean="0">
                              <a:solidFill>
                                <a:schemeClr val="bg1"/>
                              </a:solidFill>
                              <a:latin typeface="Cambria Math" panose="02040503050406030204" pitchFamily="18" charset="0"/>
                            </a:rPr>
                          </m:ctrlPr>
                        </m:sSupPr>
                        <m:e>
                          <m:r>
                            <a:rPr lang="en-US" i="1" smtClean="0">
                              <a:solidFill>
                                <a:schemeClr val="bg1"/>
                              </a:solidFill>
                              <a:latin typeface="Cambria Math" panose="02040503050406030204" pitchFamily="18" charset="0"/>
                              <a:ea typeface="Cambria Math" panose="02040503050406030204" pitchFamily="18" charset="0"/>
                            </a:rPr>
                            <m:t>𝜇</m:t>
                          </m:r>
                        </m:e>
                        <m:sup>
                          <m:r>
                            <a:rPr lang="en-US" i="1">
                              <a:solidFill>
                                <a:schemeClr val="bg1"/>
                              </a:solidFill>
                              <a:latin typeface="Cambria Math" panose="02040503050406030204" pitchFamily="18" charset="0"/>
                            </a:rPr>
                            <m:t>′</m:t>
                          </m:r>
                        </m:sup>
                      </m:sSup>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𝑇</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𝑝</m:t>
                      </m:r>
                      <m:r>
                        <a:rPr lang="en-US" b="0" i="1" smtClean="0">
                          <a:solidFill>
                            <a:schemeClr val="bg1"/>
                          </a:solidFill>
                          <a:latin typeface="Cambria Math" panose="02040503050406030204" pitchFamily="18" charset="0"/>
                        </a:rPr>
                        <m:t>)=</m:t>
                      </m:r>
                      <m:sSup>
                        <m:sSupPr>
                          <m:ctrlPr>
                            <a:rPr lang="en-US" i="1">
                              <a:solidFill>
                                <a:schemeClr val="bg1"/>
                              </a:solidFill>
                              <a:latin typeface="Cambria Math" panose="02040503050406030204" pitchFamily="18" charset="0"/>
                            </a:rPr>
                          </m:ctrlPr>
                        </m:sSupPr>
                        <m:e>
                          <m:r>
                            <a:rPr lang="en-US" i="1">
                              <a:solidFill>
                                <a:schemeClr val="bg1"/>
                              </a:solidFill>
                              <a:latin typeface="Cambria Math" panose="02040503050406030204" pitchFamily="18" charset="0"/>
                              <a:ea typeface="Cambria Math" panose="02040503050406030204" pitchFamily="18" charset="0"/>
                            </a:rPr>
                            <m:t>𝜇</m:t>
                          </m:r>
                        </m:e>
                        <m:sup>
                          <m:r>
                            <a:rPr lang="en-US" i="1">
                              <a:solidFill>
                                <a:schemeClr val="bg1"/>
                              </a:solidFill>
                              <a:latin typeface="Cambria Math" panose="02040503050406030204" pitchFamily="18" charset="0"/>
                            </a:rPr>
                            <m:t>′′</m:t>
                          </m:r>
                        </m:sup>
                      </m:sSup>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𝑇</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𝑝</m:t>
                      </m:r>
                      <m:r>
                        <a:rPr lang="en-US" b="0" i="1" smtClean="0">
                          <a:solidFill>
                            <a:schemeClr val="bg1"/>
                          </a:solidFill>
                          <a:latin typeface="Cambria Math" panose="02040503050406030204" pitchFamily="18" charset="0"/>
                        </a:rPr>
                        <m:t>)</m:t>
                      </m:r>
                    </m:oMath>
                  </m:oMathPara>
                </a14:m>
                <a:endParaRPr lang="ru-RU" dirty="0"/>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2435348" y="1895963"/>
                <a:ext cx="1682768" cy="307777"/>
              </a:xfrm>
              <a:prstGeom prst="rect">
                <a:avLst/>
              </a:prstGeom>
              <a:blipFill rotWithShape="0">
                <a:blip r:embed="rId2"/>
                <a:stretch>
                  <a:fillRect b="-784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Прямоугольник 9"/>
              <p:cNvSpPr/>
              <p:nvPr/>
            </p:nvSpPr>
            <p:spPr>
              <a:xfrm>
                <a:off x="3067350" y="2915585"/>
                <a:ext cx="2514919"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m:t>
                      </m:r>
                      <m:sSup>
                        <m:sSupPr>
                          <m:ctrlPr>
                            <a:rPr lang="ru-RU" sz="2000" i="1" smtClean="0">
                              <a:solidFill>
                                <a:schemeClr val="bg1"/>
                              </a:solidFill>
                              <a:latin typeface="Cambria Math" panose="02040503050406030204" pitchFamily="18" charset="0"/>
                            </a:rPr>
                          </m:ctrlPr>
                        </m:sSupPr>
                        <m:e>
                          <m:r>
                            <a:rPr lang="en-US" sz="2000" i="1" smtClean="0">
                              <a:solidFill>
                                <a:schemeClr val="bg1"/>
                              </a:solidFill>
                              <a:latin typeface="Cambria Math" panose="02040503050406030204" pitchFamily="18" charset="0"/>
                              <a:ea typeface="Cambria Math" panose="02040503050406030204" pitchFamily="18" charset="0"/>
                            </a:rPr>
                            <m:t>𝜇</m:t>
                          </m:r>
                        </m:e>
                        <m:sup>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sSup>
                        <m:sSupPr>
                          <m:ctrlPr>
                            <a:rPr lang="ru-RU" sz="2000" i="1">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𝑠</m:t>
                          </m:r>
                        </m:e>
                        <m:sup>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𝑑𝑇</m:t>
                      </m:r>
                      <m:r>
                        <a:rPr lang="en-US" sz="2000" b="0" i="1" smtClean="0">
                          <a:solidFill>
                            <a:schemeClr val="bg1"/>
                          </a:solidFill>
                          <a:latin typeface="Cambria Math" panose="02040503050406030204" pitchFamily="18" charset="0"/>
                        </a:rPr>
                        <m:t>+</m:t>
                      </m:r>
                      <m:sSup>
                        <m:sSupPr>
                          <m:ctrlPr>
                            <a:rPr lang="en-US" sz="2000" i="1">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𝑣</m:t>
                          </m:r>
                        </m:e>
                        <m:sup>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𝑑𝑝</m:t>
                      </m:r>
                    </m:oMath>
                  </m:oMathPara>
                </a14:m>
                <a:endParaRPr lang="ru-RU" sz="2000" dirty="0"/>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3067350" y="2915585"/>
                <a:ext cx="2514919" cy="400110"/>
              </a:xfrm>
              <a:prstGeom prst="rect">
                <a:avLst/>
              </a:prstGeom>
              <a:blipFill rotWithShape="0">
                <a:blip r:embed="rId3"/>
                <a:stretch>
                  <a:fillRect b="-1666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1" name="Прямоугольник 10"/>
              <p:cNvSpPr/>
              <p:nvPr/>
            </p:nvSpPr>
            <p:spPr>
              <a:xfrm>
                <a:off x="3030480" y="3396071"/>
                <a:ext cx="2588657" cy="41165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m:t>
                      </m:r>
                      <m:sSup>
                        <m:sSupPr>
                          <m:ctrlPr>
                            <a:rPr lang="ru-RU" sz="2000" i="1" smtClean="0">
                              <a:solidFill>
                                <a:schemeClr val="bg1"/>
                              </a:solidFill>
                              <a:latin typeface="Cambria Math" panose="02040503050406030204" pitchFamily="18" charset="0"/>
                            </a:rPr>
                          </m:ctrlPr>
                        </m:sSupPr>
                        <m:e>
                          <m:r>
                            <a:rPr lang="en-US" sz="2000" i="1" smtClean="0">
                              <a:solidFill>
                                <a:schemeClr val="bg1"/>
                              </a:solidFill>
                              <a:latin typeface="Cambria Math" panose="02040503050406030204" pitchFamily="18" charset="0"/>
                              <a:ea typeface="Cambria Math" panose="02040503050406030204" pitchFamily="18" charset="0"/>
                            </a:rPr>
                            <m:t>𝜇</m:t>
                          </m:r>
                        </m:e>
                        <m:sup>
                          <m:r>
                            <a:rPr lang="en-US" sz="2000" b="0" i="1" smtClean="0">
                              <a:solidFill>
                                <a:schemeClr val="bg1"/>
                              </a:solidFill>
                              <a:latin typeface="Cambria Math" panose="02040503050406030204" pitchFamily="18" charset="0"/>
                            </a:rPr>
                            <m:t>′</m:t>
                          </m:r>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sSup>
                        <m:sSupPr>
                          <m:ctrlPr>
                            <a:rPr lang="ru-RU" sz="2000" i="1">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𝑠</m:t>
                          </m:r>
                        </m:e>
                        <m:sup>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𝑑𝑇</m:t>
                      </m:r>
                      <m:r>
                        <a:rPr lang="en-US" sz="2000" b="0" i="1" smtClean="0">
                          <a:solidFill>
                            <a:schemeClr val="bg1"/>
                          </a:solidFill>
                          <a:latin typeface="Cambria Math" panose="02040503050406030204" pitchFamily="18" charset="0"/>
                        </a:rPr>
                        <m:t>+</m:t>
                      </m:r>
                      <m:sSup>
                        <m:sSupPr>
                          <m:ctrlPr>
                            <a:rPr lang="en-US" sz="2000" i="1">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𝑣</m:t>
                          </m:r>
                        </m:e>
                        <m:sup>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𝑑𝑝</m:t>
                      </m:r>
                    </m:oMath>
                  </m:oMathPara>
                </a14:m>
                <a:endParaRPr lang="ru-RU" sz="2000" dirty="0"/>
              </a:p>
            </p:txBody>
          </p:sp>
        </mc:Choice>
        <mc:Fallback xmlns="">
          <p:sp>
            <p:nvSpPr>
              <p:cNvPr id="11" name="Прямоугольник 10"/>
              <p:cNvSpPr>
                <a:spLocks noRot="1" noChangeAspect="1" noMove="1" noResize="1" noEditPoints="1" noAdjustHandles="1" noChangeArrowheads="1" noChangeShapeType="1" noTextEdit="1"/>
              </p:cNvSpPr>
              <p:nvPr/>
            </p:nvSpPr>
            <p:spPr>
              <a:xfrm>
                <a:off x="3030480" y="3396071"/>
                <a:ext cx="2588657" cy="411651"/>
              </a:xfrm>
              <a:prstGeom prst="rect">
                <a:avLst/>
              </a:prstGeom>
              <a:blipFill rotWithShape="0">
                <a:blip r:embed="rId4"/>
                <a:stretch>
                  <a:fillRect b="-1323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2" name="Прямоугольник 11"/>
              <p:cNvSpPr/>
              <p:nvPr/>
            </p:nvSpPr>
            <p:spPr>
              <a:xfrm>
                <a:off x="3067350" y="3827485"/>
                <a:ext cx="2645596"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m:t>
                      </m:r>
                      <m:sSup>
                        <m:sSupPr>
                          <m:ctrlPr>
                            <a:rPr lang="ru-RU" sz="2000" i="1" smtClean="0">
                              <a:solidFill>
                                <a:schemeClr val="bg1"/>
                              </a:solidFill>
                              <a:latin typeface="Cambria Math" panose="02040503050406030204" pitchFamily="18" charset="0"/>
                            </a:rPr>
                          </m:ctrlPr>
                        </m:sSupPr>
                        <m:e>
                          <m:r>
                            <a:rPr lang="en-US" sz="2000" i="1" smtClean="0">
                              <a:solidFill>
                                <a:schemeClr val="bg1"/>
                              </a:solidFill>
                              <a:latin typeface="Cambria Math" panose="02040503050406030204" pitchFamily="18" charset="0"/>
                              <a:ea typeface="Cambria Math" panose="02040503050406030204" pitchFamily="18" charset="0"/>
                            </a:rPr>
                            <m:t>𝜇</m:t>
                          </m:r>
                        </m:e>
                        <m:sup>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𝑑</m:t>
                      </m:r>
                      <m:sSup>
                        <m:sSupPr>
                          <m:ctrlPr>
                            <a:rPr lang="ru-RU" sz="2000" i="1">
                              <a:solidFill>
                                <a:schemeClr val="bg1"/>
                              </a:solidFill>
                              <a:latin typeface="Cambria Math" panose="02040503050406030204" pitchFamily="18" charset="0"/>
                            </a:rPr>
                          </m:ctrlPr>
                        </m:sSupPr>
                        <m:e>
                          <m:r>
                            <a:rPr lang="en-US" sz="2000" i="1">
                              <a:solidFill>
                                <a:schemeClr val="bg1"/>
                              </a:solidFill>
                              <a:latin typeface="Cambria Math" panose="02040503050406030204" pitchFamily="18" charset="0"/>
                              <a:ea typeface="Cambria Math" panose="02040503050406030204" pitchFamily="18" charset="0"/>
                            </a:rPr>
                            <m:t>𝜇</m:t>
                          </m:r>
                        </m:e>
                        <m:sup>
                          <m:r>
                            <a:rPr lang="en-US" sz="2000" b="0" i="1" smtClean="0">
                              <a:solidFill>
                                <a:schemeClr val="bg1"/>
                              </a:solidFill>
                              <a:latin typeface="Cambria Math" panose="02040503050406030204" pitchFamily="18" charset="0"/>
                              <a:ea typeface="Cambria Math" panose="02040503050406030204" pitchFamily="18" charset="0"/>
                            </a:rPr>
                            <m:t>′</m:t>
                          </m:r>
                          <m:r>
                            <a:rPr lang="en-US" sz="2000" i="1">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r>
                        <a:rPr lang="en-US" sz="2000" b="0" i="1" smtClean="0">
                          <a:solidFill>
                            <a:schemeClr val="bg1"/>
                          </a:solidFill>
                          <a:latin typeface="Cambria Math" panose="02040503050406030204" pitchFamily="18" charset="0"/>
                        </a:rPr>
                        <m:t>)</m:t>
                      </m:r>
                    </m:oMath>
                  </m:oMathPara>
                </a14:m>
                <a:endParaRPr lang="ru-RU" sz="2000" dirty="0"/>
              </a:p>
            </p:txBody>
          </p:sp>
        </mc:Choice>
        <mc:Fallback xmlns="">
          <p:sp>
            <p:nvSpPr>
              <p:cNvPr id="12" name="Прямоугольник 11"/>
              <p:cNvSpPr>
                <a:spLocks noRot="1" noChangeAspect="1" noMove="1" noResize="1" noEditPoints="1" noAdjustHandles="1" noChangeArrowheads="1" noChangeShapeType="1" noTextEdit="1"/>
              </p:cNvSpPr>
              <p:nvPr/>
            </p:nvSpPr>
            <p:spPr>
              <a:xfrm>
                <a:off x="3067350" y="3827485"/>
                <a:ext cx="2645596" cy="400110"/>
              </a:xfrm>
              <a:prstGeom prst="rect">
                <a:avLst/>
              </a:prstGeom>
              <a:blipFill rotWithShape="0">
                <a:blip r:embed="rId5"/>
                <a:stretch>
                  <a:fillRect b="-16667"/>
                </a:stretch>
              </a:blipFill>
            </p:spPr>
            <p:txBody>
              <a:bodyPr/>
              <a:lstStyle/>
              <a:p>
                <a:r>
                  <a:rPr lang="ru-RU">
                    <a:noFill/>
                  </a:rPr>
                  <a:t> </a:t>
                </a:r>
              </a:p>
            </p:txBody>
          </p:sp>
        </mc:Fallback>
      </mc:AlternateContent>
    </p:spTree>
    <p:extLst>
      <p:ext uri="{BB962C8B-B14F-4D97-AF65-F5344CB8AC3E}">
        <p14:creationId xmlns:p14="http://schemas.microsoft.com/office/powerpoint/2010/main" val="1317892094"/>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71208" y="763442"/>
            <a:ext cx="7558391" cy="707886"/>
          </a:xfrm>
          <a:prstGeom prst="rect">
            <a:avLst/>
          </a:prstGeom>
        </p:spPr>
        <p:txBody>
          <a:bodyPr wrap="square">
            <a:spAutoFit/>
          </a:bodyPr>
          <a:lstStyle/>
          <a:p>
            <a:pPr indent="449580" algn="just"/>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Мос</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дифферен</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иалларни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солиштириб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қуйидаги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оламиз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433864" y="1609928"/>
                <a:ext cx="1550937" cy="59618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00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𝑑𝑝</m:t>
                          </m:r>
                        </m:num>
                        <m:den>
                          <m:r>
                            <a:rPr lang="en-US" sz="2000" b="0" i="1" smtClean="0">
                              <a:solidFill>
                                <a:schemeClr val="bg1"/>
                              </a:solidFill>
                              <a:latin typeface="Cambria Math" panose="02040503050406030204" pitchFamily="18" charset="0"/>
                            </a:rPr>
                            <m:t>𝑑𝑇</m:t>
                          </m:r>
                        </m:den>
                      </m:f>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𝑠</m:t>
                              </m:r>
                            </m:e>
                            <m:sup>
                              <m:r>
                                <a:rPr lang="en-US" sz="2000" b="0" i="1" smtClean="0">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sSup>
                            <m:sSupPr>
                              <m:ctrlPr>
                                <a:rPr lang="en-US" sz="2000" i="1">
                                  <a:solidFill>
                                    <a:schemeClr val="bg1"/>
                                  </a:solidFill>
                                  <a:latin typeface="Cambria Math" panose="02040503050406030204" pitchFamily="18" charset="0"/>
                                </a:rPr>
                              </m:ctrlPr>
                            </m:sSupPr>
                            <m:e>
                              <m:r>
                                <a:rPr lang="en-US" sz="2000" i="1">
                                  <a:solidFill>
                                    <a:schemeClr val="bg1"/>
                                  </a:solidFill>
                                  <a:latin typeface="Cambria Math" panose="02040503050406030204" pitchFamily="18" charset="0"/>
                                </a:rPr>
                                <m:t>𝑠</m:t>
                              </m:r>
                            </m:e>
                            <m:sup>
                              <m:r>
                                <a:rPr lang="en-US" sz="2000" i="1">
                                  <a:solidFill>
                                    <a:schemeClr val="bg1"/>
                                  </a:solidFill>
                                  <a:latin typeface="Cambria Math" panose="02040503050406030204" pitchFamily="18" charset="0"/>
                                </a:rPr>
                                <m:t>′</m:t>
                              </m:r>
                            </m:sup>
                          </m:sSup>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𝑣</m:t>
                              </m:r>
                            </m:e>
                            <m:sup>
                              <m:r>
                                <a:rPr lang="en-US" sz="2000" b="0" i="1" smtClean="0">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sSup>
                            <m:sSupPr>
                              <m:ctrlPr>
                                <a:rPr lang="en-US" sz="2000" i="1">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𝑣</m:t>
                              </m:r>
                            </m:e>
                            <m:sup>
                              <m:r>
                                <a:rPr lang="en-US" sz="2000" i="1">
                                  <a:solidFill>
                                    <a:schemeClr val="bg1"/>
                                  </a:solidFill>
                                  <a:latin typeface="Cambria Math" panose="02040503050406030204" pitchFamily="18" charset="0"/>
                                </a:rPr>
                                <m:t>′</m:t>
                              </m:r>
                            </m:sup>
                          </m:sSup>
                        </m:den>
                      </m:f>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433864" y="1609928"/>
                <a:ext cx="1550937" cy="596189"/>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040655" y="2670781"/>
            <a:ext cx="6819496" cy="1323439"/>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 </a:t>
            </a:r>
            <a:r>
              <a:rPr lang="ru-RU" sz="2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 </a:t>
            </a:r>
            <a:r>
              <a:rPr lang="uz-Cyrl-UZ" sz="2000" dirty="0">
                <a:solidFill>
                  <a:schemeClr val="bg1"/>
                </a:solidFill>
                <a:latin typeface="Times New Roman" panose="02020603050405020304" pitchFamily="18" charset="0"/>
                <a:cs typeface="Times New Roman" panose="02020603050405020304" pitchFamily="18" charset="0"/>
              </a:rPr>
              <a:t>битта заррага тўғри келган энтропия ва ҳажм,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Бу </a:t>
            </a:r>
            <a:r>
              <a:rPr lang="uz-Cyrl-UZ" sz="2000" dirty="0">
                <a:solidFill>
                  <a:schemeClr val="bg1"/>
                </a:solidFill>
                <a:latin typeface="Times New Roman" panose="02020603050405020304" pitchFamily="18" charset="0"/>
                <a:cs typeface="Times New Roman" panose="02020603050405020304" pitchFamily="18" charset="0"/>
              </a:rPr>
              <a:t>тенглама  мувозанат эгрилигининг дифференциал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тенгламаси </a:t>
            </a:r>
            <a:r>
              <a:rPr lang="uz-Cyrl-UZ" sz="2000" dirty="0">
                <a:solidFill>
                  <a:schemeClr val="bg1"/>
                </a:solidFill>
                <a:latin typeface="Times New Roman" panose="02020603050405020304" pitchFamily="18" charset="0"/>
                <a:cs typeface="Times New Roman" panose="02020603050405020304" pitchFamily="18" charset="0"/>
              </a:rPr>
              <a:t>бўлиб, у </a:t>
            </a:r>
            <a:r>
              <a:rPr lang="uz-Cyrl-UZ" sz="2000" b="1" dirty="0">
                <a:solidFill>
                  <a:schemeClr val="bg1"/>
                </a:solidFill>
                <a:latin typeface="Times New Roman" panose="02020603050405020304" pitchFamily="18" charset="0"/>
                <a:cs typeface="Times New Roman" panose="02020603050405020304" pitchFamily="18" charset="0"/>
              </a:rPr>
              <a:t>Клайперон-Клаузиус тенгламаси</a:t>
            </a:r>
            <a:r>
              <a:rPr lang="uz-Cyrl-UZ" sz="2000" i="1" dirty="0">
                <a:solidFill>
                  <a:schemeClr val="bg1"/>
                </a:solidFill>
                <a:latin typeface="Times New Roman" panose="02020603050405020304" pitchFamily="18" charset="0"/>
                <a:cs typeface="Times New Roman" panose="02020603050405020304" pitchFamily="18" charset="0"/>
              </a:rPr>
              <a:t> </a:t>
            </a:r>
            <a:endParaRPr lang="en-US" sz="2000" i="1"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дейилади</a:t>
            </a:r>
            <a:r>
              <a:rPr lang="uz-Cyrl-UZ"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4519759"/>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7396" y="821808"/>
            <a:ext cx="7237378" cy="400110"/>
          </a:xfrm>
          <a:prstGeom prst="rect">
            <a:avLst/>
          </a:prstGeom>
        </p:spPr>
        <p:txBody>
          <a:bodyPr wrap="square">
            <a:spAutoFit/>
          </a:bodyPr>
          <a:lstStyle/>
          <a:p>
            <a:r>
              <a:rPr lang="uz-Cyrl-UZ" sz="2000" dirty="0">
                <a:solidFill>
                  <a:schemeClr val="bg1"/>
                </a:solidFill>
                <a:latin typeface="Times New Roman" panose="02020603050405020304" pitchFamily="18" charset="0"/>
                <a:cs typeface="Times New Roman" panose="02020603050405020304" pitchFamily="18" charset="0"/>
              </a:rPr>
              <a:t>Кўпинча бу тенглама қуйидаги кўринишларда ҳам ёзилади</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3228224" y="1488664"/>
                <a:ext cx="1726498" cy="57515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𝑑𝑝</m:t>
                          </m:r>
                        </m:num>
                        <m:den>
                          <m:r>
                            <a:rPr lang="en-US" sz="1800" b="0" i="1" smtClean="0">
                              <a:solidFill>
                                <a:schemeClr val="bg1"/>
                              </a:solidFill>
                              <a:latin typeface="Cambria Math" panose="02040503050406030204" pitchFamily="18" charset="0"/>
                            </a:rPr>
                            <m:t>𝑑𝑇</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m:rPr>
                              <m:sty m:val="p"/>
                            </m:rPr>
                            <a:rPr lang="el-GR" sz="1800" b="0" i="1" smtClean="0">
                              <a:solidFill>
                                <a:schemeClr val="bg1"/>
                              </a:solidFill>
                              <a:latin typeface="Cambria Math" panose="02040503050406030204" pitchFamily="18" charset="0"/>
                            </a:rPr>
                            <m:t>λ</m:t>
                          </m:r>
                        </m:num>
                        <m:den>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𝑣</m:t>
                              </m:r>
                            </m:e>
                            <m:sup>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i="1">
                                  <a:solidFill>
                                    <a:schemeClr val="bg1"/>
                                  </a:solidFill>
                                  <a:latin typeface="Cambria Math" panose="02040503050406030204" pitchFamily="18" charset="0"/>
                                </a:rPr>
                                <m:t>𝑣</m:t>
                              </m:r>
                            </m:e>
                            <m:sup>
                              <m:r>
                                <a:rPr lang="en-US" sz="1800" i="1">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den>
                      </m:f>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228224" y="1488664"/>
                <a:ext cx="1726498" cy="575157"/>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228224" y="2271529"/>
                <a:ext cx="1763431" cy="5750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𝑑𝑝</m:t>
                          </m:r>
                        </m:num>
                        <m:den>
                          <m:r>
                            <a:rPr lang="en-US" sz="1800" b="0" i="1" smtClean="0">
                              <a:solidFill>
                                <a:schemeClr val="bg1"/>
                              </a:solidFill>
                              <a:latin typeface="Cambria Math" panose="02040503050406030204" pitchFamily="18" charset="0"/>
                            </a:rPr>
                            <m:t>𝑑𝑇</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𝐿</m:t>
                          </m:r>
                        </m:num>
                        <m:den>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𝑉</m:t>
                              </m:r>
                            </m:e>
                            <m:sup>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𝑉</m:t>
                              </m:r>
                            </m:e>
                            <m:sup>
                              <m:r>
                                <a:rPr lang="en-US" sz="1800" i="1">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den>
                      </m:f>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228224" y="2271529"/>
                <a:ext cx="1763431" cy="575094"/>
              </a:xfrm>
              <a:prstGeom prst="rect">
                <a:avLst/>
              </a:prstGeom>
              <a:blipFill rotWithShape="0">
                <a:blip r:embed="rId3"/>
                <a:stretch>
                  <a:fillRect/>
                </a:stretch>
              </a:blipFill>
            </p:spPr>
            <p:txBody>
              <a:bodyPr/>
              <a:lstStyle/>
              <a:p>
                <a:r>
                  <a:rPr lang="ru-RU">
                    <a:noFill/>
                  </a:rPr>
                  <a:t> </a:t>
                </a:r>
              </a:p>
            </p:txBody>
          </p:sp>
        </mc:Fallback>
      </mc:AlternateContent>
      <p:sp>
        <p:nvSpPr>
          <p:cNvPr id="7" name="Прямоугольник 6"/>
          <p:cNvSpPr/>
          <p:nvPr/>
        </p:nvSpPr>
        <p:spPr>
          <a:xfrm>
            <a:off x="938299" y="3069616"/>
            <a:ext cx="7165744"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l-GR"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λ</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cs typeface="Times New Roman" panose="02020603050405020304" pitchFamily="18" charset="0"/>
              </a:rPr>
              <a:t>ёки</a:t>
            </a:r>
            <a:r>
              <a:rPr lang="en-US" sz="2000" dirty="0" smtClean="0">
                <a:solidFill>
                  <a:schemeClr val="bg1"/>
                </a:solidFill>
                <a:latin typeface="Times New Roman" panose="02020603050405020304" pitchFamily="18" charset="0"/>
                <a:cs typeface="Times New Roman" panose="02020603050405020304" pitchFamily="18" charset="0"/>
              </a:rPr>
              <a:t> L= </a:t>
            </a:r>
            <a:r>
              <a:rPr lang="el-GR"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λ</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 </a:t>
            </a:r>
            <a:r>
              <a:rPr lang="uz-Cyrl-UZ" sz="2000" b="1" dirty="0">
                <a:solidFill>
                  <a:srgbClr val="FF0000"/>
                </a:solidFill>
                <a:latin typeface="Times New Roman" panose="02020603050405020304" pitchFamily="18" charset="0"/>
                <a:cs typeface="Times New Roman" panose="02020603050405020304" pitchFamily="18" charset="0"/>
              </a:rPr>
              <a:t>ўтиш иссиқлиги</a:t>
            </a:r>
            <a:r>
              <a:rPr lang="uz-Cyrl-UZ" sz="2000" dirty="0">
                <a:solidFill>
                  <a:srgbClr val="FF0000"/>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ёки   </a:t>
            </a:r>
            <a:r>
              <a:rPr lang="uz-Cyrl-UZ" sz="2000" b="1" dirty="0">
                <a:solidFill>
                  <a:srgbClr val="FF0000"/>
                </a:solidFill>
                <a:latin typeface="Times New Roman" panose="02020603050405020304" pitchFamily="18" charset="0"/>
                <a:cs typeface="Times New Roman" panose="02020603050405020304" pitchFamily="18" charset="0"/>
              </a:rPr>
              <a:t>яширин иссиқлик</a:t>
            </a:r>
            <a:r>
              <a:rPr lang="uz-Cyrl-UZ" sz="2000" dirty="0">
                <a:solidFill>
                  <a:srgbClr val="FF0000"/>
                </a:solidFill>
                <a:latin typeface="Times New Roman" panose="02020603050405020304" pitchFamily="18" charset="0"/>
                <a:cs typeface="Times New Roman" panose="02020603050405020304" pitchFamily="18" charset="0"/>
              </a:rPr>
              <a:t> </a:t>
            </a:r>
            <a:endParaRPr lang="en-US" sz="2000" dirty="0" smtClean="0">
              <a:solidFill>
                <a:srgbClr val="FF0000"/>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деб </a:t>
            </a:r>
            <a:r>
              <a:rPr lang="uz-Cyrl-UZ" sz="2000" dirty="0">
                <a:solidFill>
                  <a:schemeClr val="bg1"/>
                </a:solidFill>
                <a:latin typeface="Times New Roman" panose="02020603050405020304" pitchFamily="18" charset="0"/>
                <a:cs typeface="Times New Roman" panose="02020603050405020304" pitchFamily="18" charset="0"/>
              </a:rPr>
              <a:t>юритилади</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1103091"/>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Box 3"/>
              <p:cNvSpPr txBox="1"/>
              <p:nvPr/>
            </p:nvSpPr>
            <p:spPr>
              <a:xfrm>
                <a:off x="2227635" y="821987"/>
                <a:ext cx="138486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𝑣</m:t>
                      </m:r>
                      <m:r>
                        <a:rPr lang="en-US" sz="1800" b="0" i="1" smtClean="0">
                          <a:solidFill>
                            <a:schemeClr val="bg1"/>
                          </a:solidFill>
                          <a:latin typeface="Cambria Math" panose="02040503050406030204" pitchFamily="18" charset="0"/>
                          <a:ea typeface="Cambria Math" panose="02040503050406030204" pitchFamily="18" charset="0"/>
                        </a:rPr>
                        <m:t>=</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𝑣</m:t>
                          </m:r>
                        </m:e>
                        <m:sup>
                          <m:r>
                            <a:rPr lang="en-US" sz="1800" b="0" i="1" smtClean="0">
                              <a:solidFill>
                                <a:schemeClr val="bg1"/>
                              </a:solidFill>
                              <a:latin typeface="Cambria Math" panose="02040503050406030204" pitchFamily="18" charset="0"/>
                              <a:ea typeface="Cambria Math" panose="02040503050406030204" pitchFamily="18" charset="0"/>
                            </a:rPr>
                            <m:t>′′</m:t>
                          </m:r>
                        </m:sup>
                      </m:sSup>
                      <m:r>
                        <a:rPr lang="en-US" sz="1800" b="0" i="1" smtClean="0">
                          <a:solidFill>
                            <a:schemeClr val="bg1"/>
                          </a:solidFill>
                          <a:latin typeface="Cambria Math" panose="02040503050406030204" pitchFamily="18" charset="0"/>
                          <a:ea typeface="Cambria Math" panose="02040503050406030204" pitchFamily="18" charset="0"/>
                        </a:rPr>
                        <m:t>−</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𝑣</m:t>
                          </m:r>
                        </m:e>
                        <m:sup>
                          <m:r>
                            <a:rPr lang="en-US" sz="1800" b="0" i="1" smtClean="0">
                              <a:solidFill>
                                <a:schemeClr val="bg1"/>
                              </a:solidFill>
                              <a:latin typeface="Cambria Math" panose="02040503050406030204" pitchFamily="18" charset="0"/>
                              <a:ea typeface="Cambria Math" panose="02040503050406030204" pitchFamily="18" charset="0"/>
                            </a:rPr>
                            <m:t>′</m:t>
                          </m:r>
                        </m:sup>
                      </m:sSup>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227635" y="821987"/>
                <a:ext cx="1384866" cy="276999"/>
              </a:xfrm>
              <a:prstGeom prst="rect">
                <a:avLst/>
              </a:prstGeom>
              <a:blipFill rotWithShape="0">
                <a:blip r:embed="rId2"/>
                <a:stretch>
                  <a:fillRect l="-3070" b="-888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4627125" y="821986"/>
                <a:ext cx="1441613"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𝑉</m:t>
                      </m:r>
                      <m:r>
                        <a:rPr lang="en-US" sz="1800" b="0" i="1" smtClean="0">
                          <a:solidFill>
                            <a:schemeClr val="bg1"/>
                          </a:solidFill>
                          <a:latin typeface="Cambria Math" panose="02040503050406030204" pitchFamily="18" charset="0"/>
                          <a:ea typeface="Cambria Math" panose="02040503050406030204" pitchFamily="18" charset="0"/>
                        </a:rPr>
                        <m:t>=</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𝑉</m:t>
                          </m:r>
                        </m:e>
                        <m:sup>
                          <m:r>
                            <a:rPr lang="en-US" sz="1800" b="0" i="1" smtClean="0">
                              <a:solidFill>
                                <a:schemeClr val="bg1"/>
                              </a:solidFill>
                              <a:latin typeface="Cambria Math" panose="02040503050406030204" pitchFamily="18" charset="0"/>
                              <a:ea typeface="Cambria Math" panose="02040503050406030204" pitchFamily="18" charset="0"/>
                            </a:rPr>
                            <m:t>′′</m:t>
                          </m:r>
                        </m:sup>
                      </m:sSup>
                      <m:r>
                        <a:rPr lang="en-US" sz="1800" b="0" i="1" smtClean="0">
                          <a:solidFill>
                            <a:schemeClr val="bg1"/>
                          </a:solidFill>
                          <a:latin typeface="Cambria Math" panose="02040503050406030204" pitchFamily="18" charset="0"/>
                          <a:ea typeface="Cambria Math" panose="02040503050406030204" pitchFamily="18" charset="0"/>
                        </a:rPr>
                        <m:t>−</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𝑉</m:t>
                          </m:r>
                        </m:e>
                        <m:sup>
                          <m:r>
                            <a:rPr lang="en-US" sz="1800" b="0" i="1" smtClean="0">
                              <a:solidFill>
                                <a:schemeClr val="bg1"/>
                              </a:solidFill>
                              <a:latin typeface="Cambria Math" panose="02040503050406030204" pitchFamily="18" charset="0"/>
                              <a:ea typeface="Cambria Math" panose="02040503050406030204" pitchFamily="18" charset="0"/>
                            </a:rPr>
                            <m:t>′</m:t>
                          </m:r>
                        </m:sup>
                      </m:sSup>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4627125" y="821986"/>
                <a:ext cx="1441613" cy="276999"/>
              </a:xfrm>
              <a:prstGeom prst="rect">
                <a:avLst/>
              </a:prstGeom>
              <a:blipFill rotWithShape="0">
                <a:blip r:embed="rId3"/>
                <a:stretch>
                  <a:fillRect l="-2954" b="-8889"/>
                </a:stretch>
              </a:blipFill>
            </p:spPr>
            <p:txBody>
              <a:bodyPr/>
              <a:lstStyle/>
              <a:p>
                <a:r>
                  <a:rPr lang="ru-RU">
                    <a:noFill/>
                  </a:rPr>
                  <a:t> </a:t>
                </a:r>
              </a:p>
            </p:txBody>
          </p:sp>
        </mc:Fallback>
      </mc:AlternateContent>
      <p:sp>
        <p:nvSpPr>
          <p:cNvPr id="6" name="Прямоугольник 5"/>
          <p:cNvSpPr/>
          <p:nvPr/>
        </p:nvSpPr>
        <p:spPr>
          <a:xfrm>
            <a:off x="3858363" y="729653"/>
            <a:ext cx="522900"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ёки</a:t>
            </a:r>
            <a:endParaRPr lang="ru-RU" sz="1800" dirty="0">
              <a:solidFill>
                <a:schemeClr val="bg1"/>
              </a:solidFill>
            </a:endParaRPr>
          </a:p>
        </p:txBody>
      </p:sp>
      <p:sp>
        <p:nvSpPr>
          <p:cNvPr id="7" name="Прямоугольник 6"/>
          <p:cNvSpPr/>
          <p:nvPr/>
        </p:nvSpPr>
        <p:spPr>
          <a:xfrm>
            <a:off x="1005765" y="1317919"/>
            <a:ext cx="6750995"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мос равишда моляр солиштирма ҳажм ёки моляр ҳажм ўзгариши. Юқоридаги тенгламалар</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0" name="TextBox 9"/>
              <p:cNvSpPr txBox="1"/>
              <p:nvPr/>
            </p:nvSpPr>
            <p:spPr>
              <a:xfrm>
                <a:off x="3050167" y="2183183"/>
                <a:ext cx="1054006" cy="5725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𝑑𝑇</m:t>
                          </m:r>
                        </m:num>
                        <m:den>
                          <m:r>
                            <a:rPr lang="en-US" sz="1800" b="0" i="1" smtClean="0">
                              <a:solidFill>
                                <a:schemeClr val="bg1"/>
                              </a:solidFill>
                              <a:latin typeface="Cambria Math" panose="02040503050406030204" pitchFamily="18" charset="0"/>
                            </a:rPr>
                            <m:t>𝑑𝑝</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𝑣</m:t>
                          </m:r>
                        </m:num>
                        <m:den>
                          <m:r>
                            <m:rPr>
                              <m:sty m:val="p"/>
                            </m:rPr>
                            <a:rPr lang="el-GR" sz="1800" b="0" i="1" smtClean="0">
                              <a:solidFill>
                                <a:schemeClr val="bg1"/>
                              </a:solidFill>
                              <a:latin typeface="Cambria Math" panose="02040503050406030204" pitchFamily="18" charset="0"/>
                            </a:rPr>
                            <m:t>λ</m:t>
                          </m:r>
                        </m:den>
                      </m:f>
                    </m:oMath>
                  </m:oMathPara>
                </a14:m>
                <a:endParaRPr lang="ru-RU" sz="18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3050167" y="2183183"/>
                <a:ext cx="1054006" cy="572593"/>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820928" y="2183182"/>
                <a:ext cx="1073820" cy="5725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𝑑𝑇</m:t>
                          </m:r>
                        </m:num>
                        <m:den>
                          <m:r>
                            <a:rPr lang="en-US" sz="1800" b="0" i="1" smtClean="0">
                              <a:solidFill>
                                <a:schemeClr val="bg1"/>
                              </a:solidFill>
                              <a:latin typeface="Cambria Math" panose="02040503050406030204" pitchFamily="18" charset="0"/>
                            </a:rPr>
                            <m:t>𝑑𝑝</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𝑉</m:t>
                          </m:r>
                        </m:num>
                        <m:den>
                          <m:r>
                            <a:rPr lang="en-US" sz="1800" b="0" i="1" smtClean="0">
                              <a:solidFill>
                                <a:schemeClr val="bg1"/>
                              </a:solidFill>
                              <a:latin typeface="Cambria Math" panose="02040503050406030204" pitchFamily="18" charset="0"/>
                            </a:rPr>
                            <m:t>𝐿</m:t>
                          </m:r>
                        </m:den>
                      </m:f>
                    </m:oMath>
                  </m:oMathPara>
                </a14:m>
                <a:endParaRPr lang="ru-RU" sz="1800"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4820928" y="2183182"/>
                <a:ext cx="1073820" cy="572593"/>
              </a:xfrm>
              <a:prstGeom prst="rect">
                <a:avLst/>
              </a:prstGeom>
              <a:blipFill rotWithShape="0">
                <a:blip r:embed="rId5"/>
                <a:stretch>
                  <a:fillRect/>
                </a:stretch>
              </a:blipFill>
            </p:spPr>
            <p:txBody>
              <a:bodyPr/>
              <a:lstStyle/>
              <a:p>
                <a:r>
                  <a:rPr lang="ru-RU">
                    <a:noFill/>
                  </a:rPr>
                  <a:t> </a:t>
                </a:r>
              </a:p>
            </p:txBody>
          </p:sp>
        </mc:Fallback>
      </mc:AlternateContent>
      <p:sp>
        <p:nvSpPr>
          <p:cNvPr id="12" name="Прямоугольник 11"/>
          <p:cNvSpPr/>
          <p:nvPr/>
        </p:nvSpPr>
        <p:spPr>
          <a:xfrm>
            <a:off x="1005764" y="3145284"/>
            <a:ext cx="7447571" cy="1200329"/>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latin typeface="Times New Roman" panose="02020603050405020304" pitchFamily="18" charset="0"/>
              <a:ea typeface="Times New Roman" panose="02020603050405020304" pitchFamily="18" charset="0"/>
            </a:endParaRPr>
          </a:p>
          <a:p>
            <a:r>
              <a:rPr lang="uz-Cyrl-UZ" sz="1800" dirty="0">
                <a:solidFill>
                  <a:schemeClr val="bg1"/>
                </a:solidFill>
                <a:latin typeface="Times New Roman" panose="02020603050405020304" pitchFamily="18" charset="0"/>
                <a:ea typeface="Times New Roman" panose="02020603050405020304" pitchFamily="18" charset="0"/>
              </a:rPr>
              <a:t>кўринишида ёзилиши - фаза ўтишда, босим ўзгаришига қараб ўтиш температура-сининг ўзгаришини аниқлайди (масалан, музлаш ёки қайнаш нуқтаси).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93735727"/>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9846" y="694738"/>
            <a:ext cx="7052553" cy="830997"/>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Суюқликнинг буғга ўтишида иссиқлик берилади ва ҳажм ҳар доим ортади,  демак,</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Прямоугольник 2"/>
              <p:cNvSpPr/>
              <p:nvPr/>
            </p:nvSpPr>
            <p:spPr>
              <a:xfrm>
                <a:off x="3641565" y="1954522"/>
                <a:ext cx="1209114" cy="1046569"/>
              </a:xfrm>
              <a:prstGeom prst="rect">
                <a:avLst/>
              </a:prstGeom>
            </p:spPr>
            <p:txBody>
              <a:bodyPr wrap="none">
                <a:spAutoFit/>
              </a:bodyPr>
              <a:lstStyle/>
              <a:p>
                <a14:m>
                  <m:oMath xmlns:m="http://schemas.openxmlformats.org/officeDocument/2006/math">
                    <m:f>
                      <m:fPr>
                        <m:ctrlPr>
                          <a:rPr lang="ru-RU" sz="4000" i="1" smtClean="0">
                            <a:solidFill>
                              <a:schemeClr val="bg1"/>
                            </a:solidFill>
                            <a:latin typeface="Cambria Math" panose="02040503050406030204" pitchFamily="18" charset="0"/>
                          </a:rPr>
                        </m:ctrlPr>
                      </m:fPr>
                      <m:num>
                        <m:r>
                          <a:rPr lang="en-US" sz="4000" i="1">
                            <a:solidFill>
                              <a:schemeClr val="bg1"/>
                            </a:solidFill>
                            <a:latin typeface="Cambria Math" panose="02040503050406030204" pitchFamily="18" charset="0"/>
                          </a:rPr>
                          <m:t>𝑑𝑇</m:t>
                        </m:r>
                      </m:num>
                      <m:den>
                        <m:r>
                          <a:rPr lang="en-US" sz="4000" i="1">
                            <a:solidFill>
                              <a:schemeClr val="bg1"/>
                            </a:solidFill>
                            <a:latin typeface="Cambria Math" panose="02040503050406030204" pitchFamily="18" charset="0"/>
                          </a:rPr>
                          <m:t>𝑑𝑝</m:t>
                        </m:r>
                      </m:den>
                    </m:f>
                  </m:oMath>
                </a14:m>
                <a:r>
                  <a:rPr lang="en-US" sz="4000" dirty="0" smtClean="0">
                    <a:solidFill>
                      <a:schemeClr val="bg1"/>
                    </a:solidFill>
                    <a:latin typeface="Times New Roman" panose="02020603050405020304" pitchFamily="18" charset="0"/>
                    <a:cs typeface="Times New Roman" panose="02020603050405020304" pitchFamily="18" charset="0"/>
                  </a:rPr>
                  <a:t>&gt;0</a:t>
                </a:r>
                <a:endParaRPr lang="ru-RU" sz="4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3641565" y="1954522"/>
                <a:ext cx="1209114" cy="1046569"/>
              </a:xfrm>
              <a:prstGeom prst="rect">
                <a:avLst/>
              </a:prstGeom>
              <a:blipFill rotWithShape="0">
                <a:blip r:embed="rId2"/>
                <a:stretch>
                  <a:fillRect r="-17085" b="-5263"/>
                </a:stretch>
              </a:blipFill>
            </p:spPr>
            <p:txBody>
              <a:bodyPr/>
              <a:lstStyle/>
              <a:p>
                <a:r>
                  <a:rPr lang="ru-RU">
                    <a:noFill/>
                  </a:rPr>
                  <a:t> </a:t>
                </a:r>
              </a:p>
            </p:txBody>
          </p:sp>
        </mc:Fallback>
      </mc:AlternateContent>
      <p:sp>
        <p:nvSpPr>
          <p:cNvPr id="4" name="Прямоугольник 3"/>
          <p:cNvSpPr/>
          <p:nvPr/>
        </p:nvSpPr>
        <p:spPr>
          <a:xfrm>
            <a:off x="836578" y="3267789"/>
            <a:ext cx="7305473" cy="830997"/>
          </a:xfrm>
          <a:prstGeom prst="rect">
            <a:avLst/>
          </a:prstGeom>
        </p:spPr>
        <p:txBody>
          <a:bodyPr wrap="squar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rPr>
              <a:t>бўлади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яъни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босим</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ошганда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қайнаш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температураси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ҳар</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доии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ортади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Аммо</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ришда</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са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икки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a:t>
            </a:r>
            <a:r>
              <a:rPr lang="uz-Cyrl-UZ" sz="2400" dirty="0">
                <a:solidFill>
                  <a:schemeClr val="bg1"/>
                </a:solidFill>
                <a:latin typeface="Times New Roman" panose="02020603050405020304" pitchFamily="18" charset="0"/>
                <a:ea typeface="Times New Roman" panose="02020603050405020304" pitchFamily="18" charset="0"/>
              </a:rPr>
              <a:t>л</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учрайди</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9306808"/>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922624" y="1007351"/>
                <a:ext cx="6947736" cy="1185004"/>
              </a:xfrm>
              <a:prstGeom prst="rect">
                <a:avLst/>
              </a:prstGeom>
            </p:spPr>
            <p:txBody>
              <a:bodyPr wrap="none">
                <a:spAutoFit/>
              </a:bodyPr>
              <a:lstStyle/>
              <a:p>
                <a:r>
                  <a:rPr lang="en-US" sz="20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1.</a:t>
                </a:r>
                <a14:m>
                  <m:oMath xmlns:m="http://schemas.openxmlformats.org/officeDocument/2006/math">
                    <m:r>
                      <a:rPr lang="en-US" sz="200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𝑣</m:t>
                    </m:r>
                    <m:r>
                      <a:rPr lang="en-US" sz="2000" b="0" i="1" smtClean="0">
                        <a:solidFill>
                          <a:schemeClr val="bg1"/>
                        </a:solidFill>
                        <a:latin typeface="Cambria Math" panose="02040503050406030204" pitchFamily="18" charset="0"/>
                        <a:ea typeface="Cambria Math" panose="02040503050406030204" pitchFamily="18" charset="0"/>
                      </a:rPr>
                      <m:t>=</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𝑣</m:t>
                        </m:r>
                      </m:e>
                      <m:sup>
                        <m:r>
                          <a:rPr lang="en-US" sz="2000" b="0" i="1" smtClean="0">
                            <a:solidFill>
                              <a:schemeClr val="bg1"/>
                            </a:solidFill>
                            <a:latin typeface="Cambria Math" panose="02040503050406030204" pitchFamily="18" charset="0"/>
                            <a:ea typeface="Cambria Math" panose="02040503050406030204" pitchFamily="18" charset="0"/>
                          </a:rPr>
                          <m:t>′′</m:t>
                        </m:r>
                      </m:sup>
                    </m:sSup>
                    <m:r>
                      <a:rPr lang="en-US" sz="2000" b="0" i="1" smtClean="0">
                        <a:solidFill>
                          <a:schemeClr val="bg1"/>
                        </a:solidFill>
                        <a:latin typeface="Cambria Math" panose="02040503050406030204" pitchFamily="18" charset="0"/>
                        <a:ea typeface="Cambria Math" panose="02040503050406030204" pitchFamily="18" charset="0"/>
                      </a:rPr>
                      <m:t>−</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𝑣</m:t>
                        </m:r>
                      </m:e>
                      <m:sup>
                        <m:r>
                          <a:rPr lang="en-US" sz="2000" b="0" i="1" smtClean="0">
                            <a:solidFill>
                              <a:schemeClr val="bg1"/>
                            </a:solidFill>
                            <a:latin typeface="Cambria Math" panose="02040503050406030204" pitchFamily="18" charset="0"/>
                            <a:ea typeface="Cambria Math" panose="02040503050406030204" pitchFamily="18" charset="0"/>
                          </a:rPr>
                          <m:t>′</m:t>
                        </m:r>
                      </m:sup>
                    </m:sSup>
                    <m:r>
                      <a:rPr lang="en-US" sz="2000" b="0" i="1" smtClean="0">
                        <a:solidFill>
                          <a:schemeClr val="bg1"/>
                        </a:solidFill>
                        <a:latin typeface="Cambria Math" panose="02040503050406030204" pitchFamily="18" charset="0"/>
                        <a:ea typeface="Cambria Math" panose="02040503050406030204" pitchFamily="18" charset="0"/>
                      </a:rPr>
                      <m:t>&gt;0</m:t>
                    </m:r>
                    <m:r>
                      <m:rPr>
                        <m:nor/>
                      </m:rPr>
                      <a:rPr lang="en-US" sz="2000" b="0" i="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m:t> </m:t>
                    </m:r>
                    <m:r>
                      <m:rPr>
                        <m:nor/>
                      </m:rPr>
                      <a:rPr lang="ru-RU" sz="2000">
                        <a:solidFill>
                          <a:schemeClr val="bg1"/>
                        </a:solidFill>
                        <a:latin typeface="Times New Roman" panose="02020603050405020304" pitchFamily="18" charset="0"/>
                        <a:cs typeface="Times New Roman" panose="02020603050405020304" pitchFamily="18" charset="0"/>
                      </a:rPr>
                      <m:t>бўлса, у ҳолда</m:t>
                    </m:r>
                    <m:r>
                      <m:rPr>
                        <m:nor/>
                      </m:rPr>
                      <a:rPr lang="en-US" sz="2000" b="0" i="0" smtClean="0">
                        <a:solidFill>
                          <a:schemeClr val="bg1"/>
                        </a:solidFill>
                        <a:latin typeface="Times New Roman" panose="02020603050405020304" pitchFamily="18" charset="0"/>
                        <a:cs typeface="Times New Roman" panose="02020603050405020304" pitchFamily="18" charset="0"/>
                      </a:rPr>
                      <m:t> </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𝑑𝑇</m:t>
                        </m:r>
                      </m:num>
                      <m:den>
                        <m:r>
                          <a:rPr lang="en-US" sz="2000" b="0" i="1" smtClean="0">
                            <a:solidFill>
                              <a:schemeClr val="bg1"/>
                            </a:solidFill>
                            <a:latin typeface="Cambria Math" panose="02040503050406030204" pitchFamily="18" charset="0"/>
                          </a:rPr>
                          <m:t>𝑑𝑝</m:t>
                        </m:r>
                      </m:den>
                    </m:f>
                    <m:r>
                      <a:rPr lang="en-US" sz="2000" b="0" i="1" smtClean="0">
                        <a:solidFill>
                          <a:schemeClr val="bg1"/>
                        </a:solidFill>
                        <a:latin typeface="Cambria Math" panose="02040503050406030204" pitchFamily="18" charset="0"/>
                      </a:rPr>
                      <m:t>&gt;0</m:t>
                    </m:r>
                    <m:r>
                      <m:rPr>
                        <m:nor/>
                      </m:rPr>
                      <a:rPr lang="ru-RU" sz="2000">
                        <a:solidFill>
                          <a:schemeClr val="bg1"/>
                        </a:solidFill>
                        <a:latin typeface="Times New Roman" panose="02020603050405020304" pitchFamily="18" charset="0"/>
                        <a:cs typeface="Times New Roman" panose="02020603050405020304" pitchFamily="18" charset="0"/>
                      </a:rPr>
                      <m:t>бўлади, </m:t>
                    </m:r>
                  </m:oMath>
                </a14:m>
                <a:endParaRPr lang="en-US" sz="2000" dirty="0" smtClean="0">
                  <a:solidFill>
                    <a:schemeClr val="bg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left"/>
                    </m:oMathParaPr>
                    <m:oMath xmlns:m="http://schemas.openxmlformats.org/officeDocument/2006/math">
                      <m:r>
                        <m:rPr>
                          <m:nor/>
                        </m:rPr>
                        <a:rPr lang="uz-Cyrl-UZ" sz="2000">
                          <a:solidFill>
                            <a:schemeClr val="bg1"/>
                          </a:solidFill>
                          <a:latin typeface="Times New Roman" panose="02020603050405020304" pitchFamily="18" charset="0"/>
                          <a:cs typeface="Times New Roman" panose="02020603050405020304" pitchFamily="18" charset="0"/>
                        </a:rPr>
                        <m:t>демак </m:t>
                      </m:r>
                      <m:r>
                        <m:rPr>
                          <m:nor/>
                        </m:rPr>
                        <a:rPr lang="ru-RU" sz="2000">
                          <a:solidFill>
                            <a:schemeClr val="bg1"/>
                          </a:solidFill>
                          <a:latin typeface="Times New Roman" panose="02020603050405020304" pitchFamily="18" charset="0"/>
                          <a:cs typeface="Times New Roman" panose="02020603050405020304" pitchFamily="18" charset="0"/>
                        </a:rPr>
                        <m:t>босим ортиши билан </m:t>
                      </m:r>
                      <m:r>
                        <m:rPr>
                          <m:nor/>
                        </m:rPr>
                        <a:rPr lang="uz-Cyrl-UZ" sz="2000">
                          <a:solidFill>
                            <a:schemeClr val="bg1"/>
                          </a:solidFill>
                          <a:latin typeface="Times New Roman" panose="02020603050405020304" pitchFamily="18" charset="0"/>
                          <a:cs typeface="Times New Roman" panose="02020603050405020304" pitchFamily="18" charset="0"/>
                        </a:rPr>
                        <m:t>э</m:t>
                      </m:r>
                      <m:r>
                        <m:rPr>
                          <m:nor/>
                        </m:rPr>
                        <a:rPr lang="ru-RU" sz="2000">
                          <a:solidFill>
                            <a:schemeClr val="bg1"/>
                          </a:solidFill>
                          <a:latin typeface="Times New Roman" panose="02020603050405020304" pitchFamily="18" charset="0"/>
                          <a:cs typeface="Times New Roman" panose="02020603050405020304" pitchFamily="18" charset="0"/>
                        </a:rPr>
                        <m:t>риш температураси кўтарилади.</m:t>
                      </m:r>
                    </m:oMath>
                  </m:oMathPara>
                </a14:m>
                <a:endParaRPr lang="en-US" sz="2000" dirty="0" smtClean="0">
                  <a:solidFill>
                    <a:schemeClr val="bg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left"/>
                    </m:oMathParaPr>
                    <m:oMath xmlns:m="http://schemas.openxmlformats.org/officeDocument/2006/math">
                      <m:r>
                        <m:rPr>
                          <m:nor/>
                        </m:rPr>
                        <a:rPr lang="ru-RU" sz="2000">
                          <a:solidFill>
                            <a:schemeClr val="bg1"/>
                          </a:solidFill>
                          <a:latin typeface="Times New Roman" panose="02020603050405020304" pitchFamily="18" charset="0"/>
                          <a:cs typeface="Times New Roman" panose="02020603050405020304" pitchFamily="18" charset="0"/>
                        </a:rPr>
                        <m:t>Бундай ҳо</m:t>
                      </m:r>
                      <m:r>
                        <m:rPr>
                          <m:nor/>
                        </m:rPr>
                        <a:rPr lang="uz-Cyrl-UZ" sz="2000">
                          <a:solidFill>
                            <a:schemeClr val="bg1"/>
                          </a:solidFill>
                          <a:latin typeface="Times New Roman" panose="02020603050405020304" pitchFamily="18" charset="0"/>
                          <a:cs typeface="Times New Roman" panose="02020603050405020304" pitchFamily="18" charset="0"/>
                        </a:rPr>
                        <m:t>л</m:t>
                      </m:r>
                      <m:r>
                        <m:rPr>
                          <m:nor/>
                        </m:rPr>
                        <a:rPr lang="ru-RU" sz="2000">
                          <a:solidFill>
                            <a:schemeClr val="bg1"/>
                          </a:solidFill>
                          <a:latin typeface="Times New Roman" panose="02020603050405020304" pitchFamily="18" charset="0"/>
                          <a:cs typeface="Times New Roman" panose="02020603050405020304" pitchFamily="18" charset="0"/>
                        </a:rPr>
                        <m:t> деярли барча қаттиқ жисмлар учун бажарилади.</m:t>
                      </m:r>
                    </m:oMath>
                  </m:oMathPara>
                </a14:m>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922624" y="1007351"/>
                <a:ext cx="6947736" cy="1185004"/>
              </a:xfrm>
              <a:prstGeom prst="rect">
                <a:avLst/>
              </a:prstGeom>
              <a:blipFill rotWithShape="0">
                <a:blip r:embed="rId2"/>
                <a:stretch>
                  <a:fillRect l="-877" b="-461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3" name="Прямоугольник 2"/>
              <p:cNvSpPr/>
              <p:nvPr/>
            </p:nvSpPr>
            <p:spPr>
              <a:xfrm>
                <a:off x="922624" y="2579988"/>
                <a:ext cx="6619120" cy="877228"/>
              </a:xfrm>
              <a:prstGeom prst="rect">
                <a:avLst/>
              </a:prstGeom>
            </p:spPr>
            <p:txBody>
              <a:bodyPr wrap="none">
                <a:spAutoFit/>
              </a:bodyPr>
              <a:lstStyle/>
              <a:p>
                <a:r>
                  <a:rPr lang="en-US" sz="20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2.</a:t>
                </a:r>
                <a14:m>
                  <m:oMath xmlns:m="http://schemas.openxmlformats.org/officeDocument/2006/math">
                    <m:r>
                      <a:rPr lang="en-US" sz="200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𝑣</m:t>
                    </m:r>
                    <m:r>
                      <a:rPr lang="en-US" sz="2000" b="0" i="1" smtClean="0">
                        <a:solidFill>
                          <a:schemeClr val="bg1"/>
                        </a:solidFill>
                        <a:latin typeface="Cambria Math" panose="02040503050406030204" pitchFamily="18" charset="0"/>
                        <a:ea typeface="Cambria Math" panose="02040503050406030204" pitchFamily="18" charset="0"/>
                      </a:rPr>
                      <m:t>=</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𝑣</m:t>
                        </m:r>
                      </m:e>
                      <m:sup>
                        <m:r>
                          <a:rPr lang="en-US" sz="2000" b="0" i="1" smtClean="0">
                            <a:solidFill>
                              <a:schemeClr val="bg1"/>
                            </a:solidFill>
                            <a:latin typeface="Cambria Math" panose="02040503050406030204" pitchFamily="18" charset="0"/>
                            <a:ea typeface="Cambria Math" panose="02040503050406030204" pitchFamily="18" charset="0"/>
                          </a:rPr>
                          <m:t>′′</m:t>
                        </m:r>
                      </m:sup>
                    </m:sSup>
                    <m:r>
                      <a:rPr lang="en-US" sz="2000" b="0" i="1" smtClean="0">
                        <a:solidFill>
                          <a:schemeClr val="bg1"/>
                        </a:solidFill>
                        <a:latin typeface="Cambria Math" panose="02040503050406030204" pitchFamily="18" charset="0"/>
                        <a:ea typeface="Cambria Math" panose="02040503050406030204" pitchFamily="18" charset="0"/>
                      </a:rPr>
                      <m:t>−</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𝑣</m:t>
                        </m:r>
                      </m:e>
                      <m:sup>
                        <m:r>
                          <a:rPr lang="en-US" sz="2000" b="0" i="1" smtClean="0">
                            <a:solidFill>
                              <a:schemeClr val="bg1"/>
                            </a:solidFill>
                            <a:latin typeface="Cambria Math" panose="02040503050406030204" pitchFamily="18" charset="0"/>
                            <a:ea typeface="Cambria Math" panose="02040503050406030204" pitchFamily="18" charset="0"/>
                          </a:rPr>
                          <m:t>′</m:t>
                        </m:r>
                      </m:sup>
                    </m:sSup>
                    <m:r>
                      <a:rPr lang="en-US" sz="2000" b="0" i="1" smtClean="0">
                        <a:solidFill>
                          <a:schemeClr val="bg1"/>
                        </a:solidFill>
                        <a:latin typeface="Cambria Math" panose="02040503050406030204" pitchFamily="18" charset="0"/>
                        <a:ea typeface="Cambria Math" panose="02040503050406030204" pitchFamily="18" charset="0"/>
                      </a:rPr>
                      <m:t>&lt;0</m:t>
                    </m:r>
                    <m:r>
                      <m:rPr>
                        <m:nor/>
                      </m:rPr>
                      <a:rPr lang="en-US" sz="2000" b="0" i="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m:t> </m:t>
                    </m:r>
                    <m:r>
                      <m:rPr>
                        <m:nor/>
                      </m:rPr>
                      <a:rPr lang="ru-RU" sz="2000">
                        <a:solidFill>
                          <a:schemeClr val="bg1"/>
                        </a:solidFill>
                        <a:latin typeface="Times New Roman" panose="02020603050405020304" pitchFamily="18" charset="0"/>
                        <a:cs typeface="Times New Roman" panose="02020603050405020304" pitchFamily="18" charset="0"/>
                      </a:rPr>
                      <m:t>бўлса, у ҳолда</m:t>
                    </m:r>
                    <m:r>
                      <m:rPr>
                        <m:nor/>
                      </m:rPr>
                      <a:rPr lang="en-US" sz="2000" b="0" i="0" smtClean="0">
                        <a:solidFill>
                          <a:schemeClr val="bg1"/>
                        </a:solidFill>
                        <a:latin typeface="Times New Roman" panose="02020603050405020304" pitchFamily="18" charset="0"/>
                        <a:cs typeface="Times New Roman" panose="02020603050405020304" pitchFamily="18" charset="0"/>
                      </a:rPr>
                      <m:t> </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𝑑𝑇</m:t>
                        </m:r>
                      </m:num>
                      <m:den>
                        <m:r>
                          <a:rPr lang="en-US" sz="2000" b="0" i="1" smtClean="0">
                            <a:solidFill>
                              <a:schemeClr val="bg1"/>
                            </a:solidFill>
                            <a:latin typeface="Cambria Math" panose="02040503050406030204" pitchFamily="18" charset="0"/>
                          </a:rPr>
                          <m:t>𝑑𝑝</m:t>
                        </m:r>
                      </m:den>
                    </m:f>
                    <m:r>
                      <a:rPr lang="en-US" sz="2000" b="0" i="1" smtClean="0">
                        <a:solidFill>
                          <a:schemeClr val="bg1"/>
                        </a:solidFill>
                        <a:latin typeface="Cambria Math" panose="02040503050406030204" pitchFamily="18" charset="0"/>
                      </a:rPr>
                      <m:t>&gt;0</m:t>
                    </m:r>
                    <m:r>
                      <m:rPr>
                        <m:nor/>
                      </m:rPr>
                      <a:rPr lang="ru-RU" sz="2000">
                        <a:solidFill>
                          <a:schemeClr val="bg1"/>
                        </a:solidFill>
                        <a:latin typeface="Times New Roman" panose="02020603050405020304" pitchFamily="18" charset="0"/>
                        <a:cs typeface="Times New Roman" panose="02020603050405020304" pitchFamily="18" charset="0"/>
                      </a:rPr>
                      <m:t>бўлади, </m:t>
                    </m:r>
                  </m:oMath>
                </a14:m>
                <a:endParaRPr lang="en-US" sz="2000" dirty="0" smtClean="0">
                  <a:solidFill>
                    <a:schemeClr val="bg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left"/>
                    </m:oMathParaPr>
                    <m:oMath xmlns:m="http://schemas.openxmlformats.org/officeDocument/2006/math">
                      <m:r>
                        <m:rPr>
                          <m:nor/>
                        </m:rPr>
                        <a:rPr lang="uz-Cyrl-UZ" sz="2000">
                          <a:solidFill>
                            <a:schemeClr val="bg1"/>
                          </a:solidFill>
                          <a:latin typeface="Times New Roman" panose="02020603050405020304" pitchFamily="18" charset="0"/>
                          <a:cs typeface="Times New Roman" panose="02020603050405020304" pitchFamily="18" charset="0"/>
                        </a:rPr>
                        <m:t>демак </m:t>
                      </m:r>
                      <m:r>
                        <m:rPr>
                          <m:nor/>
                        </m:rPr>
                        <a:rPr lang="ru-RU" sz="2000">
                          <a:solidFill>
                            <a:schemeClr val="bg1"/>
                          </a:solidFill>
                          <a:latin typeface="Times New Roman" panose="02020603050405020304" pitchFamily="18" charset="0"/>
                          <a:cs typeface="Times New Roman" panose="02020603050405020304" pitchFamily="18" charset="0"/>
                        </a:rPr>
                        <m:t>босим ортиши билан </m:t>
                      </m:r>
                      <m:r>
                        <m:rPr>
                          <m:nor/>
                        </m:rPr>
                        <a:rPr lang="uz-Cyrl-UZ" sz="2000">
                          <a:solidFill>
                            <a:schemeClr val="bg1"/>
                          </a:solidFill>
                          <a:latin typeface="Times New Roman" panose="02020603050405020304" pitchFamily="18" charset="0"/>
                          <a:cs typeface="Times New Roman" panose="02020603050405020304" pitchFamily="18" charset="0"/>
                        </a:rPr>
                        <m:t>э</m:t>
                      </m:r>
                      <m:r>
                        <m:rPr>
                          <m:nor/>
                        </m:rPr>
                        <a:rPr lang="ru-RU" sz="2000">
                          <a:solidFill>
                            <a:schemeClr val="bg1"/>
                          </a:solidFill>
                          <a:latin typeface="Times New Roman" panose="02020603050405020304" pitchFamily="18" charset="0"/>
                          <a:cs typeface="Times New Roman" panose="02020603050405020304" pitchFamily="18" charset="0"/>
                        </a:rPr>
                        <m:t>риш температураси</m:t>
                      </m:r>
                      <m:r>
                        <m:rPr>
                          <m:nor/>
                        </m:rPr>
                        <a:rPr lang="en-US" sz="2000" b="0" i="0" smtClean="0">
                          <a:solidFill>
                            <a:schemeClr val="bg1"/>
                          </a:solidFill>
                          <a:latin typeface="Times New Roman" panose="02020603050405020304" pitchFamily="18" charset="0"/>
                          <a:cs typeface="Times New Roman" panose="02020603050405020304" pitchFamily="18" charset="0"/>
                        </a:rPr>
                        <m:t> </m:t>
                      </m:r>
                      <m:r>
                        <m:rPr>
                          <m:nor/>
                        </m:rPr>
                        <a:rPr lang="ru-RU" sz="2000">
                          <a:solidFill>
                            <a:schemeClr val="bg1"/>
                          </a:solidFill>
                          <a:latin typeface="Times New Roman" panose="02020603050405020304" pitchFamily="18" charset="0"/>
                          <a:cs typeface="Times New Roman" panose="02020603050405020304" pitchFamily="18" charset="0"/>
                        </a:rPr>
                        <m:t>пасаяди.</m:t>
                      </m:r>
                    </m:oMath>
                  </m:oMathPara>
                </a14:m>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922624" y="2579988"/>
                <a:ext cx="6619120" cy="877228"/>
              </a:xfrm>
              <a:prstGeom prst="rect">
                <a:avLst/>
              </a:prstGeom>
              <a:blipFill rotWithShape="0">
                <a:blip r:embed="rId3"/>
                <a:stretch>
                  <a:fillRect l="-921" b="-4167"/>
                </a:stretch>
              </a:blipFill>
            </p:spPr>
            <p:txBody>
              <a:bodyPr/>
              <a:lstStyle/>
              <a:p>
                <a:r>
                  <a:rPr lang="ru-RU">
                    <a:noFill/>
                  </a:rPr>
                  <a:t> </a:t>
                </a:r>
              </a:p>
            </p:txBody>
          </p:sp>
        </mc:Fallback>
      </mc:AlternateContent>
    </p:spTree>
    <p:extLst>
      <p:ext uri="{BB962C8B-B14F-4D97-AF65-F5344CB8AC3E}">
        <p14:creationId xmlns:p14="http://schemas.microsoft.com/office/powerpoint/2010/main" val="1229808267"/>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0119" y="862553"/>
            <a:ext cx="7227651" cy="2862322"/>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Бир қатор металлар ва қотишмалар абсалют нол температура яқинида, яъни жуда паст температураларда ўта ўтказувчанлик ҳолатига ўтади ва фаза ўтишлари содир бўлади. Бу ҳолатда модданинг муҳим хусусиятларидан бири электр токига қаршиликнинг тўла йўқолишидир. </a:t>
            </a:r>
            <a:endParaRPr lang="ru-RU" sz="1800" dirty="0">
              <a:solidFill>
                <a:schemeClr val="bg1"/>
              </a:solidFill>
              <a:latin typeface="Times New Roman" panose="02020603050405020304" pitchFamily="18" charset="0"/>
              <a:ea typeface="Times New Roman" panose="02020603050405020304" pitchFamily="18" charset="0"/>
            </a:endParaRPr>
          </a:p>
          <a:p>
            <a:pPr indent="449580" algn="just"/>
            <a:r>
              <a:rPr lang="uz-Cyrl-UZ" sz="1800" dirty="0">
                <a:solidFill>
                  <a:schemeClr val="bg1"/>
                </a:solidFill>
                <a:latin typeface="Times New Roman" panose="02020603050405020304" pitchFamily="18" charset="0"/>
                <a:ea typeface="Times New Roman" panose="02020603050405020304" pitchFamily="18" charset="0"/>
              </a:rPr>
              <a:t>Бу ҳодиса биринчи марта Комерлинг-Оннес (1911-й.) тажрибаларида кузатилган. Бундан ташқари нормал фазадан ўта ўтказувчан фазага ўтиш яқин-яқинларгача фақат абсолют нол температура яқинида кузатилар эди. Ҳозирги кунда жуда кўп материалларда бундай фазавий ўтишлар суюқ азот температураси  ва ундан юқори температураларда кузатилмоқда.</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98801673"/>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11677" y="815350"/>
            <a:ext cx="7159557" cy="317009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 Металларнинг ўта ўтказувчанлик ва нормал ҳолатлари бир-биридан фақат ўта ўтказувчанлик хоссаси билан эмас, балки соф термодинамик катталикларнинг турли фазаларда ўзини тутиши билан ҳам фарқ қилади. Бу фарқ модда турли термодинамик фаза­ларда бўлишидан далолат беради. Шунга ўхшаш ҳолат суюқ гелийда кузатилади – бу эса </a:t>
            </a:r>
            <a:r>
              <a:rPr lang="uz-Cyrl-UZ" sz="2000" b="1" dirty="0">
                <a:solidFill>
                  <a:schemeClr val="bg1"/>
                </a:solidFill>
                <a:latin typeface="Times New Roman" panose="02020603050405020304" pitchFamily="18" charset="0"/>
                <a:ea typeface="Times New Roman" panose="02020603050405020304" pitchFamily="18" charset="0"/>
              </a:rPr>
              <a:t>ўта оқувчанлик ҳодисаси</a:t>
            </a:r>
            <a:r>
              <a:rPr lang="uz-Cyrl-UZ" sz="2000" dirty="0">
                <a:solidFill>
                  <a:schemeClr val="bg1"/>
                </a:solidFill>
                <a:latin typeface="Times New Roman" panose="02020603050405020304" pitchFamily="18" charset="0"/>
                <a:ea typeface="Times New Roman" panose="02020603050405020304" pitchFamily="18" charset="0"/>
              </a:rPr>
              <a:t> дейилади.</a:t>
            </a:r>
            <a:endParaRPr lang="ru-RU" sz="2000" dirty="0">
              <a:solidFill>
                <a:schemeClr val="bg1"/>
              </a:solidFill>
              <a:latin typeface="Times New Roman" panose="02020603050405020304" pitchFamily="18" charset="0"/>
              <a:ea typeface="Times New Roman" panose="02020603050405020304" pitchFamily="18" charset="0"/>
            </a:endParaRPr>
          </a:p>
          <a:p>
            <a:pPr indent="449580"/>
            <a:r>
              <a:rPr lang="uz-Cyrl-UZ" sz="2000" dirty="0">
                <a:solidFill>
                  <a:schemeClr val="bg1"/>
                </a:solidFill>
                <a:latin typeface="Times New Roman" panose="02020603050405020304" pitchFamily="18" charset="0"/>
                <a:ea typeface="Times New Roman" panose="02020603050405020304" pitchFamily="18" charset="0"/>
              </a:rPr>
              <a:t> Металлнинг нормал ҳолатдан ўта ўтказувчан ҳолатга ўтиши унинг магнит ҳусусиятларининг ўзгариши билан бирга бўлади.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852995"/>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2221" y="665448"/>
            <a:ext cx="7159557" cy="4154984"/>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Бу ўзгариш шундан иборатки, массив ўта ўтказгичнинг ичига магнит майдон киролмайди, аниқроғи магнит майдон фақат </a:t>
            </a:r>
            <a:r>
              <a:rPr lang="uz-Cyrl-UZ" sz="2400" dirty="0" smtClean="0">
                <a:solidFill>
                  <a:schemeClr val="bg1"/>
                </a:solidFill>
                <a:latin typeface="Times New Roman" panose="02020603050405020304" pitchFamily="18" charset="0"/>
                <a:cs typeface="Times New Roman" panose="02020603050405020304" pitchFamily="18" charset="0"/>
              </a:rPr>
              <a:t>10</a:t>
            </a:r>
            <a:r>
              <a:rPr lang="uz-Cyrl-UZ" sz="2400" baseline="30000" dirty="0" smtClean="0">
                <a:solidFill>
                  <a:schemeClr val="bg1"/>
                </a:solidFill>
                <a:latin typeface="Times New Roman" panose="02020603050405020304" pitchFamily="18" charset="0"/>
                <a:cs typeface="Times New Roman" panose="02020603050405020304" pitchFamily="18" charset="0"/>
              </a:rPr>
              <a:t>-5</a:t>
            </a:r>
            <a:r>
              <a:rPr lang="en-US" sz="2400" baseline="30000" dirty="0" smtClean="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см қатламда мавжуд бўлади. </a:t>
            </a:r>
            <a:r>
              <a:rPr lang="ru-RU" sz="2400" dirty="0" err="1">
                <a:solidFill>
                  <a:schemeClr val="bg1"/>
                </a:solidFill>
                <a:latin typeface="Times New Roman" panose="02020603050405020304" pitchFamily="18" charset="0"/>
                <a:cs typeface="Times New Roman" panose="02020603050405020304" pitchFamily="18" charset="0"/>
              </a:rPr>
              <a:t>Демак</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ўта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ўтказгич</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ичида</a:t>
            </a:r>
            <a:r>
              <a:rPr lang="ru-RU" sz="2400" dirty="0">
                <a:solidFill>
                  <a:schemeClr val="bg1"/>
                </a:solidFill>
                <a:latin typeface="Times New Roman" panose="02020603050405020304" pitchFamily="18" charset="0"/>
                <a:cs typeface="Times New Roman" panose="02020603050405020304" pitchFamily="18" charset="0"/>
              </a:rPr>
              <a:t> магнит </a:t>
            </a:r>
            <a:r>
              <a:rPr lang="ru-RU" sz="2400" dirty="0" err="1">
                <a:solidFill>
                  <a:schemeClr val="bg1"/>
                </a:solidFill>
                <a:latin typeface="Times New Roman" panose="02020603050405020304" pitchFamily="18" charset="0"/>
                <a:cs typeface="Times New Roman" panose="02020603050405020304" pitchFamily="18" charset="0"/>
              </a:rPr>
              <a:t>майдон</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индук</a:t>
            </a:r>
            <a:r>
              <a:rPr lang="uz-Cyrl-UZ" sz="2400" dirty="0">
                <a:solidFill>
                  <a:schemeClr val="bg1"/>
                </a:solidFill>
                <a:latin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cs typeface="Times New Roman" panose="02020603050405020304" pitchFamily="18" charset="0"/>
              </a:rPr>
              <a:t>ияси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нолга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тенг</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бўлади</a:t>
            </a:r>
            <a:r>
              <a:rPr lang="ru-RU" sz="2400" dirty="0">
                <a:solidFill>
                  <a:schemeClr val="bg1"/>
                </a:solidFill>
                <a:latin typeface="Times New Roman" panose="02020603050405020304" pitchFamily="18" charset="0"/>
                <a:cs typeface="Times New Roman" panose="02020603050405020304" pitchFamily="18" charset="0"/>
              </a:rPr>
              <a:t>. </a:t>
            </a:r>
          </a:p>
          <a:p>
            <a:r>
              <a:rPr lang="uz-Cyrl-UZ" sz="2400" dirty="0">
                <a:solidFill>
                  <a:schemeClr val="bg1"/>
                </a:solidFill>
                <a:latin typeface="Times New Roman" panose="02020603050405020304" pitchFamily="18" charset="0"/>
                <a:cs typeface="Times New Roman" panose="02020603050405020304" pitchFamily="18" charset="0"/>
              </a:rPr>
              <a:t>Магнит индукция векторининг нормал ташкил этувчиси узлуксиз ва у нолга тенг бўлганлиги учун ўта ўтказгич ичида магнит индукция вектори сиртга ўтказилган уринма бўйлаб йўналган бўлади. Бу </a:t>
            </a:r>
            <a:r>
              <a:rPr lang="uz-Cyrl-UZ" sz="2400" b="1" dirty="0">
                <a:solidFill>
                  <a:srgbClr val="FF0000"/>
                </a:solidFill>
                <a:latin typeface="Times New Roman" panose="02020603050405020304" pitchFamily="18" charset="0"/>
                <a:cs typeface="Times New Roman" panose="02020603050405020304" pitchFamily="18" charset="0"/>
              </a:rPr>
              <a:t>Вейс қонуни</a:t>
            </a:r>
            <a:r>
              <a:rPr lang="uz-Cyrl-UZ" sz="2400" dirty="0">
                <a:solidFill>
                  <a:schemeClr val="bg1"/>
                </a:solidFill>
                <a:latin typeface="Times New Roman" panose="02020603050405020304" pitchFamily="18" charset="0"/>
                <a:cs typeface="Times New Roman" panose="02020603050405020304" pitchFamily="18" charset="0"/>
              </a:rPr>
              <a:t> деб юритилади.</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490467"/>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758757" y="565302"/>
                <a:ext cx="7431931" cy="4535793"/>
              </a:xfrm>
              <a:prstGeom prst="rect">
                <a:avLst/>
              </a:prstGeom>
            </p:spPr>
            <p:txBody>
              <a:bodyPr wrap="square">
                <a:spAutoFit/>
              </a:bodyPr>
              <a:lstStyle/>
              <a:p>
                <a:pPr indent="449580" algn="just"/>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Олдинги мавзуда эслатдикки, агар бир фазадан иккинчи фазага ўтиш нуқтасида Гиббс термодинамик потенциалидан олинган биринчи тартибли ҳосила узлуксиз бўлиб, иккинчи тартибли ҳосиласи узилишга дучор бўлса, бундай фаза ўтишлар </a:t>
                </a:r>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иккинчи хил фаза ўтишлар</a:t>
                </a:r>
                <a:r>
                  <a:rPr lang="uz-Cyrl-UZ"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дейилади. </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ҳолда иссиқлик сиғими </a:t>
                </a:r>
                <a14:m>
                  <m:oMath xmlns:m="http://schemas.openxmlformats.org/officeDocument/2006/math">
                    <m:sSub>
                      <m:sSubPr>
                        <m:ctrlPr>
                          <a:rPr lang="uz-Cyrl-UZ" sz="2400" i="1" smtClean="0">
                            <a:solidFill>
                              <a:schemeClr val="bg1"/>
                            </a:solidFill>
                            <a:latin typeface="Cambria Math" panose="02040503050406030204" pitchFamily="18" charset="0"/>
                          </a:rPr>
                        </m:ctrlPr>
                      </m:sSubPr>
                      <m:e>
                        <m:r>
                          <a:rPr lang="ru-RU" sz="2400" b="0" i="1" smtClean="0">
                            <a:solidFill>
                              <a:schemeClr val="bg1"/>
                            </a:solidFill>
                            <a:latin typeface="Cambria Math" panose="02040503050406030204" pitchFamily="18" charset="0"/>
                          </a:rPr>
                          <m:t>С</m:t>
                        </m:r>
                      </m:e>
                      <m:sub>
                        <m:r>
                          <a:rPr lang="en-US" sz="2400" b="0" i="1" smtClean="0">
                            <a:solidFill>
                              <a:schemeClr val="bg1"/>
                            </a:solidFill>
                            <a:latin typeface="Cambria Math" panose="02040503050406030204" pitchFamily="18" charset="0"/>
                          </a:rPr>
                          <m:t>𝑝</m:t>
                        </m:r>
                      </m:sub>
                    </m:sSub>
                    <m:r>
                      <m:rPr>
                        <m:nor/>
                      </m:rPr>
                      <a:rPr lang="ru-RU" sz="2400" b="0" i="0" smtClean="0">
                        <a:solidFill>
                          <a:schemeClr val="bg1"/>
                        </a:solidFill>
                        <a:latin typeface="Times New Roman" panose="02020603050405020304" pitchFamily="18" charset="0"/>
                        <a:cs typeface="Times New Roman" panose="02020603050405020304" pitchFamily="18" charset="0"/>
                      </a:rPr>
                      <m:t> </m:t>
                    </m:r>
                    <m:r>
                      <m:rPr>
                        <m:nor/>
                      </m:rPr>
                      <a:rPr lang="uz-Cyrl-UZ" sz="2400" smtClean="0">
                        <a:solidFill>
                          <a:schemeClr val="bg1"/>
                        </a:solidFill>
                        <a:latin typeface="Times New Roman" panose="02020603050405020304" pitchFamily="18" charset="0"/>
                        <a:cs typeface="Times New Roman" panose="02020603050405020304" pitchFamily="18" charset="0"/>
                      </a:rPr>
                      <m:t>иссиқликдан кенгайиш коэффициенти</m:t>
                    </m:r>
                    <m:r>
                      <m:rPr>
                        <m:nor/>
                      </m:rPr>
                      <a:rPr lang="ru-RU" sz="2400" b="0" i="0" smtClean="0">
                        <a:solidFill>
                          <a:schemeClr val="bg1"/>
                        </a:solidFill>
                        <a:latin typeface="Times New Roman" panose="02020603050405020304" pitchFamily="18" charset="0"/>
                        <a:cs typeface="Times New Roman" panose="02020603050405020304" pitchFamily="18" charset="0"/>
                      </a:rPr>
                      <m:t> </m:t>
                    </m:r>
                    <m:r>
                      <m:rPr>
                        <m:sty m:val="p"/>
                      </m:rPr>
                      <a:rPr lang="el-GR" sz="2400" b="0" i="1" smtClean="0">
                        <a:solidFill>
                          <a:schemeClr val="bg1"/>
                        </a:solidFill>
                        <a:latin typeface="Cambria Math" panose="02040503050406030204" pitchFamily="18" charset="0"/>
                        <a:ea typeface="Cambria Math" panose="02040503050406030204" pitchFamily="18" charset="0"/>
                      </a:rPr>
                      <m:t>α</m:t>
                    </m:r>
                    <m:r>
                      <m:rPr>
                        <m:nor/>
                      </m:rPr>
                      <a:rPr lang="ru-RU" sz="2400" b="0" i="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m:t> </m:t>
                    </m:r>
                    <m:r>
                      <m:rPr>
                        <m:nor/>
                      </m:rPr>
                      <a:rPr lang="uz-Cyrl-UZ" sz="2400">
                        <a:solidFill>
                          <a:schemeClr val="bg1"/>
                        </a:solidFill>
                        <a:latin typeface="Times New Roman" panose="02020603050405020304" pitchFamily="18" charset="0"/>
                        <a:cs typeface="Times New Roman" panose="02020603050405020304" pitchFamily="18" charset="0"/>
                      </a:rPr>
                      <m:t>термик сиқилувчанлик коэффициенти</m:t>
                    </m:r>
                    <m:r>
                      <m:rPr>
                        <m:nor/>
                      </m:rPr>
                      <a:rPr lang="ru-RU" sz="2400" b="0" i="0" smtClean="0">
                        <a:solidFill>
                          <a:schemeClr val="bg1"/>
                        </a:solidFill>
                        <a:latin typeface="Times New Roman" panose="02020603050405020304" pitchFamily="18" charset="0"/>
                        <a:cs typeface="Times New Roman" panose="02020603050405020304" pitchFamily="18" charset="0"/>
                      </a:rPr>
                      <m:t> </m:t>
                    </m:r>
                    <m:r>
                      <m:rPr>
                        <m:sty m:val="p"/>
                      </m:rPr>
                      <a:rPr lang="el-GR" sz="2400" b="0" i="1" smtClean="0">
                        <a:solidFill>
                          <a:schemeClr val="bg1"/>
                        </a:solidFill>
                        <a:latin typeface="Cambria Math" panose="02040503050406030204" pitchFamily="18" charset="0"/>
                        <a:ea typeface="Cambria Math" panose="02040503050406030204" pitchFamily="18" charset="0"/>
                      </a:rPr>
                      <m:t>β</m:t>
                    </m:r>
                    <m:r>
                      <m:rPr>
                        <m:nor/>
                      </m:rPr>
                      <a:rPr lang="ru-RU" sz="2400" b="0" i="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m:t> </m:t>
                    </m:r>
                    <m:r>
                      <m:rPr>
                        <m:nor/>
                      </m:rPr>
                      <a:rPr lang="uz-Cyrl-UZ" sz="2400">
                        <a:solidFill>
                          <a:schemeClr val="bg1"/>
                        </a:solidFill>
                        <a:latin typeface="Times New Roman" panose="02020603050405020304" pitchFamily="18" charset="0"/>
                        <a:cs typeface="Times New Roman" panose="02020603050405020304" pitchFamily="18" charset="0"/>
                      </a:rPr>
                      <m:t>ва бошқалар ўтиш нуқтасида сакраб ўзгаради. </m:t>
                    </m:r>
                  </m:oMath>
                </a14:m>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b="0" dirty="0" smtClean="0">
                  <a:latin typeface="Times New Roman" panose="02020603050405020304" pitchFamily="18" charset="0"/>
                  <a:ea typeface="Cambria Math" panose="02040503050406030204" pitchFamily="18" charset="0"/>
                  <a:cs typeface="Times New Roman" panose="02020603050405020304" pitchFamily="18" charset="0"/>
                </a:endParaRPr>
              </a:p>
              <a:p>
                <a:r>
                  <a:rPr lang="ru-RU" sz="2400" dirty="0" smtClean="0">
                    <a:solidFill>
                      <a:schemeClr val="bg1"/>
                    </a:solidFill>
                    <a:latin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758757" y="565302"/>
                <a:ext cx="7431931" cy="4535793"/>
              </a:xfrm>
              <a:prstGeom prst="rect">
                <a:avLst/>
              </a:prstGeom>
              <a:blipFill rotWithShape="0">
                <a:blip r:embed="rId2"/>
                <a:stretch>
                  <a:fillRect l="-1230" t="-1075" r="-1230"/>
                </a:stretch>
              </a:blipFill>
            </p:spPr>
            <p:txBody>
              <a:bodyPr/>
              <a:lstStyle/>
              <a:p>
                <a:r>
                  <a:rPr lang="ru-RU">
                    <a:noFill/>
                  </a:rPr>
                  <a:t> </a:t>
                </a:r>
              </a:p>
            </p:txBody>
          </p:sp>
        </mc:Fallback>
      </mc:AlternateContent>
    </p:spTree>
    <p:extLst>
      <p:ext uri="{BB962C8B-B14F-4D97-AF65-F5344CB8AC3E}">
        <p14:creationId xmlns:p14="http://schemas.microsoft.com/office/powerpoint/2010/main" val="3038056312"/>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8483" y="827948"/>
            <a:ext cx="7120647" cy="317009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иккинчи тар­тибли ҳосилалар ўтишда чексизликка айланса - </a:t>
            </a:r>
            <a:r>
              <a:rPr lang="uz-Cyrl-UZ"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критик ўтишлар</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дейилади. Бунда модда хусусиятининг аномал табиати </a:t>
            </a:r>
            <a:r>
              <a:rPr lang="uz-Cyrl-UZ"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критик ҳодисалар</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деб юритилади.</a:t>
            </a:r>
            <a:endPar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«Иккинчи хил фаза ўтишлар» тушунчаси (1933-й.) Эренфест томонидан киритилган. Эренфест иккинчи хил фаза ўтишларни суюқ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 - </a:t>
            </a:r>
            <a:r>
              <a:rPr lang="uz-Cyrl-UZ" sz="2000" dirty="0">
                <a:solidFill>
                  <a:schemeClr val="bg1"/>
                </a:solidFill>
                <a:latin typeface="Times New Roman" panose="02020603050405020304" pitchFamily="18" charset="0"/>
                <a:cs typeface="Times New Roman" panose="02020603050405020304" pitchFamily="18" charset="0"/>
              </a:rPr>
              <a:t> 1 ни </a:t>
            </a:r>
            <a:r>
              <a:rPr lang="uz-Cyrl-UZ" sz="2000" dirty="0" smtClean="0">
                <a:solidFill>
                  <a:schemeClr val="bg1"/>
                </a:solidFill>
                <a:latin typeface="Times New Roman" panose="02020603050405020304" pitchFamily="18" charset="0"/>
                <a:cs typeface="Times New Roman" panose="02020603050405020304" pitchFamily="18" charset="0"/>
              </a:rPr>
              <a:t>суюқ Не –</a:t>
            </a:r>
            <a:r>
              <a:rPr lang="en-US" sz="2000" dirty="0" smtClean="0">
                <a:solidFill>
                  <a:schemeClr val="bg1"/>
                </a:solidFill>
                <a:latin typeface="Times New Roman" panose="02020603050405020304" pitchFamily="18" charset="0"/>
                <a:cs typeface="Times New Roman" panose="02020603050405020304" pitchFamily="18" charset="0"/>
              </a:rPr>
              <a:t>II  </a:t>
            </a:r>
            <a:r>
              <a:rPr lang="uz-Cyrl-UZ" sz="2000" dirty="0">
                <a:solidFill>
                  <a:schemeClr val="bg1"/>
                </a:solidFill>
                <a:latin typeface="Times New Roman" panose="02020603050405020304" pitchFamily="18" charset="0"/>
                <a:cs typeface="Times New Roman" panose="02020603050405020304" pitchFamily="18" charset="0"/>
              </a:rPr>
              <a:t>га (ўта оқувчанлик ҳолати) ўтишида кузатади</a:t>
            </a:r>
            <a:r>
              <a:rPr lang="uz-Cyrl-UZ" sz="2000" dirty="0" smtClean="0">
                <a:solidFill>
                  <a:schemeClr val="bg1"/>
                </a:solidFill>
                <a:latin typeface="Times New Roman" panose="02020603050405020304" pitchFamily="18" charset="0"/>
                <a:cs typeface="Times New Roman" panose="02020603050405020304" pitchFamily="18" charset="0"/>
              </a:rPr>
              <a:t>.</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a:solidFill>
                  <a:schemeClr val="bg1"/>
                </a:solidFill>
                <a:latin typeface="Times New Roman" panose="02020603050405020304" pitchFamily="18" charset="0"/>
                <a:cs typeface="Times New Roman" panose="02020603050405020304" pitchFamily="18" charset="0"/>
              </a:rPr>
              <a:t>Шунинг учун ҳам иккинчи хил фаза ўтишлар Эренфест тенг­ламалари билан ифодаланади.</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5777774"/>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0587" y="956561"/>
            <a:ext cx="6702357" cy="923330"/>
          </a:xfrm>
          <a:prstGeom prst="rect">
            <a:avLst/>
          </a:prstGeom>
        </p:spPr>
        <p:txBody>
          <a:bodyPr wrap="square">
            <a:spAutoFit/>
          </a:bodyPr>
          <a:lstStyle/>
          <a:p>
            <a:r>
              <a:rPr lang="uz-Cyrl-UZ" sz="1800" b="1" dirty="0">
                <a:solidFill>
                  <a:srgbClr val="FF0000"/>
                </a:solidFill>
                <a:latin typeface="Times New Roman" panose="02020603050405020304" pitchFamily="18" charset="0"/>
                <a:ea typeface="Times New Roman" panose="02020603050405020304" pitchFamily="18" charset="0"/>
              </a:rPr>
              <a:t>Эренфест тенгламалари</a:t>
            </a:r>
            <a:r>
              <a:rPr lang="uz-Cyrl-UZ" sz="1800" dirty="0">
                <a:solidFill>
                  <a:srgbClr val="FF0000"/>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биринчи хил фаза ўтишларни ифодаловчи Клайперон-Клаузиус тенгламасини Лопитал қоидаси бўйича ўзгартириш натижасида қуйидаги кўринишда олинади: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5" name="TextBox 4"/>
              <p:cNvSpPr txBox="1"/>
              <p:nvPr/>
            </p:nvSpPr>
            <p:spPr>
              <a:xfrm>
                <a:off x="2928025" y="2566908"/>
                <a:ext cx="2410853" cy="5733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ru-RU" sz="1800" b="0" i="1" smtClean="0">
                              <a:solidFill>
                                <a:schemeClr val="bg1"/>
                              </a:solidFill>
                              <a:latin typeface="Cambria Math" panose="02040503050406030204" pitchFamily="18" charset="0"/>
                              <a:ea typeface="Cambria Math" panose="02040503050406030204" pitchFamily="18" charset="0"/>
                            </a:rPr>
                            <m:t>С</m:t>
                          </m:r>
                        </m:e>
                        <m:sub>
                          <m:r>
                            <a:rPr lang="en-US" sz="1800" b="0" i="1" smtClean="0">
                              <a:solidFill>
                                <a:schemeClr val="bg1"/>
                              </a:solidFill>
                              <a:latin typeface="Cambria Math" panose="02040503050406030204" pitchFamily="18" charset="0"/>
                              <a:ea typeface="Cambria Math" panose="02040503050406030204" pitchFamily="18" charset="0"/>
                            </a:rPr>
                            <m:t>𝑝</m:t>
                          </m:r>
                        </m:sub>
                      </m:sSub>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𝑇</m:t>
                      </m:r>
                      <m:r>
                        <a:rPr lang="en-US" sz="1800" b="0" i="1" smtClean="0">
                          <a:solidFill>
                            <a:schemeClr val="bg1"/>
                          </a:solidFill>
                          <a:latin typeface="Cambria Math" panose="02040503050406030204" pitchFamily="18" charset="0"/>
                          <a:ea typeface="Cambria Math" panose="02040503050406030204" pitchFamily="18" charset="0"/>
                        </a:rPr>
                        <m:t>(</m:t>
                      </m:r>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𝑑𝑝</m:t>
                          </m:r>
                        </m:num>
                        <m:den>
                          <m:r>
                            <a:rPr lang="en-US" sz="1800" b="0" i="1" smtClean="0">
                              <a:solidFill>
                                <a:schemeClr val="bg1"/>
                              </a:solidFill>
                              <a:latin typeface="Cambria Math" panose="02040503050406030204" pitchFamily="18" charset="0"/>
                              <a:ea typeface="Cambria Math" panose="02040503050406030204" pitchFamily="18" charset="0"/>
                            </a:rPr>
                            <m:t>𝑑𝑇</m:t>
                          </m:r>
                        </m:den>
                      </m:f>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m:t>
                          </m:r>
                        </m:e>
                        <m:sup>
                          <m:r>
                            <a:rPr lang="en-US" sz="1800" b="0" i="1" smtClean="0">
                              <a:solidFill>
                                <a:schemeClr val="bg1"/>
                              </a:solidFill>
                              <a:latin typeface="Cambria Math" panose="02040503050406030204" pitchFamily="18" charset="0"/>
                              <a:ea typeface="Cambria Math" panose="02040503050406030204" pitchFamily="18" charset="0"/>
                            </a:rPr>
                            <m:t>2</m:t>
                          </m:r>
                        </m:sup>
                      </m:sSup>
                      <m:r>
                        <a:rPr lang="en-US" sz="1800" b="0" i="1" smtClean="0">
                          <a:solidFill>
                            <a:schemeClr val="bg1"/>
                          </a:solidFill>
                          <a:latin typeface="Cambria Math" panose="02040503050406030204" pitchFamily="18" charset="0"/>
                          <a:ea typeface="Cambria Math" panose="02040503050406030204" pitchFamily="18" charset="0"/>
                        </a:rPr>
                        <m:t> ∆(</m:t>
                      </m:r>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𝑣</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den>
                      </m:f>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m:t>
                          </m:r>
                        </m:e>
                        <m:sub>
                          <m:r>
                            <a:rPr lang="en-US" sz="1800" b="0" i="1" smtClean="0">
                              <a:solidFill>
                                <a:schemeClr val="bg1"/>
                              </a:solidFill>
                              <a:latin typeface="Cambria Math" panose="02040503050406030204" pitchFamily="18" charset="0"/>
                              <a:ea typeface="Cambria Math" panose="02040503050406030204" pitchFamily="18" charset="0"/>
                            </a:rPr>
                            <m:t>𝑇</m:t>
                          </m:r>
                        </m:sub>
                      </m:sSub>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928025" y="2566908"/>
                <a:ext cx="2410853" cy="573362"/>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032192" y="3600625"/>
                <a:ext cx="2378856" cy="5733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m:t>
                      </m:r>
                      <m:f>
                        <m:fPr>
                          <m:ctrlPr>
                            <a:rPr lang="ru-RU" sz="1800" i="1" smtClean="0">
                              <a:solidFill>
                                <a:schemeClr val="bg1"/>
                              </a:solidFill>
                              <a:latin typeface="Cambria Math" panose="02040503050406030204" pitchFamily="18" charset="0"/>
                              <a:ea typeface="Cambria Math" panose="02040503050406030204" pitchFamily="18" charset="0"/>
                            </a:rPr>
                          </m:ctrlPr>
                        </m:fPr>
                        <m:num>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𝑣</m:t>
                          </m:r>
                        </m:num>
                        <m:den>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𝑇</m:t>
                          </m:r>
                        </m:den>
                      </m:f>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m:t>
                          </m:r>
                        </m:e>
                        <m:sub>
                          <m:r>
                            <a:rPr lang="en-US" sz="1800" b="0" i="1" smtClean="0">
                              <a:solidFill>
                                <a:schemeClr val="bg1"/>
                              </a:solidFill>
                              <a:latin typeface="Cambria Math" panose="02040503050406030204" pitchFamily="18" charset="0"/>
                              <a:ea typeface="Cambria Math" panose="02040503050406030204" pitchFamily="18" charset="0"/>
                            </a:rPr>
                            <m:t>𝑝</m:t>
                          </m:r>
                        </m:sub>
                      </m:sSub>
                      <m:r>
                        <a:rPr lang="en-US" sz="1800" b="0" i="1" smtClean="0">
                          <a:solidFill>
                            <a:schemeClr val="bg1"/>
                          </a:solidFill>
                          <a:latin typeface="Cambria Math" panose="02040503050406030204" pitchFamily="18" charset="0"/>
                          <a:ea typeface="Cambria Math" panose="02040503050406030204" pitchFamily="18" charset="0"/>
                        </a:rPr>
                        <m:t>=−</m:t>
                      </m:r>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𝑑𝑝</m:t>
                          </m:r>
                        </m:num>
                        <m:den>
                          <m:r>
                            <a:rPr lang="en-US" sz="1800" b="0" i="1" smtClean="0">
                              <a:solidFill>
                                <a:schemeClr val="bg1"/>
                              </a:solidFill>
                              <a:latin typeface="Cambria Math" panose="02040503050406030204" pitchFamily="18" charset="0"/>
                              <a:ea typeface="Cambria Math" panose="02040503050406030204" pitchFamily="18" charset="0"/>
                            </a:rPr>
                            <m:t>𝑑𝑇</m:t>
                          </m:r>
                        </m:den>
                      </m:f>
                      <m:r>
                        <a:rPr lang="en-US" sz="1800" b="0" i="1" smtClean="0">
                          <a:solidFill>
                            <a:schemeClr val="bg1"/>
                          </a:solidFill>
                          <a:latin typeface="Cambria Math" panose="02040503050406030204" pitchFamily="18" charset="0"/>
                          <a:ea typeface="Cambria Math" panose="02040503050406030204" pitchFamily="18" charset="0"/>
                        </a:rPr>
                        <m:t> ∆(</m:t>
                      </m:r>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𝑣</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den>
                      </m:f>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m:t>
                          </m:r>
                        </m:e>
                        <m:sub>
                          <m:r>
                            <a:rPr lang="en-US" sz="1800" b="0" i="1" smtClean="0">
                              <a:solidFill>
                                <a:schemeClr val="bg1"/>
                              </a:solidFill>
                              <a:latin typeface="Cambria Math" panose="02040503050406030204" pitchFamily="18" charset="0"/>
                              <a:ea typeface="Cambria Math" panose="02040503050406030204" pitchFamily="18" charset="0"/>
                            </a:rPr>
                            <m:t>𝑇</m:t>
                          </m:r>
                        </m:sub>
                      </m:sSub>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032192" y="3600625"/>
                <a:ext cx="2378856" cy="573362"/>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62647085"/>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425918" y="890619"/>
                <a:ext cx="6109365" cy="646331"/>
              </a:xfrm>
              <a:prstGeom prst="rect">
                <a:avLst/>
              </a:prstGeom>
            </p:spPr>
            <p:txBody>
              <a:bodyPr wrap="non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системага умумлашган куч</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𝑓</m:t>
                        </m:r>
                      </m:e>
                      <m:sub>
                        <m:r>
                          <a:rPr lang="en-US" sz="1800" b="0" i="1" smtClean="0">
                            <a:solidFill>
                              <a:schemeClr val="bg1"/>
                            </a:solidFill>
                            <a:latin typeface="Cambria Math" panose="02040503050406030204" pitchFamily="18" charset="0"/>
                          </a:rPr>
                          <m:t>𝑙</m:t>
                        </m:r>
                      </m:sub>
                    </m:sSub>
                    <m:r>
                      <m:rPr>
                        <m:nor/>
                      </m:rPr>
                      <a:rPr lang="ru-RU" sz="1800" b="0" i="0" smtClean="0">
                        <a:solidFill>
                          <a:schemeClr val="bg1"/>
                        </a:solidFill>
                        <a:latin typeface="Times New Roman" panose="02020603050405020304" pitchFamily="18" charset="0"/>
                        <a:cs typeface="Times New Roman" panose="02020603050405020304" pitchFamily="18" charset="0"/>
                      </a:rPr>
                      <m:t> т</m:t>
                    </m:r>
                    <m:r>
                      <m:rPr>
                        <m:nor/>
                      </m:rPr>
                      <a:rPr lang="uz-Cyrl-UZ" sz="1800">
                        <a:solidFill>
                          <a:schemeClr val="bg1"/>
                        </a:solidFill>
                        <a:latin typeface="Times New Roman" panose="02020603050405020304" pitchFamily="18" charset="0"/>
                        <a:cs typeface="Times New Roman" panose="02020603050405020304" pitchFamily="18" charset="0"/>
                      </a:rPr>
                      <m:t>аъсир этаётган бўлса, </m:t>
                    </m:r>
                    <m:r>
                      <m:rPr>
                        <m:nor/>
                      </m:rPr>
                      <a:rPr lang="ru-RU" sz="1800" b="0" i="0" smtClean="0">
                        <a:solidFill>
                          <a:schemeClr val="bg1"/>
                        </a:solidFill>
                        <a:latin typeface="Times New Roman" panose="02020603050405020304" pitchFamily="18" charset="0"/>
                        <a:cs typeface="Times New Roman" panose="02020603050405020304" pitchFamily="18" charset="0"/>
                      </a:rPr>
                      <m:t> </m:t>
                    </m:r>
                  </m:oMath>
                </a14:m>
                <a:endParaRPr lang="ru-RU" sz="1800" b="0" i="0" dirty="0" smtClean="0">
                  <a:solidFill>
                    <a:schemeClr val="bg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left"/>
                    </m:oMathParaPr>
                    <m:oMath xmlns:m="http://schemas.openxmlformats.org/officeDocument/2006/math">
                      <m:r>
                        <m:rPr>
                          <m:nor/>
                        </m:rPr>
                        <a:rPr lang="uz-Cyrl-UZ" sz="1800">
                          <a:solidFill>
                            <a:schemeClr val="bg1"/>
                          </a:solidFill>
                          <a:latin typeface="Times New Roman" panose="02020603050405020304" pitchFamily="18" charset="0"/>
                          <a:cs typeface="Times New Roman" panose="02020603050405020304" pitchFamily="18" charset="0"/>
                        </a:rPr>
                        <m:t>у ҳолда Эренфест тенгламалари умумий кўринишни олади:</m:t>
                      </m:r>
                    </m:oMath>
                  </m:oMathPara>
                </a14:m>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425918" y="890619"/>
                <a:ext cx="6109365" cy="646331"/>
              </a:xfrm>
              <a:prstGeom prst="rect">
                <a:avLst/>
              </a:prstGeom>
              <a:blipFill rotWithShape="0">
                <a:blip r:embed="rId2"/>
                <a:stretch>
                  <a:fillRect l="-898" t="-4717" b="-849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Прямоугольник 5"/>
              <p:cNvSpPr/>
              <p:nvPr/>
            </p:nvSpPr>
            <p:spPr>
              <a:xfrm>
                <a:off x="3023084" y="1711686"/>
                <a:ext cx="2725170" cy="66761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ru-RU" sz="1800" i="1">
                          <a:solidFill>
                            <a:schemeClr val="bg1"/>
                          </a:solidFill>
                          <a:latin typeface="Cambria Math" panose="02040503050406030204" pitchFamily="18" charset="0"/>
                          <a:ea typeface="Cambria Math" panose="02040503050406030204" pitchFamily="18" charset="0"/>
                        </a:rPr>
                        <m:t>∆</m:t>
                      </m:r>
                      <m:sSub>
                        <m:sSubPr>
                          <m:ctrlPr>
                            <a:rPr lang="ru-RU" sz="1800" i="1">
                              <a:solidFill>
                                <a:schemeClr val="bg1"/>
                              </a:solidFill>
                              <a:latin typeface="Cambria Math" panose="02040503050406030204" pitchFamily="18" charset="0"/>
                              <a:ea typeface="Cambria Math" panose="02040503050406030204" pitchFamily="18" charset="0"/>
                            </a:rPr>
                          </m:ctrlPr>
                        </m:sSubPr>
                        <m:e>
                          <m:r>
                            <a:rPr lang="ru-RU" sz="1800" i="1">
                              <a:solidFill>
                                <a:schemeClr val="bg1"/>
                              </a:solidFill>
                              <a:latin typeface="Cambria Math" panose="02040503050406030204" pitchFamily="18" charset="0"/>
                              <a:ea typeface="Cambria Math" panose="02040503050406030204" pitchFamily="18" charset="0"/>
                            </a:rPr>
                            <m:t>С</m:t>
                          </m:r>
                        </m:e>
                        <m:sub>
                          <m:sSub>
                            <m:sSubPr>
                              <m:ctrlPr>
                                <a:rPr lang="ru-RU" sz="1800" i="1">
                                  <a:solidFill>
                                    <a:schemeClr val="bg1"/>
                                  </a:solidFill>
                                  <a:latin typeface="Cambria Math" panose="02040503050406030204" pitchFamily="18" charset="0"/>
                                  <a:ea typeface="Cambria Math" panose="02040503050406030204" pitchFamily="18" charset="0"/>
                                </a:rPr>
                              </m:ctrlPr>
                            </m:sSubPr>
                            <m:e>
                              <m:r>
                                <a:rPr lang="en-US" sz="1800" i="1">
                                  <a:solidFill>
                                    <a:schemeClr val="bg1"/>
                                  </a:solidFill>
                                  <a:latin typeface="Cambria Math" panose="02040503050406030204" pitchFamily="18" charset="0"/>
                                  <a:ea typeface="Cambria Math" panose="02040503050406030204" pitchFamily="18" charset="0"/>
                                </a:rPr>
                                <m:t>𝑓</m:t>
                              </m:r>
                            </m:e>
                            <m:sub>
                              <m:r>
                                <a:rPr lang="en-US" sz="1800" i="1">
                                  <a:solidFill>
                                    <a:schemeClr val="bg1"/>
                                  </a:solidFill>
                                  <a:latin typeface="Cambria Math" panose="02040503050406030204" pitchFamily="18" charset="0"/>
                                  <a:ea typeface="Cambria Math" panose="02040503050406030204" pitchFamily="18" charset="0"/>
                                </a:rPr>
                                <m:t>𝑙</m:t>
                              </m:r>
                            </m:sub>
                          </m:sSub>
                        </m:sub>
                      </m:sSub>
                      <m:r>
                        <a:rPr lang="en-US" sz="1800" i="1">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𝑇</m:t>
                      </m:r>
                      <m:r>
                        <a:rPr lang="en-US" sz="1800" i="1">
                          <a:solidFill>
                            <a:schemeClr val="bg1"/>
                          </a:solidFill>
                          <a:latin typeface="Cambria Math" panose="02040503050406030204" pitchFamily="18" charset="0"/>
                          <a:ea typeface="Cambria Math" panose="02040503050406030204" pitchFamily="18" charset="0"/>
                        </a:rPr>
                        <m:t>(</m:t>
                      </m:r>
                      <m:f>
                        <m:fPr>
                          <m:ctrlPr>
                            <a:rPr lang="en-US" sz="1800" i="1">
                              <a:solidFill>
                                <a:schemeClr val="bg1"/>
                              </a:solidFill>
                              <a:latin typeface="Cambria Math" panose="02040503050406030204" pitchFamily="18" charset="0"/>
                              <a:ea typeface="Cambria Math" panose="02040503050406030204" pitchFamily="18" charset="0"/>
                            </a:rPr>
                          </m:ctrlPr>
                        </m:fPr>
                        <m:num>
                          <m:r>
                            <a:rPr lang="en-US" sz="1800" i="1">
                              <a:solidFill>
                                <a:schemeClr val="bg1"/>
                              </a:solidFill>
                              <a:latin typeface="Cambria Math" panose="02040503050406030204" pitchFamily="18" charset="0"/>
                              <a:ea typeface="Cambria Math" panose="02040503050406030204" pitchFamily="18" charset="0"/>
                            </a:rPr>
                            <m:t>𝑑</m:t>
                          </m:r>
                          <m:sSub>
                            <m:sSubPr>
                              <m:ctrlPr>
                                <a:rPr lang="en-US" sz="1800" i="1">
                                  <a:solidFill>
                                    <a:schemeClr val="bg1"/>
                                  </a:solidFill>
                                  <a:latin typeface="Cambria Math" panose="02040503050406030204" pitchFamily="18" charset="0"/>
                                  <a:ea typeface="Cambria Math" panose="02040503050406030204" pitchFamily="18" charset="0"/>
                                </a:rPr>
                              </m:ctrlPr>
                            </m:sSubPr>
                            <m:e>
                              <m:r>
                                <a:rPr lang="en-US" sz="1800" i="1">
                                  <a:solidFill>
                                    <a:schemeClr val="bg1"/>
                                  </a:solidFill>
                                  <a:latin typeface="Cambria Math" panose="02040503050406030204" pitchFamily="18" charset="0"/>
                                  <a:ea typeface="Cambria Math" panose="02040503050406030204" pitchFamily="18" charset="0"/>
                                </a:rPr>
                                <m:t>𝑓</m:t>
                              </m:r>
                            </m:e>
                            <m:sub>
                              <m:r>
                                <a:rPr lang="en-US" sz="1800" i="1">
                                  <a:solidFill>
                                    <a:schemeClr val="bg1"/>
                                  </a:solidFill>
                                  <a:latin typeface="Cambria Math" panose="02040503050406030204" pitchFamily="18" charset="0"/>
                                  <a:ea typeface="Cambria Math" panose="02040503050406030204" pitchFamily="18" charset="0"/>
                                </a:rPr>
                                <m:t>𝑙</m:t>
                              </m:r>
                            </m:sub>
                          </m:sSub>
                        </m:num>
                        <m:den>
                          <m:r>
                            <a:rPr lang="en-US" sz="1800" i="1">
                              <a:solidFill>
                                <a:schemeClr val="bg1"/>
                              </a:solidFill>
                              <a:latin typeface="Cambria Math" panose="02040503050406030204" pitchFamily="18" charset="0"/>
                              <a:ea typeface="Cambria Math" panose="02040503050406030204" pitchFamily="18" charset="0"/>
                            </a:rPr>
                            <m:t>𝑑𝑇</m:t>
                          </m:r>
                        </m:den>
                      </m:f>
                      <m:sSup>
                        <m:sSupPr>
                          <m:ctrlPr>
                            <a:rPr lang="en-US" sz="1800" i="1">
                              <a:solidFill>
                                <a:schemeClr val="bg1"/>
                              </a:solidFill>
                              <a:latin typeface="Cambria Math" panose="02040503050406030204" pitchFamily="18" charset="0"/>
                              <a:ea typeface="Cambria Math" panose="02040503050406030204" pitchFamily="18" charset="0"/>
                            </a:rPr>
                          </m:ctrlPr>
                        </m:sSupPr>
                        <m:e>
                          <m:r>
                            <a:rPr lang="en-US" sz="1800" i="1">
                              <a:solidFill>
                                <a:schemeClr val="bg1"/>
                              </a:solidFill>
                              <a:latin typeface="Cambria Math" panose="02040503050406030204" pitchFamily="18" charset="0"/>
                              <a:ea typeface="Cambria Math" panose="02040503050406030204" pitchFamily="18" charset="0"/>
                            </a:rPr>
                            <m:t>)</m:t>
                          </m:r>
                        </m:e>
                        <m:sup>
                          <m:r>
                            <a:rPr lang="en-US" sz="1800" i="1">
                              <a:solidFill>
                                <a:schemeClr val="bg1"/>
                              </a:solidFill>
                              <a:latin typeface="Cambria Math" panose="02040503050406030204" pitchFamily="18" charset="0"/>
                              <a:ea typeface="Cambria Math" panose="02040503050406030204" pitchFamily="18" charset="0"/>
                            </a:rPr>
                            <m:t>2</m:t>
                          </m:r>
                        </m:sup>
                      </m:sSup>
                      <m:r>
                        <a:rPr lang="en-US" sz="1800" i="1">
                          <a:solidFill>
                            <a:schemeClr val="bg1"/>
                          </a:solidFill>
                          <a:latin typeface="Cambria Math" panose="02040503050406030204" pitchFamily="18" charset="0"/>
                          <a:ea typeface="Cambria Math" panose="02040503050406030204" pitchFamily="18" charset="0"/>
                        </a:rPr>
                        <m:t> ∆(</m:t>
                      </m:r>
                      <m:f>
                        <m:fPr>
                          <m:ctrlPr>
                            <a:rPr lang="en-US" sz="1800" i="1">
                              <a:solidFill>
                                <a:schemeClr val="bg1"/>
                              </a:solidFill>
                              <a:latin typeface="Cambria Math" panose="02040503050406030204" pitchFamily="18" charset="0"/>
                              <a:ea typeface="Cambria Math" panose="02040503050406030204" pitchFamily="18" charset="0"/>
                            </a:rPr>
                          </m:ctrlPr>
                        </m:fPr>
                        <m:num>
                          <m:r>
                            <a:rPr lang="en-US" sz="1800" i="1">
                              <a:solidFill>
                                <a:schemeClr val="bg1"/>
                              </a:solidFill>
                              <a:latin typeface="Cambria Math" panose="02040503050406030204" pitchFamily="18" charset="0"/>
                              <a:ea typeface="Cambria Math" panose="02040503050406030204" pitchFamily="18" charset="0"/>
                            </a:rPr>
                            <m:t>𝜕</m:t>
                          </m:r>
                          <m:sSub>
                            <m:sSubPr>
                              <m:ctrlPr>
                                <a:rPr lang="en-US" sz="1800" i="1">
                                  <a:solidFill>
                                    <a:schemeClr val="bg1"/>
                                  </a:solidFill>
                                  <a:latin typeface="Cambria Math" panose="02040503050406030204" pitchFamily="18" charset="0"/>
                                  <a:ea typeface="Cambria Math" panose="02040503050406030204" pitchFamily="18" charset="0"/>
                                </a:rPr>
                              </m:ctrlPr>
                            </m:sSubPr>
                            <m:e>
                              <m:r>
                                <m:rPr>
                                  <m:sty m:val="p"/>
                                </m:rPr>
                                <a:rPr lang="el-GR" sz="1800" i="1">
                                  <a:solidFill>
                                    <a:schemeClr val="bg1"/>
                                  </a:solidFill>
                                  <a:latin typeface="Cambria Math" panose="02040503050406030204" pitchFamily="18" charset="0"/>
                                  <a:ea typeface="Cambria Math" panose="02040503050406030204" pitchFamily="18" charset="0"/>
                                </a:rPr>
                                <m:t>λ</m:t>
                              </m:r>
                            </m:e>
                            <m:sub>
                              <m:r>
                                <a:rPr lang="en-US" sz="1800" i="1">
                                  <a:solidFill>
                                    <a:schemeClr val="bg1"/>
                                  </a:solidFill>
                                  <a:latin typeface="Cambria Math" panose="02040503050406030204" pitchFamily="18" charset="0"/>
                                  <a:ea typeface="Cambria Math" panose="02040503050406030204" pitchFamily="18" charset="0"/>
                                </a:rPr>
                                <m:t>𝑙</m:t>
                              </m:r>
                            </m:sub>
                          </m:sSub>
                        </m:num>
                        <m:den>
                          <m:r>
                            <a:rPr lang="en-US" sz="1800" i="1">
                              <a:solidFill>
                                <a:schemeClr val="bg1"/>
                              </a:solidFill>
                              <a:latin typeface="Cambria Math" panose="02040503050406030204" pitchFamily="18" charset="0"/>
                              <a:ea typeface="Cambria Math" panose="02040503050406030204" pitchFamily="18" charset="0"/>
                            </a:rPr>
                            <m:t>𝜕</m:t>
                          </m:r>
                          <m:sSub>
                            <m:sSubPr>
                              <m:ctrlPr>
                                <a:rPr lang="en-US" sz="1800" i="1">
                                  <a:solidFill>
                                    <a:schemeClr val="bg1"/>
                                  </a:solidFill>
                                  <a:latin typeface="Cambria Math" panose="02040503050406030204" pitchFamily="18" charset="0"/>
                                  <a:ea typeface="Cambria Math" panose="02040503050406030204" pitchFamily="18" charset="0"/>
                                </a:rPr>
                              </m:ctrlPr>
                            </m:sSubPr>
                            <m:e>
                              <m:r>
                                <a:rPr lang="en-US" sz="1800" i="1">
                                  <a:solidFill>
                                    <a:schemeClr val="bg1"/>
                                  </a:solidFill>
                                  <a:latin typeface="Cambria Math" panose="02040503050406030204" pitchFamily="18" charset="0"/>
                                  <a:ea typeface="Cambria Math" panose="02040503050406030204" pitchFamily="18" charset="0"/>
                                </a:rPr>
                                <m:t>𝑓</m:t>
                              </m:r>
                            </m:e>
                            <m:sub>
                              <m:r>
                                <a:rPr lang="en-US" sz="1800" i="1">
                                  <a:solidFill>
                                    <a:schemeClr val="bg1"/>
                                  </a:solidFill>
                                  <a:latin typeface="Cambria Math" panose="02040503050406030204" pitchFamily="18" charset="0"/>
                                  <a:ea typeface="Cambria Math" panose="02040503050406030204" pitchFamily="18" charset="0"/>
                                </a:rPr>
                                <m:t>𝑙</m:t>
                              </m:r>
                            </m:sub>
                          </m:sSub>
                        </m:den>
                      </m:f>
                      <m:sSub>
                        <m:sSubPr>
                          <m:ctrlPr>
                            <a:rPr lang="en-US" sz="1800" i="1">
                              <a:solidFill>
                                <a:schemeClr val="bg1"/>
                              </a:solidFill>
                              <a:latin typeface="Cambria Math" panose="02040503050406030204" pitchFamily="18" charset="0"/>
                              <a:ea typeface="Cambria Math" panose="02040503050406030204" pitchFamily="18" charset="0"/>
                            </a:rPr>
                          </m:ctrlPr>
                        </m:sSubPr>
                        <m:e>
                          <m:r>
                            <a:rPr lang="en-US" sz="1800" i="1">
                              <a:solidFill>
                                <a:schemeClr val="bg1"/>
                              </a:solidFill>
                              <a:latin typeface="Cambria Math" panose="02040503050406030204" pitchFamily="18" charset="0"/>
                              <a:ea typeface="Cambria Math" panose="02040503050406030204" pitchFamily="18" charset="0"/>
                            </a:rPr>
                            <m:t>)</m:t>
                          </m:r>
                        </m:e>
                        <m:sub>
                          <m:r>
                            <a:rPr lang="en-US" sz="1800" i="1">
                              <a:solidFill>
                                <a:schemeClr val="bg1"/>
                              </a:solidFill>
                              <a:latin typeface="Cambria Math" panose="02040503050406030204" pitchFamily="18" charset="0"/>
                              <a:ea typeface="Cambria Math" panose="02040503050406030204" pitchFamily="18" charset="0"/>
                            </a:rPr>
                            <m:t>𝑇</m:t>
                          </m:r>
                        </m:sub>
                      </m:sSub>
                    </m:oMath>
                  </m:oMathPara>
                </a14:m>
                <a:endParaRPr lang="ru-RU" sz="1800" dirty="0">
                  <a:solidFill>
                    <a:schemeClr val="bg1"/>
                  </a:solidFill>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3023084" y="1711686"/>
                <a:ext cx="2725170" cy="667619"/>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3212945" y="2554041"/>
                <a:ext cx="2535309" cy="57528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m:t>
                      </m:r>
                      <m:f>
                        <m:fPr>
                          <m:ctrlPr>
                            <a:rPr lang="ru-RU" sz="1800" i="1" smtClean="0">
                              <a:solidFill>
                                <a:schemeClr val="bg1"/>
                              </a:solidFill>
                              <a:latin typeface="Cambria Math" panose="02040503050406030204" pitchFamily="18" charset="0"/>
                              <a:ea typeface="Cambria Math" panose="02040503050406030204" pitchFamily="18" charset="0"/>
                            </a:rPr>
                          </m:ctrlPr>
                        </m:fPr>
                        <m:num>
                          <m:r>
                            <a:rPr lang="ru-RU" sz="1800" i="1" smtClean="0">
                              <a:solidFill>
                                <a:schemeClr val="bg1"/>
                              </a:solidFill>
                              <a:latin typeface="Cambria Math" panose="02040503050406030204" pitchFamily="18" charset="0"/>
                              <a:ea typeface="Cambria Math" panose="02040503050406030204" pitchFamily="18" charset="0"/>
                            </a:rPr>
                            <m:t>𝜕</m:t>
                          </m:r>
                          <m:sSub>
                            <m:sSubPr>
                              <m:ctrlPr>
                                <a:rPr lang="en-US" i="1">
                                  <a:solidFill>
                                    <a:schemeClr val="bg1"/>
                                  </a:solidFill>
                                  <a:latin typeface="Cambria Math" panose="02040503050406030204" pitchFamily="18" charset="0"/>
                                  <a:ea typeface="Cambria Math" panose="02040503050406030204" pitchFamily="18" charset="0"/>
                                </a:rPr>
                              </m:ctrlPr>
                            </m:sSubPr>
                            <m:e>
                              <m:r>
                                <m:rPr>
                                  <m:sty m:val="p"/>
                                </m:rPr>
                                <a:rPr lang="el-GR" i="1">
                                  <a:solidFill>
                                    <a:schemeClr val="bg1"/>
                                  </a:solidFill>
                                  <a:latin typeface="Cambria Math" panose="02040503050406030204" pitchFamily="18" charset="0"/>
                                  <a:ea typeface="Cambria Math" panose="02040503050406030204" pitchFamily="18" charset="0"/>
                                </a:rPr>
                                <m:t>λ</m:t>
                              </m:r>
                            </m:e>
                            <m:sub>
                              <m:r>
                                <a:rPr lang="en-US" i="1">
                                  <a:solidFill>
                                    <a:schemeClr val="bg1"/>
                                  </a:solidFill>
                                  <a:latin typeface="Cambria Math" panose="02040503050406030204" pitchFamily="18" charset="0"/>
                                  <a:ea typeface="Cambria Math" panose="02040503050406030204" pitchFamily="18" charset="0"/>
                                </a:rPr>
                                <m:t>𝑙</m:t>
                              </m:r>
                            </m:sub>
                          </m:sSub>
                        </m:num>
                        <m:den>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𝑇</m:t>
                          </m:r>
                        </m:den>
                      </m:f>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m:t>
                          </m:r>
                        </m:e>
                        <m:sub>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𝑓</m:t>
                              </m:r>
                            </m:e>
                            <m:sub>
                              <m:r>
                                <a:rPr lang="en-US" sz="1800" b="0" i="1" smtClean="0">
                                  <a:solidFill>
                                    <a:schemeClr val="bg1"/>
                                  </a:solidFill>
                                  <a:latin typeface="Cambria Math" panose="02040503050406030204" pitchFamily="18" charset="0"/>
                                  <a:ea typeface="Cambria Math" panose="02040503050406030204" pitchFamily="18" charset="0"/>
                                </a:rPr>
                                <m:t>𝑙</m:t>
                              </m:r>
                            </m:sub>
                          </m:sSub>
                        </m:sub>
                      </m:sSub>
                      <m:r>
                        <a:rPr lang="en-US" sz="1800" b="0" i="1" smtClean="0">
                          <a:solidFill>
                            <a:schemeClr val="bg1"/>
                          </a:solidFill>
                          <a:latin typeface="Cambria Math" panose="02040503050406030204" pitchFamily="18" charset="0"/>
                          <a:ea typeface="Cambria Math" panose="02040503050406030204" pitchFamily="18" charset="0"/>
                        </a:rPr>
                        <m:t>=−</m:t>
                      </m:r>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𝑑</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𝑓</m:t>
                              </m:r>
                            </m:e>
                            <m:sub>
                              <m:r>
                                <a:rPr lang="en-US" sz="1800" b="0" i="1" smtClean="0">
                                  <a:solidFill>
                                    <a:schemeClr val="bg1"/>
                                  </a:solidFill>
                                  <a:latin typeface="Cambria Math" panose="02040503050406030204" pitchFamily="18" charset="0"/>
                                  <a:ea typeface="Cambria Math" panose="02040503050406030204" pitchFamily="18" charset="0"/>
                                </a:rPr>
                                <m:t>𝑙</m:t>
                              </m:r>
                            </m:sub>
                          </m:sSub>
                        </m:num>
                        <m:den>
                          <m:r>
                            <a:rPr lang="en-US" sz="1800" b="0" i="1" smtClean="0">
                              <a:solidFill>
                                <a:schemeClr val="bg1"/>
                              </a:solidFill>
                              <a:latin typeface="Cambria Math" panose="02040503050406030204" pitchFamily="18" charset="0"/>
                              <a:ea typeface="Cambria Math" panose="02040503050406030204" pitchFamily="18" charset="0"/>
                            </a:rPr>
                            <m:t>𝑑𝑇</m:t>
                          </m:r>
                        </m:den>
                      </m:f>
                      <m:r>
                        <a:rPr lang="en-US" sz="1800" b="0" i="1" smtClean="0">
                          <a:solidFill>
                            <a:schemeClr val="bg1"/>
                          </a:solidFill>
                          <a:latin typeface="Cambria Math" panose="02040503050406030204" pitchFamily="18" charset="0"/>
                          <a:ea typeface="Cambria Math" panose="02040503050406030204" pitchFamily="18" charset="0"/>
                        </a:rPr>
                        <m:t> ∆(</m:t>
                      </m:r>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m:rPr>
                                  <m:sty m:val="p"/>
                                </m:rPr>
                                <a:rPr lang="el-GR" sz="1800" b="0" i="1" smtClean="0">
                                  <a:solidFill>
                                    <a:schemeClr val="bg1"/>
                                  </a:solidFill>
                                  <a:latin typeface="Cambria Math" panose="02040503050406030204" pitchFamily="18" charset="0"/>
                                  <a:ea typeface="Cambria Math" panose="02040503050406030204" pitchFamily="18" charset="0"/>
                                </a:rPr>
                                <m:t>λ</m:t>
                              </m:r>
                            </m:e>
                            <m:sub>
                              <m:r>
                                <a:rPr lang="en-US" sz="1800" b="0" i="1" smtClean="0">
                                  <a:solidFill>
                                    <a:schemeClr val="bg1"/>
                                  </a:solidFill>
                                  <a:latin typeface="Cambria Math" panose="02040503050406030204" pitchFamily="18" charset="0"/>
                                  <a:ea typeface="Cambria Math" panose="02040503050406030204" pitchFamily="18" charset="0"/>
                                </a:rPr>
                                <m:t>𝑙</m:t>
                              </m:r>
                            </m:sub>
                          </m:sSub>
                        </m:num>
                        <m:den>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𝑓</m:t>
                              </m:r>
                            </m:e>
                            <m:sub>
                              <m:r>
                                <a:rPr lang="en-US" sz="1800" b="0" i="1" smtClean="0">
                                  <a:solidFill>
                                    <a:schemeClr val="bg1"/>
                                  </a:solidFill>
                                  <a:latin typeface="Cambria Math" panose="02040503050406030204" pitchFamily="18" charset="0"/>
                                  <a:ea typeface="Cambria Math" panose="02040503050406030204" pitchFamily="18" charset="0"/>
                                </a:rPr>
                                <m:t>𝑙</m:t>
                              </m:r>
                            </m:sub>
                          </m:sSub>
                        </m:den>
                      </m:f>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m:t>
                          </m:r>
                        </m:e>
                        <m:sub>
                          <m:r>
                            <a:rPr lang="en-US" sz="1800" b="0" i="1" smtClean="0">
                              <a:solidFill>
                                <a:schemeClr val="bg1"/>
                              </a:solidFill>
                              <a:latin typeface="Cambria Math" panose="02040503050406030204" pitchFamily="18" charset="0"/>
                              <a:ea typeface="Cambria Math" panose="02040503050406030204" pitchFamily="18" charset="0"/>
                            </a:rPr>
                            <m:t>𝑇</m:t>
                          </m:r>
                        </m:sub>
                      </m:sSub>
                    </m:oMath>
                  </m:oMathPara>
                </a14:m>
                <a:endParaRPr lang="ru-RU"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3212945" y="2554041"/>
                <a:ext cx="2535309" cy="575286"/>
              </a:xfrm>
              <a:prstGeom prst="rect">
                <a:avLst/>
              </a:prstGeom>
              <a:blipFill rotWithShape="0">
                <a:blip r:embed="rId4"/>
                <a:stretch>
                  <a:fillRect/>
                </a:stretch>
              </a:blipFill>
            </p:spPr>
            <p:txBody>
              <a:bodyPr/>
              <a:lstStyle/>
              <a:p>
                <a:r>
                  <a:rPr lang="ru-RU">
                    <a:noFill/>
                  </a:rPr>
                  <a:t> </a:t>
                </a:r>
              </a:p>
            </p:txBody>
          </p:sp>
        </mc:Fallback>
      </mc:AlternateContent>
      <p:sp>
        <p:nvSpPr>
          <p:cNvPr id="9" name="Прямоугольник 8"/>
          <p:cNvSpPr/>
          <p:nvPr/>
        </p:nvSpPr>
        <p:spPr>
          <a:xfrm>
            <a:off x="1531362" y="3290994"/>
            <a:ext cx="5708614"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Бу тенгламалар </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солиштирма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катталиклар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ёзилган</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94431059"/>
      </p:ext>
    </p:extLst>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972766" y="948268"/>
                <a:ext cx="6799634" cy="2308324"/>
              </a:xfrm>
              <a:prstGeom prst="rect">
                <a:avLst/>
              </a:prstGeom>
            </p:spPr>
            <p:txBody>
              <a:bodyPr wrap="squar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Ўта ўтказувчанлик фаза ўтиш термодинамикасида ҳажмнинг ўзгаришини ва </a:t>
                </a:r>
                <a14:m>
                  <m:oMath xmlns:m="http://schemas.openxmlformats.org/officeDocument/2006/math">
                    <m:sSub>
                      <m:sSubPr>
                        <m:ctrlPr>
                          <a:rPr lang="uz-Cyrl-UZ" sz="1800" i="1" smtClean="0">
                            <a:solidFill>
                              <a:schemeClr val="bg1"/>
                            </a:solidFill>
                            <a:latin typeface="Cambria Math" panose="02040503050406030204" pitchFamily="18" charset="0"/>
                          </a:rPr>
                        </m:ctrlPr>
                      </m:sSubPr>
                      <m:e>
                        <m:r>
                          <a:rPr lang="ru-RU" sz="1800" b="0" i="1" smtClean="0">
                            <a:solidFill>
                              <a:schemeClr val="bg1"/>
                            </a:solidFill>
                            <a:latin typeface="Cambria Math" panose="02040503050406030204" pitchFamily="18" charset="0"/>
                          </a:rPr>
                          <m:t>Н</m:t>
                        </m:r>
                      </m:e>
                      <m:sub>
                        <m:r>
                          <a:rPr lang="ru-RU" sz="1800" b="0" i="1" smtClean="0">
                            <a:solidFill>
                              <a:schemeClr val="bg1"/>
                            </a:solidFill>
                            <a:latin typeface="Cambria Math" panose="02040503050406030204" pitchFamily="18" charset="0"/>
                          </a:rPr>
                          <m:t>е</m:t>
                        </m:r>
                      </m:sub>
                    </m:sSub>
                    <m:r>
                      <a:rPr lang="ru-RU" sz="1800" b="0" i="1" smtClean="0">
                        <a:solidFill>
                          <a:schemeClr val="bg1"/>
                        </a:solidFill>
                        <a:latin typeface="Cambria Math" panose="02040503050406030204" pitchFamily="18" charset="0"/>
                      </a:rPr>
                      <m:t> </m:t>
                    </m:r>
                  </m:oMath>
                </a14:m>
                <a:r>
                  <a:rPr lang="en-US"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нинг босимга боғлиқлигини ҳисобга олиб, иссиқлик ҳажмий кенгайиши ва эластиклик модулининг ўзгаришларини топа­миз. Бу масалани содда ечиш учун ўта ўтказгич </a:t>
                </a:r>
                <a:r>
                  <a:rPr lang="en-US" sz="1800" dirty="0" smtClean="0">
                    <a:solidFill>
                      <a:schemeClr val="bg1"/>
                    </a:solidFill>
                    <a:latin typeface="Times New Roman" panose="02020603050405020304" pitchFamily="18" charset="0"/>
                    <a:cs typeface="Times New Roman" panose="02020603050405020304" pitchFamily="18" charset="0"/>
                  </a:rPr>
                  <a:t>V </a:t>
                </a:r>
                <a:r>
                  <a:rPr lang="uz-Cyrl-UZ" sz="1800" dirty="0">
                    <a:solidFill>
                      <a:schemeClr val="bg1"/>
                    </a:solidFill>
                    <a:latin typeface="Times New Roman" panose="02020603050405020304" pitchFamily="18" charset="0"/>
                    <a:cs typeface="Times New Roman" panose="02020603050405020304" pitchFamily="18" charset="0"/>
                  </a:rPr>
                  <a:t>ҳажмли квазичексиз цилиндрдан иборат бўлсин. Цилиндр ўқига параллел йўналган магнит майдонга жойлаштирилган бўлсин. Бу ҳолда майдон мавжуд бўлган ва у йўқ бўлгандаги Гиббс термодинамик потенциалининг фарқи</a:t>
                </a:r>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972766" y="948268"/>
                <a:ext cx="6799634" cy="2308324"/>
              </a:xfrm>
              <a:prstGeom prst="rect">
                <a:avLst/>
              </a:prstGeom>
              <a:blipFill rotWithShape="0">
                <a:blip r:embed="rId2"/>
                <a:stretch>
                  <a:fillRect l="-807" t="-1587" r="-448" b="-343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2811293" y="3351179"/>
                <a:ext cx="2802562" cy="55585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b="0" i="1" smtClean="0">
                              <a:solidFill>
                                <a:schemeClr val="bg1"/>
                              </a:solidFill>
                              <a:latin typeface="Cambria Math" panose="02040503050406030204" pitchFamily="18" charset="0"/>
                            </a:rPr>
                            <m:t>Ф</m:t>
                          </m:r>
                        </m:e>
                        <m:sub>
                          <m:r>
                            <a:rPr lang="en-US" sz="1800" b="0" i="1" smtClean="0">
                              <a:solidFill>
                                <a:schemeClr val="bg1"/>
                              </a:solidFill>
                              <a:latin typeface="Cambria Math" panose="02040503050406030204" pitchFamily="18" charset="0"/>
                            </a:rPr>
                            <m:t>𝑠</m:t>
                          </m:r>
                        </m:sub>
                      </m:sSub>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𝐻</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ru-RU" sz="1800" b="0" i="1" smtClean="0">
                              <a:solidFill>
                                <a:schemeClr val="bg1"/>
                              </a:solidFill>
                              <a:latin typeface="Cambria Math" panose="02040503050406030204" pitchFamily="18" charset="0"/>
                            </a:rPr>
                            <m:t>Ф</m:t>
                          </m:r>
                        </m:e>
                        <m:sub>
                          <m:r>
                            <a:rPr lang="en-US" sz="1800" b="0" i="1" smtClean="0">
                              <a:solidFill>
                                <a:schemeClr val="bg1"/>
                              </a:solidFill>
                              <a:latin typeface="Cambria Math" panose="02040503050406030204" pitchFamily="18" charset="0"/>
                            </a:rPr>
                            <m:t>𝑠</m:t>
                          </m:r>
                        </m:sub>
                      </m:sSub>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0,</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𝑠</m:t>
                              </m:r>
                            </m:sub>
                          </m:sSub>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𝐻</m:t>
                              </m:r>
                            </m:e>
                            <m:sup>
                              <m:r>
                                <a:rPr lang="en-US" sz="1800" b="0" i="1" smtClean="0">
                                  <a:solidFill>
                                    <a:schemeClr val="bg1"/>
                                  </a:solidFill>
                                  <a:latin typeface="Cambria Math" panose="02040503050406030204" pitchFamily="18" charset="0"/>
                                </a:rPr>
                                <m:t>2</m:t>
                              </m:r>
                            </m:sup>
                          </m:sSup>
                        </m:num>
                        <m:den>
                          <m:r>
                            <a:rPr lang="en-US" sz="1800" b="0" i="1" smtClean="0">
                              <a:solidFill>
                                <a:schemeClr val="bg1"/>
                              </a:solidFill>
                              <a:latin typeface="Cambria Math" panose="02040503050406030204" pitchFamily="18" charset="0"/>
                            </a:rPr>
                            <m:t>8</m:t>
                          </m:r>
                          <m:r>
                            <a:rPr lang="en-US" sz="1800" b="0" i="1" smtClean="0">
                              <a:solidFill>
                                <a:schemeClr val="bg1"/>
                              </a:solidFill>
                              <a:latin typeface="Cambria Math" panose="02040503050406030204" pitchFamily="18" charset="0"/>
                              <a:ea typeface="Cambria Math" panose="02040503050406030204" pitchFamily="18" charset="0"/>
                            </a:rPr>
                            <m:t>𝜋</m:t>
                          </m:r>
                        </m:den>
                      </m:f>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811293" y="3351179"/>
                <a:ext cx="2802562" cy="555858"/>
              </a:xfrm>
              <a:prstGeom prst="rect">
                <a:avLst/>
              </a:prstGeom>
              <a:blipFill rotWithShape="0">
                <a:blip r:embed="rId3"/>
                <a:stretch>
                  <a:fillRect/>
                </a:stretch>
              </a:blipFill>
            </p:spPr>
            <p:txBody>
              <a:bodyPr/>
              <a:lstStyle/>
              <a:p>
                <a:r>
                  <a:rPr lang="ru-RU">
                    <a:noFill/>
                  </a:rPr>
                  <a:t> </a:t>
                </a:r>
              </a:p>
            </p:txBody>
          </p:sp>
        </mc:Fallback>
      </mc:AlternateContent>
      <p:sp>
        <p:nvSpPr>
          <p:cNvPr id="5" name="Прямоугольник 4"/>
          <p:cNvSpPr/>
          <p:nvPr/>
        </p:nvSpPr>
        <p:spPr>
          <a:xfrm>
            <a:off x="1222576" y="4001624"/>
            <a:ext cx="2751074"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ифода билан аниқланади. </a:t>
            </a:r>
            <a:endParaRPr lang="ru-RU" sz="1800" dirty="0">
              <a:solidFill>
                <a:schemeClr val="bg1"/>
              </a:solidFill>
            </a:endParaRPr>
          </a:p>
        </p:txBody>
      </p:sp>
    </p:spTree>
    <p:extLst>
      <p:ext uri="{BB962C8B-B14F-4D97-AF65-F5344CB8AC3E}">
        <p14:creationId xmlns:p14="http://schemas.microsoft.com/office/powerpoint/2010/main" val="699857891"/>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62767" y="647962"/>
            <a:ext cx="7047122" cy="646331"/>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ифодадан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ўзгармас</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 </a:t>
            </a:r>
            <a:r>
              <a:rPr lang="uz-Cyrl-UZ" sz="1800" dirty="0">
                <a:solidFill>
                  <a:schemeClr val="bg1"/>
                </a:solidFill>
                <a:latin typeface="Times New Roman" panose="02020603050405020304" pitchFamily="18" charset="0"/>
                <a:cs typeface="Times New Roman" panose="02020603050405020304" pitchFamily="18" charset="0"/>
              </a:rPr>
              <a:t>да босим бўйича ҳосила олиб, ҳажмлар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фарқи </a:t>
            </a:r>
            <a:r>
              <a:rPr lang="uz-Cyrl-UZ" sz="1800" dirty="0">
                <a:solidFill>
                  <a:schemeClr val="bg1"/>
                </a:solidFill>
                <a:latin typeface="Times New Roman" panose="02020603050405020304" pitchFamily="18" charset="0"/>
                <a:cs typeface="Times New Roman" panose="02020603050405020304" pitchFamily="18" charset="0"/>
              </a:rPr>
              <a:t>учун қуйидагини ҳосил қиламиз</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509737" y="1804481"/>
                <a:ext cx="3342069" cy="60247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𝑆</m:t>
                          </m:r>
                        </m:sub>
                      </m:sSub>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𝐻</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𝑆</m:t>
                          </m:r>
                        </m:sub>
                      </m:sSub>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0,</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𝐻</m:t>
                              </m:r>
                            </m:e>
                            <m:sup>
                              <m:r>
                                <a:rPr lang="en-US" sz="1800" b="0" i="1" smtClean="0">
                                  <a:solidFill>
                                    <a:schemeClr val="bg1"/>
                                  </a:solidFill>
                                  <a:latin typeface="Cambria Math" panose="02040503050406030204" pitchFamily="18" charset="0"/>
                                </a:rPr>
                                <m:t>2</m:t>
                              </m:r>
                            </m:sup>
                          </m:sSup>
                        </m:num>
                        <m:den>
                          <m:r>
                            <a:rPr lang="en-US" sz="1800" b="0" i="1" smtClean="0">
                              <a:solidFill>
                                <a:schemeClr val="bg1"/>
                              </a:solidFill>
                              <a:latin typeface="Cambria Math" panose="02040503050406030204" pitchFamily="18" charset="0"/>
                            </a:rPr>
                            <m:t>8</m:t>
                          </m:r>
                          <m:r>
                            <a:rPr lang="en-US" sz="1800" b="0" i="1" smtClean="0">
                              <a:solidFill>
                                <a:schemeClr val="bg1"/>
                              </a:solidFill>
                              <a:latin typeface="Cambria Math" panose="02040503050406030204" pitchFamily="18" charset="0"/>
                              <a:ea typeface="Cambria Math" panose="02040503050406030204" pitchFamily="18" charset="0"/>
                            </a:rPr>
                            <m:t>𝜋</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𝑆</m:t>
                              </m:r>
                            </m:sub>
                          </m:sSub>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den>
                      </m:f>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e>
                        <m:sub>
                          <m:r>
                            <a:rPr lang="ru-RU" sz="1800" b="0" i="1" smtClean="0">
                              <a:solidFill>
                                <a:schemeClr val="bg1"/>
                              </a:solidFill>
                              <a:latin typeface="Cambria Math" panose="02040503050406030204" pitchFamily="18" charset="0"/>
                            </a:rPr>
                            <m:t>Н</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sub>
                      </m:sSub>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509737" y="1804481"/>
                <a:ext cx="3342069" cy="602473"/>
              </a:xfrm>
              <a:prstGeom prst="rect">
                <a:avLst/>
              </a:prstGeom>
              <a:blipFill rotWithShape="0">
                <a:blip r:embed="rId2"/>
                <a:stretch>
                  <a:fillRect/>
                </a:stretch>
              </a:blipFill>
            </p:spPr>
            <p:txBody>
              <a:bodyPr/>
              <a:lstStyle/>
              <a:p>
                <a:r>
                  <a:rPr lang="ru-RU">
                    <a:noFill/>
                  </a:rPr>
                  <a:t> </a:t>
                </a:r>
              </a:p>
            </p:txBody>
          </p:sp>
        </mc:Fallback>
      </mc:AlternateContent>
      <p:sp>
        <p:nvSpPr>
          <p:cNvPr id="7" name="Прямоугольник 6"/>
          <p:cNvSpPr/>
          <p:nvPr/>
        </p:nvSpPr>
        <p:spPr>
          <a:xfrm>
            <a:off x="762767" y="2767340"/>
            <a:ext cx="6970722" cy="646331"/>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Ўта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ўтказувчанлик</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термодинамиканинг</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тенгламаси</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дан ўзгармас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uz-Cyrl-UZ" sz="1800" dirty="0">
                <a:solidFill>
                  <a:schemeClr val="bg1"/>
                </a:solidFill>
                <a:latin typeface="Times New Roman" panose="02020603050405020304" pitchFamily="18" charset="0"/>
                <a:cs typeface="Times New Roman" panose="02020603050405020304" pitchFamily="18" charset="0"/>
              </a:rPr>
              <a:t>да босим</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p:cNvSpPr txBox="1"/>
              <p:nvPr/>
            </p:nvSpPr>
            <p:spPr>
              <a:xfrm>
                <a:off x="2739958" y="3597719"/>
                <a:ext cx="3916521" cy="7516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ru-RU" sz="2400" b="0" i="1" smtClean="0">
                              <a:solidFill>
                                <a:schemeClr val="bg1"/>
                              </a:solidFill>
                              <a:latin typeface="Cambria Math" panose="02040503050406030204" pitchFamily="18" charset="0"/>
                            </a:rPr>
                            <m:t>Ф</m:t>
                          </m:r>
                        </m:e>
                        <m:sub>
                          <m:r>
                            <a:rPr lang="en-US" sz="2400" b="0" i="1" smtClean="0">
                              <a:solidFill>
                                <a:schemeClr val="bg1"/>
                              </a:solidFill>
                              <a:latin typeface="Cambria Math" panose="02040503050406030204" pitchFamily="18" charset="0"/>
                            </a:rPr>
                            <m:t>𝑛</m:t>
                          </m:r>
                        </m:sub>
                      </m:sSub>
                      <m:d>
                        <m:dPr>
                          <m:ctrlPr>
                            <a:rPr lang="en-US" sz="2400" b="0" i="1" smtClean="0">
                              <a:solidFill>
                                <a:schemeClr val="bg1"/>
                              </a:solidFill>
                              <a:latin typeface="Cambria Math" panose="02040503050406030204" pitchFamily="18" charset="0"/>
                            </a:rPr>
                          </m:ctrlPr>
                        </m:dPr>
                        <m:e>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𝐻</m:t>
                              </m:r>
                            </m:e>
                            <m:sub>
                              <m:r>
                                <a:rPr lang="en-US" sz="2400" b="0" i="1" smtClean="0">
                                  <a:solidFill>
                                    <a:schemeClr val="bg1"/>
                                  </a:solidFill>
                                  <a:latin typeface="Cambria Math" panose="02040503050406030204" pitchFamily="18" charset="0"/>
                                </a:rPr>
                                <m:t>𝐶</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𝑇</m:t>
                          </m:r>
                        </m:e>
                      </m:d>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ru-RU" sz="2400" b="0" i="1" smtClean="0">
                              <a:solidFill>
                                <a:schemeClr val="bg1"/>
                              </a:solidFill>
                              <a:latin typeface="Cambria Math" panose="02040503050406030204" pitchFamily="18" charset="0"/>
                            </a:rPr>
                            <m:t>Ф</m:t>
                          </m:r>
                        </m:e>
                        <m:sub>
                          <m:r>
                            <a:rPr lang="en-US" sz="2400" b="0" i="1" smtClean="0">
                              <a:solidFill>
                                <a:schemeClr val="bg1"/>
                              </a:solidFill>
                              <a:latin typeface="Cambria Math" panose="02040503050406030204" pitchFamily="18" charset="0"/>
                            </a:rPr>
                            <m:t>𝑆</m:t>
                          </m:r>
                        </m:sub>
                      </m:sSub>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0,</m:t>
                          </m:r>
                          <m:r>
                            <a:rPr lang="en-US" sz="2400" b="0" i="1" smtClean="0">
                              <a:solidFill>
                                <a:schemeClr val="bg1"/>
                              </a:solidFill>
                              <a:latin typeface="Cambria Math" panose="02040503050406030204" pitchFamily="18" charset="0"/>
                            </a:rPr>
                            <m:t>𝑇</m:t>
                          </m:r>
                        </m:e>
                      </m:d>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sSubSup>
                            <m:sSubSupPr>
                              <m:ctrlPr>
                                <a:rPr lang="en-US" sz="2400" b="0" i="1" smtClean="0">
                                  <a:solidFill>
                                    <a:schemeClr val="bg1"/>
                                  </a:solidFill>
                                  <a:latin typeface="Cambria Math" panose="02040503050406030204" pitchFamily="18" charset="0"/>
                                </a:rPr>
                              </m:ctrlPr>
                            </m:sSubSupPr>
                            <m:e>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𝑉</m:t>
                                  </m:r>
                                </m:e>
                                <m:sub>
                                  <m:r>
                                    <a:rPr lang="en-US" sz="2400" b="0" i="1" smtClean="0">
                                      <a:solidFill>
                                        <a:schemeClr val="bg1"/>
                                      </a:solidFill>
                                      <a:latin typeface="Cambria Math" panose="02040503050406030204" pitchFamily="18" charset="0"/>
                                    </a:rPr>
                                    <m:t>𝑆</m:t>
                                  </m:r>
                                </m:sub>
                              </m:sSub>
                              <m:r>
                                <a:rPr lang="ru-RU" sz="2400" b="0" i="1" smtClean="0">
                                  <a:solidFill>
                                    <a:schemeClr val="bg1"/>
                                  </a:solidFill>
                                  <a:latin typeface="Cambria Math" panose="02040503050406030204" pitchFamily="18" charset="0"/>
                                </a:rPr>
                                <m:t>Н</m:t>
                              </m:r>
                            </m:e>
                            <m:sub>
                              <m:r>
                                <a:rPr lang="ru-RU" sz="2400" b="0" i="1" smtClean="0">
                                  <a:solidFill>
                                    <a:schemeClr val="bg1"/>
                                  </a:solidFill>
                                  <a:latin typeface="Cambria Math" panose="02040503050406030204" pitchFamily="18" charset="0"/>
                                </a:rPr>
                                <m:t>С</m:t>
                              </m:r>
                            </m:sub>
                            <m:sup>
                              <m:r>
                                <a:rPr lang="en-US" sz="2400" b="0" i="1" smtClean="0">
                                  <a:solidFill>
                                    <a:schemeClr val="bg1"/>
                                  </a:solidFill>
                                  <a:latin typeface="Cambria Math" panose="02040503050406030204" pitchFamily="18" charset="0"/>
                                </a:rPr>
                                <m:t>2</m:t>
                              </m:r>
                            </m:sup>
                          </m:sSubSup>
                        </m:num>
                        <m:den>
                          <m:r>
                            <a:rPr lang="en-US" sz="2400" b="0" i="1" smtClean="0">
                              <a:solidFill>
                                <a:schemeClr val="bg1"/>
                              </a:solidFill>
                              <a:latin typeface="Cambria Math" panose="02040503050406030204" pitchFamily="18" charset="0"/>
                            </a:rPr>
                            <m:t>8</m:t>
                          </m:r>
                          <m:r>
                            <a:rPr lang="en-US" sz="2400" b="0" i="1" smtClean="0">
                              <a:solidFill>
                                <a:schemeClr val="bg1"/>
                              </a:solidFill>
                              <a:latin typeface="Cambria Math" panose="02040503050406030204" pitchFamily="18" charset="0"/>
                              <a:ea typeface="Cambria Math" panose="02040503050406030204" pitchFamily="18" charset="0"/>
                            </a:rPr>
                            <m:t>𝜋</m:t>
                          </m:r>
                        </m:den>
                      </m:f>
                    </m:oMath>
                  </m:oMathPara>
                </a14:m>
                <a:endParaRPr lang="ru-RU" sz="24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2739958" y="3597719"/>
                <a:ext cx="3916521" cy="751616"/>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72133147"/>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9846" y="792626"/>
            <a:ext cx="7743217" cy="830997"/>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rPr>
              <a:t> бўйича ҳосила олиб, критик майдонда ҳажмлар фарқи қуйидагига тенглигини топамиз:</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527243" y="1942405"/>
                <a:ext cx="4867999" cy="60766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𝑛</m:t>
                          </m:r>
                        </m:sub>
                      </m:sSub>
                      <m:d>
                        <m:dPr>
                          <m:ctrlPr>
                            <a:rPr lang="en-US" sz="1800" b="0" i="1" smtClean="0">
                              <a:solidFill>
                                <a:schemeClr val="bg1"/>
                              </a:solidFill>
                              <a:latin typeface="Cambria Math" panose="02040503050406030204" pitchFamily="18" charset="0"/>
                            </a:rPr>
                          </m:ctrlPr>
                        </m:dPr>
                        <m:e>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𝐶</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𝑉</m:t>
                      </m:r>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0,</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Sup>
                            <m:sSubSupPr>
                              <m:ctrlPr>
                                <a:rPr lang="en-US" sz="1800" b="0" i="1" smtClean="0">
                                  <a:solidFill>
                                    <a:schemeClr val="bg1"/>
                                  </a:solidFill>
                                  <a:latin typeface="Cambria Math" panose="02040503050406030204" pitchFamily="18" charset="0"/>
                                </a:rPr>
                              </m:ctrlPr>
                            </m:sSubSup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𝐶</m:t>
                              </m:r>
                            </m:sub>
                            <m:sup>
                              <m:r>
                                <a:rPr lang="en-US" sz="1800" b="0" i="1" smtClean="0">
                                  <a:solidFill>
                                    <a:schemeClr val="bg1"/>
                                  </a:solidFill>
                                  <a:latin typeface="Cambria Math" panose="02040503050406030204" pitchFamily="18" charset="0"/>
                                </a:rPr>
                                <m:t>2</m:t>
                              </m:r>
                            </m:sup>
                          </m:sSubSup>
                        </m:num>
                        <m:den>
                          <m:r>
                            <a:rPr lang="en-US" sz="1800" b="0" i="1" smtClean="0">
                              <a:solidFill>
                                <a:schemeClr val="bg1"/>
                              </a:solidFill>
                              <a:latin typeface="Cambria Math" panose="02040503050406030204" pitchFamily="18" charset="0"/>
                            </a:rPr>
                            <m:t>8</m:t>
                          </m:r>
                          <m:r>
                            <a:rPr lang="en-US" sz="1800" b="0" i="1" smtClean="0">
                              <a:solidFill>
                                <a:schemeClr val="bg1"/>
                              </a:solidFill>
                              <a:latin typeface="Cambria Math" panose="02040503050406030204" pitchFamily="18" charset="0"/>
                              <a:ea typeface="Cambria Math" panose="02040503050406030204" pitchFamily="18" charset="0"/>
                            </a:rPr>
                            <m:t>𝜋</m:t>
                          </m:r>
                        </m:den>
                      </m:f>
                      <m:r>
                        <a:rPr lang="en-US" sz="1800" b="0" i="1" smtClean="0">
                          <a:solidFill>
                            <a:schemeClr val="bg1"/>
                          </a:solidFill>
                          <a:latin typeface="Cambria Math" panose="02040503050406030204" pitchFamily="18" charset="0"/>
                        </a:rPr>
                        <m:t> (</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𝑆</m:t>
                              </m:r>
                            </m:sub>
                          </m:sSub>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den>
                      </m:f>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𝑇</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𝑆</m:t>
                              </m:r>
                            </m:sub>
                          </m:sSub>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𝐶</m:t>
                              </m:r>
                            </m:sub>
                          </m:sSub>
                        </m:num>
                        <m:den>
                          <m:r>
                            <a:rPr lang="en-US" sz="1800" b="0" i="1" smtClean="0">
                              <a:solidFill>
                                <a:schemeClr val="bg1"/>
                              </a:solidFill>
                              <a:latin typeface="Cambria Math" panose="02040503050406030204" pitchFamily="18" charset="0"/>
                            </a:rPr>
                            <m:t>4</m:t>
                          </m:r>
                          <m:r>
                            <a:rPr lang="en-US" sz="1800" b="0" i="1" smtClean="0">
                              <a:solidFill>
                                <a:schemeClr val="bg1"/>
                              </a:solidFill>
                              <a:latin typeface="Cambria Math" panose="02040503050406030204" pitchFamily="18" charset="0"/>
                              <a:ea typeface="Cambria Math" panose="02040503050406030204" pitchFamily="18" charset="0"/>
                            </a:rPr>
                            <m:t>𝜋</m:t>
                          </m:r>
                        </m:den>
                      </m:f>
                      <m:r>
                        <a:rPr lang="en-US" sz="1800" b="0" i="1" smtClean="0">
                          <a:solidFill>
                            <a:schemeClr val="bg1"/>
                          </a:solidFill>
                          <a:latin typeface="Cambria Math" panose="02040503050406030204" pitchFamily="18" charset="0"/>
                        </a:rPr>
                        <m:t> (</m:t>
                      </m:r>
                      <m:sSub>
                        <m:sSubPr>
                          <m:ctrlPr>
                            <a:rPr lang="en-US" sz="1800" b="0" i="1" smtClean="0">
                              <a:solidFill>
                                <a:schemeClr val="bg1"/>
                              </a:solidFill>
                              <a:latin typeface="Cambria Math" panose="02040503050406030204" pitchFamily="18" charset="0"/>
                            </a:rPr>
                          </m:ctrlPr>
                        </m:sSub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𝐻</m:t>
                                  </m:r>
                                </m:e>
                                <m:sub>
                                  <m:r>
                                    <a:rPr lang="en-US" sz="1800" b="0" i="1" smtClean="0">
                                      <a:solidFill>
                                        <a:schemeClr val="bg1"/>
                                      </a:solidFill>
                                      <a:latin typeface="Cambria Math" panose="02040503050406030204" pitchFamily="18" charset="0"/>
                                      <a:ea typeface="Cambria Math" panose="02040503050406030204" pitchFamily="18" charset="0"/>
                                    </a:rPr>
                                    <m:t>𝐶</m:t>
                                  </m:r>
                                </m:sub>
                              </m:sSub>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den>
                          </m:f>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𝑇</m:t>
                          </m:r>
                        </m:sub>
                      </m:sSub>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527243" y="1942405"/>
                <a:ext cx="4867999" cy="607667"/>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447472" y="2714965"/>
            <a:ext cx="7217923" cy="400110"/>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Ў</a:t>
            </a:r>
            <a:r>
              <a:rPr lang="ru-RU" sz="2000" dirty="0">
                <a:solidFill>
                  <a:schemeClr val="bg1"/>
                </a:solidFill>
                <a:latin typeface="Times New Roman" panose="02020603050405020304" pitchFamily="18" charset="0"/>
                <a:ea typeface="Times New Roman" panose="02020603050405020304" pitchFamily="18" charset="0"/>
              </a:rPr>
              <a:t>та </a:t>
            </a:r>
            <a:r>
              <a:rPr lang="ru-RU" sz="2000" dirty="0" err="1">
                <a:solidFill>
                  <a:schemeClr val="bg1"/>
                </a:solidFill>
                <a:latin typeface="Times New Roman" panose="02020603050405020304" pitchFamily="18" charset="0"/>
                <a:ea typeface="Times New Roman" panose="02020603050405020304" pitchFamily="18" charset="0"/>
              </a:rPr>
              <a:t>ўтказувчан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нормал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фазаларда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ҳажмлар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фарқи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2225483" y="3496548"/>
                <a:ext cx="3661900" cy="5733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𝑛</m:t>
                          </m:r>
                        </m:sub>
                      </m:sSub>
                      <m:d>
                        <m:dPr>
                          <m:ctrlPr>
                            <a:rPr lang="en-US" sz="1800" b="0" i="1" smtClean="0">
                              <a:solidFill>
                                <a:schemeClr val="bg1"/>
                              </a:solidFill>
                              <a:latin typeface="Cambria Math" panose="02040503050406030204" pitchFamily="18" charset="0"/>
                            </a:rPr>
                          </m:ctrlPr>
                        </m:dPr>
                        <m:e>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𝐶</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𝑆</m:t>
                          </m:r>
                        </m:sub>
                      </m:sSub>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𝐻</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e>
                      </m:d>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𝑉</m:t>
                              </m:r>
                            </m:e>
                            <m:sub>
                              <m:r>
                                <a:rPr lang="en-US" sz="1800" b="0" i="1" smtClean="0">
                                  <a:solidFill>
                                    <a:schemeClr val="bg1"/>
                                  </a:solidFill>
                                  <a:latin typeface="Cambria Math" panose="02040503050406030204" pitchFamily="18" charset="0"/>
                                </a:rPr>
                                <m:t>𝑆</m:t>
                              </m:r>
                            </m:sub>
                          </m:sSub>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𝐶</m:t>
                              </m:r>
                            </m:sub>
                          </m:sSub>
                        </m:num>
                        <m:den>
                          <m:r>
                            <a:rPr lang="en-US" sz="1800" b="0" i="1" smtClean="0">
                              <a:solidFill>
                                <a:schemeClr val="bg1"/>
                              </a:solidFill>
                              <a:latin typeface="Cambria Math" panose="02040503050406030204" pitchFamily="18" charset="0"/>
                            </a:rPr>
                            <m:t>4</m:t>
                          </m:r>
                          <m:r>
                            <a:rPr lang="en-US" sz="1800" b="0" i="1" smtClean="0">
                              <a:solidFill>
                                <a:schemeClr val="bg1"/>
                              </a:solidFill>
                              <a:latin typeface="Cambria Math" panose="02040503050406030204" pitchFamily="18" charset="0"/>
                              <a:ea typeface="Cambria Math" panose="02040503050406030204" pitchFamily="18" charset="0"/>
                            </a:rPr>
                            <m:t>𝜋</m:t>
                          </m:r>
                        </m:den>
                      </m:f>
                      <m:r>
                        <a:rPr lang="en-US" sz="1800" b="0" i="1" smtClean="0">
                          <a:solidFill>
                            <a:schemeClr val="bg1"/>
                          </a:solidFill>
                          <a:latin typeface="Cambria Math" panose="02040503050406030204" pitchFamily="18" charset="0"/>
                        </a:rPr>
                        <m:t> (</m:t>
                      </m:r>
                      <m:sSub>
                        <m:sSubPr>
                          <m:ctrlPr>
                            <a:rPr lang="en-US" sz="1800" b="0" i="1" smtClean="0">
                              <a:solidFill>
                                <a:schemeClr val="bg1"/>
                              </a:solidFill>
                              <a:latin typeface="Cambria Math" panose="02040503050406030204" pitchFamily="18" charset="0"/>
                            </a:rPr>
                          </m:ctrlPr>
                        </m:sSub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𝐻</m:t>
                                  </m:r>
                                </m:e>
                                <m:sub>
                                  <m:r>
                                    <a:rPr lang="en-US" sz="1800" b="0" i="1" smtClean="0">
                                      <a:solidFill>
                                        <a:schemeClr val="bg1"/>
                                      </a:solidFill>
                                      <a:latin typeface="Cambria Math" panose="02040503050406030204" pitchFamily="18" charset="0"/>
                                      <a:ea typeface="Cambria Math" panose="02040503050406030204" pitchFamily="18" charset="0"/>
                                    </a:rPr>
                                    <m:t>𝐶</m:t>
                                  </m:r>
                                </m:sub>
                              </m:sSub>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den>
                          </m:f>
                          <m:r>
                            <a:rPr lang="en-US" sz="1800" b="0" i="1" smtClean="0">
                              <a:solidFill>
                                <a:schemeClr val="bg1"/>
                              </a:solidFill>
                              <a:latin typeface="Cambria Math" panose="02040503050406030204" pitchFamily="18" charset="0"/>
                            </a:rPr>
                            <m:t>)</m:t>
                          </m:r>
                        </m:e>
                        <m:sub>
                          <m:r>
                            <a:rPr lang="en-US" sz="1800" b="0" i="1" smtClean="0">
                              <a:solidFill>
                                <a:schemeClr val="bg1"/>
                              </a:solidFill>
                              <a:latin typeface="Cambria Math" panose="02040503050406030204" pitchFamily="18" charset="0"/>
                            </a:rPr>
                            <m:t>𝑇</m:t>
                          </m:r>
                        </m:sub>
                      </m:sSub>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225483" y="3496548"/>
                <a:ext cx="3661900" cy="573362"/>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2043662" y="4082051"/>
            <a:ext cx="4221027"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тенглама билан аниқланишини топамиз. </a:t>
            </a:r>
            <a:endParaRPr lang="ru-RU" sz="1800" dirty="0">
              <a:solidFill>
                <a:schemeClr val="bg1"/>
              </a:solidFill>
            </a:endParaRPr>
          </a:p>
        </p:txBody>
      </p:sp>
    </p:spTree>
    <p:extLst>
      <p:ext uri="{BB962C8B-B14F-4D97-AF65-F5344CB8AC3E}">
        <p14:creationId xmlns:p14="http://schemas.microsoft.com/office/powerpoint/2010/main" val="3233840358"/>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5025" y="871164"/>
            <a:ext cx="7250703" cy="923330"/>
          </a:xfrm>
          <a:prstGeom prst="rect">
            <a:avLst/>
          </a:prstGeom>
        </p:spPr>
        <p:txBody>
          <a:bodyPr wrap="non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тенгламанинг ҳар иккала томонидан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 </a:t>
            </a:r>
            <a:r>
              <a:rPr lang="uz-Cyrl-UZ" sz="1800" dirty="0" smtClean="0">
                <a:solidFill>
                  <a:schemeClr val="bg1"/>
                </a:solidFill>
                <a:latin typeface="Times New Roman" panose="02020603050405020304" pitchFamily="18" charset="0"/>
                <a:cs typeface="Times New Roman" panose="02020603050405020304" pitchFamily="18" charset="0"/>
              </a:rPr>
              <a:t>бўйича ҳосилалар олиб,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мос равишда, иссиқлик ҳажмий кенгайиш ва эластиклик моду-лининг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ўзгаришлари учун ифодаларни топамиз:</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1869977" y="2106038"/>
                <a:ext cx="2621936" cy="6370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ru-RU" sz="2000" i="1" smtClean="0">
                              <a:solidFill>
                                <a:schemeClr val="bg1"/>
                              </a:solidFill>
                              <a:latin typeface="Cambria Math" panose="02040503050406030204" pitchFamily="18" charset="0"/>
                              <a:ea typeface="Cambria Math" panose="02040503050406030204" pitchFamily="18" charset="0"/>
                            </a:rPr>
                            <m:t>𝛼</m:t>
                          </m:r>
                        </m:e>
                        <m:sub>
                          <m:r>
                            <a:rPr lang="en-US" sz="2000" b="0" i="1" smtClean="0">
                              <a:solidFill>
                                <a:schemeClr val="bg1"/>
                              </a:solidFill>
                              <a:latin typeface="Cambria Math" panose="02040503050406030204" pitchFamily="18" charset="0"/>
                            </a:rPr>
                            <m:t>𝑛</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𝛼</m:t>
                          </m:r>
                        </m:e>
                        <m:sub>
                          <m:r>
                            <a:rPr lang="en-US" sz="2000" b="0" i="1" smtClean="0">
                              <a:solidFill>
                                <a:schemeClr val="bg1"/>
                              </a:solidFill>
                              <a:latin typeface="Cambria Math" panose="02040503050406030204" pitchFamily="18" charset="0"/>
                            </a:rPr>
                            <m:t>𝑠</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r>
                            <a:rPr lang="en-US" sz="2000" b="0" i="1" smtClean="0">
                              <a:solidFill>
                                <a:schemeClr val="bg1"/>
                              </a:solidFill>
                              <a:latin typeface="Cambria Math" panose="02040503050406030204" pitchFamily="18" charset="0"/>
                            </a:rPr>
                            <m:t>4</m:t>
                          </m:r>
                          <m:r>
                            <a:rPr lang="en-US" sz="2000" b="0" i="1" smtClean="0">
                              <a:solidFill>
                                <a:schemeClr val="bg1"/>
                              </a:solidFill>
                              <a:latin typeface="Cambria Math" panose="02040503050406030204" pitchFamily="18" charset="0"/>
                              <a:ea typeface="Cambria Math" panose="02040503050406030204" pitchFamily="18" charset="0"/>
                            </a:rPr>
                            <m:t>𝜋</m:t>
                          </m:r>
                        </m:den>
                      </m:f>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i="1">
                              <a:solidFill>
                                <a:schemeClr val="bg1"/>
                              </a:solidFill>
                              <a:latin typeface="Cambria Math" panose="02040503050406030204" pitchFamily="18" charset="0"/>
                              <a:ea typeface="Cambria Math" panose="02040503050406030204" pitchFamily="18" charset="0"/>
                            </a:rPr>
                            <m:t>𝜕</m:t>
                          </m:r>
                          <m:sSub>
                            <m:sSubPr>
                              <m:ctrlPr>
                                <a:rPr lang="en-US" sz="200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𝐻</m:t>
                              </m:r>
                            </m:e>
                            <m:sub>
                              <m:r>
                                <a:rPr lang="en-US" sz="2000" b="0" i="1" smtClean="0">
                                  <a:solidFill>
                                    <a:schemeClr val="bg1"/>
                                  </a:solidFill>
                                  <a:latin typeface="Cambria Math" panose="02040503050406030204" pitchFamily="18" charset="0"/>
                                  <a:ea typeface="Cambria Math" panose="02040503050406030204" pitchFamily="18" charset="0"/>
                                </a:rPr>
                                <m:t>𝑐</m:t>
                              </m:r>
                            </m:sub>
                          </m:sSub>
                        </m:num>
                        <m:den>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𝑇</m:t>
                          </m:r>
                        </m:den>
                      </m:f>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i="1">
                              <a:solidFill>
                                <a:schemeClr val="bg1"/>
                              </a:solidFill>
                              <a:latin typeface="Cambria Math" panose="02040503050406030204" pitchFamily="18" charset="0"/>
                              <a:ea typeface="Cambria Math" panose="02040503050406030204" pitchFamily="18" charset="0"/>
                            </a:rPr>
                            <m:t>𝜕</m:t>
                          </m:r>
                          <m:sSub>
                            <m:sSubPr>
                              <m:ctrlPr>
                                <a:rPr lang="en-US" sz="200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𝐻</m:t>
                              </m:r>
                            </m:e>
                            <m:sub>
                              <m:r>
                                <a:rPr lang="en-US" sz="2000" b="0" i="1" smtClean="0">
                                  <a:solidFill>
                                    <a:schemeClr val="bg1"/>
                                  </a:solidFill>
                                  <a:latin typeface="Cambria Math" panose="02040503050406030204" pitchFamily="18" charset="0"/>
                                  <a:ea typeface="Cambria Math" panose="02040503050406030204" pitchFamily="18" charset="0"/>
                                </a:rPr>
                                <m:t>𝑐</m:t>
                              </m:r>
                            </m:sub>
                          </m:sSub>
                        </m:num>
                        <m:den>
                          <m:r>
                            <a:rPr lang="en-US" sz="2000" i="1">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𝑝</m:t>
                          </m:r>
                        </m:den>
                      </m:f>
                    </m:oMath>
                  </m:oMathPara>
                </a14:m>
                <a:endParaRPr lang="ru-RU" sz="20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869977" y="2106038"/>
                <a:ext cx="2621936" cy="637097"/>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5018496" y="2106037"/>
                <a:ext cx="2445349" cy="67518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𝐾</m:t>
                          </m:r>
                        </m:e>
                        <m:sub>
                          <m:r>
                            <a:rPr lang="en-US" sz="2000" b="0" i="1" smtClean="0">
                              <a:solidFill>
                                <a:schemeClr val="bg1"/>
                              </a:solidFill>
                              <a:latin typeface="Cambria Math" panose="02040503050406030204" pitchFamily="18" charset="0"/>
                            </a:rPr>
                            <m:t>𝑛</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𝐾</m:t>
                          </m:r>
                        </m:e>
                        <m:sub>
                          <m:r>
                            <a:rPr lang="en-US" sz="2000" b="0" i="1" smtClean="0">
                              <a:solidFill>
                                <a:schemeClr val="bg1"/>
                              </a:solidFill>
                              <a:latin typeface="Cambria Math" panose="02040503050406030204" pitchFamily="18" charset="0"/>
                            </a:rPr>
                            <m:t>𝑠</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sSubSup>
                            <m:sSubSupPr>
                              <m:ctrlPr>
                                <a:rPr lang="en-US" sz="2000" b="0" i="1" smtClean="0">
                                  <a:solidFill>
                                    <a:schemeClr val="bg1"/>
                                  </a:solidFill>
                                  <a:latin typeface="Cambria Math" panose="02040503050406030204" pitchFamily="18" charset="0"/>
                                </a:rPr>
                              </m:ctrlPr>
                            </m:sSubSupPr>
                            <m:e>
                              <m:r>
                                <a:rPr lang="en-US" sz="2000" b="0" i="1" smtClean="0">
                                  <a:solidFill>
                                    <a:schemeClr val="bg1"/>
                                  </a:solidFill>
                                  <a:latin typeface="Cambria Math" panose="02040503050406030204" pitchFamily="18" charset="0"/>
                                </a:rPr>
                                <m:t>𝐾</m:t>
                              </m:r>
                            </m:e>
                            <m:sub>
                              <m:r>
                                <a:rPr lang="en-US" sz="2000" b="0" i="1" smtClean="0">
                                  <a:solidFill>
                                    <a:schemeClr val="bg1"/>
                                  </a:solidFill>
                                  <a:latin typeface="Cambria Math" panose="02040503050406030204" pitchFamily="18" charset="0"/>
                                </a:rPr>
                                <m:t>𝐶</m:t>
                              </m:r>
                            </m:sub>
                            <m:sup>
                              <m:r>
                                <a:rPr lang="en-US" sz="2000" b="0" i="1" smtClean="0">
                                  <a:solidFill>
                                    <a:schemeClr val="bg1"/>
                                  </a:solidFill>
                                  <a:latin typeface="Cambria Math" panose="02040503050406030204" pitchFamily="18" charset="0"/>
                                </a:rPr>
                                <m:t>2</m:t>
                              </m:r>
                            </m:sup>
                          </m:sSubSup>
                        </m:num>
                        <m:den>
                          <m:r>
                            <a:rPr lang="en-US" sz="2000" b="0" i="1" smtClean="0">
                              <a:solidFill>
                                <a:schemeClr val="bg1"/>
                              </a:solidFill>
                              <a:latin typeface="Cambria Math" panose="02040503050406030204" pitchFamily="18" charset="0"/>
                            </a:rPr>
                            <m:t>4</m:t>
                          </m:r>
                          <m:r>
                            <a:rPr lang="en-US" sz="2000" b="0" i="1" smtClean="0">
                              <a:solidFill>
                                <a:schemeClr val="bg1"/>
                              </a:solidFill>
                              <a:latin typeface="Cambria Math" panose="02040503050406030204" pitchFamily="18" charset="0"/>
                              <a:ea typeface="Cambria Math" panose="02040503050406030204" pitchFamily="18" charset="0"/>
                            </a:rPr>
                            <m:t>𝜋</m:t>
                          </m:r>
                        </m:den>
                      </m:f>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i="1">
                              <a:solidFill>
                                <a:schemeClr val="bg1"/>
                              </a:solidFill>
                              <a:latin typeface="Cambria Math" panose="02040503050406030204" pitchFamily="18" charset="0"/>
                              <a:ea typeface="Cambria Math" panose="02040503050406030204" pitchFamily="18" charset="0"/>
                            </a:rPr>
                            <m:t>𝜕</m:t>
                          </m:r>
                          <m:sSub>
                            <m:sSubPr>
                              <m:ctrlPr>
                                <a:rPr lang="en-US" sz="200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𝐻</m:t>
                              </m:r>
                            </m:e>
                            <m:sub>
                              <m:r>
                                <a:rPr lang="en-US" sz="2000" b="0" i="1" smtClean="0">
                                  <a:solidFill>
                                    <a:schemeClr val="bg1"/>
                                  </a:solidFill>
                                  <a:latin typeface="Cambria Math" panose="02040503050406030204" pitchFamily="18" charset="0"/>
                                  <a:ea typeface="Cambria Math" panose="02040503050406030204" pitchFamily="18" charset="0"/>
                                </a:rPr>
                                <m:t>𝑐</m:t>
                              </m:r>
                            </m:sub>
                          </m:sSub>
                        </m:num>
                        <m:den>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𝑝</m:t>
                          </m:r>
                        </m:den>
                      </m:f>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2</m:t>
                          </m:r>
                        </m:sup>
                      </m:sSup>
                    </m:oMath>
                  </m:oMathPara>
                </a14:m>
                <a:endParaRPr lang="ru-RU" sz="20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5018496" y="2106037"/>
                <a:ext cx="2445349" cy="675185"/>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Прямоугольник 6"/>
              <p:cNvSpPr/>
              <p:nvPr/>
            </p:nvSpPr>
            <p:spPr>
              <a:xfrm>
                <a:off x="1948717" y="3560452"/>
                <a:ext cx="5086392" cy="369332"/>
              </a:xfrm>
              <a:prstGeom prst="rect">
                <a:avLst/>
              </a:prstGeom>
            </p:spPr>
            <p:txBody>
              <a:bodyPr wrap="none">
                <a:spAutoFit/>
              </a:bodyPr>
              <a:lstStyle/>
              <a:p>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ифодаларни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олишда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H=</a:t>
                </a:r>
                <a14:m>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𝑐</m:t>
                        </m:r>
                      </m:sub>
                    </m:sSub>
                  </m:oMath>
                </a14:m>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ҳисобланган</a:t>
                </a:r>
                <a:r>
                  <a:rPr lang="ru-RU" sz="1800" dirty="0">
                    <a:solidFill>
                      <a:schemeClr val="bg1"/>
                    </a:solidFill>
                    <a:latin typeface="Times New Roman" panose="02020603050405020304" pitchFamily="18" charset="0"/>
                    <a:cs typeface="Times New Roman" panose="02020603050405020304" pitchFamily="18" charset="0"/>
                  </a:rPr>
                  <a:t>.</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1948717" y="3560452"/>
                <a:ext cx="5086392" cy="369332"/>
              </a:xfrm>
              <a:prstGeom prst="rect">
                <a:avLst/>
              </a:prstGeom>
              <a:blipFill rotWithShape="0">
                <a:blip r:embed="rId4"/>
                <a:stretch>
                  <a:fillRect l="-1079" t="-8197" b="-24590"/>
                </a:stretch>
              </a:blipFill>
            </p:spPr>
            <p:txBody>
              <a:bodyPr/>
              <a:lstStyle/>
              <a:p>
                <a:r>
                  <a:rPr lang="ru-RU">
                    <a:noFill/>
                  </a:rPr>
                  <a:t> </a:t>
                </a:r>
              </a:p>
            </p:txBody>
          </p:sp>
        </mc:Fallback>
      </mc:AlternateContent>
    </p:spTree>
    <p:extLst>
      <p:ext uri="{BB962C8B-B14F-4D97-AF65-F5344CB8AC3E}">
        <p14:creationId xmlns:p14="http://schemas.microsoft.com/office/powerpoint/2010/main" val="931353647"/>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953310" y="773169"/>
                <a:ext cx="7003916" cy="2308324"/>
              </a:xfrm>
              <a:prstGeom prst="rect">
                <a:avLst/>
              </a:prstGeom>
            </p:spPr>
            <p:txBody>
              <a:bodyPr wrap="squar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Эренфест тенгламаларини магнит майдон кучланганлиги</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(H=0)</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ҳолда, ўтказгич-нинг нормал ҳолатдан ўта ўтказувчан ҳолатга ўтишига татбиқ қилайлик. Ана шундай ўтишлар баъзи ўтказгичларда </a:t>
                </a:r>
                <a:r>
                  <a:rPr lang="uz-Cyrl-UZ" sz="1800" dirty="0" smtClean="0">
                    <a:solidFill>
                      <a:schemeClr val="bg1"/>
                    </a:solidFill>
                    <a:latin typeface="Times New Roman" panose="02020603050405020304" pitchFamily="18" charset="0"/>
                    <a:cs typeface="Times New Roman" panose="02020603050405020304" pitchFamily="18" charset="0"/>
                  </a:rPr>
                  <a:t>аниқ</a:t>
                </a:r>
                <a:r>
                  <a:rPr lang="en-US" sz="1800" dirty="0" smtClean="0">
                    <a:solidFill>
                      <a:schemeClr val="bg1"/>
                    </a:solidFill>
                    <a:latin typeface="Times New Roman" panose="02020603050405020304" pitchFamily="18" charset="0"/>
                    <a:cs typeface="Times New Roman" panose="02020603050405020304" pitchFamily="18" charset="0"/>
                  </a:rPr>
                  <a:t> T. </a:t>
                </a:r>
                <a:r>
                  <a:rPr lang="uz-Cyrl-UZ" sz="1800" dirty="0">
                    <a:solidFill>
                      <a:schemeClr val="bg1"/>
                    </a:solidFill>
                    <a:latin typeface="Times New Roman" panose="02020603050405020304" pitchFamily="18" charset="0"/>
                    <a:cs typeface="Times New Roman" panose="02020603050405020304" pitchFamily="18" charset="0"/>
                  </a:rPr>
                  <a:t>температурада амалга ошади. Агар кучли магнит майдон </a:t>
                </a:r>
                <a14:m>
                  <m:oMath xmlns:m="http://schemas.openxmlformats.org/officeDocument/2006/math">
                    <m:sSub>
                      <m:sSubPr>
                        <m:ctrlPr>
                          <a:rPr lang="uz-Cyrl-UZ"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𝐻</m:t>
                        </m:r>
                      </m:e>
                      <m:sub>
                        <m:r>
                          <a:rPr lang="en-US" sz="1800" b="0" i="1" smtClean="0">
                            <a:solidFill>
                              <a:schemeClr val="bg1"/>
                            </a:solidFill>
                            <a:latin typeface="Cambria Math" panose="02040503050406030204" pitchFamily="18" charset="0"/>
                          </a:rPr>
                          <m:t>𝑐</m:t>
                        </m:r>
                      </m:sub>
                    </m:sSub>
                    <m:r>
                      <m:rPr>
                        <m:nor/>
                      </m:rPr>
                      <a:rPr lang="en-US" sz="1800" b="0" i="0" smtClean="0">
                        <a:solidFill>
                          <a:schemeClr val="bg1"/>
                        </a:solidFill>
                        <a:latin typeface="Times New Roman" panose="02020603050405020304" pitchFamily="18" charset="0"/>
                        <a:cs typeface="Times New Roman" panose="02020603050405020304" pitchFamily="18" charset="0"/>
                      </a:rPr>
                      <m:t> </m:t>
                    </m:r>
                    <m:r>
                      <m:rPr>
                        <m:nor/>
                      </m:rPr>
                      <a:rPr lang="uz-Cyrl-UZ" sz="1800">
                        <a:solidFill>
                          <a:schemeClr val="bg1"/>
                        </a:solidFill>
                        <a:latin typeface="Times New Roman" panose="02020603050405020304" pitchFamily="18" charset="0"/>
                        <a:cs typeface="Times New Roman" panose="02020603050405020304" pitchFamily="18" charset="0"/>
                      </a:rPr>
                      <m:t>қўйилса, у ҳолда ўта ўтказувчанлик ҳолатини бузиш мумкин. Критик майдон кучланганлиги</m:t>
                    </m:r>
                    <m:sSub>
                      <m:sSubPr>
                        <m:ctrlPr>
                          <a:rPr lang="uz-Cyrl-UZ" sz="1800" i="1">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  </m:t>
                        </m:r>
                        <m:r>
                          <a:rPr lang="en-US" sz="1800" i="1">
                            <a:solidFill>
                              <a:schemeClr val="bg1"/>
                            </a:solidFill>
                            <a:latin typeface="Cambria Math" panose="02040503050406030204" pitchFamily="18" charset="0"/>
                          </a:rPr>
                          <m:t>𝐻</m:t>
                        </m:r>
                      </m:e>
                      <m:sub>
                        <m:r>
                          <a:rPr lang="en-US" sz="1800" i="1">
                            <a:solidFill>
                              <a:schemeClr val="bg1"/>
                            </a:solidFill>
                            <a:latin typeface="Cambria Math" panose="02040503050406030204" pitchFamily="18" charset="0"/>
                          </a:rPr>
                          <m:t>𝑐</m:t>
                        </m:r>
                      </m:sub>
                    </m:sSub>
                  </m:oMath>
                </a14:m>
                <a:r>
                  <a:rPr lang="en-US"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нинг температурага боғлиқлиги парабола кўринишида бўлади </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953310" y="773169"/>
                <a:ext cx="7003916" cy="2308324"/>
              </a:xfrm>
              <a:prstGeom prst="rect">
                <a:avLst/>
              </a:prstGeom>
              <a:blipFill rotWithShape="0">
                <a:blip r:embed="rId2"/>
                <a:stretch>
                  <a:fillRect l="-696" t="-1587" r="-104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2441642" y="3166354"/>
                <a:ext cx="3619517" cy="8799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𝐻</m:t>
                          </m:r>
                        </m:e>
                        <m:sub>
                          <m:r>
                            <a:rPr lang="en-US" sz="2800" b="0" i="1" smtClean="0">
                              <a:solidFill>
                                <a:schemeClr val="bg1"/>
                              </a:solidFill>
                              <a:latin typeface="Cambria Math" panose="02040503050406030204" pitchFamily="18" charset="0"/>
                            </a:rPr>
                            <m:t>𝐶</m:t>
                          </m:r>
                        </m:sub>
                      </m:sSub>
                      <m:d>
                        <m:dPr>
                          <m:ctrlPr>
                            <a:rPr lang="en-US" sz="2800" b="0" i="1" smtClean="0">
                              <a:solidFill>
                                <a:schemeClr val="bg1"/>
                              </a:solidFill>
                              <a:latin typeface="Cambria Math" panose="02040503050406030204" pitchFamily="18" charset="0"/>
                            </a:rPr>
                          </m:ctrlPr>
                        </m:dPr>
                        <m:e>
                          <m:r>
                            <a:rPr lang="en-US" sz="2800" b="0" i="1" smtClean="0">
                              <a:solidFill>
                                <a:schemeClr val="bg1"/>
                              </a:solidFill>
                              <a:latin typeface="Cambria Math" panose="02040503050406030204" pitchFamily="18" charset="0"/>
                            </a:rPr>
                            <m:t>𝑇</m:t>
                          </m:r>
                        </m:e>
                      </m:d>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𝐻</m:t>
                          </m:r>
                        </m:e>
                        <m:sub>
                          <m:r>
                            <a:rPr lang="en-US" sz="2800" b="0" i="1" smtClean="0">
                              <a:solidFill>
                                <a:schemeClr val="bg1"/>
                              </a:solidFill>
                              <a:latin typeface="Cambria Math" panose="02040503050406030204" pitchFamily="18" charset="0"/>
                            </a:rPr>
                            <m:t>0</m:t>
                          </m:r>
                        </m:sub>
                      </m:sSub>
                      <m:r>
                        <a:rPr lang="en-US" sz="2800" b="0" i="1" smtClean="0">
                          <a:solidFill>
                            <a:schemeClr val="bg1"/>
                          </a:solidFill>
                          <a:latin typeface="Cambria Math" panose="02040503050406030204" pitchFamily="18" charset="0"/>
                        </a:rPr>
                        <m:t>[1−(</m:t>
                      </m:r>
                      <m:sSup>
                        <m:sSupPr>
                          <m:ctrlPr>
                            <a:rPr lang="en-US" sz="2800" b="0" i="1" smtClean="0">
                              <a:solidFill>
                                <a:schemeClr val="bg1"/>
                              </a:solidFill>
                              <a:latin typeface="Cambria Math" panose="02040503050406030204" pitchFamily="18" charset="0"/>
                            </a:rPr>
                          </m:ctrlPr>
                        </m:sSup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𝑇</m:t>
                              </m:r>
                            </m:num>
                            <m:den>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𝐶</m:t>
                                  </m:r>
                                </m:sub>
                              </m:sSub>
                            </m:den>
                          </m:f>
                          <m:r>
                            <a:rPr lang="en-US" sz="2800" b="0" i="1" smtClean="0">
                              <a:solidFill>
                                <a:schemeClr val="bg1"/>
                              </a:solidFill>
                              <a:latin typeface="Cambria Math" panose="02040503050406030204" pitchFamily="18" charset="0"/>
                            </a:rPr>
                            <m:t>)</m:t>
                          </m:r>
                        </m:e>
                        <m:sup>
                          <m:r>
                            <a:rPr lang="en-US" sz="2800" b="0" i="1" smtClean="0">
                              <a:solidFill>
                                <a:schemeClr val="bg1"/>
                              </a:solidFill>
                              <a:latin typeface="Cambria Math" panose="02040503050406030204" pitchFamily="18" charset="0"/>
                            </a:rPr>
                            <m:t>2</m:t>
                          </m:r>
                        </m:sup>
                      </m:sSup>
                      <m:r>
                        <a:rPr lang="en-US" sz="2800" b="0" i="1" smtClean="0">
                          <a:solidFill>
                            <a:schemeClr val="bg1"/>
                          </a:solidFill>
                          <a:latin typeface="Cambria Math" panose="02040503050406030204" pitchFamily="18" charset="0"/>
                        </a:rPr>
                        <m:t>]</m:t>
                      </m:r>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441642" y="3166354"/>
                <a:ext cx="3619517" cy="879921"/>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213949455"/>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6378" y="853311"/>
            <a:ext cx="7689926" cy="3416320"/>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ўтказгич магнит майдонда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бўлса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(H≠0), </a:t>
            </a:r>
            <a:r>
              <a:rPr lang="uz-Cyrl-UZ" sz="2400" dirty="0">
                <a:solidFill>
                  <a:schemeClr val="bg1"/>
                </a:solidFill>
                <a:latin typeface="Times New Roman" panose="02020603050405020304" pitchFamily="18" charset="0"/>
                <a:cs typeface="Times New Roman" panose="02020603050405020304" pitchFamily="18" charset="0"/>
              </a:rPr>
              <a:t>у ҳолда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унинг </a:t>
            </a:r>
            <a:r>
              <a:rPr lang="uz-Cyrl-UZ" sz="2400" dirty="0">
                <a:solidFill>
                  <a:schemeClr val="bg1"/>
                </a:solidFill>
                <a:latin typeface="Times New Roman" panose="02020603050405020304" pitchFamily="18" charset="0"/>
                <a:cs typeface="Times New Roman" panose="02020603050405020304" pitchFamily="18" charset="0"/>
              </a:rPr>
              <a:t>ўта </a:t>
            </a:r>
            <a:r>
              <a:rPr lang="uz-Cyrl-UZ" sz="2400" dirty="0" smtClean="0">
                <a:solidFill>
                  <a:schemeClr val="bg1"/>
                </a:solidFill>
                <a:latin typeface="Times New Roman" panose="02020603050405020304" pitchFamily="18" charset="0"/>
                <a:cs typeface="Times New Roman" panose="02020603050405020304" pitchFamily="18" charset="0"/>
              </a:rPr>
              <a:t>ўтказувчанлик </a:t>
            </a:r>
            <a:r>
              <a:rPr lang="uz-Cyrl-UZ" sz="2400" dirty="0">
                <a:solidFill>
                  <a:schemeClr val="bg1"/>
                </a:solidFill>
                <a:latin typeface="Times New Roman" panose="02020603050405020304" pitchFamily="18" charset="0"/>
                <a:cs typeface="Times New Roman" panose="02020603050405020304" pitchFamily="18" charset="0"/>
              </a:rPr>
              <a:t>ҳолатига ўтишида иссиқлик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ажралиши </a:t>
            </a:r>
            <a:r>
              <a:rPr lang="uz-Cyrl-UZ" sz="2400" dirty="0">
                <a:solidFill>
                  <a:schemeClr val="bg1"/>
                </a:solidFill>
                <a:latin typeface="Times New Roman" panose="02020603050405020304" pitchFamily="18" charset="0"/>
                <a:cs typeface="Times New Roman" panose="02020603050405020304" pitchFamily="18" charset="0"/>
              </a:rPr>
              <a:t>кузатилади</a:t>
            </a:r>
            <a:r>
              <a:rPr lang="uz-Cyrl-UZ" sz="2400" dirty="0" smtClean="0">
                <a:solidFill>
                  <a:schemeClr val="bg1"/>
                </a:solidFill>
                <a:latin typeface="Times New Roman" panose="02020603050405020304" pitchFamily="18" charset="0"/>
                <a:cs typeface="Times New Roman" panose="02020603050405020304" pitchFamily="18" charset="0"/>
              </a:rPr>
              <a:t>.</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Демак, бу ўтиш биринчи хил фаза ўтиш бўлади ва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Клайперон-Клаузиус </a:t>
            </a:r>
            <a:r>
              <a:rPr lang="uz-Cyrl-UZ" sz="2400" dirty="0">
                <a:solidFill>
                  <a:schemeClr val="bg1"/>
                </a:solidFill>
                <a:latin typeface="Times New Roman" panose="02020603050405020304" pitchFamily="18" charset="0"/>
                <a:cs typeface="Times New Roman" panose="02020603050405020304" pitchFamily="18" charset="0"/>
              </a:rPr>
              <a:t>тенгламаси ёрдамида аниқланади.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Магнит </a:t>
            </a:r>
            <a:r>
              <a:rPr lang="uz-Cyrl-UZ" sz="2400" dirty="0">
                <a:solidFill>
                  <a:schemeClr val="bg1"/>
                </a:solidFill>
                <a:latin typeface="Times New Roman" panose="02020603050405020304" pitchFamily="18" charset="0"/>
                <a:cs typeface="Times New Roman" panose="02020603050405020304" pitchFamily="18" charset="0"/>
              </a:rPr>
              <a:t>майдони қатнаш-маганда ўтиш иссиқлиги нолга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тенг </a:t>
            </a:r>
            <a:r>
              <a:rPr lang="uz-Cyrl-UZ" sz="2400" dirty="0">
                <a:solidFill>
                  <a:schemeClr val="bg1"/>
                </a:solidFill>
                <a:latin typeface="Times New Roman" panose="02020603050405020304" pitchFamily="18" charset="0"/>
                <a:cs typeface="Times New Roman" panose="02020603050405020304" pitchFamily="18" charset="0"/>
              </a:rPr>
              <a:t>бўлади ва нормал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 </a:t>
            </a:r>
            <a:r>
              <a:rPr lang="uz-Cyrl-UZ" sz="2400" dirty="0">
                <a:solidFill>
                  <a:schemeClr val="bg1"/>
                </a:solidFill>
                <a:latin typeface="Times New Roman" panose="02020603050405020304" pitchFamily="18" charset="0"/>
                <a:cs typeface="Times New Roman" panose="02020603050405020304" pitchFamily="18" charset="0"/>
              </a:rPr>
              <a:t>ҳолатдан ўта ўтказгич </a:t>
            </a:r>
            <a:r>
              <a:rPr lang="en-US" sz="2400" dirty="0" smtClean="0">
                <a:solidFill>
                  <a:schemeClr val="bg1"/>
                </a:solidFill>
                <a:latin typeface="Times New Roman" panose="02020603050405020304" pitchFamily="18" charset="0"/>
                <a:cs typeface="Times New Roman" panose="02020603050405020304" pitchFamily="18" charset="0"/>
              </a:rPr>
              <a:t> (s) </a:t>
            </a:r>
          </a:p>
          <a:p>
            <a:r>
              <a:rPr lang="uz-Cyrl-UZ" sz="2400" dirty="0" smtClean="0">
                <a:solidFill>
                  <a:schemeClr val="bg1"/>
                </a:solidFill>
                <a:latin typeface="Times New Roman" panose="02020603050405020304" pitchFamily="18" charset="0"/>
                <a:cs typeface="Times New Roman" panose="02020603050405020304" pitchFamily="18" charset="0"/>
              </a:rPr>
              <a:t>ҳолатига ўтиши </a:t>
            </a:r>
            <a:r>
              <a:rPr lang="uz-Cyrl-UZ" sz="2400" dirty="0">
                <a:solidFill>
                  <a:schemeClr val="bg1"/>
                </a:solidFill>
                <a:latin typeface="Times New Roman" panose="02020603050405020304" pitchFamily="18" charset="0"/>
                <a:cs typeface="Times New Roman" panose="02020603050405020304" pitchFamily="18" charset="0"/>
              </a:rPr>
              <a:t>иккинчи хил фаза ўтиш бўлади.</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4468539"/>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8166" y="654972"/>
            <a:ext cx="7159451" cy="1015663"/>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Ташқи магнит майдонда ўта ўтказувчан ўзини диамагнит каби тутади ва Майcнер ҳодисасига асосан магнит индукция вектори нолга тенг бўлади: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079820" y="1874017"/>
                <a:ext cx="2024978"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𝐵</m:t>
                          </m:r>
                        </m:e>
                        <m:sub>
                          <m:r>
                            <a:rPr lang="en-US" sz="1800" b="0" i="1" smtClean="0">
                              <a:solidFill>
                                <a:schemeClr val="bg1"/>
                              </a:solidFill>
                              <a:latin typeface="Cambria Math" panose="02040503050406030204" pitchFamily="18" charset="0"/>
                            </a:rPr>
                            <m:t>𝑠</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𝐻</m:t>
                      </m:r>
                      <m:r>
                        <a:rPr lang="en-US" sz="1800" b="0" i="1" smtClean="0">
                          <a:solidFill>
                            <a:schemeClr val="bg1"/>
                          </a:solidFill>
                          <a:latin typeface="Cambria Math" panose="02040503050406030204" pitchFamily="18" charset="0"/>
                        </a:rPr>
                        <m:t>+4</m:t>
                      </m:r>
                      <m:r>
                        <a:rPr lang="en-US" sz="1800" b="0" i="1" smtClean="0">
                          <a:solidFill>
                            <a:schemeClr val="bg1"/>
                          </a:solidFill>
                          <a:latin typeface="Cambria Math" panose="02040503050406030204" pitchFamily="18" charset="0"/>
                          <a:ea typeface="Cambria Math" panose="02040503050406030204" pitchFamily="18" charset="0"/>
                        </a:rPr>
                        <m:t>𝜋</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𝑀</m:t>
                          </m:r>
                        </m:e>
                        <m:sub>
                          <m:r>
                            <a:rPr lang="en-US" sz="1800" b="0" i="1" smtClean="0">
                              <a:solidFill>
                                <a:schemeClr val="bg1"/>
                              </a:solidFill>
                              <a:latin typeface="Cambria Math" panose="02040503050406030204" pitchFamily="18" charset="0"/>
                              <a:ea typeface="Cambria Math" panose="02040503050406030204" pitchFamily="18" charset="0"/>
                            </a:rPr>
                            <m:t>𝑆</m:t>
                          </m:r>
                        </m:sub>
                      </m:sSub>
                      <m:r>
                        <a:rPr lang="en-US" sz="1800" b="0" i="1" smtClean="0">
                          <a:solidFill>
                            <a:schemeClr val="bg1"/>
                          </a:solidFill>
                          <a:latin typeface="Cambria Math" panose="02040503050406030204" pitchFamily="18" charset="0"/>
                          <a:ea typeface="Cambria Math" panose="02040503050406030204" pitchFamily="18" charset="0"/>
                        </a:rPr>
                        <m:t>=0</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079820" y="1874017"/>
                <a:ext cx="2024978" cy="276999"/>
              </a:xfrm>
              <a:prstGeom prst="rect">
                <a:avLst/>
              </a:prstGeom>
              <a:blipFill rotWithShape="0">
                <a:blip r:embed="rId2"/>
                <a:stretch>
                  <a:fillRect l="-1807" r="-2108" b="-17391"/>
                </a:stretch>
              </a:blipFill>
            </p:spPr>
            <p:txBody>
              <a:bodyPr/>
              <a:lstStyle/>
              <a:p>
                <a:r>
                  <a:rPr lang="ru-RU">
                    <a:noFill/>
                  </a:rPr>
                  <a:t> </a:t>
                </a:r>
              </a:p>
            </p:txBody>
          </p:sp>
        </mc:Fallback>
      </mc:AlternateContent>
      <p:sp>
        <p:nvSpPr>
          <p:cNvPr id="5" name="Прямоугольник 4"/>
          <p:cNvSpPr/>
          <p:nvPr/>
        </p:nvSpPr>
        <p:spPr>
          <a:xfrm>
            <a:off x="658166" y="2307330"/>
            <a:ext cx="1710725" cy="400110"/>
          </a:xfrm>
          <a:prstGeom prst="rect">
            <a:avLst/>
          </a:prstGeom>
        </p:spPr>
        <p:txBody>
          <a:bodyPr wrap="none">
            <a:spAutoFit/>
          </a:bodyPr>
          <a:lstStyle/>
          <a:p>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ифодадан</a:t>
            </a:r>
            <a:r>
              <a:rPr lang="uz-Cyrl-UZ"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2235104" y="3202392"/>
                <a:ext cx="1491370" cy="5781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𝑀</m:t>
                          </m:r>
                        </m:e>
                        <m:sub>
                          <m:r>
                            <a:rPr lang="en-US" sz="2000" b="0" i="1" smtClean="0">
                              <a:solidFill>
                                <a:schemeClr val="bg1"/>
                              </a:solidFill>
                              <a:latin typeface="Cambria Math" panose="02040503050406030204" pitchFamily="18" charset="0"/>
                            </a:rPr>
                            <m:t>𝑆</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1</m:t>
                          </m:r>
                        </m:num>
                        <m:den>
                          <m:r>
                            <a:rPr lang="en-US" sz="2000" b="0" i="1" smtClean="0">
                              <a:solidFill>
                                <a:schemeClr val="bg1"/>
                              </a:solidFill>
                              <a:latin typeface="Cambria Math" panose="02040503050406030204" pitchFamily="18" charset="0"/>
                            </a:rPr>
                            <m:t>4</m:t>
                          </m:r>
                          <m:r>
                            <a:rPr lang="en-US" sz="2000" b="0" i="1" smtClean="0">
                              <a:solidFill>
                                <a:schemeClr val="bg1"/>
                              </a:solidFill>
                              <a:latin typeface="Cambria Math" panose="02040503050406030204" pitchFamily="18" charset="0"/>
                              <a:ea typeface="Cambria Math" panose="02040503050406030204" pitchFamily="18" charset="0"/>
                            </a:rPr>
                            <m:t>𝜋</m:t>
                          </m:r>
                        </m:den>
                      </m:f>
                      <m:r>
                        <a:rPr lang="en-US" sz="2000" b="0" i="1" smtClean="0">
                          <a:solidFill>
                            <a:schemeClr val="bg1"/>
                          </a:solidFill>
                          <a:latin typeface="Cambria Math" panose="02040503050406030204" pitchFamily="18" charset="0"/>
                        </a:rPr>
                        <m:t>𝐻</m:t>
                      </m:r>
                    </m:oMath>
                  </m:oMathPara>
                </a14:m>
                <a:endParaRPr lang="ru-RU" sz="20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2235104" y="3202392"/>
                <a:ext cx="1491370" cy="578172"/>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752543" y="3212816"/>
                <a:ext cx="1577227" cy="5781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𝑀</m:t>
                          </m:r>
                        </m:e>
                        <m:sub>
                          <m:r>
                            <a:rPr lang="en-US" sz="2000" b="0" i="1" smtClean="0">
                              <a:solidFill>
                                <a:schemeClr val="bg1"/>
                              </a:solidFill>
                              <a:latin typeface="Cambria Math" panose="02040503050406030204" pitchFamily="18" charset="0"/>
                            </a:rPr>
                            <m:t>𝑛</m:t>
                          </m:r>
                        </m:sub>
                      </m:sSub>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𝜇</m:t>
                          </m:r>
                          <m:r>
                            <a:rPr lang="en-US" sz="2000" b="0" i="1" smtClean="0">
                              <a:solidFill>
                                <a:schemeClr val="bg1"/>
                              </a:solidFill>
                              <a:latin typeface="Cambria Math" panose="02040503050406030204" pitchFamily="18" charset="0"/>
                            </a:rPr>
                            <m:t>−1</m:t>
                          </m:r>
                        </m:num>
                        <m:den>
                          <m:r>
                            <a:rPr lang="en-US" sz="2000" b="0" i="1" smtClean="0">
                              <a:solidFill>
                                <a:schemeClr val="bg1"/>
                              </a:solidFill>
                              <a:latin typeface="Cambria Math" panose="02040503050406030204" pitchFamily="18" charset="0"/>
                            </a:rPr>
                            <m:t>4</m:t>
                          </m:r>
                          <m:r>
                            <a:rPr lang="en-US" sz="2000" b="0" i="1" smtClean="0">
                              <a:solidFill>
                                <a:schemeClr val="bg1"/>
                              </a:solidFill>
                              <a:latin typeface="Cambria Math" panose="02040503050406030204" pitchFamily="18" charset="0"/>
                              <a:ea typeface="Cambria Math" panose="02040503050406030204" pitchFamily="18" charset="0"/>
                            </a:rPr>
                            <m:t>𝜋</m:t>
                          </m:r>
                        </m:den>
                      </m:f>
                      <m:r>
                        <a:rPr lang="en-US" sz="2000" b="0" i="1" smtClean="0">
                          <a:solidFill>
                            <a:schemeClr val="bg1"/>
                          </a:solidFill>
                          <a:latin typeface="Cambria Math" panose="02040503050406030204" pitchFamily="18" charset="0"/>
                        </a:rPr>
                        <m:t>𝐻</m:t>
                      </m:r>
                    </m:oMath>
                  </m:oMathPara>
                </a14:m>
                <a:endParaRPr lang="ru-RU" sz="20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4752543" y="3212816"/>
                <a:ext cx="1577227" cy="578172"/>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743275061"/>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p:cNvSpPr txBox="1"/>
              <p:nvPr/>
            </p:nvSpPr>
            <p:spPr>
              <a:xfrm>
                <a:off x="758582" y="676072"/>
                <a:ext cx="7843494" cy="1538883"/>
              </a:xfrm>
              <a:prstGeom prst="rect">
                <a:avLst/>
              </a:prstGeom>
              <a:noFill/>
            </p:spPr>
            <p:txBody>
              <a:bodyPr wrap="none" lIns="0" tIns="0" rIns="0" bIns="0" rtlCol="0">
                <a:spAutoFit/>
              </a:bodyPr>
              <a:lstStyle/>
              <a:p>
                <a:pPr/>
                <a14:m>
                  <m:oMathPara xmlns:m="http://schemas.openxmlformats.org/officeDocument/2006/math">
                    <m:oMathParaPr>
                      <m:jc m:val="left"/>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𝐵</m:t>
                          </m:r>
                        </m:e>
                        <m:sub>
                          <m:r>
                            <a:rPr lang="en-US" sz="2000" b="0" i="1" smtClean="0">
                              <a:solidFill>
                                <a:schemeClr val="bg1"/>
                              </a:solidFill>
                              <a:latin typeface="Cambria Math" panose="02040503050406030204" pitchFamily="18" charset="0"/>
                            </a:rPr>
                            <m:t>𝑆</m:t>
                          </m:r>
                          <m:r>
                            <a:rPr lang="en-US" sz="2000" b="0" i="1" smtClean="0">
                              <a:solidFill>
                                <a:schemeClr val="bg1"/>
                              </a:solidFill>
                              <a:latin typeface="Cambria Math" panose="02040503050406030204" pitchFamily="18" charset="0"/>
                            </a:rPr>
                            <m:t> </m:t>
                          </m:r>
                        </m:sub>
                      </m:sSub>
                      <m:r>
                        <m:rPr>
                          <m:nor/>
                        </m:rPr>
                        <a:rPr lang="uz-Cyrl-UZ" sz="2000">
                          <a:solidFill>
                            <a:schemeClr val="bg1"/>
                          </a:solidFill>
                          <a:latin typeface="Times New Roman" panose="02020603050405020304" pitchFamily="18" charset="0"/>
                          <a:cs typeface="Times New Roman" panose="02020603050405020304" pitchFamily="18" charset="0"/>
                        </a:rPr>
                        <m:t>магнит индукцияси,</m:t>
                      </m:r>
                      <m:r>
                        <m:rPr>
                          <m:nor/>
                        </m:rPr>
                        <a:rPr lang="en-US" sz="2000" b="0" i="0" smtClean="0">
                          <a:solidFill>
                            <a:schemeClr val="bg1"/>
                          </a:solidFill>
                          <a:latin typeface="Times New Roman" panose="02020603050405020304" pitchFamily="18" charset="0"/>
                          <a:cs typeface="Times New Roman" panose="02020603050405020304" pitchFamily="18" charset="0"/>
                        </a:rPr>
                        <m:t> </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𝑀</m:t>
                          </m:r>
                        </m:e>
                        <m:sub>
                          <m:r>
                            <a:rPr lang="en-US" sz="2000" b="0" i="1" smtClean="0">
                              <a:solidFill>
                                <a:schemeClr val="bg1"/>
                              </a:solidFill>
                              <a:latin typeface="Cambria Math" panose="02040503050406030204" pitchFamily="18" charset="0"/>
                            </a:rPr>
                            <m:t>𝑆</m:t>
                          </m:r>
                        </m:sub>
                      </m:sSub>
                      <m:r>
                        <m:rPr>
                          <m:nor/>
                        </m:rPr>
                        <a:rPr lang="uz-Cyrl-UZ" sz="2000">
                          <a:solidFill>
                            <a:schemeClr val="bg1"/>
                          </a:solidFill>
                          <a:latin typeface="Times New Roman" panose="02020603050405020304" pitchFamily="18" charset="0"/>
                          <a:cs typeface="Times New Roman" panose="02020603050405020304" pitchFamily="18" charset="0"/>
                        </a:rPr>
                        <m:t>− магнит моменти. </m:t>
                      </m:r>
                    </m:oMath>
                  </m:oMathPara>
                </a14:m>
                <a:endParaRPr lang="en-US" sz="2000" dirty="0" smtClean="0">
                  <a:solidFill>
                    <a:schemeClr val="bg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left"/>
                    </m:oMathParaPr>
                    <m:oMath xmlns:m="http://schemas.openxmlformats.org/officeDocument/2006/math">
                      <m:r>
                        <m:rPr>
                          <m:nor/>
                        </m:rPr>
                        <a:rPr lang="uz-Cyrl-UZ" sz="2000">
                          <a:solidFill>
                            <a:schemeClr val="bg1"/>
                          </a:solidFill>
                          <a:latin typeface="Times New Roman" panose="02020603050405020304" pitchFamily="18" charset="0"/>
                          <a:cs typeface="Times New Roman" panose="02020603050405020304" pitchFamily="18" charset="0"/>
                        </a:rPr>
                        <m:t>Агар нормал ўтказгич учун  эканлигини ҳисобга олсак, </m:t>
                      </m:r>
                    </m:oMath>
                  </m:oMathPara>
                </a14:m>
                <a:endParaRPr lang="en-US" sz="2000" dirty="0" smtClean="0">
                  <a:solidFill>
                    <a:schemeClr val="bg1"/>
                  </a:solidFill>
                  <a:latin typeface="Times New Roman" panose="02020603050405020304" pitchFamily="18" charset="0"/>
                  <a:cs typeface="Times New Roman" panose="02020603050405020304" pitchFamily="18" charset="0"/>
                </a:endParaRPr>
              </a:p>
              <a:p>
                <a14:m>
                  <m:oMath xmlns:m="http://schemas.openxmlformats.org/officeDocument/2006/math">
                    <m:r>
                      <m:rPr>
                        <m:nor/>
                      </m:rPr>
                      <a:rPr lang="uz-Cyrl-UZ" sz="2000">
                        <a:solidFill>
                          <a:schemeClr val="bg1"/>
                        </a:solidFill>
                        <a:latin typeface="Times New Roman" panose="02020603050405020304" pitchFamily="18" charset="0"/>
                        <a:cs typeface="Times New Roman" panose="02020603050405020304" pitchFamily="18" charset="0"/>
                      </a:rPr>
                      <m:t>у вақтда  тенгламадан</m:t>
                    </m:r>
                    <m:r>
                      <m:rPr>
                        <m:nor/>
                      </m:rPr>
                      <a:rPr lang="en-US" sz="2000" b="0" i="0" smtClean="0">
                        <a:solidFill>
                          <a:schemeClr val="bg1"/>
                        </a:solidFill>
                        <a:latin typeface="Times New Roman" panose="02020603050405020304" pitchFamily="18" charset="0"/>
                        <a:cs typeface="Times New Roman" panose="02020603050405020304" pitchFamily="18" charset="0"/>
                      </a:rPr>
                      <m:t> </m:t>
                    </m:r>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𝑠</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𝑀</m:t>
                    </m:r>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ea typeface="Cambria Math" panose="02040503050406030204" pitchFamily="18" charset="0"/>
                      </a:rPr>
                      <m:t>𝜇</m:t>
                    </m:r>
                    <m:r>
                      <a:rPr lang="en-US" sz="2000" b="0" i="1" smtClean="0">
                        <a:solidFill>
                          <a:schemeClr val="bg1"/>
                        </a:solidFill>
                        <a:latin typeface="Cambria Math" panose="02040503050406030204" pitchFamily="18" charset="0"/>
                        <a:ea typeface="Cambria Math" panose="02040503050406030204" pitchFamily="18" charset="0"/>
                      </a:rPr>
                      <m:t>=1+4</m:t>
                    </m:r>
                    <m:r>
                      <a:rPr lang="en-US" sz="2000" b="0" i="1" smtClean="0">
                        <a:solidFill>
                          <a:schemeClr val="bg1"/>
                        </a:solidFill>
                        <a:latin typeface="Cambria Math" panose="02040503050406030204" pitchFamily="18" charset="0"/>
                        <a:ea typeface="Cambria Math" panose="02040503050406030204" pitchFamily="18" charset="0"/>
                      </a:rPr>
                      <m:t>𝜋</m:t>
                    </m:r>
                    <m:r>
                      <a:rPr lang="en-US" sz="2000" b="0" i="1" smtClean="0">
                        <a:solidFill>
                          <a:schemeClr val="bg1"/>
                        </a:solidFill>
                        <a:latin typeface="Cambria Math" panose="02040503050406030204" pitchFamily="18" charset="0"/>
                        <a:ea typeface="Cambria Math" panose="02040503050406030204" pitchFamily="18" charset="0"/>
                      </a:rPr>
                      <m:t>≈1 − </m:t>
                    </m:r>
                  </m:oMath>
                </a14:m>
                <a:r>
                  <a:rPr lang="uz-Cyrl-UZ" sz="2000" dirty="0">
                    <a:solidFill>
                      <a:schemeClr val="bg1"/>
                    </a:solidFill>
                    <a:latin typeface="Times New Roman" panose="02020603050405020304" pitchFamily="18" charset="0"/>
                    <a:cs typeface="Times New Roman" panose="02020603050405020304" pitchFamily="18" charset="0"/>
                  </a:rPr>
                  <a:t>магнит қабул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қилувчанлик</a:t>
                </a:r>
                <a:r>
                  <a:rPr lang="uz-Cyrl-UZ" sz="2000" dirty="0">
                    <a:solidFill>
                      <a:schemeClr val="bg1"/>
                    </a:solidFill>
                    <a:latin typeface="Times New Roman" panose="02020603050405020304" pitchFamily="18" charset="0"/>
                    <a:cs typeface="Times New Roman" panose="02020603050405020304" pitchFamily="18" charset="0"/>
                  </a:rPr>
                  <a:t>) магнит майдон қатнашмаганда ҳолатдан ҳолатга ўтишда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иссиқлик </a:t>
                </a:r>
                <a:r>
                  <a:rPr lang="uz-Cyrl-UZ" sz="2000" dirty="0">
                    <a:solidFill>
                      <a:schemeClr val="bg1"/>
                    </a:solidFill>
                    <a:latin typeface="Times New Roman" panose="02020603050405020304" pitchFamily="18" charset="0"/>
                    <a:cs typeface="Times New Roman" panose="02020603050405020304" pitchFamily="18" charset="0"/>
                  </a:rPr>
                  <a:t>сиғими ўзгаришини қуйидаги кўринишда оламиз:</a:t>
                </a:r>
                <a:r>
                  <a:rPr lang="en-US" sz="2000" dirty="0" smtClean="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758582" y="676072"/>
                <a:ext cx="7843494" cy="1538883"/>
              </a:xfrm>
              <a:prstGeom prst="rect">
                <a:avLst/>
              </a:prstGeom>
              <a:blipFill rotWithShape="0">
                <a:blip r:embed="rId2"/>
                <a:stretch>
                  <a:fillRect l="-1943" r="-1010" b="-9127"/>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2295727" y="2770412"/>
                <a:ext cx="4043992" cy="75155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40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𝐶</m:t>
                      </m:r>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𝐶</m:t>
                          </m:r>
                        </m:e>
                        <m:sub>
                          <m:r>
                            <a:rPr lang="en-US" sz="2400" b="0" i="1" smtClean="0">
                              <a:solidFill>
                                <a:schemeClr val="bg1"/>
                              </a:solidFill>
                              <a:latin typeface="Cambria Math" panose="02040503050406030204" pitchFamily="18" charset="0"/>
                              <a:ea typeface="Cambria Math" panose="02040503050406030204" pitchFamily="18" charset="0"/>
                            </a:rPr>
                            <m:t>𝑆</m:t>
                          </m:r>
                        </m:sub>
                      </m:sSub>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𝐶</m:t>
                          </m:r>
                        </m:e>
                        <m:sub>
                          <m:r>
                            <a:rPr lang="en-US" sz="2400" b="0" i="1" smtClean="0">
                              <a:solidFill>
                                <a:schemeClr val="bg1"/>
                              </a:solidFill>
                              <a:latin typeface="Cambria Math" panose="02040503050406030204" pitchFamily="18" charset="0"/>
                              <a:ea typeface="Cambria Math" panose="02040503050406030204" pitchFamily="18" charset="0"/>
                            </a:rPr>
                            <m:t>𝑛</m:t>
                          </m:r>
                        </m:sub>
                      </m:sSub>
                      <m:r>
                        <a:rPr lang="en-US" sz="2400" b="0" i="1" smtClean="0">
                          <a:solidFill>
                            <a:schemeClr val="bg1"/>
                          </a:solidFill>
                          <a:latin typeface="Cambria Math" panose="02040503050406030204" pitchFamily="18" charset="0"/>
                          <a:ea typeface="Cambria Math" panose="02040503050406030204" pitchFamily="18" charset="0"/>
                        </a:rPr>
                        <m:t>=</m:t>
                      </m:r>
                      <m:f>
                        <m:fPr>
                          <m:ctrlPr>
                            <a:rPr lang="en-US" sz="2400" b="0" i="1" smtClean="0">
                              <a:solidFill>
                                <a:schemeClr val="bg1"/>
                              </a:solidFill>
                              <a:latin typeface="Cambria Math" panose="02040503050406030204" pitchFamily="18" charset="0"/>
                              <a:ea typeface="Cambria Math" panose="02040503050406030204" pitchFamily="18" charset="0"/>
                            </a:rPr>
                          </m:ctrlPr>
                        </m:fPr>
                        <m:num>
                          <m:sSubSup>
                            <m:sSubSupPr>
                              <m:ctrlPr>
                                <a:rPr lang="en-US" sz="2400" b="0" i="1" smtClean="0">
                                  <a:solidFill>
                                    <a:schemeClr val="bg1"/>
                                  </a:solidFill>
                                  <a:latin typeface="Cambria Math" panose="02040503050406030204" pitchFamily="18" charset="0"/>
                                  <a:ea typeface="Cambria Math" panose="02040503050406030204" pitchFamily="18" charset="0"/>
                                </a:rPr>
                              </m:ctrlPr>
                            </m:sSubSupPr>
                            <m:e>
                              <m:r>
                                <a:rPr lang="en-US" sz="2400" b="0" i="1" smtClean="0">
                                  <a:solidFill>
                                    <a:schemeClr val="bg1"/>
                                  </a:solidFill>
                                  <a:latin typeface="Cambria Math" panose="02040503050406030204" pitchFamily="18" charset="0"/>
                                  <a:ea typeface="Cambria Math" panose="02040503050406030204" pitchFamily="18" charset="0"/>
                                </a:rPr>
                                <m:t>𝑇</m:t>
                              </m:r>
                            </m:e>
                            <m:sub>
                              <m:r>
                                <a:rPr lang="en-US" sz="2400" b="0" i="1" smtClean="0">
                                  <a:solidFill>
                                    <a:schemeClr val="bg1"/>
                                  </a:solidFill>
                                  <a:latin typeface="Cambria Math" panose="02040503050406030204" pitchFamily="18" charset="0"/>
                                  <a:ea typeface="Cambria Math" panose="02040503050406030204" pitchFamily="18" charset="0"/>
                                </a:rPr>
                                <m:t>𝐶</m:t>
                              </m:r>
                            </m:sub>
                            <m:sup>
                              <m:r>
                                <a:rPr lang="en-US" sz="2400" b="0" i="1" smtClean="0">
                                  <a:solidFill>
                                    <a:schemeClr val="bg1"/>
                                  </a:solidFill>
                                  <a:latin typeface="Cambria Math" panose="02040503050406030204" pitchFamily="18" charset="0"/>
                                  <a:ea typeface="Cambria Math" panose="02040503050406030204" pitchFamily="18" charset="0"/>
                                </a:rPr>
                                <m:t>𝐶</m:t>
                              </m:r>
                            </m:sup>
                          </m:sSubSup>
                        </m:num>
                        <m:den>
                          <m:r>
                            <a:rPr lang="en-US" sz="2400" b="0" i="1" smtClean="0">
                              <a:solidFill>
                                <a:schemeClr val="bg1"/>
                              </a:solidFill>
                              <a:latin typeface="Cambria Math" panose="02040503050406030204" pitchFamily="18" charset="0"/>
                              <a:ea typeface="Cambria Math" panose="02040503050406030204" pitchFamily="18" charset="0"/>
                            </a:rPr>
                            <m:t>4</m:t>
                          </m:r>
                        </m:den>
                      </m:f>
                      <m:r>
                        <a:rPr lang="en-US" sz="2400" b="0" i="1" smtClean="0">
                          <a:solidFill>
                            <a:schemeClr val="bg1"/>
                          </a:solidFill>
                          <a:latin typeface="Cambria Math" panose="02040503050406030204" pitchFamily="18" charset="0"/>
                          <a:ea typeface="Cambria Math" panose="02040503050406030204" pitchFamily="18" charset="0"/>
                        </a:rPr>
                        <m:t>(</m:t>
                      </m:r>
                      <m:sSubSup>
                        <m:sSubSupPr>
                          <m:ctrlPr>
                            <a:rPr lang="en-US" sz="2400" b="0" i="1" smtClean="0">
                              <a:solidFill>
                                <a:schemeClr val="bg1"/>
                              </a:solidFill>
                              <a:latin typeface="Cambria Math" panose="02040503050406030204" pitchFamily="18" charset="0"/>
                              <a:ea typeface="Cambria Math" panose="02040503050406030204" pitchFamily="18" charset="0"/>
                            </a:rPr>
                          </m:ctrlPr>
                        </m:sSubSupPr>
                        <m:e>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𝑑</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𝐻</m:t>
                                  </m:r>
                                </m:e>
                                <m:sub>
                                  <m:r>
                                    <a:rPr lang="en-US" sz="2400" b="0" i="1" smtClean="0">
                                      <a:solidFill>
                                        <a:schemeClr val="bg1"/>
                                      </a:solidFill>
                                      <a:latin typeface="Cambria Math" panose="02040503050406030204" pitchFamily="18" charset="0"/>
                                      <a:ea typeface="Cambria Math" panose="02040503050406030204" pitchFamily="18" charset="0"/>
                                    </a:rPr>
                                    <m:t>𝐶</m:t>
                                  </m:r>
                                </m:sub>
                              </m:sSub>
                            </m:num>
                            <m:den>
                              <m:r>
                                <a:rPr lang="en-US" sz="2400" b="0" i="1" smtClean="0">
                                  <a:solidFill>
                                    <a:schemeClr val="bg1"/>
                                  </a:solidFill>
                                  <a:latin typeface="Cambria Math" panose="02040503050406030204" pitchFamily="18" charset="0"/>
                                  <a:ea typeface="Cambria Math" panose="02040503050406030204" pitchFamily="18" charset="0"/>
                                </a:rPr>
                                <m:t>𝑑𝑇</m:t>
                              </m:r>
                            </m:den>
                          </m:f>
                          <m:r>
                            <a:rPr lang="en-US" sz="2400" b="0" i="1" smtClean="0">
                              <a:solidFill>
                                <a:schemeClr val="bg1"/>
                              </a:solidFill>
                              <a:latin typeface="Cambria Math" panose="02040503050406030204" pitchFamily="18" charset="0"/>
                              <a:ea typeface="Cambria Math" panose="02040503050406030204" pitchFamily="18" charset="0"/>
                            </a:rPr>
                            <m:t>)</m:t>
                          </m:r>
                        </m:e>
                        <m:sub>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𝐻</m:t>
                              </m:r>
                            </m:e>
                            <m:sub>
                              <m:r>
                                <a:rPr lang="en-US" sz="2400" b="0" i="1" smtClean="0">
                                  <a:solidFill>
                                    <a:schemeClr val="bg1"/>
                                  </a:solidFill>
                                  <a:latin typeface="Cambria Math" panose="02040503050406030204" pitchFamily="18" charset="0"/>
                                  <a:ea typeface="Cambria Math" panose="02040503050406030204" pitchFamily="18" charset="0"/>
                                </a:rPr>
                                <m:t>𝑐</m:t>
                              </m:r>
                              <m:r>
                                <a:rPr lang="en-US" sz="2400" b="0" i="1" smtClean="0">
                                  <a:solidFill>
                                    <a:schemeClr val="bg1"/>
                                  </a:solidFill>
                                  <a:latin typeface="Cambria Math" panose="02040503050406030204" pitchFamily="18" charset="0"/>
                                  <a:ea typeface="Cambria Math" panose="02040503050406030204" pitchFamily="18" charset="0"/>
                                </a:rPr>
                                <m:t> =0</m:t>
                              </m:r>
                            </m:sub>
                          </m:sSub>
                        </m:sub>
                        <m:sup>
                          <m:r>
                            <a:rPr lang="en-US" sz="2400" b="0" i="1" smtClean="0">
                              <a:solidFill>
                                <a:schemeClr val="bg1"/>
                              </a:solidFill>
                              <a:latin typeface="Cambria Math" panose="02040503050406030204" pitchFamily="18" charset="0"/>
                              <a:ea typeface="Cambria Math" panose="02040503050406030204" pitchFamily="18" charset="0"/>
                            </a:rPr>
                            <m:t>2</m:t>
                          </m:r>
                        </m:sup>
                      </m:sSubSup>
                    </m:oMath>
                  </m:oMathPara>
                </a14:m>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295727" y="2770412"/>
                <a:ext cx="4043992" cy="751552"/>
              </a:xfrm>
              <a:prstGeom prst="rect">
                <a:avLst/>
              </a:prstGeom>
              <a:blipFill rotWithShape="0">
                <a:blip r:embed="rId3"/>
                <a:stretch>
                  <a:fillRect/>
                </a:stretch>
              </a:blipFill>
            </p:spPr>
            <p:txBody>
              <a:bodyPr/>
              <a:lstStyle/>
              <a:p>
                <a:r>
                  <a:rPr lang="ru-RU">
                    <a:noFill/>
                  </a:rPr>
                  <a:t> </a:t>
                </a:r>
              </a:p>
            </p:txBody>
          </p:sp>
        </mc:Fallback>
      </mc:AlternateContent>
      <p:sp>
        <p:nvSpPr>
          <p:cNvPr id="6" name="Прямоугольник 5"/>
          <p:cNvSpPr/>
          <p:nvPr/>
        </p:nvSpPr>
        <p:spPr>
          <a:xfrm>
            <a:off x="758582" y="3661922"/>
            <a:ext cx="7655844" cy="830997"/>
          </a:xfrm>
          <a:prstGeom prst="rect">
            <a:avLst/>
          </a:prstGeom>
        </p:spPr>
        <p:txBody>
          <a:bodyPr wrap="square">
            <a:spAutoFit/>
          </a:bodyPr>
          <a:lstStyle/>
          <a:p>
            <a:pPr indent="449580" algn="just"/>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ифода</a:t>
            </a:r>
            <a:r>
              <a:rPr lang="ru-RU" sz="1600" dirty="0">
                <a:solidFill>
                  <a:schemeClr val="bg1"/>
                </a:solidFill>
                <a:latin typeface="Times New Roman" panose="02020603050405020304" pitchFamily="18" charset="0"/>
                <a:ea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rPr>
              <a:t>Рутгерс</a:t>
            </a:r>
            <a:r>
              <a:rPr lang="ru-RU" sz="1600" b="1" dirty="0">
                <a:solidFill>
                  <a:srgbClr val="FF0000"/>
                </a:solidFill>
                <a:latin typeface="Times New Roman" panose="02020603050405020304" pitchFamily="18" charset="0"/>
                <a:ea typeface="Times New Roman" panose="02020603050405020304" pitchFamily="18" charset="0"/>
              </a:rPr>
              <a:t> </a:t>
            </a:r>
            <a:r>
              <a:rPr lang="ru-RU" sz="1600" b="1" dirty="0" err="1">
                <a:solidFill>
                  <a:srgbClr val="FF0000"/>
                </a:solidFill>
                <a:latin typeface="Times New Roman" panose="02020603050405020304" pitchFamily="18" charset="0"/>
                <a:ea typeface="Times New Roman" panose="02020603050405020304" pitchFamily="18" charset="0"/>
              </a:rPr>
              <a:t>формулас</a:t>
            </a:r>
            <a:r>
              <a:rPr lang="uz-Cyrl-UZ" sz="1600" b="1" dirty="0">
                <a:solidFill>
                  <a:srgbClr val="FF0000"/>
                </a:solidFill>
                <a:latin typeface="Times New Roman" panose="02020603050405020304" pitchFamily="18" charset="0"/>
                <a:ea typeface="Times New Roman" panose="02020603050405020304" pitchFamily="18" charset="0"/>
              </a:rPr>
              <a:t>и</a:t>
            </a:r>
            <a:r>
              <a:rPr lang="ru-RU" sz="1600" dirty="0">
                <a:solidFill>
                  <a:srgbClr val="FF0000"/>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дейилади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формула </a:t>
            </a:r>
            <a:r>
              <a:rPr lang="ru-RU" sz="1600" dirty="0" err="1">
                <a:solidFill>
                  <a:schemeClr val="bg1"/>
                </a:solidFill>
                <a:latin typeface="Times New Roman" panose="02020603050405020304" pitchFamily="18" charset="0"/>
                <a:ea typeface="Times New Roman" panose="02020603050405020304" pitchFamily="18" charset="0"/>
              </a:rPr>
              <a:t>ёрдамида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олинган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натижалар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қалай</a:t>
            </a:r>
            <a:r>
              <a:rPr lang="ru-RU" sz="1600" dirty="0">
                <a:solidFill>
                  <a:schemeClr val="bg1"/>
                </a:solidFill>
                <a:latin typeface="Times New Roman" panose="02020603050405020304" pitchFamily="18" charset="0"/>
                <a:ea typeface="Times New Roman" panose="02020603050405020304" pitchFamily="18" charset="0"/>
              </a:rPr>
              <a:t>, галлий, индий </a:t>
            </a:r>
            <a:r>
              <a:rPr lang="ru-RU" sz="1600" dirty="0" err="1">
                <a:solidFill>
                  <a:schemeClr val="bg1"/>
                </a:solidFill>
                <a:latin typeface="Times New Roman" panose="02020603050405020304" pitchFamily="18" charset="0"/>
                <a:ea typeface="Times New Roman" panose="02020603050405020304" pitchFamily="18" charset="0"/>
              </a:rPr>
              <a:t>устида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олиб</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борилган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тажриба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натижалари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билан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жуда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катта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аниқликда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мос</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келади</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04035587"/>
      </p:ext>
    </p:extLst>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1949" y="842381"/>
            <a:ext cx="6488349" cy="3416320"/>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Биз юқорида биринчи ва иккинчи фаза ўтишлар мавжудлигини термодинамика нуқтаи назаридан кўриб чиқдик. Фаза ўтишларнинг мавжуд бўлиши статистик физика учун кутилмаган ҳодиса бўлган. </a:t>
            </a:r>
            <a:r>
              <a:rPr lang="ru-RU" sz="1800" dirty="0" err="1">
                <a:solidFill>
                  <a:schemeClr val="bg1"/>
                </a:solidFill>
                <a:latin typeface="Times New Roman" panose="02020603050405020304" pitchFamily="18" charset="0"/>
                <a:ea typeface="Times New Roman" panose="02020603050405020304" pitchFamily="18" charset="0"/>
              </a:rPr>
              <a:t>Чунки</a:t>
            </a:r>
            <a:r>
              <a:rPr lang="ru-RU" sz="1800" dirty="0">
                <a:solidFill>
                  <a:schemeClr val="bg1"/>
                </a:solidFill>
                <a:latin typeface="Times New Roman" panose="02020603050405020304" pitchFamily="18" charset="0"/>
                <a:ea typeface="Times New Roman" panose="02020603050405020304" pitchFamily="18" charset="0"/>
              </a:rPr>
              <a:t>, статистик </a:t>
            </a:r>
            <a:r>
              <a:rPr lang="ru-RU" sz="1800" dirty="0" err="1">
                <a:solidFill>
                  <a:schemeClr val="bg1"/>
                </a:solidFill>
                <a:latin typeface="Times New Roman" panose="02020603050405020304" pitchFamily="18" charset="0"/>
                <a:ea typeface="Times New Roman" panose="02020603050405020304" pitchFamily="18" charset="0"/>
              </a:rPr>
              <a:t>йиғинди</a:t>
            </a:r>
            <a:r>
              <a:rPr lang="ru-RU" sz="1800" dirty="0">
                <a:solidFill>
                  <a:schemeClr val="bg1"/>
                </a:solidFill>
                <a:latin typeface="Times New Roman" panose="02020603050405020304" pitchFamily="18" charset="0"/>
                <a:ea typeface="Times New Roman" panose="02020603050405020304" pitchFamily="18" charset="0"/>
              </a:rPr>
              <a:t> система </a:t>
            </a:r>
            <a:r>
              <a:rPr lang="ru-RU" sz="1800" dirty="0" err="1">
                <a:solidFill>
                  <a:schemeClr val="bg1"/>
                </a:solidFill>
                <a:latin typeface="Times New Roman" panose="02020603050405020304" pitchFamily="18" charset="0"/>
                <a:ea typeface="Times New Roman" panose="02020603050405020304" pitchFamily="18" charset="0"/>
              </a:rPr>
              <a:t>ҳолатини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характерловчи</a:t>
            </a:r>
            <a:r>
              <a:rPr lang="ru-RU" sz="1800" dirty="0">
                <a:solidFill>
                  <a:schemeClr val="bg1"/>
                </a:solidFill>
                <a:latin typeface="Times New Roman" panose="02020603050405020304" pitchFamily="18" charset="0"/>
                <a:ea typeface="Times New Roman" panose="02020603050405020304" pitchFamily="18" charset="0"/>
              </a:rPr>
              <a:t> термодинамик </a:t>
            </a:r>
            <a:r>
              <a:rPr lang="ru-RU" sz="1800" dirty="0" err="1">
                <a:solidFill>
                  <a:schemeClr val="bg1"/>
                </a:solidFill>
                <a:latin typeface="Times New Roman" panose="02020603050405020304" pitchFamily="18" charset="0"/>
                <a:ea typeface="Times New Roman" panose="02020603050405020304" pitchFamily="18" charset="0"/>
              </a:rPr>
              <a:t>катталиклар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босим</a:t>
            </a:r>
            <a:r>
              <a:rPr lang="ru-RU" sz="1800" dirty="0">
                <a:solidFill>
                  <a:schemeClr val="bg1"/>
                </a:solidFill>
                <a:latin typeface="Times New Roman" panose="02020603050405020304" pitchFamily="18" charset="0"/>
                <a:ea typeface="Times New Roman" panose="02020603050405020304" pitchFamily="18" charset="0"/>
              </a:rPr>
              <a:t>, температура, </a:t>
            </a:r>
            <a:r>
              <a:rPr lang="ru-RU" sz="1800" dirty="0" err="1">
                <a:solidFill>
                  <a:schemeClr val="bg1"/>
                </a:solidFill>
                <a:latin typeface="Times New Roman" panose="02020603050405020304" pitchFamily="18" charset="0"/>
                <a:ea typeface="Times New Roman" panose="02020603050405020304" pitchFamily="18" charset="0"/>
              </a:rPr>
              <a:t>ҳажм</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бошқа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параметрларнинг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узлуксиз</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функ</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иясидир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моҳиятини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очиш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таҳлил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қилиш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қатор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назариялар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яратилган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Буларнинг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ҳаммасини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баён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қилиш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мураккаб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вазифа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Чунки</a:t>
            </a:r>
            <a:r>
              <a:rPr lang="ru-RU" sz="1800" dirty="0">
                <a:solidFill>
                  <a:schemeClr val="bg1"/>
                </a:solidFill>
                <a:latin typeface="Times New Roman" panose="02020603050405020304" pitchFamily="18" charset="0"/>
                <a:ea typeface="Times New Roman" panose="02020603050405020304" pitchFamily="18" charset="0"/>
              </a:rPr>
              <a:t>, улар </a:t>
            </a:r>
            <a:r>
              <a:rPr lang="ru-RU" sz="1800" dirty="0" err="1">
                <a:solidFill>
                  <a:schemeClr val="bg1"/>
                </a:solidFill>
                <a:latin typeface="Times New Roman" panose="02020603050405020304" pitchFamily="18" charset="0"/>
                <a:ea typeface="Times New Roman" panose="02020603050405020304" pitchFamily="18" charset="0"/>
              </a:rPr>
              <a:t>назарий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физиканинг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алоҳида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бўлимлари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бўлиб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махсус</a:t>
            </a:r>
            <a:r>
              <a:rPr lang="ru-RU" sz="1800" dirty="0">
                <a:solidFill>
                  <a:schemeClr val="bg1"/>
                </a:solidFill>
                <a:latin typeface="Times New Roman" panose="02020603050405020304" pitchFamily="18" charset="0"/>
                <a:ea typeface="Times New Roman" panose="02020603050405020304" pitchFamily="18" charset="0"/>
              </a:rPr>
              <a:t> математик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физик </a:t>
            </a:r>
            <a:r>
              <a:rPr lang="ru-RU" sz="1800" dirty="0" err="1">
                <a:solidFill>
                  <a:schemeClr val="bg1"/>
                </a:solidFill>
                <a:latin typeface="Times New Roman" panose="02020603050405020304" pitchFamily="18" charset="0"/>
                <a:ea typeface="Times New Roman" panose="02020603050405020304" pitchFamily="18" charset="0"/>
              </a:rPr>
              <a:t>билимларни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талаб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қилади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ерда</a:t>
            </a:r>
            <a:r>
              <a:rPr lang="ru-RU" sz="1800" dirty="0">
                <a:solidFill>
                  <a:schemeClr val="bg1"/>
                </a:solidFill>
                <a:latin typeface="Times New Roman" panose="02020603050405020304" pitchFamily="18" charset="0"/>
                <a:ea typeface="Times New Roman" panose="02020603050405020304" pitchFamily="18" charset="0"/>
              </a:rPr>
              <a:t> фаза</a:t>
            </a:r>
            <a:r>
              <a:rPr lang="uz-Cyrl-UZ" sz="1800" dirty="0">
                <a:solidFill>
                  <a:schemeClr val="bg1"/>
                </a:solidFill>
                <a:latin typeface="Times New Roman" panose="02020603050405020304" pitchFamily="18" charset="0"/>
                <a:ea typeface="Times New Roman" panose="02020603050405020304" pitchFamily="18" charset="0"/>
              </a:rPr>
              <a:t>вий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ўтишлар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ҳодисасининг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баъзи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содда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назариялари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балан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танишиб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чиқамиз</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3626060"/>
      </p:ext>
    </p:extLst>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0043" y="999459"/>
            <a:ext cx="6400800" cy="3139321"/>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Эренфест томонидан иккинчи хил фаза ўтишлар тушунчаси киритилгандан сўнг унинг термодинамик назарияси Ландау томонидан (1937- й.) берилган. Бу назария жисм симметриясининг ўзгариши билан ёки атомларнинг жойлашишидаги тартибланишга боғлиқ бўлган фаза ўтишларга таалуқлидир.</a:t>
            </a:r>
            <a:endParaRPr lang="ru-RU" sz="1800" dirty="0">
              <a:solidFill>
                <a:schemeClr val="bg1"/>
              </a:solidFill>
              <a:latin typeface="Times New Roman" panose="02020603050405020304" pitchFamily="18" charset="0"/>
              <a:ea typeface="Times New Roman" panose="02020603050405020304" pitchFamily="18" charset="0"/>
            </a:endParaRPr>
          </a:p>
          <a:p>
            <a:pPr indent="449580" algn="just"/>
            <a:r>
              <a:rPr lang="uz-Cyrl-UZ" sz="1800" dirty="0">
                <a:solidFill>
                  <a:schemeClr val="bg1"/>
                </a:solidFill>
                <a:latin typeface="Times New Roman" panose="02020603050405020304" pitchFamily="18" charset="0"/>
                <a:ea typeface="Times New Roman" panose="02020603050405020304" pitchFamily="18" charset="0"/>
              </a:rPr>
              <a:t> Иккинчи хил фаза ўтишларда маълум бир температурада бир симметрияга эга бўлган фазадан бошқа симметрияга эга бўлган фазага сакраб ўтилади. Бу нуқтада биринчи хил фаза ўтишлардан фарқли равишда турли фазалар мувозанатда бўлмайди, балки улар орасидаги фарқ йўқолади. </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08840593"/>
      </p:ext>
    </p:extLst>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299782" y="696067"/>
                <a:ext cx="8739893" cy="3785652"/>
              </a:xfrm>
              <a:prstGeom prst="rect">
                <a:avLst/>
              </a:prstGeom>
            </p:spPr>
            <p:txBody>
              <a:bodyPr wrap="none">
                <a:spAutoFit/>
              </a:bodyPr>
              <a:lstStyle/>
              <a:p>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температура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белгиланади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критик температура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дейилади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Бундай</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a:solidFill>
                      <a:schemeClr val="bg1"/>
                    </a:solidFill>
                    <a:latin typeface="Times New Roman" panose="02020603050405020304" pitchFamily="18" charset="0"/>
                    <a:cs typeface="Times New Roman" panose="02020603050405020304" pitchFamily="18" charset="0"/>
                  </a:rPr>
                  <a:t>ўтишлар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асосан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кристалларда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рўй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беради</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Хулоса</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шундай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ёзиш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мумкин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Агар</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a:solidFill>
                      <a:schemeClr val="bg1"/>
                    </a:solidFill>
                    <a:latin typeface="Times New Roman" panose="02020603050405020304" pitchFamily="18" charset="0"/>
                    <a:cs typeface="Times New Roman" panose="02020603050405020304" pitchFamily="18" charset="0"/>
                  </a:rPr>
                  <a:t>ўтиши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қандайдир</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температурада</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содир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бўлса</a:t>
                </a:r>
                <a:r>
                  <a:rPr lang="ru-RU" sz="2000" dirty="0">
                    <a:solidFill>
                      <a:schemeClr val="bg1"/>
                    </a:solidFill>
                    <a:latin typeface="Times New Roman" panose="02020603050405020304" pitchFamily="18" charset="0"/>
                    <a:cs typeface="Times New Roman" panose="02020603050405020304" pitchFamily="18" charset="0"/>
                  </a:rPr>
                  <a:t>, у </a:t>
                </a:r>
                <a:r>
                  <a:rPr lang="ru-RU" sz="2000" dirty="0" err="1">
                    <a:solidFill>
                      <a:schemeClr val="bg1"/>
                    </a:solidFill>
                    <a:latin typeface="Times New Roman" panose="02020603050405020304" pitchFamily="18" charset="0"/>
                    <a:cs typeface="Times New Roman" panose="02020603050405020304" pitchFamily="18" charset="0"/>
                  </a:rPr>
                  <a:t>ҳолда</a:t>
                </a:r>
                <a:r>
                  <a:rPr lang="ru-RU" sz="2000" dirty="0" smtClean="0">
                    <a:solidFill>
                      <a:schemeClr val="bg1"/>
                    </a:solidFill>
                    <a:latin typeface="Times New Roman" panose="02020603050405020304" pitchFamily="18" charset="0"/>
                    <a:cs typeface="Times New Roman" panose="02020603050405020304" pitchFamily="18" charset="0"/>
                  </a:rPr>
                  <a:t>:</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1.T&gt;</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𝐶</m:t>
                        </m:r>
                      </m:sub>
                    </m:sSub>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даги</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a:solidFill>
                      <a:schemeClr val="bg1"/>
                    </a:solidFill>
                    <a:latin typeface="Times New Roman" panose="02020603050405020304" pitchFamily="18" charset="0"/>
                    <a:cs typeface="Times New Roman" panose="02020603050405020304" pitchFamily="18" charset="0"/>
                  </a:rPr>
                  <a:t>тартиблашмаган</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smtClean="0">
                    <a:solidFill>
                      <a:schemeClr val="bg1"/>
                    </a:solidFill>
                    <a:latin typeface="Times New Roman" panose="02020603050405020304" pitchFamily="18" charset="0"/>
                    <a:cs typeface="Times New Roman" panose="02020603050405020304" pitchFamily="18" charset="0"/>
                  </a:rPr>
                  <a:t>дейилади</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2.T&lt;</a:t>
                </a:r>
                <a14:m>
                  <m:oMath xmlns:m="http://schemas.openxmlformats.org/officeDocument/2006/math">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𝑇</m:t>
                        </m:r>
                      </m:e>
                      <m:sub>
                        <m:r>
                          <a:rPr lang="en-US" sz="2000" i="1">
                            <a:solidFill>
                              <a:schemeClr val="bg1"/>
                            </a:solidFill>
                            <a:latin typeface="Cambria Math" panose="02040503050406030204" pitchFamily="18" charset="0"/>
                          </a:rPr>
                          <m:t>𝐶</m:t>
                        </m:r>
                      </m:sub>
                    </m:sSub>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даги</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a:solidFill>
                      <a:schemeClr val="bg1"/>
                    </a:solidFill>
                    <a:latin typeface="Times New Roman" panose="02020603050405020304" pitchFamily="18" charset="0"/>
                    <a:cs typeface="Times New Roman" panose="02020603050405020304" pitchFamily="18" charset="0"/>
                  </a:rPr>
                  <a:t>тартиблашган</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a:solidFill>
                      <a:schemeClr val="bg1"/>
                    </a:solidFill>
                    <a:latin typeface="Times New Roman" panose="02020603050405020304" pitchFamily="18" charset="0"/>
                    <a:cs typeface="Times New Roman" panose="02020603050405020304" pitchFamily="18" charset="0"/>
                  </a:rPr>
                  <a:t>дейилади</a:t>
                </a:r>
                <a:r>
                  <a:rPr lang="ru-RU" sz="2000" dirty="0" smtClean="0">
                    <a:solidFill>
                      <a:schemeClr val="bg1"/>
                    </a:solidFill>
                    <a:latin typeface="Times New Roman" panose="02020603050405020304" pitchFamily="18" charset="0"/>
                    <a:cs typeface="Times New Roman" panose="02020603050405020304" pitchFamily="18" charset="0"/>
                  </a:rPr>
                  <a:t>.</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3.T=</a:t>
                </a:r>
                <a14:m>
                  <m:oMath xmlns:m="http://schemas.openxmlformats.org/officeDocument/2006/math">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𝑇</m:t>
                        </m:r>
                      </m:e>
                      <m:sub>
                        <m:r>
                          <a:rPr lang="en-US" sz="2000" i="1">
                            <a:solidFill>
                              <a:schemeClr val="bg1"/>
                            </a:solidFill>
                            <a:latin typeface="Cambria Math" panose="02040503050406030204" pitchFamily="18" charset="0"/>
                          </a:rPr>
                          <m:t>𝐶</m:t>
                        </m:r>
                      </m:sub>
                    </m:sSub>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да </a:t>
                </a:r>
                <a:r>
                  <a:rPr lang="ru-RU" sz="2000" dirty="0" err="1">
                    <a:solidFill>
                      <a:schemeClr val="bg1"/>
                    </a:solidFill>
                    <a:latin typeface="Times New Roman" panose="02020603050405020304" pitchFamily="18" charset="0"/>
                    <a:cs typeface="Times New Roman" panose="02020603050405020304" pitchFamily="18" charset="0"/>
                  </a:rPr>
                  <a:t>иккала</a:t>
                </a:r>
                <a:r>
                  <a:rPr lang="ru-RU" sz="2000" dirty="0">
                    <a:solidFill>
                      <a:schemeClr val="bg1"/>
                    </a:solidFill>
                    <a:latin typeface="Times New Roman" panose="02020603050405020304" pitchFamily="18" charset="0"/>
                    <a:cs typeface="Times New Roman" panose="02020603050405020304" pitchFamily="18" charset="0"/>
                  </a:rPr>
                  <a:t> фаза </a:t>
                </a:r>
                <a:r>
                  <a:rPr lang="ru-RU" sz="2000" dirty="0" err="1">
                    <a:solidFill>
                      <a:schemeClr val="bg1"/>
                    </a:solidFill>
                    <a:latin typeface="Times New Roman" panose="02020603050405020304" pitchFamily="18" charset="0"/>
                    <a:cs typeface="Times New Roman" panose="02020603050405020304" pitchFamily="18" charset="0"/>
                  </a:rPr>
                  <a:t>орасидаги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фарқ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йўқолади</a:t>
                </a:r>
                <a:r>
                  <a:rPr lang="ru-RU" sz="2000" dirty="0" smtClean="0">
                    <a:solidFill>
                      <a:schemeClr val="bg1"/>
                    </a:solidFill>
                    <a:latin typeface="Times New Roman" panose="02020603050405020304" pitchFamily="18" charset="0"/>
                    <a:cs typeface="Times New Roman" panose="02020603050405020304" pitchFamily="18" charset="0"/>
                  </a:rPr>
                  <a:t>.</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a:solidFill>
                      <a:schemeClr val="bg1"/>
                    </a:solidFill>
                    <a:latin typeface="Times New Roman" panose="02020603050405020304" pitchFamily="18" charset="0"/>
                    <a:cs typeface="Times New Roman" panose="02020603050405020304" pitchFamily="18" charset="0"/>
                  </a:rPr>
                  <a:t> Иккинчи хил фаза ўтишлар математик нуқтайи- назардан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термодинамик </a:t>
                </a:r>
                <a:r>
                  <a:rPr lang="uz-Cyrl-UZ" sz="2000" dirty="0">
                    <a:solidFill>
                      <a:schemeClr val="bg1"/>
                    </a:solidFill>
                    <a:latin typeface="Times New Roman" panose="02020603050405020304" pitchFamily="18" charset="0"/>
                    <a:cs typeface="Times New Roman" panose="02020603050405020304" pitchFamily="18" charset="0"/>
                  </a:rPr>
                  <a:t>катталиклар учун </a:t>
                </a:r>
                <a:r>
                  <a:rPr lang="uz-Cyrl-UZ" sz="2000" b="1" dirty="0">
                    <a:solidFill>
                      <a:schemeClr val="bg1"/>
                    </a:solidFill>
                    <a:latin typeface="Times New Roman" panose="02020603050405020304" pitchFamily="18" charset="0"/>
                    <a:cs typeface="Times New Roman" panose="02020603050405020304" pitchFamily="18" charset="0"/>
                  </a:rPr>
                  <a:t>махсус нуқта</a:t>
                </a:r>
                <a:r>
                  <a:rPr lang="uz-Cyrl-UZ" sz="2000" dirty="0">
                    <a:solidFill>
                      <a:schemeClr val="bg1"/>
                    </a:solidFill>
                    <a:latin typeface="Times New Roman" panose="02020603050405020304" pitchFamily="18" charset="0"/>
                    <a:cs typeface="Times New Roman" panose="02020603050405020304" pitchFamily="18" charset="0"/>
                  </a:rPr>
                  <a:t> ҳисобланади.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Бу </a:t>
                </a:r>
                <a:r>
                  <a:rPr lang="uz-Cyrl-UZ" sz="2000" dirty="0">
                    <a:solidFill>
                      <a:schemeClr val="bg1"/>
                    </a:solidFill>
                    <a:latin typeface="Times New Roman" panose="02020603050405020304" pitchFamily="18" charset="0"/>
                    <a:cs typeface="Times New Roman" panose="02020603050405020304" pitchFamily="18" charset="0"/>
                  </a:rPr>
                  <a:t>нуқта мавжудлигини босим, температура, ҳажм ва шу каби термодинамик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катталиклар </a:t>
                </a:r>
                <a:r>
                  <a:rPr lang="uz-Cyrl-UZ" sz="2000" dirty="0">
                    <a:solidFill>
                      <a:schemeClr val="bg1"/>
                    </a:solidFill>
                    <a:latin typeface="Times New Roman" panose="02020603050405020304" pitchFamily="18" charset="0"/>
                    <a:cs typeface="Times New Roman" panose="02020603050405020304" pitchFamily="18" charset="0"/>
                  </a:rPr>
                  <a:t>ёрдамида тушунтириб бўлмайди.</a:t>
                </a:r>
                <a:endParaRPr lang="ru-RU" sz="2000" dirty="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299782" y="696067"/>
                <a:ext cx="8739893" cy="3785652"/>
              </a:xfrm>
              <a:prstGeom prst="rect">
                <a:avLst/>
              </a:prstGeom>
              <a:blipFill rotWithShape="0">
                <a:blip r:embed="rId2"/>
                <a:stretch>
                  <a:fillRect l="-697" t="-805"/>
                </a:stretch>
              </a:blipFill>
            </p:spPr>
            <p:txBody>
              <a:bodyPr/>
              <a:lstStyle/>
              <a:p>
                <a:r>
                  <a:rPr lang="ru-RU">
                    <a:noFill/>
                  </a:rPr>
                  <a:t> </a:t>
                </a:r>
              </a:p>
            </p:txBody>
          </p:sp>
        </mc:Fallback>
      </mc:AlternateContent>
    </p:spTree>
    <p:extLst>
      <p:ext uri="{BB962C8B-B14F-4D97-AF65-F5344CB8AC3E}">
        <p14:creationId xmlns:p14="http://schemas.microsoft.com/office/powerpoint/2010/main" val="4218590416"/>
      </p:ext>
    </p:extLst>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3005</TotalTime>
  <Words>2023</Words>
  <Application>Microsoft Office PowerPoint</Application>
  <PresentationFormat>Экран (16:9)</PresentationFormat>
  <Paragraphs>199</Paragraphs>
  <Slides>40</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40</vt:i4>
      </vt:variant>
    </vt:vector>
  </HeadingPairs>
  <TitlesOfParts>
    <vt:vector size="48" baseType="lpstr">
      <vt:lpstr>Arial</vt:lpstr>
      <vt:lpstr>BalticaUzbek</vt:lpstr>
      <vt:lpstr>Cambria Math</vt:lpstr>
      <vt:lpstr>Calibri</vt:lpstr>
      <vt:lpstr>DM Serif Display</vt:lpstr>
      <vt:lpstr>Montserrat Light</vt:lpstr>
      <vt:lpstr>Times New Roman</vt:lpstr>
      <vt:lpstr>Mutius template</vt:lpstr>
      <vt:lpstr>Сирт ҳодисалари термодинамикаси.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234</cp:revision>
  <dcterms:modified xsi:type="dcterms:W3CDTF">2021-05-14T18:08:20Z</dcterms:modified>
</cp:coreProperties>
</file>