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36"/>
  </p:notesMasterIdLst>
  <p:sldIdLst>
    <p:sldId id="256" r:id="rId2"/>
    <p:sldId id="286" r:id="rId3"/>
    <p:sldId id="333" r:id="rId4"/>
    <p:sldId id="353" r:id="rId5"/>
    <p:sldId id="509" r:id="rId6"/>
    <p:sldId id="533" r:id="rId7"/>
    <p:sldId id="510" r:id="rId8"/>
    <p:sldId id="511" r:id="rId9"/>
    <p:sldId id="512" r:id="rId10"/>
    <p:sldId id="513" r:id="rId11"/>
    <p:sldId id="514" r:id="rId12"/>
    <p:sldId id="515" r:id="rId13"/>
    <p:sldId id="516" r:id="rId14"/>
    <p:sldId id="517" r:id="rId15"/>
    <p:sldId id="518" r:id="rId16"/>
    <p:sldId id="519" r:id="rId17"/>
    <p:sldId id="520" r:id="rId18"/>
    <p:sldId id="521" r:id="rId19"/>
    <p:sldId id="522" r:id="rId20"/>
    <p:sldId id="523" r:id="rId21"/>
    <p:sldId id="524" r:id="rId22"/>
    <p:sldId id="525" r:id="rId23"/>
    <p:sldId id="532" r:id="rId24"/>
    <p:sldId id="526" r:id="rId25"/>
    <p:sldId id="527" r:id="rId26"/>
    <p:sldId id="534" r:id="rId27"/>
    <p:sldId id="528" r:id="rId28"/>
    <p:sldId id="529" r:id="rId29"/>
    <p:sldId id="530" r:id="rId30"/>
    <p:sldId id="531" r:id="rId31"/>
    <p:sldId id="379" r:id="rId32"/>
    <p:sldId id="380" r:id="rId33"/>
    <p:sldId id="381" r:id="rId34"/>
    <p:sldId id="382" r:id="rId35"/>
  </p:sldIdLst>
  <p:sldSz cx="9144000" cy="5143500" type="screen16x9"/>
  <p:notesSz cx="6858000" cy="9144000"/>
  <p:embeddedFontLst>
    <p:embeddedFont>
      <p:font typeface="Cambria Math" panose="02040503050406030204" pitchFamily="18" charset="0"/>
      <p:regular r:id="rId37"/>
    </p:embeddedFont>
    <p:embeddedFont>
      <p:font typeface="Calibri" panose="020F0502020204030204" pitchFamily="34" charset="0"/>
      <p:regular r:id="rId38"/>
      <p:bold r:id="rId39"/>
      <p:italic r:id="rId40"/>
      <p:boldItalic r:id="rId41"/>
    </p:embeddedFont>
    <p:embeddedFont>
      <p:font typeface="DM Serif Display" panose="020B0604020202020204" charset="0"/>
      <p:regular r:id="rId42"/>
      <p:italic r:id="rId43"/>
    </p:embeddedFont>
    <p:embeddedFont>
      <p:font typeface="Montserrat Light" panose="020B0604020202020204" charset="-52"/>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588687" y="754036"/>
            <a:ext cx="7529209" cy="2284837"/>
          </a:xfrm>
          <a:prstGeom prst="rect">
            <a:avLst/>
          </a:prstGeom>
        </p:spPr>
        <p:txBody>
          <a:bodyPr spcFirstLastPara="1" wrap="square" lIns="0" tIns="0" rIns="0" bIns="0" anchor="b" anchorCtr="0">
            <a:noAutofit/>
          </a:bodyPr>
          <a:lstStyle/>
          <a:p>
            <a:pPr algn="ctr"/>
            <a:r>
              <a:rPr lang="uz-Cyrl-UZ" sz="7200" b="1" dirty="0"/>
              <a:t>Квант </a:t>
            </a:r>
            <a:r>
              <a:rPr lang="uz-Cyrl-UZ" sz="7200" b="1" dirty="0" smtClean="0"/>
              <a:t>      </a:t>
            </a:r>
            <a:r>
              <a:rPr lang="en-US" sz="7200" b="1" dirty="0" smtClean="0"/>
              <a:t>  </a:t>
            </a:r>
            <a:r>
              <a:rPr lang="uz-Cyrl-UZ" sz="7200" b="1" dirty="0" smtClean="0"/>
              <a:t>тақсимотлар</a:t>
            </a:r>
            <a:r>
              <a:rPr lang="uz-Cyrl-UZ" sz="7200" b="1" dirty="0"/>
              <a:t>. </a:t>
            </a:r>
            <a:r>
              <a:rPr lang="uz-Cyrl-UZ" sz="4400" b="1" dirty="0"/>
              <a:t>		</a:t>
            </a:r>
            <a:endParaRPr lang="ru-RU" sz="4400" dirty="0"/>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12.</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0739" y="418289"/>
            <a:ext cx="8482519" cy="3970318"/>
          </a:xfrm>
          <a:prstGeom prst="rect">
            <a:avLst/>
          </a:prstGeom>
        </p:spPr>
        <p:txBody>
          <a:bodyPr wrap="square">
            <a:spAutoFit/>
          </a:bodyPr>
          <a:lstStyle/>
          <a:p>
            <a:r>
              <a:rPr lang="uz-Cyrl-UZ" sz="3600" b="1" dirty="0" smtClean="0">
                <a:solidFill>
                  <a:schemeClr val="bg1"/>
                </a:solidFill>
              </a:rPr>
              <a:t>12 мавзу: Бозе-Эйнштейн </a:t>
            </a:r>
            <a:r>
              <a:rPr lang="uz-Cyrl-UZ" sz="3600" b="1" dirty="0">
                <a:solidFill>
                  <a:schemeClr val="bg1"/>
                </a:solidFill>
              </a:rPr>
              <a:t>ва </a:t>
            </a:r>
            <a:endParaRPr lang="uz-Cyrl-UZ" sz="3600" b="1" dirty="0" smtClean="0">
              <a:solidFill>
                <a:schemeClr val="bg1"/>
              </a:solidFill>
            </a:endParaRPr>
          </a:p>
          <a:p>
            <a:pPr algn="ctr"/>
            <a:r>
              <a:rPr lang="uz-Cyrl-UZ" sz="3600" b="1" dirty="0" smtClean="0">
                <a:solidFill>
                  <a:schemeClr val="bg1"/>
                </a:solidFill>
              </a:rPr>
              <a:t>Ферми-Дирак</a:t>
            </a:r>
            <a:r>
              <a:rPr lang="en-US" sz="3600" b="1" dirty="0" smtClean="0">
                <a:solidFill>
                  <a:schemeClr val="bg1"/>
                </a:solidFill>
              </a:rPr>
              <a:t>  </a:t>
            </a:r>
            <a:r>
              <a:rPr lang="uz-Cyrl-UZ" sz="3600" b="1" dirty="0" smtClean="0">
                <a:solidFill>
                  <a:schemeClr val="bg1"/>
                </a:solidFill>
              </a:rPr>
              <a:t>тақсимотлари</a:t>
            </a:r>
            <a:r>
              <a:rPr lang="en-US" sz="3600" b="1" dirty="0" smtClean="0">
                <a:solidFill>
                  <a:schemeClr val="bg1"/>
                </a:solidFill>
              </a:rPr>
              <a:t>.</a:t>
            </a:r>
            <a:endParaRPr lang="ru-RU" sz="3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3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endParaRPr lang="ru-RU" sz="3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3600" b="1" dirty="0" smtClean="0">
                <a:solidFill>
                  <a:schemeClr val="bg1"/>
                </a:solidFill>
                <a:latin typeface="Times New Roman" panose="02020603050405020304" pitchFamily="18" charset="0"/>
                <a:cs typeface="Times New Roman" panose="02020603050405020304" pitchFamily="18" charset="0"/>
              </a:rPr>
              <a:t>1</a:t>
            </a:r>
            <a:r>
              <a:rPr lang="en-US" sz="3600" b="1" dirty="0" smtClean="0">
                <a:solidFill>
                  <a:schemeClr val="bg1"/>
                </a:solidFill>
                <a:latin typeface="Times New Roman" panose="02020603050405020304" pitchFamily="18" charset="0"/>
                <a:cs typeface="Times New Roman" panose="02020603050405020304" pitchFamily="18" charset="0"/>
              </a:rPr>
              <a:t>2</a:t>
            </a:r>
            <a:r>
              <a:rPr lang="uz-Cyrl-UZ" sz="3600" b="1" dirty="0" smtClean="0">
                <a:solidFill>
                  <a:schemeClr val="bg1"/>
                </a:solidFill>
                <a:latin typeface="Times New Roman" panose="02020603050405020304" pitchFamily="18" charset="0"/>
                <a:cs typeface="Times New Roman" panose="02020603050405020304" pitchFamily="18" charset="0"/>
              </a:rPr>
              <a:t>.1</a:t>
            </a:r>
            <a:r>
              <a:rPr lang="uz-Cyrl-UZ" sz="3600" b="1" dirty="0">
                <a:solidFill>
                  <a:schemeClr val="bg1"/>
                </a:solidFill>
                <a:latin typeface="Times New Roman" panose="02020603050405020304" pitchFamily="18" charset="0"/>
                <a:cs typeface="Times New Roman" panose="02020603050405020304" pitchFamily="18" charset="0"/>
              </a:rPr>
              <a:t>.  </a:t>
            </a:r>
            <a:r>
              <a:rPr lang="uz-Cyrl-UZ" sz="3600" dirty="0">
                <a:solidFill>
                  <a:schemeClr val="bg1"/>
                </a:solidFill>
                <a:latin typeface="Times New Roman" panose="02020603050405020304" pitchFamily="18" charset="0"/>
                <a:cs typeface="Times New Roman" panose="02020603050405020304" pitchFamily="18" charset="0"/>
              </a:rPr>
              <a:t>Бозе-Эйнштейн тақсимоти</a:t>
            </a:r>
            <a:endParaRPr lang="ru-RU" sz="3600" dirty="0">
              <a:solidFill>
                <a:schemeClr val="bg1"/>
              </a:solidFill>
              <a:latin typeface="Times New Roman" panose="02020603050405020304" pitchFamily="18" charset="0"/>
              <a:cs typeface="Times New Roman" panose="02020603050405020304" pitchFamily="18" charset="0"/>
            </a:endParaRPr>
          </a:p>
          <a:p>
            <a:r>
              <a:rPr lang="uz-Cyrl-UZ" sz="3600" b="1" dirty="0" smtClean="0">
                <a:solidFill>
                  <a:schemeClr val="bg1"/>
                </a:solidFill>
                <a:latin typeface="Times New Roman" panose="02020603050405020304" pitchFamily="18" charset="0"/>
                <a:cs typeface="Times New Roman" panose="02020603050405020304" pitchFamily="18" charset="0"/>
              </a:rPr>
              <a:t>1</a:t>
            </a:r>
            <a:r>
              <a:rPr lang="en-US" sz="3600" b="1" dirty="0" smtClean="0">
                <a:solidFill>
                  <a:schemeClr val="bg1"/>
                </a:solidFill>
                <a:latin typeface="Times New Roman" panose="02020603050405020304" pitchFamily="18" charset="0"/>
                <a:cs typeface="Times New Roman" panose="02020603050405020304" pitchFamily="18" charset="0"/>
              </a:rPr>
              <a:t>2</a:t>
            </a:r>
            <a:r>
              <a:rPr lang="uz-Cyrl-UZ" sz="3600" b="1" dirty="0" smtClean="0">
                <a:solidFill>
                  <a:schemeClr val="bg1"/>
                </a:solidFill>
                <a:latin typeface="Times New Roman" panose="02020603050405020304" pitchFamily="18" charset="0"/>
                <a:cs typeface="Times New Roman" panose="02020603050405020304" pitchFamily="18" charset="0"/>
              </a:rPr>
              <a:t>.2</a:t>
            </a:r>
            <a:r>
              <a:rPr lang="uz-Cyrl-UZ" sz="3600" b="1" dirty="0">
                <a:solidFill>
                  <a:schemeClr val="bg1"/>
                </a:solidFill>
                <a:latin typeface="Times New Roman" panose="02020603050405020304" pitchFamily="18" charset="0"/>
                <a:cs typeface="Times New Roman" panose="02020603050405020304" pitchFamily="18" charset="0"/>
              </a:rPr>
              <a:t>.</a:t>
            </a:r>
            <a:r>
              <a:rPr lang="uz-Cyrl-UZ" sz="3600" dirty="0">
                <a:solidFill>
                  <a:schemeClr val="bg1"/>
                </a:solidFill>
                <a:latin typeface="Times New Roman" panose="02020603050405020304" pitchFamily="18" charset="0"/>
                <a:cs typeface="Times New Roman" panose="02020603050405020304" pitchFamily="18" charset="0"/>
              </a:rPr>
              <a:t>  Ферми-Дирак тақсимоти   </a:t>
            </a:r>
            <a:endParaRPr lang="ru-RU" sz="3600" dirty="0">
              <a:solidFill>
                <a:schemeClr val="bg1"/>
              </a:solidFill>
              <a:latin typeface="Times New Roman" panose="02020603050405020304" pitchFamily="18" charset="0"/>
              <a:cs typeface="Times New Roman" panose="02020603050405020304" pitchFamily="18" charset="0"/>
            </a:endParaRPr>
          </a:p>
          <a:p>
            <a:r>
              <a:rPr lang="uz-Cyrl-UZ" sz="3600" b="1" dirty="0" smtClean="0">
                <a:solidFill>
                  <a:schemeClr val="bg1"/>
                </a:solidFill>
                <a:latin typeface="Times New Roman" panose="02020603050405020304" pitchFamily="18" charset="0"/>
                <a:cs typeface="Times New Roman" panose="02020603050405020304" pitchFamily="18" charset="0"/>
              </a:rPr>
              <a:t>1</a:t>
            </a:r>
            <a:r>
              <a:rPr lang="en-US" sz="3600" b="1" dirty="0" smtClean="0">
                <a:solidFill>
                  <a:schemeClr val="bg1"/>
                </a:solidFill>
                <a:latin typeface="Times New Roman" panose="02020603050405020304" pitchFamily="18" charset="0"/>
                <a:cs typeface="Times New Roman" panose="02020603050405020304" pitchFamily="18" charset="0"/>
              </a:rPr>
              <a:t>2</a:t>
            </a:r>
            <a:r>
              <a:rPr lang="uz-Cyrl-UZ" sz="3600" b="1" dirty="0" smtClean="0">
                <a:solidFill>
                  <a:schemeClr val="bg1"/>
                </a:solidFill>
                <a:latin typeface="Times New Roman" panose="02020603050405020304" pitchFamily="18" charset="0"/>
                <a:cs typeface="Times New Roman" panose="02020603050405020304" pitchFamily="18" charset="0"/>
              </a:rPr>
              <a:t>.3</a:t>
            </a:r>
            <a:r>
              <a:rPr lang="uz-Cyrl-UZ" sz="3600" b="1" dirty="0">
                <a:solidFill>
                  <a:schemeClr val="bg1"/>
                </a:solidFill>
                <a:latin typeface="Times New Roman" panose="02020603050405020304" pitchFamily="18" charset="0"/>
                <a:cs typeface="Times New Roman" panose="02020603050405020304" pitchFamily="18" charset="0"/>
              </a:rPr>
              <a:t>.  </a:t>
            </a:r>
            <a:r>
              <a:rPr lang="uz-Cyrl-UZ" sz="3600" dirty="0">
                <a:solidFill>
                  <a:schemeClr val="bg1"/>
                </a:solidFill>
                <a:latin typeface="Times New Roman" panose="02020603050405020304" pitchFamily="18" charset="0"/>
                <a:cs typeface="Times New Roman" panose="02020603050405020304" pitchFamily="18" charset="0"/>
              </a:rPr>
              <a:t>Абсалют нол температурага яқин температураларда Ферми гази</a:t>
            </a:r>
            <a:r>
              <a:rPr lang="uz-Cyrl-UZ" sz="3600" b="1"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25293" y="798766"/>
            <a:ext cx="7869677" cy="3046988"/>
          </a:xfrm>
          <a:prstGeom prst="rect">
            <a:avLst/>
          </a:prstGeom>
        </p:spPr>
        <p:txBody>
          <a:bodyPr wrap="square">
            <a:spAutoFit/>
          </a:bodyPr>
          <a:lstStyle/>
          <a:p>
            <a:pPr algn="ctr"/>
            <a:r>
              <a:rPr lang="uz-Cyrl-UZ" sz="3200" b="1" dirty="0">
                <a:solidFill>
                  <a:schemeClr val="bg1"/>
                </a:solidFill>
                <a:latin typeface="Times New Roman" panose="02020603050405020304" pitchFamily="18" charset="0"/>
                <a:cs typeface="Times New Roman" panose="02020603050405020304" pitchFamily="18" charset="0"/>
              </a:rPr>
              <a:t>Мавзуга оид таянч тушунчалар ва иборалар</a:t>
            </a:r>
            <a:r>
              <a:rPr lang="uz-Cyrl-UZ" sz="3200"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	Бир атомли квант идеал газлар, Бозе-Эйнштейн тақсимоти, Ферми-Дирак тақсимоти   , фермионлар,бозонлар,абсалют нол температура,Ферми газ,электрон гази .</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78214" y="390202"/>
            <a:ext cx="7451388" cy="3539430"/>
          </a:xfrm>
          <a:prstGeom prst="rect">
            <a:avLst/>
          </a:prstGeom>
        </p:spPr>
        <p:txBody>
          <a:bodyPr wrap="square">
            <a:spAutoFit/>
          </a:bodyPr>
          <a:lstStyle/>
          <a:p>
            <a:r>
              <a:rPr lang="uz-Cyrl-UZ"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Газнинг берилган зичликларида етарлича паст температураларда классик тақсимот функсиясидан фойдаланиб бўлмайди. Бу ҳолда квант ҳолатлари орасидаги масофани иссиқлик энергиясидан кичик деб бўлмайди ва шу сабабли статистик тақсимот ифодаларини юқоридаги шартларни ҳисобга олган ҳолда кўриб чиқиш керак. </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489" y="465872"/>
            <a:ext cx="7023370" cy="3108543"/>
          </a:xfrm>
          <a:prstGeom prst="rect">
            <a:avLst/>
          </a:prstGeom>
        </p:spPr>
        <p:txBody>
          <a:bodyPr wrap="square">
            <a:spAutoFit/>
          </a:bodyPr>
          <a:lstStyle/>
          <a:p>
            <a:pPr indent="449580"/>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тақсимот </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 </a:t>
            </a:r>
            <a:r>
              <a:rPr lang="uz-Cyrl-UZ" sz="2800" dirty="0">
                <a:solidFill>
                  <a:schemeClr val="bg1"/>
                </a:solidFill>
                <a:latin typeface="Times New Roman" panose="02020603050405020304" pitchFamily="18" charset="0"/>
                <a:cs typeface="Times New Roman" panose="02020603050405020304" pitchFamily="18" charset="0"/>
              </a:rPr>
              <a:t>та заррадан ташкил топган система қандай тоифадаги тўлқин функциясининг аниқланишига боғлиқ.</a:t>
            </a:r>
            <a:endParaRPr lang="ru-RU" sz="2800" dirty="0">
              <a:solidFill>
                <a:schemeClr val="bg1"/>
              </a:solidFill>
              <a:latin typeface="Times New Roman" panose="02020603050405020304" pitchFamily="18" charset="0"/>
              <a:cs typeface="Times New Roman" panose="02020603050405020304" pitchFamily="18" charset="0"/>
            </a:endParaRPr>
          </a:p>
          <a:p>
            <a:pPr indent="449580"/>
            <a:r>
              <a:rPr lang="uz-Cyrl-UZ" sz="2800" dirty="0" smtClean="0">
                <a:solidFill>
                  <a:schemeClr val="bg1"/>
                </a:solidFill>
                <a:latin typeface="Times New Roman" panose="02020603050405020304" pitchFamily="18" charset="0"/>
                <a:ea typeface="Times New Roman" panose="02020603050405020304" pitchFamily="18" charset="0"/>
              </a:rPr>
              <a:t>Зарраларнинг </a:t>
            </a:r>
            <a:r>
              <a:rPr lang="uz-Cyrl-UZ" sz="2800" dirty="0">
                <a:solidFill>
                  <a:schemeClr val="bg1"/>
                </a:solidFill>
                <a:latin typeface="Times New Roman" panose="02020603050405020304" pitchFamily="18" charset="0"/>
                <a:ea typeface="Times New Roman" panose="02020603050405020304" pitchFamily="18" charset="0"/>
              </a:rPr>
              <a:t>айнийлик принципига  асосан, тўлқин функцияси ихтиёрий иккита зарранинг ўрнини алмаштиришга нисбатан симметрик ёки антисимметрик бўлади. </a:t>
            </a:r>
            <a:endParaRPr lang="ru-RU" sz="2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5063844"/>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44749" y="554477"/>
            <a:ext cx="7976681" cy="3539430"/>
          </a:xfrm>
          <a:prstGeom prst="rect">
            <a:avLst/>
          </a:prstGeom>
        </p:spPr>
        <p:txBody>
          <a:bodyPr wrap="square">
            <a:spAutoFit/>
          </a:bodyPr>
          <a:lstStyle/>
          <a:p>
            <a:pPr indent="449580"/>
            <a:r>
              <a:rPr lang="uz-Cyrl-UZ" sz="2800" dirty="0">
                <a:solidFill>
                  <a:schemeClr val="bg1"/>
                </a:solidFill>
                <a:latin typeface="Times New Roman" panose="02020603050405020304" pitchFamily="18" charset="0"/>
                <a:ea typeface="Times New Roman" panose="02020603050405020304" pitchFamily="18" charset="0"/>
              </a:rPr>
              <a:t>Симметрик тўлқин функция билан аниқланувчи система зарраларининг спинлари бутун, антисимметрик тўлқин функция ҳолида эса Планк доимийсининг ярим қийматига тоқ каррали бўлади. </a:t>
            </a:r>
            <a:endParaRPr lang="ru-RU" sz="2800" dirty="0">
              <a:solidFill>
                <a:schemeClr val="bg1"/>
              </a:solidFill>
              <a:latin typeface="Times New Roman" panose="02020603050405020304" pitchFamily="18" charset="0"/>
              <a:ea typeface="Times New Roman" panose="02020603050405020304" pitchFamily="18" charset="0"/>
            </a:endParaRPr>
          </a:p>
          <a:p>
            <a:pPr indent="449580"/>
            <a:r>
              <a:rPr lang="uz-Cyrl-UZ" sz="2800" dirty="0">
                <a:solidFill>
                  <a:schemeClr val="bg1"/>
                </a:solidFill>
                <a:latin typeface="Times New Roman" panose="02020603050405020304" pitchFamily="18" charset="0"/>
                <a:ea typeface="Times New Roman" panose="02020603050405020304" pitchFamily="18" charset="0"/>
              </a:rPr>
              <a:t>Иккинчи ҳолдаги зарралар Паули принципига бўйсунади, яъни битта квант ҳолатда фақат битти зарра жойлашиши мумкин. </a:t>
            </a:r>
            <a:endParaRPr lang="ru-RU" sz="28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85563401"/>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489" y="690327"/>
            <a:ext cx="7159557" cy="3416320"/>
          </a:xfrm>
          <a:prstGeom prst="rect">
            <a:avLst/>
          </a:prstGeom>
        </p:spPr>
        <p:txBody>
          <a:bodyPr wrap="square">
            <a:spAutoFit/>
          </a:bodyPr>
          <a:lstStyle/>
          <a:p>
            <a:pPr indent="449580" algn="just"/>
            <a:r>
              <a:rPr lang="uz-Cyrl-UZ" sz="2400" b="1" dirty="0">
                <a:solidFill>
                  <a:srgbClr val="FF0000"/>
                </a:solidFill>
                <a:latin typeface="Times New Roman" panose="02020603050405020304" pitchFamily="18" charset="0"/>
                <a:ea typeface="Times New Roman" panose="02020603050405020304" pitchFamily="18" charset="0"/>
              </a:rPr>
              <a:t>Идеал газлар мисолида квант статистикасини алоҳида кўриб чиқамиз</a:t>
            </a:r>
            <a:r>
              <a:rPr lang="uz-Cyrl-UZ" sz="2400" dirty="0">
                <a:solidFill>
                  <a:srgbClr val="FF0000"/>
                </a:solidFill>
                <a:latin typeface="Times New Roman" panose="02020603050405020304" pitchFamily="18" charset="0"/>
                <a:ea typeface="Times New Roman" panose="02020603050405020304" pitchFamily="18" charset="0"/>
              </a:rPr>
              <a:t>.</a:t>
            </a:r>
            <a:endParaRPr lang="ru-RU" sz="2400" dirty="0">
              <a:solidFill>
                <a:srgbClr val="FF0000"/>
              </a:solidFill>
              <a:latin typeface="Times New Roman" panose="02020603050405020304" pitchFamily="18" charset="0"/>
              <a:ea typeface="Times New Roman" panose="02020603050405020304" pitchFamily="18" charset="0"/>
            </a:endParaRPr>
          </a:p>
          <a:p>
            <a:pPr indent="449580" algn="just"/>
            <a:r>
              <a:rPr lang="uz-Cyrl-UZ" sz="2400" dirty="0">
                <a:solidFill>
                  <a:schemeClr val="bg1"/>
                </a:solidFill>
                <a:latin typeface="Times New Roman" panose="02020603050405020304" pitchFamily="18" charset="0"/>
                <a:ea typeface="Times New Roman" panose="02020603050405020304" pitchFamily="18" charset="0"/>
              </a:rPr>
              <a:t> Бир атомли квант идеал газлар учун статистик тақсимотларни чиқаришда, зарраларнинг айнийлик принципини изчиллик билан ҳисобга олайлик. Бунинг учун турли хил энергетик сатҳларда ётган зарраларни номерлаб, бутун газ ҳолатини кўрсатиш ўрнига берилган  ҳолатлардаги зарралар сонини кўрсатиш зарур , яъни бошқача қилиб айтганда:</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6703392"/>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6034" y="790473"/>
            <a:ext cx="7101192" cy="2308324"/>
          </a:xfrm>
          <a:prstGeom prst="rect">
            <a:avLst/>
          </a:prstGeom>
        </p:spPr>
        <p:txBody>
          <a:bodyPr wrap="square">
            <a:spAutoFit/>
          </a:bodyPr>
          <a:lstStyle/>
          <a:p>
            <a:pPr algn="just"/>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a:t>
            </a:r>
            <a:r>
              <a:rPr lang="uz-Cyrl-UZ" sz="2400" baseline="-25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энергияли ҳолатда n</a:t>
            </a:r>
            <a:r>
              <a:rPr lang="uz-Cyrl-UZ" sz="2400" baseline="-25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та зарра; ɛ</a:t>
            </a:r>
            <a:r>
              <a:rPr lang="uz-Cyrl-UZ" sz="2400" baseline="-25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энергияли ҳолатда n</a:t>
            </a:r>
            <a:r>
              <a:rPr lang="uz-Cyrl-UZ" sz="2400" baseline="-25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та зарра ва ҳ.к. зарра бўлишлигини кўрсатиш зарур деб ҳисоблаймиз. Бу ҳолда ҳар бир ҳолат тенг статистик вазнга эга бўлади, яъни  d𝛀(n</a:t>
            </a:r>
            <a:r>
              <a:rPr lang="uz-Cyrl-UZ" sz="2400" baseline="-25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k)=1</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бўлади. Натижада тақсимот  қуйидаги кўринишни олади:</a:t>
            </a:r>
            <a:endParaRPr lang="ru-RU" sz="2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535585" y="3472773"/>
                <a:ext cx="4383379" cy="94282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𝑘𝑇</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num>
                        <m:den>
                          <m:r>
                            <a:rPr lang="en-US" sz="2400" b="0" i="1" smtClean="0">
                              <a:solidFill>
                                <a:schemeClr val="bg1"/>
                              </a:solidFill>
                              <a:latin typeface="Cambria Math" panose="02040503050406030204" pitchFamily="18" charset="0"/>
                              <a:ea typeface="Cambria Math" panose="02040503050406030204" pitchFamily="18" charset="0"/>
                            </a:rPr>
                            <m:t>𝜕𝜇</m:t>
                          </m:r>
                        </m:den>
                      </m:f>
                      <m:r>
                        <a:rPr lang="en-US" sz="2400" b="0" i="1" smtClean="0">
                          <a:solidFill>
                            <a:schemeClr val="bg1"/>
                          </a:solidFill>
                          <a:latin typeface="Cambria Math" panose="02040503050406030204" pitchFamily="18" charset="0"/>
                        </a:rPr>
                        <m:t>𝑙𝑛</m:t>
                      </m:r>
                      <m:nary>
                        <m:naryPr>
                          <m:chr m:val="∑"/>
                          <m:supHide m:val="on"/>
                          <m:ctrlPr>
                            <a:rPr lang="en-US" sz="2400" b="0" i="1" smtClean="0">
                              <a:solidFill>
                                <a:schemeClr val="bg1"/>
                              </a:solidFill>
                              <a:latin typeface="Cambria Math" panose="02040503050406030204" pitchFamily="18" charset="0"/>
                            </a:rPr>
                          </m:ctrlPr>
                        </m:naryPr>
                        <m:sub>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sub>
                          </m:sSub>
                        </m:sub>
                        <m:sup/>
                        <m:e>
                          <m:r>
                            <a:rPr lang="en-US" sz="2400" b="0" i="1" smtClean="0">
                              <a:solidFill>
                                <a:schemeClr val="bg1"/>
                              </a:solidFill>
                              <a:latin typeface="Cambria Math" panose="02040503050406030204" pitchFamily="18" charset="0"/>
                            </a:rPr>
                            <m:t>[</m:t>
                          </m:r>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𝜇</m:t>
                                      </m:r>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𝜀</m:t>
                                      </m:r>
                                    </m:num>
                                    <m:den>
                                      <m:r>
                                        <a:rPr lang="en-US" sz="2400" b="0" i="1" smtClean="0">
                                          <a:solidFill>
                                            <a:schemeClr val="bg1"/>
                                          </a:solidFill>
                                          <a:latin typeface="Cambria Math" panose="02040503050406030204" pitchFamily="18" charset="0"/>
                                        </a:rPr>
                                        <m:t>𝑘𝑇</m:t>
                                      </m:r>
                                    </m:den>
                                  </m:f>
                                </m:e>
                              </m:d>
                            </m:e>
                          </m:func>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m:t>
                              </m:r>
                            </m:e>
                            <m:sup>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sub>
                              </m:sSub>
                            </m:sup>
                          </m:sSup>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535585" y="3472773"/>
                <a:ext cx="4383379" cy="942822"/>
              </a:xfrm>
              <a:prstGeom prst="rect">
                <a:avLst/>
              </a:prstGeom>
              <a:blipFill rotWithShape="0">
                <a:blip r:embed="rId2"/>
                <a:stretch>
                  <a:fillRect/>
                </a:stretch>
              </a:blipFill>
            </p:spPr>
            <p:txBody>
              <a:bodyPr/>
              <a:lstStyle/>
              <a:p>
                <a:r>
                  <a:rPr lang="ru-RU">
                    <a:noFill/>
                  </a:rPr>
                  <a:t> </a:t>
                </a:r>
              </a:p>
            </p:txBody>
          </p:sp>
        </mc:Fallback>
      </mc:AlternateContent>
      <p:cxnSp>
        <p:nvCxnSpPr>
          <p:cNvPr id="8" name="Прямая соединительная линия 7"/>
          <p:cNvCxnSpPr/>
          <p:nvPr/>
        </p:nvCxnSpPr>
        <p:spPr>
          <a:xfrm>
            <a:off x="2535585" y="3725694"/>
            <a:ext cx="31461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6424011"/>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8757" y="777158"/>
            <a:ext cx="7490297" cy="3416320"/>
          </a:xfrm>
          <a:prstGeom prst="rect">
            <a:avLst/>
          </a:prstGeom>
        </p:spPr>
        <p:txBody>
          <a:bodyPr wrap="square">
            <a:spAutoFit/>
          </a:bodyPr>
          <a:lstStyle/>
          <a:p>
            <a:pPr indent="449580"/>
            <a:r>
              <a:rPr lang="uz-Cyrl-UZ" sz="2400" dirty="0">
                <a:solidFill>
                  <a:schemeClr val="bg1"/>
                </a:solidFill>
                <a:latin typeface="Times New Roman" panose="02020603050405020304" pitchFamily="18" charset="0"/>
                <a:ea typeface="Times New Roman" panose="02020603050405020304" pitchFamily="18" charset="0"/>
              </a:rPr>
              <a:t>Квант механикасидан маълумки элементар зарралар, жумладан, атом ёки молекулалар, спин моментига қараб икки хил тоифага бўлинади, шу сабабли юқоридаги ифодадаги йиғинди шу икки хил тоифадаги зарралар учун турлича ҳисобланади. биринчиси, </a:t>
            </a:r>
            <a:endParaRPr lang="ru-RU" sz="2400" dirty="0">
              <a:solidFill>
                <a:schemeClr val="bg1"/>
              </a:solidFill>
              <a:latin typeface="Times New Roman" panose="02020603050405020304" pitchFamily="18" charset="0"/>
              <a:ea typeface="Times New Roman" panose="02020603050405020304" pitchFamily="18" charset="0"/>
            </a:endParaRPr>
          </a:p>
          <a:p>
            <a:pPr indent="449580"/>
            <a:r>
              <a:rPr lang="uz-Cyrl-UZ" sz="2400" dirty="0">
                <a:solidFill>
                  <a:schemeClr val="bg1"/>
                </a:solidFill>
                <a:latin typeface="Times New Roman" panose="02020603050405020304" pitchFamily="18" charset="0"/>
                <a:ea typeface="Times New Roman" panose="02020603050405020304" pitchFamily="18" charset="0"/>
              </a:rPr>
              <a:t>Паулининг таъқиқлаш принципига бўйсунмайдиган (спинлари бутун) зарралар ва иккинчиси (спинлари 1/2га  тоқ каррали) унга бўйсунувчи зарралар.</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11929515"/>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0" y="577899"/>
            <a:ext cx="6945548" cy="1938992"/>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Таъқиқлаш принципига бўйсунмовчи зарралар учун ҳар бир ҳолатдаги зарралар сонига ҳеч қандай шарт қўйилмайди. Шу сабабли юқоридаги) ифодада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йиғинди</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0 </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дан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 </a:t>
            </a:r>
            <a:r>
              <a:rPr lang="uz-Cyrl-UZ" sz="2400" dirty="0">
                <a:solidFill>
                  <a:schemeClr val="bg1"/>
                </a:solidFill>
                <a:latin typeface="Times New Roman" panose="02020603050405020304" pitchFamily="18" charset="0"/>
                <a:cs typeface="Times New Roman" panose="02020603050405020304" pitchFamily="18" charset="0"/>
              </a:rPr>
              <a:t>гача бўлган қийматларни қабул қилади, яъни</a:t>
            </a:r>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081718" y="2417323"/>
                <a:ext cx="4448077" cy="105362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𝑘𝑇</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num>
                        <m:den>
                          <m:r>
                            <a:rPr lang="en-US" sz="2400" b="0" i="1" smtClean="0">
                              <a:solidFill>
                                <a:schemeClr val="bg1"/>
                              </a:solidFill>
                              <a:latin typeface="Cambria Math" panose="02040503050406030204" pitchFamily="18" charset="0"/>
                              <a:ea typeface="Cambria Math" panose="02040503050406030204" pitchFamily="18" charset="0"/>
                            </a:rPr>
                            <m:t>𝜕𝜇</m:t>
                          </m:r>
                        </m:den>
                      </m:f>
                      <m:r>
                        <a:rPr lang="en-US" sz="2400" b="0" i="1" smtClean="0">
                          <a:solidFill>
                            <a:schemeClr val="bg1"/>
                          </a:solidFill>
                          <a:latin typeface="Cambria Math" panose="02040503050406030204" pitchFamily="18" charset="0"/>
                        </a:rPr>
                        <m:t> </m:t>
                      </m:r>
                      <m:nary>
                        <m:naryPr>
                          <m:chr m:val="∑"/>
                          <m:ctrlPr>
                            <a:rPr lang="en-US" sz="2400" b="0" i="1" smtClean="0">
                              <a:solidFill>
                                <a:schemeClr val="bg1"/>
                              </a:solidFill>
                              <a:latin typeface="Cambria Math" panose="02040503050406030204" pitchFamily="18" charset="0"/>
                            </a:rPr>
                          </m:ctrlPr>
                        </m:naryPr>
                        <m:sub>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sub>
                          </m:sSub>
                        </m:sub>
                        <m:sup>
                          <m:r>
                            <a:rPr lang="en-US" sz="2400" b="0" i="1" smtClean="0">
                              <a:solidFill>
                                <a:schemeClr val="bg1"/>
                              </a:solidFill>
                              <a:latin typeface="Cambria Math" panose="02040503050406030204" pitchFamily="18" charset="0"/>
                              <a:ea typeface="Cambria Math" panose="02040503050406030204" pitchFamily="18" charset="0"/>
                            </a:rPr>
                            <m:t>∞</m:t>
                          </m:r>
                        </m:sup>
                        <m:e>
                          <m:r>
                            <a:rPr lang="en-US" sz="2400" b="0" i="1" smtClean="0">
                              <a:solidFill>
                                <a:schemeClr val="bg1"/>
                              </a:solidFill>
                              <a:latin typeface="Cambria Math" panose="02040503050406030204" pitchFamily="18" charset="0"/>
                            </a:rPr>
                            <m:t>[</m:t>
                          </m:r>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𝜇</m:t>
                                      </m:r>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ea typeface="Cambria Math" panose="02040503050406030204" pitchFamily="18" charset="0"/>
                                            </a:rPr>
                                            <m:t>𝑘</m:t>
                                          </m:r>
                                        </m:sub>
                                      </m:sSub>
                                    </m:num>
                                    <m:den>
                                      <m:r>
                                        <a:rPr lang="en-US" sz="2400" b="0" i="1" smtClean="0">
                                          <a:solidFill>
                                            <a:schemeClr val="bg1"/>
                                          </a:solidFill>
                                          <a:latin typeface="Cambria Math" panose="02040503050406030204" pitchFamily="18" charset="0"/>
                                        </a:rPr>
                                        <m:t>𝑘𝑇</m:t>
                                      </m:r>
                                    </m:den>
                                  </m:f>
                                </m:e>
                              </m:d>
                            </m:e>
                          </m:func>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m:t>
                              </m:r>
                            </m:e>
                            <m:sup>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𝑛</m:t>
                                  </m:r>
                                </m:e>
                                <m:sub>
                                  <m:r>
                                    <a:rPr lang="en-US" sz="2400" b="0" i="1" smtClean="0">
                                      <a:solidFill>
                                        <a:schemeClr val="bg1"/>
                                      </a:solidFill>
                                      <a:latin typeface="Cambria Math" panose="02040503050406030204" pitchFamily="18" charset="0"/>
                                    </a:rPr>
                                    <m:t>𝑘</m:t>
                                  </m:r>
                                  <m:r>
                                    <a:rPr lang="en-US" sz="2400" b="0" i="1" smtClean="0">
                                      <a:solidFill>
                                        <a:schemeClr val="bg1"/>
                                      </a:solidFill>
                                      <a:latin typeface="Cambria Math" panose="02040503050406030204" pitchFamily="18" charset="0"/>
                                      <a:ea typeface="Cambria Math" panose="02040503050406030204" pitchFamily="18" charset="0"/>
                                    </a:rPr>
                                    <m:t>∞</m:t>
                                  </m:r>
                                </m:sub>
                              </m:sSub>
                            </m:sup>
                          </m:sSup>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081718" y="2417323"/>
                <a:ext cx="4448077" cy="1053622"/>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14400" y="3525318"/>
            <a:ext cx="6292107" cy="830997"/>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йерда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N&gt;&gt;1 </a:t>
            </a:r>
            <a:r>
              <a:rPr lang="uz-Cyrl-UZ" sz="2400" dirty="0">
                <a:solidFill>
                  <a:schemeClr val="bg1"/>
                </a:solidFill>
                <a:latin typeface="Times New Roman" panose="02020603050405020304" pitchFamily="18" charset="0"/>
                <a:cs typeface="Times New Roman" panose="02020603050405020304" pitchFamily="18" charset="0"/>
              </a:rPr>
              <a:t>бўлганлиги учун йиғиндининг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юқори чегараси</a:t>
            </a:r>
            <a:r>
              <a:rPr lang="en-US" sz="2400" dirty="0" smtClean="0">
                <a:solidFill>
                  <a:schemeClr val="bg1"/>
                </a:solidFill>
                <a:latin typeface="Times New Roman" panose="02020603050405020304" pitchFamily="18" charset="0"/>
                <a:cs typeface="Times New Roman" panose="02020603050405020304" pitchFamily="18" charset="0"/>
              </a:rPr>
              <a:t> 00 </a:t>
            </a:r>
            <a:r>
              <a:rPr lang="uz-Cyrl-UZ" sz="2400" dirty="0">
                <a:solidFill>
                  <a:schemeClr val="bg1"/>
                </a:solidFill>
                <a:latin typeface="Times New Roman" panose="02020603050405020304" pitchFamily="18" charset="0"/>
                <a:cs typeface="Times New Roman" panose="02020603050405020304" pitchFamily="18" charset="0"/>
              </a:rPr>
              <a:t>билан алмаштирилди.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2625237"/>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99225" y="714088"/>
            <a:ext cx="6361890" cy="163121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Ихтиёрий энергетик ҳолатда зарраларнинг ўртача сони чекли бўлганлиги учун қатор яқинлашувчи бўлиши керак, яъни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µ</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&lt;ɛ </a:t>
            </a:r>
            <a:r>
              <a:rPr lang="uz-Cyrl-UZ" sz="2000" dirty="0">
                <a:solidFill>
                  <a:schemeClr val="bg1"/>
                </a:solidFill>
                <a:latin typeface="Times New Roman" panose="02020603050405020304" pitchFamily="18" charset="0"/>
                <a:cs typeface="Times New Roman" panose="02020603050405020304" pitchFamily="18" charset="0"/>
              </a:rPr>
              <a:t>шарт ўринли бўлиши керак. Бу ҳолда қатор чексиз камаювчи геометрик прогрессия бўлганлигидан осон ҳисобланади:</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828800" y="2650206"/>
                <a:ext cx="5019836" cy="159069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𝑛</m:t>
                          </m:r>
                        </m:e>
                        <m:sub>
                          <m:r>
                            <a:rPr lang="en-US" sz="4000" b="0" i="1" smtClean="0">
                              <a:solidFill>
                                <a:schemeClr val="bg1"/>
                              </a:solidFill>
                              <a:latin typeface="Cambria Math" panose="02040503050406030204" pitchFamily="18" charset="0"/>
                            </a:rPr>
                            <m:t>𝑘</m:t>
                          </m:r>
                        </m:sub>
                      </m:sSub>
                      <m:r>
                        <a:rPr lang="en-US" sz="4000" b="0" i="1" smtClean="0">
                          <a:solidFill>
                            <a:schemeClr val="bg1"/>
                          </a:solidFill>
                          <a:latin typeface="Cambria Math" panose="02040503050406030204" pitchFamily="18" charset="0"/>
                        </a:rPr>
                        <m:t>=</m:t>
                      </m:r>
                      <m:f>
                        <m:fPr>
                          <m:ctrlPr>
                            <a:rPr lang="en-US" sz="4000" b="0" i="1" smtClean="0">
                              <a:solidFill>
                                <a:schemeClr val="bg1"/>
                              </a:solidFill>
                              <a:latin typeface="Cambria Math" panose="02040503050406030204" pitchFamily="18" charset="0"/>
                            </a:rPr>
                          </m:ctrlPr>
                        </m:fPr>
                        <m:num>
                          <m:r>
                            <a:rPr lang="en-US" sz="4000" b="0" i="1" smtClean="0">
                              <a:solidFill>
                                <a:schemeClr val="bg1"/>
                              </a:solidFill>
                              <a:latin typeface="Cambria Math" panose="02040503050406030204" pitchFamily="18" charset="0"/>
                            </a:rPr>
                            <m:t>1</m:t>
                          </m:r>
                        </m:num>
                        <m:den>
                          <m:func>
                            <m:funcPr>
                              <m:ctrlPr>
                                <a:rPr lang="en-US" sz="4000" b="0" i="1" smtClean="0">
                                  <a:solidFill>
                                    <a:schemeClr val="bg1"/>
                                  </a:solidFill>
                                  <a:latin typeface="Cambria Math" panose="02040503050406030204" pitchFamily="18" charset="0"/>
                                </a:rPr>
                              </m:ctrlPr>
                            </m:funcPr>
                            <m:fName>
                              <m:r>
                                <m:rPr>
                                  <m:sty m:val="p"/>
                                </m:rPr>
                                <a:rPr lang="en-US" sz="4000" b="0" i="0" smtClean="0">
                                  <a:solidFill>
                                    <a:schemeClr val="bg1"/>
                                  </a:solidFill>
                                  <a:latin typeface="Cambria Math" panose="02040503050406030204" pitchFamily="18" charset="0"/>
                                </a:rPr>
                                <m:t>exp</m:t>
                              </m:r>
                            </m:fName>
                            <m:e>
                              <m:d>
                                <m:dPr>
                                  <m:ctrlPr>
                                    <a:rPr lang="en-US" sz="4000" b="0" i="1" smtClean="0">
                                      <a:solidFill>
                                        <a:schemeClr val="bg1"/>
                                      </a:solidFill>
                                      <a:latin typeface="Cambria Math" panose="02040503050406030204" pitchFamily="18" charset="0"/>
                                    </a:rPr>
                                  </m:ctrlPr>
                                </m:dPr>
                                <m:e>
                                  <m:f>
                                    <m:fPr>
                                      <m:ctrlPr>
                                        <a:rPr lang="en-US" sz="4000" b="0" i="1" smtClean="0">
                                          <a:solidFill>
                                            <a:schemeClr val="bg1"/>
                                          </a:solidFill>
                                          <a:latin typeface="Cambria Math" panose="02040503050406030204" pitchFamily="18" charset="0"/>
                                        </a:rPr>
                                      </m:ctrlPr>
                                    </m:fPr>
                                    <m:num>
                                      <m:sSub>
                                        <m:sSubPr>
                                          <m:ctrlPr>
                                            <a:rPr lang="en-US" sz="4000" b="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ea typeface="Cambria Math" panose="02040503050406030204" pitchFamily="18" charset="0"/>
                                            </a:rPr>
                                            <m:t>𝜀</m:t>
                                          </m:r>
                                        </m:e>
                                        <m:sub>
                                          <m:r>
                                            <a:rPr lang="en-US" sz="4000" b="0" i="1" smtClean="0">
                                              <a:solidFill>
                                                <a:schemeClr val="bg1"/>
                                              </a:solidFill>
                                              <a:latin typeface="Cambria Math" panose="02040503050406030204" pitchFamily="18" charset="0"/>
                                            </a:rPr>
                                            <m:t>𝑘</m:t>
                                          </m:r>
                                        </m:sub>
                                      </m:sSub>
                                      <m:r>
                                        <a:rPr lang="en-US" sz="4000" b="0" i="1" smtClean="0">
                                          <a:solidFill>
                                            <a:schemeClr val="bg1"/>
                                          </a:solidFill>
                                          <a:latin typeface="Cambria Math" panose="02040503050406030204" pitchFamily="18" charset="0"/>
                                        </a:rPr>
                                        <m:t>−</m:t>
                                      </m:r>
                                      <m:r>
                                        <a:rPr lang="en-US" sz="4000" b="0" i="1" smtClean="0">
                                          <a:solidFill>
                                            <a:schemeClr val="bg1"/>
                                          </a:solidFill>
                                          <a:latin typeface="Cambria Math" panose="02040503050406030204" pitchFamily="18" charset="0"/>
                                          <a:ea typeface="Cambria Math" panose="02040503050406030204" pitchFamily="18" charset="0"/>
                                        </a:rPr>
                                        <m:t>𝜇</m:t>
                                      </m:r>
                                    </m:num>
                                    <m:den>
                                      <m:r>
                                        <a:rPr lang="en-US" sz="4000" b="0" i="1" smtClean="0">
                                          <a:solidFill>
                                            <a:schemeClr val="bg1"/>
                                          </a:solidFill>
                                          <a:latin typeface="Cambria Math" panose="02040503050406030204" pitchFamily="18" charset="0"/>
                                        </a:rPr>
                                        <m:t>𝑘𝑇</m:t>
                                      </m:r>
                                    </m:den>
                                  </m:f>
                                </m:e>
                              </m:d>
                            </m:e>
                          </m:func>
                          <m:r>
                            <a:rPr lang="en-US" sz="4000" b="0" i="1" smtClean="0">
                              <a:solidFill>
                                <a:schemeClr val="bg1"/>
                              </a:solidFill>
                              <a:latin typeface="Cambria Math" panose="02040503050406030204" pitchFamily="18" charset="0"/>
                            </a:rPr>
                            <m:t>−1</m:t>
                          </m:r>
                        </m:den>
                      </m:f>
                    </m:oMath>
                  </m:oMathPara>
                </a14:m>
                <a:endParaRPr lang="ru-RU" sz="4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828800" y="2650206"/>
                <a:ext cx="5019836" cy="1590692"/>
              </a:xfrm>
              <a:prstGeom prst="rect">
                <a:avLst/>
              </a:prstGeom>
              <a:blipFill rotWithShape="0">
                <a:blip r:embed="rId2"/>
                <a:stretch>
                  <a:fillRect/>
                </a:stretch>
              </a:blipFill>
            </p:spPr>
            <p:txBody>
              <a:bodyPr/>
              <a:lstStyle/>
              <a:p>
                <a:r>
                  <a:rPr lang="ru-RU">
                    <a:noFill/>
                  </a:rPr>
                  <a:t> </a:t>
                </a:r>
              </a:p>
            </p:txBody>
          </p:sp>
        </mc:Fallback>
      </mc:AlternateContent>
      <p:cxnSp>
        <p:nvCxnSpPr>
          <p:cNvPr id="6" name="Прямая соединительная линия 5"/>
          <p:cNvCxnSpPr/>
          <p:nvPr/>
        </p:nvCxnSpPr>
        <p:spPr>
          <a:xfrm>
            <a:off x="1955260" y="3083667"/>
            <a:ext cx="340468" cy="972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3241214"/>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5217" y="909357"/>
            <a:ext cx="7033098"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Ушбу ифода зарралари Паули таъқиқлаш принципига бўсунмайдиган идеал газда </a:t>
            </a:r>
            <a:endParaRPr lang="ru-RU" sz="1800" dirty="0">
              <a:solidFill>
                <a:schemeClr val="bg1"/>
              </a:solidFill>
            </a:endParaRPr>
          </a:p>
        </p:txBody>
      </p:sp>
      <p:sp>
        <p:nvSpPr>
          <p:cNvPr id="4" name="Прямоугольник 3"/>
          <p:cNvSpPr/>
          <p:nvPr/>
        </p:nvSpPr>
        <p:spPr>
          <a:xfrm>
            <a:off x="2108598" y="1183465"/>
            <a:ext cx="378630" cy="369332"/>
          </a:xfrm>
          <a:prstGeom prst="rect">
            <a:avLst/>
          </a:prstGeom>
        </p:spPr>
        <p:txBody>
          <a:bodyPr wrap="none">
            <a:spAutoFit/>
          </a:bodyPr>
          <a:lstStyle/>
          <a:p>
            <a:r>
              <a:rPr lang="uz-Cyrl-UZ" sz="1800" i="1" dirty="0">
                <a:solidFill>
                  <a:schemeClr val="bg1"/>
                </a:solidFill>
                <a:latin typeface="Times New Roman" panose="02020603050405020304" pitchFamily="18" charset="0"/>
                <a:ea typeface="Times New Roman" panose="02020603050405020304" pitchFamily="18" charset="0"/>
              </a:rPr>
              <a:t>ɛ</a:t>
            </a:r>
            <a:r>
              <a:rPr lang="uz-Cyrl-UZ" sz="1800" i="1" baseline="-25000" dirty="0">
                <a:solidFill>
                  <a:schemeClr val="bg1"/>
                </a:solidFill>
                <a:latin typeface="Times New Roman" panose="02020603050405020304" pitchFamily="18" charset="0"/>
                <a:ea typeface="Times New Roman" panose="02020603050405020304" pitchFamily="18" charset="0"/>
              </a:rPr>
              <a:t>K</a:t>
            </a:r>
            <a:endParaRPr lang="ru-RU" sz="1800" dirty="0">
              <a:solidFill>
                <a:schemeClr val="bg1"/>
              </a:solidFill>
            </a:endParaRPr>
          </a:p>
        </p:txBody>
      </p:sp>
      <p:sp>
        <p:nvSpPr>
          <p:cNvPr id="6" name="Прямоугольник 5"/>
          <p:cNvSpPr/>
          <p:nvPr/>
        </p:nvSpPr>
        <p:spPr>
          <a:xfrm>
            <a:off x="2409956" y="1183465"/>
            <a:ext cx="4349268" cy="369332"/>
          </a:xfrm>
          <a:prstGeom prst="rect">
            <a:avLst/>
          </a:prstGeom>
        </p:spPr>
        <p:txBody>
          <a:bodyPr wrap="none">
            <a:spAutoFit/>
          </a:bodyPr>
          <a:lstStyle/>
          <a:p>
            <a:r>
              <a:rPr lang="uz-Cyrl-UZ" sz="1800" i="1" dirty="0">
                <a:solidFill>
                  <a:schemeClr val="bg1"/>
                </a:solidFill>
                <a:latin typeface="Times New Roman" panose="02020603050405020304" pitchFamily="18" charset="0"/>
                <a:ea typeface="Times New Roman" panose="02020603050405020304" pitchFamily="18" charset="0"/>
              </a:rPr>
              <a:t>э</a:t>
            </a:r>
            <a:r>
              <a:rPr lang="uz-Cyrl-UZ" sz="1800" dirty="0">
                <a:solidFill>
                  <a:schemeClr val="bg1"/>
                </a:solidFill>
                <a:latin typeface="Times New Roman" panose="02020603050405020304" pitchFamily="18" charset="0"/>
                <a:ea typeface="Times New Roman" panose="02020603050405020304" pitchFamily="18" charset="0"/>
              </a:rPr>
              <a:t>нергияли зарраларнинг ўрта сони бўлиб, </a:t>
            </a:r>
            <a:endParaRPr lang="ru-RU" sz="1800" dirty="0">
              <a:solidFill>
                <a:schemeClr val="bg1"/>
              </a:solidFill>
            </a:endParaRPr>
          </a:p>
        </p:txBody>
      </p:sp>
      <p:sp>
        <p:nvSpPr>
          <p:cNvPr id="7" name="Прямоугольник 6"/>
          <p:cNvSpPr/>
          <p:nvPr/>
        </p:nvSpPr>
        <p:spPr>
          <a:xfrm>
            <a:off x="885217" y="1578351"/>
            <a:ext cx="6780179" cy="3046988"/>
          </a:xfrm>
          <a:prstGeom prst="rect">
            <a:avLst/>
          </a:prstGeom>
        </p:spPr>
        <p:txBody>
          <a:bodyPr wrap="square">
            <a:spAutoFit/>
          </a:bodyPr>
          <a:lstStyle/>
          <a:p>
            <a:r>
              <a:rPr lang="uz-Cyrl-UZ"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Бозе-Эйнштейн</a:t>
            </a:r>
            <a:r>
              <a:rPr lang="uz-Cyrl-UZ"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тақсимоти деб юритилади. Бу тақсимот спинлари </a:t>
            </a:r>
            <a:endPar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smtClean="0">
                <a:solidFill>
                  <a:schemeClr val="bg1"/>
                </a:solidFill>
                <a:latin typeface="Times New Roman" panose="02020603050405020304" pitchFamily="18" charset="0"/>
                <a:cs typeface="Times New Roman" panose="02020603050405020304" pitchFamily="18" charset="0"/>
              </a:rPr>
              <a:t>s=0,1,2,…</a:t>
            </a:r>
            <a:r>
              <a:rPr lang="uz-Cyrl-UZ" sz="2400" dirty="0">
                <a:solidFill>
                  <a:schemeClr val="bg1"/>
                </a:solidFill>
                <a:latin typeface="Times New Roman" panose="02020603050405020304" pitchFamily="18" charset="0"/>
                <a:cs typeface="Times New Roman" panose="02020603050405020304" pitchFamily="18" charset="0"/>
              </a:rPr>
              <a:t>... бўлган зарралар учун ўринлидир. Одатда, спинлари нол ва бутун бўлган элементлар зарраларга </a:t>
            </a:r>
            <a:r>
              <a:rPr lang="uz-Cyrl-UZ" sz="2400" b="1" dirty="0">
                <a:solidFill>
                  <a:schemeClr val="bg1"/>
                </a:solidFill>
                <a:latin typeface="Times New Roman" panose="02020603050405020304" pitchFamily="18" charset="0"/>
                <a:cs typeface="Times New Roman" panose="02020603050405020304" pitchFamily="18" charset="0"/>
              </a:rPr>
              <a:t>«бозон</a:t>
            </a:r>
            <a:r>
              <a:rPr lang="uz-Cyrl-UZ" sz="2400" dirty="0">
                <a:solidFill>
                  <a:schemeClr val="bg1"/>
                </a:solidFill>
                <a:latin typeface="Times New Roman" panose="02020603050405020304" pitchFamily="18" charset="0"/>
                <a:cs typeface="Times New Roman" panose="02020603050405020304" pitchFamily="18" charset="0"/>
              </a:rPr>
              <a:t>»лар деб юритилади. Бундай элементар зарралар симметрик тўлқин функцияси билан ифодаланади.</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876271"/>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8758" y="545128"/>
            <a:ext cx="7091464" cy="2246769"/>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latin typeface="Times New Roman" panose="02020603050405020304" pitchFamily="18" charset="0"/>
              <a:ea typeface="Times New Roman" panose="02020603050405020304" pitchFamily="18" charset="0"/>
            </a:endParaRPr>
          </a:p>
          <a:p>
            <a:pPr indent="449580" algn="just"/>
            <a:r>
              <a:rPr lang="uz-Cyrl-UZ" sz="2000" dirty="0">
                <a:solidFill>
                  <a:schemeClr val="bg1"/>
                </a:solidFill>
                <a:latin typeface="Times New Roman" panose="02020603050405020304" pitchFamily="18" charset="0"/>
                <a:ea typeface="Times New Roman" panose="02020603050405020304" pitchFamily="18" charset="0"/>
              </a:rPr>
              <a:t>Энди таъқиқланиш қоидасига бўйсунувчи элементар зарралар учун статистик тақсимотни қараб чиқайлик. Бу ҳол учун ҳар бир энергетик сатҳлардаги зарралар сони n</a:t>
            </a:r>
            <a:r>
              <a:rPr lang="uz-Cyrl-UZ" sz="2000" baseline="-25000" dirty="0">
                <a:solidFill>
                  <a:schemeClr val="bg1"/>
                </a:solidFill>
                <a:latin typeface="Times New Roman" panose="02020603050405020304" pitchFamily="18" charset="0"/>
                <a:ea typeface="Times New Roman" panose="02020603050405020304" pitchFamily="18" charset="0"/>
              </a:rPr>
              <a:t>k</a:t>
            </a:r>
            <a:r>
              <a:rPr lang="uz-Cyrl-UZ" sz="2000" dirty="0">
                <a:solidFill>
                  <a:schemeClr val="bg1"/>
                </a:solidFill>
                <a:latin typeface="Times New Roman" panose="02020603050405020304" pitchFamily="18" charset="0"/>
                <a:ea typeface="Times New Roman" panose="02020603050405020304" pitchFamily="18" charset="0"/>
              </a:rPr>
              <a:t>&gt;1</a:t>
            </a:r>
            <a:r>
              <a:rPr lang="uz-Cyrl-UZ" sz="2000" i="1"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бўлмаслиги керак, яъни n</a:t>
            </a:r>
            <a:r>
              <a:rPr lang="uz-Cyrl-UZ" sz="2000" baseline="-25000" dirty="0">
                <a:solidFill>
                  <a:schemeClr val="bg1"/>
                </a:solidFill>
                <a:latin typeface="Times New Roman" panose="02020603050405020304" pitchFamily="18" charset="0"/>
                <a:ea typeface="Times New Roman" panose="02020603050405020304" pitchFamily="18" charset="0"/>
              </a:rPr>
              <a:t>k</a:t>
            </a:r>
            <a:r>
              <a:rPr lang="uz-Cyrl-UZ" sz="2000" dirty="0">
                <a:solidFill>
                  <a:schemeClr val="bg1"/>
                </a:solidFill>
                <a:latin typeface="Times New Roman" panose="02020603050405020304" pitchFamily="18" charset="0"/>
                <a:ea typeface="Times New Roman" panose="02020603050405020304" pitchFamily="18" charset="0"/>
              </a:rPr>
              <a:t> «0» ёки «1» қийматларни қабул қилиши мумкин. У ҳолда юқоридаги ифодадан фойдаланиб, қуйидаги кўринишдаги статистик тақсимотни олиш мумкин:</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
        <p:nvSpPr>
          <p:cNvPr id="3" name="TextBox 2"/>
          <p:cNvSpPr txBox="1"/>
          <p:nvPr/>
        </p:nvSpPr>
        <p:spPr>
          <a:xfrm>
            <a:off x="4114800" y="2115766"/>
            <a:ext cx="65" cy="215444"/>
          </a:xfrm>
          <a:prstGeom prst="rect">
            <a:avLst/>
          </a:prstGeom>
          <a:noFill/>
        </p:spPr>
        <p:txBody>
          <a:bodyPr wrap="none" lIns="0" tIns="0" rIns="0" bIns="0" rtlCol="0">
            <a:spAutoFit/>
          </a:bodyPr>
          <a:lstStyle/>
          <a:p>
            <a:endParaRPr lang="ru-RU" dirty="0"/>
          </a:p>
        </p:txBody>
      </p:sp>
      <mc:AlternateContent xmlns:mc="http://schemas.openxmlformats.org/markup-compatibility/2006" xmlns:a14="http://schemas.microsoft.com/office/drawing/2010/main">
        <mc:Choice Requires="a14">
          <p:sp>
            <p:nvSpPr>
              <p:cNvPr id="5" name="TextBox 4"/>
              <p:cNvSpPr txBox="1"/>
              <p:nvPr/>
            </p:nvSpPr>
            <p:spPr>
              <a:xfrm>
                <a:off x="1828800" y="2961491"/>
                <a:ext cx="5019836" cy="159069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400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rPr>
                            <m:t>𝑛</m:t>
                          </m:r>
                        </m:e>
                        <m:sub>
                          <m:r>
                            <a:rPr lang="en-US" sz="4000" b="0" i="1" smtClean="0">
                              <a:solidFill>
                                <a:schemeClr val="bg1"/>
                              </a:solidFill>
                              <a:latin typeface="Cambria Math" panose="02040503050406030204" pitchFamily="18" charset="0"/>
                            </a:rPr>
                            <m:t>𝑘</m:t>
                          </m:r>
                        </m:sub>
                      </m:sSub>
                      <m:r>
                        <a:rPr lang="en-US" sz="4000" b="0" i="1" smtClean="0">
                          <a:solidFill>
                            <a:schemeClr val="bg1"/>
                          </a:solidFill>
                          <a:latin typeface="Cambria Math" panose="02040503050406030204" pitchFamily="18" charset="0"/>
                        </a:rPr>
                        <m:t>=</m:t>
                      </m:r>
                      <m:f>
                        <m:fPr>
                          <m:ctrlPr>
                            <a:rPr lang="en-US" sz="4000" b="0" i="1" smtClean="0">
                              <a:solidFill>
                                <a:schemeClr val="bg1"/>
                              </a:solidFill>
                              <a:latin typeface="Cambria Math" panose="02040503050406030204" pitchFamily="18" charset="0"/>
                            </a:rPr>
                          </m:ctrlPr>
                        </m:fPr>
                        <m:num>
                          <m:r>
                            <a:rPr lang="en-US" sz="4000" b="0" i="1" smtClean="0">
                              <a:solidFill>
                                <a:schemeClr val="bg1"/>
                              </a:solidFill>
                              <a:latin typeface="Cambria Math" panose="02040503050406030204" pitchFamily="18" charset="0"/>
                            </a:rPr>
                            <m:t>1</m:t>
                          </m:r>
                        </m:num>
                        <m:den>
                          <m:func>
                            <m:funcPr>
                              <m:ctrlPr>
                                <a:rPr lang="en-US" sz="4000" b="0" i="1" smtClean="0">
                                  <a:solidFill>
                                    <a:schemeClr val="bg1"/>
                                  </a:solidFill>
                                  <a:latin typeface="Cambria Math" panose="02040503050406030204" pitchFamily="18" charset="0"/>
                                </a:rPr>
                              </m:ctrlPr>
                            </m:funcPr>
                            <m:fName>
                              <m:r>
                                <m:rPr>
                                  <m:sty m:val="p"/>
                                </m:rPr>
                                <a:rPr lang="en-US" sz="4000" b="0" i="0" smtClean="0">
                                  <a:solidFill>
                                    <a:schemeClr val="bg1"/>
                                  </a:solidFill>
                                  <a:latin typeface="Cambria Math" panose="02040503050406030204" pitchFamily="18" charset="0"/>
                                </a:rPr>
                                <m:t>exp</m:t>
                              </m:r>
                            </m:fName>
                            <m:e>
                              <m:d>
                                <m:dPr>
                                  <m:ctrlPr>
                                    <a:rPr lang="en-US" sz="4000" b="0" i="1" smtClean="0">
                                      <a:solidFill>
                                        <a:schemeClr val="bg1"/>
                                      </a:solidFill>
                                      <a:latin typeface="Cambria Math" panose="02040503050406030204" pitchFamily="18" charset="0"/>
                                    </a:rPr>
                                  </m:ctrlPr>
                                </m:dPr>
                                <m:e>
                                  <m:f>
                                    <m:fPr>
                                      <m:ctrlPr>
                                        <a:rPr lang="en-US" sz="4000" b="0" i="1" smtClean="0">
                                          <a:solidFill>
                                            <a:schemeClr val="bg1"/>
                                          </a:solidFill>
                                          <a:latin typeface="Cambria Math" panose="02040503050406030204" pitchFamily="18" charset="0"/>
                                        </a:rPr>
                                      </m:ctrlPr>
                                    </m:fPr>
                                    <m:num>
                                      <m:sSub>
                                        <m:sSubPr>
                                          <m:ctrlPr>
                                            <a:rPr lang="en-US" sz="4000" b="0" i="1" smtClean="0">
                                              <a:solidFill>
                                                <a:schemeClr val="bg1"/>
                                              </a:solidFill>
                                              <a:latin typeface="Cambria Math" panose="02040503050406030204" pitchFamily="18" charset="0"/>
                                            </a:rPr>
                                          </m:ctrlPr>
                                        </m:sSubPr>
                                        <m:e>
                                          <m:r>
                                            <a:rPr lang="en-US" sz="4000" b="0" i="1" smtClean="0">
                                              <a:solidFill>
                                                <a:schemeClr val="bg1"/>
                                              </a:solidFill>
                                              <a:latin typeface="Cambria Math" panose="02040503050406030204" pitchFamily="18" charset="0"/>
                                              <a:ea typeface="Cambria Math" panose="02040503050406030204" pitchFamily="18" charset="0"/>
                                            </a:rPr>
                                            <m:t>𝜀</m:t>
                                          </m:r>
                                        </m:e>
                                        <m:sub>
                                          <m:r>
                                            <a:rPr lang="en-US" sz="4000" b="0" i="1" smtClean="0">
                                              <a:solidFill>
                                                <a:schemeClr val="bg1"/>
                                              </a:solidFill>
                                              <a:latin typeface="Cambria Math" panose="02040503050406030204" pitchFamily="18" charset="0"/>
                                            </a:rPr>
                                            <m:t>𝑘</m:t>
                                          </m:r>
                                        </m:sub>
                                      </m:sSub>
                                      <m:r>
                                        <a:rPr lang="en-US" sz="4000" b="0" i="1" smtClean="0">
                                          <a:solidFill>
                                            <a:schemeClr val="bg1"/>
                                          </a:solidFill>
                                          <a:latin typeface="Cambria Math" panose="02040503050406030204" pitchFamily="18" charset="0"/>
                                        </a:rPr>
                                        <m:t>−</m:t>
                                      </m:r>
                                      <m:r>
                                        <a:rPr lang="en-US" sz="4000" b="0" i="1" smtClean="0">
                                          <a:solidFill>
                                            <a:schemeClr val="bg1"/>
                                          </a:solidFill>
                                          <a:latin typeface="Cambria Math" panose="02040503050406030204" pitchFamily="18" charset="0"/>
                                          <a:ea typeface="Cambria Math" panose="02040503050406030204" pitchFamily="18" charset="0"/>
                                        </a:rPr>
                                        <m:t>𝜇</m:t>
                                      </m:r>
                                    </m:num>
                                    <m:den>
                                      <m:r>
                                        <a:rPr lang="en-US" sz="4000" b="0" i="1" smtClean="0">
                                          <a:solidFill>
                                            <a:schemeClr val="bg1"/>
                                          </a:solidFill>
                                          <a:latin typeface="Cambria Math" panose="02040503050406030204" pitchFamily="18" charset="0"/>
                                        </a:rPr>
                                        <m:t>𝑘𝑇</m:t>
                                      </m:r>
                                    </m:den>
                                  </m:f>
                                </m:e>
                              </m:d>
                            </m:e>
                          </m:func>
                          <m:r>
                            <a:rPr lang="en-US" sz="4000" b="0" i="1" smtClean="0">
                              <a:solidFill>
                                <a:schemeClr val="bg1"/>
                              </a:solidFill>
                              <a:latin typeface="Cambria Math" panose="02040503050406030204" pitchFamily="18" charset="0"/>
                            </a:rPr>
                            <m:t>−1</m:t>
                          </m:r>
                        </m:den>
                      </m:f>
                    </m:oMath>
                  </m:oMathPara>
                </a14:m>
                <a:endParaRPr lang="ru-RU" sz="40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828800" y="2961491"/>
                <a:ext cx="5019836" cy="1590692"/>
              </a:xfrm>
              <a:prstGeom prst="rect">
                <a:avLst/>
              </a:prstGeom>
              <a:blipFill rotWithShape="0">
                <a:blip r:embed="rId2"/>
                <a:stretch>
                  <a:fillRect/>
                </a:stretch>
              </a:blipFill>
            </p:spPr>
            <p:txBody>
              <a:bodyPr/>
              <a:lstStyle/>
              <a:p>
                <a:r>
                  <a:rPr lang="ru-RU">
                    <a:noFill/>
                  </a:rPr>
                  <a:t> </a:t>
                </a:r>
              </a:p>
            </p:txBody>
          </p:sp>
        </mc:Fallback>
      </mc:AlternateContent>
      <p:cxnSp>
        <p:nvCxnSpPr>
          <p:cNvPr id="6" name="Прямая соединительная линия 5"/>
          <p:cNvCxnSpPr/>
          <p:nvPr/>
        </p:nvCxnSpPr>
        <p:spPr>
          <a:xfrm flipV="1">
            <a:off x="1964986" y="3356043"/>
            <a:ext cx="359924" cy="97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4906628"/>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37646" y="968896"/>
            <a:ext cx="6840334" cy="461665"/>
          </a:xfrm>
          <a:prstGeom prst="rect">
            <a:avLst/>
          </a:prstGeom>
        </p:spPr>
        <p:txBody>
          <a:bodyPr wrap="none">
            <a:spAutoFit/>
          </a:bodyPr>
          <a:lstStyle/>
          <a:p>
            <a:r>
              <a:rPr lang="ru-RU" sz="2400" dirty="0" err="1" smtClean="0">
                <a:solidFill>
                  <a:schemeClr val="bg1"/>
                </a:solidFill>
                <a:latin typeface="Times New Roman" panose="02020603050405020304" pitchFamily="18" charset="0"/>
                <a:ea typeface="Times New Roman" panose="02020603050405020304" pitchFamily="18" charset="0"/>
              </a:rPr>
              <a:t>Бу</a:t>
            </a:r>
            <a:r>
              <a:rPr lang="ru-RU" sz="2400" dirty="0" smtClean="0">
                <a:solidFill>
                  <a:schemeClr val="bg1"/>
                </a:solidFill>
                <a:latin typeface="Times New Roman" panose="02020603050405020304" pitchFamily="18" charset="0"/>
                <a:ea typeface="Times New Roman" panose="02020603050405020304" pitchFamily="18" charset="0"/>
              </a:rPr>
              <a:t> Ферми-Дирак </a:t>
            </a:r>
            <a:r>
              <a:rPr lang="ru-RU" sz="2400" dirty="0" err="1" smtClean="0">
                <a:solidFill>
                  <a:schemeClr val="bg1"/>
                </a:solidFill>
                <a:latin typeface="Times New Roman" panose="02020603050405020304" pitchFamily="18" charset="0"/>
                <a:ea typeface="Times New Roman" panose="02020603050405020304" pitchFamily="18" charset="0"/>
              </a:rPr>
              <a:t>тақсимоти</a:t>
            </a:r>
            <a:r>
              <a:rPr lang="ru-RU" sz="2400" dirty="0" smtClean="0">
                <a:solidFill>
                  <a:schemeClr val="bg1"/>
                </a:solidFill>
                <a:latin typeface="Times New Roman" panose="02020603050405020304" pitchFamily="18" charset="0"/>
                <a:ea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rPr>
              <a:t>дейилади</a:t>
            </a:r>
            <a:r>
              <a:rPr lang="ru-RU" sz="2400" dirty="0" smtClean="0">
                <a:solidFill>
                  <a:schemeClr val="bg1"/>
                </a:solidFill>
                <a:latin typeface="Times New Roman" panose="02020603050405020304" pitchFamily="18" charset="0"/>
                <a:ea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rPr>
              <a:t>ва</a:t>
            </a:r>
            <a:r>
              <a:rPr lang="ru-RU" sz="2400" dirty="0" smtClean="0">
                <a:solidFill>
                  <a:schemeClr val="bg1"/>
                </a:solidFill>
                <a:latin typeface="Times New Roman" panose="02020603050405020304" pitchFamily="18" charset="0"/>
                <a:ea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rPr>
              <a:t>спинлари</a:t>
            </a:r>
            <a:endParaRPr lang="ru-RU" sz="24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975246" y="1736386"/>
                <a:ext cx="1545231" cy="5241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𝑠</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1</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3</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 </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5</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975246" y="1736386"/>
                <a:ext cx="1545231" cy="524182"/>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2520477" y="1886372"/>
            <a:ext cx="5368655" cy="369332"/>
          </a:xfrm>
          <a:prstGeom prst="rect">
            <a:avLst/>
          </a:prstGeom>
        </p:spPr>
        <p:txBody>
          <a:bodyPr wrap="square">
            <a:spAutoFit/>
          </a:bodyPr>
          <a:lstStyle/>
          <a:p>
            <a:r>
              <a:rPr lang="ru-RU" sz="1800" dirty="0">
                <a:solidFill>
                  <a:schemeClr val="bg1"/>
                </a:solidFill>
                <a:latin typeface="Times New Roman" panose="02020603050405020304" pitchFamily="18" charset="0"/>
                <a:ea typeface="Times New Roman" panose="02020603050405020304" pitchFamily="18" charset="0"/>
              </a:rPr>
              <a:t>ярим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ярим </a:t>
            </a:r>
            <a:r>
              <a:rPr lang="ru-RU" sz="1800" dirty="0" err="1">
                <a:solidFill>
                  <a:schemeClr val="bg1"/>
                </a:solidFill>
                <a:latin typeface="Times New Roman" panose="02020603050405020304" pitchFamily="18" charset="0"/>
                <a:ea typeface="Times New Roman" panose="02020603050405020304" pitchFamily="18" charset="0"/>
              </a:rPr>
              <a:t>бутун</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лементар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зарралар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rPr>
              <a:t>ўринли</a:t>
            </a:r>
            <a:endParaRPr lang="ru-RU" sz="1800" dirty="0">
              <a:solidFill>
                <a:schemeClr val="bg1"/>
              </a:solidFill>
            </a:endParaRPr>
          </a:p>
        </p:txBody>
      </p:sp>
      <p:sp>
        <p:nvSpPr>
          <p:cNvPr id="6" name="Прямоугольник 5"/>
          <p:cNvSpPr/>
          <p:nvPr/>
        </p:nvSpPr>
        <p:spPr>
          <a:xfrm>
            <a:off x="975246" y="2527146"/>
            <a:ext cx="6826337" cy="1631216"/>
          </a:xfrm>
          <a:prstGeom prst="rect">
            <a:avLst/>
          </a:prstGeom>
        </p:spPr>
        <p:txBody>
          <a:bodyPr wrap="square">
            <a:spAutoFit/>
          </a:bodyPr>
          <a:lstStyle/>
          <a:p>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Бундай</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зарраларни</a:t>
            </a:r>
            <a:r>
              <a:rPr lang="ru-RU" sz="2000" dirty="0">
                <a:solidFill>
                  <a:schemeClr val="bg1"/>
                </a:solidFill>
                <a:latin typeface="Times New Roman" panose="02020603050405020304" pitchFamily="18" charset="0"/>
                <a:ea typeface="Times New Roman" panose="02020603050405020304" pitchFamily="18" charset="0"/>
              </a:rPr>
              <a:t> </a:t>
            </a:r>
            <a:r>
              <a:rPr lang="ru-RU" sz="2000" b="1" dirty="0">
                <a:solidFill>
                  <a:schemeClr val="bg1"/>
                </a:solidFill>
                <a:latin typeface="Times New Roman" panose="02020603050405020304" pitchFamily="18" charset="0"/>
                <a:ea typeface="Times New Roman" panose="02020603050405020304" pitchFamily="18" charset="0"/>
              </a:rPr>
              <a:t>«</a:t>
            </a:r>
            <a:r>
              <a:rPr lang="ru-RU" sz="2000" b="1" dirty="0" err="1">
                <a:solidFill>
                  <a:srgbClr val="FF0000"/>
                </a:solidFill>
                <a:latin typeface="Times New Roman" panose="02020603050405020304" pitchFamily="18" charset="0"/>
                <a:ea typeface="Times New Roman" panose="02020603050405020304" pitchFamily="18" charset="0"/>
              </a:rPr>
              <a:t>фермион</a:t>
            </a:r>
            <a:r>
              <a:rPr lang="ru-RU" sz="2000" b="1" dirty="0" err="1">
                <a:solidFill>
                  <a:schemeClr val="bg1"/>
                </a:solidFill>
                <a:latin typeface="Times New Roman" panose="02020603050405020304" pitchFamily="18" charset="0"/>
                <a:ea typeface="Times New Roman" panose="02020603050405020304" pitchFamily="18" charset="0"/>
              </a:rPr>
              <a:t>»</a:t>
            </a:r>
            <a:r>
              <a:rPr lang="ru-RU" sz="2000" dirty="0" err="1">
                <a:solidFill>
                  <a:schemeClr val="bg1"/>
                </a:solidFill>
                <a:latin typeface="Times New Roman" panose="02020603050405020304" pitchFamily="18" charset="0"/>
                <a:ea typeface="Times New Roman" panose="02020603050405020304" pitchFamily="18" charset="0"/>
              </a:rPr>
              <a:t>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деб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юритилади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квант </a:t>
            </a:r>
            <a:r>
              <a:rPr lang="ru-RU" sz="2000" dirty="0" err="1">
                <a:solidFill>
                  <a:schemeClr val="bg1"/>
                </a:solidFill>
                <a:latin typeface="Times New Roman" panose="02020603050405020304" pitchFamily="18" charset="0"/>
                <a:ea typeface="Times New Roman" panose="02020603050405020304" pitchFamily="18" charset="0"/>
              </a:rPr>
              <a:t>механикада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антисимметрик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тўлқин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билан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ифодаланади</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лектронлар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позитронлар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нейтронлар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протонлар</a:t>
            </a:r>
            <a:r>
              <a:rPr lang="ru-RU" sz="2000" dirty="0" smtClean="0">
                <a:solidFill>
                  <a:schemeClr val="bg1"/>
                </a:solidFill>
                <a:latin typeface="Times New Roman" panose="02020603050405020304" pitchFamily="18" charset="0"/>
                <a:ea typeface="Times New Roman" panose="02020603050405020304" pitchFamily="18" charset="0"/>
              </a:rPr>
              <a:t>,</a:t>
            </a:r>
            <a:r>
              <a:rPr lang="en-US"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µ</a:t>
            </a:r>
            <a:r>
              <a:rPr lang="ru-RU" sz="2000" i="1"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мезон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ҳ.к</a:t>
            </a:r>
            <a:r>
              <a:rPr lang="ru-RU" sz="2000" dirty="0">
                <a:solidFill>
                  <a:schemeClr val="bg1"/>
                </a:solidFill>
                <a:latin typeface="Times New Roman" panose="02020603050405020304" pitchFamily="18" charset="0"/>
                <a:ea typeface="Times New Roman" panose="02020603050405020304" pitchFamily="18" charset="0"/>
              </a:rPr>
              <a:t>.).</a:t>
            </a:r>
          </a:p>
          <a:p>
            <a:r>
              <a:rPr lang="ru-RU" sz="2000" dirty="0" smtClean="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p:spTree>
    <p:extLst>
      <p:ext uri="{BB962C8B-B14F-4D97-AF65-F5344CB8AC3E}">
        <p14:creationId xmlns:p14="http://schemas.microsoft.com/office/powerpoint/2010/main" val="2881295965"/>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6718" y="841982"/>
            <a:ext cx="1101584" cy="430887"/>
          </a:xfrm>
          <a:prstGeom prst="rect">
            <a:avLst/>
          </a:prstGeom>
        </p:spPr>
        <p:txBody>
          <a:bodyPr wrap="none">
            <a:spAutoFit/>
          </a:bodyPr>
          <a:lstStyle/>
          <a:p>
            <a:r>
              <a:rPr lang="uz-Cyrl-UZ" sz="2200" dirty="0">
                <a:solidFill>
                  <a:schemeClr val="bg1"/>
                </a:solidFill>
                <a:latin typeface="Times New Roman" panose="02020603050405020304" pitchFamily="18" charset="0"/>
                <a:ea typeface="Times New Roman" panose="02020603050405020304" pitchFamily="18" charset="0"/>
              </a:rPr>
              <a:t>Амалда</a:t>
            </a:r>
            <a:endParaRPr lang="ru-RU" sz="22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2088302" y="949703"/>
                <a:ext cx="918072"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ru-RU" sz="180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𝑘𝑇</m:t>
                      </m:r>
                    </m:oMath>
                  </m:oMathPara>
                </a14:m>
                <a:endParaRPr lang="ru-RU" sz="1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088302" y="949703"/>
                <a:ext cx="918072" cy="276999"/>
              </a:xfrm>
              <a:prstGeom prst="rect">
                <a:avLst/>
              </a:prstGeom>
              <a:blipFill rotWithShape="0">
                <a:blip r:embed="rId2"/>
                <a:stretch>
                  <a:fillRect l="-5333" r="-6000" b="-13333"/>
                </a:stretch>
              </a:blipFill>
            </p:spPr>
            <p:txBody>
              <a:bodyPr/>
              <a:lstStyle/>
              <a:p>
                <a:r>
                  <a:rPr lang="ru-RU">
                    <a:noFill/>
                  </a:rPr>
                  <a:t> </a:t>
                </a:r>
              </a:p>
            </p:txBody>
          </p:sp>
        </mc:Fallback>
      </mc:AlternateContent>
      <p:sp>
        <p:nvSpPr>
          <p:cNvPr id="4" name="Прямоугольник 3"/>
          <p:cNvSpPr/>
          <p:nvPr/>
        </p:nvSpPr>
        <p:spPr>
          <a:xfrm>
            <a:off x="3006374" y="882945"/>
            <a:ext cx="4572000" cy="369332"/>
          </a:xfrm>
          <a:prstGeom prst="rect">
            <a:avLst/>
          </a:prstGeom>
        </p:spPr>
        <p:txBody>
          <a:bodyPr>
            <a:spAutoFit/>
          </a:bodyPr>
          <a:lstStyle/>
          <a:p>
            <a:r>
              <a:rPr lang="uz-Cyrl-UZ" sz="1800" dirty="0">
                <a:solidFill>
                  <a:schemeClr val="bg1"/>
                </a:solidFill>
                <a:latin typeface="Times New Roman" panose="02020603050405020304" pitchFamily="18" charset="0"/>
                <a:ea typeface="Times New Roman" panose="02020603050405020304" pitchFamily="18" charset="0"/>
              </a:rPr>
              <a:t>бўлганлиги сабабли, энергетик </a:t>
            </a:r>
            <a:r>
              <a:rPr lang="uz-Cyrl-UZ" sz="1800" dirty="0" smtClean="0">
                <a:solidFill>
                  <a:schemeClr val="bg1"/>
                </a:solidFill>
                <a:latin typeface="Times New Roman" panose="02020603050405020304" pitchFamily="18" charset="0"/>
                <a:ea typeface="Times New Roman" panose="02020603050405020304" pitchFamily="18" charset="0"/>
              </a:rPr>
              <a:t>сатҳдаги</a:t>
            </a:r>
            <a:endParaRPr lang="ru-RU" sz="1800" dirty="0">
              <a:solidFill>
                <a:schemeClr val="bg1"/>
              </a:solidFill>
            </a:endParaRPr>
          </a:p>
        </p:txBody>
      </p:sp>
      <p:sp>
        <p:nvSpPr>
          <p:cNvPr id="5" name="Прямоугольник 4"/>
          <p:cNvSpPr/>
          <p:nvPr/>
        </p:nvSpPr>
        <p:spPr>
          <a:xfrm>
            <a:off x="593949" y="1380590"/>
            <a:ext cx="2702984"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ўртача зарралар сони ўрнига</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6" name="Прямоугольник 5"/>
              <p:cNvSpPr/>
              <p:nvPr/>
            </p:nvSpPr>
            <p:spPr>
              <a:xfrm>
                <a:off x="3165949" y="1359998"/>
                <a:ext cx="855106" cy="338554"/>
              </a:xfrm>
              <a:prstGeom prst="rect">
                <a:avLst/>
              </a:prstGeom>
            </p:spPr>
            <p:txBody>
              <a:bodyPr wrap="none">
                <a:spAutoFit/>
              </a:bodyPr>
              <a:lstStyle/>
              <a:p>
                <a14:m>
                  <m:oMath xmlns:m="http://schemas.openxmlformats.org/officeDocument/2006/math">
                    <m:r>
                      <a:rPr lang="ru-RU" sz="1600" i="1" smtClean="0">
                        <a:solidFill>
                          <a:schemeClr val="bg1"/>
                        </a:solidFill>
                        <a:latin typeface="Cambria Math" panose="02040503050406030204" pitchFamily="18" charset="0"/>
                        <a:ea typeface="Cambria Math" panose="02040503050406030204" pitchFamily="18" charset="0"/>
                      </a:rPr>
                      <m:t>𝜀</m:t>
                    </m:r>
                  </m:oMath>
                </a14:m>
                <a:r>
                  <a:rPr lang="en-US" sz="1600" dirty="0" smtClean="0">
                    <a:solidFill>
                      <a:schemeClr val="bg1"/>
                    </a:solidFill>
                    <a:latin typeface="Times New Roman" panose="02020603050405020304" pitchFamily="18" charset="0"/>
                    <a:cs typeface="Times New Roman" panose="02020603050405020304" pitchFamily="18" charset="0"/>
                  </a:rPr>
                  <a:t>,</a:t>
                </a:r>
                <a:r>
                  <a:rPr lang="ru-RU" sz="1600" dirty="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 </a:t>
                </a:r>
                <a14:m>
                  <m:oMath xmlns:m="http://schemas.openxmlformats.org/officeDocument/2006/math">
                    <m:r>
                      <a:rPr lang="ru-RU" sz="1600" i="1">
                        <a:solidFill>
                          <a:schemeClr val="bg1"/>
                        </a:solidFill>
                        <a:latin typeface="Cambria Math" panose="02040503050406030204" pitchFamily="18" charset="0"/>
                        <a:ea typeface="Cambria Math" panose="02040503050406030204" pitchFamily="18" charset="0"/>
                      </a:rPr>
                      <m:t>𝜀</m:t>
                    </m:r>
                  </m:oMath>
                </a14:m>
                <a:r>
                  <a:rPr lang="en-US" sz="1600" dirty="0" smtClean="0">
                    <a:solidFill>
                      <a:schemeClr val="bg1"/>
                    </a:solidFill>
                    <a:latin typeface="Times New Roman" panose="02020603050405020304" pitchFamily="18" charset="0"/>
                    <a:cs typeface="Times New Roman" panose="02020603050405020304" pitchFamily="18" charset="0"/>
                  </a:rPr>
                  <a:t>+d</a:t>
                </a:r>
                <a:r>
                  <a:rPr lang="ru-RU" sz="1600" dirty="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 </a:t>
                </a:r>
                <a14:m>
                  <m:oMath xmlns:m="http://schemas.openxmlformats.org/officeDocument/2006/math">
                    <m:r>
                      <a:rPr lang="ru-RU" sz="1600" i="1">
                        <a:solidFill>
                          <a:schemeClr val="bg1"/>
                        </a:solidFill>
                        <a:latin typeface="Cambria Math" panose="02040503050406030204" pitchFamily="18" charset="0"/>
                        <a:ea typeface="Cambria Math" panose="02040503050406030204" pitchFamily="18" charset="0"/>
                      </a:rPr>
                      <m:t>𝜀</m:t>
                    </m:r>
                  </m:oMath>
                </a14:m>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3165949" y="1359998"/>
                <a:ext cx="855106" cy="338554"/>
              </a:xfrm>
              <a:prstGeom prst="rect">
                <a:avLst/>
              </a:prstGeom>
              <a:blipFill rotWithShape="0">
                <a:blip r:embed="rId3"/>
                <a:stretch>
                  <a:fillRect t="-5357" b="-21429"/>
                </a:stretch>
              </a:blipFill>
            </p:spPr>
            <p:txBody>
              <a:bodyPr/>
              <a:lstStyle/>
              <a:p>
                <a:r>
                  <a:rPr lang="ru-RU">
                    <a:noFill/>
                  </a:rPr>
                  <a:t> </a:t>
                </a:r>
              </a:p>
            </p:txBody>
          </p:sp>
        </mc:Fallback>
      </mc:AlternateContent>
      <p:sp>
        <p:nvSpPr>
          <p:cNvPr id="7" name="Прямоугольник 6"/>
          <p:cNvSpPr/>
          <p:nvPr/>
        </p:nvSpPr>
        <p:spPr>
          <a:xfrm>
            <a:off x="3919168" y="1360397"/>
            <a:ext cx="4182555"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энергия интервалидаги ўртача зарралар сони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8" name="Прямоугольник 7"/>
              <p:cNvSpPr/>
              <p:nvPr/>
            </p:nvSpPr>
            <p:spPr>
              <a:xfrm>
                <a:off x="593949" y="1739736"/>
                <a:ext cx="1084592" cy="338554"/>
              </a:xfrm>
              <a:prstGeom prst="rect">
                <a:avLst/>
              </a:prstGeom>
            </p:spPr>
            <p:txBody>
              <a:bodyPr wrap="none">
                <a:spAutoFit/>
              </a:bodyPr>
              <a:lstStyle/>
              <a:p>
                <a14:m>
                  <m:oMath xmlns:m="http://schemas.openxmlformats.org/officeDocument/2006/math">
                    <m:r>
                      <a:rPr lang="en-US" sz="1600" b="0" i="1" smtClean="0">
                        <a:solidFill>
                          <a:schemeClr val="bg1"/>
                        </a:solidFill>
                        <a:latin typeface="Cambria Math" panose="02040503050406030204" pitchFamily="18" charset="0"/>
                        <a:ea typeface="Cambria Math" panose="02040503050406030204" pitchFamily="18" charset="0"/>
                      </a:rPr>
                      <m:t>𝑑𝑛</m:t>
                    </m:r>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𝑛𝑑</m:t>
                    </m:r>
                  </m:oMath>
                </a14:m>
                <a:r>
                  <a:rPr lang="ru-RU" sz="1600" dirty="0" smtClean="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𝛀</a:t>
                </a:r>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593949" y="1739736"/>
                <a:ext cx="1084592" cy="338554"/>
              </a:xfrm>
              <a:prstGeom prst="rect">
                <a:avLst/>
              </a:prstGeom>
              <a:blipFill rotWithShape="0">
                <a:blip r:embed="rId4"/>
                <a:stretch>
                  <a:fillRect t="-7143" r="-2247" b="-19643"/>
                </a:stretch>
              </a:blipFill>
            </p:spPr>
            <p:txBody>
              <a:bodyPr/>
              <a:lstStyle/>
              <a:p>
                <a:r>
                  <a:rPr lang="ru-RU">
                    <a:noFill/>
                  </a:rPr>
                  <a:t> </a:t>
                </a:r>
              </a:p>
            </p:txBody>
          </p:sp>
        </mc:Fallback>
      </mc:AlternateContent>
      <p:cxnSp>
        <p:nvCxnSpPr>
          <p:cNvPr id="13" name="Прямая соединительная линия 12"/>
          <p:cNvCxnSpPr/>
          <p:nvPr/>
        </p:nvCxnSpPr>
        <p:spPr>
          <a:xfrm>
            <a:off x="1136245" y="1807832"/>
            <a:ext cx="1575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Прямоугольник 13"/>
          <p:cNvSpPr/>
          <p:nvPr/>
        </p:nvSpPr>
        <p:spPr>
          <a:xfrm>
            <a:off x="1627907" y="1739736"/>
            <a:ext cx="486030"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ёки</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15" name="TextBox 14"/>
              <p:cNvSpPr txBox="1"/>
              <p:nvPr/>
            </p:nvSpPr>
            <p:spPr>
              <a:xfrm>
                <a:off x="1830703" y="1909013"/>
                <a:ext cx="4586064" cy="128240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200" b="0" i="1" smtClean="0">
                          <a:solidFill>
                            <a:schemeClr val="bg1"/>
                          </a:solidFill>
                          <a:latin typeface="Cambria Math" panose="02040503050406030204" pitchFamily="18" charset="0"/>
                        </a:rPr>
                        <m:t>𝑑𝑛</m:t>
                      </m:r>
                      <m:r>
                        <a:rPr lang="en-US" sz="3200" b="0" i="1" smtClean="0">
                          <a:solidFill>
                            <a:schemeClr val="bg1"/>
                          </a:solidFill>
                          <a:latin typeface="Cambria Math" panose="02040503050406030204" pitchFamily="18" charset="0"/>
                        </a:rPr>
                        <m:t>=</m:t>
                      </m:r>
                      <m:f>
                        <m:fPr>
                          <m:ctrlPr>
                            <a:rPr lang="en-US" sz="3200" b="0" i="1" smtClean="0">
                              <a:solidFill>
                                <a:schemeClr val="bg1"/>
                              </a:solidFill>
                              <a:latin typeface="Cambria Math" panose="02040503050406030204" pitchFamily="18" charset="0"/>
                            </a:rPr>
                          </m:ctrlPr>
                        </m:fPr>
                        <m:num>
                          <m:r>
                            <a:rPr lang="en-US" sz="3200" b="0" i="1" smtClean="0">
                              <a:solidFill>
                                <a:schemeClr val="bg1"/>
                              </a:solidFill>
                              <a:latin typeface="Cambria Math" panose="02040503050406030204" pitchFamily="18" charset="0"/>
                            </a:rPr>
                            <m:t>1</m:t>
                          </m:r>
                        </m:num>
                        <m:den>
                          <m:func>
                            <m:funcPr>
                              <m:ctrlPr>
                                <a:rPr lang="en-US" sz="3200" b="0" i="1" smtClean="0">
                                  <a:solidFill>
                                    <a:schemeClr val="bg1"/>
                                  </a:solidFill>
                                  <a:latin typeface="Cambria Math" panose="02040503050406030204" pitchFamily="18" charset="0"/>
                                </a:rPr>
                              </m:ctrlPr>
                            </m:funcPr>
                            <m:fName>
                              <m:r>
                                <m:rPr>
                                  <m:sty m:val="p"/>
                                </m:rPr>
                                <a:rPr lang="en-US" sz="3200" b="0" i="0" smtClean="0">
                                  <a:solidFill>
                                    <a:schemeClr val="bg1"/>
                                  </a:solidFill>
                                  <a:latin typeface="Cambria Math" panose="02040503050406030204" pitchFamily="18" charset="0"/>
                                </a:rPr>
                                <m:t>exp</m:t>
                              </m:r>
                            </m:fName>
                            <m:e>
                              <m:d>
                                <m:dPr>
                                  <m:ctrlPr>
                                    <a:rPr lang="en-US" sz="3200" b="0" i="1" smtClean="0">
                                      <a:solidFill>
                                        <a:schemeClr val="bg1"/>
                                      </a:solidFill>
                                      <a:latin typeface="Cambria Math" panose="02040503050406030204" pitchFamily="18" charset="0"/>
                                    </a:rPr>
                                  </m:ctrlPr>
                                </m:dPr>
                                <m:e>
                                  <m:f>
                                    <m:fPr>
                                      <m:ctrlPr>
                                        <a:rPr lang="en-US" sz="3200" b="0" i="1" smtClean="0">
                                          <a:solidFill>
                                            <a:schemeClr val="bg1"/>
                                          </a:solidFill>
                                          <a:latin typeface="Cambria Math" panose="02040503050406030204" pitchFamily="18" charset="0"/>
                                        </a:rPr>
                                      </m:ctrlPr>
                                    </m:fPr>
                                    <m:num>
                                      <m:sSub>
                                        <m:sSubPr>
                                          <m:ctrlPr>
                                            <a:rPr lang="en-US" sz="3200" b="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ea typeface="Cambria Math" panose="02040503050406030204" pitchFamily="18" charset="0"/>
                                            </a:rPr>
                                            <m:t>𝜀</m:t>
                                          </m:r>
                                        </m:e>
                                        <m:sub>
                                          <m:r>
                                            <a:rPr lang="en-US" sz="3200" b="0" i="1" smtClean="0">
                                              <a:solidFill>
                                                <a:schemeClr val="bg1"/>
                                              </a:solidFill>
                                              <a:latin typeface="Cambria Math" panose="02040503050406030204" pitchFamily="18" charset="0"/>
                                            </a:rPr>
                                            <m:t>𝑘</m:t>
                                          </m:r>
                                        </m:sub>
                                      </m:sSub>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ea typeface="Cambria Math" panose="02040503050406030204" pitchFamily="18" charset="0"/>
                                        </a:rPr>
                                        <m:t>𝜇</m:t>
                                      </m:r>
                                    </m:num>
                                    <m:den>
                                      <m:r>
                                        <a:rPr lang="en-US" sz="3200" b="0" i="1" smtClean="0">
                                          <a:solidFill>
                                            <a:schemeClr val="bg1"/>
                                          </a:solidFill>
                                          <a:latin typeface="Cambria Math" panose="02040503050406030204" pitchFamily="18" charset="0"/>
                                        </a:rPr>
                                        <m:t>𝑘𝑇</m:t>
                                      </m:r>
                                    </m:den>
                                  </m:f>
                                </m:e>
                              </m:d>
                            </m:e>
                          </m:func>
                          <m:r>
                            <a:rPr lang="en-US" sz="3200" b="0" i="1" smtClean="0">
                              <a:solidFill>
                                <a:schemeClr val="bg1"/>
                              </a:solidFill>
                              <a:latin typeface="Cambria Math" panose="02040503050406030204" pitchFamily="18" charset="0"/>
                            </a:rPr>
                            <m:t>+1</m:t>
                          </m:r>
                        </m:den>
                      </m:f>
                      <m:f>
                        <m:fPr>
                          <m:ctrlPr>
                            <a:rPr lang="en-US" sz="3200" b="0" i="1" smtClean="0">
                              <a:solidFill>
                                <a:schemeClr val="bg1"/>
                              </a:solidFill>
                              <a:latin typeface="Cambria Math" panose="02040503050406030204" pitchFamily="18" charset="0"/>
                            </a:rPr>
                          </m:ctrlPr>
                        </m:fPr>
                        <m:num>
                          <m:r>
                            <a:rPr lang="en-US" sz="3200" b="0" i="1" smtClean="0">
                              <a:solidFill>
                                <a:schemeClr val="bg1"/>
                              </a:solidFill>
                              <a:latin typeface="Cambria Math" panose="02040503050406030204" pitchFamily="18" charset="0"/>
                            </a:rPr>
                            <m:t>𝑑</m:t>
                          </m:r>
                          <m:r>
                            <a:rPr lang="en-US" sz="3200" b="0" i="1" smtClean="0">
                              <a:solidFill>
                                <a:schemeClr val="bg1"/>
                              </a:solidFill>
                              <a:latin typeface="Cambria Math" panose="02040503050406030204" pitchFamily="18" charset="0"/>
                              <a:ea typeface="Cambria Math" panose="02040503050406030204" pitchFamily="18" charset="0"/>
                            </a:rPr>
                            <m:t>𝛾</m:t>
                          </m:r>
                        </m:num>
                        <m:den>
                          <m:sSup>
                            <m:sSupPr>
                              <m:ctrlPr>
                                <a:rPr lang="en-US" sz="3200" b="0" i="1" smtClean="0">
                                  <a:solidFill>
                                    <a:schemeClr val="bg1"/>
                                  </a:solidFill>
                                  <a:latin typeface="Cambria Math" panose="02040503050406030204" pitchFamily="18" charset="0"/>
                                </a:rPr>
                              </m:ctrlPr>
                            </m:sSupPr>
                            <m:e>
                              <m:r>
                                <a:rPr lang="en-US" sz="3200" b="0" i="1" smtClean="0">
                                  <a:solidFill>
                                    <a:schemeClr val="bg1"/>
                                  </a:solidFill>
                                  <a:latin typeface="Cambria Math" panose="02040503050406030204" pitchFamily="18" charset="0"/>
                                </a:rPr>
                                <m:t>ℏ</m:t>
                              </m:r>
                            </m:e>
                            <m:sup>
                              <m:r>
                                <a:rPr lang="en-US" sz="3200" b="0" i="1" smtClean="0">
                                  <a:solidFill>
                                    <a:schemeClr val="bg1"/>
                                  </a:solidFill>
                                  <a:latin typeface="Cambria Math" panose="02040503050406030204" pitchFamily="18" charset="0"/>
                                </a:rPr>
                                <m:t>3</m:t>
                              </m:r>
                            </m:sup>
                          </m:sSup>
                        </m:den>
                      </m:f>
                    </m:oMath>
                  </m:oMathPara>
                </a14:m>
                <a:endParaRPr lang="ru-RU" sz="3200" dirty="0">
                  <a:solidFill>
                    <a:schemeClr val="bg1"/>
                  </a:solidFill>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1830703" y="1909013"/>
                <a:ext cx="4586064" cy="1282402"/>
              </a:xfrm>
              <a:prstGeom prst="rect">
                <a:avLst/>
              </a:prstGeom>
              <a:blipFill rotWithShape="0">
                <a:blip r:embed="rId5"/>
                <a:stretch>
                  <a:fillRect/>
                </a:stretch>
              </a:blipFill>
            </p:spPr>
            <p:txBody>
              <a:bodyPr/>
              <a:lstStyle/>
              <a:p>
                <a:r>
                  <a:rPr lang="ru-RU">
                    <a:noFill/>
                  </a:rPr>
                  <a:t> </a:t>
                </a:r>
              </a:p>
            </p:txBody>
          </p:sp>
        </mc:Fallback>
      </mc:AlternateContent>
      <p:sp>
        <p:nvSpPr>
          <p:cNvPr id="17" name="Прямоугольник 16"/>
          <p:cNvSpPr/>
          <p:nvPr/>
        </p:nvSpPr>
        <p:spPr>
          <a:xfrm>
            <a:off x="593949" y="3322524"/>
            <a:ext cx="2270173"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қидирилади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Умуман</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9" name="Прямоугольник 18"/>
              <p:cNvSpPr/>
              <p:nvPr/>
            </p:nvSpPr>
            <p:spPr>
              <a:xfrm>
                <a:off x="2864122" y="3881008"/>
                <a:ext cx="1809213" cy="400110"/>
              </a:xfrm>
              <a:prstGeom prst="rect">
                <a:avLst/>
              </a:prstGeom>
            </p:spPr>
            <p:txBody>
              <a:bodyPr wrap="none">
                <a:spAutoFit/>
              </a:bodyPr>
              <a:lstStyle/>
              <a:p>
                <a14:m>
                  <m:oMath xmlns:m="http://schemas.openxmlformats.org/officeDocument/2006/math">
                    <m:r>
                      <a:rPr lang="en-US" sz="2000" b="0" i="1" smtClean="0">
                        <a:solidFill>
                          <a:schemeClr val="bg1"/>
                        </a:solidFill>
                        <a:latin typeface="Cambria Math" panose="02040503050406030204" pitchFamily="18" charset="0"/>
                        <a:ea typeface="Cambria Math" panose="02040503050406030204" pitchFamily="18" charset="0"/>
                      </a:rPr>
                      <m:t>𝑑𝑛</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𝑔𝑓</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𝑑</m:t>
                    </m:r>
                  </m:oMath>
                </a14:m>
                <a:r>
                  <a:rPr lang="ru-RU" sz="2000" dirty="0" smtClean="0">
                    <a:solidFill>
                      <a:schemeClr val="bg1"/>
                    </a:solidFill>
                    <a:latin typeface="Cambria Math" panose="02040503050406030204" pitchFamily="18" charset="0"/>
                    <a:ea typeface="Cambria Math" panose="02040503050406030204" pitchFamily="18" charset="0"/>
                    <a:cs typeface="Times New Roman" panose="02020603050405020304" pitchFamily="18" charset="0"/>
                  </a:rPr>
                  <a:t>𝛀</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19" name="Прямоугольник 18"/>
              <p:cNvSpPr>
                <a:spLocks noRot="1" noChangeAspect="1" noMove="1" noResize="1" noEditPoints="1" noAdjustHandles="1" noChangeArrowheads="1" noChangeShapeType="1" noTextEdit="1"/>
              </p:cNvSpPr>
              <p:nvPr/>
            </p:nvSpPr>
            <p:spPr>
              <a:xfrm>
                <a:off x="2864122" y="3881008"/>
                <a:ext cx="1809213" cy="400110"/>
              </a:xfrm>
              <a:prstGeom prst="rect">
                <a:avLst/>
              </a:prstGeom>
              <a:blipFill rotWithShape="0">
                <a:blip r:embed="rId6"/>
                <a:stretch>
                  <a:fillRect t="-10769" r="-2357" b="-26154"/>
                </a:stretch>
              </a:blipFill>
            </p:spPr>
            <p:txBody>
              <a:bodyPr/>
              <a:lstStyle/>
              <a:p>
                <a:r>
                  <a:rPr lang="ru-RU">
                    <a:noFill/>
                  </a:rPr>
                  <a:t> </a:t>
                </a:r>
              </a:p>
            </p:txBody>
          </p:sp>
        </mc:Fallback>
      </mc:AlternateContent>
      <p:sp>
        <p:nvSpPr>
          <p:cNvPr id="20" name="Прямоугольник 19"/>
          <p:cNvSpPr/>
          <p:nvPr/>
        </p:nvSpPr>
        <p:spPr>
          <a:xfrm>
            <a:off x="4868289" y="3881008"/>
            <a:ext cx="2129109" cy="369332"/>
          </a:xfrm>
          <a:prstGeom prst="rect">
            <a:avLst/>
          </a:prstGeom>
        </p:spPr>
        <p:txBody>
          <a:bodyPr wrap="none">
            <a:spAutoFit/>
          </a:bodyPr>
          <a:lstStyle/>
          <a:p>
            <a:r>
              <a:rPr lang="ru-RU" sz="1800" dirty="0" err="1">
                <a:solidFill>
                  <a:schemeClr val="bg1"/>
                </a:solidFill>
                <a:latin typeface="Times New Roman" panose="02020603050405020304" pitchFamily="18" charset="0"/>
                <a:ea typeface="Times New Roman" panose="02020603050405020304" pitchFamily="18" charset="0"/>
              </a:rPr>
              <a:t>кўринишда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ёзилади</a:t>
            </a:r>
            <a:endParaRPr lang="ru-RU" sz="1800" dirty="0">
              <a:solidFill>
                <a:schemeClr val="bg1"/>
              </a:solidFill>
            </a:endParaRPr>
          </a:p>
        </p:txBody>
      </p:sp>
    </p:spTree>
    <p:extLst>
      <p:ext uri="{BB962C8B-B14F-4D97-AF65-F5344CB8AC3E}">
        <p14:creationId xmlns:p14="http://schemas.microsoft.com/office/powerpoint/2010/main" val="479792807"/>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8026" y="1192177"/>
            <a:ext cx="3879588" cy="369332"/>
          </a:xfrm>
          <a:prstGeom prst="rect">
            <a:avLst/>
          </a:prstGeom>
        </p:spPr>
        <p:txBody>
          <a:bodyPr wrap="none">
            <a:spAutoFit/>
          </a:bodyPr>
          <a:lstStyle/>
          <a:p>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g=2s+1, s-</a:t>
            </a:r>
            <a:r>
              <a:rPr lang="ru-RU" sz="1800" b="1" i="1" dirty="0">
                <a:solidFill>
                  <a:schemeClr val="bg1"/>
                </a:solidFill>
                <a:latin typeface="Times New Roman" panose="02020603050405020304" pitchFamily="18" charset="0"/>
                <a:cs typeface="Times New Roman" panose="02020603050405020304" pitchFamily="18" charset="0"/>
              </a:rPr>
              <a:t> </a:t>
            </a:r>
            <a:r>
              <a:rPr lang="ru-RU" sz="1800" b="1" i="1" dirty="0" err="1">
                <a:solidFill>
                  <a:schemeClr val="bg1"/>
                </a:solidFill>
                <a:latin typeface="Times New Roman" panose="02020603050405020304" pitchFamily="18" charset="0"/>
                <a:cs typeface="Times New Roman" panose="02020603050405020304" pitchFamily="18" charset="0"/>
              </a:rPr>
              <a:t>зарра</a:t>
            </a:r>
            <a:r>
              <a:rPr lang="ru-RU" sz="1800" i="1"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спини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Агар</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5048655" y="1139662"/>
                <a:ext cx="1770678" cy="47436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𝑘</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𝜇</m:t>
                                  </m:r>
                                </m:num>
                                <m:den>
                                  <m:r>
                                    <a:rPr lang="en-US" sz="1800" b="0" i="1" smtClean="0">
                                      <a:solidFill>
                                        <a:schemeClr val="bg1"/>
                                      </a:solidFill>
                                      <a:latin typeface="Cambria Math" panose="02040503050406030204" pitchFamily="18" charset="0"/>
                                    </a:rPr>
                                    <m:t>𝑘𝑇</m:t>
                                  </m:r>
                                </m:den>
                              </m:f>
                            </m:e>
                          </m:d>
                        </m:e>
                      </m:func>
                      <m:r>
                        <a:rPr lang="en-US" sz="1800" b="0" i="1" smtClean="0">
                          <a:solidFill>
                            <a:schemeClr val="bg1"/>
                          </a:solidFill>
                          <a:latin typeface="Cambria Math" panose="02040503050406030204" pitchFamily="18" charset="0"/>
                        </a:rPr>
                        <m:t>≫1</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5048655" y="1139662"/>
                <a:ext cx="1770678" cy="474361"/>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48026" y="1784847"/>
            <a:ext cx="7096748" cy="707886"/>
          </a:xfrm>
          <a:prstGeom prst="rect">
            <a:avLst/>
          </a:prstGeom>
        </p:spPr>
        <p:txBody>
          <a:bodyPr wrap="square">
            <a:spAutoFit/>
          </a:bodyPr>
          <a:lstStyle/>
          <a:p>
            <a:r>
              <a:rPr lang="ru-RU" sz="2000" dirty="0" err="1">
                <a:solidFill>
                  <a:schemeClr val="bg1"/>
                </a:solidFill>
                <a:latin typeface="Times New Roman" panose="02020603050405020304" pitchFamily="18" charset="0"/>
                <a:ea typeface="Times New Roman" panose="02020603050405020304" pitchFamily="18" charset="0"/>
              </a:rPr>
              <a:t>шарт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бажарилса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ифода</a:t>
            </a:r>
            <a:r>
              <a:rPr lang="ru-RU" sz="2000" dirty="0" err="1">
                <a:solidFill>
                  <a:schemeClr val="bg1"/>
                </a:solidFill>
                <a:latin typeface="Times New Roman" panose="02020603050405020304" pitchFamily="18" charset="0"/>
                <a:ea typeface="Times New Roman" panose="02020603050405020304" pitchFamily="18" charset="0"/>
              </a:rPr>
              <a:t>даги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ҳар</a:t>
            </a:r>
            <a:r>
              <a:rPr lang="ru-RU" sz="2000" dirty="0">
                <a:solidFill>
                  <a:schemeClr val="bg1"/>
                </a:solidFill>
                <a:latin typeface="Times New Roman" panose="02020603050405020304" pitchFamily="18" charset="0"/>
                <a:ea typeface="Times New Roman" panose="02020603050405020304" pitchFamily="18" charset="0"/>
              </a:rPr>
              <a:t> икала </a:t>
            </a:r>
            <a:r>
              <a:rPr lang="ru-RU" sz="2000" dirty="0" err="1">
                <a:solidFill>
                  <a:schemeClr val="bg1"/>
                </a:solidFill>
                <a:latin typeface="Times New Roman" panose="02020603050405020304" pitchFamily="18" charset="0"/>
                <a:ea typeface="Times New Roman" panose="02020603050405020304" pitchFamily="18" charset="0"/>
              </a:rPr>
              <a:t>тақсимот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Максвеллнинг</a:t>
            </a:r>
            <a:r>
              <a:rPr lang="ru-RU" sz="2000" dirty="0">
                <a:solidFill>
                  <a:schemeClr val="bg1"/>
                </a:solidFill>
                <a:latin typeface="Times New Roman" panose="02020603050405020304" pitchFamily="18" charset="0"/>
                <a:ea typeface="Times New Roman" panose="02020603050405020304" pitchFamily="18" charset="0"/>
              </a:rPr>
              <a:t> классик </a:t>
            </a:r>
            <a:r>
              <a:rPr lang="ru-RU" sz="2000" dirty="0" err="1">
                <a:solidFill>
                  <a:schemeClr val="bg1"/>
                </a:solidFill>
                <a:latin typeface="Times New Roman" panose="02020603050405020304" pitchFamily="18" charset="0"/>
                <a:ea typeface="Times New Roman" panose="02020603050405020304" pitchFamily="18" charset="0"/>
              </a:rPr>
              <a:t>тақсимотига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ўтади</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p:sp>
        <p:nvSpPr>
          <p:cNvPr id="6" name="Прямоугольник 5"/>
          <p:cNvSpPr/>
          <p:nvPr/>
        </p:nvSpPr>
        <p:spPr>
          <a:xfrm>
            <a:off x="948026" y="2586422"/>
            <a:ext cx="6415812"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Шу сабабли бу шартни классик тақсимотнинг татбиқ қилиш шарти сифатида қабул қилиш мумкин. Шартда иккита катталик </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ɛ </a:t>
            </a:r>
            <a:r>
              <a:rPr lang="ru-RU" sz="2000" dirty="0" err="1" smtClean="0">
                <a:solidFill>
                  <a:schemeClr val="bg1"/>
                </a:solidFill>
                <a:latin typeface="Times New Roman" panose="02020603050405020304" pitchFamily="18" charset="0"/>
                <a:cs typeface="Times New Roman" panose="02020603050405020304" pitchFamily="18" charset="0"/>
              </a:rPr>
              <a:t>ва</a:t>
            </a:r>
            <a:r>
              <a:rPr lang="ru-RU" sz="2000" dirty="0" smtClean="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µ </a:t>
            </a:r>
            <a:r>
              <a:rPr lang="uz-Cyrl-UZ" sz="2000" dirty="0" smtClean="0">
                <a:solidFill>
                  <a:schemeClr val="bg1"/>
                </a:solidFill>
                <a:latin typeface="Times New Roman" panose="02020603050405020304" pitchFamily="18" charset="0"/>
                <a:cs typeface="Times New Roman" panose="02020603050405020304" pitchFamily="18" charset="0"/>
              </a:rPr>
              <a:t>иштирок </a:t>
            </a:r>
            <a:r>
              <a:rPr lang="uz-Cyrl-UZ" sz="2000" dirty="0">
                <a:solidFill>
                  <a:schemeClr val="bg1"/>
                </a:solidFill>
                <a:latin typeface="Times New Roman" panose="02020603050405020304" pitchFamily="18" charset="0"/>
                <a:cs typeface="Times New Roman" panose="02020603050405020304" pitchFamily="18" charset="0"/>
              </a:rPr>
              <a:t>этмоқда.</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0211493"/>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96501" y="1071858"/>
            <a:ext cx="6809362" cy="2677656"/>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Берилган газ учун энергия ихтиёрий қийматларни қабул қилиши мумкин, лекин кимёвий потенциал аниқ қиймат қабул қилади. Шу сабабли классик тақсимотни ўринли бўлиш чегарасини кимёвий потенциалга нисбатан ёзиш тўғри бўлади. Бунинг учун биринчи навбатда тақсимот функциясининг нормировка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шартидан</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µ </a:t>
            </a:r>
            <a:r>
              <a:rPr lang="uz-Cyrl-UZ" sz="2400" dirty="0">
                <a:solidFill>
                  <a:schemeClr val="bg1"/>
                </a:solidFill>
                <a:latin typeface="Times New Roman" panose="02020603050405020304" pitchFamily="18" charset="0"/>
                <a:cs typeface="Times New Roman" panose="02020603050405020304" pitchFamily="18" charset="0"/>
              </a:rPr>
              <a:t>ни аниқлаймиз. </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494706"/>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399" y="655003"/>
            <a:ext cx="6877455" cy="2677656"/>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Максвелл тақсимотининг фазалар фазоси бўйича интеграл бир томондан берилган ҳажмдаги зарралар сонига тенг бўлади. Иккинчи томондан интеграл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остидаги</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ўрнига эркин зарра энергияси қўйиб интегрални ҳисобласак, қуйидаги натижани оламиз:</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497661" y="3332659"/>
                <a:ext cx="4056431" cy="8180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𝑁</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𝑉</m:t>
                      </m:r>
                      <m:r>
                        <a:rPr lang="en-US" sz="2800" b="0" i="0" smtClean="0">
                          <a:solidFill>
                            <a:schemeClr val="bg1"/>
                          </a:solidFill>
                          <a:latin typeface="Cambria Math" panose="02040503050406030204" pitchFamily="18" charset="0"/>
                        </a:rPr>
                        <m:t>(</m:t>
                      </m:r>
                      <m:sSup>
                        <m:sSupPr>
                          <m:ctrlPr>
                            <a:rPr lang="en-US" sz="2800" b="0" i="1" smtClean="0">
                              <a:solidFill>
                                <a:schemeClr val="bg1"/>
                              </a:solidFill>
                              <a:latin typeface="Cambria Math" panose="02040503050406030204" pitchFamily="18" charset="0"/>
                            </a:rPr>
                          </m:ctrlPr>
                        </m:sSup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2</m:t>
                              </m:r>
                              <m:r>
                                <a:rPr lang="en-US" sz="2800" b="0" i="1" smtClean="0">
                                  <a:solidFill>
                                    <a:schemeClr val="bg1"/>
                                  </a:solidFill>
                                  <a:latin typeface="Cambria Math" panose="02040503050406030204" pitchFamily="18" charset="0"/>
                                  <a:ea typeface="Cambria Math" panose="02040503050406030204" pitchFamily="18" charset="0"/>
                                </a:rPr>
                                <m:t>𝜋</m:t>
                              </m:r>
                              <m:r>
                                <a:rPr lang="en-US" sz="2800" b="0" i="1" smtClean="0">
                                  <a:solidFill>
                                    <a:schemeClr val="bg1"/>
                                  </a:solidFill>
                                  <a:latin typeface="Cambria Math" panose="02040503050406030204" pitchFamily="18" charset="0"/>
                                  <a:ea typeface="Cambria Math" panose="02040503050406030204" pitchFamily="18" charset="0"/>
                                </a:rPr>
                                <m:t>𝑚𝑘𝑇</m:t>
                              </m:r>
                            </m:num>
                            <m:den>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ℏ</m:t>
                                  </m:r>
                                </m:e>
                                <m:sup>
                                  <m:r>
                                    <a:rPr lang="en-US" sz="2800" b="0" i="1" smtClean="0">
                                      <a:solidFill>
                                        <a:schemeClr val="bg1"/>
                                      </a:solidFill>
                                      <a:latin typeface="Cambria Math" panose="02040503050406030204" pitchFamily="18" charset="0"/>
                                    </a:rPr>
                                    <m:t>2</m:t>
                                  </m:r>
                                </m:sup>
                              </m:sSup>
                            </m:den>
                          </m:f>
                          <m:r>
                            <a:rPr lang="en-US" sz="2800" b="0" i="1" smtClean="0">
                              <a:solidFill>
                                <a:schemeClr val="bg1"/>
                              </a:solidFill>
                              <a:latin typeface="Cambria Math" panose="02040503050406030204" pitchFamily="18" charset="0"/>
                            </a:rPr>
                            <m:t>)</m:t>
                          </m:r>
                        </m:e>
                        <m:sup>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3</m:t>
                              </m:r>
                            </m:num>
                            <m:den>
                              <m:r>
                                <a:rPr lang="en-US" sz="2800" b="0" i="1" smtClean="0">
                                  <a:solidFill>
                                    <a:schemeClr val="bg1"/>
                                  </a:solidFill>
                                  <a:latin typeface="Cambria Math" panose="02040503050406030204" pitchFamily="18" charset="0"/>
                                </a:rPr>
                                <m:t>2</m:t>
                              </m:r>
                            </m:den>
                          </m:f>
                          <m:r>
                            <a:rPr lang="en-US" sz="2800" b="0" i="1" smtClean="0">
                              <a:solidFill>
                                <a:schemeClr val="bg1"/>
                              </a:solidFill>
                              <a:latin typeface="Cambria Math" panose="02040503050406030204" pitchFamily="18" charset="0"/>
                            </a:rPr>
                            <m:t> </m:t>
                          </m:r>
                        </m:sup>
                      </m:sSup>
                      <m:func>
                        <m:funcPr>
                          <m:ctrlPr>
                            <a:rPr lang="en-US" sz="2800" b="0" i="1" smtClean="0">
                              <a:solidFill>
                                <a:schemeClr val="bg1"/>
                              </a:solidFill>
                              <a:latin typeface="Cambria Math" panose="02040503050406030204" pitchFamily="18" charset="0"/>
                            </a:rPr>
                          </m:ctrlPr>
                        </m:funcPr>
                        <m:fName>
                          <m:r>
                            <m:rPr>
                              <m:sty m:val="p"/>
                            </m:rPr>
                            <a:rPr lang="en-US" sz="2800" b="0" i="0" smtClean="0">
                              <a:solidFill>
                                <a:schemeClr val="bg1"/>
                              </a:solidFill>
                              <a:latin typeface="Cambria Math" panose="02040503050406030204" pitchFamily="18" charset="0"/>
                            </a:rPr>
                            <m:t>exp</m:t>
                          </m:r>
                        </m:fName>
                        <m:e>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𝜇</m:t>
                              </m:r>
                            </m:num>
                            <m:den>
                              <m:r>
                                <a:rPr lang="en-US" sz="2800" b="0" i="1" smtClean="0">
                                  <a:solidFill>
                                    <a:schemeClr val="bg1"/>
                                  </a:solidFill>
                                  <a:latin typeface="Cambria Math" panose="02040503050406030204" pitchFamily="18" charset="0"/>
                                </a:rPr>
                                <m:t>𝑘𝑇</m:t>
                              </m:r>
                            </m:den>
                          </m:f>
                          <m:r>
                            <a:rPr lang="en-US" sz="2800" b="0" i="1" smtClean="0">
                              <a:solidFill>
                                <a:schemeClr val="bg1"/>
                              </a:solidFill>
                              <a:latin typeface="Cambria Math" panose="02040503050406030204" pitchFamily="18" charset="0"/>
                            </a:rPr>
                            <m:t>)</m:t>
                          </m:r>
                        </m:e>
                      </m:func>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497661" y="3332659"/>
                <a:ext cx="4056431" cy="818044"/>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540492433"/>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5125" y="919084"/>
            <a:ext cx="6420255" cy="1200329"/>
          </a:xfrm>
          <a:prstGeom prst="rect">
            <a:avLst/>
          </a:prstGeom>
        </p:spPr>
        <p:txBody>
          <a:bodyPr wrap="square">
            <a:spAutoFit/>
          </a:bodyPr>
          <a:lstStyle/>
          <a:p>
            <a:pPr indent="449580"/>
            <a:r>
              <a:rPr lang="uz-Cyrl-UZ" sz="2400" dirty="0">
                <a:solidFill>
                  <a:schemeClr val="bg1"/>
                </a:solidFill>
                <a:latin typeface="Times New Roman" panose="02020603050405020304" pitchFamily="18" charset="0"/>
                <a:ea typeface="Times New Roman" panose="02020603050405020304" pitchFamily="18" charset="0"/>
              </a:rPr>
              <a:t>Бу натижага асосан классик тақсимотнинг татбиқ қилиш чегарасини қуйидагича ёзиш мумкин:</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431622" y="2581266"/>
                <a:ext cx="5687263" cy="8180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unc>
                        <m:funcPr>
                          <m:ctrlPr>
                            <a:rPr lang="en-US" sz="2800" b="0" i="1" smtClean="0">
                              <a:solidFill>
                                <a:schemeClr val="bg1"/>
                              </a:solidFill>
                              <a:latin typeface="Cambria Math" panose="02040503050406030204" pitchFamily="18" charset="0"/>
                            </a:rPr>
                          </m:ctrlPr>
                        </m:funcPr>
                        <m:fName>
                          <m:r>
                            <m:rPr>
                              <m:sty m:val="p"/>
                            </m:rPr>
                            <a:rPr lang="en-US" sz="2800" b="0" i="0" smtClean="0">
                              <a:solidFill>
                                <a:schemeClr val="bg1"/>
                              </a:solidFill>
                              <a:latin typeface="Cambria Math" panose="02040503050406030204" pitchFamily="18" charset="0"/>
                            </a:rPr>
                            <m:t>exp</m:t>
                          </m:r>
                        </m:fName>
                        <m:e>
                          <m:d>
                            <m:dPr>
                              <m:ctrlPr>
                                <a:rPr lang="en-US" sz="2800" b="0" i="1" smtClean="0">
                                  <a:solidFill>
                                    <a:schemeClr val="bg1"/>
                                  </a:solidFill>
                                  <a:latin typeface="Cambria Math" panose="02040503050406030204" pitchFamily="18" charset="0"/>
                                </a:rPr>
                              </m:ctrlPr>
                            </m:dPr>
                            <m:e>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𝜇</m:t>
                                  </m:r>
                                </m:num>
                                <m:den>
                                  <m:r>
                                    <a:rPr lang="en-US" sz="2800" b="0" i="1" smtClean="0">
                                      <a:solidFill>
                                        <a:schemeClr val="bg1"/>
                                      </a:solidFill>
                                      <a:latin typeface="Cambria Math" panose="02040503050406030204" pitchFamily="18" charset="0"/>
                                    </a:rPr>
                                    <m:t>𝑘𝑇</m:t>
                                  </m:r>
                                </m:den>
                              </m:f>
                            </m:e>
                          </m:d>
                        </m:e>
                      </m:func>
                      <m:r>
                        <a:rPr lang="en-US" sz="2800" b="0" i="1" smtClean="0">
                          <a:solidFill>
                            <a:schemeClr val="bg1"/>
                          </a:solidFill>
                          <a:latin typeface="Cambria Math" panose="02040503050406030204" pitchFamily="18" charset="0"/>
                        </a:rPr>
                        <m:t>= </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𝑉</m:t>
                          </m:r>
                        </m:num>
                        <m:den>
                          <m:r>
                            <a:rPr lang="en-US" sz="2800" b="0" i="1" smtClean="0">
                              <a:solidFill>
                                <a:schemeClr val="bg1"/>
                              </a:solidFill>
                              <a:latin typeface="Cambria Math" panose="02040503050406030204" pitchFamily="18" charset="0"/>
                            </a:rPr>
                            <m:t>𝑁</m:t>
                          </m:r>
                        </m:den>
                      </m:f>
                      <m:r>
                        <a:rPr lang="en-US" sz="2800" b="0" i="1" smtClean="0">
                          <a:solidFill>
                            <a:schemeClr val="bg1"/>
                          </a:solidFill>
                          <a:latin typeface="Cambria Math" panose="02040503050406030204" pitchFamily="18" charset="0"/>
                        </a:rPr>
                        <m:t> (</m:t>
                      </m:r>
                      <m:sSup>
                        <m:sSupPr>
                          <m:ctrlPr>
                            <a:rPr lang="en-US" sz="2800" b="0" i="1" smtClean="0">
                              <a:solidFill>
                                <a:schemeClr val="bg1"/>
                              </a:solidFill>
                              <a:latin typeface="Cambria Math" panose="02040503050406030204" pitchFamily="18" charset="0"/>
                            </a:rPr>
                          </m:ctrlPr>
                        </m:sSup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2</m:t>
                              </m:r>
                              <m:r>
                                <a:rPr lang="en-US" sz="2800" b="0" i="1" smtClean="0">
                                  <a:solidFill>
                                    <a:schemeClr val="bg1"/>
                                  </a:solidFill>
                                  <a:latin typeface="Cambria Math" panose="02040503050406030204" pitchFamily="18" charset="0"/>
                                  <a:ea typeface="Cambria Math" panose="02040503050406030204" pitchFamily="18" charset="0"/>
                                </a:rPr>
                                <m:t>𝜋</m:t>
                              </m:r>
                              <m:r>
                                <a:rPr lang="en-US" sz="2800" b="0" i="1" smtClean="0">
                                  <a:solidFill>
                                    <a:schemeClr val="bg1"/>
                                  </a:solidFill>
                                  <a:latin typeface="Cambria Math" panose="02040503050406030204" pitchFamily="18" charset="0"/>
                                  <a:ea typeface="Cambria Math" panose="02040503050406030204" pitchFamily="18" charset="0"/>
                                </a:rPr>
                                <m:t>𝑚𝑘𝑇</m:t>
                              </m:r>
                            </m:num>
                            <m:den>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ℏ</m:t>
                                  </m:r>
                                </m:e>
                                <m:sup>
                                  <m:r>
                                    <a:rPr lang="en-US" sz="2800" b="0" i="1" smtClean="0">
                                      <a:solidFill>
                                        <a:schemeClr val="bg1"/>
                                      </a:solidFill>
                                      <a:latin typeface="Cambria Math" panose="02040503050406030204" pitchFamily="18" charset="0"/>
                                    </a:rPr>
                                    <m:t>2</m:t>
                                  </m:r>
                                </m:sup>
                              </m:sSup>
                            </m:den>
                          </m:f>
                          <m:r>
                            <a:rPr lang="en-US" sz="2800" b="0" i="1" smtClean="0">
                              <a:solidFill>
                                <a:schemeClr val="bg1"/>
                              </a:solidFill>
                              <a:latin typeface="Cambria Math" panose="02040503050406030204" pitchFamily="18" charset="0"/>
                            </a:rPr>
                            <m:t>)</m:t>
                          </m:r>
                        </m:e>
                        <m:sup>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3</m:t>
                              </m:r>
                            </m:num>
                            <m:den>
                              <m:r>
                                <a:rPr lang="en-US" sz="2800" b="0" i="1" smtClean="0">
                                  <a:solidFill>
                                    <a:schemeClr val="bg1"/>
                                  </a:solidFill>
                                  <a:latin typeface="Cambria Math" panose="02040503050406030204" pitchFamily="18" charset="0"/>
                                </a:rPr>
                                <m:t>2</m:t>
                              </m:r>
                            </m:den>
                          </m:f>
                        </m:sup>
                      </m:sSup>
                      <m:func>
                        <m:funcPr>
                          <m:ctrlPr>
                            <a:rPr lang="en-US" sz="2800" b="0" i="1" smtClean="0">
                              <a:solidFill>
                                <a:schemeClr val="bg1"/>
                              </a:solidFill>
                              <a:latin typeface="Cambria Math" panose="02040503050406030204" pitchFamily="18" charset="0"/>
                            </a:rPr>
                          </m:ctrlPr>
                        </m:funcPr>
                        <m:fName>
                          <m:r>
                            <m:rPr>
                              <m:sty m:val="p"/>
                            </m:rPr>
                            <a:rPr lang="en-US" sz="2800" b="0" i="0" smtClean="0">
                              <a:solidFill>
                                <a:schemeClr val="bg1"/>
                              </a:solidFill>
                              <a:latin typeface="Cambria Math" panose="02040503050406030204" pitchFamily="18" charset="0"/>
                            </a:rPr>
                            <m:t>exp</m:t>
                          </m:r>
                        </m:fName>
                        <m:e>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ea typeface="Cambria Math" panose="02040503050406030204" pitchFamily="18" charset="0"/>
                                </a:rPr>
                                <m:t>𝜇</m:t>
                              </m:r>
                            </m:num>
                            <m:den>
                              <m:r>
                                <a:rPr lang="en-US" sz="2800" b="0" i="1" smtClean="0">
                                  <a:solidFill>
                                    <a:schemeClr val="bg1"/>
                                  </a:solidFill>
                                  <a:latin typeface="Cambria Math" panose="02040503050406030204" pitchFamily="18" charset="0"/>
                                </a:rPr>
                                <m:t>𝑘𝑇</m:t>
                              </m:r>
                            </m:den>
                          </m:f>
                          <m:r>
                            <a:rPr lang="en-US" sz="2800" b="0" i="1" smtClean="0">
                              <a:solidFill>
                                <a:schemeClr val="bg1"/>
                              </a:solidFill>
                              <a:latin typeface="Cambria Math" panose="02040503050406030204" pitchFamily="18" charset="0"/>
                            </a:rPr>
                            <m:t>)</m:t>
                          </m:r>
                        </m:e>
                      </m:func>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431622" y="2581266"/>
                <a:ext cx="5687263" cy="818044"/>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784540027"/>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0314" y="1130224"/>
            <a:ext cx="6819089" cy="2308324"/>
          </a:xfrm>
          <a:prstGeom prst="rect">
            <a:avLst/>
          </a:prstGeom>
        </p:spPr>
        <p:txBody>
          <a:bodyPr wrap="square">
            <a:spAutoFit/>
          </a:bodyPr>
          <a:lstStyle/>
          <a:p>
            <a:pPr indent="449580"/>
            <a:r>
              <a:rPr lang="uz-Cyrl-UZ" sz="2400" dirty="0">
                <a:solidFill>
                  <a:schemeClr val="bg1"/>
                </a:solidFill>
                <a:latin typeface="Times New Roman" panose="02020603050405020304" pitchFamily="18" charset="0"/>
                <a:ea typeface="Times New Roman" panose="02020603050405020304" pitchFamily="18" charset="0"/>
              </a:rPr>
              <a:t>Ушбу ифодага кўра классик тақсимотнинг татбиқ қилиш чегараси бир вақтнинг ўзида газ зарраларининг массаси, температураси ва зичлиги билан белгиланади. юқоридаги шарт бажарилиши учун зарра массаси катта, газ температураси юқори ва зичлиги кичик бўлиши керак.</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51159219"/>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2493" y="919084"/>
            <a:ext cx="6770451" cy="646331"/>
          </a:xfrm>
          <a:prstGeom prst="rect">
            <a:avLst/>
          </a:prstGeom>
        </p:spPr>
        <p:txBody>
          <a:bodyPr wrap="square">
            <a:spAutoFit/>
          </a:bodyPr>
          <a:lstStyle/>
          <a:p>
            <a:pPr indent="449580"/>
            <a:r>
              <a:rPr lang="ru-RU" sz="1800" dirty="0" err="1">
                <a:solidFill>
                  <a:schemeClr val="bg1"/>
                </a:solidFill>
                <a:latin typeface="Times New Roman" panose="02020603050405020304" pitchFamily="18" charset="0"/>
                <a:ea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шартнинг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тескариси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бажарилса</a:t>
            </a:r>
            <a:r>
              <a:rPr lang="ru-RU" sz="1800" dirty="0">
                <a:solidFill>
                  <a:schemeClr val="bg1"/>
                </a:solidFill>
                <a:latin typeface="Times New Roman" panose="02020603050405020304" pitchFamily="18" charset="0"/>
                <a:ea typeface="Times New Roman" panose="02020603050405020304" pitchFamily="18" charset="0"/>
              </a:rPr>
              <a:t>, у </a:t>
            </a:r>
            <a:r>
              <a:rPr lang="ru-RU" sz="1800" dirty="0" err="1">
                <a:solidFill>
                  <a:schemeClr val="bg1"/>
                </a:solidFill>
                <a:latin typeface="Times New Roman" panose="02020603050405020304" pitchFamily="18" charset="0"/>
                <a:ea typeface="Times New Roman" panose="02020603050405020304" pitchFamily="18" charset="0"/>
              </a:rPr>
              <a:t>ҳолда</a:t>
            </a:r>
            <a:r>
              <a:rPr lang="ru-RU" sz="1800" dirty="0">
                <a:solidFill>
                  <a:schemeClr val="bg1"/>
                </a:solidFill>
                <a:latin typeface="Times New Roman" panose="02020603050405020304" pitchFamily="18" charset="0"/>
                <a:ea typeface="Times New Roman" panose="02020603050405020304" pitchFamily="18" charset="0"/>
              </a:rPr>
              <a:t> газ </a:t>
            </a:r>
            <a:r>
              <a:rPr lang="ru-RU" sz="1800" dirty="0" err="1">
                <a:solidFill>
                  <a:schemeClr val="bg1"/>
                </a:solidFill>
                <a:latin typeface="Times New Roman" panose="02020603050405020304" pitchFamily="18" charset="0"/>
                <a:ea typeface="Times New Roman" panose="02020603050405020304" pitchFamily="18" charset="0"/>
              </a:rPr>
              <a:t>айниган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ҳолатда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Айниш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чегараси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Прямоугольник 3"/>
              <p:cNvSpPr/>
              <p:nvPr/>
            </p:nvSpPr>
            <p:spPr>
              <a:xfrm>
                <a:off x="3408716" y="1698502"/>
                <a:ext cx="1969835" cy="61824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1800" i="1" smtClean="0">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rPr>
                            <m:t>𝑉</m:t>
                          </m:r>
                        </m:num>
                        <m:den>
                          <m:r>
                            <a:rPr lang="en-US" sz="1800" i="1">
                              <a:solidFill>
                                <a:schemeClr val="bg1"/>
                              </a:solidFill>
                              <a:latin typeface="Cambria Math" panose="02040503050406030204" pitchFamily="18" charset="0"/>
                            </a:rPr>
                            <m:t>𝑁</m:t>
                          </m:r>
                        </m:den>
                      </m:f>
                      <m:r>
                        <a:rPr lang="en-US" sz="1800" i="1">
                          <a:solidFill>
                            <a:schemeClr val="bg1"/>
                          </a:solidFill>
                          <a:latin typeface="Cambria Math" panose="02040503050406030204" pitchFamily="18" charset="0"/>
                        </a:rPr>
                        <m:t> (</m:t>
                      </m:r>
                      <m:sSup>
                        <m:sSupPr>
                          <m:ctrlPr>
                            <a:rPr lang="en-US" sz="1800" i="1">
                              <a:solidFill>
                                <a:schemeClr val="bg1"/>
                              </a:solidFill>
                              <a:latin typeface="Cambria Math" panose="02040503050406030204" pitchFamily="18" charset="0"/>
                            </a:rPr>
                          </m:ctrlPr>
                        </m:sSupPr>
                        <m:e>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rPr>
                                <m:t>2</m:t>
                              </m:r>
                              <m:r>
                                <a:rPr lang="en-US" sz="1800" i="1">
                                  <a:solidFill>
                                    <a:schemeClr val="bg1"/>
                                  </a:solidFill>
                                  <a:latin typeface="Cambria Math" panose="02040503050406030204" pitchFamily="18" charset="0"/>
                                  <a:ea typeface="Cambria Math" panose="02040503050406030204" pitchFamily="18" charset="0"/>
                                </a:rPr>
                                <m:t>𝜋</m:t>
                              </m:r>
                              <m:r>
                                <a:rPr lang="en-US" sz="1800" i="1">
                                  <a:solidFill>
                                    <a:schemeClr val="bg1"/>
                                  </a:solidFill>
                                  <a:latin typeface="Cambria Math" panose="02040503050406030204" pitchFamily="18" charset="0"/>
                                  <a:ea typeface="Cambria Math" panose="02040503050406030204" pitchFamily="18" charset="0"/>
                                </a:rPr>
                                <m:t>𝑚𝑘𝑇</m:t>
                              </m:r>
                            </m:num>
                            <m:den>
                              <m:sSup>
                                <m:sSupPr>
                                  <m:ctrlPr>
                                    <a:rPr lang="en-US" sz="1800" i="1">
                                      <a:solidFill>
                                        <a:schemeClr val="bg1"/>
                                      </a:solidFill>
                                      <a:latin typeface="Cambria Math" panose="02040503050406030204" pitchFamily="18" charset="0"/>
                                    </a:rPr>
                                  </m:ctrlPr>
                                </m:sSupPr>
                                <m:e>
                                  <m:r>
                                    <a:rPr lang="en-US" sz="1800" i="1">
                                      <a:solidFill>
                                        <a:schemeClr val="bg1"/>
                                      </a:solidFill>
                                      <a:latin typeface="Cambria Math" panose="02040503050406030204" pitchFamily="18" charset="0"/>
                                    </a:rPr>
                                    <m:t>ℏ</m:t>
                                  </m:r>
                                </m:e>
                                <m:sup>
                                  <m:r>
                                    <a:rPr lang="en-US" sz="1800" i="1">
                                      <a:solidFill>
                                        <a:schemeClr val="bg1"/>
                                      </a:solidFill>
                                      <a:latin typeface="Cambria Math" panose="02040503050406030204" pitchFamily="18" charset="0"/>
                                    </a:rPr>
                                    <m:t>2</m:t>
                                  </m:r>
                                </m:sup>
                              </m:sSup>
                            </m:den>
                          </m:f>
                          <m:r>
                            <a:rPr lang="en-US" sz="1800" i="1">
                              <a:solidFill>
                                <a:schemeClr val="bg1"/>
                              </a:solidFill>
                              <a:latin typeface="Cambria Math" panose="02040503050406030204" pitchFamily="18" charset="0"/>
                            </a:rPr>
                            <m:t>)</m:t>
                          </m:r>
                        </m:e>
                        <m:sup>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rPr>
                                <m:t>3</m:t>
                              </m:r>
                            </m:num>
                            <m:den>
                              <m:r>
                                <a:rPr lang="en-US" sz="1800" i="1">
                                  <a:solidFill>
                                    <a:schemeClr val="bg1"/>
                                  </a:solidFill>
                                  <a:latin typeface="Cambria Math" panose="02040503050406030204" pitchFamily="18" charset="0"/>
                                </a:rPr>
                                <m:t>2</m:t>
                              </m:r>
                            </m:den>
                          </m:f>
                        </m:sup>
                      </m:sSup>
                      <m:r>
                        <a:rPr lang="en-US" sz="1800" b="0" i="1" smtClean="0">
                          <a:solidFill>
                            <a:schemeClr val="bg1"/>
                          </a:solidFill>
                          <a:latin typeface="Cambria Math" panose="02040503050406030204" pitchFamily="18" charset="0"/>
                        </a:rPr>
                        <m:t>=1</m:t>
                      </m:r>
                    </m:oMath>
                  </m:oMathPara>
                </a14:m>
                <a:endParaRPr lang="ru-RU" sz="1800" dirty="0"/>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3408716" y="1698502"/>
                <a:ext cx="1969835" cy="618246"/>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826006" y="2328041"/>
            <a:ext cx="6781023" cy="369332"/>
          </a:xfrm>
          <a:prstGeom prst="rect">
            <a:avLst/>
          </a:prstGeom>
        </p:spPr>
        <p:txBody>
          <a:bodyPr wrap="square">
            <a:spAutoFit/>
          </a:bodyPr>
          <a:lstStyle/>
          <a:p>
            <a:r>
              <a:rPr lang="ru-RU" sz="1800" dirty="0">
                <a:solidFill>
                  <a:schemeClr val="bg1"/>
                </a:solidFill>
                <a:latin typeface="Times New Roman" panose="02020603050405020304" pitchFamily="18" charset="0"/>
                <a:ea typeface="Times New Roman" panose="02020603050405020304" pitchFamily="18" charset="0"/>
              </a:rPr>
              <a:t>дан </a:t>
            </a:r>
            <a:r>
              <a:rPr lang="ru-RU" sz="1800" dirty="0" err="1">
                <a:solidFill>
                  <a:schemeClr val="bg1"/>
                </a:solidFill>
                <a:latin typeface="Times New Roman" panose="02020603050405020304" pitchFamily="18" charset="0"/>
                <a:ea typeface="Times New Roman" panose="02020603050405020304" pitchFamily="18" charset="0"/>
              </a:rPr>
              <a:t>бошланади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ифода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айниш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температурасини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аниқлаб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беради</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Прямоугольник 5"/>
              <p:cNvSpPr/>
              <p:nvPr/>
            </p:nvSpPr>
            <p:spPr>
              <a:xfrm>
                <a:off x="3280237" y="2755311"/>
                <a:ext cx="1540742" cy="64812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𝑇</m:t>
                          </m:r>
                        </m:e>
                        <m:sub>
                          <m:r>
                            <a:rPr lang="en-US" sz="1800" b="0" i="1" smtClean="0">
                              <a:solidFill>
                                <a:schemeClr val="bg1"/>
                              </a:solidFill>
                              <a:latin typeface="Cambria Math" panose="02040503050406030204" pitchFamily="18" charset="0"/>
                            </a:rPr>
                            <m:t>0</m:t>
                          </m:r>
                        </m:sub>
                      </m:sSub>
                      <m:sSup>
                        <m:sSupPr>
                          <m:ctrlPr>
                            <a:rPr lang="en-US" sz="1800" i="1">
                              <a:solidFill>
                                <a:schemeClr val="bg1"/>
                              </a:solidFill>
                              <a:latin typeface="Cambria Math" panose="02040503050406030204" pitchFamily="18" charset="0"/>
                            </a:rPr>
                          </m:ctrlPr>
                        </m:sSupPr>
                        <m:e>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rPr>
                                <m:t>2</m:t>
                              </m:r>
                              <m:r>
                                <a:rPr lang="en-US" sz="1800" i="1">
                                  <a:solidFill>
                                    <a:schemeClr val="bg1"/>
                                  </a:solidFill>
                                  <a:latin typeface="Cambria Math" panose="02040503050406030204" pitchFamily="18" charset="0"/>
                                  <a:ea typeface="Cambria Math" panose="02040503050406030204" pitchFamily="18" charset="0"/>
                                </a:rPr>
                                <m:t>𝜋</m:t>
                              </m:r>
                              <m:sSup>
                                <m:sSupPr>
                                  <m:ctrlPr>
                                    <a:rPr lang="en-US" sz="1800" i="1" smtClean="0">
                                      <a:solidFill>
                                        <a:schemeClr val="bg1"/>
                                      </a:solidFill>
                                      <a:latin typeface="Cambria Math" panose="02040503050406030204" pitchFamily="18" charset="0"/>
                                      <a:ea typeface="Cambria Math" panose="02040503050406030204" pitchFamily="18" charset="0"/>
                                    </a:rPr>
                                  </m:ctrlPr>
                                </m:sSupPr>
                                <m:e>
                                  <m:r>
                                    <a:rPr lang="en-US" sz="1800" i="1" smtClean="0">
                                      <a:solidFill>
                                        <a:schemeClr val="bg1"/>
                                      </a:solidFill>
                                      <a:latin typeface="Cambria Math" panose="02040503050406030204" pitchFamily="18" charset="0"/>
                                      <a:ea typeface="Cambria Math" panose="02040503050406030204" pitchFamily="18" charset="0"/>
                                    </a:rPr>
                                    <m:t>ℏ</m:t>
                                  </m:r>
                                </m:e>
                                <m:sup>
                                  <m:r>
                                    <a:rPr lang="en-US" sz="1800" b="0" i="1" smtClean="0">
                                      <a:solidFill>
                                        <a:schemeClr val="bg1"/>
                                      </a:solidFill>
                                      <a:latin typeface="Cambria Math" panose="02040503050406030204" pitchFamily="18" charset="0"/>
                                      <a:ea typeface="Cambria Math" panose="02040503050406030204" pitchFamily="18" charset="0"/>
                                    </a:rPr>
                                    <m:t>2</m:t>
                                  </m:r>
                                </m:sup>
                              </m:sSup>
                            </m:num>
                            <m:den>
                              <m:r>
                                <a:rPr lang="en-US" sz="1800" b="0" i="1" smtClean="0">
                                  <a:solidFill>
                                    <a:schemeClr val="bg1"/>
                                  </a:solidFill>
                                  <a:latin typeface="Cambria Math" panose="02040503050406030204" pitchFamily="18" charset="0"/>
                                  <a:ea typeface="Cambria Math" panose="02040503050406030204" pitchFamily="18" charset="0"/>
                                </a:rPr>
                                <m:t>𝑚𝑘</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e>
                        <m:sup>
                          <m:f>
                            <m:fPr>
                              <m:ctrlPr>
                                <a:rPr lang="en-US" sz="1800" i="1">
                                  <a:solidFill>
                                    <a:schemeClr val="bg1"/>
                                  </a:solidFill>
                                  <a:latin typeface="Cambria Math" panose="02040503050406030204" pitchFamily="18" charset="0"/>
                                </a:rPr>
                              </m:ctrlPr>
                            </m:fPr>
                            <m:num>
                              <m:r>
                                <a:rPr lang="en-US" sz="1800" i="1">
                                  <a:solidFill>
                                    <a:schemeClr val="bg1"/>
                                  </a:solidFill>
                                  <a:latin typeface="Cambria Math" panose="02040503050406030204" pitchFamily="18" charset="0"/>
                                </a:rPr>
                                <m:t>3</m:t>
                              </m:r>
                            </m:num>
                            <m:den>
                              <m:r>
                                <a:rPr lang="en-US" sz="1800" i="1">
                                  <a:solidFill>
                                    <a:schemeClr val="bg1"/>
                                  </a:solidFill>
                                  <a:latin typeface="Cambria Math" panose="02040503050406030204" pitchFamily="18" charset="0"/>
                                </a:rPr>
                                <m:t>2</m:t>
                              </m:r>
                            </m:den>
                          </m:f>
                        </m:sup>
                      </m:sSup>
                    </m:oMath>
                  </m:oMathPara>
                </a14:m>
                <a:endParaRPr lang="ru-RU" sz="1800" dirty="0"/>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3280237" y="2755311"/>
                <a:ext cx="1540742" cy="648126"/>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701564" y="3459999"/>
            <a:ext cx="7384138" cy="830997"/>
          </a:xfrm>
          <a:prstGeom prst="rect">
            <a:avLst/>
          </a:prstGeom>
        </p:spPr>
        <p:txBody>
          <a:bodyPr wrap="square">
            <a:spAutoFit/>
          </a:bodyPr>
          <a:lstStyle/>
          <a:p>
            <a:pPr indent="449580"/>
            <a:r>
              <a:rPr lang="uz-Cyrl-UZ" sz="1600" dirty="0">
                <a:solidFill>
                  <a:schemeClr val="bg1"/>
                </a:solidFill>
                <a:latin typeface="Times New Roman" panose="02020603050405020304" pitchFamily="18" charset="0"/>
                <a:ea typeface="Times New Roman" panose="02020603050405020304" pitchFamily="18" charset="0"/>
              </a:rPr>
              <a:t>Шундай қилиб зарраларнинг айнанлигини изчиллик билан инобатга олиш, асосида Гиббс тақсимоти ётган, бир-биридан сифат жиҳатдан тубдан фарқ қиладиган тақсимотларга олиб келди. </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87814342"/>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6384" y="350196"/>
            <a:ext cx="8190688" cy="4372022"/>
          </a:xfrm>
          <a:prstGeom prst="rect">
            <a:avLst/>
          </a:prstGeom>
        </p:spPr>
        <p:txBody>
          <a:bodyPr wrap="square">
            <a:spAutoFit/>
          </a:bodyPr>
          <a:lstStyle/>
          <a:p>
            <a:pPr algn="just"/>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Паст температураларда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V </a:t>
            </a:r>
            <a:r>
              <a:rPr lang="uz-Cyrl-UZ" sz="2800" dirty="0">
                <a:solidFill>
                  <a:schemeClr val="bg1"/>
                </a:solidFill>
                <a:latin typeface="Times New Roman" panose="02020603050405020304" pitchFamily="18" charset="0"/>
                <a:cs typeface="Times New Roman" panose="02020603050405020304" pitchFamily="18" charset="0"/>
              </a:rPr>
              <a:t>ҳажмдаги эркин фермионлардан </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r>
              <a:rPr lang="uz-Cyrl-UZ" sz="2800" dirty="0" smtClean="0">
                <a:solidFill>
                  <a:schemeClr val="bg1"/>
                </a:solidFill>
                <a:latin typeface="Times New Roman" panose="02020603050405020304" pitchFamily="18" charset="0"/>
                <a:cs typeface="Times New Roman" panose="02020603050405020304" pitchFamily="18" charset="0"/>
              </a:rPr>
              <a:t>ташкил </a:t>
            </a:r>
            <a:r>
              <a:rPr lang="uz-Cyrl-UZ" sz="2800" dirty="0">
                <a:solidFill>
                  <a:schemeClr val="bg1"/>
                </a:solidFill>
                <a:latin typeface="Times New Roman" panose="02020603050405020304" pitchFamily="18" charset="0"/>
                <a:cs typeface="Times New Roman" panose="02020603050405020304" pitchFamily="18" charset="0"/>
              </a:rPr>
              <a:t>топган </a:t>
            </a:r>
            <a:r>
              <a:rPr lang="uz-Cyrl-UZ" sz="2800" dirty="0" smtClean="0">
                <a:solidFill>
                  <a:schemeClr val="bg1"/>
                </a:solidFill>
                <a:latin typeface="Times New Roman" panose="02020603050405020304" pitchFamily="18" charset="0"/>
                <a:cs typeface="Times New Roman" panose="02020603050405020304" pitchFamily="18" charset="0"/>
              </a:rPr>
              <a:t>газ </a:t>
            </a:r>
            <a:r>
              <a:rPr lang="uz-Cyrl-UZ" sz="2800" dirty="0">
                <a:solidFill>
                  <a:schemeClr val="bg1"/>
                </a:solidFill>
                <a:latin typeface="Times New Roman" panose="02020603050405020304" pitchFamily="18" charset="0"/>
                <a:cs typeface="Times New Roman" panose="02020603050405020304" pitchFamily="18" charset="0"/>
              </a:rPr>
              <a:t>- Ферми-газ табиатини ўрганиш муҳим </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r>
              <a:rPr lang="uz-Cyrl-UZ" sz="2800" dirty="0" smtClean="0">
                <a:solidFill>
                  <a:schemeClr val="bg1"/>
                </a:solidFill>
                <a:latin typeface="Times New Roman" panose="02020603050405020304" pitchFamily="18" charset="0"/>
                <a:cs typeface="Times New Roman" panose="02020603050405020304" pitchFamily="18" charset="0"/>
              </a:rPr>
              <a:t>аҳамиятга </a:t>
            </a:r>
            <a:r>
              <a:rPr lang="uz-Cyrl-UZ" sz="2800" dirty="0">
                <a:solidFill>
                  <a:schemeClr val="bg1"/>
                </a:solidFill>
                <a:latin typeface="Times New Roman" panose="02020603050405020304" pitchFamily="18" charset="0"/>
                <a:cs typeface="Times New Roman" panose="02020603050405020304" pitchFamily="18" charset="0"/>
              </a:rPr>
              <a:t>эгадир. </a:t>
            </a:r>
            <a:r>
              <a:rPr lang="ru-RU" sz="2800" dirty="0" err="1">
                <a:solidFill>
                  <a:schemeClr val="bg1"/>
                </a:solidFill>
                <a:latin typeface="Times New Roman" panose="02020603050405020304" pitchFamily="18" charset="0"/>
                <a:cs typeface="Times New Roman" panose="02020603050405020304" pitchFamily="18" charset="0"/>
              </a:rPr>
              <a:t>Бу</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моделни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металлардаги</a:t>
            </a:r>
            <a:r>
              <a:rPr lang="ru-RU"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э</a:t>
            </a:r>
            <a:r>
              <a:rPr lang="ru-RU" sz="2800" dirty="0" err="1">
                <a:solidFill>
                  <a:schemeClr val="bg1"/>
                </a:solidFill>
                <a:latin typeface="Times New Roman" panose="02020603050405020304" pitchFamily="18" charset="0"/>
                <a:cs typeface="Times New Roman" panose="02020603050405020304" pitchFamily="18" charset="0"/>
              </a:rPr>
              <a:t>лектрон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газга</a:t>
            </a:r>
            <a:r>
              <a:rPr lang="ru-RU" sz="2800" dirty="0">
                <a:solidFill>
                  <a:schemeClr val="bg1"/>
                </a:solidFill>
                <a:latin typeface="Times New Roman" panose="02020603050405020304" pitchFamily="18" charset="0"/>
                <a:cs typeface="Times New Roman" panose="02020603050405020304" pitchFamily="18" charset="0"/>
              </a:rPr>
              <a:t> </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r>
              <a:rPr lang="ru-RU" sz="2800" dirty="0" err="1" smtClean="0">
                <a:solidFill>
                  <a:schemeClr val="bg1"/>
                </a:solidFill>
                <a:latin typeface="Times New Roman" panose="02020603050405020304" pitchFamily="18" charset="0"/>
                <a:cs typeface="Times New Roman" panose="02020603050405020304" pitchFamily="18" charset="0"/>
              </a:rPr>
              <a:t>татбиқ</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қилиш</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неча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тахминга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асосланган</a:t>
            </a:r>
            <a:r>
              <a:rPr lang="ru-RU" sz="2800" dirty="0">
                <a:solidFill>
                  <a:schemeClr val="bg1"/>
                </a:solidFill>
                <a:latin typeface="Times New Roman" panose="02020603050405020304" pitchFamily="18" charset="0"/>
                <a:cs typeface="Times New Roman" panose="02020603050405020304" pitchFamily="18" charset="0"/>
              </a:rPr>
              <a:t>.</a:t>
            </a:r>
          </a:p>
          <a:p>
            <a:pPr algn="just"/>
            <a:r>
              <a:rPr lang="uz-Cyrl-UZ" sz="2800" dirty="0">
                <a:solidFill>
                  <a:schemeClr val="bg1"/>
                </a:solidFill>
                <a:latin typeface="Times New Roman" panose="02020603050405020304" pitchFamily="18" charset="0"/>
                <a:cs typeface="Times New Roman" panose="02020603050405020304" pitchFamily="18" charset="0"/>
              </a:rPr>
              <a:t>Биринчидан, металлдаги барча атомлар бир карра ионланган </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r>
              <a:rPr lang="uz-Cyrl-UZ" sz="2800" dirty="0" smtClean="0">
                <a:solidFill>
                  <a:schemeClr val="bg1"/>
                </a:solidFill>
                <a:latin typeface="Times New Roman" panose="02020603050405020304" pitchFamily="18" charset="0"/>
                <a:cs typeface="Times New Roman" panose="02020603050405020304" pitchFamily="18" charset="0"/>
              </a:rPr>
              <a:t>деб қаралса.</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305283"/>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99227" y="642025"/>
            <a:ext cx="7451386" cy="3143945"/>
          </a:xfrm>
          <a:prstGeom prst="rect">
            <a:avLst/>
          </a:prstGeom>
        </p:spPr>
        <p:txBody>
          <a:bodyPr wrap="square">
            <a:spAutoFit/>
          </a:bodyPr>
          <a:lstStyle/>
          <a:p>
            <a:r>
              <a:rPr lang="uz-Cyrl-UZ" sz="2400" dirty="0" smtClean="0">
                <a:solidFill>
                  <a:schemeClr val="bg1"/>
                </a:solidFill>
                <a:latin typeface="Times New Roman" panose="02020603050405020304" pitchFamily="18" charset="0"/>
                <a:cs typeface="Times New Roman" panose="02020603050405020304" pitchFamily="18" charset="0"/>
              </a:rPr>
              <a:t>Берилган </a:t>
            </a:r>
            <a:r>
              <a:rPr lang="uz-Cyrl-UZ" sz="2400" dirty="0">
                <a:solidFill>
                  <a:schemeClr val="bg1"/>
                </a:solidFill>
                <a:latin typeface="Times New Roman" panose="02020603050405020304" pitchFamily="18" charset="0"/>
                <a:cs typeface="Times New Roman" panose="02020603050405020304" pitchFamily="18" charset="0"/>
              </a:rPr>
              <a:t>ҳажмда электронлар сони атомлар </a:t>
            </a:r>
            <a:endParaRPr lang="en-US" sz="2400" dirty="0">
              <a:solidFill>
                <a:schemeClr val="bg1"/>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сони</a:t>
            </a:r>
            <a:r>
              <a:rPr lang="en-US" sz="2400" dirty="0">
                <a:solidFill>
                  <a:schemeClr val="bg1"/>
                </a:solidFill>
                <a:latin typeface="Times New Roman" panose="02020603050405020304" pitchFamily="18" charset="0"/>
                <a:cs typeface="Times New Roman" panose="02020603050405020304" pitchFamily="18" charset="0"/>
              </a:rPr>
              <a:t> N </a:t>
            </a:r>
            <a:r>
              <a:rPr lang="uz-Cyrl-UZ" sz="2400" dirty="0">
                <a:solidFill>
                  <a:schemeClr val="bg1"/>
                </a:solidFill>
                <a:latin typeface="Times New Roman" panose="02020603050405020304" pitchFamily="18" charset="0"/>
                <a:cs typeface="Times New Roman" panose="02020603050405020304" pitchFamily="18" charset="0"/>
              </a:rPr>
              <a:t>га</a:t>
            </a:r>
            <a:r>
              <a:rPr lang="uz-Cyrl-UZ" sz="2400" i="1"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тенг бўлади. Паули принципига асосан битта </a:t>
            </a:r>
            <a:endParaRPr lang="en-US" sz="2400" dirty="0">
              <a:solidFill>
                <a:schemeClr val="bg1"/>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энергетик ҳолатда иккита электрон бўлиши </a:t>
            </a:r>
            <a:endParaRPr lang="en-US" sz="2400" dirty="0">
              <a:solidFill>
                <a:schemeClr val="bg1"/>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мумкинлигини ҳисобга олсак, улар энг қуйи </a:t>
            </a:r>
            <a:r>
              <a:rPr lang="en-US" sz="2400" dirty="0">
                <a:solidFill>
                  <a:schemeClr val="bg1"/>
                </a:solidFill>
                <a:latin typeface="Times New Roman" panose="02020603050405020304" pitchFamily="18" charset="0"/>
                <a:cs typeface="Times New Roman" panose="02020603050405020304" pitchFamily="18" charset="0"/>
              </a:rPr>
              <a:t>N/2 </a:t>
            </a:r>
            <a:r>
              <a:rPr lang="uz-Cyrl-UZ" sz="2400" dirty="0">
                <a:solidFill>
                  <a:schemeClr val="bg1"/>
                </a:solidFill>
                <a:latin typeface="Times New Roman" panose="02020603050405020304" pitchFamily="18" charset="0"/>
                <a:cs typeface="Times New Roman" panose="02020603050405020304" pitchFamily="18" charset="0"/>
              </a:rPr>
              <a:t>та ҳолатни</a:t>
            </a:r>
            <a:endParaRPr lang="en-US" sz="2400" dirty="0">
              <a:solidFill>
                <a:schemeClr val="bg1"/>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 эгаллаган бўлади. Юқори ҳолатлар қуйи ҳолатлардан иссиқлик </a:t>
            </a:r>
            <a:endParaRPr lang="en-US" sz="2400" dirty="0">
              <a:solidFill>
                <a:schemeClr val="bg1"/>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энергияси </a:t>
            </a:r>
            <a:r>
              <a:rPr lang="en-US" sz="2400" dirty="0" err="1">
                <a:solidFill>
                  <a:schemeClr val="bg1"/>
                </a:solidFill>
                <a:latin typeface="Times New Roman" panose="02020603050405020304" pitchFamily="18" charset="0"/>
                <a:cs typeface="Times New Roman" panose="02020603050405020304" pitchFamily="18" charset="0"/>
              </a:rPr>
              <a:t>kT</a:t>
            </a:r>
            <a:r>
              <a:rPr lang="en-US" sz="2400"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билан ажралиб туради.</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216947"/>
      </p:ext>
    </p:extLst>
  </p:cSld>
  <p:clrMapOvr>
    <a:masterClrMapping/>
  </p:clrMapOvr>
  <p:transition spd="med">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7032" y="855458"/>
            <a:ext cx="6877456" cy="1631216"/>
          </a:xfrm>
          <a:prstGeom prst="rect">
            <a:avLst/>
          </a:prstGeom>
        </p:spPr>
        <p:txBody>
          <a:bodyPr wrap="square">
            <a:spAutoFit/>
          </a:bodyPr>
          <a:lstStyle/>
          <a:p>
            <a:pPr indent="449580" algn="just"/>
            <a:r>
              <a:rPr lang="uz-Cyrl-UZ" sz="2000" b="1" dirty="0">
                <a:solidFill>
                  <a:schemeClr val="bg1"/>
                </a:solidFill>
                <a:latin typeface="Times New Roman" panose="02020603050405020304" pitchFamily="18" charset="0"/>
                <a:ea typeface="Times New Roman" panose="02020603050405020304" pitchFamily="18" charset="0"/>
              </a:rPr>
              <a:t>Иккинчидан,</a:t>
            </a:r>
            <a:r>
              <a:rPr lang="uz-Cyrl-UZ" sz="2000" dirty="0">
                <a:solidFill>
                  <a:schemeClr val="bg1"/>
                </a:solidFill>
                <a:latin typeface="Times New Roman" panose="02020603050405020304" pitchFamily="18" charset="0"/>
                <a:ea typeface="Times New Roman" panose="02020603050405020304" pitchFamily="18" charset="0"/>
              </a:rPr>
              <a:t> металлдаги электрон газ хоссаларини изотроп модел доирасида ўрганамиз, яъни уларни эркин деб қабул қиламиз. У ҳолда электронлар энергияси квазиузлуксиз спектрни ташкил қилади. </a:t>
            </a:r>
            <a:r>
              <a:rPr lang="ru-RU" sz="2000" dirty="0">
                <a:solidFill>
                  <a:schemeClr val="bg1"/>
                </a:solidFill>
                <a:latin typeface="Times New Roman" panose="02020603050405020304" pitchFamily="18" charset="0"/>
                <a:ea typeface="Times New Roman" panose="02020603050405020304" pitchFamily="18" charset="0"/>
              </a:rPr>
              <a:t>У </a:t>
            </a:r>
            <a:r>
              <a:rPr lang="ru-RU" sz="2000" dirty="0" err="1">
                <a:solidFill>
                  <a:schemeClr val="bg1"/>
                </a:solidFill>
                <a:latin typeface="Times New Roman" panose="02020603050405020304" pitchFamily="18" charset="0"/>
                <a:ea typeface="Times New Roman" panose="02020603050405020304" pitchFamily="18" charset="0"/>
              </a:rPr>
              <a:t>ҳолда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диспер</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қонуни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492134" y="2610025"/>
                <a:ext cx="1907253" cy="93775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800" i="1" smtClean="0">
                          <a:solidFill>
                            <a:schemeClr val="bg1"/>
                          </a:solidFill>
                          <a:latin typeface="Cambria Math" panose="02040503050406030204" pitchFamily="18" charset="0"/>
                          <a:ea typeface="Cambria Math" panose="02040503050406030204" pitchFamily="18" charset="0"/>
                        </a:rPr>
                        <m:t>𝜀</m:t>
                      </m:r>
                      <m:d>
                        <m:dPr>
                          <m:ctrlPr>
                            <a:rPr lang="en-US" sz="2800" b="0" i="1" smtClean="0">
                              <a:solidFill>
                                <a:schemeClr val="bg1"/>
                              </a:solidFill>
                              <a:latin typeface="Cambria Math" panose="02040503050406030204" pitchFamily="18" charset="0"/>
                              <a:ea typeface="Cambria Math" panose="02040503050406030204" pitchFamily="18" charset="0"/>
                            </a:rPr>
                          </m:ctrlPr>
                        </m:dPr>
                        <m:e>
                          <m:r>
                            <m:rPr>
                              <m:sty m:val="p"/>
                            </m:rPr>
                            <a:rPr lang="en-US" sz="2800" b="0" i="0" smtClean="0">
                              <a:solidFill>
                                <a:schemeClr val="bg1"/>
                              </a:solidFill>
                              <a:latin typeface="Cambria Math" panose="02040503050406030204" pitchFamily="18" charset="0"/>
                              <a:ea typeface="Cambria Math" panose="02040503050406030204" pitchFamily="18" charset="0"/>
                            </a:rPr>
                            <m:t>p</m:t>
                          </m:r>
                        </m:e>
                      </m:d>
                      <m:r>
                        <a:rPr lang="en-US" sz="2800" b="0" i="0" smtClean="0">
                          <a:solidFill>
                            <a:schemeClr val="bg1"/>
                          </a:solidFill>
                          <a:latin typeface="Cambria Math" panose="02040503050406030204" pitchFamily="18" charset="0"/>
                          <a:ea typeface="Cambria Math" panose="02040503050406030204" pitchFamily="18" charset="0"/>
                        </a:rPr>
                        <m:t>=</m:t>
                      </m:r>
                      <m:f>
                        <m:fPr>
                          <m:ctrlPr>
                            <a:rPr lang="en-US" sz="2800" b="0" i="1" smtClean="0">
                              <a:solidFill>
                                <a:schemeClr val="bg1"/>
                              </a:solidFill>
                              <a:latin typeface="Cambria Math" panose="02040503050406030204" pitchFamily="18" charset="0"/>
                              <a:ea typeface="Cambria Math" panose="02040503050406030204" pitchFamily="18" charset="0"/>
                            </a:rPr>
                          </m:ctrlPr>
                        </m:fPr>
                        <m:num>
                          <m:sSup>
                            <m:sSupPr>
                              <m:ctrlPr>
                                <a:rPr lang="en-US" sz="2800" b="0" i="1" smtClean="0">
                                  <a:solidFill>
                                    <a:schemeClr val="bg1"/>
                                  </a:solidFill>
                                  <a:latin typeface="Cambria Math" panose="02040503050406030204" pitchFamily="18" charset="0"/>
                                  <a:ea typeface="Cambria Math" panose="02040503050406030204" pitchFamily="18" charset="0"/>
                                </a:rPr>
                              </m:ctrlPr>
                            </m:sSupPr>
                            <m:e>
                              <m:r>
                                <a:rPr lang="en-US" sz="2800" b="0" i="1" smtClean="0">
                                  <a:solidFill>
                                    <a:schemeClr val="bg1"/>
                                  </a:solidFill>
                                  <a:latin typeface="Cambria Math" panose="02040503050406030204" pitchFamily="18" charset="0"/>
                                  <a:ea typeface="Cambria Math" panose="02040503050406030204" pitchFamily="18" charset="0"/>
                                </a:rPr>
                                <m:t>𝑝</m:t>
                              </m:r>
                            </m:e>
                            <m:sup>
                              <m:r>
                                <a:rPr lang="en-US" sz="2800" b="0" i="1" smtClean="0">
                                  <a:solidFill>
                                    <a:schemeClr val="bg1"/>
                                  </a:solidFill>
                                  <a:latin typeface="Cambria Math" panose="02040503050406030204" pitchFamily="18" charset="0"/>
                                  <a:ea typeface="Cambria Math" panose="02040503050406030204" pitchFamily="18" charset="0"/>
                                </a:rPr>
                                <m:t>2</m:t>
                              </m:r>
                            </m:sup>
                          </m:sSup>
                        </m:num>
                        <m:den>
                          <m:r>
                            <a:rPr lang="en-US" sz="2800" b="0" i="1" smtClean="0">
                              <a:solidFill>
                                <a:schemeClr val="bg1"/>
                              </a:solidFill>
                              <a:latin typeface="Cambria Math" panose="02040503050406030204" pitchFamily="18" charset="0"/>
                              <a:ea typeface="Cambria Math" panose="02040503050406030204" pitchFamily="18" charset="0"/>
                            </a:rPr>
                            <m:t>2</m:t>
                          </m:r>
                          <m:sSub>
                            <m:sSubPr>
                              <m:ctrlPr>
                                <a:rPr lang="en-US" sz="2800" b="0" i="1" smtClean="0">
                                  <a:solidFill>
                                    <a:schemeClr val="bg1"/>
                                  </a:solidFill>
                                  <a:latin typeface="Cambria Math" panose="02040503050406030204" pitchFamily="18" charset="0"/>
                                  <a:ea typeface="Cambria Math" panose="02040503050406030204" pitchFamily="18" charset="0"/>
                                </a:rPr>
                              </m:ctrlPr>
                            </m:sSubPr>
                            <m:e>
                              <m:r>
                                <a:rPr lang="en-US" sz="2800" b="0" i="1" smtClean="0">
                                  <a:solidFill>
                                    <a:schemeClr val="bg1"/>
                                  </a:solidFill>
                                  <a:latin typeface="Cambria Math" panose="02040503050406030204" pitchFamily="18" charset="0"/>
                                  <a:ea typeface="Cambria Math" panose="02040503050406030204" pitchFamily="18" charset="0"/>
                                </a:rPr>
                                <m:t>𝑚</m:t>
                              </m:r>
                            </m:e>
                            <m:sub>
                              <m:r>
                                <a:rPr lang="en-US" sz="2800" b="0" i="1" smtClean="0">
                                  <a:solidFill>
                                    <a:schemeClr val="bg1"/>
                                  </a:solidFill>
                                  <a:latin typeface="Cambria Math" panose="02040503050406030204" pitchFamily="18" charset="0"/>
                                  <a:ea typeface="Cambria Math" panose="02040503050406030204" pitchFamily="18" charset="0"/>
                                </a:rPr>
                                <m:t>0</m:t>
                              </m:r>
                            </m:sub>
                          </m:sSub>
                        </m:den>
                      </m:f>
                    </m:oMath>
                  </m:oMathPara>
                </a14:m>
                <a:endParaRPr lang="ru-RU" sz="2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492134" y="2610025"/>
                <a:ext cx="1907253" cy="937757"/>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3492134" y="3794484"/>
            <a:ext cx="2172390"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билан аниқланади</a:t>
            </a:r>
            <a:endParaRPr lang="ru-RU" sz="2000" dirty="0">
              <a:solidFill>
                <a:schemeClr val="bg1"/>
              </a:solidFill>
            </a:endParaRPr>
          </a:p>
        </p:txBody>
      </p:sp>
    </p:spTree>
    <p:extLst>
      <p:ext uri="{BB962C8B-B14F-4D97-AF65-F5344CB8AC3E}">
        <p14:creationId xmlns:p14="http://schemas.microsoft.com/office/powerpoint/2010/main" val="865376027"/>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01948" y="570006"/>
            <a:ext cx="6906639" cy="3970318"/>
          </a:xfrm>
          <a:prstGeom prst="rect">
            <a:avLst/>
          </a:prstGeom>
        </p:spPr>
        <p:txBody>
          <a:bodyPr wrap="square">
            <a:spAutoFit/>
          </a:bodyPr>
          <a:lstStyle/>
          <a:p>
            <a:pPr algn="just"/>
            <a:r>
              <a:rPr lang="uz-Cyrl-UZ" sz="2800" dirty="0" smtClean="0">
                <a:solidFill>
                  <a:schemeClr val="bg1"/>
                </a:solidFill>
                <a:latin typeface="Times New Roman" panose="02020603050405020304" pitchFamily="18" charset="0"/>
                <a:ea typeface="Times New Roman" panose="02020603050405020304" pitchFamily="18" charset="0"/>
              </a:rPr>
              <a:t>Бу ерда </a:t>
            </a:r>
            <a:r>
              <a:rPr lang="en-US" sz="2800" dirty="0" smtClean="0">
                <a:solidFill>
                  <a:schemeClr val="bg1"/>
                </a:solidFill>
                <a:latin typeface="Times New Roman" panose="02020603050405020304" pitchFamily="18" charset="0"/>
                <a:ea typeface="Times New Roman" panose="02020603050405020304" pitchFamily="18" charset="0"/>
              </a:rPr>
              <a:t>m</a:t>
            </a:r>
            <a:r>
              <a:rPr lang="ru-RU" sz="2800" baseline="-25000" dirty="0" smtClean="0">
                <a:solidFill>
                  <a:schemeClr val="bg1"/>
                </a:solidFill>
                <a:latin typeface="Times New Roman" panose="02020603050405020304" pitchFamily="18" charset="0"/>
                <a:ea typeface="Times New Roman" panose="02020603050405020304" pitchFamily="18" charset="0"/>
              </a:rPr>
              <a:t>0</a:t>
            </a:r>
            <a:r>
              <a:rPr lang="uz-Cyrl-UZ" sz="2800" dirty="0" smtClean="0">
                <a:solidFill>
                  <a:schemeClr val="bg1"/>
                </a:solidFill>
                <a:latin typeface="Times New Roman" panose="02020603050405020304" pitchFamily="18" charset="0"/>
                <a:ea typeface="Times New Roman" panose="02020603050405020304" pitchFamily="18" charset="0"/>
              </a:rPr>
              <a:t> - электроннинг эффектив массаси бўлиб, металлар учун эркин электроннинг массасига яқин қийматларни қабул қилади.</a:t>
            </a:r>
            <a:endParaRPr lang="ru-RU" sz="2800" dirty="0" smtClean="0">
              <a:solidFill>
                <a:schemeClr val="bg1"/>
              </a:solidFill>
              <a:latin typeface="Times New Roman" panose="02020603050405020304" pitchFamily="18" charset="0"/>
              <a:ea typeface="Times New Roman" panose="02020603050405020304" pitchFamily="18" charset="0"/>
            </a:endParaRPr>
          </a:p>
          <a:p>
            <a:pPr indent="449580" algn="just"/>
            <a:r>
              <a:rPr lang="uz-Cyrl-UZ" sz="2800" b="1" dirty="0" smtClean="0">
                <a:solidFill>
                  <a:schemeClr val="bg1"/>
                </a:solidFill>
                <a:latin typeface="Times New Roman" panose="02020603050405020304" pitchFamily="18" charset="0"/>
                <a:ea typeface="Times New Roman" panose="02020603050405020304" pitchFamily="18" charset="0"/>
              </a:rPr>
              <a:t>Учинчидан</a:t>
            </a:r>
            <a:r>
              <a:rPr lang="uz-Cyrl-UZ" sz="2800" dirty="0" smtClean="0">
                <a:solidFill>
                  <a:schemeClr val="bg1"/>
                </a:solidFill>
                <a:latin typeface="Times New Roman" panose="02020603050405020304" pitchFamily="18" charset="0"/>
                <a:ea typeface="Times New Roman" panose="02020603050405020304" pitchFamily="18" charset="0"/>
              </a:rPr>
              <a:t>, металлдаги электронларнинг зичлиги жуда катта (10</a:t>
            </a:r>
            <a:r>
              <a:rPr lang="uz-Cyrl-UZ" sz="2800" baseline="30000" dirty="0" smtClean="0">
                <a:solidFill>
                  <a:schemeClr val="bg1"/>
                </a:solidFill>
                <a:latin typeface="Times New Roman" panose="02020603050405020304" pitchFamily="18" charset="0"/>
                <a:ea typeface="Times New Roman" panose="02020603050405020304" pitchFamily="18" charset="0"/>
              </a:rPr>
              <a:t>22</a:t>
            </a:r>
            <a:r>
              <a:rPr lang="uz-Cyrl-UZ" sz="2800" dirty="0" smtClean="0">
                <a:solidFill>
                  <a:schemeClr val="bg1"/>
                </a:solidFill>
                <a:latin typeface="Times New Roman" panose="02020603050405020304" pitchFamily="18" charset="0"/>
                <a:ea typeface="Times New Roman" panose="02020603050405020304" pitchFamily="18" charset="0"/>
              </a:rPr>
              <a:t>-10</a:t>
            </a:r>
            <a:r>
              <a:rPr lang="uz-Cyrl-UZ" sz="2800" baseline="30000" dirty="0" smtClean="0">
                <a:solidFill>
                  <a:schemeClr val="bg1"/>
                </a:solidFill>
                <a:latin typeface="Times New Roman" panose="02020603050405020304" pitchFamily="18" charset="0"/>
                <a:ea typeface="Times New Roman" panose="02020603050405020304" pitchFamily="18" charset="0"/>
              </a:rPr>
              <a:t>23</a:t>
            </a:r>
            <a:r>
              <a:rPr lang="uz-Cyrl-UZ" sz="2800" dirty="0" smtClean="0">
                <a:solidFill>
                  <a:schemeClr val="bg1"/>
                </a:solidFill>
                <a:latin typeface="Times New Roman" panose="02020603050405020304" pitchFamily="18" charset="0"/>
                <a:ea typeface="Times New Roman" panose="02020603050405020304" pitchFamily="18" charset="0"/>
              </a:rPr>
              <a:t> cm</a:t>
            </a:r>
            <a:r>
              <a:rPr lang="uz-Cyrl-UZ" sz="2800" baseline="30000" dirty="0" smtClean="0">
                <a:solidFill>
                  <a:schemeClr val="bg1"/>
                </a:solidFill>
                <a:latin typeface="Times New Roman" panose="02020603050405020304" pitchFamily="18" charset="0"/>
                <a:ea typeface="Times New Roman" panose="02020603050405020304" pitchFamily="18" charset="0"/>
              </a:rPr>
              <a:t>-3</a:t>
            </a:r>
            <a:r>
              <a:rPr lang="uz-Cyrl-UZ" sz="2800" dirty="0" smtClean="0">
                <a:solidFill>
                  <a:schemeClr val="bg1"/>
                </a:solidFill>
                <a:latin typeface="Times New Roman" panose="02020603050405020304" pitchFamily="18" charset="0"/>
                <a:ea typeface="Times New Roman" panose="02020603050405020304" pitchFamily="18" charset="0"/>
              </a:rPr>
              <a:t>) бўлишига қарамасдан электронларнинг ўзаро ва ионлар билан таъсирлашишини ҳисобга олмаймиз. </a:t>
            </a:r>
            <a:endParaRPr lang="ru-RU" sz="2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76318106"/>
      </p:ext>
    </p:extLst>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7745" y="1186775"/>
            <a:ext cx="8414426" cy="3108543"/>
          </a:xfrm>
          <a:prstGeom prst="rect">
            <a:avLst/>
          </a:prstGeom>
        </p:spPr>
        <p:txBody>
          <a:bodyPr wrap="square">
            <a:spAutoFit/>
          </a:bodyPr>
          <a:lstStyle/>
          <a:p>
            <a:pPr indent="449580" algn="just"/>
            <a:r>
              <a:rPr lang="uz-Cyrl-UZ" sz="2800" dirty="0" smtClean="0">
                <a:solidFill>
                  <a:schemeClr val="bg1"/>
                </a:solidFill>
                <a:latin typeface="Times New Roman" panose="02020603050405020304" pitchFamily="18" charset="0"/>
                <a:ea typeface="Times New Roman" panose="02020603050405020304" pitchFamily="18" charset="0"/>
              </a:rPr>
              <a:t>Бундай </a:t>
            </a:r>
            <a:r>
              <a:rPr lang="uz-Cyrl-UZ" sz="2800" dirty="0">
                <a:solidFill>
                  <a:schemeClr val="bg1"/>
                </a:solidFill>
                <a:latin typeface="Times New Roman" panose="02020603050405020304" pitchFamily="18" charset="0"/>
                <a:ea typeface="Times New Roman" panose="02020603050405020304" pitchFamily="18" charset="0"/>
              </a:rPr>
              <a:t>тахмин икки тоифадаги таъсир бамисоли ўзаро бир-бирини компенсациялайди деган фикрга асосланган бўлиб, паст температураларда назарий ва экспериментал тасдиғини топган.</a:t>
            </a:r>
            <a:endParaRPr lang="ru-RU" sz="2800" dirty="0">
              <a:solidFill>
                <a:schemeClr val="bg1"/>
              </a:solidFill>
              <a:latin typeface="Times New Roman" panose="02020603050405020304" pitchFamily="18" charset="0"/>
              <a:ea typeface="Times New Roman" panose="02020603050405020304" pitchFamily="18" charset="0"/>
            </a:endParaRPr>
          </a:p>
          <a:p>
            <a:pPr indent="449580" algn="just"/>
            <a:r>
              <a:rPr lang="ru-RU" sz="2800" dirty="0" err="1">
                <a:solidFill>
                  <a:schemeClr val="bg1"/>
                </a:solidFill>
                <a:latin typeface="Times New Roman" panose="02020603050405020304" pitchFamily="18" charset="0"/>
                <a:ea typeface="Times New Roman" panose="02020603050405020304" pitchFamily="18" charset="0"/>
              </a:rPr>
              <a:t>Шундай</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қилиб</a:t>
            </a:r>
            <a:r>
              <a:rPr lang="ru-RU" sz="2800" dirty="0">
                <a:solidFill>
                  <a:schemeClr val="bg1"/>
                </a:solidFill>
                <a:latin typeface="Times New Roman" panose="02020603050405020304" pitchFamily="18" charset="0"/>
                <a:ea typeface="Times New Roman" panose="02020603050405020304" pitchFamily="18" charset="0"/>
              </a:rPr>
              <a:t>, паст </a:t>
            </a:r>
            <a:r>
              <a:rPr lang="ru-RU" sz="2800" dirty="0" err="1">
                <a:solidFill>
                  <a:schemeClr val="bg1"/>
                </a:solidFill>
                <a:latin typeface="Times New Roman" panose="02020603050405020304" pitchFamily="18" charset="0"/>
                <a:ea typeface="Times New Roman" panose="02020603050405020304" pitchFamily="18" charset="0"/>
              </a:rPr>
              <a:t>температураларда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металлдаги</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лектрон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газни</a:t>
            </a:r>
            <a:r>
              <a:rPr lang="ru-RU" sz="2800" dirty="0">
                <a:solidFill>
                  <a:schemeClr val="bg1"/>
                </a:solidFill>
                <a:latin typeface="Times New Roman" panose="02020603050405020304" pitchFamily="18" charset="0"/>
                <a:ea typeface="Times New Roman" panose="02020603050405020304" pitchFamily="18" charset="0"/>
              </a:rPr>
              <a:t> - </a:t>
            </a:r>
            <a:r>
              <a:rPr lang="ru-RU" sz="2800" dirty="0" err="1">
                <a:solidFill>
                  <a:schemeClr val="bg1"/>
                </a:solidFill>
                <a:latin typeface="Times New Roman" panose="02020603050405020304" pitchFamily="18" charset="0"/>
                <a:ea typeface="Times New Roman" panose="02020603050405020304" pitchFamily="18" charset="0"/>
              </a:rPr>
              <a:t>сийрак</a:t>
            </a:r>
            <a:r>
              <a:rPr lang="ru-RU" sz="2800" dirty="0">
                <a:solidFill>
                  <a:schemeClr val="bg1"/>
                </a:solidFill>
                <a:latin typeface="Times New Roman" panose="02020603050405020304" pitchFamily="18" charset="0"/>
                <a:ea typeface="Times New Roman" panose="02020603050405020304" pitchFamily="18" charset="0"/>
              </a:rPr>
              <a:t> идеал </a:t>
            </a:r>
            <a:r>
              <a:rPr lang="ru-RU" sz="2800" b="1" dirty="0">
                <a:solidFill>
                  <a:srgbClr val="FF0000"/>
                </a:solidFill>
                <a:latin typeface="Times New Roman" panose="02020603050405020304" pitchFamily="18" charset="0"/>
                <a:ea typeface="Times New Roman" panose="02020603050405020304" pitchFamily="18" charset="0"/>
              </a:rPr>
              <a:t>Ферми газ</a:t>
            </a:r>
            <a:r>
              <a:rPr lang="ru-RU" sz="2800" dirty="0">
                <a:solidFill>
                  <a:srgbClr val="FF0000"/>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деб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ҳисоблаб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хоссаларини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ўрганамиз</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75915321"/>
      </p:ext>
    </p:extLst>
  </p:cSld>
  <p:clrMapOvr>
    <a:masterClrMapping/>
  </p:clrMapOvr>
  <p:transition spd="med">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4325" y="691541"/>
            <a:ext cx="6588663" cy="1569660"/>
          </a:xfrm>
          <a:prstGeom prst="rect">
            <a:avLst/>
          </a:prstGeom>
        </p:spPr>
        <p:txBody>
          <a:bodyPr wrap="none">
            <a:spAutoFit/>
          </a:bodyPr>
          <a:lstStyle/>
          <a:p>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Фараз</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қилайлик</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V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хажмд</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 </a:t>
            </a:r>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 </a:t>
            </a:r>
            <a:r>
              <a:rPr lang="uz-Cyrl-UZ" sz="2400" dirty="0">
                <a:solidFill>
                  <a:schemeClr val="bg1"/>
                </a:solidFill>
                <a:latin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cs typeface="Times New Roman" panose="02020603050405020304" pitchFamily="18" charset="0"/>
              </a:rPr>
              <a:t>лектрон</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бўлсин</a:t>
            </a:r>
            <a:r>
              <a:rPr lang="ru-RU" sz="2400" dirty="0">
                <a:solidFill>
                  <a:schemeClr val="bg1"/>
                </a:solidFill>
                <a:latin typeface="Times New Roman" panose="02020603050405020304" pitchFamily="18" charset="0"/>
                <a:cs typeface="Times New Roman" panose="02020603050405020304" pitchFamily="18" charset="0"/>
              </a:rPr>
              <a:t>.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uz-Cyrl-UZ" sz="2400" dirty="0" smtClean="0">
                <a:solidFill>
                  <a:schemeClr val="bg1"/>
                </a:solidFill>
                <a:latin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cs typeface="Times New Roman" panose="02020603050405020304" pitchFamily="18" charset="0"/>
              </a:rPr>
              <a:t>лектронлар</a:t>
            </a:r>
            <a:r>
              <a:rPr lang="ru-RU" sz="2400" dirty="0">
                <a:solidFill>
                  <a:schemeClr val="bg1"/>
                </a:solidFill>
                <a:latin typeface="Times New Roman" panose="02020603050405020304" pitchFamily="18" charset="0"/>
                <a:cs typeface="Times New Roman" panose="02020603050405020304" pitchFamily="18" charset="0"/>
              </a:rPr>
              <a:t> сони Ферми-Дирак </a:t>
            </a:r>
            <a:r>
              <a:rPr lang="ru-RU" sz="2400" dirty="0" err="1">
                <a:solidFill>
                  <a:schemeClr val="bg1"/>
                </a:solidFill>
                <a:latin typeface="Times New Roman" panose="02020603050405020304" pitchFamily="18" charset="0"/>
                <a:cs typeface="Times New Roman" panose="02020603050405020304" pitchFamily="18" charset="0"/>
              </a:rPr>
              <a:t>тақсимоти</a:t>
            </a:r>
            <a:r>
              <a:rPr lang="ru-RU" sz="2400" dirty="0">
                <a:solidFill>
                  <a:schemeClr val="bg1"/>
                </a:solidFill>
                <a:latin typeface="Times New Roman" panose="02020603050405020304" pitchFamily="18" charset="0"/>
                <a:cs typeface="Times New Roman" panose="02020603050405020304" pitchFamily="18" charset="0"/>
              </a:rPr>
              <a:t> </a:t>
            </a:r>
            <a:endParaRPr lang="en-US" sz="2400" dirty="0" smtClean="0">
              <a:solidFill>
                <a:schemeClr val="bg1"/>
              </a:solidFill>
              <a:latin typeface="Times New Roman" panose="02020603050405020304" pitchFamily="18" charset="0"/>
              <a:cs typeface="Times New Roman" panose="02020603050405020304" pitchFamily="18" charset="0"/>
            </a:endParaRPr>
          </a:p>
          <a:p>
            <a:r>
              <a:rPr lang="ru-RU" sz="2400" dirty="0" err="1" smtClean="0">
                <a:solidFill>
                  <a:schemeClr val="bg1"/>
                </a:solidFill>
                <a:latin typeface="Times New Roman" panose="02020603050405020304" pitchFamily="18" charset="0"/>
                <a:cs typeface="Times New Roman" panose="02020603050405020304" pitchFamily="18" charset="0"/>
              </a:rPr>
              <a:t>билан</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қуйидагича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боғланган</a:t>
            </a:r>
            <a:r>
              <a:rPr lang="ru-RU" sz="2400" dirty="0">
                <a:solidFill>
                  <a:schemeClr val="bg1"/>
                </a:solidFill>
                <a:latin typeface="Times New Roman" panose="02020603050405020304" pitchFamily="18" charset="0"/>
                <a:cs typeface="Times New Roman" panose="02020603050405020304" pitchFamily="18" charset="0"/>
              </a:rPr>
              <a:t>:</a:t>
            </a:r>
          </a:p>
          <a:p>
            <a:endParaRPr lang="ru-RU" sz="24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369016" y="2115766"/>
                <a:ext cx="6471259" cy="100796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𝑁</m:t>
                      </m:r>
                      <m:r>
                        <a:rPr lang="en-US" sz="2400" b="0" i="1" smtClean="0">
                          <a:solidFill>
                            <a:schemeClr val="bg1"/>
                          </a:solidFill>
                          <a:latin typeface="Cambria Math" panose="02040503050406030204" pitchFamily="18" charset="0"/>
                        </a:rPr>
                        <m:t>=</m:t>
                      </m:r>
                      <m:nary>
                        <m:naryPr>
                          <m:limLoc m:val="undOvr"/>
                          <m:subHide m:val="on"/>
                          <m:supHide m:val="on"/>
                          <m:ctrlPr>
                            <a:rPr lang="en-US" sz="2400" b="0" i="1" smtClean="0">
                              <a:solidFill>
                                <a:schemeClr val="bg1"/>
                              </a:solidFill>
                              <a:latin typeface="Cambria Math" panose="02040503050406030204" pitchFamily="18" charset="0"/>
                            </a:rPr>
                          </m:ctrlPr>
                        </m:naryPr>
                        <m:sub/>
                        <m:sup/>
                        <m:e>
                          <m:r>
                            <a:rPr lang="en-US" sz="2400" b="0" i="1" smtClean="0">
                              <a:solidFill>
                                <a:schemeClr val="bg1"/>
                              </a:solidFill>
                              <a:latin typeface="Cambria Math" panose="02040503050406030204" pitchFamily="18" charset="0"/>
                            </a:rPr>
                            <m:t>𝑑𝑛</m:t>
                          </m:r>
                          <m:r>
                            <a:rPr lang="en-US" sz="2400" b="0" i="1" smtClean="0">
                              <a:solidFill>
                                <a:schemeClr val="bg1"/>
                              </a:solidFill>
                              <a:latin typeface="Cambria Math" panose="02040503050406030204" pitchFamily="18" charset="0"/>
                            </a:rPr>
                            <m:t>=</m:t>
                          </m:r>
                          <m:nary>
                            <m:naryPr>
                              <m:limLoc m:val="undOvr"/>
                              <m:subHide m:val="on"/>
                              <m:supHide m:val="on"/>
                              <m:ctrlPr>
                                <a:rPr lang="en-US" sz="2400" b="0" i="1" smtClean="0">
                                  <a:solidFill>
                                    <a:schemeClr val="bg1"/>
                                  </a:solidFill>
                                  <a:latin typeface="Cambria Math" panose="02040503050406030204" pitchFamily="18" charset="0"/>
                                </a:rPr>
                              </m:ctrlPr>
                            </m:naryPr>
                            <m:sub/>
                            <m:sup/>
                            <m:e>
                              <m:r>
                                <a:rPr lang="en-US" sz="2400" b="0" i="1" smtClean="0">
                                  <a:solidFill>
                                    <a:schemeClr val="bg1"/>
                                  </a:solidFill>
                                  <a:latin typeface="Cambria Math" panose="02040503050406030204" pitchFamily="18" charset="0"/>
                                </a:rPr>
                                <m:t>𝑔𝑓</m:t>
                              </m:r>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ea typeface="Cambria Math" panose="02040503050406030204" pitchFamily="18" charset="0"/>
                                    </a:rPr>
                                    <m:t>𝜀</m:t>
                                  </m:r>
                                </m:e>
                              </m:d>
                              <m:r>
                                <a:rPr lang="en-US" sz="2400" b="0" i="1" smtClean="0">
                                  <a:solidFill>
                                    <a:schemeClr val="bg1"/>
                                  </a:solidFill>
                                  <a:latin typeface="Cambria Math" panose="02040503050406030204" pitchFamily="18" charset="0"/>
                                </a:rPr>
                                <m:t>𝑑</m:t>
                              </m:r>
                              <m:r>
                                <a:rPr lang="en-US" sz="2400" b="0" i="1" smtClean="0">
                                  <a:solidFill>
                                    <a:schemeClr val="bg1"/>
                                  </a:solidFill>
                                  <a:latin typeface="Cambria Math" panose="02040503050406030204" pitchFamily="18" charset="0"/>
                                  <a:ea typeface="Cambria Math" panose="02040503050406030204" pitchFamily="18" charset="0"/>
                                </a:rPr>
                                <m:t>𝛀</m:t>
                              </m:r>
                              <m:r>
                                <a:rPr lang="en-US" sz="2400" b="0" i="1" smtClean="0">
                                  <a:solidFill>
                                    <a:schemeClr val="bg1"/>
                                  </a:solidFill>
                                  <a:latin typeface="Cambria Math" panose="02040503050406030204" pitchFamily="18" charset="0"/>
                                  <a:ea typeface="Cambria Math" panose="02040503050406030204" pitchFamily="18" charset="0"/>
                                </a:rPr>
                                <m:t>=</m:t>
                              </m:r>
                              <m:nary>
                                <m:naryPr>
                                  <m:limLoc m:val="undOvr"/>
                                  <m:subHide m:val="on"/>
                                  <m:supHide m:val="on"/>
                                  <m:ctrlPr>
                                    <a:rPr lang="en-US" sz="2400" b="0" i="1" smtClean="0">
                                      <a:solidFill>
                                        <a:schemeClr val="bg1"/>
                                      </a:solidFill>
                                      <a:latin typeface="Cambria Math" panose="02040503050406030204" pitchFamily="18" charset="0"/>
                                      <a:ea typeface="Cambria Math" panose="02040503050406030204" pitchFamily="18" charset="0"/>
                                    </a:rPr>
                                  </m:ctrlPr>
                                </m:naryPr>
                                <m:sub/>
                                <m:sup/>
                                <m:e>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𝑔</m:t>
                                      </m:r>
                                    </m:num>
                                    <m:den>
                                      <m:func>
                                        <m:funcPr>
                                          <m:ctrlPr>
                                            <a:rPr lang="en-US" sz="24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ea typeface="Cambria Math" panose="02040503050406030204" pitchFamily="18" charset="0"/>
                                            </a:rPr>
                                            <m:t>exp</m:t>
                                          </m:r>
                                        </m:fName>
                                        <m:e>
                                          <m:d>
                                            <m:dPr>
                                              <m:ctrlPr>
                                                <a:rPr lang="en-US" sz="2400" b="0" i="1" smtClean="0">
                                                  <a:solidFill>
                                                    <a:schemeClr val="bg1"/>
                                                  </a:solidFill>
                                                  <a:latin typeface="Cambria Math" panose="02040503050406030204" pitchFamily="18" charset="0"/>
                                                  <a:ea typeface="Cambria Math" panose="02040503050406030204" pitchFamily="18" charset="0"/>
                                                </a:rPr>
                                              </m:ctrlPr>
                                            </m:dPr>
                                            <m:e>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𝜀</m:t>
                                                  </m:r>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𝜇</m:t>
                                                  </m:r>
                                                </m:num>
                                                <m:den>
                                                  <m:r>
                                                    <a:rPr lang="en-US" sz="2400" b="0" i="1" smtClean="0">
                                                      <a:solidFill>
                                                        <a:schemeClr val="bg1"/>
                                                      </a:solidFill>
                                                      <a:latin typeface="Cambria Math" panose="02040503050406030204" pitchFamily="18" charset="0"/>
                                                      <a:ea typeface="Cambria Math" panose="02040503050406030204" pitchFamily="18" charset="0"/>
                                                    </a:rPr>
                                                    <m:t>𝑘𝑇</m:t>
                                                  </m:r>
                                                </m:den>
                                              </m:f>
                                            </m:e>
                                          </m:d>
                                        </m:e>
                                      </m:func>
                                      <m:r>
                                        <a:rPr lang="en-US" sz="2400" b="0" i="1" smtClean="0">
                                          <a:solidFill>
                                            <a:schemeClr val="bg1"/>
                                          </a:solidFill>
                                          <a:latin typeface="Cambria Math" panose="02040503050406030204" pitchFamily="18" charset="0"/>
                                          <a:ea typeface="Cambria Math" panose="02040503050406030204" pitchFamily="18" charset="0"/>
                                        </a:rPr>
                                        <m:t>+1</m:t>
                                      </m:r>
                                    </m:den>
                                  </m:f>
                                  <m:r>
                                    <a:rPr lang="en-US" sz="2400" b="0" i="1" smtClean="0">
                                      <a:solidFill>
                                        <a:schemeClr val="bg1"/>
                                      </a:solidFill>
                                      <a:latin typeface="Cambria Math" panose="02040503050406030204" pitchFamily="18" charset="0"/>
                                      <a:ea typeface="Cambria Math" panose="02040503050406030204" pitchFamily="18" charset="0"/>
                                    </a:rPr>
                                    <m:t> </m:t>
                                  </m:r>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𝑑</m:t>
                                      </m:r>
                                      <m:r>
                                        <a:rPr lang="en-US" sz="2400" b="0" i="1" smtClean="0">
                                          <a:solidFill>
                                            <a:schemeClr val="bg1"/>
                                          </a:solidFill>
                                          <a:latin typeface="Cambria Math" panose="02040503050406030204" pitchFamily="18" charset="0"/>
                                          <a:ea typeface="Cambria Math" panose="02040503050406030204" pitchFamily="18" charset="0"/>
                                        </a:rPr>
                                        <m:t>𝛾</m:t>
                                      </m:r>
                                    </m:num>
                                    <m:den>
                                      <m:sSup>
                                        <m:sSupPr>
                                          <m:ctrlPr>
                                            <a:rPr lang="en-US" sz="2400" b="0" i="1" smtClean="0">
                                              <a:solidFill>
                                                <a:schemeClr val="bg1"/>
                                              </a:solidFill>
                                              <a:latin typeface="Cambria Math" panose="02040503050406030204" pitchFamily="18" charset="0"/>
                                              <a:ea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ℏ</m:t>
                                          </m:r>
                                        </m:e>
                                        <m:sup>
                                          <m:r>
                                            <a:rPr lang="en-US" sz="2400" b="0" i="1" smtClean="0">
                                              <a:solidFill>
                                                <a:schemeClr val="bg1"/>
                                              </a:solidFill>
                                              <a:latin typeface="Cambria Math" panose="02040503050406030204" pitchFamily="18" charset="0"/>
                                              <a:ea typeface="Cambria Math" panose="02040503050406030204" pitchFamily="18" charset="0"/>
                                            </a:rPr>
                                            <m:t>3</m:t>
                                          </m:r>
                                        </m:sup>
                                      </m:sSup>
                                    </m:den>
                                  </m:f>
                                </m:e>
                              </m:nary>
                            </m:e>
                          </m:nary>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369016" y="2115766"/>
                <a:ext cx="6471259" cy="1007968"/>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1293290" y="3557491"/>
                <a:ext cx="6546985"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g=2S+1, </a:t>
                </a:r>
                <a:r>
                  <a:rPr lang="uz-Cyrl-UZ" sz="2400" dirty="0">
                    <a:solidFill>
                      <a:schemeClr val="bg1"/>
                    </a:solidFill>
                    <a:latin typeface="Times New Roman" panose="02020603050405020304" pitchFamily="18" charset="0"/>
                    <a:cs typeface="Times New Roman" panose="02020603050405020304" pitchFamily="18" charset="0"/>
                  </a:rPr>
                  <a:t>электронлар </a:t>
                </a:r>
                <a:r>
                  <a:rPr lang="uz-Cyrl-UZ" sz="2400" dirty="0" smtClean="0">
                    <a:solidFill>
                      <a:schemeClr val="bg1"/>
                    </a:solidFill>
                    <a:latin typeface="Times New Roman" panose="02020603050405020304" pitchFamily="18" charset="0"/>
                    <a:cs typeface="Times New Roman" panose="02020603050405020304" pitchFamily="18" charset="0"/>
                  </a:rPr>
                  <a:t>учун</a:t>
                </a:r>
                <a:r>
                  <a:rPr lang="en-US" sz="2400" dirty="0" smtClean="0">
                    <a:solidFill>
                      <a:schemeClr val="bg1"/>
                    </a:solidFill>
                    <a:latin typeface="Times New Roman" panose="02020603050405020304" pitchFamily="18" charset="0"/>
                    <a:cs typeface="Times New Roman" panose="02020603050405020304" pitchFamily="18" charset="0"/>
                  </a:rPr>
                  <a:t> g=2, d</a:t>
                </a:r>
                <a14:m>
                  <m:oMath xmlns:m="http://schemas.openxmlformats.org/officeDocument/2006/math">
                    <m:r>
                      <a:rPr lang="en-US" sz="2400" i="1">
                        <a:solidFill>
                          <a:schemeClr val="bg1"/>
                        </a:solidFill>
                        <a:latin typeface="Cambria Math" panose="02040503050406030204" pitchFamily="18" charset="0"/>
                        <a:ea typeface="Cambria Math" panose="02040503050406030204" pitchFamily="18" charset="0"/>
                      </a:rPr>
                      <m:t>𝛾</m:t>
                    </m:r>
                  </m:oMath>
                </a14:m>
                <a:r>
                  <a:rPr lang="en-US" sz="2400" dirty="0" smtClean="0">
                    <a:solidFill>
                      <a:schemeClr val="bg1"/>
                    </a:solidFill>
                    <a:latin typeface="Times New Roman" panose="02020603050405020304" pitchFamily="18" charset="0"/>
                    <a:cs typeface="Times New Roman" panose="02020603050405020304" pitchFamily="18" charset="0"/>
                  </a:rPr>
                  <a:t>=</a:t>
                </a:r>
                <a:r>
                  <a:rPr lang="en-US" sz="2400" dirty="0" err="1" smtClean="0">
                    <a:solidFill>
                      <a:schemeClr val="bg1"/>
                    </a:solidFill>
                    <a:latin typeface="Times New Roman" panose="02020603050405020304" pitchFamily="18" charset="0"/>
                    <a:cs typeface="Times New Roman" panose="02020603050405020304" pitchFamily="18" charset="0"/>
                  </a:rPr>
                  <a:t>dpdr</a:t>
                </a:r>
                <a:r>
                  <a:rPr lang="en-US" sz="2400" dirty="0" smtClean="0">
                    <a:solidFill>
                      <a:schemeClr val="bg1"/>
                    </a:solidFill>
                    <a:latin typeface="Times New Roman" panose="02020603050405020304" pitchFamily="18" charset="0"/>
                    <a:cs typeface="Times New Roman" panose="02020603050405020304" pitchFamily="18" charset="0"/>
                  </a:rPr>
                  <a:t>.</a:t>
                </a:r>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1293290" y="3557491"/>
                <a:ext cx="6546985" cy="461665"/>
              </a:xfrm>
              <a:prstGeom prst="rect">
                <a:avLst/>
              </a:prstGeom>
              <a:blipFill rotWithShape="0">
                <a:blip r:embed="rId3"/>
                <a:stretch>
                  <a:fillRect l="-1397" t="-10667" r="-838" b="-30667"/>
                </a:stretch>
              </a:blipFill>
            </p:spPr>
            <p:txBody>
              <a:bodyPr/>
              <a:lstStyle/>
              <a:p>
                <a:r>
                  <a:rPr lang="ru-RU">
                    <a:noFill/>
                  </a:rPr>
                  <a:t> </a:t>
                </a:r>
              </a:p>
            </p:txBody>
          </p:sp>
        </mc:Fallback>
      </mc:AlternateContent>
    </p:spTree>
    <p:extLst>
      <p:ext uri="{BB962C8B-B14F-4D97-AF65-F5344CB8AC3E}">
        <p14:creationId xmlns:p14="http://schemas.microsoft.com/office/powerpoint/2010/main" val="1492006746"/>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8757" y="792624"/>
            <a:ext cx="7052554" cy="707886"/>
          </a:xfrm>
          <a:prstGeom prst="rect">
            <a:avLst/>
          </a:prstGeom>
        </p:spPr>
        <p:txBody>
          <a:bodyPr wrap="square">
            <a:spAutoFit/>
          </a:bodyPr>
          <a:lstStyle/>
          <a:p>
            <a:pPr algn="just"/>
            <a:r>
              <a:rPr lang="uz-Cyrl-UZ" sz="2000" dirty="0">
                <a:solidFill>
                  <a:schemeClr val="bg1"/>
                </a:solidFill>
                <a:latin typeface="Times New Roman" panose="02020603050405020304" pitchFamily="18" charset="0"/>
                <a:ea typeface="Times New Roman" panose="02020603050405020304" pitchFamily="18" charset="0"/>
              </a:rPr>
              <a:t>Натижада металл ҳажмидаги тўла электронлар сони қуйидаги кўринишни олади: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441642" y="1660401"/>
                <a:ext cx="4196726" cy="85856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𝑁</m:t>
                      </m:r>
                      <m:r>
                        <a:rPr lang="en-US" sz="2000" b="0" i="1" smtClean="0">
                          <a:solidFill>
                            <a:schemeClr val="bg1"/>
                          </a:solidFill>
                          <a:latin typeface="Cambria Math" panose="02040503050406030204" pitchFamily="18" charset="0"/>
                        </a:rPr>
                        <m:t>=4</m:t>
                      </m:r>
                      <m:r>
                        <a:rPr lang="en-US" sz="2000" b="0" i="1" smtClean="0">
                          <a:solidFill>
                            <a:schemeClr val="bg1"/>
                          </a:solidFill>
                          <a:latin typeface="Cambria Math" panose="02040503050406030204" pitchFamily="18" charset="0"/>
                          <a:ea typeface="Cambria Math" panose="02040503050406030204" pitchFamily="18" charset="0"/>
                        </a:rPr>
                        <m:t>𝜋</m:t>
                      </m:r>
                      <m:r>
                        <a:rPr lang="en-US" sz="2000" b="0" i="1" smtClean="0">
                          <a:solidFill>
                            <a:schemeClr val="bg1"/>
                          </a:solidFill>
                          <a:latin typeface="Cambria Math" panose="02040503050406030204" pitchFamily="18" charset="0"/>
                          <a:ea typeface="Cambria Math" panose="02040503050406030204" pitchFamily="18" charset="0"/>
                        </a:rPr>
                        <m:t>(</m:t>
                      </m:r>
                      <m:sSup>
                        <m:sSupPr>
                          <m:ctrlPr>
                            <a:rPr lang="en-US" sz="2000" b="0" i="1" smtClean="0">
                              <a:solidFill>
                                <a:schemeClr val="bg1"/>
                              </a:solidFill>
                              <a:latin typeface="Cambria Math" panose="02040503050406030204" pitchFamily="18" charset="0"/>
                              <a:ea typeface="Cambria Math" panose="02040503050406030204" pitchFamily="18" charset="0"/>
                            </a:rPr>
                          </m:ctrlPr>
                        </m:sSupPr>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2</m:t>
                              </m:r>
                              <m:r>
                                <a:rPr lang="en-US" sz="2000" b="0" i="1" smtClean="0">
                                  <a:solidFill>
                                    <a:schemeClr val="bg1"/>
                                  </a:solidFill>
                                  <a:latin typeface="Cambria Math" panose="02040503050406030204" pitchFamily="18" charset="0"/>
                                  <a:ea typeface="Cambria Math" panose="02040503050406030204" pitchFamily="18" charset="0"/>
                                </a:rPr>
                                <m:t>𝑚</m:t>
                              </m:r>
                            </m:num>
                            <m:den>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ℏ</m:t>
                                  </m:r>
                                </m:e>
                                <m:sup>
                                  <m:r>
                                    <a:rPr lang="en-US" sz="2000" b="0" i="1" smtClean="0">
                                      <a:solidFill>
                                        <a:schemeClr val="bg1"/>
                                      </a:solidFill>
                                      <a:latin typeface="Cambria Math" panose="02040503050406030204" pitchFamily="18" charset="0"/>
                                      <a:ea typeface="Cambria Math" panose="02040503050406030204" pitchFamily="18" charset="0"/>
                                    </a:rPr>
                                    <m:t>2</m:t>
                                  </m:r>
                                </m:sup>
                              </m:sSup>
                            </m:den>
                          </m:f>
                          <m:r>
                            <a:rPr lang="en-US" sz="2000" b="0" i="1" smtClean="0">
                              <a:solidFill>
                                <a:schemeClr val="bg1"/>
                              </a:solidFill>
                              <a:latin typeface="Cambria Math" panose="02040503050406030204" pitchFamily="18" charset="0"/>
                              <a:ea typeface="Cambria Math" panose="02040503050406030204" pitchFamily="18" charset="0"/>
                            </a:rPr>
                            <m:t>)</m:t>
                          </m:r>
                        </m:e>
                        <m:sup>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3</m:t>
                              </m:r>
                            </m:num>
                            <m:den>
                              <m:r>
                                <a:rPr lang="en-US" sz="2000" b="0" i="1" smtClean="0">
                                  <a:solidFill>
                                    <a:schemeClr val="bg1"/>
                                  </a:solidFill>
                                  <a:latin typeface="Cambria Math" panose="02040503050406030204" pitchFamily="18" charset="0"/>
                                  <a:ea typeface="Cambria Math" panose="02040503050406030204" pitchFamily="18" charset="0"/>
                                </a:rPr>
                                <m:t>2</m:t>
                              </m:r>
                            </m:den>
                          </m:f>
                        </m:sup>
                      </m:sSup>
                      <m:r>
                        <a:rPr lang="en-US" sz="2000" b="0" i="1" smtClean="0">
                          <a:solidFill>
                            <a:schemeClr val="bg1"/>
                          </a:solidFill>
                          <a:latin typeface="Cambria Math" panose="02040503050406030204" pitchFamily="18" charset="0"/>
                          <a:ea typeface="Cambria Math" panose="02040503050406030204" pitchFamily="18" charset="0"/>
                        </a:rPr>
                        <m:t> </m:t>
                      </m:r>
                      <m:r>
                        <a:rPr lang="en-US" sz="2000" b="0" i="1" smtClean="0">
                          <a:solidFill>
                            <a:schemeClr val="bg1"/>
                          </a:solidFill>
                          <a:latin typeface="Cambria Math" panose="02040503050406030204" pitchFamily="18" charset="0"/>
                          <a:ea typeface="Cambria Math" panose="02040503050406030204" pitchFamily="18" charset="0"/>
                        </a:rPr>
                        <m:t>𝑉</m:t>
                      </m:r>
                      <m:r>
                        <a:rPr lang="en-US" sz="2000" b="0" i="1" smtClean="0">
                          <a:solidFill>
                            <a:schemeClr val="bg1"/>
                          </a:solidFill>
                          <a:latin typeface="Cambria Math" panose="02040503050406030204" pitchFamily="18" charset="0"/>
                          <a:ea typeface="Cambria Math" panose="02040503050406030204" pitchFamily="18" charset="0"/>
                        </a:rPr>
                        <m:t> </m:t>
                      </m:r>
                      <m:nary>
                        <m:naryPr>
                          <m:limLoc m:val="undOvr"/>
                          <m:subHide m:val="on"/>
                          <m:supHide m:val="on"/>
                          <m:ctrlPr>
                            <a:rPr lang="en-US" sz="2000" b="0" i="1" smtClean="0">
                              <a:solidFill>
                                <a:schemeClr val="bg1"/>
                              </a:solidFill>
                              <a:latin typeface="Cambria Math" panose="02040503050406030204" pitchFamily="18" charset="0"/>
                              <a:ea typeface="Cambria Math" panose="02040503050406030204" pitchFamily="18" charset="0"/>
                            </a:rPr>
                          </m:ctrlPr>
                        </m:naryPr>
                        <m:sub/>
                        <m:sup/>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𝜀</m:t>
                              </m:r>
                            </m:num>
                            <m:den>
                              <m:func>
                                <m:funcPr>
                                  <m:ctrlPr>
                                    <a:rPr lang="en-US" sz="20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ea typeface="Cambria Math" panose="02040503050406030204" pitchFamily="18" charset="0"/>
                                    </a:rPr>
                                    <m:t>exp</m:t>
                                  </m:r>
                                </m:fName>
                                <m:e>
                                  <m:d>
                                    <m:dPr>
                                      <m:ctrlPr>
                                        <a:rPr lang="en-US" sz="2000" b="0" i="1" smtClean="0">
                                          <a:solidFill>
                                            <a:schemeClr val="bg1"/>
                                          </a:solidFill>
                                          <a:latin typeface="Cambria Math" panose="02040503050406030204" pitchFamily="18" charset="0"/>
                                          <a:ea typeface="Cambria Math" panose="02040503050406030204" pitchFamily="18" charset="0"/>
                                        </a:rPr>
                                      </m:ctrlPr>
                                    </m:dPr>
                                    <m:e>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𝜇</m:t>
                                          </m:r>
                                        </m:num>
                                        <m:den>
                                          <m:r>
                                            <a:rPr lang="en-US" sz="2000" b="0" i="1" smtClean="0">
                                              <a:solidFill>
                                                <a:schemeClr val="bg1"/>
                                              </a:solidFill>
                                              <a:latin typeface="Cambria Math" panose="02040503050406030204" pitchFamily="18" charset="0"/>
                                              <a:ea typeface="Cambria Math" panose="02040503050406030204" pitchFamily="18" charset="0"/>
                                            </a:rPr>
                                            <m:t>𝑘𝑇</m:t>
                                          </m:r>
                                        </m:den>
                                      </m:f>
                                    </m:e>
                                  </m:d>
                                </m:e>
                              </m:func>
                              <m:r>
                                <a:rPr lang="en-US" sz="2000" b="0" i="1" smtClean="0">
                                  <a:solidFill>
                                    <a:schemeClr val="bg1"/>
                                  </a:solidFill>
                                  <a:latin typeface="Cambria Math" panose="02040503050406030204" pitchFamily="18" charset="0"/>
                                  <a:ea typeface="Cambria Math" panose="02040503050406030204" pitchFamily="18" charset="0"/>
                                </a:rPr>
                                <m:t>+1</m:t>
                              </m:r>
                            </m:den>
                          </m:f>
                          <m:r>
                            <a:rPr lang="en-US" sz="2000" b="0" i="1" smtClean="0">
                              <a:solidFill>
                                <a:schemeClr val="bg1"/>
                              </a:solidFill>
                              <a:latin typeface="Cambria Math" panose="02040503050406030204" pitchFamily="18" charset="0"/>
                              <a:ea typeface="Cambria Math" panose="02040503050406030204" pitchFamily="18" charset="0"/>
                            </a:rPr>
                            <m:t>𝑑</m:t>
                          </m:r>
                          <m:r>
                            <a:rPr lang="en-US" sz="2000" b="0" i="1" smtClean="0">
                              <a:solidFill>
                                <a:schemeClr val="bg1"/>
                              </a:solidFill>
                              <a:latin typeface="Cambria Math" panose="02040503050406030204" pitchFamily="18" charset="0"/>
                              <a:ea typeface="Cambria Math" panose="02040503050406030204" pitchFamily="18" charset="0"/>
                            </a:rPr>
                            <m:t>𝜀</m:t>
                          </m:r>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441642" y="1660401"/>
                <a:ext cx="4196726" cy="858568"/>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758757" y="2845162"/>
            <a:ext cx="7052554" cy="1200329"/>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Паст температуралар соҳасида электронларнинг тақсимотини , Биринчи навбатда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 &gt; 0 </a:t>
            </a:r>
            <a:r>
              <a:rPr lang="uz-Cyrl-UZ" sz="1800" dirty="0">
                <a:solidFill>
                  <a:schemeClr val="bg1"/>
                </a:solidFill>
                <a:latin typeface="Times New Roman" panose="02020603050405020304" pitchFamily="18" charset="0"/>
                <a:cs typeface="Times New Roman" panose="02020603050405020304" pitchFamily="18" charset="0"/>
              </a:rPr>
              <a:t>да Ферми-Дирак тақсимотини ўрганамиз ва натижада </a:t>
            </a:r>
            <a:r>
              <a:rPr lang="en-US" sz="1800" dirty="0" smtClean="0">
                <a:solidFill>
                  <a:schemeClr val="bg1"/>
                </a:solidFill>
                <a:latin typeface="Times New Roman" panose="02020603050405020304" pitchFamily="18" charset="0"/>
                <a:cs typeface="Times New Roman" panose="02020603050405020304" pitchFamily="18" charset="0"/>
              </a:rPr>
              <a:t>V </a:t>
            </a:r>
            <a:r>
              <a:rPr lang="uz-Cyrl-UZ" sz="1800" dirty="0" smtClean="0">
                <a:solidFill>
                  <a:schemeClr val="bg1"/>
                </a:solidFill>
                <a:latin typeface="Times New Roman" panose="02020603050405020304" pitchFamily="18" charset="0"/>
                <a:cs typeface="Times New Roman" panose="02020603050405020304" pitchFamily="18" charset="0"/>
              </a:rPr>
              <a:t>ҳажмдаги </a:t>
            </a:r>
            <a:r>
              <a:rPr lang="uz-Cyrl-UZ" sz="1800" dirty="0">
                <a:solidFill>
                  <a:schemeClr val="bg1"/>
                </a:solidFill>
                <a:latin typeface="Times New Roman" panose="02020603050405020304" pitchFamily="18" charset="0"/>
                <a:cs typeface="Times New Roman" panose="02020603050405020304" pitchFamily="18" charset="0"/>
              </a:rPr>
              <a:t>электронлар сони учун қуйидаги ифодани топамиз:</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441642" y="3932504"/>
                <a:ext cx="3498330" cy="5782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𝑁</m:t>
                      </m:r>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8</m:t>
                          </m:r>
                          <m:r>
                            <a:rPr lang="en-US" sz="2000" b="0" i="1" smtClean="0">
                              <a:solidFill>
                                <a:schemeClr val="bg1"/>
                              </a:solidFill>
                              <a:latin typeface="Cambria Math" panose="02040503050406030204" pitchFamily="18" charset="0"/>
                              <a:ea typeface="Cambria Math" panose="02040503050406030204" pitchFamily="18" charset="0"/>
                            </a:rPr>
                            <m:t>𝜋</m:t>
                          </m:r>
                        </m:num>
                        <m:den>
                          <m:r>
                            <a:rPr lang="en-US" sz="2000" b="0" i="1" smtClean="0">
                              <a:solidFill>
                                <a:schemeClr val="bg1"/>
                              </a:solidFill>
                              <a:latin typeface="Cambria Math" panose="02040503050406030204" pitchFamily="18" charset="0"/>
                            </a:rPr>
                            <m:t>3</m:t>
                          </m:r>
                        </m:den>
                      </m:f>
                      <m:r>
                        <a:rPr lang="en-US" sz="2000" b="0" i="1" smtClean="0">
                          <a:solidFill>
                            <a:schemeClr val="bg1"/>
                          </a:solidFill>
                          <a:latin typeface="Cambria Math" panose="02040503050406030204" pitchFamily="18" charset="0"/>
                        </a:rPr>
                        <m:t>𝑉</m:t>
                      </m:r>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2</m:t>
                          </m:r>
                          <m:r>
                            <a:rPr lang="en-US" sz="2000" b="0" i="1" smtClean="0">
                              <a:solidFill>
                                <a:schemeClr val="bg1"/>
                              </a:solidFill>
                              <a:latin typeface="Cambria Math" panose="02040503050406030204" pitchFamily="18" charset="0"/>
                            </a:rPr>
                            <m:t>𝑚</m:t>
                          </m:r>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𝐹</m:t>
                              </m:r>
                            </m:sub>
                          </m:sSub>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ℏ</m:t>
                              </m:r>
                            </m:e>
                            <m:sup>
                              <m:r>
                                <a:rPr lang="en-US" sz="2000" b="0" i="1" smtClean="0">
                                  <a:solidFill>
                                    <a:schemeClr val="bg1"/>
                                  </a:solidFill>
                                  <a:latin typeface="Cambria Math" panose="02040503050406030204" pitchFamily="18" charset="0"/>
                                </a:rPr>
                                <m:t>2</m:t>
                              </m:r>
                            </m:sup>
                          </m:sSup>
                        </m:den>
                      </m:f>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2</m:t>
                              </m:r>
                            </m:den>
                          </m:f>
                        </m:sup>
                      </m:sSup>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8</m:t>
                          </m:r>
                          <m:r>
                            <a:rPr lang="en-US" sz="2000" b="0" i="1" smtClean="0">
                              <a:solidFill>
                                <a:schemeClr val="bg1"/>
                              </a:solidFill>
                              <a:latin typeface="Cambria Math" panose="02040503050406030204" pitchFamily="18" charset="0"/>
                              <a:ea typeface="Cambria Math" panose="02040503050406030204" pitchFamily="18" charset="0"/>
                            </a:rPr>
                            <m:t>𝜋</m:t>
                          </m:r>
                          <m:r>
                            <a:rPr lang="en-US" sz="2000" b="0" i="1" smtClean="0">
                              <a:solidFill>
                                <a:schemeClr val="bg1"/>
                              </a:solidFill>
                              <a:latin typeface="Cambria Math" panose="02040503050406030204" pitchFamily="18" charset="0"/>
                              <a:ea typeface="Cambria Math" panose="02040503050406030204" pitchFamily="18" charset="0"/>
                            </a:rPr>
                            <m:t>𝑉</m:t>
                          </m:r>
                        </m:num>
                        <m:den>
                          <m:r>
                            <a:rPr lang="en-US" sz="2000" b="0" i="1" smtClean="0">
                              <a:solidFill>
                                <a:schemeClr val="bg1"/>
                              </a:solidFill>
                              <a:latin typeface="Cambria Math" panose="02040503050406030204" pitchFamily="18" charset="0"/>
                            </a:rPr>
                            <m:t>3</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ℏ</m:t>
                              </m:r>
                            </m:e>
                            <m:sup>
                              <m:r>
                                <a:rPr lang="en-US" sz="2000" b="0" i="1" smtClean="0">
                                  <a:solidFill>
                                    <a:schemeClr val="bg1"/>
                                  </a:solidFill>
                                  <a:latin typeface="Cambria Math" panose="02040503050406030204" pitchFamily="18" charset="0"/>
                                </a:rPr>
                                <m:t>2</m:t>
                              </m:r>
                            </m:sup>
                          </m:sSup>
                        </m:den>
                      </m:f>
                      <m:r>
                        <a:rPr lang="en-US" sz="2000" b="0" i="1" smtClean="0">
                          <a:solidFill>
                            <a:schemeClr val="bg1"/>
                          </a:solidFill>
                          <a:latin typeface="Cambria Math" panose="02040503050406030204" pitchFamily="18" charset="0"/>
                        </a:rPr>
                        <m:t> </m:t>
                      </m:r>
                      <m:sSubSup>
                        <m:sSubSupPr>
                          <m:ctrlPr>
                            <a:rPr lang="en-US" sz="2000" b="0" i="1" smtClean="0">
                              <a:solidFill>
                                <a:schemeClr val="bg1"/>
                              </a:solidFill>
                              <a:latin typeface="Cambria Math" panose="02040503050406030204" pitchFamily="18" charset="0"/>
                            </a:rPr>
                          </m:ctrlPr>
                        </m:sSubSupPr>
                        <m:e>
                          <m:r>
                            <a:rPr lang="en-US" sz="2000" b="0" i="1" smtClean="0">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𝑚𝑎𝑥</m:t>
                          </m:r>
                        </m:sub>
                        <m:sup>
                          <m:r>
                            <a:rPr lang="en-US" sz="2000" b="0" i="1" smtClean="0">
                              <a:solidFill>
                                <a:schemeClr val="bg1"/>
                              </a:solidFill>
                              <a:latin typeface="Cambria Math" panose="02040503050406030204" pitchFamily="18" charset="0"/>
                            </a:rPr>
                            <m:t>2</m:t>
                          </m:r>
                        </m:sup>
                      </m:sSubSup>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441642" y="3932504"/>
                <a:ext cx="3498330" cy="578235"/>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254221948"/>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99780" y="627972"/>
            <a:ext cx="6431569" cy="461665"/>
          </a:xfrm>
          <a:prstGeom prst="rect">
            <a:avLst/>
          </a:prstGeom>
        </p:spPr>
        <p:txBody>
          <a:bodyPr wrap="none">
            <a:spAutoFit/>
          </a:bodyPr>
          <a:lstStyle/>
          <a:p>
            <a:r>
              <a:rPr lang="ru-RU" sz="2400" dirty="0" err="1">
                <a:solidFill>
                  <a:schemeClr val="bg1"/>
                </a:solidFill>
                <a:latin typeface="Times New Roman" panose="02020603050405020304" pitchFamily="18" charset="0"/>
                <a:ea typeface="Times New Roman" panose="02020603050405020304" pitchFamily="18" charset="0"/>
              </a:rPr>
              <a:t>Металлардаги</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лектрон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газининг</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нергияси</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са</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224140" y="1551563"/>
                <a:ext cx="4782848" cy="80733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𝐸</m:t>
                      </m:r>
                      <m:r>
                        <a:rPr lang="en-US" sz="2000" b="0" i="1" smtClean="0">
                          <a:solidFill>
                            <a:schemeClr val="bg1"/>
                          </a:solidFill>
                          <a:latin typeface="Cambria Math" panose="02040503050406030204" pitchFamily="18" charset="0"/>
                        </a:rPr>
                        <m:t>=</m:t>
                      </m:r>
                      <m:nary>
                        <m:naryPr>
                          <m:limLoc m:val="undOvr"/>
                          <m:subHide m:val="on"/>
                          <m:supHide m:val="on"/>
                          <m:ctrlPr>
                            <a:rPr lang="en-US" sz="2000" b="0" i="1" smtClean="0">
                              <a:solidFill>
                                <a:schemeClr val="bg1"/>
                              </a:solidFill>
                              <a:latin typeface="Cambria Math" panose="02040503050406030204" pitchFamily="18" charset="0"/>
                            </a:rPr>
                          </m:ctrlPr>
                        </m:naryPr>
                        <m:sub/>
                        <m:sup/>
                        <m:e>
                          <m:r>
                            <a:rPr lang="en-US" sz="2000" b="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𝑑𝑛</m:t>
                          </m:r>
                          <m:r>
                            <a:rPr lang="en-US" sz="2000" b="0" i="1" smtClean="0">
                              <a:solidFill>
                                <a:schemeClr val="bg1"/>
                              </a:solidFill>
                              <a:latin typeface="Cambria Math" panose="02040503050406030204" pitchFamily="18" charset="0"/>
                              <a:ea typeface="Cambria Math" panose="02040503050406030204" pitchFamily="18" charset="0"/>
                            </a:rPr>
                            <m:t>=4</m:t>
                          </m:r>
                          <m:r>
                            <a:rPr lang="en-US" sz="2000" b="0" i="1" smtClean="0">
                              <a:solidFill>
                                <a:schemeClr val="bg1"/>
                              </a:solidFill>
                              <a:latin typeface="Cambria Math" panose="02040503050406030204" pitchFamily="18" charset="0"/>
                              <a:ea typeface="Cambria Math" panose="02040503050406030204" pitchFamily="18" charset="0"/>
                            </a:rPr>
                            <m:t>𝜋</m:t>
                          </m:r>
                          <m:r>
                            <a:rPr lang="en-US" sz="2000" b="0" i="1" smtClean="0">
                              <a:solidFill>
                                <a:schemeClr val="bg1"/>
                              </a:solidFill>
                              <a:latin typeface="Cambria Math" panose="02040503050406030204" pitchFamily="18" charset="0"/>
                              <a:ea typeface="Cambria Math" panose="02040503050406030204" pitchFamily="18" charset="0"/>
                            </a:rPr>
                            <m:t>(</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2</m:t>
                              </m:r>
                              <m:r>
                                <a:rPr lang="en-US" sz="2000" b="0" i="1" smtClean="0">
                                  <a:solidFill>
                                    <a:schemeClr val="bg1"/>
                                  </a:solidFill>
                                  <a:latin typeface="Cambria Math" panose="02040503050406030204" pitchFamily="18" charset="0"/>
                                  <a:ea typeface="Cambria Math" panose="02040503050406030204" pitchFamily="18" charset="0"/>
                                </a:rPr>
                                <m:t>𝑚</m:t>
                              </m:r>
                            </m:num>
                            <m:den>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ℏ</m:t>
                                  </m:r>
                                </m:e>
                                <m:sup>
                                  <m:r>
                                    <a:rPr lang="en-US" sz="2000" b="0" i="1" smtClean="0">
                                      <a:solidFill>
                                        <a:schemeClr val="bg1"/>
                                      </a:solidFill>
                                      <a:latin typeface="Cambria Math" panose="02040503050406030204" pitchFamily="18" charset="0"/>
                                      <a:ea typeface="Cambria Math" panose="02040503050406030204" pitchFamily="18" charset="0"/>
                                    </a:rPr>
                                    <m:t>2</m:t>
                                  </m:r>
                                </m:sup>
                              </m:sSup>
                            </m:den>
                          </m:f>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m:t>
                              </m:r>
                            </m:e>
                            <m:sup>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3</m:t>
                                  </m:r>
                                </m:num>
                                <m:den>
                                  <m:r>
                                    <a:rPr lang="en-US" sz="2000" b="0" i="1" smtClean="0">
                                      <a:solidFill>
                                        <a:schemeClr val="bg1"/>
                                      </a:solidFill>
                                      <a:latin typeface="Cambria Math" panose="02040503050406030204" pitchFamily="18" charset="0"/>
                                      <a:ea typeface="Cambria Math" panose="02040503050406030204" pitchFamily="18" charset="0"/>
                                    </a:rPr>
                                    <m:t>2</m:t>
                                  </m:r>
                                </m:den>
                              </m:f>
                            </m:sup>
                          </m:sSup>
                          <m:r>
                            <a:rPr lang="en-US" sz="2000" b="0" i="1" smtClean="0">
                              <a:solidFill>
                                <a:schemeClr val="bg1"/>
                              </a:solidFill>
                              <a:latin typeface="Cambria Math" panose="02040503050406030204" pitchFamily="18" charset="0"/>
                              <a:ea typeface="Cambria Math" panose="02040503050406030204" pitchFamily="18" charset="0"/>
                            </a:rPr>
                            <m:t> </m:t>
                          </m:r>
                          <m:r>
                            <a:rPr lang="en-US" sz="2000" b="0" i="1" smtClean="0">
                              <a:solidFill>
                                <a:schemeClr val="bg1"/>
                              </a:solidFill>
                              <a:latin typeface="Cambria Math" panose="02040503050406030204" pitchFamily="18" charset="0"/>
                              <a:ea typeface="Cambria Math" panose="02040503050406030204" pitchFamily="18" charset="0"/>
                            </a:rPr>
                            <m:t>𝑉</m:t>
                          </m:r>
                          <m:nary>
                            <m:naryPr>
                              <m:ctrlPr>
                                <a:rPr lang="en-US" sz="2000" b="0" i="1" smtClean="0">
                                  <a:solidFill>
                                    <a:schemeClr val="bg1"/>
                                  </a:solidFill>
                                  <a:latin typeface="Cambria Math" panose="02040503050406030204" pitchFamily="18" charset="0"/>
                                  <a:ea typeface="Cambria Math" panose="02040503050406030204" pitchFamily="18" charset="0"/>
                                </a:rPr>
                              </m:ctrlPr>
                            </m:naryPr>
                            <m:sub>
                              <m:r>
                                <m:rPr>
                                  <m:brk m:alnAt="23"/>
                                </m:rPr>
                                <a:rPr lang="en-US" sz="2000" b="0" i="1" smtClean="0">
                                  <a:solidFill>
                                    <a:schemeClr val="bg1"/>
                                  </a:solidFill>
                                  <a:latin typeface="Cambria Math" panose="02040503050406030204" pitchFamily="18" charset="0"/>
                                  <a:ea typeface="Cambria Math" panose="02040503050406030204" pitchFamily="18" charset="0"/>
                                </a:rPr>
                                <m:t>0</m:t>
                              </m:r>
                            </m:sub>
                            <m:sup>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𝐹</m:t>
                                  </m:r>
                                </m:sub>
                              </m:sSub>
                            </m:sup>
                            <m:e>
                              <m:sSup>
                                <m:sSupPr>
                                  <m:ctrlPr>
                                    <a:rPr lang="en-US" sz="2000" b="0" i="1" smtClean="0">
                                      <a:solidFill>
                                        <a:schemeClr val="bg1"/>
                                      </a:solidFill>
                                      <a:latin typeface="Cambria Math" panose="02040503050406030204" pitchFamily="18" charset="0"/>
                                      <a:ea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𝜀</m:t>
                                  </m:r>
                                </m:e>
                                <m:sup>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𝑒</m:t>
                                      </m:r>
                                    </m:num>
                                    <m:den>
                                      <m:r>
                                        <a:rPr lang="en-US" sz="2000" b="0" i="1" smtClean="0">
                                          <a:solidFill>
                                            <a:schemeClr val="bg1"/>
                                          </a:solidFill>
                                          <a:latin typeface="Cambria Math" panose="02040503050406030204" pitchFamily="18" charset="0"/>
                                          <a:ea typeface="Cambria Math" panose="02040503050406030204" pitchFamily="18" charset="0"/>
                                        </a:rPr>
                                        <m:t>2</m:t>
                                      </m:r>
                                    </m:den>
                                  </m:f>
                                </m:sup>
                              </m:sSup>
                              <m:r>
                                <a:rPr lang="en-US" sz="2000" b="0" i="1" smtClean="0">
                                  <a:solidFill>
                                    <a:schemeClr val="bg1"/>
                                  </a:solidFill>
                                  <a:latin typeface="Cambria Math" panose="02040503050406030204" pitchFamily="18" charset="0"/>
                                  <a:ea typeface="Cambria Math" panose="02040503050406030204" pitchFamily="18" charset="0"/>
                                </a:rPr>
                                <m:t>𝑑</m:t>
                              </m:r>
                              <m:r>
                                <a:rPr lang="en-US" sz="2000" b="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m:t>
                              </m:r>
                              <m:f>
                                <m:fPr>
                                  <m:ctrlPr>
                                    <a:rPr lang="en-US" sz="2000" b="0" i="1" smtClean="0">
                                      <a:solidFill>
                                        <a:schemeClr val="bg1"/>
                                      </a:solidFill>
                                      <a:latin typeface="Cambria Math" panose="02040503050406030204" pitchFamily="18" charset="0"/>
                                      <a:ea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3</m:t>
                                  </m:r>
                                </m:num>
                                <m:den>
                                  <m:r>
                                    <a:rPr lang="en-US" sz="2000" b="0" i="1" smtClean="0">
                                      <a:solidFill>
                                        <a:schemeClr val="bg1"/>
                                      </a:solidFill>
                                      <a:latin typeface="Cambria Math" panose="02040503050406030204" pitchFamily="18" charset="0"/>
                                      <a:ea typeface="Cambria Math" panose="02040503050406030204" pitchFamily="18" charset="0"/>
                                    </a:rPr>
                                    <m:t>5</m:t>
                                  </m:r>
                                </m:den>
                              </m:f>
                              <m:r>
                                <a:rPr lang="en-US" sz="2000" b="0" i="1" smtClean="0">
                                  <a:solidFill>
                                    <a:schemeClr val="bg1"/>
                                  </a:solidFill>
                                  <a:latin typeface="Cambria Math" panose="02040503050406030204" pitchFamily="18" charset="0"/>
                                  <a:ea typeface="Cambria Math" panose="02040503050406030204" pitchFamily="18" charset="0"/>
                                </a:rPr>
                                <m:t>𝑁</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𝐹</m:t>
                                  </m:r>
                                </m:sub>
                              </m:sSub>
                            </m:e>
                          </m:nary>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224140" y="1551563"/>
                <a:ext cx="4782848" cy="807337"/>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103879" y="2358900"/>
            <a:ext cx="7023369"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бўлади. Юқори даги ифодадан  битта электронга тўғри келган энергия</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3394954" y="2990523"/>
                <a:ext cx="1632242" cy="5781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𝐸</m:t>
                          </m:r>
                        </m:e>
                        <m:sub>
                          <m:r>
                            <a:rPr lang="en-US" sz="2000" b="0" i="1" smtClean="0">
                              <a:solidFill>
                                <a:schemeClr val="bg1"/>
                              </a:solidFill>
                              <a:latin typeface="Cambria Math" panose="02040503050406030204" pitchFamily="18" charset="0"/>
                            </a:rPr>
                            <m:t>0</m:t>
                          </m:r>
                        </m:sub>
                      </m:sSub>
                      <m:r>
                        <a:rPr lang="en-US" sz="2000" b="0" i="0"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𝐸</m:t>
                          </m:r>
                        </m:num>
                        <m:den>
                          <m:r>
                            <a:rPr lang="en-US" sz="2000" b="0" i="1" smtClean="0">
                              <a:solidFill>
                                <a:schemeClr val="bg1"/>
                              </a:solidFill>
                              <a:latin typeface="Cambria Math" panose="02040503050406030204" pitchFamily="18" charset="0"/>
                            </a:rPr>
                            <m:t>𝑁</m:t>
                          </m:r>
                        </m:den>
                      </m:f>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5</m:t>
                          </m:r>
                        </m:den>
                      </m:f>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𝐹</m:t>
                          </m:r>
                        </m:sub>
                      </m:sSub>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394954" y="2990523"/>
                <a:ext cx="1632242" cy="578172"/>
              </a:xfrm>
              <a:prstGeom prst="rect">
                <a:avLst/>
              </a:prstGeom>
              <a:blipFill rotWithShape="0">
                <a:blip r:embed="rId3"/>
                <a:stretch>
                  <a:fillRect/>
                </a:stretch>
              </a:blipFill>
            </p:spPr>
            <p:txBody>
              <a:bodyPr/>
              <a:lstStyle/>
              <a:p>
                <a:r>
                  <a:rPr lang="ru-RU">
                    <a:noFill/>
                  </a:rPr>
                  <a:t> </a:t>
                </a:r>
              </a:p>
            </p:txBody>
          </p:sp>
        </mc:Fallback>
      </mc:AlternateContent>
      <p:sp>
        <p:nvSpPr>
          <p:cNvPr id="9" name="Прямоугольник 8"/>
          <p:cNvSpPr/>
          <p:nvPr/>
        </p:nvSpPr>
        <p:spPr>
          <a:xfrm>
            <a:off x="1103878" y="3812568"/>
            <a:ext cx="6853347" cy="400110"/>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ва  µ</a:t>
            </a:r>
            <a:r>
              <a:rPr lang="en-US" sz="2000" baseline="-25000" dirty="0">
                <a:solidFill>
                  <a:schemeClr val="bg1"/>
                </a:solidFill>
                <a:latin typeface="Times New Roman" panose="02020603050405020304" pitchFamily="18" charset="0"/>
                <a:ea typeface="Times New Roman" panose="02020603050405020304" pitchFamily="18" charset="0"/>
              </a:rPr>
              <a:t>0</a:t>
            </a:r>
            <a:r>
              <a:rPr lang="uz-Cyrl-UZ" sz="2000" dirty="0">
                <a:solidFill>
                  <a:schemeClr val="bg1"/>
                </a:solidFill>
                <a:latin typeface="Times New Roman" panose="02020603050405020304" pitchFamily="18" charset="0"/>
                <a:ea typeface="Times New Roman" panose="02020603050405020304" pitchFamily="18" charset="0"/>
              </a:rPr>
              <a:t> қуйидаги </a:t>
            </a:r>
            <a:r>
              <a:rPr lang="ru-RU" sz="2000" dirty="0" err="1">
                <a:solidFill>
                  <a:schemeClr val="bg1"/>
                </a:solidFill>
                <a:latin typeface="Times New Roman" panose="02020603050405020304" pitchFamily="18" charset="0"/>
                <a:ea typeface="Times New Roman" panose="02020603050405020304" pitchFamily="18" charset="0"/>
              </a:rPr>
              <a:t>тенгликлар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билан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аниқланишини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топамиз</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ndParaRPr>
          </a:p>
        </p:txBody>
      </p:sp>
    </p:spTree>
    <p:extLst>
      <p:ext uri="{BB962C8B-B14F-4D97-AF65-F5344CB8AC3E}">
        <p14:creationId xmlns:p14="http://schemas.microsoft.com/office/powerpoint/2010/main" val="3301985680"/>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399" y="760962"/>
            <a:ext cx="7042825" cy="1200329"/>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лектрон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газнинг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зичлиги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маълум</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бўлса</a:t>
            </a:r>
            <a:r>
              <a:rPr lang="ru-RU" sz="1800" dirty="0">
                <a:solidFill>
                  <a:schemeClr val="bg1"/>
                </a:solidFill>
                <a:latin typeface="Times New Roman" panose="02020603050405020304" pitchFamily="18" charset="0"/>
                <a:ea typeface="Times New Roman" panose="02020603050405020304" pitchFamily="18" charset="0"/>
              </a:rPr>
              <a:t>, у </a:t>
            </a:r>
            <a:r>
              <a:rPr lang="ru-RU" sz="1800" dirty="0" err="1">
                <a:solidFill>
                  <a:schemeClr val="bg1"/>
                </a:solidFill>
                <a:latin typeface="Times New Roman" panose="02020603050405020304" pitchFamily="18" charset="0"/>
                <a:ea typeface="Times New Roman" panose="02020603050405020304" pitchFamily="18" charset="0"/>
              </a:rPr>
              <a:t>ҳолда</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E</a:t>
            </a:r>
            <a:r>
              <a:rPr lang="uz-Cyrl-UZ" sz="1800" baseline="-25000" dirty="0">
                <a:solidFill>
                  <a:schemeClr val="bg1"/>
                </a:solidFill>
                <a:latin typeface="Times New Roman" panose="02020603050405020304" pitchFamily="18" charset="0"/>
                <a:ea typeface="Times New Roman" panose="02020603050405020304" pitchFamily="18" charset="0"/>
              </a:rPr>
              <a:t>F</a:t>
            </a:r>
            <a:r>
              <a:rPr lang="uz-Cyrl-UZ" sz="1800" i="1"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қиймати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аниқ</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бўлади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Юқоридаги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ифодалардан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фойдаланиб</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лектронларни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ўртача</a:t>
            </a:r>
            <a:r>
              <a:rPr lang="ru-RU" sz="1800" dirty="0">
                <a:solidFill>
                  <a:schemeClr val="bg1"/>
                </a:solidFill>
                <a:latin typeface="Times New Roman" panose="02020603050405020304" pitchFamily="18" charset="0"/>
                <a:ea typeface="Times New Roman" panose="02020603050405020304" pitchFamily="18" charset="0"/>
              </a:rPr>
              <a:t> квадратик </a:t>
            </a:r>
            <a:r>
              <a:rPr lang="ru-RU" sz="1800" dirty="0" err="1">
                <a:solidFill>
                  <a:schemeClr val="bg1"/>
                </a:solidFill>
                <a:latin typeface="Times New Roman" panose="02020603050405020304" pitchFamily="18" charset="0"/>
                <a:ea typeface="Times New Roman" panose="02020603050405020304" pitchFamily="18" charset="0"/>
              </a:rPr>
              <a:t>тезлигини</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лектрон</a:t>
            </a:r>
            <a:r>
              <a:rPr lang="ru-RU" sz="1800" dirty="0">
                <a:solidFill>
                  <a:schemeClr val="bg1"/>
                </a:solidFill>
                <a:latin typeface="Times New Roman" panose="02020603050405020304" pitchFamily="18" charset="0"/>
                <a:ea typeface="Times New Roman" panose="02020603050405020304" pitchFamily="18" charset="0"/>
              </a:rPr>
              <a:t> газ </a:t>
            </a:r>
            <a:r>
              <a:rPr lang="ru-RU" sz="1800" dirty="0" err="1">
                <a:solidFill>
                  <a:schemeClr val="bg1"/>
                </a:solidFill>
                <a:latin typeface="Times New Roman" panose="02020603050405020304" pitchFamily="18" charset="0"/>
                <a:ea typeface="Times New Roman" panose="02020603050405020304" pitchFamily="18" charset="0"/>
              </a:rPr>
              <a:t>босимини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ҳисоблаш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мумкин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яъни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5" name="TextBox 4"/>
              <p:cNvSpPr txBox="1"/>
              <p:nvPr/>
            </p:nvSpPr>
            <p:spPr>
              <a:xfrm>
                <a:off x="2598994" y="2096311"/>
                <a:ext cx="3673634" cy="86459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𝑝</m:t>
                          </m:r>
                        </m:e>
                        <m:sub>
                          <m:r>
                            <a:rPr lang="en-US" sz="2800" b="0" i="1" smtClean="0">
                              <a:solidFill>
                                <a:schemeClr val="bg1"/>
                              </a:solidFill>
                              <a:latin typeface="Cambria Math" panose="02040503050406030204" pitchFamily="18" charset="0"/>
                            </a:rPr>
                            <m:t>0</m:t>
                          </m:r>
                        </m:sub>
                      </m:sSub>
                      <m:r>
                        <a:rPr lang="en-US" sz="2800" b="0" i="1" smtClean="0">
                          <a:solidFill>
                            <a:schemeClr val="bg1"/>
                          </a:solidFill>
                          <a:latin typeface="Cambria Math" panose="02040503050406030204" pitchFamily="18" charset="0"/>
                        </a:rPr>
                        <m:t>=</m:t>
                      </m:r>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1</m:t>
                          </m:r>
                        </m:num>
                        <m:den>
                          <m:r>
                            <a:rPr lang="en-US" sz="2800" b="0" i="1" smtClean="0">
                              <a:solidFill>
                                <a:schemeClr val="bg1"/>
                              </a:solidFill>
                              <a:latin typeface="Cambria Math" panose="02040503050406030204" pitchFamily="18" charset="0"/>
                            </a:rPr>
                            <m:t>5</m:t>
                          </m:r>
                        </m:den>
                      </m:f>
                      <m:r>
                        <a:rPr lang="en-US" sz="2800" b="0" i="1" smtClean="0">
                          <a:solidFill>
                            <a:schemeClr val="bg1"/>
                          </a:solidFill>
                          <a:latin typeface="Cambria Math" panose="02040503050406030204" pitchFamily="18" charset="0"/>
                        </a:rPr>
                        <m:t>  (</m:t>
                      </m:r>
                      <m:sSup>
                        <m:sSupPr>
                          <m:ctrlPr>
                            <a:rPr lang="en-US" sz="2800" b="0" i="1" smtClean="0">
                              <a:solidFill>
                                <a:schemeClr val="bg1"/>
                              </a:solidFill>
                              <a:latin typeface="Cambria Math" panose="02040503050406030204" pitchFamily="18" charset="0"/>
                            </a:rPr>
                          </m:ctrlPr>
                        </m:sSup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3</m:t>
                              </m:r>
                            </m:num>
                            <m:den>
                              <m:r>
                                <a:rPr lang="en-US" sz="2800" b="0" i="1" smtClean="0">
                                  <a:solidFill>
                                    <a:schemeClr val="bg1"/>
                                  </a:solidFill>
                                  <a:latin typeface="Cambria Math" panose="02040503050406030204" pitchFamily="18" charset="0"/>
                                </a:rPr>
                                <m:t>8</m:t>
                              </m:r>
                              <m:r>
                                <a:rPr lang="en-US" sz="2800" b="0" i="1" smtClean="0">
                                  <a:solidFill>
                                    <a:schemeClr val="bg1"/>
                                  </a:solidFill>
                                  <a:latin typeface="Cambria Math" panose="02040503050406030204" pitchFamily="18" charset="0"/>
                                  <a:ea typeface="Cambria Math" panose="02040503050406030204" pitchFamily="18" charset="0"/>
                                </a:rPr>
                                <m:t>𝜋</m:t>
                              </m:r>
                            </m:den>
                          </m:f>
                          <m:r>
                            <a:rPr lang="en-US" sz="2800" b="0" i="1" smtClean="0">
                              <a:solidFill>
                                <a:schemeClr val="bg1"/>
                              </a:solidFill>
                              <a:latin typeface="Cambria Math" panose="02040503050406030204" pitchFamily="18" charset="0"/>
                            </a:rPr>
                            <m:t>)</m:t>
                          </m:r>
                        </m:e>
                        <m:sup>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2</m:t>
                              </m:r>
                            </m:num>
                            <m:den>
                              <m:r>
                                <a:rPr lang="en-US" sz="2800" b="0" i="1" smtClean="0">
                                  <a:solidFill>
                                    <a:schemeClr val="bg1"/>
                                  </a:solidFill>
                                  <a:latin typeface="Cambria Math" panose="02040503050406030204" pitchFamily="18" charset="0"/>
                                </a:rPr>
                                <m:t>3</m:t>
                              </m:r>
                            </m:den>
                          </m:f>
                          <m:r>
                            <a:rPr lang="en-US" sz="2800" b="0" i="1" smtClean="0">
                              <a:solidFill>
                                <a:schemeClr val="bg1"/>
                              </a:solidFill>
                              <a:latin typeface="Cambria Math" panose="02040503050406030204" pitchFamily="18" charset="0"/>
                            </a:rPr>
                            <m:t> </m:t>
                          </m:r>
                        </m:sup>
                      </m:sSup>
                      <m:r>
                        <a:rPr lang="en-US" sz="2800" b="0" i="1" smtClean="0">
                          <a:solidFill>
                            <a:schemeClr val="bg1"/>
                          </a:solidFill>
                          <a:latin typeface="Cambria Math" panose="02040503050406030204" pitchFamily="18" charset="0"/>
                        </a:rPr>
                        <m:t> </m:t>
                      </m:r>
                      <m:f>
                        <m:fPr>
                          <m:ctrlPr>
                            <a:rPr lang="en-US" sz="2800" b="0" i="1" smtClean="0">
                              <a:solidFill>
                                <a:schemeClr val="bg1"/>
                              </a:solidFill>
                              <a:latin typeface="Cambria Math" panose="02040503050406030204" pitchFamily="18" charset="0"/>
                            </a:rPr>
                          </m:ctrlPr>
                        </m:fPr>
                        <m:num>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ℏ</m:t>
                              </m:r>
                            </m:e>
                            <m:sup>
                              <m:r>
                                <a:rPr lang="en-US" sz="2800" b="0" i="1" smtClean="0">
                                  <a:solidFill>
                                    <a:schemeClr val="bg1"/>
                                  </a:solidFill>
                                  <a:latin typeface="Cambria Math" panose="02040503050406030204" pitchFamily="18" charset="0"/>
                                </a:rPr>
                                <m:t>2</m:t>
                              </m:r>
                            </m:sup>
                          </m:sSup>
                        </m:num>
                        <m:den>
                          <m:r>
                            <a:rPr lang="en-US" sz="2800" b="0" i="1" smtClean="0">
                              <a:solidFill>
                                <a:schemeClr val="bg1"/>
                              </a:solidFill>
                              <a:latin typeface="Cambria Math" panose="02040503050406030204" pitchFamily="18" charset="0"/>
                            </a:rPr>
                            <m:t>𝑚</m:t>
                          </m:r>
                        </m:den>
                      </m:f>
                      <m:r>
                        <a:rPr lang="en-US" sz="2800" b="0" i="1" smtClean="0">
                          <a:solidFill>
                            <a:schemeClr val="bg1"/>
                          </a:solidFill>
                          <a:latin typeface="Cambria Math" panose="02040503050406030204" pitchFamily="18" charset="0"/>
                        </a:rPr>
                        <m:t> (</m:t>
                      </m:r>
                      <m:sSup>
                        <m:sSupPr>
                          <m:ctrlPr>
                            <a:rPr lang="en-US" sz="2800" b="0" i="1" smtClean="0">
                              <a:solidFill>
                                <a:schemeClr val="bg1"/>
                              </a:solidFill>
                              <a:latin typeface="Cambria Math" panose="02040503050406030204" pitchFamily="18" charset="0"/>
                            </a:rPr>
                          </m:ctrlPr>
                        </m:sSup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𝑁</m:t>
                              </m:r>
                            </m:num>
                            <m:den>
                              <m:r>
                                <a:rPr lang="en-US" sz="2800" b="0" i="1" smtClean="0">
                                  <a:solidFill>
                                    <a:schemeClr val="bg1"/>
                                  </a:solidFill>
                                  <a:latin typeface="Cambria Math" panose="02040503050406030204" pitchFamily="18" charset="0"/>
                                </a:rPr>
                                <m:t>𝑉</m:t>
                              </m:r>
                            </m:den>
                          </m:f>
                          <m:r>
                            <a:rPr lang="en-US" sz="2800" b="0" i="1" smtClean="0">
                              <a:solidFill>
                                <a:schemeClr val="bg1"/>
                              </a:solidFill>
                              <a:latin typeface="Cambria Math" panose="02040503050406030204" pitchFamily="18" charset="0"/>
                            </a:rPr>
                            <m:t>)</m:t>
                          </m:r>
                        </m:e>
                        <m:sup>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5</m:t>
                              </m:r>
                            </m:num>
                            <m:den>
                              <m:r>
                                <a:rPr lang="en-US" sz="2800" b="0" i="1" smtClean="0">
                                  <a:solidFill>
                                    <a:schemeClr val="bg1"/>
                                  </a:solidFill>
                                  <a:latin typeface="Cambria Math" panose="02040503050406030204" pitchFamily="18" charset="0"/>
                                </a:rPr>
                                <m:t>3</m:t>
                              </m:r>
                            </m:den>
                          </m:f>
                        </m:sup>
                      </m:sSup>
                    </m:oMath>
                  </m:oMathPara>
                </a14:m>
                <a:endParaRPr lang="ru-RU" sz="2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598994" y="2096311"/>
                <a:ext cx="3673634" cy="864596"/>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982493" y="3202932"/>
            <a:ext cx="7217924" cy="1200329"/>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ерда</a:t>
            </a:r>
            <a:r>
              <a:rPr lang="ru-RU" sz="1800" dirty="0">
                <a:solidFill>
                  <a:schemeClr val="bg1"/>
                </a:solidFill>
                <a:latin typeface="Times New Roman" panose="02020603050405020304" pitchFamily="18" charset="0"/>
                <a:ea typeface="Times New Roman" panose="02020603050405020304" pitchFamily="18" charset="0"/>
              </a:rPr>
              <a:t> </a:t>
            </a:r>
            <a:r>
              <a:rPr lang="en-US" sz="1800" dirty="0">
                <a:solidFill>
                  <a:schemeClr val="bg1"/>
                </a:solidFill>
                <a:latin typeface="Times New Roman" panose="02020603050405020304" pitchFamily="18" charset="0"/>
                <a:ea typeface="Times New Roman" panose="02020603050405020304" pitchFamily="18" charset="0"/>
              </a:rPr>
              <a:t>p</a:t>
            </a:r>
            <a:r>
              <a:rPr lang="ru-RU" sz="1800" baseline="-25000" dirty="0">
                <a:solidFill>
                  <a:schemeClr val="bg1"/>
                </a:solidFill>
                <a:latin typeface="Times New Roman" panose="02020603050405020304" pitchFamily="18" charset="0"/>
                <a:ea typeface="Times New Roman" panose="02020603050405020304" pitchFamily="18" charset="0"/>
              </a:rPr>
              <a:t>0</a:t>
            </a:r>
            <a:r>
              <a:rPr lang="ru-RU" sz="1800" dirty="0">
                <a:solidFill>
                  <a:schemeClr val="bg1"/>
                </a:solidFill>
                <a:latin typeface="Times New Roman" panose="02020603050405020304" pitchFamily="18" charset="0"/>
                <a:ea typeface="Times New Roman" panose="02020603050405020304" pitchFamily="18" charset="0"/>
              </a:rPr>
              <a:t> - </a:t>
            </a:r>
            <a:r>
              <a:rPr lang="ru-RU" sz="1800" dirty="0" err="1">
                <a:solidFill>
                  <a:schemeClr val="bg1"/>
                </a:solidFill>
                <a:latin typeface="Times New Roman" panose="02020603050405020304" pitchFamily="18" charset="0"/>
                <a:ea typeface="Times New Roman" panose="02020603050405020304" pitchFamily="18" charset="0"/>
              </a:rPr>
              <a:t>абс</a:t>
            </a:r>
            <a:r>
              <a:rPr lang="uz-Cyrl-UZ" sz="1800" dirty="0">
                <a:solidFill>
                  <a:schemeClr val="bg1"/>
                </a:solidFill>
                <a:latin typeface="Times New Roman" panose="02020603050405020304" pitchFamily="18" charset="0"/>
                <a:ea typeface="Times New Roman" panose="02020603050405020304" pitchFamily="18" charset="0"/>
              </a:rPr>
              <a:t>о</a:t>
            </a:r>
            <a:r>
              <a:rPr lang="ru-RU" sz="1800" dirty="0">
                <a:solidFill>
                  <a:schemeClr val="bg1"/>
                </a:solidFill>
                <a:latin typeface="Times New Roman" panose="02020603050405020304" pitchFamily="18" charset="0"/>
                <a:ea typeface="Times New Roman" panose="02020603050405020304" pitchFamily="18" charset="0"/>
              </a:rPr>
              <a:t>л</a:t>
            </a:r>
            <a:r>
              <a:rPr lang="uz-Cyrl-UZ" sz="1800" dirty="0">
                <a:solidFill>
                  <a:schemeClr val="bg1"/>
                </a:solidFill>
                <a:latin typeface="Times New Roman" panose="02020603050405020304" pitchFamily="18" charset="0"/>
                <a:ea typeface="Times New Roman" panose="02020603050405020304" pitchFamily="18" charset="0"/>
              </a:rPr>
              <a:t>ю</a:t>
            </a:r>
            <a:r>
              <a:rPr lang="ru-RU" sz="1800" dirty="0">
                <a:solidFill>
                  <a:schemeClr val="bg1"/>
                </a:solidFill>
                <a:latin typeface="Times New Roman" panose="02020603050405020304" pitchFamily="18" charset="0"/>
                <a:ea typeface="Times New Roman" panose="02020603050405020304" pitchFamily="18" charset="0"/>
              </a:rPr>
              <a:t>т </a:t>
            </a:r>
            <a:r>
              <a:rPr lang="ru-RU" sz="1800" dirty="0" err="1">
                <a:solidFill>
                  <a:schemeClr val="bg1"/>
                </a:solidFill>
                <a:latin typeface="Times New Roman" panose="02020603050405020304" pitchFamily="18" charset="0"/>
                <a:ea typeface="Times New Roman" panose="02020603050405020304" pitchFamily="18" charset="0"/>
              </a:rPr>
              <a:t>нол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температурада</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лектрон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газнинг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босими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Шундай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қилиб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ҳатто</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абс</a:t>
            </a:r>
            <a:r>
              <a:rPr lang="uz-Cyrl-UZ" sz="1800" dirty="0">
                <a:solidFill>
                  <a:schemeClr val="bg1"/>
                </a:solidFill>
                <a:latin typeface="Times New Roman" panose="02020603050405020304" pitchFamily="18" charset="0"/>
                <a:ea typeface="Times New Roman" panose="02020603050405020304" pitchFamily="18" charset="0"/>
              </a:rPr>
              <a:t>о</a:t>
            </a:r>
            <a:r>
              <a:rPr lang="ru-RU" sz="1800" dirty="0">
                <a:solidFill>
                  <a:schemeClr val="bg1"/>
                </a:solidFill>
                <a:latin typeface="Times New Roman" panose="02020603050405020304" pitchFamily="18" charset="0"/>
                <a:ea typeface="Times New Roman" panose="02020603050405020304" pitchFamily="18" charset="0"/>
              </a:rPr>
              <a:t>л</a:t>
            </a:r>
            <a:r>
              <a:rPr lang="uz-Cyrl-UZ" sz="1800" dirty="0">
                <a:solidFill>
                  <a:schemeClr val="bg1"/>
                </a:solidFill>
                <a:latin typeface="Times New Roman" panose="02020603050405020304" pitchFamily="18" charset="0"/>
                <a:ea typeface="Times New Roman" panose="02020603050405020304" pitchFamily="18" charset="0"/>
              </a:rPr>
              <a:t>ю</a:t>
            </a:r>
            <a:r>
              <a:rPr lang="ru-RU" sz="1800" dirty="0">
                <a:solidFill>
                  <a:schemeClr val="bg1"/>
                </a:solidFill>
                <a:latin typeface="Times New Roman" panose="02020603050405020304" pitchFamily="18" charset="0"/>
                <a:ea typeface="Times New Roman" panose="02020603050405020304" pitchFamily="18" charset="0"/>
              </a:rPr>
              <a:t>т </a:t>
            </a:r>
            <a:r>
              <a:rPr lang="ru-RU" sz="1800" dirty="0" err="1">
                <a:solidFill>
                  <a:schemeClr val="bg1"/>
                </a:solidFill>
                <a:latin typeface="Times New Roman" panose="02020603050405020304" pitchFamily="18" charset="0"/>
                <a:ea typeface="Times New Roman" panose="02020603050405020304" pitchFamily="18" charset="0"/>
              </a:rPr>
              <a:t>нолда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ҳам</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металлдаги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лектронларнинг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босими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нолдан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фарқли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кан</a:t>
            </a:r>
            <a:r>
              <a:rPr lang="ru-RU" sz="1800" dirty="0">
                <a:solidFill>
                  <a:schemeClr val="bg1"/>
                </a:solidFill>
                <a:latin typeface="Times New Roman" panose="02020603050405020304" pitchFamily="18" charset="0"/>
                <a:ea typeface="Times New Roman" panose="02020603050405020304" pitchFamily="18" charset="0"/>
              </a:rPr>
              <a:t>. </a:t>
            </a:r>
          </a:p>
          <a:p>
            <a:r>
              <a:rPr lang="uz-Cyrl-UZ"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80707727"/>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4109</TotalTime>
  <Words>1590</Words>
  <Application>Microsoft Office PowerPoint</Application>
  <PresentationFormat>Экран (16:9)</PresentationFormat>
  <Paragraphs>139</Paragraphs>
  <Slides>34</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Cambria Math</vt:lpstr>
      <vt:lpstr>Calibri</vt:lpstr>
      <vt:lpstr>DM Serif Display</vt:lpstr>
      <vt:lpstr>Montserrat Light</vt:lpstr>
      <vt:lpstr>Times New Roman</vt:lpstr>
      <vt:lpstr>Arial</vt:lpstr>
      <vt:lpstr>BalticaUzbek</vt:lpstr>
      <vt:lpstr>Mutius template</vt:lpstr>
      <vt:lpstr>Квант         тақсимотлар.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269</cp:revision>
  <dcterms:modified xsi:type="dcterms:W3CDTF">2021-05-18T13:24:26Z</dcterms:modified>
</cp:coreProperties>
</file>