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36"/>
  </p:notesMasterIdLst>
  <p:sldIdLst>
    <p:sldId id="256" r:id="rId2"/>
    <p:sldId id="286" r:id="rId3"/>
    <p:sldId id="333" r:id="rId4"/>
    <p:sldId id="353" r:id="rId5"/>
    <p:sldId id="509" r:id="rId6"/>
    <p:sldId id="553" r:id="rId7"/>
    <p:sldId id="532" r:id="rId8"/>
    <p:sldId id="533" r:id="rId9"/>
    <p:sldId id="534" r:id="rId10"/>
    <p:sldId id="535" r:id="rId11"/>
    <p:sldId id="536" r:id="rId12"/>
    <p:sldId id="537" r:id="rId13"/>
    <p:sldId id="554" r:id="rId14"/>
    <p:sldId id="538" r:id="rId15"/>
    <p:sldId id="539" r:id="rId16"/>
    <p:sldId id="540" r:id="rId17"/>
    <p:sldId id="541" r:id="rId18"/>
    <p:sldId id="542" r:id="rId19"/>
    <p:sldId id="543" r:id="rId20"/>
    <p:sldId id="544" r:id="rId21"/>
    <p:sldId id="545" r:id="rId22"/>
    <p:sldId id="556" r:id="rId23"/>
    <p:sldId id="546" r:id="rId24"/>
    <p:sldId id="547" r:id="rId25"/>
    <p:sldId id="555" r:id="rId26"/>
    <p:sldId id="548" r:id="rId27"/>
    <p:sldId id="549" r:id="rId28"/>
    <p:sldId id="550" r:id="rId29"/>
    <p:sldId id="551" r:id="rId30"/>
    <p:sldId id="552" r:id="rId31"/>
    <p:sldId id="379" r:id="rId32"/>
    <p:sldId id="380" r:id="rId33"/>
    <p:sldId id="381" r:id="rId34"/>
    <p:sldId id="382" r:id="rId35"/>
  </p:sldIdLst>
  <p:sldSz cx="9144000" cy="5143500" type="screen16x9"/>
  <p:notesSz cx="6858000" cy="9144000"/>
  <p:embeddedFontLst>
    <p:embeddedFont>
      <p:font typeface="Cambria Math" panose="02040503050406030204" pitchFamily="18" charset="0"/>
      <p:regular r:id="rId37"/>
    </p:embeddedFont>
    <p:embeddedFont>
      <p:font typeface="Calibri" panose="020F0502020204030204" pitchFamily="34" charset="0"/>
      <p:regular r:id="rId38"/>
      <p:bold r:id="rId39"/>
      <p:italic r:id="rId40"/>
      <p:boldItalic r:id="rId41"/>
    </p:embeddedFont>
    <p:embeddedFont>
      <p:font typeface="DM Serif Display" panose="020B0604020202020204" charset="0"/>
      <p:regular r:id="rId42"/>
      <p:italic r:id="rId43"/>
    </p:embeddedFont>
    <p:embeddedFont>
      <p:font typeface="Montserrat Light" panose="020B0604020202020204" charset="-52"/>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1016704" y="552584"/>
            <a:ext cx="7529209" cy="2284837"/>
          </a:xfrm>
          <a:prstGeom prst="rect">
            <a:avLst/>
          </a:prstGeom>
        </p:spPr>
        <p:txBody>
          <a:bodyPr spcFirstLastPara="1" wrap="square" lIns="0" tIns="0" rIns="0" bIns="0" anchor="b" anchorCtr="0">
            <a:noAutofit/>
          </a:bodyPr>
          <a:lstStyle/>
          <a:p>
            <a:pPr algn="ctr"/>
            <a:r>
              <a:rPr lang="uz-Cyrl-UZ" sz="4400" b="1" dirty="0"/>
              <a:t>Паст температураларда Бозе-гази</a:t>
            </a:r>
            <a:r>
              <a:rPr lang="uz-Cyrl-UZ" sz="4400" b="1" dirty="0" smtClean="0"/>
              <a:t>.</a:t>
            </a:r>
            <a:endParaRPr lang="ru-RU" sz="4400" dirty="0"/>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13.</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0739" y="418289"/>
            <a:ext cx="8482519" cy="4524315"/>
          </a:xfrm>
          <a:prstGeom prst="rect">
            <a:avLst/>
          </a:prstGeom>
        </p:spPr>
        <p:txBody>
          <a:bodyPr wrap="square">
            <a:spAutoFit/>
          </a:bodyPr>
          <a:lstStyle/>
          <a:p>
            <a:endParaRPr lang="en-US" sz="3600" b="1" dirty="0" smtClean="0">
              <a:solidFill>
                <a:schemeClr val="bg1"/>
              </a:solidFill>
              <a:latin typeface="Times New Roman" panose="02020603050405020304" pitchFamily="18" charset="0"/>
              <a:cs typeface="Times New Roman" panose="02020603050405020304" pitchFamily="18" charset="0"/>
            </a:endParaRPr>
          </a:p>
          <a:p>
            <a:pPr algn="ctr"/>
            <a:r>
              <a:rPr lang="uz-Cyrl-UZ" sz="3600" b="1" dirty="0" smtClean="0">
                <a:solidFill>
                  <a:schemeClr val="bg1"/>
                </a:solidFill>
              </a:rPr>
              <a:t>13 мавзу: Бозе-гази.Металларда </a:t>
            </a:r>
            <a:r>
              <a:rPr lang="uz-Cyrl-UZ" sz="3600" b="1" dirty="0">
                <a:solidFill>
                  <a:schemeClr val="bg1"/>
                </a:solidFill>
              </a:rPr>
              <a:t>электрон </a:t>
            </a:r>
            <a:r>
              <a:rPr lang="uz-Cyrl-UZ" sz="3600" b="1" dirty="0" smtClean="0">
                <a:solidFill>
                  <a:schemeClr val="bg1"/>
                </a:solidFill>
              </a:rPr>
              <a:t>гази. Иссиқлик </a:t>
            </a:r>
            <a:r>
              <a:rPr lang="uz-Cyrl-UZ" sz="3600" b="1" dirty="0">
                <a:solidFill>
                  <a:schemeClr val="bg1"/>
                </a:solidFill>
              </a:rPr>
              <a:t>сиғими</a:t>
            </a:r>
            <a:r>
              <a:rPr lang="uz-Cyrl-UZ" sz="3600" b="1" dirty="0"/>
              <a:t>.</a:t>
            </a:r>
            <a:endParaRPr lang="ru-RU" sz="3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ru-RU" sz="3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Режа:</a:t>
            </a:r>
            <a:endParaRPr lang="en-US" sz="36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uz-Cyrl-UZ" sz="3600" b="1" dirty="0" smtClean="0">
                <a:solidFill>
                  <a:schemeClr val="bg1"/>
                </a:solidFill>
                <a:latin typeface="Times New Roman" panose="02020603050405020304" pitchFamily="18" charset="0"/>
                <a:cs typeface="Times New Roman" panose="02020603050405020304" pitchFamily="18" charset="0"/>
              </a:rPr>
              <a:t>1</a:t>
            </a:r>
            <a:r>
              <a:rPr lang="en-US" sz="3600" b="1" dirty="0" smtClean="0">
                <a:solidFill>
                  <a:schemeClr val="bg1"/>
                </a:solidFill>
                <a:latin typeface="Times New Roman" panose="02020603050405020304" pitchFamily="18" charset="0"/>
                <a:cs typeface="Times New Roman" panose="02020603050405020304" pitchFamily="18" charset="0"/>
              </a:rPr>
              <a:t>3</a:t>
            </a:r>
            <a:r>
              <a:rPr lang="uz-Cyrl-UZ" sz="3600" b="1" dirty="0" smtClean="0">
                <a:solidFill>
                  <a:schemeClr val="bg1"/>
                </a:solidFill>
                <a:latin typeface="Times New Roman" panose="02020603050405020304" pitchFamily="18" charset="0"/>
                <a:cs typeface="Times New Roman" panose="02020603050405020304" pitchFamily="18" charset="0"/>
              </a:rPr>
              <a:t>.1</a:t>
            </a:r>
            <a:r>
              <a:rPr lang="uz-Cyrl-UZ" sz="3600" b="1" dirty="0">
                <a:solidFill>
                  <a:schemeClr val="bg1"/>
                </a:solidFill>
                <a:latin typeface="Times New Roman" panose="02020603050405020304" pitchFamily="18" charset="0"/>
                <a:cs typeface="Times New Roman" panose="02020603050405020304" pitchFamily="18" charset="0"/>
              </a:rPr>
              <a:t>.  </a:t>
            </a:r>
            <a:r>
              <a:rPr lang="uz-Cyrl-UZ" sz="3600" dirty="0">
                <a:solidFill>
                  <a:schemeClr val="bg1"/>
                </a:solidFill>
                <a:latin typeface="Times New Roman" panose="02020603050405020304" pitchFamily="18" charset="0"/>
                <a:cs typeface="Times New Roman" panose="02020603050405020304" pitchFamily="18" charset="0"/>
              </a:rPr>
              <a:t>Металларда электрон гази,Ферми-Дирак тақсимоти татбиқи.</a:t>
            </a:r>
            <a:endParaRPr lang="ru-RU" sz="3600" dirty="0">
              <a:solidFill>
                <a:schemeClr val="bg1"/>
              </a:solidFill>
              <a:latin typeface="Times New Roman" panose="02020603050405020304" pitchFamily="18" charset="0"/>
              <a:cs typeface="Times New Roman" panose="02020603050405020304" pitchFamily="18" charset="0"/>
            </a:endParaRPr>
          </a:p>
          <a:p>
            <a:r>
              <a:rPr lang="uz-Cyrl-UZ" sz="3600" b="1" dirty="0" smtClean="0">
                <a:solidFill>
                  <a:schemeClr val="bg1"/>
                </a:solidFill>
                <a:latin typeface="Times New Roman" panose="02020603050405020304" pitchFamily="18" charset="0"/>
                <a:cs typeface="Times New Roman" panose="02020603050405020304" pitchFamily="18" charset="0"/>
              </a:rPr>
              <a:t>1</a:t>
            </a:r>
            <a:r>
              <a:rPr lang="en-US" sz="3600" b="1" dirty="0" smtClean="0">
                <a:solidFill>
                  <a:schemeClr val="bg1"/>
                </a:solidFill>
                <a:latin typeface="Times New Roman" panose="02020603050405020304" pitchFamily="18" charset="0"/>
                <a:cs typeface="Times New Roman" panose="02020603050405020304" pitchFamily="18" charset="0"/>
              </a:rPr>
              <a:t>3</a:t>
            </a:r>
            <a:r>
              <a:rPr lang="uz-Cyrl-UZ" sz="3600" b="1" dirty="0" smtClean="0">
                <a:solidFill>
                  <a:schemeClr val="bg1"/>
                </a:solidFill>
                <a:latin typeface="Times New Roman" panose="02020603050405020304" pitchFamily="18" charset="0"/>
                <a:cs typeface="Times New Roman" panose="02020603050405020304" pitchFamily="18" charset="0"/>
              </a:rPr>
              <a:t>.2</a:t>
            </a:r>
            <a:r>
              <a:rPr lang="uz-Cyrl-UZ" sz="3600" b="1" dirty="0">
                <a:solidFill>
                  <a:schemeClr val="bg1"/>
                </a:solidFill>
                <a:latin typeface="Times New Roman" panose="02020603050405020304" pitchFamily="18" charset="0"/>
                <a:cs typeface="Times New Roman" panose="02020603050405020304" pitchFamily="18" charset="0"/>
              </a:rPr>
              <a:t>.</a:t>
            </a:r>
            <a:r>
              <a:rPr lang="uz-Cyrl-UZ" sz="3600" dirty="0">
                <a:solidFill>
                  <a:schemeClr val="bg1"/>
                </a:solidFill>
                <a:latin typeface="Times New Roman" panose="02020603050405020304" pitchFamily="18" charset="0"/>
                <a:cs typeface="Times New Roman" panose="02020603050405020304" pitchFamily="18" charset="0"/>
              </a:rPr>
              <a:t>  Бозе-Эйнштейн конденсацияси</a:t>
            </a:r>
            <a:endParaRPr lang="ru-RU" sz="3600" dirty="0">
              <a:solidFill>
                <a:schemeClr val="bg1"/>
              </a:solidFill>
              <a:latin typeface="Times New Roman" panose="02020603050405020304" pitchFamily="18" charset="0"/>
              <a:cs typeface="Times New Roman" panose="02020603050405020304" pitchFamily="18" charset="0"/>
            </a:endParaRPr>
          </a:p>
          <a:p>
            <a:r>
              <a:rPr lang="uz-Cyrl-UZ" sz="3600" dirty="0">
                <a:solidFill>
                  <a:schemeClr val="bg1"/>
                </a:solidFill>
                <a:latin typeface="Times New Roman" panose="02020603050405020304" pitchFamily="18" charset="0"/>
                <a:cs typeface="Times New Roman" panose="02020603050405020304" pitchFamily="18" charset="0"/>
              </a:rPr>
              <a:t>           </a:t>
            </a:r>
            <a:r>
              <a:rPr lang="uz-Cyrl-UZ" sz="3600" dirty="0" smtClean="0">
                <a:solidFill>
                  <a:schemeClr val="bg1"/>
                </a:solidFill>
                <a:latin typeface="Times New Roman" panose="02020603050405020304" pitchFamily="18" charset="0"/>
                <a:cs typeface="Times New Roman" panose="02020603050405020304" pitchFamily="18" charset="0"/>
              </a:rPr>
              <a:t> </a:t>
            </a:r>
            <a:endParaRPr lang="ru-RU" sz="3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637447"/>
      </p:ext>
    </p:extLst>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86382" y="682034"/>
            <a:ext cx="7869677" cy="3539430"/>
          </a:xfrm>
          <a:prstGeom prst="rect">
            <a:avLst/>
          </a:prstGeom>
        </p:spPr>
        <p:txBody>
          <a:bodyPr wrap="square">
            <a:spAutoFit/>
          </a:bodyPr>
          <a:lstStyle/>
          <a:p>
            <a:pPr algn="ctr"/>
            <a:r>
              <a:rPr lang="uz-Cyrl-UZ" sz="3200" b="1" dirty="0">
                <a:solidFill>
                  <a:schemeClr val="bg1"/>
                </a:solidFill>
                <a:latin typeface="Times New Roman" panose="02020603050405020304" pitchFamily="18" charset="0"/>
                <a:cs typeface="Times New Roman" panose="02020603050405020304" pitchFamily="18" charset="0"/>
              </a:rPr>
              <a:t>Мавзуга оид таянч тушунчалар ва иборалар</a:t>
            </a:r>
            <a:r>
              <a:rPr lang="uz-Cyrl-UZ" sz="3200"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	Бир атомли квант идеал газлар, Бозе-Эйнштейн тақсимоти, Ферми-Дирак тақсимоти , фермионлар,бозонлар,абсолют нол температура,Ферми газ,электрон гази,Бозе-Эйнштейн конденсацияси .</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56035" y="808492"/>
            <a:ext cx="7451388" cy="3785652"/>
          </a:xfrm>
          <a:prstGeom prst="rect">
            <a:avLst/>
          </a:prstGeom>
        </p:spPr>
        <p:txBody>
          <a:bodyPr wrap="square">
            <a:spAutoFit/>
          </a:bodyPr>
          <a:lstStyle/>
          <a:p>
            <a:r>
              <a:rPr lang="uz-Cyrl-UZ" sz="2400" dirty="0">
                <a:solidFill>
                  <a:schemeClr val="bg1"/>
                </a:solidFill>
              </a:rPr>
              <a:t>Металларнинг иссиқлик сиғимини Максвелл-Больцман тақсимотидан фойдаланиб ҳисоблангандаги назарий натижалар тажриба натижаларидан жиддий фарқ қилган. Бу масалага тўғри жавоб топиш учун , иссиқлик сиғимини ҳисоблашда металлдаги кучсиз боғланган валент электронларини Ферми-Дирак тақсимотига бўйсунувчи эркин электрон деб қараш етарли экан.</a:t>
            </a:r>
            <a:endParaRPr lang="ru-RU" sz="2400" dirty="0">
              <a:solidFill>
                <a:schemeClr val="bg1"/>
              </a:solidFill>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3208647"/>
      </p:ext>
    </p:extLst>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16646" y="429201"/>
            <a:ext cx="7946417" cy="2677656"/>
          </a:xfrm>
          <a:prstGeom prst="rect">
            <a:avLst/>
          </a:prstGeom>
        </p:spPr>
        <p:txBody>
          <a:bodyPr wrap="square">
            <a:spAutoFit/>
          </a:bodyPr>
          <a:lstStyle/>
          <a:p>
            <a:r>
              <a:rPr lang="ru-RU" sz="16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 сабабли юқорида олинган </a:t>
            </a:r>
            <a:r>
              <a:rPr lang="uz-Cyrl-UZ"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натижаларни</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T=0 </a:t>
            </a:r>
            <a:r>
              <a:rPr lang="uz-Cyrl-UZ" sz="2800" dirty="0">
                <a:solidFill>
                  <a:schemeClr val="bg1"/>
                </a:solidFill>
                <a:latin typeface="Times New Roman" panose="02020603050405020304" pitchFamily="18" charset="0"/>
                <a:cs typeface="Times New Roman" panose="02020603050405020304" pitchFamily="18" charset="0"/>
              </a:rPr>
              <a:t>дан фарқли паст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температураларда </a:t>
            </a:r>
            <a:r>
              <a:rPr lang="uz-Cyrl-UZ" sz="2800" dirty="0">
                <a:solidFill>
                  <a:schemeClr val="bg1"/>
                </a:solidFill>
                <a:latin typeface="Times New Roman" panose="02020603050405020304" pitchFamily="18" charset="0"/>
                <a:cs typeface="Times New Roman" panose="02020603050405020304" pitchFamily="18" charset="0"/>
              </a:rPr>
              <a:t>ҳам металлдаги электрон газнинг табиатини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ўрганишга </a:t>
            </a:r>
            <a:r>
              <a:rPr lang="uz-Cyrl-UZ" sz="2800" dirty="0">
                <a:solidFill>
                  <a:schemeClr val="bg1"/>
                </a:solidFill>
                <a:latin typeface="Times New Roman" panose="02020603050405020304" pitchFamily="18" charset="0"/>
                <a:cs typeface="Times New Roman" panose="02020603050405020304" pitchFamily="18" charset="0"/>
              </a:rPr>
              <a:t>татбиқ қилиш мумкин. Паст температура шарти</a:t>
            </a:r>
            <a:r>
              <a:rPr lang="uz-Cyrl-UZ" sz="2800" dirty="0" smtClean="0">
                <a:solidFill>
                  <a:schemeClr val="bg1"/>
                </a:solidFill>
                <a:latin typeface="Times New Roman" panose="02020603050405020304" pitchFamily="18" charset="0"/>
                <a:cs typeface="Times New Roman" panose="02020603050405020304" pitchFamily="18" charset="0"/>
              </a:rPr>
              <a:t>:</a:t>
            </a:r>
            <a:r>
              <a:rPr lang="en-US" sz="2800" dirty="0" smtClean="0">
                <a:solidFill>
                  <a:schemeClr val="bg1"/>
                </a:solidFill>
                <a:latin typeface="Times New Roman" panose="02020603050405020304" pitchFamily="18" charset="0"/>
                <a:cs typeface="Times New Roman" panose="02020603050405020304" pitchFamily="18" charset="0"/>
              </a:rPr>
              <a:t> </a:t>
            </a:r>
            <a:endParaRPr lang="ru-RU" sz="2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1080622" y="3227525"/>
                <a:ext cx="1059329" cy="75905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40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𝑘𝑇</m:t>
                          </m:r>
                        </m:num>
                        <m:den>
                          <m:r>
                            <a:rPr lang="ru-RU" sz="2400" i="1" smtClean="0">
                              <a:solidFill>
                                <a:schemeClr val="bg1"/>
                              </a:solidFill>
                              <a:latin typeface="Cambria Math" panose="02040503050406030204" pitchFamily="18" charset="0"/>
                              <a:ea typeface="Cambria Math" panose="02040503050406030204" pitchFamily="18" charset="0"/>
                            </a:rPr>
                            <m:t>𝜇</m:t>
                          </m:r>
                        </m:den>
                      </m:f>
                      <m:r>
                        <a:rPr lang="en-US" sz="2400" b="0" i="1" smtClean="0">
                          <a:solidFill>
                            <a:schemeClr val="bg1"/>
                          </a:solidFill>
                          <a:latin typeface="Cambria Math" panose="02040503050406030204" pitchFamily="18" charset="0"/>
                        </a:rPr>
                        <m:t>≪1</m:t>
                      </m:r>
                    </m:oMath>
                  </m:oMathPara>
                </a14:m>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080622" y="3227525"/>
                <a:ext cx="1059329" cy="759054"/>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2378111" y="3437775"/>
            <a:ext cx="712054"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rPr>
              <a:t>ёки </a:t>
            </a:r>
            <a:endParaRPr lang="ru-RU" sz="2400" dirty="0">
              <a:solidFill>
                <a:schemeClr val="bg1"/>
              </a:solidFill>
            </a:endParaRPr>
          </a:p>
        </p:txBody>
      </p:sp>
      <mc:AlternateContent xmlns:mc="http://schemas.openxmlformats.org/markup-compatibility/2006" xmlns:a14="http://schemas.microsoft.com/office/drawing/2010/main">
        <mc:Choice Requires="a14">
          <p:sp>
            <p:nvSpPr>
              <p:cNvPr id="7" name="TextBox 6"/>
              <p:cNvSpPr txBox="1"/>
              <p:nvPr/>
            </p:nvSpPr>
            <p:spPr>
              <a:xfrm>
                <a:off x="3812891" y="3252021"/>
                <a:ext cx="1059329" cy="76168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240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𝑘𝑇</m:t>
                          </m:r>
                        </m:num>
                        <m:den>
                          <m:sSub>
                            <m:sSubPr>
                              <m:ctrlPr>
                                <a:rPr lang="ru-RU" sz="2400" i="1" smtClean="0">
                                  <a:solidFill>
                                    <a:schemeClr val="bg1"/>
                                  </a:solidFill>
                                  <a:latin typeface="Cambria Math" panose="02040503050406030204" pitchFamily="18" charset="0"/>
                                </a:rPr>
                              </m:ctrlPr>
                            </m:sSubPr>
                            <m:e>
                              <m:r>
                                <a:rPr lang="ru-RU" sz="240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𝐹</m:t>
                              </m:r>
                            </m:sub>
                          </m:sSub>
                        </m:den>
                      </m:f>
                      <m:r>
                        <a:rPr lang="en-US" sz="2400" b="0" i="1" smtClean="0">
                          <a:solidFill>
                            <a:schemeClr val="bg1"/>
                          </a:solidFill>
                          <a:latin typeface="Cambria Math" panose="02040503050406030204" pitchFamily="18" charset="0"/>
                        </a:rPr>
                        <m:t>≪1</m:t>
                      </m:r>
                    </m:oMath>
                  </m:oMathPara>
                </a14:m>
                <a:endParaRPr lang="ru-RU" sz="24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3812891" y="3252021"/>
                <a:ext cx="1059329" cy="761683"/>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816646" y="4230358"/>
            <a:ext cx="3970959" cy="461665"/>
          </a:xfrm>
          <a:prstGeom prst="rect">
            <a:avLst/>
          </a:prstGeom>
        </p:spPr>
        <p:txBody>
          <a:bodyPr wrap="none">
            <a:spAutoFit/>
          </a:bodyPr>
          <a:lstStyle/>
          <a:p>
            <a:r>
              <a:rPr lang="uz-Cyrl-UZ" sz="2400" dirty="0">
                <a:solidFill>
                  <a:schemeClr val="bg1"/>
                </a:solidFill>
                <a:latin typeface="Times New Roman" panose="02020603050405020304" pitchFamily="18" charset="0"/>
                <a:ea typeface="Times New Roman" panose="02020603050405020304" pitchFamily="18" charset="0"/>
              </a:rPr>
              <a:t>Бу шарт иссиқлик таъсирида</a:t>
            </a:r>
            <a:endParaRPr lang="ru-RU" sz="2400" dirty="0">
              <a:solidFill>
                <a:schemeClr val="bg1"/>
              </a:solidFill>
            </a:endParaRPr>
          </a:p>
        </p:txBody>
      </p:sp>
      <p:sp>
        <p:nvSpPr>
          <p:cNvPr id="9" name="Прямоугольник 8"/>
          <p:cNvSpPr/>
          <p:nvPr/>
        </p:nvSpPr>
        <p:spPr>
          <a:xfrm>
            <a:off x="5870723" y="1592371"/>
            <a:ext cx="184666" cy="92333"/>
          </a:xfrm>
          <a:prstGeom prst="rect">
            <a:avLst/>
          </a:prstGeom>
        </p:spPr>
        <p:txBody>
          <a:bodyPr wrap="none">
            <a:spAutoFit/>
          </a:bodyPr>
          <a:lstStyle/>
          <a:p>
            <a:endParaRPr lang="ru-RU" dirty="0"/>
          </a:p>
        </p:txBody>
      </p:sp>
      <mc:AlternateContent xmlns:mc="http://schemas.openxmlformats.org/markup-compatibility/2006" xmlns:a14="http://schemas.microsoft.com/office/drawing/2010/main">
        <mc:Choice Requires="a14">
          <p:sp>
            <p:nvSpPr>
              <p:cNvPr id="10" name="TextBox 9"/>
              <p:cNvSpPr txBox="1"/>
              <p:nvPr/>
            </p:nvSpPr>
            <p:spPr>
              <a:xfrm>
                <a:off x="5738924" y="4324587"/>
                <a:ext cx="448264"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𝐸</m:t>
                          </m:r>
                        </m:e>
                        <m:sub>
                          <m:r>
                            <a:rPr lang="ru-RU" sz="2400" b="0" i="1" smtClean="0">
                              <a:solidFill>
                                <a:schemeClr val="bg1"/>
                              </a:solidFill>
                              <a:latin typeface="Cambria Math" panose="02040503050406030204" pitchFamily="18" charset="0"/>
                            </a:rPr>
                            <m:t>Ф</m:t>
                          </m:r>
                        </m:sub>
                      </m:sSub>
                    </m:oMath>
                  </m:oMathPara>
                </a14:m>
                <a:endParaRPr lang="ru-RU" sz="24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5738924" y="4324587"/>
                <a:ext cx="448264" cy="369332"/>
              </a:xfrm>
              <a:prstGeom prst="rect">
                <a:avLst/>
              </a:prstGeom>
              <a:blipFill rotWithShape="0">
                <a:blip r:embed="rId4"/>
                <a:stretch>
                  <a:fillRect l="-13514" r="-5405" b="-19672"/>
                </a:stretch>
              </a:blipFill>
            </p:spPr>
            <p:txBody>
              <a:bodyPr/>
              <a:lstStyle/>
              <a:p>
                <a:r>
                  <a:rPr lang="ru-RU">
                    <a:noFill/>
                  </a:rPr>
                  <a:t> </a:t>
                </a:r>
              </a:p>
            </p:txBody>
          </p:sp>
        </mc:Fallback>
      </mc:AlternateContent>
    </p:spTree>
    <p:extLst>
      <p:ext uri="{BB962C8B-B14F-4D97-AF65-F5344CB8AC3E}">
        <p14:creationId xmlns:p14="http://schemas.microsoft.com/office/powerpoint/2010/main" val="1025063844"/>
      </p:ext>
    </p:extLst>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90663" y="525293"/>
            <a:ext cx="7120647" cy="3785652"/>
          </a:xfrm>
          <a:prstGeom prst="rect">
            <a:avLst/>
          </a:prstGeom>
        </p:spPr>
        <p:txBody>
          <a:bodyPr wrap="square">
            <a:spAutoFit/>
          </a:bodyPr>
          <a:lstStyle/>
          <a:p>
            <a:r>
              <a:rPr lang="uz-Cyrl-UZ" sz="2400" dirty="0">
                <a:solidFill>
                  <a:schemeClr val="bg1"/>
                </a:solidFill>
                <a:latin typeface="Times New Roman" panose="02020603050405020304" pitchFamily="18" charset="0"/>
                <a:ea typeface="Times New Roman" panose="02020603050405020304" pitchFamily="18" charset="0"/>
              </a:rPr>
              <a:t>Ферми сатҳидан пастдаги электронлар чегарадан юқоридаги қўшни энергетик сатҳларга ўтиши мумкинлигини кўрсатади. Бу ҳолда ферми тақсимоти пунктир чизиққа ўтади. Тақсимотдаги ёйилишнинг ярим кенглиги </a:t>
            </a:r>
            <a:r>
              <a:rPr lang="uz-Cyrl-UZ" sz="2400" dirty="0" smtClean="0">
                <a:solidFill>
                  <a:schemeClr val="bg1"/>
                </a:solidFill>
                <a:latin typeface="Times New Roman" panose="02020603050405020304" pitchFamily="18" charset="0"/>
                <a:ea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rPr>
              <a:t>эканлигини аниқлаш мумкин. Бу энергетик интервалда электронларнинг сони жуда кичик бўлади, яъни электрон газини </a:t>
            </a:r>
            <a:r>
              <a:rPr lang="uz-Cyrl-UZ" sz="2400" b="1" dirty="0">
                <a:solidFill>
                  <a:srgbClr val="FF0000"/>
                </a:solidFill>
                <a:latin typeface="Times New Roman" panose="02020603050405020304" pitchFamily="18" charset="0"/>
                <a:ea typeface="Times New Roman" panose="02020603050405020304" pitchFamily="18" charset="0"/>
              </a:rPr>
              <a:t>сийрак Ферми газ </a:t>
            </a:r>
            <a:r>
              <a:rPr lang="uz-Cyrl-UZ" sz="2400" dirty="0">
                <a:solidFill>
                  <a:schemeClr val="bg1"/>
                </a:solidFill>
                <a:latin typeface="Times New Roman" panose="02020603050405020304" pitchFamily="18" charset="0"/>
                <a:ea typeface="Times New Roman" panose="02020603050405020304" pitchFamily="18" charset="0"/>
              </a:rPr>
              <a:t>деб қараш мумкин.</a:t>
            </a:r>
            <a:endParaRPr lang="ru-RU" sz="2400" dirty="0">
              <a:solidFill>
                <a:schemeClr val="bg1"/>
              </a:solidFill>
            </a:endParaRPr>
          </a:p>
          <a:p>
            <a:endParaRPr lang="ru-RU" sz="2400" dirty="0"/>
          </a:p>
        </p:txBody>
      </p:sp>
      <mc:AlternateContent xmlns:mc="http://schemas.openxmlformats.org/markup-compatibility/2006" xmlns:a14="http://schemas.microsoft.com/office/drawing/2010/main">
        <mc:Choice Requires="a14">
          <p:sp>
            <p:nvSpPr>
              <p:cNvPr id="5" name="TextBox 4"/>
              <p:cNvSpPr txBox="1"/>
              <p:nvPr/>
            </p:nvSpPr>
            <p:spPr>
              <a:xfrm>
                <a:off x="4688734" y="2056041"/>
                <a:ext cx="1138137" cy="36933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ru-RU" sz="2400" i="1" smtClean="0">
                          <a:solidFill>
                            <a:schemeClr val="bg1"/>
                          </a:solidFill>
                          <a:latin typeface="Cambria Math" panose="02040503050406030204" pitchFamily="18" charset="0"/>
                          <a:ea typeface="Cambria Math" panose="02040503050406030204" pitchFamily="18" charset="0"/>
                        </a:rPr>
                        <m:t>∆</m:t>
                      </m:r>
                      <m:r>
                        <a:rPr lang="ru-RU" sz="2400" i="1" smtClean="0">
                          <a:solidFill>
                            <a:schemeClr val="bg1"/>
                          </a:solidFill>
                          <a:latin typeface="Cambria Math" panose="02040503050406030204" pitchFamily="18" charset="0"/>
                          <a:ea typeface="Cambria Math" panose="02040503050406030204" pitchFamily="18" charset="0"/>
                        </a:rPr>
                        <m:t>𝜀</m:t>
                      </m:r>
                      <m:r>
                        <a:rPr lang="ru-RU" sz="240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𝑘𝑇</m:t>
                      </m:r>
                    </m:oMath>
                  </m:oMathPara>
                </a14:m>
                <a:endParaRPr lang="ru-RU" sz="24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4688734" y="2056041"/>
                <a:ext cx="1138137" cy="369332"/>
              </a:xfrm>
              <a:prstGeom prst="rect">
                <a:avLst/>
              </a:prstGeom>
              <a:blipFill rotWithShape="0">
                <a:blip r:embed="rId2"/>
                <a:stretch>
                  <a:fillRect l="-6417" r="-6417" b="-9836"/>
                </a:stretch>
              </a:blipFill>
            </p:spPr>
            <p:txBody>
              <a:bodyPr/>
              <a:lstStyle/>
              <a:p>
                <a:r>
                  <a:rPr lang="ru-RU">
                    <a:noFill/>
                  </a:rPr>
                  <a:t> </a:t>
                </a:r>
              </a:p>
            </p:txBody>
          </p:sp>
        </mc:Fallback>
      </mc:AlternateContent>
    </p:spTree>
    <p:extLst>
      <p:ext uri="{BB962C8B-B14F-4D97-AF65-F5344CB8AC3E}">
        <p14:creationId xmlns:p14="http://schemas.microsoft.com/office/powerpoint/2010/main" val="3838139997"/>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50586" y="695349"/>
            <a:ext cx="6731541" cy="646331"/>
          </a:xfrm>
          <a:prstGeom prst="rect">
            <a:avLst/>
          </a:prstGeom>
        </p:spPr>
        <p:txBody>
          <a:bodyPr wrap="square">
            <a:spAutoFit/>
          </a:bodyPr>
          <a:lstStyle/>
          <a:p>
            <a:pPr indent="449580"/>
            <a:r>
              <a:rPr lang="uz-Cyrl-UZ" sz="1800" dirty="0">
                <a:solidFill>
                  <a:schemeClr val="bg1"/>
                </a:solidFill>
                <a:latin typeface="Times New Roman" panose="02020603050405020304" pitchFamily="18" charset="0"/>
                <a:ea typeface="Times New Roman" panose="02020603050405020304" pitchFamily="18" charset="0"/>
              </a:rPr>
              <a:t>Бу ҳол учун термодинамик катталикларни топишда қуйидаги  кўринишдаги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426992" y="1684912"/>
                <a:ext cx="4017638" cy="8390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𝐼</m:t>
                          </m:r>
                        </m:e>
                        <m:sub>
                          <m:r>
                            <a:rPr lang="en-US" sz="1800" b="0" i="1" smtClean="0">
                              <a:solidFill>
                                <a:schemeClr val="bg1"/>
                              </a:solidFill>
                              <a:latin typeface="Cambria Math" panose="02040503050406030204" pitchFamily="18" charset="0"/>
                            </a:rPr>
                            <m:t>𝑛</m:t>
                          </m:r>
                        </m:sub>
                      </m:sSub>
                      <m:r>
                        <a:rPr lang="en-US" sz="1800" b="0" i="1" smtClean="0">
                          <a:solidFill>
                            <a:schemeClr val="bg1"/>
                          </a:solidFill>
                          <a:latin typeface="Cambria Math" panose="02040503050406030204" pitchFamily="18" charset="0"/>
                        </a:rPr>
                        <m:t>=</m:t>
                      </m:r>
                      <m:nary>
                        <m:naryPr>
                          <m:limLoc m:val="undOvr"/>
                          <m:ctrlPr>
                            <a:rPr lang="en-US" sz="1800" b="0" i="1" smtClean="0">
                              <a:solidFill>
                                <a:schemeClr val="bg1"/>
                              </a:solidFill>
                              <a:latin typeface="Cambria Math" panose="02040503050406030204" pitchFamily="18" charset="0"/>
                            </a:rPr>
                          </m:ctrlPr>
                        </m:naryPr>
                        <m:sub>
                          <m:r>
                            <m:rPr>
                              <m:brk m:alnAt="24"/>
                            </m:rPr>
                            <a:rPr lang="en-US" sz="1800" b="0" i="1" smtClean="0">
                              <a:solidFill>
                                <a:schemeClr val="bg1"/>
                              </a:solidFill>
                              <a:latin typeface="Cambria Math" panose="02040503050406030204" pitchFamily="18" charset="0"/>
                            </a:rPr>
                            <m:t>0</m:t>
                          </m:r>
                        </m:sub>
                        <m:sup>
                          <m:r>
                            <a:rPr lang="en-US" sz="1800" b="0" i="1" smtClean="0">
                              <a:solidFill>
                                <a:schemeClr val="bg1"/>
                              </a:solidFill>
                              <a:latin typeface="Cambria Math" panose="02040503050406030204" pitchFamily="18" charset="0"/>
                              <a:ea typeface="Cambria Math" panose="02040503050406030204" pitchFamily="18" charset="0"/>
                            </a:rPr>
                            <m:t>∞</m:t>
                          </m:r>
                        </m:sup>
                        <m:e>
                          <m:f>
                            <m:fPr>
                              <m:ctrlPr>
                                <a:rPr lang="en-US" sz="1800" b="0" i="1" smtClean="0">
                                  <a:solidFill>
                                    <a:schemeClr val="bg1"/>
                                  </a:solidFill>
                                  <a:latin typeface="Cambria Math" panose="02040503050406030204" pitchFamily="18" charset="0"/>
                                </a:rPr>
                              </m:ctrlPr>
                            </m:fPr>
                            <m:num>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𝜀</m:t>
                                  </m:r>
                                </m:e>
                                <m:sup>
                                  <m:r>
                                    <a:rPr lang="en-US" sz="1800" b="0" i="1" smtClean="0">
                                      <a:solidFill>
                                        <a:schemeClr val="bg1"/>
                                      </a:solidFill>
                                      <a:latin typeface="Cambria Math" panose="02040503050406030204" pitchFamily="18" charset="0"/>
                                    </a:rPr>
                                    <m:t>𝑛</m:t>
                                  </m:r>
                                </m:sup>
                              </m:sSup>
                              <m:r>
                                <a:rPr lang="en-US" sz="1800" b="0" i="1" smtClean="0">
                                  <a:solidFill>
                                    <a:schemeClr val="bg1"/>
                                  </a:solidFill>
                                  <a:latin typeface="Cambria Math" panose="02040503050406030204" pitchFamily="18" charset="0"/>
                                </a:rPr>
                                <m:t>𝑑</m:t>
                              </m:r>
                              <m:r>
                                <a:rPr lang="en-US" sz="1800" i="1">
                                  <a:solidFill>
                                    <a:schemeClr val="bg1"/>
                                  </a:solidFill>
                                  <a:latin typeface="Cambria Math" panose="02040503050406030204" pitchFamily="18" charset="0"/>
                                  <a:ea typeface="Cambria Math" panose="02040503050406030204" pitchFamily="18" charset="0"/>
                                </a:rPr>
                                <m:t>𝜀</m:t>
                              </m:r>
                            </m:num>
                            <m:den>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sSub>
                                            <m:sSubPr>
                                              <m:ctrlPr>
                                                <a:rPr lang="en-US" sz="1800" b="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ea typeface="Cambria Math" panose="02040503050406030204" pitchFamily="18" charset="0"/>
                                                </a:rPr>
                                                <m:t>𝜀</m:t>
                                              </m:r>
                                            </m:e>
                                            <m:sub>
                                              <m:r>
                                                <a:rPr lang="en-US" sz="1800" b="0" i="1" smtClean="0">
                                                  <a:solidFill>
                                                    <a:schemeClr val="bg1"/>
                                                  </a:solidFill>
                                                  <a:latin typeface="Cambria Math" panose="02040503050406030204" pitchFamily="18" charset="0"/>
                                                </a:rPr>
                                                <m:t>𝑘</m:t>
                                              </m:r>
                                            </m:sub>
                                          </m:sSub>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𝜇</m:t>
                                          </m:r>
                                        </m:num>
                                        <m:den>
                                          <m:r>
                                            <a:rPr lang="en-US" sz="1800" b="0" i="1" smtClean="0">
                                              <a:solidFill>
                                                <a:schemeClr val="bg1"/>
                                              </a:solidFill>
                                              <a:latin typeface="Cambria Math" panose="02040503050406030204" pitchFamily="18" charset="0"/>
                                            </a:rPr>
                                            <m:t>𝑘𝑇</m:t>
                                          </m:r>
                                        </m:den>
                                      </m:f>
                                    </m:e>
                                  </m:d>
                                </m:e>
                              </m:func>
                              <m:r>
                                <a:rPr lang="en-US" sz="1800" b="0" i="1" smtClean="0">
                                  <a:solidFill>
                                    <a:schemeClr val="bg1"/>
                                  </a:solidFill>
                                  <a:latin typeface="Cambria Math" panose="02040503050406030204" pitchFamily="18" charset="0"/>
                                </a:rPr>
                                <m:t>+1</m:t>
                              </m:r>
                            </m:den>
                          </m:f>
                          <m:r>
                            <a:rPr lang="en-US" sz="1800" b="0" i="1" smtClean="0">
                              <a:solidFill>
                                <a:schemeClr val="bg1"/>
                              </a:solidFill>
                              <a:latin typeface="Cambria Math" panose="02040503050406030204" pitchFamily="18" charset="0"/>
                            </a:rPr>
                            <m:t> − </m:t>
                          </m:r>
                          <m:nary>
                            <m:naryPr>
                              <m:limLoc m:val="undOvr"/>
                              <m:ctrlPr>
                                <a:rPr lang="en-US" sz="1800" b="0" i="1" smtClean="0">
                                  <a:solidFill>
                                    <a:schemeClr val="bg1"/>
                                  </a:solidFill>
                                  <a:latin typeface="Cambria Math" panose="02040503050406030204" pitchFamily="18" charset="0"/>
                                </a:rPr>
                              </m:ctrlPr>
                            </m:naryPr>
                            <m:sub>
                              <m:r>
                                <m:rPr>
                                  <m:brk m:alnAt="24"/>
                                </m:rPr>
                                <a:rPr lang="en-US" sz="1800" b="0" i="1" smtClean="0">
                                  <a:solidFill>
                                    <a:schemeClr val="bg1"/>
                                  </a:solidFill>
                                  <a:latin typeface="Cambria Math" panose="02040503050406030204" pitchFamily="18" charset="0"/>
                                </a:rPr>
                                <m:t>0</m:t>
                              </m:r>
                            </m:sub>
                            <m:sup>
                              <m:r>
                                <a:rPr lang="en-US" sz="1800" b="0" i="1" smtClean="0">
                                  <a:solidFill>
                                    <a:schemeClr val="bg1"/>
                                  </a:solidFill>
                                  <a:latin typeface="Cambria Math" panose="02040503050406030204" pitchFamily="18" charset="0"/>
                                  <a:ea typeface="Cambria Math" panose="02040503050406030204" pitchFamily="18" charset="0"/>
                                </a:rPr>
                                <m:t>∞</m:t>
                              </m:r>
                            </m:sup>
                            <m:e>
                              <m:r>
                                <a:rPr lang="en-US" sz="1800" b="0" i="1" smtClean="0">
                                  <a:solidFill>
                                    <a:schemeClr val="bg1"/>
                                  </a:solidFill>
                                  <a:latin typeface="Cambria Math" panose="02040503050406030204" pitchFamily="18" charset="0"/>
                                </a:rPr>
                                <m:t>𝑓</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𝜀</m:t>
                                  </m:r>
                                </m:e>
                                <m:sup>
                                  <m:r>
                                    <a:rPr lang="en-US" sz="1800" b="0" i="1" smtClean="0">
                                      <a:solidFill>
                                        <a:schemeClr val="bg1"/>
                                      </a:solidFill>
                                      <a:latin typeface="Cambria Math" panose="02040503050406030204" pitchFamily="18" charset="0"/>
                                    </a:rPr>
                                    <m:t>𝑛</m:t>
                                  </m:r>
                                </m:sup>
                              </m:sSup>
                              <m:r>
                                <a:rPr lang="en-US" sz="1800" b="0" i="1" smtClean="0">
                                  <a:solidFill>
                                    <a:schemeClr val="bg1"/>
                                  </a:solidFill>
                                  <a:latin typeface="Cambria Math" panose="02040503050406030204" pitchFamily="18" charset="0"/>
                                </a:rPr>
                                <m:t>𝑑</m:t>
                              </m:r>
                              <m:r>
                                <a:rPr lang="en-US" sz="1800" i="1">
                                  <a:solidFill>
                                    <a:schemeClr val="bg1"/>
                                  </a:solidFill>
                                  <a:latin typeface="Cambria Math" panose="02040503050406030204" pitchFamily="18" charset="0"/>
                                  <a:ea typeface="Cambria Math" panose="02040503050406030204" pitchFamily="18" charset="0"/>
                                </a:rPr>
                                <m:t>𝜀</m:t>
                              </m:r>
                            </m:e>
                          </m:nary>
                        </m:e>
                      </m:nary>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426992" y="1684912"/>
                <a:ext cx="4017638" cy="839076"/>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128406" y="2973685"/>
            <a:ext cx="6731541"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интегрални ҳисоблашни кўрайлик. Ушбу интегрални аниқ ҳисоблаш деярли мумкин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эмас</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sz="1800" dirty="0">
                <a:solidFill>
                  <a:schemeClr val="bg1"/>
                </a:solidFill>
                <a:latin typeface="Times New Roman" panose="02020603050405020304" pitchFamily="18" charset="0"/>
                <a:cs typeface="Times New Roman" panose="02020603050405020304" pitchFamily="18" charset="0"/>
              </a:rPr>
              <a:t> Шунинг учун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5758774" y="3296850"/>
                <a:ext cx="903132" cy="42171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1600" b="0" i="1" smtClean="0">
                              <a:solidFill>
                                <a:schemeClr val="bg1"/>
                              </a:solidFill>
                              <a:latin typeface="Cambria Math" panose="02040503050406030204" pitchFamily="18" charset="0"/>
                              <a:ea typeface="Cambria Math" panose="02040503050406030204" pitchFamily="18" charset="0"/>
                            </a:rPr>
                          </m:ctrlPr>
                        </m:fPr>
                        <m:num>
                          <m:r>
                            <a:rPr lang="ru-RU" sz="1600" i="1" smtClean="0">
                              <a:solidFill>
                                <a:schemeClr val="bg1"/>
                              </a:solidFill>
                              <a:latin typeface="Cambria Math" panose="02040503050406030204" pitchFamily="18" charset="0"/>
                              <a:ea typeface="Cambria Math" panose="02040503050406030204" pitchFamily="18" charset="0"/>
                            </a:rPr>
                            <m:t>𝜀</m:t>
                          </m:r>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𝜇</m:t>
                          </m:r>
                        </m:num>
                        <m:den>
                          <m:r>
                            <a:rPr lang="en-US" sz="1600" b="0" i="1" smtClean="0">
                              <a:solidFill>
                                <a:schemeClr val="bg1"/>
                              </a:solidFill>
                              <a:latin typeface="Cambria Math" panose="02040503050406030204" pitchFamily="18" charset="0"/>
                              <a:ea typeface="Cambria Math" panose="02040503050406030204" pitchFamily="18" charset="0"/>
                            </a:rPr>
                            <m:t>𝑘𝑇</m:t>
                          </m:r>
                        </m:den>
                      </m:f>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𝑥</m:t>
                      </m:r>
                    </m:oMath>
                  </m:oMathPara>
                </a14:m>
                <a:endParaRPr lang="ru-RU" sz="16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5758774" y="3296850"/>
                <a:ext cx="903132" cy="421719"/>
              </a:xfrm>
              <a:prstGeom prst="rect">
                <a:avLst/>
              </a:prstGeom>
              <a:blipFill rotWithShape="0">
                <a:blip r:embed="rId3"/>
                <a:stretch>
                  <a:fillRect l="-2703" t="-1449" r="-1351" b="-15942"/>
                </a:stretch>
              </a:blipFill>
            </p:spPr>
            <p:txBody>
              <a:bodyPr/>
              <a:lstStyle/>
              <a:p>
                <a:r>
                  <a:rPr lang="ru-RU">
                    <a:noFill/>
                  </a:rPr>
                  <a:t> </a:t>
                </a:r>
              </a:p>
            </p:txBody>
          </p:sp>
        </mc:Fallback>
      </mc:AlternateContent>
      <p:sp>
        <p:nvSpPr>
          <p:cNvPr id="8" name="Прямоугольник 7"/>
          <p:cNvSpPr/>
          <p:nvPr/>
        </p:nvSpPr>
        <p:spPr>
          <a:xfrm>
            <a:off x="1128406" y="3773904"/>
            <a:ext cx="6789907" cy="338554"/>
          </a:xfrm>
          <a:prstGeom prst="rect">
            <a:avLst/>
          </a:prstGeom>
        </p:spPr>
        <p:txBody>
          <a:bodyPr wrap="square">
            <a:spAutoFit/>
          </a:bodyPr>
          <a:lstStyle/>
          <a:p>
            <a:r>
              <a:rPr lang="uz-Cyrl-UZ" sz="1600" dirty="0">
                <a:solidFill>
                  <a:schemeClr val="bg1"/>
                </a:solidFill>
                <a:latin typeface="Times New Roman" panose="02020603050405020304" pitchFamily="18" charset="0"/>
                <a:ea typeface="Times New Roman" panose="02020603050405020304" pitchFamily="18" charset="0"/>
              </a:rPr>
              <a:t>деб белгилаб, бир марта бўлаклаб интеграллаймиз. </a:t>
            </a:r>
            <a:endParaRPr lang="ru-RU" sz="1600" dirty="0">
              <a:solidFill>
                <a:schemeClr val="bg1"/>
              </a:solidFill>
            </a:endParaRPr>
          </a:p>
        </p:txBody>
      </p:sp>
    </p:spTree>
    <p:extLst>
      <p:ext uri="{BB962C8B-B14F-4D97-AF65-F5344CB8AC3E}">
        <p14:creationId xmlns:p14="http://schemas.microsoft.com/office/powerpoint/2010/main" val="1772722982"/>
      </p:ext>
    </p:extLst>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98760" y="1026898"/>
            <a:ext cx="4693914"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Натижада қуйидаги ифода ҳосил бўлади: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398769" y="1618523"/>
                <a:ext cx="3693896" cy="6174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𝐼</m:t>
                          </m:r>
                        </m:e>
                        <m:sub>
                          <m:r>
                            <a:rPr lang="en-US" sz="1800" b="0" i="1" smtClean="0">
                              <a:solidFill>
                                <a:schemeClr val="bg1"/>
                              </a:solidFill>
                              <a:latin typeface="Cambria Math" panose="02040503050406030204" pitchFamily="18" charset="0"/>
                            </a:rPr>
                            <m:t>𝑛</m:t>
                          </m:r>
                        </m:sub>
                      </m:sSub>
                      <m:r>
                        <a:rPr lang="en-US" sz="1800" b="0" i="1" smtClean="0">
                          <a:solidFill>
                            <a:schemeClr val="bg1"/>
                          </a:solidFill>
                          <a:latin typeface="Cambria Math" panose="02040503050406030204" pitchFamily="18" charset="0"/>
                        </a:rPr>
                        <m:t>=−</m:t>
                      </m:r>
                      <m:f>
                        <m:fPr>
                          <m:ctrlPr>
                            <a:rPr lang="en-US" sz="1800" b="0" i="1" smtClean="0">
                              <a:solidFill>
                                <a:schemeClr val="bg1"/>
                              </a:solidFill>
                              <a:latin typeface="Cambria Math" panose="02040503050406030204" pitchFamily="18" charset="0"/>
                            </a:rPr>
                          </m:ctrlPr>
                        </m:fPr>
                        <m:num>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𝜇</m:t>
                              </m:r>
                            </m:e>
                            <m:sup>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+1</m:t>
                              </m:r>
                            </m:sup>
                          </m:sSup>
                        </m:num>
                        <m:den>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+1</m:t>
                          </m:r>
                        </m:den>
                      </m:f>
                      <m:r>
                        <a:rPr lang="en-US" sz="1800" b="0" i="1" smtClean="0">
                          <a:solidFill>
                            <a:schemeClr val="bg1"/>
                          </a:solidFill>
                          <a:latin typeface="Cambria Math" panose="02040503050406030204" pitchFamily="18" charset="0"/>
                        </a:rPr>
                        <m:t> </m:t>
                      </m:r>
                      <m:nary>
                        <m:naryPr>
                          <m:ctrlPr>
                            <a:rPr lang="en-US" sz="1800" b="0" i="1" smtClean="0">
                              <a:solidFill>
                                <a:schemeClr val="bg1"/>
                              </a:solidFill>
                              <a:latin typeface="Cambria Math" panose="02040503050406030204" pitchFamily="18" charset="0"/>
                            </a:rPr>
                          </m:ctrlPr>
                        </m:naryPr>
                        <m:sub>
                          <m:r>
                            <m:rPr>
                              <m:brk m:alnAt="23"/>
                            </m:rP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m:t>
                          </m:r>
                        </m:sub>
                        <m:sup>
                          <m:r>
                            <a:rPr lang="en-US" sz="1800" b="0" i="1" smtClean="0">
                              <a:solidFill>
                                <a:schemeClr val="bg1"/>
                              </a:solidFill>
                              <a:latin typeface="Cambria Math" panose="02040503050406030204" pitchFamily="18" charset="0"/>
                              <a:ea typeface="Cambria Math" panose="02040503050406030204" pitchFamily="18" charset="0"/>
                            </a:rPr>
                            <m:t>∞</m:t>
                          </m:r>
                        </m:sup>
                        <m:e>
                          <m:r>
                            <a:rPr lang="en-US" sz="1800" b="0" i="1" smtClean="0">
                              <a:solidFill>
                                <a:schemeClr val="bg1"/>
                              </a:solidFill>
                              <a:latin typeface="Cambria Math" panose="02040503050406030204" pitchFamily="18" charset="0"/>
                            </a:rPr>
                            <m:t>(</m:t>
                          </m:r>
                          <m:sSup>
                            <m:sSupPr>
                              <m:ctrlPr>
                                <a:rPr lang="en-US" sz="1800" b="0" i="1" smtClean="0">
                                  <a:solidFill>
                                    <a:schemeClr val="bg1"/>
                                  </a:solidFill>
                                  <a:latin typeface="Cambria Math" panose="02040503050406030204" pitchFamily="18" charset="0"/>
                                </a:rPr>
                              </m:ctrlPr>
                            </m:sSupPr>
                            <m:e>
                              <m:r>
                                <a:rPr lang="en-US" sz="1800" b="0" i="1" smtClean="0">
                                  <a:solidFill>
                                    <a:schemeClr val="bg1"/>
                                  </a:solidFill>
                                  <a:latin typeface="Cambria Math" panose="02040503050406030204" pitchFamily="18" charset="0"/>
                                </a:rPr>
                                <m:t>1+</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𝑘𝑇</m:t>
                                  </m:r>
                                </m:num>
                                <m:den>
                                  <m:r>
                                    <a:rPr lang="en-US" sz="1800" b="0" i="1" smtClean="0">
                                      <a:solidFill>
                                        <a:schemeClr val="bg1"/>
                                      </a:solidFill>
                                      <a:latin typeface="Cambria Math" panose="02040503050406030204" pitchFamily="18" charset="0"/>
                                      <a:ea typeface="Cambria Math" panose="02040503050406030204" pitchFamily="18" charset="0"/>
                                    </a:rPr>
                                    <m:t>𝜇</m:t>
                                  </m:r>
                                </m:den>
                              </m:f>
                              <m:r>
                                <a:rPr lang="en-US" sz="1800" b="0" i="1" smtClean="0">
                                  <a:solidFill>
                                    <a:schemeClr val="bg1"/>
                                  </a:solidFill>
                                  <a:latin typeface="Cambria Math" panose="02040503050406030204" pitchFamily="18" charset="0"/>
                                </a:rPr>
                                <m:t>)</m:t>
                              </m:r>
                            </m:e>
                            <m:sup>
                              <m:r>
                                <a:rPr lang="en-US" sz="1800" b="0" i="1" smtClean="0">
                                  <a:solidFill>
                                    <a:schemeClr val="bg1"/>
                                  </a:solidFill>
                                  <a:latin typeface="Cambria Math" panose="02040503050406030204" pitchFamily="18" charset="0"/>
                                </a:rPr>
                                <m:t>𝑛</m:t>
                              </m:r>
                              <m:r>
                                <a:rPr lang="en-US" sz="1800" b="0" i="1" smtClean="0">
                                  <a:solidFill>
                                    <a:schemeClr val="bg1"/>
                                  </a:solidFill>
                                  <a:latin typeface="Cambria Math" panose="02040503050406030204" pitchFamily="18" charset="0"/>
                                </a:rPr>
                                <m:t>+1</m:t>
                              </m:r>
                            </m:sup>
                          </m:sSup>
                          <m:r>
                            <a:rPr lang="en-US" sz="1800" b="0" i="1" smtClean="0">
                              <a:solidFill>
                                <a:schemeClr val="bg1"/>
                              </a:solidFill>
                              <a:latin typeface="Cambria Math" panose="02040503050406030204" pitchFamily="18" charset="0"/>
                            </a:rPr>
                            <m:t> </m:t>
                          </m:r>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𝑓</m:t>
                              </m:r>
                            </m:num>
                            <m:den>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𝑥</m:t>
                              </m:r>
                            </m:den>
                          </m:f>
                        </m:e>
                      </m:nary>
                      <m:r>
                        <a:rPr lang="en-US" sz="1800" b="0" i="1" smtClean="0">
                          <a:solidFill>
                            <a:schemeClr val="bg1"/>
                          </a:solidFill>
                          <a:latin typeface="Cambria Math" panose="02040503050406030204" pitchFamily="18" charset="0"/>
                        </a:rPr>
                        <m:t> </m:t>
                      </m:r>
                      <m:r>
                        <a:rPr lang="en-US" sz="1800" b="0" i="1" smtClean="0">
                          <a:solidFill>
                            <a:schemeClr val="bg1"/>
                          </a:solidFill>
                          <a:latin typeface="Cambria Math" panose="02040503050406030204" pitchFamily="18" charset="0"/>
                        </a:rPr>
                        <m:t>𝑑𝑥</m:t>
                      </m:r>
                    </m:oMath>
                  </m:oMathPara>
                </a14:m>
                <a:endParaRPr lang="ru-RU" sz="18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398769" y="1618523"/>
                <a:ext cx="3693896" cy="617477"/>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3268204" y="2550400"/>
                <a:ext cx="662489" cy="56053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m:t>
                      </m:r>
                      <m:f>
                        <m:fPr>
                          <m:ctrlPr>
                            <a:rPr lang="en-US" sz="1600" i="1" smtClean="0">
                              <a:solidFill>
                                <a:schemeClr val="bg1"/>
                              </a:solidFill>
                              <a:latin typeface="Cambria Math" panose="02040503050406030204" pitchFamily="18" charset="0"/>
                            </a:rPr>
                          </m:ctrlPr>
                        </m:fPr>
                        <m:num>
                          <m:r>
                            <a:rPr lang="en-US" sz="1600" i="1">
                              <a:solidFill>
                                <a:schemeClr val="bg1"/>
                              </a:solidFill>
                              <a:latin typeface="Cambria Math" panose="02040503050406030204" pitchFamily="18" charset="0"/>
                              <a:ea typeface="Cambria Math" panose="02040503050406030204" pitchFamily="18" charset="0"/>
                            </a:rPr>
                            <m:t>𝜕</m:t>
                          </m:r>
                          <m:r>
                            <a:rPr lang="en-US" sz="1600" i="1">
                              <a:solidFill>
                                <a:schemeClr val="bg1"/>
                              </a:solidFill>
                              <a:latin typeface="Cambria Math" panose="02040503050406030204" pitchFamily="18" charset="0"/>
                              <a:ea typeface="Cambria Math" panose="02040503050406030204" pitchFamily="18" charset="0"/>
                            </a:rPr>
                            <m:t>𝑓</m:t>
                          </m:r>
                        </m:num>
                        <m:den>
                          <m:r>
                            <a:rPr lang="en-US" sz="1600" i="1">
                              <a:solidFill>
                                <a:schemeClr val="bg1"/>
                              </a:solidFill>
                              <a:latin typeface="Cambria Math" panose="02040503050406030204" pitchFamily="18" charset="0"/>
                              <a:ea typeface="Cambria Math" panose="02040503050406030204" pitchFamily="18" charset="0"/>
                            </a:rPr>
                            <m:t>𝜕</m:t>
                          </m:r>
                          <m:r>
                            <a:rPr lang="en-US" sz="1600" i="1">
                              <a:solidFill>
                                <a:schemeClr val="bg1"/>
                              </a:solidFill>
                              <a:latin typeface="Cambria Math" panose="02040503050406030204" pitchFamily="18" charset="0"/>
                              <a:ea typeface="Cambria Math" panose="02040503050406030204" pitchFamily="18" charset="0"/>
                            </a:rPr>
                            <m:t>𝑥</m:t>
                          </m:r>
                        </m:den>
                      </m:f>
                    </m:oMath>
                  </m:oMathPara>
                </a14:m>
                <a:endParaRPr lang="ru-RU" sz="1600"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3268204" y="2550400"/>
                <a:ext cx="662489" cy="560538"/>
              </a:xfrm>
              <a:prstGeom prst="rect">
                <a:avLst/>
              </a:prstGeom>
              <a:blipFill rotWithShape="0">
                <a:blip r:embed="rId3"/>
                <a:stretch>
                  <a:fillRect/>
                </a:stretch>
              </a:blipFill>
            </p:spPr>
            <p:txBody>
              <a:bodyPr/>
              <a:lstStyle/>
              <a:p>
                <a:r>
                  <a:rPr lang="ru-RU">
                    <a:noFill/>
                  </a:rPr>
                  <a:t> </a:t>
                </a:r>
              </a:p>
            </p:txBody>
          </p:sp>
        </mc:Fallback>
      </mc:AlternateContent>
      <p:sp>
        <p:nvSpPr>
          <p:cNvPr id="6" name="Прямоугольник 5"/>
          <p:cNvSpPr/>
          <p:nvPr/>
        </p:nvSpPr>
        <p:spPr>
          <a:xfrm>
            <a:off x="2398769" y="2616733"/>
            <a:ext cx="1074333"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Бу ерда </a:t>
            </a:r>
            <a:endParaRPr lang="ru-RU" sz="2000" dirty="0">
              <a:solidFill>
                <a:schemeClr val="bg1"/>
              </a:solidFill>
            </a:endParaRPr>
          </a:p>
        </p:txBody>
      </p:sp>
      <p:sp>
        <p:nvSpPr>
          <p:cNvPr id="8" name="Прямоугольник 7"/>
          <p:cNvSpPr/>
          <p:nvPr/>
        </p:nvSpPr>
        <p:spPr>
          <a:xfrm>
            <a:off x="3871190" y="2612406"/>
            <a:ext cx="1136850"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функция</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9" name="Прямоугольник 8"/>
              <p:cNvSpPr/>
              <p:nvPr/>
            </p:nvSpPr>
            <p:spPr>
              <a:xfrm>
                <a:off x="4949785" y="2550400"/>
                <a:ext cx="984244" cy="59836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160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𝑥</m:t>
                      </m:r>
                      <m:r>
                        <a:rPr lang="en-US" sz="1600" i="1" smtClean="0">
                          <a:solidFill>
                            <a:schemeClr val="bg1"/>
                          </a:solidFill>
                          <a:latin typeface="Cambria Math" panose="02040503050406030204" pitchFamily="18" charset="0"/>
                          <a:ea typeface="Cambria Math" panose="02040503050406030204" pitchFamily="18" charset="0"/>
                        </a:rPr>
                        <m:t>≈</m:t>
                      </m:r>
                      <m:f>
                        <m:fPr>
                          <m:ctrlPr>
                            <a:rPr lang="en-US" sz="1600" i="1">
                              <a:solidFill>
                                <a:schemeClr val="bg1"/>
                              </a:solidFill>
                              <a:latin typeface="Cambria Math" panose="02040503050406030204" pitchFamily="18" charset="0"/>
                            </a:rPr>
                          </m:ctrlPr>
                        </m:fPr>
                        <m:num>
                          <m:r>
                            <a:rPr lang="en-US" sz="1600" i="1">
                              <a:solidFill>
                                <a:schemeClr val="bg1"/>
                              </a:solidFill>
                              <a:latin typeface="Cambria Math" panose="02040503050406030204" pitchFamily="18" charset="0"/>
                            </a:rPr>
                            <m:t>𝑘𝑇</m:t>
                          </m:r>
                        </m:num>
                        <m:den>
                          <m:r>
                            <a:rPr lang="en-US" sz="1600" i="1">
                              <a:solidFill>
                                <a:schemeClr val="bg1"/>
                              </a:solidFill>
                              <a:latin typeface="Cambria Math" panose="02040503050406030204" pitchFamily="18" charset="0"/>
                              <a:ea typeface="Cambria Math" panose="02040503050406030204" pitchFamily="18" charset="0"/>
                            </a:rPr>
                            <m:t>𝜇</m:t>
                          </m:r>
                        </m:den>
                      </m:f>
                    </m:oMath>
                  </m:oMathPara>
                </a14:m>
                <a:endParaRPr lang="ru-RU" sz="1600" dirty="0"/>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4949785" y="2550400"/>
                <a:ext cx="984244" cy="598369"/>
              </a:xfrm>
              <a:prstGeom prst="rect">
                <a:avLst/>
              </a:prstGeom>
              <a:blipFill rotWithShape="0">
                <a:blip r:embed="rId4"/>
                <a:stretch>
                  <a:fillRect/>
                </a:stretch>
              </a:blipFill>
            </p:spPr>
            <p:txBody>
              <a:bodyPr/>
              <a:lstStyle/>
              <a:p>
                <a:r>
                  <a:rPr lang="ru-RU">
                    <a:noFill/>
                  </a:rPr>
                  <a:t> </a:t>
                </a:r>
              </a:p>
            </p:txBody>
          </p:sp>
        </mc:Fallback>
      </mc:AlternateContent>
      <p:sp>
        <p:nvSpPr>
          <p:cNvPr id="10" name="Прямоугольник 9"/>
          <p:cNvSpPr/>
          <p:nvPr/>
        </p:nvSpPr>
        <p:spPr>
          <a:xfrm>
            <a:off x="1700731" y="3340284"/>
            <a:ext cx="5742233"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оралиқда нолдан фарқли бўлганлиги учун интегралнинг қуйи чегараси алмаштирдик.</a:t>
            </a:r>
            <a:endParaRPr lang="ru-RU" sz="2000" dirty="0">
              <a:solidFill>
                <a:schemeClr val="bg1"/>
              </a:solidFill>
            </a:endParaRPr>
          </a:p>
        </p:txBody>
      </p:sp>
    </p:spTree>
    <p:extLst>
      <p:ext uri="{BB962C8B-B14F-4D97-AF65-F5344CB8AC3E}">
        <p14:creationId xmlns:p14="http://schemas.microsoft.com/office/powerpoint/2010/main" val="3267263939"/>
      </p:ext>
    </p:extLst>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9408" y="948986"/>
            <a:ext cx="3302507" cy="369332"/>
          </a:xfrm>
          <a:prstGeom prst="rect">
            <a:avLst/>
          </a:prstGeom>
        </p:spPr>
        <p:txBody>
          <a:bodyPr wrap="none">
            <a:spAutoFit/>
          </a:bodyPr>
          <a:lstStyle/>
          <a:p>
            <a:r>
              <a:rPr lang="ru-RU" sz="1800" dirty="0">
                <a:solidFill>
                  <a:schemeClr val="bg1"/>
                </a:solidFill>
                <a:latin typeface="Times New Roman" panose="02020603050405020304" pitchFamily="18" charset="0"/>
                <a:ea typeface="Times New Roman" panose="02020603050405020304" pitchFamily="18" charset="0"/>
              </a:rPr>
              <a:t>Шу </a:t>
            </a:r>
            <a:r>
              <a:rPr lang="ru-RU" sz="1800" dirty="0" err="1">
                <a:solidFill>
                  <a:schemeClr val="bg1"/>
                </a:solidFill>
                <a:latin typeface="Times New Roman" panose="02020603050405020304" pitchFamily="18" charset="0"/>
                <a:ea typeface="Times New Roman" panose="02020603050405020304" pitchFamily="18" charset="0"/>
              </a:rPr>
              <a:t>сабабли</a:t>
            </a:r>
            <a:r>
              <a:rPr lang="ru-RU" sz="1800" dirty="0">
                <a:solidFill>
                  <a:schemeClr val="bg1"/>
                </a:solidFill>
                <a:latin typeface="Times New Roman" panose="02020603050405020304" pitchFamily="18" charset="0"/>
                <a:ea typeface="Times New Roman" panose="02020603050405020304" pitchFamily="18" charset="0"/>
              </a:rPr>
              <a:t> интеграл </a:t>
            </a:r>
            <a:r>
              <a:rPr lang="ru-RU" sz="1800" dirty="0" err="1">
                <a:solidFill>
                  <a:schemeClr val="bg1"/>
                </a:solidFill>
                <a:latin typeface="Times New Roman" panose="02020603050405020304" pitchFamily="18" charset="0"/>
                <a:ea typeface="Times New Roman" panose="02020603050405020304" pitchFamily="18" charset="0"/>
              </a:rPr>
              <a:t>остидаги</a:t>
            </a:r>
            <a:r>
              <a:rPr lang="uz-Cyrl-UZ" sz="1800" dirty="0">
                <a:solidFill>
                  <a:schemeClr val="bg1"/>
                </a:solidFill>
                <a:latin typeface="Times New Roman" panose="02020603050405020304" pitchFamily="18" charset="0"/>
                <a:ea typeface="Times New Roman" panose="02020603050405020304" pitchFamily="18" charset="0"/>
              </a:rPr>
              <a:t> </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3" name="Прямоугольник 2"/>
              <p:cNvSpPr/>
              <p:nvPr/>
            </p:nvSpPr>
            <p:spPr>
              <a:xfrm>
                <a:off x="4112979" y="866110"/>
                <a:ext cx="1170962" cy="53508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i="1" smtClean="0">
                          <a:solidFill>
                            <a:schemeClr val="bg1"/>
                          </a:solidFill>
                          <a:latin typeface="Cambria Math" panose="02040503050406030204" pitchFamily="18" charset="0"/>
                        </a:rPr>
                        <m:t>(</m:t>
                      </m:r>
                      <m:sSup>
                        <m:sSupPr>
                          <m:ctrlPr>
                            <a:rPr lang="en-US" i="1">
                              <a:solidFill>
                                <a:schemeClr val="bg1"/>
                              </a:solidFill>
                              <a:latin typeface="Cambria Math" panose="02040503050406030204" pitchFamily="18" charset="0"/>
                            </a:rPr>
                          </m:ctrlPr>
                        </m:sSupPr>
                        <m:e>
                          <m:r>
                            <a:rPr lang="en-US" i="1">
                              <a:solidFill>
                                <a:schemeClr val="bg1"/>
                              </a:solidFill>
                              <a:latin typeface="Cambria Math" panose="02040503050406030204" pitchFamily="18" charset="0"/>
                            </a:rPr>
                            <m:t>1+</m:t>
                          </m:r>
                          <m:f>
                            <m:fPr>
                              <m:ctrlPr>
                                <a:rPr lang="en-US" i="1">
                                  <a:solidFill>
                                    <a:schemeClr val="bg1"/>
                                  </a:solidFill>
                                  <a:latin typeface="Cambria Math" panose="02040503050406030204" pitchFamily="18" charset="0"/>
                                </a:rPr>
                              </m:ctrlPr>
                            </m:fPr>
                            <m:num>
                              <m:r>
                                <a:rPr lang="en-US" i="1">
                                  <a:solidFill>
                                    <a:schemeClr val="bg1"/>
                                  </a:solidFill>
                                  <a:latin typeface="Cambria Math" panose="02040503050406030204" pitchFamily="18" charset="0"/>
                                </a:rPr>
                                <m:t>𝑘𝑇</m:t>
                              </m:r>
                            </m:num>
                            <m:den>
                              <m:r>
                                <a:rPr lang="en-US" i="1">
                                  <a:solidFill>
                                    <a:schemeClr val="bg1"/>
                                  </a:solidFill>
                                  <a:latin typeface="Cambria Math" panose="02040503050406030204" pitchFamily="18" charset="0"/>
                                  <a:ea typeface="Cambria Math" panose="02040503050406030204" pitchFamily="18" charset="0"/>
                                </a:rPr>
                                <m:t>𝜇</m:t>
                              </m:r>
                            </m:den>
                          </m:f>
                          <m:r>
                            <a:rPr lang="en-US" i="1">
                              <a:solidFill>
                                <a:schemeClr val="bg1"/>
                              </a:solidFill>
                              <a:latin typeface="Cambria Math" panose="02040503050406030204" pitchFamily="18" charset="0"/>
                            </a:rPr>
                            <m:t>)</m:t>
                          </m:r>
                        </m:e>
                        <m:sup>
                          <m:r>
                            <a:rPr lang="en-US" i="1">
                              <a:solidFill>
                                <a:schemeClr val="bg1"/>
                              </a:solidFill>
                              <a:latin typeface="Cambria Math" panose="02040503050406030204" pitchFamily="18" charset="0"/>
                            </a:rPr>
                            <m:t>𝑛</m:t>
                          </m:r>
                          <m:r>
                            <a:rPr lang="en-US" i="1">
                              <a:solidFill>
                                <a:schemeClr val="bg1"/>
                              </a:solidFill>
                              <a:latin typeface="Cambria Math" panose="02040503050406030204" pitchFamily="18" charset="0"/>
                            </a:rPr>
                            <m:t>+1</m:t>
                          </m:r>
                        </m:sup>
                      </m:sSup>
                    </m:oMath>
                  </m:oMathPara>
                </a14:m>
                <a:endParaRPr lang="ru-RU"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4112979" y="866110"/>
                <a:ext cx="1170962" cy="535083"/>
              </a:xfrm>
              <a:prstGeom prst="rect">
                <a:avLst/>
              </a:prstGeom>
              <a:blipFill rotWithShape="0">
                <a:blip r:embed="rId2"/>
                <a:stretch>
                  <a:fillRect b="-2273"/>
                </a:stretch>
              </a:blipFill>
            </p:spPr>
            <p:txBody>
              <a:bodyPr/>
              <a:lstStyle/>
              <a:p>
                <a:r>
                  <a:rPr lang="ru-RU">
                    <a:noFill/>
                  </a:rPr>
                  <a:t> </a:t>
                </a:r>
              </a:p>
            </p:txBody>
          </p:sp>
        </mc:Fallback>
      </mc:AlternateContent>
      <p:sp>
        <p:nvSpPr>
          <p:cNvPr id="4" name="Прямоугольник 3"/>
          <p:cNvSpPr/>
          <p:nvPr/>
        </p:nvSpPr>
        <p:spPr>
          <a:xfrm>
            <a:off x="5147754" y="948985"/>
            <a:ext cx="2610010"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rPr>
              <a:t>функцияни </a:t>
            </a:r>
            <a:r>
              <a:rPr lang="ru-RU" sz="1800" dirty="0" err="1">
                <a:solidFill>
                  <a:schemeClr val="bg1"/>
                </a:solidFill>
                <a:latin typeface="Times New Roman" panose="02020603050405020304" pitchFamily="18" charset="0"/>
                <a:ea typeface="Times New Roman" panose="02020603050405020304" pitchFamily="18" charset="0"/>
              </a:rPr>
              <a:t>қаторга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rPr>
              <a:t>ёйиб</a:t>
            </a:r>
            <a:endParaRPr lang="ru-RU" sz="1800" dirty="0">
              <a:solidFill>
                <a:schemeClr val="bg1"/>
              </a:solidFill>
            </a:endParaRPr>
          </a:p>
        </p:txBody>
      </p:sp>
      <p:sp>
        <p:nvSpPr>
          <p:cNvPr id="5" name="Прямоугольник 4"/>
          <p:cNvSpPr/>
          <p:nvPr/>
        </p:nvSpPr>
        <p:spPr>
          <a:xfrm>
            <a:off x="949408" y="1401192"/>
            <a:ext cx="6900813" cy="923330"/>
          </a:xfrm>
          <a:prstGeom prst="rect">
            <a:avLst/>
          </a:prstGeom>
        </p:spPr>
        <p:txBody>
          <a:bodyPr wrap="square">
            <a:spAutoFit/>
          </a:bodyPr>
          <a:lstStyle/>
          <a:p>
            <a:r>
              <a:rPr lang="ru-RU" sz="1800" dirty="0" err="1" smtClean="0">
                <a:solidFill>
                  <a:schemeClr val="bg1"/>
                </a:solidFill>
                <a:latin typeface="Times New Roman" panose="02020603050405020304" pitchFamily="18" charset="0"/>
                <a:ea typeface="Times New Roman" panose="02020603050405020304" pitchFamily="18" charset="0"/>
              </a:rPr>
              <a:t>биринчи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иккита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ҳад</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билан</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чегараланамиз</a:t>
            </a:r>
            <a:r>
              <a:rPr lang="ru-RU" sz="1800" dirty="0">
                <a:solidFill>
                  <a:schemeClr val="bg1"/>
                </a:solidFill>
                <a:latin typeface="Times New Roman" panose="02020603050405020304" pitchFamily="18" charset="0"/>
                <a:ea typeface="Times New Roman" panose="02020603050405020304" pitchFamily="18" charset="0"/>
              </a:rPr>
              <a:t>. У </a:t>
            </a:r>
            <a:r>
              <a:rPr lang="ru-RU" sz="1800" dirty="0" err="1">
                <a:solidFill>
                  <a:schemeClr val="bg1"/>
                </a:solidFill>
                <a:latin typeface="Times New Roman" panose="02020603050405020304" pitchFamily="18" charset="0"/>
                <a:ea typeface="Times New Roman" panose="02020603050405020304" pitchFamily="18" charset="0"/>
              </a:rPr>
              <a:t>ердаги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интегралларни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ҳисоблаб</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ниҳоят</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қуйидаги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ифодани</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оламиз</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Натижада</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э</a:t>
            </a:r>
            <a:r>
              <a:rPr lang="ru-RU" sz="1800" dirty="0" err="1">
                <a:solidFill>
                  <a:schemeClr val="bg1"/>
                </a:solidFill>
                <a:latin typeface="Times New Roman" panose="02020603050405020304" pitchFamily="18" charset="0"/>
                <a:ea typeface="Times New Roman" panose="02020603050405020304" pitchFamily="18" charset="0"/>
              </a:rPr>
              <a:t>лектронлар</a:t>
            </a:r>
            <a:r>
              <a:rPr lang="ru-RU" sz="1800" dirty="0">
                <a:solidFill>
                  <a:schemeClr val="bg1"/>
                </a:solidFill>
                <a:latin typeface="Times New Roman" panose="02020603050405020304" pitchFamily="18" charset="0"/>
                <a:ea typeface="Times New Roman" panose="02020603050405020304" pitchFamily="18" charset="0"/>
              </a:rPr>
              <a:t> сони:</a:t>
            </a:r>
            <a:endParaRPr lang="ru-RU" sz="18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601501" y="2252371"/>
                <a:ext cx="3596626" cy="529953"/>
              </a:xfrm>
              <a:prstGeom prst="rect">
                <a:avLst/>
              </a:prstGeom>
              <a:noFill/>
            </p:spPr>
            <p:txBody>
              <a:bodyPr wrap="none" lIns="0" tIns="0" rIns="0" bIns="0" rtlCol="0">
                <a:spAutoFit/>
              </a:bodyPr>
              <a:lstStyle/>
              <a:p>
                <a14:m>
                  <m:oMath xmlns:m="http://schemas.openxmlformats.org/officeDocument/2006/math">
                    <m:r>
                      <a:rPr lang="en-US" sz="2000" b="0" i="1" smtClean="0">
                        <a:solidFill>
                          <a:schemeClr val="bg1"/>
                        </a:solidFill>
                        <a:latin typeface="Cambria Math" panose="02040503050406030204" pitchFamily="18" charset="0"/>
                      </a:rPr>
                      <m:t>𝑁</m:t>
                    </m:r>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8</m:t>
                        </m:r>
                        <m:r>
                          <a:rPr lang="en-US" sz="2000" b="0" i="1" smtClean="0">
                            <a:solidFill>
                              <a:schemeClr val="bg1"/>
                            </a:solidFill>
                            <a:latin typeface="Cambria Math" panose="02040503050406030204" pitchFamily="18" charset="0"/>
                            <a:ea typeface="Cambria Math" panose="02040503050406030204" pitchFamily="18" charset="0"/>
                          </a:rPr>
                          <m:t>𝜋</m:t>
                        </m:r>
                      </m:num>
                      <m:den>
                        <m:r>
                          <a:rPr lang="en-US" sz="2000" b="0" i="1" smtClean="0">
                            <a:solidFill>
                              <a:schemeClr val="bg1"/>
                            </a:solidFill>
                            <a:latin typeface="Cambria Math" panose="02040503050406030204" pitchFamily="18" charset="0"/>
                          </a:rPr>
                          <m:t>3</m:t>
                        </m:r>
                      </m:den>
                    </m:f>
                    <m:r>
                      <a:rPr lang="en-US" sz="2000" b="0" i="1" smtClean="0">
                        <a:solidFill>
                          <a:schemeClr val="bg1"/>
                        </a:solidFill>
                        <a:latin typeface="Cambria Math" panose="02040503050406030204" pitchFamily="18" charset="0"/>
                      </a:rPr>
                      <m:t> (</m:t>
                    </m:r>
                    <m:sSup>
                      <m:sSupPr>
                        <m:ctrlPr>
                          <a:rPr lang="en-US" sz="2000" b="0" i="1" smtClean="0">
                            <a:solidFill>
                              <a:schemeClr val="bg1"/>
                            </a:solidFill>
                            <a:latin typeface="Cambria Math" panose="02040503050406030204" pitchFamily="18" charset="0"/>
                          </a:rPr>
                        </m:ctrlPr>
                      </m:sSup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2</m:t>
                            </m:r>
                            <m:r>
                              <a:rPr lang="en-US" sz="2000" b="0" i="1" smtClean="0">
                                <a:solidFill>
                                  <a:schemeClr val="bg1"/>
                                </a:solidFill>
                                <a:latin typeface="Cambria Math" panose="02040503050406030204" pitchFamily="18" charset="0"/>
                              </a:rPr>
                              <m:t>𝑚</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ℏ</m:t>
                                </m:r>
                              </m:e>
                              <m:sup>
                                <m:r>
                                  <a:rPr lang="en-US" sz="2000" b="0" i="1" smtClean="0">
                                    <a:solidFill>
                                      <a:schemeClr val="bg1"/>
                                    </a:solidFill>
                                    <a:latin typeface="Cambria Math" panose="02040503050406030204" pitchFamily="18" charset="0"/>
                                  </a:rPr>
                                  <m:t>2</m:t>
                                </m:r>
                              </m:sup>
                            </m:sSup>
                          </m:den>
                        </m:f>
                        <m:r>
                          <a:rPr lang="en-US" sz="2000" b="0" i="1" smtClean="0">
                            <a:solidFill>
                              <a:schemeClr val="bg1"/>
                            </a:solidFill>
                            <a:latin typeface="Cambria Math" panose="02040503050406030204" pitchFamily="18" charset="0"/>
                          </a:rPr>
                          <m:t>)</m:t>
                        </m:r>
                      </m:e>
                      <m: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2</m:t>
                            </m:r>
                          </m:den>
                        </m:f>
                      </m:sup>
                    </m:sSup>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𝑉</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𝜇</m:t>
                        </m:r>
                      </m:e>
                      <m: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2</m:t>
                            </m:r>
                          </m:den>
                        </m:f>
                      </m:sup>
                    </m:sSup>
                    <m:r>
                      <a:rPr lang="en-US" sz="2000" b="0" i="1" smtClean="0">
                        <a:solidFill>
                          <a:schemeClr val="bg1"/>
                        </a:solidFill>
                        <a:latin typeface="Cambria Math" panose="02040503050406030204" pitchFamily="18" charset="0"/>
                      </a:rPr>
                      <m:t> [1+</m:t>
                    </m:r>
                    <m:f>
                      <m:fPr>
                        <m:ctrlPr>
                          <a:rPr lang="en-US" sz="2000" b="0" i="1" smtClean="0">
                            <a:solidFill>
                              <a:schemeClr val="bg1"/>
                            </a:solidFill>
                            <a:latin typeface="Cambria Math" panose="02040503050406030204" pitchFamily="18" charset="0"/>
                          </a:rPr>
                        </m:ctrlPr>
                      </m:fPr>
                      <m:num>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ea typeface="Cambria Math" panose="02040503050406030204" pitchFamily="18" charset="0"/>
                              </a:rPr>
                              <m:t>𝜋</m:t>
                            </m:r>
                          </m:e>
                          <m:sup>
                            <m:r>
                              <a:rPr lang="en-US" sz="2000" b="0" i="1" smtClean="0">
                                <a:solidFill>
                                  <a:schemeClr val="bg1"/>
                                </a:solidFill>
                                <a:latin typeface="Cambria Math" panose="02040503050406030204" pitchFamily="18" charset="0"/>
                              </a:rPr>
                              <m:t>2</m:t>
                            </m:r>
                          </m:sup>
                        </m:sSup>
                      </m:num>
                      <m:den>
                        <m:r>
                          <a:rPr lang="en-US" sz="2000" b="0" i="1" smtClean="0">
                            <a:solidFill>
                              <a:schemeClr val="bg1"/>
                            </a:solidFill>
                            <a:latin typeface="Cambria Math" panose="02040503050406030204" pitchFamily="18" charset="0"/>
                          </a:rPr>
                          <m:t>8</m:t>
                        </m:r>
                      </m:den>
                    </m:f>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𝑘𝑇</m:t>
                        </m:r>
                      </m:num>
                      <m:den>
                        <m:r>
                          <a:rPr lang="en-US" sz="2000" b="0" i="1" smtClean="0">
                            <a:solidFill>
                              <a:schemeClr val="bg1"/>
                            </a:solidFill>
                            <a:latin typeface="Cambria Math" panose="02040503050406030204" pitchFamily="18" charset="0"/>
                            <a:ea typeface="Cambria Math" panose="02040503050406030204" pitchFamily="18" charset="0"/>
                          </a:rPr>
                          <m:t>𝜇</m:t>
                        </m:r>
                      </m:den>
                    </m:f>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2</m:t>
                        </m:r>
                      </m:sup>
                    </m:sSup>
                    <m:r>
                      <a:rPr lang="en-US" sz="2000" b="0" i="1" smtClean="0">
                        <a:solidFill>
                          <a:schemeClr val="bg1"/>
                        </a:solidFill>
                        <a:latin typeface="Cambria Math" panose="02040503050406030204" pitchFamily="18" charset="0"/>
                      </a:rPr>
                      <m:t>]</m:t>
                    </m:r>
                  </m:oMath>
                </a14:m>
                <a:r>
                  <a:rPr lang="en-US" sz="2000" dirty="0" smtClean="0">
                    <a:solidFill>
                      <a:schemeClr val="bg1"/>
                    </a:solidFill>
                  </a:rPr>
                  <a:t> </a:t>
                </a:r>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601501" y="2252371"/>
                <a:ext cx="3596626" cy="529953"/>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949408" y="3171837"/>
            <a:ext cx="7309375" cy="923330"/>
          </a:xfrm>
          <a:prstGeom prst="rect">
            <a:avLst/>
          </a:prstGeom>
        </p:spPr>
        <p:txBody>
          <a:bodyPr wrap="square">
            <a:spAutoFit/>
          </a:bodyPr>
          <a:lstStyle/>
          <a:p>
            <a:r>
              <a:rPr lang="en-US" sz="1800" dirty="0" smtClean="0">
                <a:solidFill>
                  <a:schemeClr val="bg1"/>
                </a:solidFill>
                <a:latin typeface="Times New Roman" panose="02020603050405020304" pitchFamily="18" charset="0"/>
                <a:ea typeface="Times New Roman" panose="02020603050405020304" pitchFamily="18" charset="0"/>
              </a:rPr>
              <a:t>T</a:t>
            </a:r>
            <a:r>
              <a:rPr lang="uz-Cyrl-UZ" sz="1800" dirty="0" smtClean="0">
                <a:solidFill>
                  <a:schemeClr val="bg1"/>
                </a:solidFill>
                <a:latin typeface="Times New Roman" panose="02020603050405020304" pitchFamily="18" charset="0"/>
                <a:ea typeface="Times New Roman" panose="02020603050405020304" pitchFamily="18" charset="0"/>
              </a:rPr>
              <a:t>-нинг </a:t>
            </a:r>
            <a:r>
              <a:rPr lang="uz-Cyrl-UZ" sz="1800" dirty="0">
                <a:solidFill>
                  <a:schemeClr val="bg1"/>
                </a:solidFill>
                <a:latin typeface="Times New Roman" panose="02020603050405020304" pitchFamily="18" charset="0"/>
                <a:ea typeface="Times New Roman" panose="02020603050405020304" pitchFamily="18" charset="0"/>
              </a:rPr>
              <a:t>нолга тенг бўлмаган ҳолларида охирги ифодани кимёвий потенциалга нисбатан ечиш учун кетма-кет яқинлашиш методидан </a:t>
            </a:r>
            <a:r>
              <a:rPr lang="uz-Cyrl-UZ" sz="1800" dirty="0" smtClean="0">
                <a:solidFill>
                  <a:schemeClr val="bg1"/>
                </a:solidFill>
                <a:latin typeface="Times New Roman" panose="02020603050405020304" pitchFamily="18" charset="0"/>
                <a:ea typeface="Times New Roman" panose="02020603050405020304" pitchFamily="18" charset="0"/>
              </a:rPr>
              <a:t>фойдаланамиз</a:t>
            </a:r>
            <a:r>
              <a:rPr lang="en-US" sz="1800" dirty="0">
                <a:solidFill>
                  <a:schemeClr val="bg1"/>
                </a:solidFill>
                <a:latin typeface="Times New Roman" panose="02020603050405020304" pitchFamily="18" charset="0"/>
                <a:ea typeface="Times New Roman" panose="02020603050405020304" pitchFamily="18" charset="0"/>
              </a:rPr>
              <a:t>.</a:t>
            </a:r>
            <a:endParaRPr lang="ru-RU" sz="1800" dirty="0">
              <a:solidFill>
                <a:schemeClr val="bg1"/>
              </a:solidFill>
            </a:endParaRPr>
          </a:p>
        </p:txBody>
      </p:sp>
    </p:spTree>
    <p:extLst>
      <p:ext uri="{BB962C8B-B14F-4D97-AF65-F5344CB8AC3E}">
        <p14:creationId xmlns:p14="http://schemas.microsoft.com/office/powerpoint/2010/main" val="1852393561"/>
      </p:ext>
    </p:extLst>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35412" y="899628"/>
            <a:ext cx="6245158" cy="646331"/>
          </a:xfrm>
          <a:prstGeom prst="rect">
            <a:avLst/>
          </a:prstGeom>
        </p:spPr>
        <p:txBody>
          <a:bodyPr wrap="square">
            <a:spAutoFit/>
          </a:bodyPr>
          <a:lstStyle/>
          <a:p>
            <a:r>
              <a:rPr lang="ru-RU" sz="1800" dirty="0" smtClean="0">
                <a:solidFill>
                  <a:schemeClr val="bg1"/>
                </a:solidFill>
                <a:latin typeface="Times New Roman" panose="02020603050405020304" pitchFamily="18" charset="0"/>
                <a:ea typeface="Times New Roman" panose="02020603050405020304" pitchFamily="18" charset="0"/>
              </a:rPr>
              <a:t>Н</a:t>
            </a:r>
            <a:r>
              <a:rPr lang="uz-Cyrl-UZ" sz="1800" dirty="0" smtClean="0">
                <a:solidFill>
                  <a:schemeClr val="bg1"/>
                </a:solidFill>
                <a:latin typeface="Times New Roman" panose="02020603050405020304" pitchFamily="18" charset="0"/>
                <a:ea typeface="Times New Roman" panose="02020603050405020304" pitchFamily="18" charset="0"/>
              </a:rPr>
              <a:t>атижада </a:t>
            </a:r>
            <a:r>
              <a:rPr lang="uz-Cyrl-UZ" sz="1800" dirty="0">
                <a:solidFill>
                  <a:schemeClr val="bg1"/>
                </a:solidFill>
                <a:latin typeface="Times New Roman" panose="02020603050405020304" pitchFamily="18" charset="0"/>
                <a:ea typeface="Times New Roman" panose="02020603050405020304" pitchFamily="18" charset="0"/>
              </a:rPr>
              <a:t>потенциалнинг температурага боғланиши учун қуйидаги ифодани оламиз:</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5" name="Прямоугольник 4"/>
              <p:cNvSpPr/>
              <p:nvPr/>
            </p:nvSpPr>
            <p:spPr>
              <a:xfrm>
                <a:off x="3098575" y="1686801"/>
                <a:ext cx="2518831" cy="607282"/>
              </a:xfrm>
              <a:prstGeom prst="rect">
                <a:avLst/>
              </a:prstGeom>
            </p:spPr>
            <p:txBody>
              <a:bodyPr wrap="none">
                <a:spAutoFit/>
              </a:bodyPr>
              <a:lstStyle/>
              <a:p>
                <a14:m>
                  <m:oMath xmlns:m="http://schemas.openxmlformats.org/officeDocument/2006/math">
                    <m:r>
                      <a:rPr lang="en-US" sz="2000" i="1">
                        <a:solidFill>
                          <a:schemeClr val="bg1"/>
                        </a:solidFill>
                        <a:latin typeface="Cambria Math" panose="02040503050406030204" pitchFamily="18" charset="0"/>
                        <a:ea typeface="Cambria Math" panose="02040503050406030204" pitchFamily="18" charset="0"/>
                      </a:rPr>
                      <m:t>𝜇</m:t>
                    </m:r>
                    <m:r>
                      <a:rPr lang="en-US" sz="2000" b="0" i="1" smtClean="0">
                        <a:solidFill>
                          <a:schemeClr val="bg1"/>
                        </a:solidFill>
                        <a:latin typeface="Cambria Math" panose="02040503050406030204" pitchFamily="18" charset="0"/>
                      </a:rPr>
                      <m:t>=</m:t>
                    </m:r>
                    <m:sSub>
                      <m:sSubPr>
                        <m:ctrlPr>
                          <a:rPr lang="en-US" sz="2000" i="1" smtClean="0">
                            <a:solidFill>
                              <a:schemeClr val="bg1"/>
                            </a:solidFill>
                            <a:latin typeface="Cambria Math" panose="02040503050406030204" pitchFamily="18" charset="0"/>
                          </a:rPr>
                        </m:ctrlPr>
                      </m:sSubPr>
                      <m:e>
                        <m:r>
                          <a:rPr lang="en-US" sz="2000" i="1" smtClean="0">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rPr>
                          <m:t>0</m:t>
                        </m:r>
                      </m:sub>
                    </m:sSub>
                    <m:r>
                      <a:rPr lang="en-US" sz="2000" i="1" smtClean="0">
                        <a:solidFill>
                          <a:schemeClr val="bg1"/>
                        </a:solidFill>
                        <a:latin typeface="Cambria Math" panose="02040503050406030204" pitchFamily="18" charset="0"/>
                      </a:rPr>
                      <m:t>[1</m:t>
                    </m:r>
                    <m:r>
                      <a:rPr lang="en-US" sz="2000" b="0" i="1" smtClean="0">
                        <a:solidFill>
                          <a:schemeClr val="bg1"/>
                        </a:solidFill>
                        <a:latin typeface="Cambria Math" panose="02040503050406030204" pitchFamily="18" charset="0"/>
                      </a:rPr>
                      <m:t>−</m:t>
                    </m:r>
                    <m:f>
                      <m:fPr>
                        <m:ctrlPr>
                          <a:rPr lang="en-US" sz="2000" i="1">
                            <a:solidFill>
                              <a:schemeClr val="bg1"/>
                            </a:solidFill>
                            <a:latin typeface="Cambria Math" panose="02040503050406030204" pitchFamily="18" charset="0"/>
                          </a:rPr>
                        </m:ctrlPr>
                      </m:fPr>
                      <m:num>
                        <m:sSup>
                          <m:sSupPr>
                            <m:ctrlPr>
                              <a:rPr lang="en-US" sz="2000" i="1">
                                <a:solidFill>
                                  <a:schemeClr val="bg1"/>
                                </a:solidFill>
                                <a:latin typeface="Cambria Math" panose="02040503050406030204" pitchFamily="18" charset="0"/>
                              </a:rPr>
                            </m:ctrlPr>
                          </m:sSupPr>
                          <m:e>
                            <m:r>
                              <a:rPr lang="en-US" sz="2000" i="1">
                                <a:solidFill>
                                  <a:schemeClr val="bg1"/>
                                </a:solidFill>
                                <a:latin typeface="Cambria Math" panose="02040503050406030204" pitchFamily="18" charset="0"/>
                                <a:ea typeface="Cambria Math" panose="02040503050406030204" pitchFamily="18" charset="0"/>
                              </a:rPr>
                              <m:t>𝜋</m:t>
                            </m:r>
                          </m:e>
                          <m:sup>
                            <m:r>
                              <a:rPr lang="en-US" sz="2000" i="1">
                                <a:solidFill>
                                  <a:schemeClr val="bg1"/>
                                </a:solidFill>
                                <a:latin typeface="Cambria Math" panose="02040503050406030204" pitchFamily="18" charset="0"/>
                              </a:rPr>
                              <m:t>2</m:t>
                            </m:r>
                          </m:sup>
                        </m:sSup>
                      </m:num>
                      <m:den>
                        <m:r>
                          <a:rPr lang="en-US" sz="2000" i="1">
                            <a:solidFill>
                              <a:schemeClr val="bg1"/>
                            </a:solidFill>
                            <a:latin typeface="Cambria Math" panose="02040503050406030204" pitchFamily="18" charset="0"/>
                          </a:rPr>
                          <m:t>8</m:t>
                        </m:r>
                      </m:den>
                    </m:f>
                    <m:r>
                      <a:rPr lang="en-US" sz="2000" i="1">
                        <a:solidFill>
                          <a:schemeClr val="bg1"/>
                        </a:solidFill>
                        <a:latin typeface="Cambria Math" panose="02040503050406030204" pitchFamily="18" charset="0"/>
                      </a:rPr>
                      <m:t> (</m:t>
                    </m:r>
                    <m:f>
                      <m:fPr>
                        <m:ctrlPr>
                          <a:rPr lang="en-US" sz="2000" i="1">
                            <a:solidFill>
                              <a:schemeClr val="bg1"/>
                            </a:solidFill>
                            <a:latin typeface="Cambria Math" panose="02040503050406030204" pitchFamily="18" charset="0"/>
                          </a:rPr>
                        </m:ctrlPr>
                      </m:fPr>
                      <m:num>
                        <m:r>
                          <a:rPr lang="en-US" sz="2000" i="1">
                            <a:solidFill>
                              <a:schemeClr val="bg1"/>
                            </a:solidFill>
                            <a:latin typeface="Cambria Math" panose="02040503050406030204" pitchFamily="18" charset="0"/>
                          </a:rPr>
                          <m:t>𝑘𝑇</m:t>
                        </m:r>
                      </m:num>
                      <m:den>
                        <m:r>
                          <a:rPr lang="en-US" sz="2000" i="1">
                            <a:solidFill>
                              <a:schemeClr val="bg1"/>
                            </a:solidFill>
                            <a:latin typeface="Cambria Math" panose="02040503050406030204" pitchFamily="18" charset="0"/>
                            <a:ea typeface="Cambria Math" panose="02040503050406030204" pitchFamily="18" charset="0"/>
                          </a:rPr>
                          <m:t>𝜇</m:t>
                        </m:r>
                      </m:den>
                    </m:f>
                    <m:sSup>
                      <m:sSupPr>
                        <m:ctrlPr>
                          <a:rPr lang="en-US" sz="2000" i="1">
                            <a:solidFill>
                              <a:schemeClr val="bg1"/>
                            </a:solidFill>
                            <a:latin typeface="Cambria Math" panose="02040503050406030204" pitchFamily="18" charset="0"/>
                          </a:rPr>
                        </m:ctrlPr>
                      </m:sSupPr>
                      <m:e>
                        <m:r>
                          <a:rPr lang="en-US" sz="2000" i="1">
                            <a:solidFill>
                              <a:schemeClr val="bg1"/>
                            </a:solidFill>
                            <a:latin typeface="Cambria Math" panose="02040503050406030204" pitchFamily="18" charset="0"/>
                          </a:rPr>
                          <m:t>)</m:t>
                        </m:r>
                      </m:e>
                      <m:sup>
                        <m:r>
                          <a:rPr lang="en-US" sz="2000" i="1">
                            <a:solidFill>
                              <a:schemeClr val="bg1"/>
                            </a:solidFill>
                            <a:latin typeface="Cambria Math" panose="02040503050406030204" pitchFamily="18" charset="0"/>
                          </a:rPr>
                          <m:t>2</m:t>
                        </m:r>
                      </m:sup>
                    </m:sSup>
                    <m:r>
                      <a:rPr lang="en-US" sz="2000" i="1">
                        <a:solidFill>
                          <a:schemeClr val="bg1"/>
                        </a:solidFill>
                        <a:latin typeface="Cambria Math" panose="02040503050406030204" pitchFamily="18" charset="0"/>
                      </a:rPr>
                      <m:t>]</m:t>
                    </m:r>
                  </m:oMath>
                </a14:m>
                <a:r>
                  <a:rPr lang="en-US" sz="2000" dirty="0">
                    <a:solidFill>
                      <a:schemeClr val="bg1"/>
                    </a:solidFill>
                  </a:rPr>
                  <a:t> </a:t>
                </a:r>
                <a:endParaRPr lang="ru-RU" sz="2000" dirty="0"/>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3098575" y="1686801"/>
                <a:ext cx="2518831" cy="607282"/>
              </a:xfrm>
              <a:prstGeom prst="rect">
                <a:avLst/>
              </a:prstGeom>
              <a:blipFill rotWithShape="0">
                <a:blip r:embed="rId2"/>
                <a:stretch>
                  <a:fillRect/>
                </a:stretch>
              </a:blipFill>
            </p:spPr>
            <p:txBody>
              <a:bodyPr/>
              <a:lstStyle/>
              <a:p>
                <a:r>
                  <a:rPr lang="ru-RU">
                    <a:noFill/>
                  </a:rPr>
                  <a:t> </a:t>
                </a:r>
              </a:p>
            </p:txBody>
          </p:sp>
        </mc:Fallback>
      </mc:AlternateContent>
      <p:sp>
        <p:nvSpPr>
          <p:cNvPr id="6" name="Прямоугольник 5"/>
          <p:cNvSpPr/>
          <p:nvPr/>
        </p:nvSpPr>
        <p:spPr>
          <a:xfrm>
            <a:off x="1235412" y="2434925"/>
            <a:ext cx="6230884" cy="646331"/>
          </a:xfrm>
          <a:prstGeom prst="rect">
            <a:avLst/>
          </a:prstGeom>
        </p:spPr>
        <p:txBody>
          <a:bodyPr wrap="square">
            <a:spAutoFit/>
          </a:bodyPr>
          <a:lstStyle/>
          <a:p>
            <a:r>
              <a:rPr lang="uz-Cyrl-UZ" sz="1800" dirty="0">
                <a:solidFill>
                  <a:schemeClr val="bg1"/>
                </a:solidFill>
                <a:latin typeface="Times New Roman" panose="02020603050405020304" pitchFamily="18" charset="0"/>
                <a:ea typeface="Times New Roman" panose="02020603050405020304" pitchFamily="18" charset="0"/>
              </a:rPr>
              <a:t>Электрон газ энергиясини ҳисоблашда, қуйидаги ифодани ҳосил қиламиз:</a:t>
            </a:r>
            <a:endParaRPr lang="ru-RU" sz="1800" dirty="0">
              <a:solidFill>
                <a:schemeClr val="bg1"/>
              </a:solidFill>
            </a:endParaRPr>
          </a:p>
        </p:txBody>
      </p:sp>
      <mc:AlternateContent xmlns:mc="http://schemas.openxmlformats.org/markup-compatibility/2006" xmlns:a14="http://schemas.microsoft.com/office/drawing/2010/main">
        <mc:Choice Requires="a14">
          <p:sp>
            <p:nvSpPr>
              <p:cNvPr id="7" name="Прямоугольник 6"/>
              <p:cNvSpPr/>
              <p:nvPr/>
            </p:nvSpPr>
            <p:spPr>
              <a:xfrm>
                <a:off x="2831963" y="3222098"/>
                <a:ext cx="3052054" cy="610745"/>
              </a:xfrm>
              <a:prstGeom prst="rect">
                <a:avLst/>
              </a:prstGeom>
            </p:spPr>
            <p:txBody>
              <a:bodyPr wrap="none">
                <a:spAutoFit/>
              </a:bodyPr>
              <a:lstStyle/>
              <a:p>
                <a14:m>
                  <m:oMath xmlns:m="http://schemas.openxmlformats.org/officeDocument/2006/math">
                    <m:r>
                      <a:rPr lang="en-US" sz="2000" b="0" i="1" smtClean="0">
                        <a:solidFill>
                          <a:schemeClr val="bg1"/>
                        </a:solidFill>
                        <a:latin typeface="Cambria Math" panose="02040503050406030204" pitchFamily="18" charset="0"/>
                        <a:ea typeface="Cambria Math" panose="02040503050406030204" pitchFamily="18" charset="0"/>
                      </a:rPr>
                      <m:t>𝐸</m:t>
                    </m:r>
                    <m:r>
                      <a:rPr lang="en-US" sz="2000" b="0" i="1" smtClean="0">
                        <a:solidFill>
                          <a:schemeClr val="bg1"/>
                        </a:solidFill>
                        <a:latin typeface="Cambria Math" panose="02040503050406030204" pitchFamily="18" charset="0"/>
                      </a:rPr>
                      <m:t>=</m:t>
                    </m:r>
                    <m:sSub>
                      <m:sSubPr>
                        <m:ctrlPr>
                          <a:rPr lang="en-US" sz="2000" i="1" smtClean="0">
                            <a:solidFill>
                              <a:schemeClr val="bg1"/>
                            </a:solidFill>
                            <a:latin typeface="Cambria Math" panose="02040503050406030204" pitchFamily="18" charset="0"/>
                          </a:rPr>
                        </m:ctrlPr>
                      </m:sSubPr>
                      <m:e>
                        <m:f>
                          <m:fPr>
                            <m:ctrlPr>
                              <a:rPr lang="en-US" sz="200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5</m:t>
                            </m:r>
                          </m:den>
                        </m:f>
                        <m:r>
                          <a:rPr lang="en-US" sz="2000" b="0" i="1" smtClean="0">
                            <a:solidFill>
                              <a:schemeClr val="bg1"/>
                            </a:solidFill>
                            <a:latin typeface="Cambria Math" panose="02040503050406030204" pitchFamily="18" charset="0"/>
                          </a:rPr>
                          <m:t>𝑁</m:t>
                        </m:r>
                        <m:r>
                          <a:rPr lang="en-US" sz="2000" i="1" smtClean="0">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rPr>
                          <m:t>0</m:t>
                        </m:r>
                      </m:sub>
                    </m:sSub>
                    <m:r>
                      <a:rPr lang="en-US" sz="2000" i="1" smtClean="0">
                        <a:solidFill>
                          <a:schemeClr val="bg1"/>
                        </a:solidFill>
                        <a:latin typeface="Cambria Math" panose="02040503050406030204" pitchFamily="18" charset="0"/>
                      </a:rPr>
                      <m:t>[1</m:t>
                    </m:r>
                    <m:r>
                      <a:rPr lang="en-US" sz="2000" b="0" i="1" smtClean="0">
                        <a:solidFill>
                          <a:schemeClr val="bg1"/>
                        </a:solidFill>
                        <a:latin typeface="Cambria Math" panose="02040503050406030204" pitchFamily="18" charset="0"/>
                      </a:rPr>
                      <m:t>+</m:t>
                    </m:r>
                    <m:f>
                      <m:fPr>
                        <m:ctrlPr>
                          <a:rPr lang="en-US" sz="2000" i="1">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5</m:t>
                        </m:r>
                        <m:sSup>
                          <m:sSupPr>
                            <m:ctrlPr>
                              <a:rPr lang="en-US" sz="2000" i="1">
                                <a:solidFill>
                                  <a:schemeClr val="bg1"/>
                                </a:solidFill>
                                <a:latin typeface="Cambria Math" panose="02040503050406030204" pitchFamily="18" charset="0"/>
                              </a:rPr>
                            </m:ctrlPr>
                          </m:sSupPr>
                          <m:e>
                            <m:r>
                              <a:rPr lang="en-US" sz="2000" i="1">
                                <a:solidFill>
                                  <a:schemeClr val="bg1"/>
                                </a:solidFill>
                                <a:latin typeface="Cambria Math" panose="02040503050406030204" pitchFamily="18" charset="0"/>
                                <a:ea typeface="Cambria Math" panose="02040503050406030204" pitchFamily="18" charset="0"/>
                              </a:rPr>
                              <m:t>𝜋</m:t>
                            </m:r>
                          </m:e>
                          <m:sup>
                            <m:r>
                              <a:rPr lang="en-US" sz="2000" i="1">
                                <a:solidFill>
                                  <a:schemeClr val="bg1"/>
                                </a:solidFill>
                                <a:latin typeface="Cambria Math" panose="02040503050406030204" pitchFamily="18" charset="0"/>
                              </a:rPr>
                              <m:t>2</m:t>
                            </m:r>
                          </m:sup>
                        </m:sSup>
                      </m:num>
                      <m:den>
                        <m:r>
                          <a:rPr lang="en-US" sz="2000" b="0" i="1" smtClean="0">
                            <a:solidFill>
                              <a:schemeClr val="bg1"/>
                            </a:solidFill>
                            <a:latin typeface="Cambria Math" panose="02040503050406030204" pitchFamily="18" charset="0"/>
                          </a:rPr>
                          <m:t>12</m:t>
                        </m:r>
                      </m:den>
                    </m:f>
                    <m:r>
                      <a:rPr lang="en-US" sz="2000" i="1">
                        <a:solidFill>
                          <a:schemeClr val="bg1"/>
                        </a:solidFill>
                        <a:latin typeface="Cambria Math" panose="02040503050406030204" pitchFamily="18" charset="0"/>
                      </a:rPr>
                      <m:t> (</m:t>
                    </m:r>
                    <m:f>
                      <m:fPr>
                        <m:ctrlPr>
                          <a:rPr lang="en-US" sz="2000" i="1">
                            <a:solidFill>
                              <a:schemeClr val="bg1"/>
                            </a:solidFill>
                            <a:latin typeface="Cambria Math" panose="02040503050406030204" pitchFamily="18" charset="0"/>
                          </a:rPr>
                        </m:ctrlPr>
                      </m:fPr>
                      <m:num>
                        <m:r>
                          <a:rPr lang="en-US" sz="2000" i="1">
                            <a:solidFill>
                              <a:schemeClr val="bg1"/>
                            </a:solidFill>
                            <a:latin typeface="Cambria Math" panose="02040503050406030204" pitchFamily="18" charset="0"/>
                          </a:rPr>
                          <m:t>𝑘𝑇</m:t>
                        </m:r>
                      </m:num>
                      <m:den>
                        <m:sSub>
                          <m:sSubPr>
                            <m:ctrlPr>
                              <a:rPr lang="en-US" sz="2000" i="1" smtClean="0">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rPr>
                              <m:t>0</m:t>
                            </m:r>
                          </m:sub>
                        </m:sSub>
                      </m:den>
                    </m:f>
                    <m:sSup>
                      <m:sSupPr>
                        <m:ctrlPr>
                          <a:rPr lang="en-US" sz="2000" i="1">
                            <a:solidFill>
                              <a:schemeClr val="bg1"/>
                            </a:solidFill>
                            <a:latin typeface="Cambria Math" panose="02040503050406030204" pitchFamily="18" charset="0"/>
                          </a:rPr>
                        </m:ctrlPr>
                      </m:sSupPr>
                      <m:e>
                        <m:r>
                          <a:rPr lang="en-US" sz="2000" i="1">
                            <a:solidFill>
                              <a:schemeClr val="bg1"/>
                            </a:solidFill>
                            <a:latin typeface="Cambria Math" panose="02040503050406030204" pitchFamily="18" charset="0"/>
                          </a:rPr>
                          <m:t>)</m:t>
                        </m:r>
                      </m:e>
                      <m:sup>
                        <m:r>
                          <a:rPr lang="en-US" sz="2000" i="1">
                            <a:solidFill>
                              <a:schemeClr val="bg1"/>
                            </a:solidFill>
                            <a:latin typeface="Cambria Math" panose="02040503050406030204" pitchFamily="18" charset="0"/>
                          </a:rPr>
                          <m:t>2</m:t>
                        </m:r>
                      </m:sup>
                    </m:sSup>
                    <m:r>
                      <a:rPr lang="en-US" sz="2000" i="1">
                        <a:solidFill>
                          <a:schemeClr val="bg1"/>
                        </a:solidFill>
                        <a:latin typeface="Cambria Math" panose="02040503050406030204" pitchFamily="18" charset="0"/>
                      </a:rPr>
                      <m:t>]</m:t>
                    </m:r>
                  </m:oMath>
                </a14:m>
                <a:r>
                  <a:rPr lang="en-US" sz="2000" dirty="0">
                    <a:solidFill>
                      <a:schemeClr val="bg1"/>
                    </a:solidFill>
                  </a:rPr>
                  <a:t> </a:t>
                </a:r>
                <a:endParaRPr lang="ru-RU" sz="2000" dirty="0"/>
              </a:p>
            </p:txBody>
          </p:sp>
        </mc:Choice>
        <mc:Fallback xmlns="">
          <p:sp>
            <p:nvSpPr>
              <p:cNvPr id="7" name="Прямоугольник 6"/>
              <p:cNvSpPr>
                <a:spLocks noRot="1" noChangeAspect="1" noMove="1" noResize="1" noEditPoints="1" noAdjustHandles="1" noChangeArrowheads="1" noChangeShapeType="1" noTextEdit="1"/>
              </p:cNvSpPr>
              <p:nvPr/>
            </p:nvSpPr>
            <p:spPr>
              <a:xfrm>
                <a:off x="2831963" y="3222098"/>
                <a:ext cx="3052054" cy="610745"/>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671407887"/>
      </p:ext>
    </p:extLst>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51753" y="389106"/>
            <a:ext cx="7947498" cy="2677656"/>
          </a:xfrm>
          <a:prstGeom prst="rect">
            <a:avLst/>
          </a:prstGeom>
        </p:spPr>
        <p:txBody>
          <a:bodyPr wrap="square">
            <a:spAutoFit/>
          </a:bodyPr>
          <a:lstStyle/>
          <a:p>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Металлардаги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лектрон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газнинг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ҳолатини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катталикларни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ҳисоблаш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Бунинг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қулай</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катта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термодинамик потен</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иални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билиш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керак</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Чунки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катта</a:t>
            </a:r>
            <a:r>
              <a:rPr lang="ru-RU" sz="2400" dirty="0">
                <a:solidFill>
                  <a:schemeClr val="bg1"/>
                </a:solidFill>
                <a:latin typeface="Times New Roman" panose="02020603050405020304" pitchFamily="18" charset="0"/>
                <a:cs typeface="Times New Roman" panose="02020603050405020304" pitchFamily="18" charset="0"/>
              </a:rPr>
              <a:t> термодинамик потен</a:t>
            </a:r>
            <a:r>
              <a:rPr lang="uz-Cyrl-UZ" sz="2400" dirty="0">
                <a:solidFill>
                  <a:schemeClr val="bg1"/>
                </a:solidFill>
                <a:latin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cs typeface="Times New Roman" panose="02020603050405020304" pitchFamily="18" charset="0"/>
              </a:rPr>
              <a:t>иалнинг</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ўзгариши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ёрдамида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бир</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қатор</a:t>
            </a:r>
            <a:r>
              <a:rPr lang="ru-RU" sz="2400" dirty="0">
                <a:solidFill>
                  <a:schemeClr val="bg1"/>
                </a:solidFill>
                <a:latin typeface="Times New Roman" panose="02020603050405020304" pitchFamily="18" charset="0"/>
                <a:cs typeface="Times New Roman" panose="02020603050405020304" pitchFamily="18" charset="0"/>
              </a:rPr>
              <a:t> термодинамик </a:t>
            </a:r>
            <a:r>
              <a:rPr lang="ru-RU" sz="2400" dirty="0" err="1">
                <a:solidFill>
                  <a:schemeClr val="bg1"/>
                </a:solidFill>
                <a:latin typeface="Times New Roman" panose="02020603050405020304" pitchFamily="18" charset="0"/>
                <a:cs typeface="Times New Roman" panose="02020603050405020304" pitchFamily="18" charset="0"/>
              </a:rPr>
              <a:t>катталикларни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ҳисоблаш</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мумкин</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Катта</a:t>
            </a:r>
            <a:r>
              <a:rPr lang="ru-RU" sz="2400" dirty="0">
                <a:solidFill>
                  <a:schemeClr val="bg1"/>
                </a:solidFill>
                <a:latin typeface="Times New Roman" panose="02020603050405020304" pitchFamily="18" charset="0"/>
                <a:cs typeface="Times New Roman" panose="02020603050405020304" pitchFamily="18" charset="0"/>
              </a:rPr>
              <a:t> термодинамик потен</a:t>
            </a:r>
            <a:r>
              <a:rPr lang="uz-Cyrl-UZ" sz="2400" dirty="0">
                <a:solidFill>
                  <a:schemeClr val="bg1"/>
                </a:solidFill>
                <a:latin typeface="Times New Roman" panose="02020603050405020304" pitchFamily="18" charset="0"/>
                <a:cs typeface="Times New Roman" panose="02020603050405020304" pitchFamily="18" charset="0"/>
              </a:rPr>
              <a:t>ц</a:t>
            </a:r>
            <a:r>
              <a:rPr lang="ru-RU" sz="2400" dirty="0" err="1">
                <a:solidFill>
                  <a:schemeClr val="bg1"/>
                </a:solidFill>
                <a:latin typeface="Times New Roman" panose="02020603050405020304" pitchFamily="18" charset="0"/>
                <a:cs typeface="Times New Roman" panose="02020603050405020304" pitchFamily="18" charset="0"/>
              </a:rPr>
              <a:t>иал</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қуйидаги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ифода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билан</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аниқланади</a:t>
            </a:r>
            <a:r>
              <a:rPr lang="ru-RU" sz="2400" dirty="0">
                <a:solidFill>
                  <a:schemeClr val="bg1"/>
                </a:solidFill>
                <a:latin typeface="Times New Roman" panose="02020603050405020304" pitchFamily="18" charset="0"/>
                <a:cs typeface="Times New Roman" panose="02020603050405020304" pitchFamily="18" charset="0"/>
              </a:rPr>
              <a:t>:</a:t>
            </a:r>
          </a:p>
        </p:txBody>
      </p:sp>
      <mc:AlternateContent xmlns:mc="http://schemas.openxmlformats.org/markup-compatibility/2006" xmlns:a14="http://schemas.microsoft.com/office/drawing/2010/main">
        <mc:Choice Requires="a14">
          <p:sp>
            <p:nvSpPr>
              <p:cNvPr id="4" name="TextBox 3"/>
              <p:cNvSpPr txBox="1"/>
              <p:nvPr/>
            </p:nvSpPr>
            <p:spPr>
              <a:xfrm>
                <a:off x="2529193" y="3243230"/>
                <a:ext cx="4405565" cy="96872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𝐵</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𝑔𝑘𝑇</m:t>
                      </m:r>
                      <m:nary>
                        <m:naryPr>
                          <m:limLoc m:val="undOvr"/>
                          <m:subHide m:val="on"/>
                          <m:supHide m:val="on"/>
                          <m:ctrlPr>
                            <a:rPr lang="en-US" sz="2400" b="0" i="1" smtClean="0">
                              <a:solidFill>
                                <a:schemeClr val="bg1"/>
                              </a:solidFill>
                              <a:latin typeface="Cambria Math" panose="02040503050406030204" pitchFamily="18" charset="0"/>
                              <a:ea typeface="Cambria Math" panose="02040503050406030204" pitchFamily="18" charset="0"/>
                            </a:rPr>
                          </m:ctrlPr>
                        </m:naryPr>
                        <m:sub/>
                        <m:sup/>
                        <m:e>
                          <m:func>
                            <m:funcPr>
                              <m:ctrlPr>
                                <a:rPr lang="en-US" sz="24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ea typeface="Cambria Math" panose="02040503050406030204" pitchFamily="18" charset="0"/>
                                </a:rPr>
                                <m:t>ln</m:t>
                              </m:r>
                            </m:fName>
                            <m:e>
                              <m:d>
                                <m:dPr>
                                  <m:begChr m:val="["/>
                                  <m:endChr m:val="]"/>
                                  <m:ctrlPr>
                                    <a:rPr lang="en-US" sz="2400" b="0" i="1" smtClean="0">
                                      <a:solidFill>
                                        <a:schemeClr val="bg1"/>
                                      </a:solidFill>
                                      <a:latin typeface="Cambria Math" panose="02040503050406030204" pitchFamily="18" charset="0"/>
                                      <a:ea typeface="Cambria Math" panose="02040503050406030204" pitchFamily="18" charset="0"/>
                                    </a:rPr>
                                  </m:ctrlPr>
                                </m:dPr>
                                <m:e>
                                  <m:r>
                                    <a:rPr lang="en-US" sz="2400" b="0" i="1" smtClean="0">
                                      <a:solidFill>
                                        <a:schemeClr val="bg1"/>
                                      </a:solidFill>
                                      <a:latin typeface="Cambria Math" panose="02040503050406030204" pitchFamily="18" charset="0"/>
                                      <a:ea typeface="Cambria Math" panose="02040503050406030204" pitchFamily="18" charset="0"/>
                                    </a:rPr>
                                    <m:t>1∓</m:t>
                                  </m:r>
                                  <m:func>
                                    <m:funcPr>
                                      <m:ctrlPr>
                                        <a:rPr lang="en-US" sz="24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ea typeface="Cambria Math" panose="02040503050406030204" pitchFamily="18" charset="0"/>
                                        </a:rPr>
                                        <m:t>exp</m:t>
                                      </m:r>
                                    </m:fName>
                                    <m:e>
                                      <m:d>
                                        <m:dPr>
                                          <m:ctrlPr>
                                            <a:rPr lang="en-US" sz="2400" b="0" i="1" smtClean="0">
                                              <a:solidFill>
                                                <a:schemeClr val="bg1"/>
                                              </a:solidFill>
                                              <a:latin typeface="Cambria Math" panose="02040503050406030204" pitchFamily="18" charset="0"/>
                                              <a:ea typeface="Cambria Math" panose="02040503050406030204" pitchFamily="18" charset="0"/>
                                            </a:rPr>
                                          </m:ctrlPr>
                                        </m:dPr>
                                        <m:e>
                                          <m:f>
                                            <m:fPr>
                                              <m:ctrlPr>
                                                <a:rPr lang="en-US" sz="2400" b="0" i="1" smtClean="0">
                                                  <a:solidFill>
                                                    <a:schemeClr val="bg1"/>
                                                  </a:solidFill>
                                                  <a:latin typeface="Cambria Math" panose="02040503050406030204" pitchFamily="18" charset="0"/>
                                                  <a:ea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𝜇</m:t>
                                              </m:r>
                                              <m:r>
                                                <a:rPr lang="en-US" sz="2400" b="0" i="1" smtClean="0">
                                                  <a:solidFill>
                                                    <a:schemeClr val="bg1"/>
                                                  </a:solidFill>
                                                  <a:latin typeface="Cambria Math" panose="02040503050406030204" pitchFamily="18" charset="0"/>
                                                  <a:ea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𝜀</m:t>
                                              </m:r>
                                            </m:num>
                                            <m:den>
                                              <m:r>
                                                <a:rPr lang="en-US" sz="2400" b="0" i="1" smtClean="0">
                                                  <a:solidFill>
                                                    <a:schemeClr val="bg1"/>
                                                  </a:solidFill>
                                                  <a:latin typeface="Cambria Math" panose="02040503050406030204" pitchFamily="18" charset="0"/>
                                                  <a:ea typeface="Cambria Math" panose="02040503050406030204" pitchFamily="18" charset="0"/>
                                                </a:rPr>
                                                <m:t>𝑘𝑇</m:t>
                                              </m:r>
                                            </m:den>
                                          </m:f>
                                        </m:e>
                                      </m:d>
                                    </m:e>
                                  </m:func>
                                </m:e>
                              </m:d>
                            </m:e>
                          </m:func>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529193" y="3243230"/>
                <a:ext cx="4405565" cy="96872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647740414"/>
      </p:ext>
    </p:extLst>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7667" y="736076"/>
            <a:ext cx="7188741" cy="3539430"/>
          </a:xfrm>
          <a:prstGeom prst="rect">
            <a:avLst/>
          </a:prstGeom>
        </p:spPr>
        <p:txBody>
          <a:bodyPr wrap="square">
            <a:spAutoFit/>
          </a:bodyPr>
          <a:lstStyle/>
          <a:p>
            <a:pPr indent="449580" algn="just"/>
            <a:r>
              <a:rPr lang="ru-RU" sz="2800" dirty="0" err="1">
                <a:solidFill>
                  <a:schemeClr val="bg1"/>
                </a:solidFill>
                <a:latin typeface="Times New Roman" panose="02020603050405020304" pitchFamily="18" charset="0"/>
                <a:ea typeface="Times New Roman" panose="02020603050405020304" pitchFamily="18" charset="0"/>
              </a:rPr>
              <a:t>Катта</a:t>
            </a:r>
            <a:r>
              <a:rPr lang="ru-RU" sz="2800" dirty="0">
                <a:solidFill>
                  <a:schemeClr val="bg1"/>
                </a:solidFill>
                <a:latin typeface="Times New Roman" panose="02020603050405020304" pitchFamily="18" charset="0"/>
                <a:ea typeface="Times New Roman" panose="02020603050405020304" pitchFamily="18" charset="0"/>
              </a:rPr>
              <a:t> термодинамик потен</a:t>
            </a:r>
            <a:r>
              <a:rPr lang="uz-Cyrl-UZ" sz="2800" dirty="0">
                <a:solidFill>
                  <a:schemeClr val="bg1"/>
                </a:solidFill>
                <a:latin typeface="Times New Roman" panose="02020603050405020304" pitchFamily="18" charset="0"/>
                <a:ea typeface="Times New Roman" panose="02020603050405020304" pitchFamily="18" charset="0"/>
              </a:rPr>
              <a:t>ц</a:t>
            </a:r>
            <a:r>
              <a:rPr lang="ru-RU" sz="2800" dirty="0" err="1">
                <a:solidFill>
                  <a:schemeClr val="bg1"/>
                </a:solidFill>
                <a:latin typeface="Times New Roman" panose="02020603050405020304" pitchFamily="18" charset="0"/>
                <a:ea typeface="Times New Roman" panose="02020603050405020304" pitchFamily="18" charset="0"/>
              </a:rPr>
              <a:t>иал</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орқали</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энтропия,босим, зарралар сони,эркин энергия каби </a:t>
            </a:r>
            <a:r>
              <a:rPr lang="ru-RU" sz="2800" dirty="0">
                <a:solidFill>
                  <a:schemeClr val="bg1"/>
                </a:solidFill>
                <a:latin typeface="Times New Roman" panose="02020603050405020304" pitchFamily="18" charset="0"/>
                <a:ea typeface="Times New Roman" panose="02020603050405020304" pitchFamily="18" charset="0"/>
              </a:rPr>
              <a:t>термодинамик </a:t>
            </a:r>
            <a:r>
              <a:rPr lang="uz-Cyrl-UZ" sz="2800" dirty="0">
                <a:solidFill>
                  <a:schemeClr val="bg1"/>
                </a:solidFill>
                <a:latin typeface="Times New Roman" panose="02020603050405020304" pitchFamily="18" charset="0"/>
                <a:ea typeface="Times New Roman" panose="02020603050405020304" pitchFamily="18" charset="0"/>
              </a:rPr>
              <a:t>катталик</a:t>
            </a:r>
            <a:r>
              <a:rPr lang="ru-RU" sz="2800" dirty="0" err="1">
                <a:solidFill>
                  <a:schemeClr val="bg1"/>
                </a:solidFill>
                <a:latin typeface="Times New Roman" panose="02020603050405020304" pitchFamily="18" charset="0"/>
                <a:ea typeface="Times New Roman" panose="02020603050405020304" pitchFamily="18" charset="0"/>
              </a:rPr>
              <a:t>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учун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ифодалар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келтири</a:t>
            </a:r>
            <a:r>
              <a:rPr lang="uz-Cyrl-UZ" sz="2800" dirty="0">
                <a:solidFill>
                  <a:schemeClr val="bg1"/>
                </a:solidFill>
                <a:latin typeface="Times New Roman" panose="02020603050405020304" pitchFamily="18" charset="0"/>
                <a:ea typeface="Times New Roman" panose="02020603050405020304" pitchFamily="18" charset="0"/>
              </a:rPr>
              <a:t>б чиқарилади. Биз буни амалий машғулотларда кўриб </a:t>
            </a:r>
            <a:r>
              <a:rPr lang="uz-Cyrl-UZ" sz="2800" dirty="0" smtClean="0">
                <a:solidFill>
                  <a:schemeClr val="bg1"/>
                </a:solidFill>
                <a:latin typeface="Times New Roman" panose="02020603050405020304" pitchFamily="18" charset="0"/>
                <a:ea typeface="Times New Roman" panose="02020603050405020304" pitchFamily="18" charset="0"/>
              </a:rPr>
              <a:t>чиқамиз:</a:t>
            </a:r>
            <a:endParaRPr lang="ru-RU" sz="2800" dirty="0">
              <a:solidFill>
                <a:schemeClr val="bg1"/>
              </a:solidFill>
              <a:latin typeface="Times New Roman" panose="02020603050405020304" pitchFamily="18" charset="0"/>
              <a:ea typeface="Times New Roman" panose="02020603050405020304" pitchFamily="18" charset="0"/>
            </a:endParaRPr>
          </a:p>
          <a:p>
            <a:r>
              <a:rPr lang="uz-Cyrl-UZ" sz="2800" dirty="0">
                <a:solidFill>
                  <a:schemeClr val="bg1"/>
                </a:solidFill>
                <a:latin typeface="Times New Roman" panose="02020603050405020304" pitchFamily="18" charset="0"/>
                <a:ea typeface="Times New Roman" panose="02020603050405020304" pitchFamily="18" charset="0"/>
              </a:rPr>
              <a:t>Ферми-Дирак тақсимотини татбиқ қилиш соҳаси жуда кенг бўлиб тақсимот квант механика қонуниятига </a:t>
            </a:r>
            <a:r>
              <a:rPr lang="uz-Cyrl-UZ" sz="2800" dirty="0" smtClean="0">
                <a:solidFill>
                  <a:schemeClr val="bg1"/>
                </a:solidFill>
                <a:latin typeface="Times New Roman" panose="02020603050405020304" pitchFamily="18" charset="0"/>
                <a:ea typeface="Times New Roman" panose="02020603050405020304" pitchFamily="18" charset="0"/>
              </a:rPr>
              <a:t>бўйсунувчи</a:t>
            </a:r>
            <a:endParaRPr lang="ru-RU" sz="2800" dirty="0">
              <a:solidFill>
                <a:schemeClr val="bg1"/>
              </a:solidFill>
            </a:endParaRPr>
          </a:p>
        </p:txBody>
      </p:sp>
    </p:spTree>
    <p:extLst>
      <p:ext uri="{BB962C8B-B14F-4D97-AF65-F5344CB8AC3E}">
        <p14:creationId xmlns:p14="http://schemas.microsoft.com/office/powerpoint/2010/main" val="2857163161"/>
      </p:ext>
    </p:extLst>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26851" y="573933"/>
            <a:ext cx="7908587" cy="3970318"/>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rPr>
              <a:t>ва спинлари ярим ва бутун ярим бўлган системалар (металлардаги электрон гази, яримўтказгичлардаги электрон ва тешиклар газлари, ультрарелятивистик электрон гази ва ҳ.к.) ҳолатини ва унда ўтаётган жараёнларни аниқлашда татбиқ қилинади Бу ерда энг оддий ҳол, металларда чиқиш иши маълум бўлган электронларнинг термоэлектрон эмиссия токини аниқлашни кўрайлик. </a:t>
            </a:r>
            <a:endParaRPr lang="ru-RU" sz="2800" dirty="0"/>
          </a:p>
        </p:txBody>
      </p:sp>
    </p:spTree>
    <p:extLst>
      <p:ext uri="{BB962C8B-B14F-4D97-AF65-F5344CB8AC3E}">
        <p14:creationId xmlns:p14="http://schemas.microsoft.com/office/powerpoint/2010/main" val="2120915628"/>
      </p:ext>
    </p:extLst>
  </p:cSld>
  <p:clrMapOvr>
    <a:masterClrMapping/>
  </p:clrMapOvr>
  <p:transition spd="med">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3211" y="987682"/>
            <a:ext cx="7250703" cy="1200329"/>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Фараз қилайлик, електроннинг чиқиш иши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A=ɞ</a:t>
            </a:r>
            <a:r>
              <a:rPr lang="el-GR"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φ</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билан аниқлансин ва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en-US" sz="1800" dirty="0" smtClean="0">
                <a:solidFill>
                  <a:schemeClr val="bg1"/>
                </a:solidFill>
                <a:latin typeface="Times New Roman" panose="02020603050405020304" pitchFamily="18" charset="0"/>
                <a:cs typeface="Times New Roman" panose="02020603050405020304" pitchFamily="18" charset="0"/>
              </a:rPr>
              <a:t>A-µ&gt;&gt;</a:t>
            </a:r>
            <a:r>
              <a:rPr lang="en-US" sz="1800" dirty="0" err="1" smtClean="0">
                <a:solidFill>
                  <a:schemeClr val="bg1"/>
                </a:solidFill>
                <a:latin typeface="Times New Roman" panose="02020603050405020304" pitchFamily="18" charset="0"/>
                <a:cs typeface="Times New Roman" panose="02020603050405020304" pitchFamily="18" charset="0"/>
              </a:rPr>
              <a:t>kT</a:t>
            </a:r>
            <a:r>
              <a:rPr lang="en-US"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бўлсин. Электронларнинг ҳаракат йўналиши «х» ўқи билан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мос </a:t>
            </a:r>
            <a:r>
              <a:rPr lang="uz-Cyrl-UZ" sz="1800" dirty="0">
                <a:solidFill>
                  <a:schemeClr val="bg1"/>
                </a:solidFill>
                <a:latin typeface="Times New Roman" panose="02020603050405020304" pitchFamily="18" charset="0"/>
                <a:cs typeface="Times New Roman" panose="02020603050405020304" pitchFamily="18" charset="0"/>
              </a:rPr>
              <a:t>тушса, эмиссия токи</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3394690" y="1941789"/>
                <a:ext cx="1828834" cy="49244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320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rPr>
                            <m:t>𝐽</m:t>
                          </m:r>
                        </m:e>
                        <m:sub>
                          <m:r>
                            <a:rPr lang="en-US" sz="3200" b="0" i="1" smtClean="0">
                              <a:solidFill>
                                <a:schemeClr val="bg1"/>
                              </a:solidFill>
                              <a:latin typeface="Cambria Math" panose="02040503050406030204" pitchFamily="18" charset="0"/>
                            </a:rPr>
                            <m:t>𝑥</m:t>
                          </m:r>
                        </m:sub>
                      </m:sSub>
                      <m:r>
                        <a:rPr lang="en-US" sz="3200" b="0" i="1" smtClean="0">
                          <a:solidFill>
                            <a:schemeClr val="bg1"/>
                          </a:solidFill>
                          <a:latin typeface="Cambria Math" panose="02040503050406030204" pitchFamily="18" charset="0"/>
                        </a:rPr>
                        <m:t>=</m:t>
                      </m:r>
                      <m:r>
                        <a:rPr lang="en-US" sz="3200" b="0" i="1" smtClean="0">
                          <a:solidFill>
                            <a:schemeClr val="bg1"/>
                          </a:solidFill>
                          <a:latin typeface="Cambria Math" panose="02040503050406030204" pitchFamily="18" charset="0"/>
                        </a:rPr>
                        <m:t>𝑒𝑛</m:t>
                      </m:r>
                      <m:sSub>
                        <m:sSubPr>
                          <m:ctrlPr>
                            <a:rPr lang="en-US" sz="3200" b="0" i="1" smtClean="0">
                              <a:solidFill>
                                <a:schemeClr val="bg1"/>
                              </a:solidFill>
                              <a:latin typeface="Cambria Math" panose="02040503050406030204" pitchFamily="18" charset="0"/>
                            </a:rPr>
                          </m:ctrlPr>
                        </m:sSubPr>
                        <m:e>
                          <m:r>
                            <a:rPr lang="en-US" sz="3200" b="0" i="1" smtClean="0">
                              <a:solidFill>
                                <a:schemeClr val="bg1"/>
                              </a:solidFill>
                              <a:latin typeface="Cambria Math" panose="02040503050406030204" pitchFamily="18" charset="0"/>
                            </a:rPr>
                            <m:t>𝑣</m:t>
                          </m:r>
                        </m:e>
                        <m:sub>
                          <m:r>
                            <a:rPr lang="en-US" sz="3200" b="0" i="1" smtClean="0">
                              <a:solidFill>
                                <a:schemeClr val="bg1"/>
                              </a:solidFill>
                              <a:latin typeface="Cambria Math" panose="02040503050406030204" pitchFamily="18" charset="0"/>
                            </a:rPr>
                            <m:t>𝑥</m:t>
                          </m:r>
                        </m:sub>
                      </m:sSub>
                    </m:oMath>
                  </m:oMathPara>
                </a14:m>
                <a:endParaRPr lang="ru-RU" sz="32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394690" y="1941789"/>
                <a:ext cx="1828834" cy="492443"/>
              </a:xfrm>
              <a:prstGeom prst="rect">
                <a:avLst/>
              </a:prstGeom>
              <a:blipFill rotWithShape="0">
                <a:blip r:embed="rId2"/>
                <a:stretch>
                  <a:fillRect/>
                </a:stretch>
              </a:blipFill>
            </p:spPr>
            <p:txBody>
              <a:bodyPr/>
              <a:lstStyle/>
              <a:p>
                <a:r>
                  <a:rPr lang="ru-RU">
                    <a:noFill/>
                  </a:rPr>
                  <a:t> </a:t>
                </a:r>
              </a:p>
            </p:txBody>
          </p:sp>
        </mc:Fallback>
      </mc:AlternateContent>
      <p:cxnSp>
        <p:nvCxnSpPr>
          <p:cNvPr id="6" name="Прямая соединительная линия 5"/>
          <p:cNvCxnSpPr/>
          <p:nvPr/>
        </p:nvCxnSpPr>
        <p:spPr>
          <a:xfrm>
            <a:off x="4793064" y="2059912"/>
            <a:ext cx="25120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Прямоугольник 6"/>
          <p:cNvSpPr/>
          <p:nvPr/>
        </p:nvSpPr>
        <p:spPr>
          <a:xfrm>
            <a:off x="944363" y="2680453"/>
            <a:ext cx="5949064" cy="923330"/>
          </a:xfrm>
          <a:prstGeom prst="rect">
            <a:avLst/>
          </a:prstGeom>
        </p:spPr>
        <p:txBody>
          <a:bodyPr wrap="non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e - </a:t>
            </a:r>
            <a:r>
              <a:rPr lang="uz-Cyrl-UZ" sz="1800" i="1" dirty="0">
                <a:solidFill>
                  <a:schemeClr val="bg1"/>
                </a:solidFill>
                <a:latin typeface="Times New Roman" panose="02020603050405020304" pitchFamily="18" charset="0"/>
                <a:cs typeface="Times New Roman" panose="02020603050405020304" pitchFamily="18" charset="0"/>
              </a:rPr>
              <a:t>э</a:t>
            </a:r>
            <a:r>
              <a:rPr lang="uz-Cyrl-UZ" sz="1800" dirty="0">
                <a:solidFill>
                  <a:schemeClr val="bg1"/>
                </a:solidFill>
                <a:latin typeface="Times New Roman" panose="02020603050405020304" pitchFamily="18" charset="0"/>
                <a:cs typeface="Times New Roman" panose="02020603050405020304" pitchFamily="18" charset="0"/>
              </a:rPr>
              <a:t>лектрон заряди</a:t>
            </a:r>
            <a:r>
              <a:rPr lang="uz-Cyrl-UZ" sz="1800" dirty="0" smtClean="0">
                <a:solidFill>
                  <a:schemeClr val="bg1"/>
                </a:solidFill>
                <a:latin typeface="Times New Roman" panose="02020603050405020304" pitchFamily="18" charset="0"/>
                <a:cs typeface="Times New Roman" panose="02020603050405020304" pitchFamily="18" charset="0"/>
              </a:rPr>
              <a:t>,</a:t>
            </a:r>
            <a:r>
              <a:rPr lang="en-US" sz="1800" dirty="0" smtClean="0">
                <a:solidFill>
                  <a:schemeClr val="bg1"/>
                </a:solidFill>
                <a:latin typeface="Times New Roman" panose="02020603050405020304" pitchFamily="18" charset="0"/>
                <a:cs typeface="Times New Roman" panose="02020603050405020304" pitchFamily="18" charset="0"/>
              </a:rPr>
              <a:t> n-</a:t>
            </a:r>
            <a:r>
              <a:rPr lang="uz-Cyrl-UZ" sz="1800" i="1" dirty="0">
                <a:solidFill>
                  <a:schemeClr val="bg1"/>
                </a:solidFill>
                <a:latin typeface="Times New Roman" panose="02020603050405020304" pitchFamily="18" charset="0"/>
                <a:cs typeface="Times New Roman" panose="02020603050405020304" pitchFamily="18" charset="0"/>
              </a:rPr>
              <a:t> э</a:t>
            </a:r>
            <a:r>
              <a:rPr lang="uz-Cyrl-UZ" sz="1800" dirty="0">
                <a:solidFill>
                  <a:schemeClr val="bg1"/>
                </a:solidFill>
                <a:latin typeface="Times New Roman" panose="02020603050405020304" pitchFamily="18" charset="0"/>
                <a:cs typeface="Times New Roman" panose="02020603050405020304" pitchFamily="18" charset="0"/>
              </a:rPr>
              <a:t>лектрон­ларнинг зичлиги.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Ўртача </a:t>
            </a:r>
            <a:r>
              <a:rPr lang="uz-Cyrl-UZ" sz="1800" dirty="0">
                <a:solidFill>
                  <a:schemeClr val="bg1"/>
                </a:solidFill>
                <a:latin typeface="Times New Roman" panose="02020603050405020304" pitchFamily="18" charset="0"/>
                <a:cs typeface="Times New Roman" panose="02020603050405020304" pitchFamily="18" charset="0"/>
              </a:rPr>
              <a:t>тезлик эса қуйидаги ифода билан аниқланади:</a:t>
            </a:r>
            <a:endParaRPr lang="ru-RU" sz="1800" dirty="0">
              <a:solidFill>
                <a:schemeClr val="bg1"/>
              </a:solidFill>
              <a:latin typeface="Times New Roman" panose="02020603050405020304" pitchFamily="18" charset="0"/>
              <a:cs typeface="Times New Roman" panose="02020603050405020304" pitchFamily="18" charset="0"/>
            </a:endParaRPr>
          </a:p>
          <a:p>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9" name="TextBox 8"/>
              <p:cNvSpPr txBox="1"/>
              <p:nvPr/>
            </p:nvSpPr>
            <p:spPr>
              <a:xfrm>
                <a:off x="1373439" y="3620304"/>
                <a:ext cx="6050246" cy="72122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solidFill>
                            <a:schemeClr val="bg1"/>
                          </a:solidFill>
                          <a:latin typeface="Cambria Math" panose="02040503050406030204" pitchFamily="18" charset="0"/>
                        </a:rPr>
                        <m:t>𝑣</m:t>
                      </m:r>
                      <m:r>
                        <a:rPr lang="en-US" sz="1600" b="0" i="1" smtClean="0">
                          <a:solidFill>
                            <a:schemeClr val="bg1"/>
                          </a:solidFill>
                          <a:latin typeface="Cambria Math" panose="02040503050406030204" pitchFamily="18" charset="0"/>
                        </a:rPr>
                        <m:t>=4</m:t>
                      </m:r>
                      <m:r>
                        <a:rPr lang="en-US" sz="1600" b="0" i="1" smtClean="0">
                          <a:solidFill>
                            <a:schemeClr val="bg1"/>
                          </a:solidFill>
                          <a:latin typeface="Cambria Math" panose="02040503050406030204" pitchFamily="18" charset="0"/>
                        </a:rPr>
                        <m:t>𝑔</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𝑘𝑇</m:t>
                          </m:r>
                        </m:num>
                        <m:den>
                          <m:r>
                            <a:rPr lang="en-US" sz="1600" b="0" i="1" smtClean="0">
                              <a:solidFill>
                                <a:schemeClr val="bg1"/>
                              </a:solidFill>
                              <a:latin typeface="Cambria Math" panose="02040503050406030204" pitchFamily="18" charset="0"/>
                            </a:rPr>
                            <m:t>𝑚</m:t>
                          </m:r>
                        </m:den>
                      </m:f>
                      <m:r>
                        <a:rPr lang="en-US" sz="1600" b="0" i="1" smtClean="0">
                          <a:solidFill>
                            <a:schemeClr val="bg1"/>
                          </a:solidFill>
                          <a:latin typeface="Cambria Math" panose="02040503050406030204" pitchFamily="18" charset="0"/>
                        </a:rPr>
                        <m:t> </m:t>
                      </m:r>
                      <m:f>
                        <m:fPr>
                          <m:ctrlPr>
                            <a:rPr lang="en-US" sz="1600" b="0" i="1" smtClean="0">
                              <a:solidFill>
                                <a:schemeClr val="bg1"/>
                              </a:solidFill>
                              <a:latin typeface="Cambria Math" panose="02040503050406030204" pitchFamily="18" charset="0"/>
                            </a:rPr>
                          </m:ctrlPr>
                        </m:fPr>
                        <m:num>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𝑚</m:t>
                              </m:r>
                            </m:e>
                            <m:sup>
                              <m:r>
                                <a:rPr lang="en-US" sz="1600" b="0" i="1" smtClean="0">
                                  <a:solidFill>
                                    <a:schemeClr val="bg1"/>
                                  </a:solidFill>
                                  <a:latin typeface="Cambria Math" panose="02040503050406030204" pitchFamily="18" charset="0"/>
                                </a:rPr>
                                <m:t>3</m:t>
                              </m:r>
                            </m:sup>
                          </m:sSup>
                        </m:num>
                        <m:den>
                          <m:sSup>
                            <m:sSupPr>
                              <m:ctrlPr>
                                <a:rPr lang="en-US" sz="1600" b="0" i="1" smtClean="0">
                                  <a:solidFill>
                                    <a:schemeClr val="bg1"/>
                                  </a:solidFill>
                                  <a:latin typeface="Cambria Math" panose="02040503050406030204" pitchFamily="18" charset="0"/>
                                </a:rPr>
                              </m:ctrlPr>
                            </m:sSupPr>
                            <m:e>
                              <m:r>
                                <a:rPr lang="en-US" sz="1600" b="0" i="1" smtClean="0">
                                  <a:solidFill>
                                    <a:schemeClr val="bg1"/>
                                  </a:solidFill>
                                  <a:latin typeface="Cambria Math" panose="02040503050406030204" pitchFamily="18" charset="0"/>
                                </a:rPr>
                                <m:t>ℏ</m:t>
                              </m:r>
                            </m:e>
                            <m:sup>
                              <m:r>
                                <a:rPr lang="en-US" sz="1600" b="0" i="1" smtClean="0">
                                  <a:solidFill>
                                    <a:schemeClr val="bg1"/>
                                  </a:solidFill>
                                  <a:latin typeface="Cambria Math" panose="02040503050406030204" pitchFamily="18" charset="0"/>
                                </a:rPr>
                                <m:t>3</m:t>
                              </m:r>
                            </m:sup>
                          </m:sSup>
                        </m:den>
                      </m:f>
                      <m:r>
                        <a:rPr lang="en-US" sz="1600" b="0" i="1" smtClean="0">
                          <a:solidFill>
                            <a:schemeClr val="bg1"/>
                          </a:solidFill>
                          <a:latin typeface="Cambria Math" panose="02040503050406030204" pitchFamily="18" charset="0"/>
                        </a:rPr>
                        <m:t> </m:t>
                      </m:r>
                      <m:nary>
                        <m:naryPr>
                          <m:limLoc m:val="undOvr"/>
                          <m:ctrlPr>
                            <a:rPr lang="en-US" sz="1600" b="0" i="1" smtClean="0">
                              <a:solidFill>
                                <a:schemeClr val="bg1"/>
                              </a:solidFill>
                              <a:latin typeface="Cambria Math" panose="02040503050406030204" pitchFamily="18" charset="0"/>
                            </a:rPr>
                          </m:ctrlPr>
                        </m:naryPr>
                        <m:sub>
                          <m:r>
                            <m:rPr>
                              <m:brk m:alnAt="24"/>
                            </m:rPr>
                            <a:rPr lang="en-US" sz="1600" b="0" i="1" smtClean="0">
                              <a:solidFill>
                                <a:schemeClr val="bg1"/>
                              </a:solidFill>
                              <a:latin typeface="Cambria Math" panose="02040503050406030204" pitchFamily="18" charset="0"/>
                            </a:rPr>
                            <m:t>0</m:t>
                          </m:r>
                        </m:sub>
                        <m:sup>
                          <m:r>
                            <a:rPr lang="en-US" sz="1600" b="0" i="1" smtClean="0">
                              <a:solidFill>
                                <a:schemeClr val="bg1"/>
                              </a:solidFill>
                              <a:latin typeface="Cambria Math" panose="02040503050406030204" pitchFamily="18" charset="0"/>
                              <a:ea typeface="Cambria Math" panose="02040503050406030204" pitchFamily="18" charset="0"/>
                            </a:rPr>
                            <m:t>∞</m:t>
                          </m:r>
                        </m:sup>
                        <m:e>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ln</m:t>
                              </m:r>
                            </m:fName>
                            <m:e>
                              <m:d>
                                <m:dPr>
                                  <m:begChr m:val="["/>
                                  <m:endChr m:val="]"/>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1+</m:t>
                                  </m:r>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ctrlPr>
                                            <a:rPr lang="en-US" sz="1600" b="0" i="1" smtClean="0">
                                              <a:solidFill>
                                                <a:schemeClr val="bg1"/>
                                              </a:solidFill>
                                              <a:latin typeface="Cambria Math" panose="02040503050406030204" pitchFamily="18" charset="0"/>
                                            </a:rPr>
                                          </m:ctrlPr>
                                        </m:dPr>
                                        <m:e>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ea typeface="Cambria Math" panose="02040503050406030204" pitchFamily="18" charset="0"/>
                                                </a:rPr>
                                                <m:t>𝜇</m:t>
                                              </m:r>
                                              <m:r>
                                                <a:rPr lang="en-US" sz="1600" b="0" i="1" smtClean="0">
                                                  <a:solidFill>
                                                    <a:schemeClr val="bg1"/>
                                                  </a:solidFill>
                                                  <a:latin typeface="Cambria Math" panose="02040503050406030204" pitchFamily="18" charset="0"/>
                                                  <a:ea typeface="Cambria Math" panose="02040503050406030204" pitchFamily="18" charset="0"/>
                                                </a:rPr>
                                                <m:t>−</m:t>
                                              </m:r>
                                              <m:r>
                                                <a:rPr lang="en-US" sz="1600" b="0" i="1" smtClean="0">
                                                  <a:solidFill>
                                                    <a:schemeClr val="bg1"/>
                                                  </a:solidFill>
                                                  <a:latin typeface="Cambria Math" panose="02040503050406030204" pitchFamily="18" charset="0"/>
                                                  <a:ea typeface="Cambria Math" panose="02040503050406030204" pitchFamily="18" charset="0"/>
                                                </a:rPr>
                                                <m:t>𝑒</m:t>
                                              </m:r>
                                              <m:r>
                                                <a:rPr lang="en-US" sz="1600" b="0" i="1" smtClean="0">
                                                  <a:solidFill>
                                                    <a:schemeClr val="bg1"/>
                                                  </a:solidFill>
                                                  <a:latin typeface="Cambria Math" panose="02040503050406030204" pitchFamily="18" charset="0"/>
                                                  <a:ea typeface="Cambria Math" panose="02040503050406030204" pitchFamily="18" charset="0"/>
                                                </a:rPr>
                                                <m:t>𝜑</m:t>
                                              </m:r>
                                            </m:num>
                                            <m:den>
                                              <m:r>
                                                <a:rPr lang="en-US" sz="1600" b="0" i="1" smtClean="0">
                                                  <a:solidFill>
                                                    <a:schemeClr val="bg1"/>
                                                  </a:solidFill>
                                                  <a:latin typeface="Cambria Math" panose="02040503050406030204" pitchFamily="18" charset="0"/>
                                                </a:rPr>
                                                <m:t>𝑘𝑇</m:t>
                                              </m:r>
                                            </m:den>
                                          </m:f>
                                        </m:e>
                                      </m:d>
                                      <m:func>
                                        <m:funcPr>
                                          <m:ctrlPr>
                                            <a:rPr lang="en-US" sz="1600" b="0" i="1" smtClean="0">
                                              <a:solidFill>
                                                <a:schemeClr val="bg1"/>
                                              </a:solidFill>
                                              <a:latin typeface="Cambria Math" panose="02040503050406030204" pitchFamily="18" charset="0"/>
                                            </a:rPr>
                                          </m:ctrlPr>
                                        </m:funcPr>
                                        <m:fName>
                                          <m:r>
                                            <m:rPr>
                                              <m:sty m:val="p"/>
                                            </m:rPr>
                                            <a:rPr lang="en-US" sz="1600" b="0" i="0" smtClean="0">
                                              <a:solidFill>
                                                <a:schemeClr val="bg1"/>
                                              </a:solidFill>
                                              <a:latin typeface="Cambria Math" panose="02040503050406030204" pitchFamily="18" charset="0"/>
                                            </a:rPr>
                                            <m:t>exp</m:t>
                                          </m:r>
                                        </m:fName>
                                        <m:e>
                                          <m:d>
                                            <m:dPr>
                                              <m:ctrlPr>
                                                <a:rPr lang="en-US" sz="1600" b="0" i="1" smtClean="0">
                                                  <a:solidFill>
                                                    <a:schemeClr val="bg1"/>
                                                  </a:solidFill>
                                                  <a:latin typeface="Cambria Math" panose="02040503050406030204" pitchFamily="18" charset="0"/>
                                                </a:rPr>
                                              </m:ctrlPr>
                                            </m:dPr>
                                            <m:e>
                                              <m:r>
                                                <a:rPr lang="en-US" sz="1600" b="0" i="1" smtClean="0">
                                                  <a:solidFill>
                                                    <a:schemeClr val="bg1"/>
                                                  </a:solidFill>
                                                  <a:latin typeface="Cambria Math" panose="02040503050406030204" pitchFamily="18" charset="0"/>
                                                </a:rPr>
                                                <m:t>−</m:t>
                                              </m:r>
                                              <m:f>
                                                <m:fPr>
                                                  <m:ctrlPr>
                                                    <a:rPr lang="en-US" sz="1600" b="0" i="1" smtClean="0">
                                                      <a:solidFill>
                                                        <a:schemeClr val="bg1"/>
                                                      </a:solidFill>
                                                      <a:latin typeface="Cambria Math" panose="02040503050406030204" pitchFamily="18" charset="0"/>
                                                    </a:rPr>
                                                  </m:ctrlPr>
                                                </m:fPr>
                                                <m:num>
                                                  <m:r>
                                                    <a:rPr lang="en-US" sz="1600" b="0" i="1" smtClean="0">
                                                      <a:solidFill>
                                                        <a:schemeClr val="bg1"/>
                                                      </a:solidFill>
                                                      <a:latin typeface="Cambria Math" panose="02040503050406030204" pitchFamily="18" charset="0"/>
                                                    </a:rPr>
                                                    <m:t>𝑚</m:t>
                                                  </m:r>
                                                  <m:r>
                                                    <a:rPr lang="en-US" sz="1600" b="0" i="1" smtClean="0">
                                                      <a:solidFill>
                                                        <a:schemeClr val="bg1"/>
                                                      </a:solidFill>
                                                      <a:latin typeface="Cambria Math" panose="02040503050406030204" pitchFamily="18" charset="0"/>
                                                    </a:rPr>
                                                    <m:t>(</m:t>
                                                  </m:r>
                                                  <m:sSubSup>
                                                    <m:sSubSupPr>
                                                      <m:ctrlPr>
                                                        <a:rPr lang="en-US" sz="1600" b="0" i="1" smtClean="0">
                                                          <a:solidFill>
                                                            <a:schemeClr val="bg1"/>
                                                          </a:solidFill>
                                                          <a:latin typeface="Cambria Math" panose="02040503050406030204" pitchFamily="18" charset="0"/>
                                                        </a:rPr>
                                                      </m:ctrlPr>
                                                    </m:sSubSupPr>
                                                    <m:e>
                                                      <m:r>
                                                        <a:rPr lang="en-US" sz="1600" b="0" i="1" smtClean="0">
                                                          <a:solidFill>
                                                            <a:schemeClr val="bg1"/>
                                                          </a:solidFill>
                                                          <a:latin typeface="Cambria Math" panose="02040503050406030204" pitchFamily="18" charset="0"/>
                                                        </a:rPr>
                                                        <m:t>𝑣</m:t>
                                                      </m:r>
                                                    </m:e>
                                                    <m:sub>
                                                      <m:r>
                                                        <a:rPr lang="en-US" sz="1600" b="0" i="1" smtClean="0">
                                                          <a:solidFill>
                                                            <a:schemeClr val="bg1"/>
                                                          </a:solidFill>
                                                          <a:latin typeface="Cambria Math" panose="02040503050406030204" pitchFamily="18" charset="0"/>
                                                        </a:rPr>
                                                        <m:t>𝑦</m:t>
                                                      </m:r>
                                                    </m:sub>
                                                    <m:sup>
                                                      <m:r>
                                                        <a:rPr lang="en-US" sz="1600" b="0" i="1" smtClean="0">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sSubSup>
                                                    <m:sSubSupPr>
                                                      <m:ctrlPr>
                                                        <a:rPr lang="en-US" sz="1600" b="0" i="1" smtClean="0">
                                                          <a:solidFill>
                                                            <a:schemeClr val="bg1"/>
                                                          </a:solidFill>
                                                          <a:latin typeface="Cambria Math" panose="02040503050406030204" pitchFamily="18" charset="0"/>
                                                        </a:rPr>
                                                      </m:ctrlPr>
                                                    </m:sSubSupPr>
                                                    <m:e>
                                                      <m:r>
                                                        <a:rPr lang="en-US" sz="1600" b="0" i="1" smtClean="0">
                                                          <a:solidFill>
                                                            <a:schemeClr val="bg1"/>
                                                          </a:solidFill>
                                                          <a:latin typeface="Cambria Math" panose="02040503050406030204" pitchFamily="18" charset="0"/>
                                                        </a:rPr>
                                                        <m:t>𝑣</m:t>
                                                      </m:r>
                                                    </m:e>
                                                    <m:sub>
                                                      <m:r>
                                                        <a:rPr lang="en-US" sz="1600" b="0" i="1" smtClean="0">
                                                          <a:solidFill>
                                                            <a:schemeClr val="bg1"/>
                                                          </a:solidFill>
                                                          <a:latin typeface="Cambria Math" panose="02040503050406030204" pitchFamily="18" charset="0"/>
                                                        </a:rPr>
                                                        <m:t>𝑧</m:t>
                                                      </m:r>
                                                    </m:sub>
                                                    <m:sup>
                                                      <m:r>
                                                        <a:rPr lang="en-US" sz="1600" b="0" i="1" smtClean="0">
                                                          <a:solidFill>
                                                            <a:schemeClr val="bg1"/>
                                                          </a:solidFill>
                                                          <a:latin typeface="Cambria Math" panose="02040503050406030204" pitchFamily="18" charset="0"/>
                                                        </a:rPr>
                                                        <m:t>2</m:t>
                                                      </m:r>
                                                    </m:sup>
                                                  </m:sSubSup>
                                                  <m:r>
                                                    <a:rPr lang="en-US" sz="1600" b="0" i="1" smtClean="0">
                                                      <a:solidFill>
                                                        <a:schemeClr val="bg1"/>
                                                      </a:solidFill>
                                                      <a:latin typeface="Cambria Math" panose="02040503050406030204" pitchFamily="18" charset="0"/>
                                                    </a:rPr>
                                                    <m:t>)</m:t>
                                                  </m:r>
                                                </m:num>
                                                <m:den>
                                                  <m:r>
                                                    <a:rPr lang="en-US" sz="1600" b="0" i="1" smtClean="0">
                                                      <a:solidFill>
                                                        <a:schemeClr val="bg1"/>
                                                      </a:solidFill>
                                                      <a:latin typeface="Cambria Math" panose="02040503050406030204" pitchFamily="18" charset="0"/>
                                                    </a:rPr>
                                                    <m:t>2</m:t>
                                                  </m:r>
                                                  <m:r>
                                                    <a:rPr lang="en-US" sz="1600" b="0" i="1" smtClean="0">
                                                      <a:solidFill>
                                                        <a:schemeClr val="bg1"/>
                                                      </a:solidFill>
                                                      <a:latin typeface="Cambria Math" panose="02040503050406030204" pitchFamily="18" charset="0"/>
                                                    </a:rPr>
                                                    <m:t>𝑘𝑇</m:t>
                                                  </m:r>
                                                </m:den>
                                              </m:f>
                                            </m:e>
                                          </m:d>
                                        </m:e>
                                      </m:func>
                                    </m:e>
                                  </m:func>
                                </m:e>
                              </m:d>
                              <m:r>
                                <a:rPr lang="en-US" sz="1600" b="0" i="1" smtClean="0">
                                  <a:solidFill>
                                    <a:schemeClr val="bg1"/>
                                  </a:solidFill>
                                  <a:latin typeface="Cambria Math" panose="02040503050406030204" pitchFamily="18" charset="0"/>
                                </a:rPr>
                                <m:t> </m:t>
                              </m:r>
                              <m:r>
                                <a:rPr lang="en-US" sz="1600" b="0" i="1" smtClean="0">
                                  <a:solidFill>
                                    <a:schemeClr val="bg1"/>
                                  </a:solidFill>
                                  <a:latin typeface="Cambria Math" panose="02040503050406030204" pitchFamily="18" charset="0"/>
                                </a:rPr>
                                <m:t>𝑑</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𝑣</m:t>
                                  </m:r>
                                </m:e>
                                <m:sub>
                                  <m:r>
                                    <a:rPr lang="en-US" sz="1600" b="0" i="1" smtClean="0">
                                      <a:solidFill>
                                        <a:schemeClr val="bg1"/>
                                      </a:solidFill>
                                      <a:latin typeface="Cambria Math" panose="02040503050406030204" pitchFamily="18" charset="0"/>
                                    </a:rPr>
                                    <m:t>𝑦</m:t>
                                  </m:r>
                                </m:sub>
                              </m:sSub>
                              <m:r>
                                <a:rPr lang="en-US" sz="1600" b="0" i="1" smtClean="0">
                                  <a:solidFill>
                                    <a:schemeClr val="bg1"/>
                                  </a:solidFill>
                                  <a:latin typeface="Cambria Math" panose="02040503050406030204" pitchFamily="18" charset="0"/>
                                </a:rPr>
                                <m:t>𝑑</m:t>
                              </m:r>
                              <m:sSub>
                                <m:sSubPr>
                                  <m:ctrlPr>
                                    <a:rPr lang="en-US" sz="1600" b="0" i="1" smtClean="0">
                                      <a:solidFill>
                                        <a:schemeClr val="bg1"/>
                                      </a:solidFill>
                                      <a:latin typeface="Cambria Math" panose="02040503050406030204" pitchFamily="18" charset="0"/>
                                    </a:rPr>
                                  </m:ctrlPr>
                                </m:sSubPr>
                                <m:e>
                                  <m:r>
                                    <a:rPr lang="en-US" sz="1600" b="0" i="1" smtClean="0">
                                      <a:solidFill>
                                        <a:schemeClr val="bg1"/>
                                      </a:solidFill>
                                      <a:latin typeface="Cambria Math" panose="02040503050406030204" pitchFamily="18" charset="0"/>
                                    </a:rPr>
                                    <m:t>𝑣</m:t>
                                  </m:r>
                                </m:e>
                                <m:sub>
                                  <m:r>
                                    <a:rPr lang="en-US" sz="1600" b="0" i="1" smtClean="0">
                                      <a:solidFill>
                                        <a:schemeClr val="bg1"/>
                                      </a:solidFill>
                                      <a:latin typeface="Cambria Math" panose="02040503050406030204" pitchFamily="18" charset="0"/>
                                    </a:rPr>
                                    <m:t>𝑧</m:t>
                                  </m:r>
                                </m:sub>
                              </m:sSub>
                            </m:e>
                          </m:func>
                        </m:e>
                      </m:nary>
                    </m:oMath>
                  </m:oMathPara>
                </a14:m>
                <a:endParaRPr lang="ru-RU" sz="1600" dirty="0">
                  <a:solidFill>
                    <a:schemeClr val="bg1"/>
                  </a:solidFill>
                </a:endParaRPr>
              </a:p>
            </p:txBody>
          </p:sp>
        </mc:Choice>
        <mc:Fallback xmlns="">
          <p:sp>
            <p:nvSpPr>
              <p:cNvPr id="9" name="TextBox 8"/>
              <p:cNvSpPr txBox="1">
                <a:spLocks noRot="1" noChangeAspect="1" noMove="1" noResize="1" noEditPoints="1" noAdjustHandles="1" noChangeArrowheads="1" noChangeShapeType="1" noTextEdit="1"/>
              </p:cNvSpPr>
              <p:nvPr/>
            </p:nvSpPr>
            <p:spPr>
              <a:xfrm>
                <a:off x="1373439" y="3620304"/>
                <a:ext cx="6050246" cy="721223"/>
              </a:xfrm>
              <a:prstGeom prst="rect">
                <a:avLst/>
              </a:prstGeom>
              <a:blipFill rotWithShape="0">
                <a:blip r:embed="rId3"/>
                <a:stretch>
                  <a:fillRect/>
                </a:stretch>
              </a:blipFill>
            </p:spPr>
            <p:txBody>
              <a:bodyPr/>
              <a:lstStyle/>
              <a:p>
                <a:r>
                  <a:rPr lang="ru-RU">
                    <a:noFill/>
                  </a:rPr>
                  <a:t> </a:t>
                </a:r>
              </a:p>
            </p:txBody>
          </p:sp>
        </mc:Fallback>
      </mc:AlternateContent>
      <p:cxnSp>
        <p:nvCxnSpPr>
          <p:cNvPr id="13" name="Прямая соединительная линия 12"/>
          <p:cNvCxnSpPr/>
          <p:nvPr/>
        </p:nvCxnSpPr>
        <p:spPr>
          <a:xfrm>
            <a:off x="1373439" y="3881561"/>
            <a:ext cx="19091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4300804"/>
      </p:ext>
    </p:extLst>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50536" y="644923"/>
            <a:ext cx="6576646" cy="1015663"/>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Интегрални ҳисоблаш натижасини ток зичлиги ифодасига қўйиб, ток  зичлиги учун </a:t>
            </a:r>
            <a:r>
              <a:rPr lang="uz-Cyrl-UZ" sz="2000" b="1" dirty="0">
                <a:solidFill>
                  <a:srgbClr val="FF0000"/>
                </a:solidFill>
                <a:latin typeface="Times New Roman" panose="02020603050405020304" pitchFamily="18" charset="0"/>
                <a:ea typeface="Times New Roman" panose="02020603050405020304" pitchFamily="18" charset="0"/>
              </a:rPr>
              <a:t>Ричардсон квант формуласини</a:t>
            </a:r>
            <a:r>
              <a:rPr lang="uz-Cyrl-UZ" sz="2000" dirty="0">
                <a:solidFill>
                  <a:srgbClr val="FF0000"/>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оламиз</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2557305" y="2215662"/>
                <a:ext cx="4066819" cy="69249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40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rPr>
                            <m:t>𝑗</m:t>
                          </m:r>
                        </m:e>
                        <m:sub>
                          <m:r>
                            <a:rPr lang="en-US" sz="2400" b="0" i="1" smtClean="0">
                              <a:solidFill>
                                <a:schemeClr val="bg1"/>
                              </a:solidFill>
                              <a:latin typeface="Cambria Math" panose="02040503050406030204" pitchFamily="18" charset="0"/>
                            </a:rPr>
                            <m:t>𝑥</m:t>
                          </m:r>
                        </m:sub>
                      </m:sSub>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rPr>
                            <m:t>4</m:t>
                          </m:r>
                          <m:r>
                            <a:rPr lang="en-US" sz="2400" b="0" i="1" smtClean="0">
                              <a:solidFill>
                                <a:schemeClr val="bg1"/>
                              </a:solidFill>
                              <a:latin typeface="Cambria Math" panose="02040503050406030204" pitchFamily="18" charset="0"/>
                              <a:ea typeface="Cambria Math" panose="02040503050406030204" pitchFamily="18" charset="0"/>
                            </a:rPr>
                            <m:t>𝜋</m:t>
                          </m:r>
                          <m:r>
                            <a:rPr lang="en-US" sz="2400" b="0" i="1" smtClean="0">
                              <a:solidFill>
                                <a:schemeClr val="bg1"/>
                              </a:solidFill>
                              <a:latin typeface="Cambria Math" panose="02040503050406030204" pitchFamily="18" charset="0"/>
                              <a:ea typeface="Cambria Math" panose="02040503050406030204" pitchFamily="18" charset="0"/>
                            </a:rPr>
                            <m:t>𝑒𝑛𝑚</m:t>
                          </m:r>
                        </m:num>
                        <m:den>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ℏ</m:t>
                              </m:r>
                            </m:e>
                            <m:sup>
                              <m:r>
                                <a:rPr lang="en-US" sz="2400" b="0" i="1" smtClean="0">
                                  <a:solidFill>
                                    <a:schemeClr val="bg1"/>
                                  </a:solidFill>
                                  <a:latin typeface="Cambria Math" panose="02040503050406030204" pitchFamily="18" charset="0"/>
                                </a:rPr>
                                <m:t>3</m:t>
                              </m:r>
                            </m:sup>
                          </m:sSup>
                        </m:den>
                      </m:f>
                      <m:r>
                        <a:rPr lang="en-US" sz="2400" b="0" i="1" smtClean="0">
                          <a:solidFill>
                            <a:schemeClr val="bg1"/>
                          </a:solidFill>
                          <a:latin typeface="Cambria Math" panose="02040503050406030204" pitchFamily="18" charset="0"/>
                        </a:rPr>
                        <m:t> (</m:t>
                      </m:r>
                      <m:r>
                        <a:rPr lang="en-US" sz="2400" b="0" i="1" smtClean="0">
                          <a:solidFill>
                            <a:schemeClr val="bg1"/>
                          </a:solidFill>
                          <a:latin typeface="Cambria Math" panose="02040503050406030204" pitchFamily="18" charset="0"/>
                        </a:rPr>
                        <m:t>𝑘𝑇</m:t>
                      </m:r>
                      <m:sSup>
                        <m:sSupPr>
                          <m:ctrlPr>
                            <a:rPr lang="en-US" sz="2400" b="0" i="1" smtClean="0">
                              <a:solidFill>
                                <a:schemeClr val="bg1"/>
                              </a:solidFill>
                              <a:latin typeface="Cambria Math" panose="02040503050406030204" pitchFamily="18" charset="0"/>
                            </a:rPr>
                          </m:ctrlPr>
                        </m:sSupPr>
                        <m:e>
                          <m:r>
                            <a:rPr lang="en-US" sz="2400" b="0" i="1" smtClean="0">
                              <a:solidFill>
                                <a:schemeClr val="bg1"/>
                              </a:solidFill>
                              <a:latin typeface="Cambria Math" panose="02040503050406030204" pitchFamily="18" charset="0"/>
                            </a:rPr>
                            <m:t>)</m:t>
                          </m:r>
                        </m:e>
                        <m:sup>
                          <m:r>
                            <a:rPr lang="en-US" sz="2400" b="0" i="1" smtClean="0">
                              <a:solidFill>
                                <a:schemeClr val="bg1"/>
                              </a:solidFill>
                              <a:latin typeface="Cambria Math" panose="02040503050406030204" pitchFamily="18" charset="0"/>
                            </a:rPr>
                            <m:t>2</m:t>
                          </m:r>
                        </m:sup>
                      </m:sSup>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r>
                                <a:rPr lang="en-US" sz="2400" b="0" i="1" smtClean="0">
                                  <a:solidFill>
                                    <a:schemeClr val="bg1"/>
                                  </a:solidFill>
                                  <a:latin typeface="Cambria Math" panose="02040503050406030204" pitchFamily="18" charset="0"/>
                                </a:rPr>
                                <m:t>−</m:t>
                              </m:r>
                              <m:f>
                                <m:fPr>
                                  <m:ctrlPr>
                                    <a:rPr lang="en-US" sz="2400" b="0" i="1" smtClean="0">
                                      <a:solidFill>
                                        <a:schemeClr val="bg1"/>
                                      </a:solidFill>
                                      <a:latin typeface="Cambria Math" panose="02040503050406030204" pitchFamily="18" charset="0"/>
                                    </a:rPr>
                                  </m:ctrlPr>
                                </m:fPr>
                                <m:num>
                                  <m:r>
                                    <a:rPr lang="en-US" sz="2400" b="0" i="1" smtClean="0">
                                      <a:solidFill>
                                        <a:schemeClr val="bg1"/>
                                      </a:solidFill>
                                      <a:latin typeface="Cambria Math" panose="02040503050406030204" pitchFamily="18" charset="0"/>
                                      <a:ea typeface="Cambria Math" panose="02040503050406030204" pitchFamily="18" charset="0"/>
                                    </a:rPr>
                                    <m:t>𝜔</m:t>
                                  </m:r>
                                </m:num>
                                <m:den>
                                  <m:r>
                                    <a:rPr lang="en-US" sz="2400" b="0" i="1" smtClean="0">
                                      <a:solidFill>
                                        <a:schemeClr val="bg1"/>
                                      </a:solidFill>
                                      <a:latin typeface="Cambria Math" panose="02040503050406030204" pitchFamily="18" charset="0"/>
                                    </a:rPr>
                                    <m:t>𝑘𝑇</m:t>
                                  </m:r>
                                </m:den>
                              </m:f>
                            </m:e>
                          </m:d>
                        </m:e>
                      </m:func>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557305" y="2215662"/>
                <a:ext cx="4066819" cy="692497"/>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3123435" y="3263180"/>
            <a:ext cx="2630848"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ффектив</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чиқиш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иши</a:t>
            </a:r>
            <a:r>
              <a:rPr lang="ru-RU" sz="2000" dirty="0">
                <a:solidFill>
                  <a:schemeClr val="bg1"/>
                </a:solidFill>
                <a:latin typeface="Times New Roman" panose="02020603050405020304" pitchFamily="18" charset="0"/>
                <a:ea typeface="Times New Roman" panose="02020603050405020304" pitchFamily="18" charset="0"/>
              </a:rPr>
              <a:t>.</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8729443"/>
      </p:ext>
    </p:extLst>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77047" y="586193"/>
            <a:ext cx="6634264" cy="1631216"/>
          </a:xfrm>
          <a:prstGeom prst="rect">
            <a:avLst/>
          </a:prstGeom>
        </p:spPr>
        <p:txBody>
          <a:bodyPr wrap="square">
            <a:spAutoFit/>
          </a:bodyPr>
          <a:lstStyle/>
          <a:p>
            <a:r>
              <a:rPr lang="uz-Cyrl-UZ" sz="2000" b="1"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latin typeface="Times New Roman" panose="02020603050405020304" pitchFamily="18" charset="0"/>
              <a:ea typeface="Times New Roman" panose="02020603050405020304" pitchFamily="18" charset="0"/>
            </a:endParaRPr>
          </a:p>
          <a:p>
            <a:pPr indent="449580"/>
            <a:r>
              <a:rPr lang="ru-RU" sz="2000" dirty="0">
                <a:solidFill>
                  <a:schemeClr val="bg1"/>
                </a:solidFill>
                <a:latin typeface="Times New Roman" panose="02020603050405020304" pitchFamily="18" charset="0"/>
                <a:ea typeface="Times New Roman" panose="02020603050405020304" pitchFamily="18" charset="0"/>
              </a:rPr>
              <a:t>Паст </a:t>
            </a:r>
            <a:r>
              <a:rPr lang="ru-RU" sz="2000" dirty="0" err="1">
                <a:solidFill>
                  <a:schemeClr val="bg1"/>
                </a:solidFill>
                <a:latin typeface="Times New Roman" panose="02020603050405020304" pitchFamily="18" charset="0"/>
                <a:ea typeface="Times New Roman" panose="02020603050405020304" pitchFamily="18" charset="0"/>
              </a:rPr>
              <a:t>температураларда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Бозе</a:t>
            </a:r>
            <a:r>
              <a:rPr lang="ru-RU" sz="2000" dirty="0">
                <a:solidFill>
                  <a:schemeClr val="bg1"/>
                </a:solidFill>
                <a:latin typeface="Times New Roman" panose="02020603050405020304" pitchFamily="18" charset="0"/>
                <a:ea typeface="Times New Roman" panose="02020603050405020304" pitchFamily="18" charset="0"/>
              </a:rPr>
              <a:t>-газ </a:t>
            </a:r>
            <a:r>
              <a:rPr lang="ru-RU" sz="2000" dirty="0" err="1">
                <a:solidFill>
                  <a:schemeClr val="bg1"/>
                </a:solidFill>
                <a:latin typeface="Times New Roman" panose="02020603050405020304" pitchFamily="18" charset="0"/>
                <a:ea typeface="Times New Roman" panose="02020603050405020304" pitchFamily="18" charset="0"/>
              </a:rPr>
              <a:t>хусусиятидан</a:t>
            </a:r>
            <a:r>
              <a:rPr lang="ru-RU" sz="2000" dirty="0">
                <a:solidFill>
                  <a:schemeClr val="bg1"/>
                </a:solidFill>
                <a:latin typeface="Times New Roman" panose="02020603050405020304" pitchFamily="18" charset="0"/>
                <a:ea typeface="Times New Roman" panose="02020603050405020304" pitchFamily="18" charset="0"/>
              </a:rPr>
              <a:t> Ферми-газ </a:t>
            </a:r>
            <a:r>
              <a:rPr lang="ru-RU" sz="2000" dirty="0" err="1">
                <a:solidFill>
                  <a:schemeClr val="bg1"/>
                </a:solidFill>
                <a:latin typeface="Times New Roman" panose="02020603050405020304" pitchFamily="18" charset="0"/>
                <a:ea typeface="Times New Roman" panose="02020603050405020304" pitchFamily="18" charset="0"/>
              </a:rPr>
              <a:t>хусусияти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тубдан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фарқ</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қилади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Бозе</a:t>
            </a:r>
            <a:r>
              <a:rPr lang="ru-RU" sz="2000" dirty="0">
                <a:solidFill>
                  <a:schemeClr val="bg1"/>
                </a:solidFill>
                <a:latin typeface="Times New Roman" panose="02020603050405020304" pitchFamily="18" charset="0"/>
                <a:ea typeface="Times New Roman" panose="02020603050405020304" pitchFamily="18" charset="0"/>
              </a:rPr>
              <a:t>-газ </a:t>
            </a:r>
            <a:r>
              <a:rPr lang="ru-RU" sz="2000" dirty="0" err="1">
                <a:solidFill>
                  <a:schemeClr val="bg1"/>
                </a:solidFill>
                <a:latin typeface="Times New Roman" panose="02020603050405020304" pitchFamily="18" charset="0"/>
                <a:ea typeface="Times New Roman" panose="02020603050405020304" pitchFamily="18" charset="0"/>
              </a:rPr>
              <a:t>табиатини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ўрганиш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учун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зарралар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сонини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нергиясини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ҳисоблаш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формулаларини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ёза</a:t>
            </a:r>
            <a:r>
              <a:rPr lang="uz-Cyrl-UZ" sz="2000" dirty="0">
                <a:solidFill>
                  <a:schemeClr val="bg1"/>
                </a:solidFill>
                <a:latin typeface="Times New Roman" panose="02020603050405020304" pitchFamily="18" charset="0"/>
                <a:ea typeface="Times New Roman" panose="02020603050405020304" pitchFamily="18" charset="0"/>
              </a:rPr>
              <a:t>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5" name="TextBox 4"/>
              <p:cNvSpPr txBox="1"/>
              <p:nvPr/>
            </p:nvSpPr>
            <p:spPr>
              <a:xfrm>
                <a:off x="3278221" y="2397536"/>
                <a:ext cx="2714333" cy="8390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ru-RU" sz="180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rPr>
                            <m:t>𝑁</m:t>
                          </m:r>
                        </m:num>
                        <m:den>
                          <m:r>
                            <a:rPr lang="en-US" sz="1800" b="0" i="1" smtClean="0">
                              <a:solidFill>
                                <a:schemeClr val="bg1"/>
                              </a:solidFill>
                              <a:latin typeface="Cambria Math" panose="02040503050406030204" pitchFamily="18" charset="0"/>
                            </a:rPr>
                            <m:t>𝑉</m:t>
                          </m:r>
                        </m:den>
                      </m:f>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𝐴</m:t>
                      </m:r>
                      <m:r>
                        <a:rPr lang="en-US" sz="1800" b="0" i="1" smtClean="0">
                          <a:solidFill>
                            <a:schemeClr val="bg1"/>
                          </a:solidFill>
                          <a:latin typeface="Cambria Math" panose="02040503050406030204" pitchFamily="18" charset="0"/>
                          <a:ea typeface="Cambria Math" panose="02040503050406030204" pitchFamily="18" charset="0"/>
                        </a:rPr>
                        <m:t>∞</m:t>
                      </m:r>
                      <m:nary>
                        <m:naryPr>
                          <m:limLoc m:val="undOvr"/>
                          <m:ctrlPr>
                            <a:rPr lang="en-US" sz="1800" b="0" i="1" smtClean="0">
                              <a:solidFill>
                                <a:schemeClr val="bg1"/>
                              </a:solidFill>
                              <a:latin typeface="Cambria Math" panose="02040503050406030204" pitchFamily="18" charset="0"/>
                              <a:ea typeface="Cambria Math" panose="02040503050406030204" pitchFamily="18" charset="0"/>
                            </a:rPr>
                          </m:ctrlPr>
                        </m:naryPr>
                        <m:sub>
                          <m:r>
                            <m:rPr>
                              <m:brk m:alnAt="24"/>
                            </m:rPr>
                            <a:rPr lang="en-US" sz="1800" b="0" i="1" smtClean="0">
                              <a:solidFill>
                                <a:schemeClr val="bg1"/>
                              </a:solidFill>
                              <a:latin typeface="Cambria Math" panose="02040503050406030204" pitchFamily="18" charset="0"/>
                              <a:ea typeface="Cambria Math" panose="02040503050406030204" pitchFamily="18" charset="0"/>
                            </a:rPr>
                            <m:t>0</m:t>
                          </m:r>
                        </m:sub>
                        <m:sup>
                          <m:r>
                            <a:rPr lang="en-US" sz="1800" b="0" i="1" smtClean="0">
                              <a:solidFill>
                                <a:schemeClr val="bg1"/>
                              </a:solidFill>
                              <a:latin typeface="Cambria Math" panose="02040503050406030204" pitchFamily="18" charset="0"/>
                              <a:ea typeface="Cambria Math" panose="02040503050406030204" pitchFamily="18" charset="0"/>
                            </a:rPr>
                            <m:t>∞</m:t>
                          </m:r>
                        </m:sup>
                        <m:e>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𝑑</m:t>
                              </m:r>
                              <m:r>
                                <a:rPr lang="en-US" sz="1800" i="1">
                                  <a:solidFill>
                                    <a:schemeClr val="bg1"/>
                                  </a:solidFill>
                                  <a:latin typeface="Cambria Math" panose="02040503050406030204" pitchFamily="18" charset="0"/>
                                  <a:ea typeface="Cambria Math" panose="02040503050406030204" pitchFamily="18" charset="0"/>
                                </a:rPr>
                                <m:t>𝜀</m:t>
                              </m:r>
                            </m:num>
                            <m:den>
                              <m:func>
                                <m:funcPr>
                                  <m:ctrlPr>
                                    <a:rPr lang="en-US" sz="18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ea typeface="Cambria Math" panose="02040503050406030204" pitchFamily="18" charset="0"/>
                                    </a:rPr>
                                    <m:t>exp</m:t>
                                  </m:r>
                                </m:fName>
                                <m:e>
                                  <m:d>
                                    <m:dPr>
                                      <m:ctrlPr>
                                        <a:rPr lang="en-US" sz="1800" b="0" i="1" smtClean="0">
                                          <a:solidFill>
                                            <a:schemeClr val="bg1"/>
                                          </a:solidFill>
                                          <a:latin typeface="Cambria Math" panose="02040503050406030204" pitchFamily="18" charset="0"/>
                                          <a:ea typeface="Cambria Math" panose="02040503050406030204" pitchFamily="18" charset="0"/>
                                        </a:rPr>
                                      </m:ctrlPr>
                                    </m:dPr>
                                    <m:e>
                                      <m:f>
                                        <m:fPr>
                                          <m:ctrlPr>
                                            <a:rPr lang="en-US" sz="1800" b="0" i="1" smtClean="0">
                                              <a:solidFill>
                                                <a:schemeClr val="bg1"/>
                                              </a:solidFill>
                                              <a:latin typeface="Cambria Math" panose="02040503050406030204" pitchFamily="18" charset="0"/>
                                              <a:ea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𝜇</m:t>
                                          </m:r>
                                        </m:num>
                                        <m:den>
                                          <m:r>
                                            <a:rPr lang="en-US" sz="1800" b="0" i="1" smtClean="0">
                                              <a:solidFill>
                                                <a:schemeClr val="bg1"/>
                                              </a:solidFill>
                                              <a:latin typeface="Cambria Math" panose="02040503050406030204" pitchFamily="18" charset="0"/>
                                              <a:ea typeface="Cambria Math" panose="02040503050406030204" pitchFamily="18" charset="0"/>
                                            </a:rPr>
                                            <m:t>𝑘𝑇</m:t>
                                          </m:r>
                                        </m:den>
                                      </m:f>
                                    </m:e>
                                  </m:d>
                                </m:e>
                              </m:func>
                              <m:r>
                                <a:rPr lang="en-US" sz="1800" b="0" i="1" smtClean="0">
                                  <a:solidFill>
                                    <a:schemeClr val="bg1"/>
                                  </a:solidFill>
                                  <a:latin typeface="Cambria Math" panose="02040503050406030204" pitchFamily="18" charset="0"/>
                                  <a:ea typeface="Cambria Math" panose="02040503050406030204" pitchFamily="18" charset="0"/>
                                </a:rPr>
                                <m:t>−1</m:t>
                              </m:r>
                            </m:den>
                          </m:f>
                        </m:e>
                      </m:nary>
                    </m:oMath>
                  </m:oMathPara>
                </a14:m>
                <a:endParaRPr lang="ru-RU" sz="1800" dirty="0">
                  <a:solidFill>
                    <a:schemeClr val="bg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3278221" y="2397536"/>
                <a:ext cx="2714333" cy="839076"/>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3278221" y="3658149"/>
                <a:ext cx="2649700" cy="83907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solidFill>
                            <a:schemeClr val="bg1"/>
                          </a:solidFill>
                          <a:latin typeface="Cambria Math" panose="02040503050406030204" pitchFamily="18" charset="0"/>
                        </a:rPr>
                        <m:t>𝐸</m:t>
                      </m:r>
                      <m:r>
                        <a:rPr lang="en-US" sz="1800" b="0" i="1" smtClean="0">
                          <a:solidFill>
                            <a:schemeClr val="bg1"/>
                          </a:solidFill>
                          <a:latin typeface="Cambria Math" panose="02040503050406030204" pitchFamily="18" charset="0"/>
                        </a:rPr>
                        <m:t>=</m:t>
                      </m:r>
                      <m:r>
                        <a:rPr lang="en-US" sz="1800" b="0" i="1" smtClean="0">
                          <a:solidFill>
                            <a:schemeClr val="bg1"/>
                          </a:solidFill>
                          <a:latin typeface="Cambria Math" panose="02040503050406030204" pitchFamily="18" charset="0"/>
                        </a:rPr>
                        <m:t>𝐴𝑉</m:t>
                      </m:r>
                      <m:nary>
                        <m:naryPr>
                          <m:limLoc m:val="undOvr"/>
                          <m:ctrlPr>
                            <a:rPr lang="en-US" sz="1800" b="0" i="1" smtClean="0">
                              <a:solidFill>
                                <a:schemeClr val="bg1"/>
                              </a:solidFill>
                              <a:latin typeface="Cambria Math" panose="02040503050406030204" pitchFamily="18" charset="0"/>
                            </a:rPr>
                          </m:ctrlPr>
                        </m:naryPr>
                        <m:sub>
                          <m:r>
                            <m:rPr>
                              <m:brk m:alnAt="24"/>
                            </m:rPr>
                            <a:rPr lang="en-US" sz="1800" b="0" i="1" smtClean="0">
                              <a:solidFill>
                                <a:schemeClr val="bg1"/>
                              </a:solidFill>
                              <a:latin typeface="Cambria Math" panose="02040503050406030204" pitchFamily="18" charset="0"/>
                            </a:rPr>
                            <m:t>0</m:t>
                          </m:r>
                        </m:sub>
                        <m:sup>
                          <m:r>
                            <a:rPr lang="en-US" sz="1800" b="0" i="1" smtClean="0">
                              <a:solidFill>
                                <a:schemeClr val="bg1"/>
                              </a:solidFill>
                              <a:latin typeface="Cambria Math" panose="02040503050406030204" pitchFamily="18" charset="0"/>
                              <a:ea typeface="Cambria Math" panose="02040503050406030204" pitchFamily="18" charset="0"/>
                            </a:rPr>
                            <m:t>∞</m:t>
                          </m:r>
                        </m:sup>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m:t>
                              </m:r>
                              <m:sSup>
                                <m:sSupPr>
                                  <m:ctrlPr>
                                    <a:rPr lang="en-US" sz="1800" b="0" i="1" smtClean="0">
                                      <a:solidFill>
                                        <a:schemeClr val="bg1"/>
                                      </a:solidFill>
                                      <a:latin typeface="Cambria Math" panose="02040503050406030204" pitchFamily="18" charset="0"/>
                                      <a:ea typeface="Cambria Math" panose="02040503050406030204" pitchFamily="18" charset="0"/>
                                    </a:rPr>
                                  </m:ctrlPr>
                                </m:sSupPr>
                                <m:e>
                                  <m:r>
                                    <a:rPr lang="en-US" sz="1800" b="0" i="1" smtClean="0">
                                      <a:solidFill>
                                        <a:schemeClr val="bg1"/>
                                      </a:solidFill>
                                      <a:latin typeface="Cambria Math" panose="02040503050406030204" pitchFamily="18" charset="0"/>
                                      <a:ea typeface="Cambria Math" panose="02040503050406030204" pitchFamily="18" charset="0"/>
                                    </a:rPr>
                                    <m:t>𝜀</m:t>
                                  </m:r>
                                </m:e>
                                <m:sup>
                                  <m:r>
                                    <a:rPr lang="en-US" sz="1800" b="0" i="1" smtClean="0">
                                      <a:solidFill>
                                        <a:schemeClr val="bg1"/>
                                      </a:solidFill>
                                      <a:latin typeface="Cambria Math" panose="02040503050406030204" pitchFamily="18" charset="0"/>
                                      <a:ea typeface="Cambria Math" panose="02040503050406030204" pitchFamily="18" charset="0"/>
                                    </a:rPr>
                                    <m:t>3</m:t>
                                  </m:r>
                                </m:sup>
                              </m:sSup>
                              <m:r>
                                <a:rPr lang="en-US" sz="1800" b="0" i="1" smtClean="0">
                                  <a:solidFill>
                                    <a:schemeClr val="bg1"/>
                                  </a:solidFill>
                                  <a:latin typeface="Cambria Math" panose="02040503050406030204" pitchFamily="18" charset="0"/>
                                  <a:ea typeface="Cambria Math" panose="02040503050406030204" pitchFamily="18" charset="0"/>
                                </a:rPr>
                                <m:t>𝑑</m:t>
                              </m:r>
                              <m:r>
                                <a:rPr lang="en-US" sz="1800" b="0" i="1" smtClean="0">
                                  <a:solidFill>
                                    <a:schemeClr val="bg1"/>
                                  </a:solidFill>
                                  <a:latin typeface="Cambria Math" panose="02040503050406030204" pitchFamily="18" charset="0"/>
                                  <a:ea typeface="Cambria Math" panose="02040503050406030204" pitchFamily="18" charset="0"/>
                                </a:rPr>
                                <m:t>𝜀</m:t>
                              </m:r>
                            </m:num>
                            <m:den>
                              <m:func>
                                <m:funcPr>
                                  <m:ctrlPr>
                                    <a:rPr lang="en-US" sz="1800" b="0" i="1" smtClean="0">
                                      <a:solidFill>
                                        <a:schemeClr val="bg1"/>
                                      </a:solidFill>
                                      <a:latin typeface="Cambria Math" panose="02040503050406030204" pitchFamily="18" charset="0"/>
                                    </a:rPr>
                                  </m:ctrlPr>
                                </m:funcPr>
                                <m:fName>
                                  <m:r>
                                    <m:rPr>
                                      <m:sty m:val="p"/>
                                    </m:rPr>
                                    <a:rPr lang="en-US" sz="1800" b="0" i="0" smtClean="0">
                                      <a:solidFill>
                                        <a:schemeClr val="bg1"/>
                                      </a:solidFill>
                                      <a:latin typeface="Cambria Math" panose="02040503050406030204" pitchFamily="18" charset="0"/>
                                    </a:rPr>
                                    <m:t>exp</m:t>
                                  </m:r>
                                </m:fName>
                                <m:e>
                                  <m:d>
                                    <m:dPr>
                                      <m:ctrlPr>
                                        <a:rPr lang="en-US" sz="1800" b="0" i="1" smtClean="0">
                                          <a:solidFill>
                                            <a:schemeClr val="bg1"/>
                                          </a:solidFill>
                                          <a:latin typeface="Cambria Math" panose="02040503050406030204" pitchFamily="18" charset="0"/>
                                        </a:rPr>
                                      </m:ctrlPr>
                                    </m:dPr>
                                    <m:e>
                                      <m:f>
                                        <m:fPr>
                                          <m:ctrlPr>
                                            <a:rPr lang="en-US" sz="1800" b="0" i="1" smtClean="0">
                                              <a:solidFill>
                                                <a:schemeClr val="bg1"/>
                                              </a:solidFill>
                                              <a:latin typeface="Cambria Math" panose="02040503050406030204" pitchFamily="18" charset="0"/>
                                            </a:rPr>
                                          </m:ctrlPr>
                                        </m:fPr>
                                        <m:num>
                                          <m:r>
                                            <a:rPr lang="en-US" sz="1800" b="0" i="1" smtClean="0">
                                              <a:solidFill>
                                                <a:schemeClr val="bg1"/>
                                              </a:solidFill>
                                              <a:latin typeface="Cambria Math" panose="02040503050406030204" pitchFamily="18" charset="0"/>
                                              <a:ea typeface="Cambria Math" panose="02040503050406030204" pitchFamily="18" charset="0"/>
                                            </a:rPr>
                                            <m:t>𝜀</m:t>
                                          </m:r>
                                          <m:r>
                                            <a:rPr lang="en-US" sz="1800" b="0" i="1" smtClean="0">
                                              <a:solidFill>
                                                <a:schemeClr val="bg1"/>
                                              </a:solidFill>
                                              <a:latin typeface="Cambria Math" panose="02040503050406030204" pitchFamily="18" charset="0"/>
                                              <a:ea typeface="Cambria Math" panose="02040503050406030204" pitchFamily="18" charset="0"/>
                                            </a:rPr>
                                            <m:t>−</m:t>
                                          </m:r>
                                          <m:r>
                                            <a:rPr lang="en-US" sz="1800" b="0" i="1" smtClean="0">
                                              <a:solidFill>
                                                <a:schemeClr val="bg1"/>
                                              </a:solidFill>
                                              <a:latin typeface="Cambria Math" panose="02040503050406030204" pitchFamily="18" charset="0"/>
                                              <a:ea typeface="Cambria Math" panose="02040503050406030204" pitchFamily="18" charset="0"/>
                                            </a:rPr>
                                            <m:t>𝜇</m:t>
                                          </m:r>
                                        </m:num>
                                        <m:den>
                                          <m:r>
                                            <a:rPr lang="en-US" sz="1800" b="0" i="1" smtClean="0">
                                              <a:solidFill>
                                                <a:schemeClr val="bg1"/>
                                              </a:solidFill>
                                              <a:latin typeface="Cambria Math" panose="02040503050406030204" pitchFamily="18" charset="0"/>
                                            </a:rPr>
                                            <m:t>𝑘𝑇</m:t>
                                          </m:r>
                                        </m:den>
                                      </m:f>
                                    </m:e>
                                  </m:d>
                                </m:e>
                              </m:func>
                              <m:r>
                                <a:rPr lang="en-US" sz="1800" b="0" i="1" smtClean="0">
                                  <a:solidFill>
                                    <a:schemeClr val="bg1"/>
                                  </a:solidFill>
                                  <a:latin typeface="Cambria Math" panose="02040503050406030204" pitchFamily="18" charset="0"/>
                                </a:rPr>
                                <m:t>−1</m:t>
                              </m:r>
                            </m:den>
                          </m:f>
                        </m:e>
                      </m:nary>
                    </m:oMath>
                  </m:oMathPara>
                </a14:m>
                <a:endParaRPr lang="ru-RU" sz="1800" dirty="0">
                  <a:solidFill>
                    <a:schemeClr val="bg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3278221" y="3658149"/>
                <a:ext cx="2649700" cy="839076"/>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60774827"/>
      </p:ext>
    </p:extLst>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62035" y="1007352"/>
            <a:ext cx="5525872" cy="369332"/>
          </a:xfrm>
          <a:prstGeom prst="rect">
            <a:avLst/>
          </a:prstGeom>
        </p:spPr>
        <p:txBody>
          <a:bodyPr wrap="none">
            <a:spAutoFit/>
          </a:bodyPr>
          <a:lstStyle/>
          <a:p>
            <a:r>
              <a:rPr lang="uz-Cyrl-UZ"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g=1   V</a:t>
            </a:r>
            <a:r>
              <a:rPr lang="uz-Cyrl-UZ"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 Бозе газ эгаллаган ҳажм.</a:t>
            </a:r>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051239" y="1007352"/>
                <a:ext cx="1092094" cy="40472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solidFill>
                            <a:schemeClr val="bg1"/>
                          </a:solidFill>
                          <a:latin typeface="Cambria Math" panose="02040503050406030204" pitchFamily="18" charset="0"/>
                        </a:rPr>
                        <m:t>𝐴</m:t>
                      </m:r>
                      <m:r>
                        <a:rPr lang="en-US" b="0" i="1" smtClean="0">
                          <a:solidFill>
                            <a:schemeClr val="bg1"/>
                          </a:solidFill>
                          <a:latin typeface="Cambria Math" panose="02040503050406030204" pitchFamily="18" charset="0"/>
                        </a:rPr>
                        <m:t>=2</m:t>
                      </m:r>
                      <m:r>
                        <a:rPr lang="en-US" b="0" i="1" smtClean="0">
                          <a:solidFill>
                            <a:schemeClr val="bg1"/>
                          </a:solidFill>
                          <a:latin typeface="Cambria Math" panose="02040503050406030204" pitchFamily="18" charset="0"/>
                          <a:ea typeface="Cambria Math" panose="02040503050406030204" pitchFamily="18" charset="0"/>
                        </a:rPr>
                        <m:t>𝜋</m:t>
                      </m:r>
                      <m:r>
                        <a:rPr lang="en-US" b="0" i="1" smtClean="0">
                          <a:solidFill>
                            <a:schemeClr val="bg1"/>
                          </a:solidFill>
                          <a:latin typeface="Cambria Math" panose="02040503050406030204" pitchFamily="18" charset="0"/>
                          <a:ea typeface="Cambria Math" panose="02040503050406030204" pitchFamily="18" charset="0"/>
                        </a:rPr>
                        <m:t>(</m:t>
                      </m:r>
                      <m:sSup>
                        <m:sSupPr>
                          <m:ctrlPr>
                            <a:rPr lang="en-US" b="0" i="1" smtClean="0">
                              <a:solidFill>
                                <a:schemeClr val="bg1"/>
                              </a:solidFill>
                              <a:latin typeface="Cambria Math" panose="02040503050406030204" pitchFamily="18" charset="0"/>
                              <a:ea typeface="Cambria Math" panose="02040503050406030204" pitchFamily="18" charset="0"/>
                            </a:rPr>
                          </m:ctrlPr>
                        </m:sSupPr>
                        <m:e>
                          <m:f>
                            <m:fPr>
                              <m:ctrlPr>
                                <a:rPr lang="en-US" b="0" i="1" smtClean="0">
                                  <a:solidFill>
                                    <a:schemeClr val="bg1"/>
                                  </a:solidFill>
                                  <a:latin typeface="Cambria Math" panose="02040503050406030204" pitchFamily="18" charset="0"/>
                                  <a:ea typeface="Cambria Math" panose="02040503050406030204" pitchFamily="18" charset="0"/>
                                </a:rPr>
                              </m:ctrlPr>
                            </m:fPr>
                            <m:num>
                              <m:r>
                                <a:rPr lang="en-US" b="0" i="1" smtClean="0">
                                  <a:solidFill>
                                    <a:schemeClr val="bg1"/>
                                  </a:solidFill>
                                  <a:latin typeface="Cambria Math" panose="02040503050406030204" pitchFamily="18" charset="0"/>
                                  <a:ea typeface="Cambria Math" panose="02040503050406030204" pitchFamily="18" charset="0"/>
                                </a:rPr>
                                <m:t>2</m:t>
                              </m:r>
                              <m:r>
                                <a:rPr lang="en-US" b="0" i="1" smtClean="0">
                                  <a:solidFill>
                                    <a:schemeClr val="bg1"/>
                                  </a:solidFill>
                                  <a:latin typeface="Cambria Math" panose="02040503050406030204" pitchFamily="18" charset="0"/>
                                  <a:ea typeface="Cambria Math" panose="02040503050406030204" pitchFamily="18" charset="0"/>
                                </a:rPr>
                                <m:t>𝑚</m:t>
                              </m:r>
                            </m:num>
                            <m:den>
                              <m:sSup>
                                <m:sSupPr>
                                  <m:ctrlPr>
                                    <a:rPr lang="en-US" b="0" i="1" smtClean="0">
                                      <a:solidFill>
                                        <a:schemeClr val="bg1"/>
                                      </a:solidFill>
                                      <a:latin typeface="Cambria Math" panose="02040503050406030204" pitchFamily="18" charset="0"/>
                                      <a:ea typeface="Cambria Math" panose="02040503050406030204" pitchFamily="18" charset="0"/>
                                    </a:rPr>
                                  </m:ctrlPr>
                                </m:sSupPr>
                                <m:e>
                                  <m:r>
                                    <a:rPr lang="en-US" b="0" i="1" smtClean="0">
                                      <a:solidFill>
                                        <a:schemeClr val="bg1"/>
                                      </a:solidFill>
                                      <a:latin typeface="Cambria Math" panose="02040503050406030204" pitchFamily="18" charset="0"/>
                                      <a:ea typeface="Cambria Math" panose="02040503050406030204" pitchFamily="18" charset="0"/>
                                    </a:rPr>
                                    <m:t>ℏ</m:t>
                                  </m:r>
                                </m:e>
                                <m:sup>
                                  <m:r>
                                    <a:rPr lang="en-US" b="0" i="1" smtClean="0">
                                      <a:solidFill>
                                        <a:schemeClr val="bg1"/>
                                      </a:solidFill>
                                      <a:latin typeface="Cambria Math" panose="02040503050406030204" pitchFamily="18" charset="0"/>
                                      <a:ea typeface="Cambria Math" panose="02040503050406030204" pitchFamily="18" charset="0"/>
                                    </a:rPr>
                                    <m:t>2</m:t>
                                  </m:r>
                                </m:sup>
                              </m:sSup>
                            </m:den>
                          </m:f>
                          <m:r>
                            <a:rPr lang="en-US" b="0" i="1" smtClean="0">
                              <a:solidFill>
                                <a:schemeClr val="bg1"/>
                              </a:solidFill>
                              <a:latin typeface="Cambria Math" panose="02040503050406030204" pitchFamily="18" charset="0"/>
                              <a:ea typeface="Cambria Math" panose="02040503050406030204" pitchFamily="18" charset="0"/>
                            </a:rPr>
                            <m:t>)</m:t>
                          </m:r>
                        </m:e>
                        <m:sup>
                          <m:f>
                            <m:fPr>
                              <m:ctrlPr>
                                <a:rPr lang="en-US" b="0" i="1" smtClean="0">
                                  <a:solidFill>
                                    <a:schemeClr val="bg1"/>
                                  </a:solidFill>
                                  <a:latin typeface="Cambria Math" panose="02040503050406030204" pitchFamily="18" charset="0"/>
                                  <a:ea typeface="Cambria Math" panose="02040503050406030204" pitchFamily="18" charset="0"/>
                                </a:rPr>
                              </m:ctrlPr>
                            </m:fPr>
                            <m:num>
                              <m:r>
                                <a:rPr lang="en-US" b="0" i="1" smtClean="0">
                                  <a:solidFill>
                                    <a:schemeClr val="bg1"/>
                                  </a:solidFill>
                                  <a:latin typeface="Cambria Math" panose="02040503050406030204" pitchFamily="18" charset="0"/>
                                  <a:ea typeface="Cambria Math" panose="02040503050406030204" pitchFamily="18" charset="0"/>
                                </a:rPr>
                                <m:t>3</m:t>
                              </m:r>
                            </m:num>
                            <m:den>
                              <m:r>
                                <a:rPr lang="en-US" b="0" i="1" smtClean="0">
                                  <a:solidFill>
                                    <a:schemeClr val="bg1"/>
                                  </a:solidFill>
                                  <a:latin typeface="Cambria Math" panose="02040503050406030204" pitchFamily="18" charset="0"/>
                                  <a:ea typeface="Cambria Math" panose="02040503050406030204" pitchFamily="18" charset="0"/>
                                </a:rPr>
                                <m:t>2</m:t>
                              </m:r>
                            </m:den>
                          </m:f>
                        </m:sup>
                      </m:sSup>
                    </m:oMath>
                  </m:oMathPara>
                </a14:m>
                <a:endParaRPr lang="ru-RU"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051239" y="1007352"/>
                <a:ext cx="1092094" cy="404726"/>
              </a:xfrm>
              <a:prstGeom prst="rect">
                <a:avLst/>
              </a:prstGeom>
              <a:blipFill rotWithShape="0">
                <a:blip r:embed="rId2"/>
                <a:stretch>
                  <a:fillRect l="-2778" b="-13433"/>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5" name="Прямоугольник 4"/>
              <p:cNvSpPr/>
              <p:nvPr/>
            </p:nvSpPr>
            <p:spPr>
              <a:xfrm>
                <a:off x="878822" y="1412078"/>
                <a:ext cx="6227987" cy="1754326"/>
              </a:xfrm>
              <a:prstGeom prst="rect">
                <a:avLst/>
              </a:prstGeom>
            </p:spPr>
            <p:txBody>
              <a:bodyPr wrap="none">
                <a:spAutoFit/>
              </a:bodyPr>
              <a:lstStyle/>
              <a:p>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ифода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барча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температураларда</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ўринли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1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µ≤0 </a:t>
                </a:r>
              </a:p>
              <a:p>
                <a:r>
                  <a:rPr lang="ru-RU" sz="1800" dirty="0" err="1" smtClean="0">
                    <a:solidFill>
                      <a:schemeClr val="bg1"/>
                    </a:solidFill>
                    <a:latin typeface="Times New Roman" panose="02020603050405020304" pitchFamily="18" charset="0"/>
                    <a:cs typeface="Times New Roman" panose="02020603050405020304" pitchFamily="18" charset="0"/>
                  </a:rPr>
                  <a:t>бўлиши</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керак</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Агар</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a:solidFill>
                      <a:schemeClr val="bg1"/>
                    </a:solidFill>
                    <a:latin typeface="Times New Roman" panose="02020603050405020304" pitchFamily="18" charset="0"/>
                    <a:cs typeface="Times New Roman" panose="02020603050405020304" pitchFamily="18" charset="0"/>
                  </a:rPr>
                  <a:t>газ </a:t>
                </a:r>
                <a:r>
                  <a:rPr lang="ru-RU" sz="1800" dirty="0" err="1">
                    <a:solidFill>
                      <a:schemeClr val="bg1"/>
                    </a:solidFill>
                    <a:latin typeface="Times New Roman" panose="02020603050405020304" pitchFamily="18" charset="0"/>
                    <a:cs typeface="Times New Roman" panose="02020603050405020304" pitchFamily="18" charset="0"/>
                  </a:rPr>
                  <a:t>зичлигини</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ўзгармас</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сақлаб</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унинг</a:t>
                </a:r>
                <a:r>
                  <a:rPr lang="ru-RU" sz="1800" dirty="0">
                    <a:solidFill>
                      <a:schemeClr val="bg1"/>
                    </a:solidFill>
                    <a:latin typeface="Times New Roman" panose="02020603050405020304" pitchFamily="18" charset="0"/>
                    <a:cs typeface="Times New Roman" panose="02020603050405020304" pitchFamily="18" charset="0"/>
                  </a:rPr>
                  <a:t>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ru-RU" sz="1800" dirty="0" err="1" smtClean="0">
                    <a:solidFill>
                      <a:schemeClr val="bg1"/>
                    </a:solidFill>
                    <a:latin typeface="Times New Roman" panose="02020603050405020304" pitchFamily="18" charset="0"/>
                    <a:cs typeface="Times New Roman" panose="02020603050405020304" pitchFamily="18" charset="0"/>
                  </a:rPr>
                  <a:t>температурасини</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пасайтирсак</a:t>
                </a:r>
                <a:r>
                  <a:rPr lang="ru-RU" sz="1800" dirty="0">
                    <a:solidFill>
                      <a:schemeClr val="bg1"/>
                    </a:solidFill>
                    <a:latin typeface="Times New Roman" panose="02020603050405020304" pitchFamily="18" charset="0"/>
                    <a:cs typeface="Times New Roman" panose="02020603050405020304" pitchFamily="18" charset="0"/>
                  </a:rPr>
                  <a:t>, </a:t>
                </a:r>
                <a:r>
                  <a:rPr lang="uz-Cyrl-UZ" sz="1800" dirty="0" smtClean="0">
                    <a:solidFill>
                      <a:schemeClr val="bg1"/>
                    </a:solidFill>
                    <a:latin typeface="Times New Roman" panose="02020603050405020304" pitchFamily="18" charset="0"/>
                    <a:cs typeface="Times New Roman" panose="02020603050405020304" pitchFamily="18" charset="0"/>
                  </a:rPr>
                  <a:t>Зарралар </a:t>
                </a:r>
                <a:r>
                  <a:rPr lang="uz-Cyrl-UZ" sz="1800" dirty="0">
                    <a:solidFill>
                      <a:schemeClr val="bg1"/>
                    </a:solidFill>
                    <a:latin typeface="Times New Roman" panose="02020603050405020304" pitchFamily="18" charset="0"/>
                    <a:cs typeface="Times New Roman" panose="02020603050405020304" pitchFamily="18" charset="0"/>
                  </a:rPr>
                  <a:t>сони </a:t>
                </a:r>
                <a:r>
                  <a:rPr lang="uz-Cyrl-UZ" sz="1800" dirty="0" smtClean="0">
                    <a:solidFill>
                      <a:schemeClr val="bg1"/>
                    </a:solidFill>
                    <a:latin typeface="Times New Roman" panose="02020603050405020304" pitchFamily="18" charset="0"/>
                    <a:cs typeface="Times New Roman" panose="02020603050405020304" pitchFamily="18" charset="0"/>
                  </a:rPr>
                  <a:t>ифо-дасига</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ru-RU" sz="1800" dirty="0" err="1" smtClean="0">
                    <a:solidFill>
                      <a:schemeClr val="bg1"/>
                    </a:solidFill>
                    <a:latin typeface="Times New Roman" panose="02020603050405020304" pitchFamily="18" charset="0"/>
                    <a:cs typeface="Times New Roman" panose="02020603050405020304" pitchFamily="18" charset="0"/>
                  </a:rPr>
                  <a:t>асосан</a:t>
                </a:r>
                <a:r>
                  <a:rPr lang="ru-RU"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µ </a:t>
                </a:r>
                <a:r>
                  <a:rPr lang="uz-Cyrl-UZ" sz="1800" dirty="0">
                    <a:solidFill>
                      <a:schemeClr val="bg1"/>
                    </a:solidFill>
                    <a:latin typeface="Times New Roman" panose="02020603050405020304" pitchFamily="18" charset="0"/>
                    <a:cs typeface="Times New Roman" panose="02020603050405020304" pitchFamily="18" charset="0"/>
                  </a:rPr>
                  <a:t>м</a:t>
                </a:r>
                <a:r>
                  <a:rPr lang="ru-RU" sz="1800" dirty="0" err="1">
                    <a:solidFill>
                      <a:schemeClr val="bg1"/>
                    </a:solidFill>
                    <a:latin typeface="Times New Roman" panose="02020603050405020304" pitchFamily="18" charset="0"/>
                    <a:cs typeface="Times New Roman" panose="02020603050405020304" pitchFamily="18" charset="0"/>
                  </a:rPr>
                  <a:t>анфий</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бўлган</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ҳолда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абс</a:t>
                </a:r>
                <a:r>
                  <a:rPr lang="uz-Cyrl-UZ" sz="1800" dirty="0">
                    <a:solidFill>
                      <a:schemeClr val="bg1"/>
                    </a:solidFill>
                    <a:latin typeface="Times New Roman" panose="02020603050405020304" pitchFamily="18" charset="0"/>
                    <a:cs typeface="Times New Roman" panose="02020603050405020304" pitchFamily="18" charset="0"/>
                  </a:rPr>
                  <a:t>о</a:t>
                </a:r>
                <a:r>
                  <a:rPr lang="ru-RU" sz="1800" dirty="0">
                    <a:solidFill>
                      <a:schemeClr val="bg1"/>
                    </a:solidFill>
                    <a:latin typeface="Times New Roman" panose="02020603050405020304" pitchFamily="18" charset="0"/>
                    <a:cs typeface="Times New Roman" panose="02020603050405020304" pitchFamily="18" charset="0"/>
                  </a:rPr>
                  <a:t>л</a:t>
                </a:r>
                <a:r>
                  <a:rPr lang="uz-Cyrl-UZ" sz="1800" dirty="0">
                    <a:solidFill>
                      <a:schemeClr val="bg1"/>
                    </a:solidFill>
                    <a:latin typeface="Times New Roman" panose="02020603050405020304" pitchFamily="18" charset="0"/>
                    <a:cs typeface="Times New Roman" panose="02020603050405020304" pitchFamily="18" charset="0"/>
                  </a:rPr>
                  <a:t>ю</a:t>
                </a:r>
                <a:r>
                  <a:rPr lang="ru-RU" sz="1800" dirty="0">
                    <a:solidFill>
                      <a:schemeClr val="bg1"/>
                    </a:solidFill>
                    <a:latin typeface="Times New Roman" panose="02020603050405020304" pitchFamily="18" charset="0"/>
                    <a:cs typeface="Times New Roman" panose="02020603050405020304" pitchFamily="18" charset="0"/>
                  </a:rPr>
                  <a:t>т </a:t>
                </a:r>
                <a:r>
                  <a:rPr lang="ru-RU" sz="1800" dirty="0" err="1" smtClean="0">
                    <a:solidFill>
                      <a:schemeClr val="bg1"/>
                    </a:solidFill>
                    <a:latin typeface="Times New Roman" panose="02020603050405020304" pitchFamily="18" charset="0"/>
                    <a:cs typeface="Times New Roman" panose="02020603050405020304" pitchFamily="18" charset="0"/>
                  </a:rPr>
                  <a:t>қиймати</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камая</a:t>
                </a:r>
                <a:r>
                  <a:rPr lang="ru-RU" sz="1800" dirty="0">
                    <a:solidFill>
                      <a:schemeClr val="bg1"/>
                    </a:solidFill>
                    <a:latin typeface="Times New Roman" panose="02020603050405020304" pitchFamily="18" charset="0"/>
                    <a:cs typeface="Times New Roman" panose="02020603050405020304" pitchFamily="18" charset="0"/>
                  </a:rPr>
                  <a:t>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ru-RU" sz="1800" dirty="0" err="1" smtClean="0">
                    <a:solidFill>
                      <a:schemeClr val="bg1"/>
                    </a:solidFill>
                    <a:latin typeface="Times New Roman" panose="02020603050405020304" pitchFamily="18" charset="0"/>
                    <a:cs typeface="Times New Roman" panose="02020603050405020304" pitchFamily="18" charset="0"/>
                  </a:rPr>
                  <a:t>боради</a:t>
                </a:r>
                <a:r>
                  <a:rPr lang="ru-RU" sz="1800" dirty="0" smtClean="0">
                    <a:solidFill>
                      <a:schemeClr val="bg1"/>
                    </a:solidFill>
                    <a:latin typeface="Times New Roman" panose="02020603050405020304" pitchFamily="18" charset="0"/>
                    <a:cs typeface="Times New Roman" panose="02020603050405020304" pitchFamily="18" charset="0"/>
                  </a:rPr>
                  <a:t> </a:t>
                </a:r>
                <a:r>
                  <a:rPr lang="ru-RU" sz="1800" dirty="0" err="1">
                    <a:solidFill>
                      <a:schemeClr val="bg1"/>
                    </a:solidFill>
                    <a:latin typeface="Times New Roman" panose="02020603050405020304" pitchFamily="18" charset="0"/>
                    <a:cs typeface="Times New Roman" panose="02020603050405020304" pitchFamily="18" charset="0"/>
                  </a:rPr>
                  <a:t>ва</a:t>
                </a:r>
                <a:r>
                  <a:rPr lang="ru-RU" sz="1800" dirty="0">
                    <a:solidFill>
                      <a:schemeClr val="bg1"/>
                    </a:solidFill>
                    <a:latin typeface="Times New Roman" panose="02020603050405020304" pitchFamily="18" charset="0"/>
                    <a:cs typeface="Times New Roman" panose="02020603050405020304" pitchFamily="18" charset="0"/>
                  </a:rPr>
                  <a:t> </a:t>
                </a:r>
                <a:r>
                  <a:rPr lang="ru-RU" sz="1800" dirty="0" err="1" smtClean="0">
                    <a:solidFill>
                      <a:schemeClr val="bg1"/>
                    </a:solidFill>
                    <a:latin typeface="Times New Roman" panose="02020603050405020304" pitchFamily="18" charset="0"/>
                    <a:cs typeface="Times New Roman" panose="02020603050405020304" pitchFamily="18" charset="0"/>
                  </a:rPr>
                  <a:t>маълум</a:t>
                </a:r>
                <a:r>
                  <a:rPr lang="en-US" sz="1800" dirty="0" smtClean="0">
                    <a:solidFill>
                      <a:schemeClr val="bg1"/>
                    </a:solidFill>
                    <a:latin typeface="Times New Roman" panose="02020603050405020304" pitchFamily="18" charset="0"/>
                    <a:cs typeface="Times New Roman" panose="02020603050405020304" pitchFamily="18" charset="0"/>
                  </a:rPr>
                  <a:t> T=</a:t>
                </a:r>
                <a14:m>
                  <m:oMath xmlns:m="http://schemas.openxmlformats.org/officeDocument/2006/math">
                    <m:sSub>
                      <m:sSubPr>
                        <m:ctrlPr>
                          <a:rPr lang="en-US" sz="1800" i="1" smtClean="0">
                            <a:solidFill>
                              <a:schemeClr val="bg1"/>
                            </a:solidFill>
                            <a:latin typeface="Cambria Math" panose="02040503050406030204" pitchFamily="18" charset="0"/>
                          </a:rPr>
                        </m:ctrlPr>
                      </m:sSubPr>
                      <m:e>
                        <m:r>
                          <a:rPr lang="en-US" sz="1800" b="0" i="1" smtClean="0">
                            <a:solidFill>
                              <a:schemeClr val="bg1"/>
                            </a:solidFill>
                            <a:latin typeface="Cambria Math" panose="02040503050406030204" pitchFamily="18" charset="0"/>
                          </a:rPr>
                          <m:t>𝑇</m:t>
                        </m:r>
                      </m:e>
                      <m:sub>
                        <m:r>
                          <a:rPr lang="en-US" sz="1800" b="0" i="1" smtClean="0">
                            <a:solidFill>
                              <a:schemeClr val="bg1"/>
                            </a:solidFill>
                            <a:latin typeface="Cambria Math" panose="02040503050406030204" pitchFamily="18" charset="0"/>
                          </a:rPr>
                          <m:t>0</m:t>
                        </m:r>
                      </m:sub>
                    </m:sSub>
                  </m:oMath>
                </a14:m>
                <a:r>
                  <a:rPr lang="en-US" sz="1800" dirty="0" smtClean="0">
                    <a:solidFill>
                      <a:schemeClr val="bg1"/>
                    </a:solidFill>
                    <a:latin typeface="Times New Roman" panose="02020603050405020304" pitchFamily="18" charset="0"/>
                    <a:cs typeface="Times New Roman" panose="02020603050405020304" pitchFamily="18" charset="0"/>
                  </a:rPr>
                  <a:t> </a:t>
                </a:r>
                <a:r>
                  <a:rPr lang="uz-Cyrl-UZ" sz="1800" dirty="0">
                    <a:solidFill>
                      <a:schemeClr val="bg1"/>
                    </a:solidFill>
                    <a:latin typeface="Times New Roman" panose="02020603050405020304" pitchFamily="18" charset="0"/>
                    <a:cs typeface="Times New Roman" panose="02020603050405020304" pitchFamily="18" charset="0"/>
                  </a:rPr>
                  <a:t>даги температура қийматини </a:t>
                </a:r>
                <a:endParaRPr lang="en-US" sz="1800" dirty="0" smtClean="0">
                  <a:solidFill>
                    <a:schemeClr val="bg1"/>
                  </a:solidFill>
                  <a:latin typeface="Times New Roman" panose="02020603050405020304" pitchFamily="18" charset="0"/>
                  <a:cs typeface="Times New Roman" panose="02020603050405020304" pitchFamily="18" charset="0"/>
                </a:endParaRPr>
              </a:p>
              <a:p>
                <a:r>
                  <a:rPr lang="uz-Cyrl-UZ" sz="1800" dirty="0" smtClean="0">
                    <a:solidFill>
                      <a:schemeClr val="bg1"/>
                    </a:solidFill>
                    <a:latin typeface="Times New Roman" panose="02020603050405020304" pitchFamily="18" charset="0"/>
                    <a:cs typeface="Times New Roman" panose="02020603050405020304" pitchFamily="18" charset="0"/>
                  </a:rPr>
                  <a:t>аниқлаймиз.</a:t>
                </a:r>
                <a:r>
                  <a:rPr lang="en-US" sz="1800" dirty="0" smtClean="0">
                    <a:solidFill>
                      <a:schemeClr val="bg1"/>
                    </a:solidFill>
                    <a:latin typeface="Times New Roman" panose="02020603050405020304" pitchFamily="18" charset="0"/>
                    <a:cs typeface="Times New Roman" panose="02020603050405020304" pitchFamily="18" charset="0"/>
                  </a:rPr>
                  <a:t> </a:t>
                </a:r>
              </a:p>
            </p:txBody>
          </p:sp>
        </mc:Choice>
        <mc:Fallback xmlns="">
          <p:sp>
            <p:nvSpPr>
              <p:cNvPr id="5" name="Прямоугольник 4"/>
              <p:cNvSpPr>
                <a:spLocks noRot="1" noChangeAspect="1" noMove="1" noResize="1" noEditPoints="1" noAdjustHandles="1" noChangeArrowheads="1" noChangeShapeType="1" noTextEdit="1"/>
              </p:cNvSpPr>
              <p:nvPr/>
            </p:nvSpPr>
            <p:spPr>
              <a:xfrm>
                <a:off x="878822" y="1412078"/>
                <a:ext cx="6227987" cy="1754326"/>
              </a:xfrm>
              <a:prstGeom prst="rect">
                <a:avLst/>
              </a:prstGeom>
              <a:blipFill rotWithShape="0">
                <a:blip r:embed="rId3"/>
                <a:stretch>
                  <a:fillRect l="-783" t="-2091" b="-487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7" name="TextBox 6"/>
              <p:cNvSpPr txBox="1"/>
              <p:nvPr/>
            </p:nvSpPr>
            <p:spPr>
              <a:xfrm>
                <a:off x="2597286" y="3463122"/>
                <a:ext cx="3218702" cy="86459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0</m:t>
                          </m:r>
                        </m:sub>
                      </m:sSub>
                      <m:r>
                        <a:rPr lang="en-US" sz="2800" b="0" i="1" smtClean="0">
                          <a:solidFill>
                            <a:schemeClr val="bg1"/>
                          </a:solidFill>
                          <a:latin typeface="Cambria Math" panose="02040503050406030204" pitchFamily="18" charset="0"/>
                        </a:rPr>
                        <m:t>=0,084</m:t>
                      </m:r>
                      <m:f>
                        <m:fPr>
                          <m:ctrlPr>
                            <a:rPr lang="en-US" sz="2800" b="0" i="1" smtClean="0">
                              <a:solidFill>
                                <a:schemeClr val="bg1"/>
                              </a:solidFill>
                              <a:latin typeface="Cambria Math" panose="02040503050406030204" pitchFamily="18" charset="0"/>
                            </a:rPr>
                          </m:ctrlPr>
                        </m:fPr>
                        <m:num>
                          <m:sSup>
                            <m:sSupPr>
                              <m:ctrlPr>
                                <a:rPr lang="en-US" sz="2800" b="0" i="1" smtClean="0">
                                  <a:solidFill>
                                    <a:schemeClr val="bg1"/>
                                  </a:solidFill>
                                  <a:latin typeface="Cambria Math" panose="02040503050406030204" pitchFamily="18" charset="0"/>
                                </a:rPr>
                              </m:ctrlPr>
                            </m:sSupPr>
                            <m:e>
                              <m:r>
                                <a:rPr lang="en-US" sz="2800" b="0" i="1" smtClean="0">
                                  <a:solidFill>
                                    <a:schemeClr val="bg1"/>
                                  </a:solidFill>
                                  <a:latin typeface="Cambria Math" panose="02040503050406030204" pitchFamily="18" charset="0"/>
                                </a:rPr>
                                <m:t>ℏ</m:t>
                              </m:r>
                            </m:e>
                            <m:sup>
                              <m:r>
                                <a:rPr lang="en-US" sz="2800" b="0" i="1" smtClean="0">
                                  <a:solidFill>
                                    <a:schemeClr val="bg1"/>
                                  </a:solidFill>
                                  <a:latin typeface="Cambria Math" panose="02040503050406030204" pitchFamily="18" charset="0"/>
                                </a:rPr>
                                <m:t>2</m:t>
                              </m:r>
                            </m:sup>
                          </m:sSup>
                        </m:num>
                        <m:den>
                          <m:r>
                            <a:rPr lang="en-US" sz="2800" b="0" i="1" smtClean="0">
                              <a:solidFill>
                                <a:schemeClr val="bg1"/>
                              </a:solidFill>
                              <a:latin typeface="Cambria Math" panose="02040503050406030204" pitchFamily="18" charset="0"/>
                            </a:rPr>
                            <m:t>𝑘𝑚</m:t>
                          </m:r>
                        </m:den>
                      </m:f>
                      <m:r>
                        <a:rPr lang="en-US" sz="2800" b="0" i="1" smtClean="0">
                          <a:solidFill>
                            <a:schemeClr val="bg1"/>
                          </a:solidFill>
                          <a:latin typeface="Cambria Math" panose="02040503050406030204" pitchFamily="18" charset="0"/>
                        </a:rPr>
                        <m:t> (</m:t>
                      </m:r>
                      <m:sSup>
                        <m:sSupPr>
                          <m:ctrlPr>
                            <a:rPr lang="en-US" sz="2800" b="0" i="1" smtClean="0">
                              <a:solidFill>
                                <a:schemeClr val="bg1"/>
                              </a:solidFill>
                              <a:latin typeface="Cambria Math" panose="02040503050406030204" pitchFamily="18" charset="0"/>
                            </a:rPr>
                          </m:ctrlPr>
                        </m:sSupPr>
                        <m:e>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𝑁</m:t>
                              </m:r>
                            </m:num>
                            <m:den>
                              <m:r>
                                <a:rPr lang="en-US" sz="2800" b="0" i="1" smtClean="0">
                                  <a:solidFill>
                                    <a:schemeClr val="bg1"/>
                                  </a:solidFill>
                                  <a:latin typeface="Cambria Math" panose="02040503050406030204" pitchFamily="18" charset="0"/>
                                </a:rPr>
                                <m:t>𝑉</m:t>
                              </m:r>
                            </m:den>
                          </m:f>
                          <m:r>
                            <a:rPr lang="en-US" sz="2800" b="0" i="1" smtClean="0">
                              <a:solidFill>
                                <a:schemeClr val="bg1"/>
                              </a:solidFill>
                              <a:latin typeface="Cambria Math" panose="02040503050406030204" pitchFamily="18" charset="0"/>
                            </a:rPr>
                            <m:t>)</m:t>
                          </m:r>
                        </m:e>
                        <m:sup>
                          <m:f>
                            <m:fPr>
                              <m:ctrlPr>
                                <a:rPr lang="en-US" sz="2800" b="0" i="1" smtClean="0">
                                  <a:solidFill>
                                    <a:schemeClr val="bg1"/>
                                  </a:solidFill>
                                  <a:latin typeface="Cambria Math" panose="02040503050406030204" pitchFamily="18" charset="0"/>
                                </a:rPr>
                              </m:ctrlPr>
                            </m:fPr>
                            <m:num>
                              <m:r>
                                <a:rPr lang="en-US" sz="2800" b="0" i="1" smtClean="0">
                                  <a:solidFill>
                                    <a:schemeClr val="bg1"/>
                                  </a:solidFill>
                                  <a:latin typeface="Cambria Math" panose="02040503050406030204" pitchFamily="18" charset="0"/>
                                </a:rPr>
                                <m:t>2</m:t>
                              </m:r>
                            </m:num>
                            <m:den>
                              <m:r>
                                <a:rPr lang="en-US" sz="2800" b="0" i="1" smtClean="0">
                                  <a:solidFill>
                                    <a:schemeClr val="bg1"/>
                                  </a:solidFill>
                                  <a:latin typeface="Cambria Math" panose="02040503050406030204" pitchFamily="18" charset="0"/>
                                </a:rPr>
                                <m:t>3</m:t>
                              </m:r>
                            </m:den>
                          </m:f>
                        </m:sup>
                      </m:sSup>
                    </m:oMath>
                  </m:oMathPara>
                </a14:m>
                <a:endParaRPr lang="ru-RU" sz="28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597286" y="3463122"/>
                <a:ext cx="3218702" cy="864596"/>
              </a:xfrm>
              <a:prstGeom prst="rect">
                <a:avLst/>
              </a:prstGeom>
              <a:blipFill rotWithShape="0">
                <a:blip r:embed="rId4"/>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814723859"/>
      </p:ext>
    </p:extLst>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107567" y="1046261"/>
                <a:ext cx="7203319" cy="2862322"/>
              </a:xfrm>
              <a:prstGeom prst="rect">
                <a:avLst/>
              </a:prstGeom>
            </p:spPr>
            <p:txBody>
              <a:bodyPr wrap="none">
                <a:spAutoFit/>
              </a:bodyPr>
              <a:lstStyle/>
              <a:p>
                <a:r>
                  <a:rPr lang="ru-RU"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Одатда,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ru-RU"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𝑇</m:t>
                        </m:r>
                      </m:e>
                      <m:sub>
                        <m:r>
                          <a:rPr lang="en-US" sz="2000" i="1">
                            <a:solidFill>
                              <a:schemeClr val="bg1"/>
                            </a:solidFill>
                            <a:latin typeface="Cambria Math" panose="02040503050406030204" pitchFamily="18" charset="0"/>
                          </a:rPr>
                          <m:t>0</m:t>
                        </m:r>
                      </m:sub>
                    </m:sSub>
                  </m:oMath>
                </a14:m>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T</a:t>
                </a:r>
                <a:r>
                  <a:rPr lang="ru-RU" sz="2000" dirty="0" err="1">
                    <a:solidFill>
                      <a:schemeClr val="bg1"/>
                    </a:solidFill>
                    <a:latin typeface="Times New Roman" panose="02020603050405020304" pitchFamily="18" charset="0"/>
                    <a:cs typeface="Times New Roman" panose="02020603050405020304" pitchFamily="18" charset="0"/>
                  </a:rPr>
                  <a:t>емпературани</a:t>
                </a:r>
                <a:r>
                  <a:rPr lang="ru-RU" sz="2000" dirty="0">
                    <a:solidFill>
                      <a:schemeClr val="bg1"/>
                    </a:solidFill>
                    <a:latin typeface="Times New Roman" panose="02020603050405020304" pitchFamily="18" charset="0"/>
                    <a:cs typeface="Times New Roman" panose="02020603050405020304" pitchFamily="18" charset="0"/>
                  </a:rPr>
                  <a:t> </a:t>
                </a:r>
                <a:r>
                  <a:rPr lang="ru-RU" sz="2000" b="1" dirty="0">
                    <a:solidFill>
                      <a:srgbClr val="FF0000"/>
                    </a:solidFill>
                    <a:latin typeface="Times New Roman" panose="02020603050405020304" pitchFamily="18" charset="0"/>
                    <a:cs typeface="Times New Roman" panose="02020603050405020304" pitchFamily="18" charset="0"/>
                  </a:rPr>
                  <a:t>конденсация </a:t>
                </a:r>
                <a:r>
                  <a:rPr lang="ru-RU" sz="2000" b="1" dirty="0" err="1">
                    <a:solidFill>
                      <a:srgbClr val="FF0000"/>
                    </a:solidFill>
                    <a:latin typeface="Times New Roman" panose="02020603050405020304" pitchFamily="18" charset="0"/>
                    <a:cs typeface="Times New Roman" panose="02020603050405020304" pitchFamily="18" charset="0"/>
                  </a:rPr>
                  <a:t>температураси</a:t>
                </a:r>
                <a:r>
                  <a:rPr lang="ru-RU" sz="2000" dirty="0">
                    <a:solidFill>
                      <a:srgbClr val="FF0000"/>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деб</a:t>
                </a:r>
                <a:r>
                  <a:rPr lang="uz-Cyrl-UZ"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юритилади.Газнинг</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smtClean="0">
                    <a:solidFill>
                      <a:schemeClr val="bg1"/>
                    </a:solidFill>
                    <a:latin typeface="Times New Roman" panose="02020603050405020304" pitchFamily="18" charset="0"/>
                    <a:cs typeface="Times New Roman" panose="02020603050405020304" pitchFamily="18" charset="0"/>
                  </a:rPr>
                  <a:t>температурасини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ru-RU"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rPr>
                          <m:t>𝑇</m:t>
                        </m:r>
                      </m:e>
                      <m:sub>
                        <m:r>
                          <a:rPr lang="en-US" sz="2000" i="1">
                            <a:solidFill>
                              <a:schemeClr val="bg1"/>
                            </a:solidFill>
                            <a:latin typeface="Cambria Math" panose="02040503050406030204" pitchFamily="18" charset="0"/>
                          </a:rPr>
                          <m:t>0</m:t>
                        </m:r>
                      </m:sub>
                    </m:sSub>
                  </m:oMath>
                </a14:m>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дан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пасайтириш</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натижасида</a:t>
                </a:r>
                <a:r>
                  <a:rPr lang="ru-RU" sz="2000" dirty="0" smtClean="0">
                    <a:solidFill>
                      <a:schemeClr val="bg1"/>
                    </a:solidFill>
                    <a:latin typeface="Times New Roman" panose="02020603050405020304" pitchFamily="18" charset="0"/>
                    <a:cs typeface="Times New Roman" panose="02020603050405020304" pitchFamily="18" charset="0"/>
                  </a:rPr>
                  <a:t> </a:t>
                </a:r>
                <a:r>
                  <a:rPr lang="uz-Cyrl-UZ" sz="2000" dirty="0">
                    <a:solidFill>
                      <a:schemeClr val="bg1"/>
                    </a:solidFill>
                    <a:latin typeface="Times New Roman" panose="02020603050405020304" pitchFamily="18" charset="0"/>
                    <a:cs typeface="Times New Roman" panose="02020603050405020304" pitchFamily="18" charset="0"/>
                  </a:rPr>
                  <a:t>юқоридаги ифодага</a:t>
                </a:r>
                <a:r>
                  <a:rPr lang="ru-RU" sz="2000" dirty="0">
                    <a:solidFill>
                      <a:schemeClr val="bg1"/>
                    </a:solidFill>
                    <a:latin typeface="Times New Roman" panose="02020603050405020304" pitchFamily="18" charset="0"/>
                    <a:cs typeface="Times New Roman" panose="02020603050405020304" pitchFamily="18" charset="0"/>
                  </a:rPr>
                  <a:t> га </a:t>
                </a:r>
                <a:r>
                  <a:rPr lang="ru-RU" sz="2000" dirty="0" err="1">
                    <a:solidFill>
                      <a:schemeClr val="bg1"/>
                    </a:solidFill>
                    <a:latin typeface="Times New Roman" panose="02020603050405020304" pitchFamily="18" charset="0"/>
                    <a:cs typeface="Times New Roman" panose="02020603050405020304" pitchFamily="18" charset="0"/>
                  </a:rPr>
                  <a:t>кўра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cs typeface="Times New Roman" panose="02020603050405020304" pitchFamily="18" charset="0"/>
                  </a:rPr>
                  <a:t>µ</a:t>
                </a:r>
                <a:r>
                  <a:rPr lang="en-US" sz="2000" dirty="0" smtClean="0">
                    <a:solidFill>
                      <a:schemeClr val="bg1"/>
                    </a:solidFill>
                    <a:latin typeface="Times New Roman" panose="02020603050405020304" pitchFamily="18" charset="0"/>
                    <a:cs typeface="Times New Roman" panose="02020603050405020304" pitchFamily="18" charset="0"/>
                  </a:rPr>
                  <a:t>&gt;0 </a:t>
                </a:r>
                <a:r>
                  <a:rPr lang="ru-RU" sz="2000" dirty="0" err="1">
                    <a:solidFill>
                      <a:schemeClr val="bg1"/>
                    </a:solidFill>
                    <a:latin typeface="Times New Roman" panose="02020603050405020304" pitchFamily="18" charset="0"/>
                    <a:cs typeface="Times New Roman" panose="02020603050405020304" pitchFamily="18" charset="0"/>
                  </a:rPr>
                  <a:t>бўлиб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қолади</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лекин</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Бозе</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статистикасида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cs typeface="Times New Roman" panose="02020603050405020304" pitchFamily="18" charset="0"/>
                  </a:rPr>
                  <a:t>µ</a:t>
                </a:r>
                <a:r>
                  <a:rPr lang="en-US" sz="2000" dirty="0" smtClean="0">
                    <a:solidFill>
                      <a:schemeClr val="bg1"/>
                    </a:solidFill>
                    <a:latin typeface="Times New Roman" panose="02020603050405020304" pitchFamily="18" charset="0"/>
                    <a:cs typeface="Times New Roman" panose="02020603050405020304" pitchFamily="18" charset="0"/>
                  </a:rPr>
                  <a:t> ≤0 </a:t>
                </a:r>
                <a:r>
                  <a:rPr lang="ru-RU" sz="2000" dirty="0" err="1">
                    <a:solidFill>
                      <a:schemeClr val="bg1"/>
                    </a:solidFill>
                    <a:latin typeface="Times New Roman" panose="02020603050405020304" pitchFamily="18" charset="0"/>
                    <a:cs typeface="Times New Roman" panose="02020603050405020304" pitchFamily="18" charset="0"/>
                  </a:rPr>
                  <a:t>бўлиши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керак</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Биринчи</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қарашдаги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бундай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smtClean="0">
                    <a:solidFill>
                      <a:schemeClr val="bg1"/>
                    </a:solidFill>
                    <a:latin typeface="Times New Roman" panose="02020603050405020304" pitchFamily="18" charset="0"/>
                    <a:cs typeface="Times New Roman" panose="02020603050405020304" pitchFamily="18" charset="0"/>
                  </a:rPr>
                  <a:t>қарама-қаршилик</a:t>
                </a:r>
                <a:r>
                  <a:rPr lang="en-US" sz="2000" dirty="0" smtClean="0">
                    <a:solidFill>
                      <a:schemeClr val="bg1"/>
                    </a:solidFill>
                    <a:latin typeface="Times New Roman" panose="02020603050405020304" pitchFamily="18" charset="0"/>
                    <a:cs typeface="Times New Roman" panose="02020603050405020304" pitchFamily="18" charset="0"/>
                  </a:rPr>
                  <a:t> N </a:t>
                </a:r>
              </a:p>
              <a:p>
                <a:r>
                  <a:rPr lang="ru-RU" sz="2000" dirty="0" err="1" smtClean="0">
                    <a:solidFill>
                      <a:schemeClr val="bg1"/>
                    </a:solidFill>
                    <a:latin typeface="Times New Roman" panose="02020603050405020304" pitchFamily="18" charset="0"/>
                    <a:cs typeface="Times New Roman" panose="02020603050405020304" pitchFamily="18" charset="0"/>
                  </a:rPr>
                  <a:t>ва</a:t>
                </a:r>
                <a:r>
                  <a:rPr lang="en-US" sz="2000" dirty="0" smtClean="0">
                    <a:solidFill>
                      <a:schemeClr val="bg1"/>
                    </a:solidFill>
                    <a:latin typeface="Times New Roman" panose="02020603050405020304" pitchFamily="18" charset="0"/>
                    <a:cs typeface="Times New Roman" panose="02020603050405020304" pitchFamily="18" charset="0"/>
                  </a:rPr>
                  <a:t> E </a:t>
                </a:r>
                <a:r>
                  <a:rPr lang="ru-RU" sz="2000" dirty="0">
                    <a:solidFill>
                      <a:schemeClr val="bg1"/>
                    </a:solidFill>
                    <a:latin typeface="Times New Roman" panose="02020603050405020304" pitchFamily="18" charset="0"/>
                    <a:cs typeface="Times New Roman" panose="02020603050405020304" pitchFamily="18" charset="0"/>
                  </a:rPr>
                  <a:t>ни </a:t>
                </a:r>
                <a:r>
                  <a:rPr lang="ru-RU" sz="2000" dirty="0" err="1">
                    <a:solidFill>
                      <a:schemeClr val="bg1"/>
                    </a:solidFill>
                    <a:latin typeface="Times New Roman" panose="02020603050405020304" pitchFamily="18" charset="0"/>
                    <a:cs typeface="Times New Roman" panose="02020603050405020304" pitchFamily="18" charset="0"/>
                  </a:rPr>
                  <a:t>ҳисоблашда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йиғиндидан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интегралга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ўтишдан</a:t>
                </a:r>
                <a:r>
                  <a:rPr lang="ru-RU" sz="2000" dirty="0">
                    <a:solidFill>
                      <a:schemeClr val="bg1"/>
                    </a:solidFill>
                    <a:latin typeface="Times New Roman" panose="02020603050405020304" pitchFamily="18" charset="0"/>
                    <a:cs typeface="Times New Roman" panose="02020603050405020304" pitchFamily="18" charset="0"/>
                  </a:rPr>
                  <a:t> </a:t>
                </a:r>
                <a:endParaRPr lang="ru-RU"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келиб</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чиқади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Ҳақиқатан</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ҳам</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бундай</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ўтишда</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йиғиндидаги</a:t>
                </a:r>
                <a:r>
                  <a:rPr lang="ru-RU" sz="2000" dirty="0">
                    <a:solidFill>
                      <a:schemeClr val="bg1"/>
                    </a:solidFill>
                    <a:latin typeface="Times New Roman" panose="02020603050405020304" pitchFamily="18" charset="0"/>
                    <a:cs typeface="Times New Roman" panose="02020603050405020304" pitchFamily="18" charset="0"/>
                  </a:rPr>
                  <a:t> </a:t>
                </a:r>
                <a:endParaRPr lang="ru-RU"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биринчи</a:t>
                </a:r>
                <a:r>
                  <a:rPr lang="ru-RU" sz="2000" dirty="0" smtClean="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ru-RU" sz="2000" i="1" smtClean="0">
                            <a:solidFill>
                              <a:schemeClr val="bg1"/>
                            </a:solidFill>
                            <a:latin typeface="Cambria Math" panose="02040503050406030204" pitchFamily="18" charset="0"/>
                          </a:rPr>
                        </m:ctrlPr>
                      </m:sSubPr>
                      <m:e>
                        <m:r>
                          <a:rPr lang="ru-RU" sz="200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rPr>
                          <m:t>𝑘</m:t>
                        </m:r>
                      </m:sub>
                    </m:sSub>
                    <m:r>
                      <a:rPr lang="en-US" sz="2000" b="0" i="1" smtClean="0">
                        <a:solidFill>
                          <a:schemeClr val="bg1"/>
                        </a:solidFill>
                        <a:latin typeface="Cambria Math" panose="02040503050406030204" pitchFamily="18" charset="0"/>
                      </a:rPr>
                      <m:t>=0</m:t>
                    </m:r>
                  </m:oMath>
                </a14:m>
                <a:r>
                  <a:rPr lang="ru-RU" sz="2000" dirty="0" smtClean="0">
                    <a:solidFill>
                      <a:schemeClr val="bg1"/>
                    </a:solidFill>
                    <a:latin typeface="Times New Roman" panose="02020603050405020304" pitchFamily="18" charset="0"/>
                    <a:cs typeface="Times New Roman" panose="02020603050405020304" pitchFamily="18" charset="0"/>
                  </a:rPr>
                  <a:t>)</a:t>
                </a:r>
                <a:r>
                  <a:rPr lang="en-US"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ҳад</a:t>
                </a:r>
                <a:r>
                  <a:rPr lang="ru-RU" sz="2000" dirty="0">
                    <a:solidFill>
                      <a:schemeClr val="bg1"/>
                    </a:solidFill>
                    <a:latin typeface="Times New Roman" panose="02020603050405020304" pitchFamily="18" charset="0"/>
                    <a:cs typeface="Times New Roman" panose="02020603050405020304" pitchFamily="18" charset="0"/>
                  </a:rPr>
                  <a:t> </a:t>
                </a:r>
                <a:r>
                  <a:rPr lang="en-US" sz="2000" dirty="0" smtClean="0">
                    <a:solidFill>
                      <a:schemeClr val="bg1"/>
                    </a:solidFill>
                    <a:latin typeface="Times New Roman" panose="02020603050405020304" pitchFamily="18" charset="0"/>
                    <a:cs typeface="Times New Roman" panose="02020603050405020304" pitchFamily="18" charset="0"/>
                  </a:rPr>
                  <a:t> √ɛ </a:t>
                </a:r>
                <a:r>
                  <a:rPr lang="ru-RU" sz="2000" dirty="0">
                    <a:solidFill>
                      <a:schemeClr val="bg1"/>
                    </a:solidFill>
                    <a:latin typeface="Times New Roman" panose="02020603050405020304" pitchFamily="18" charset="0"/>
                    <a:cs typeface="Times New Roman" panose="02020603050405020304" pitchFamily="18" charset="0"/>
                  </a:rPr>
                  <a:t>га </a:t>
                </a:r>
                <a:r>
                  <a:rPr lang="ru-RU" sz="2000" dirty="0" err="1">
                    <a:solidFill>
                      <a:schemeClr val="bg1"/>
                    </a:solidFill>
                    <a:latin typeface="Times New Roman" panose="02020603050405020304" pitchFamily="18" charset="0"/>
                    <a:cs typeface="Times New Roman" panose="02020603050405020304" pitchFamily="18" charset="0"/>
                  </a:rPr>
                  <a:t>кўпайтирилади</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яъни</a:t>
                </a:r>
                <a:r>
                  <a:rPr lang="ru-RU" sz="2000" dirty="0">
                    <a:solidFill>
                      <a:schemeClr val="bg1"/>
                    </a:solidFill>
                    <a:latin typeface="Times New Roman" panose="02020603050405020304" pitchFamily="18" charset="0"/>
                    <a:cs typeface="Times New Roman" panose="02020603050405020304" pitchFamily="18" charset="0"/>
                  </a:rPr>
                  <a:t>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ru-RU" sz="2000" dirty="0" err="1" smtClean="0">
                    <a:solidFill>
                      <a:schemeClr val="bg1"/>
                    </a:solidFill>
                    <a:latin typeface="Times New Roman" panose="02020603050405020304" pitchFamily="18" charset="0"/>
                    <a:cs typeface="Times New Roman" panose="02020603050405020304" pitchFamily="18" charset="0"/>
                  </a:rPr>
                  <a:t>йиғиндидан</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тушиб</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err="1">
                    <a:solidFill>
                      <a:schemeClr val="bg1"/>
                    </a:solidFill>
                    <a:latin typeface="Times New Roman" panose="02020603050405020304" pitchFamily="18" charset="0"/>
                    <a:cs typeface="Times New Roman" panose="02020603050405020304" pitchFamily="18" charset="0"/>
                  </a:rPr>
                  <a:t>қолади</a:t>
                </a:r>
                <a:r>
                  <a:rPr lang="ru-RU" sz="2000" dirty="0">
                    <a:solidFill>
                      <a:schemeClr val="bg1"/>
                    </a:solidFill>
                    <a:latin typeface="Times New Roman" panose="02020603050405020304" pitchFamily="18" charset="0"/>
                    <a:cs typeface="Times New Roman" panose="02020603050405020304" pitchFamily="18" charset="0"/>
                  </a:rPr>
                  <a:t>. </a:t>
                </a: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107567" y="1046261"/>
                <a:ext cx="7203319" cy="2862322"/>
              </a:xfrm>
              <a:prstGeom prst="rect">
                <a:avLst/>
              </a:prstGeom>
              <a:blipFill rotWithShape="0">
                <a:blip r:embed="rId2"/>
                <a:stretch>
                  <a:fillRect l="-931" t="-1279" b="-2985"/>
                </a:stretch>
              </a:blipFill>
            </p:spPr>
            <p:txBody>
              <a:bodyPr/>
              <a:lstStyle/>
              <a:p>
                <a:r>
                  <a:rPr lang="ru-RU">
                    <a:noFill/>
                  </a:rPr>
                  <a:t> </a:t>
                </a:r>
              </a:p>
            </p:txBody>
          </p:sp>
        </mc:Fallback>
      </mc:AlternateContent>
    </p:spTree>
    <p:extLst>
      <p:ext uri="{BB962C8B-B14F-4D97-AF65-F5344CB8AC3E}">
        <p14:creationId xmlns:p14="http://schemas.microsoft.com/office/powerpoint/2010/main" val="3012355305"/>
      </p:ext>
    </p:extLst>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Прямоугольник 1"/>
              <p:cNvSpPr/>
              <p:nvPr/>
            </p:nvSpPr>
            <p:spPr>
              <a:xfrm>
                <a:off x="1011677" y="773170"/>
                <a:ext cx="6517532" cy="3785652"/>
              </a:xfrm>
              <a:prstGeom prst="rect">
                <a:avLst/>
              </a:prstGeom>
            </p:spPr>
            <p:txBody>
              <a:bodyPr wrap="square">
                <a:spAutoFit/>
              </a:bodyPr>
              <a:lstStyle/>
              <a:p>
                <a:r>
                  <a:rPr lang="ru-RU" sz="24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вақтда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температурани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пасайтириш</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натижасида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зарралар</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нг</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кичик</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нергияли</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ҳолатга</a:t>
                </a:r>
                <a:r>
                  <a:rPr lang="ru-RU" sz="24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chemeClr val="bg1"/>
                    </a:solidFill>
                    <a:latin typeface="Times New Roman" panose="02020603050405020304" pitchFamily="18" charset="0"/>
                    <a:cs typeface="Times New Roman" panose="02020603050405020304" pitchFamily="18" charset="0"/>
                  </a:rPr>
                  <a:t>T=</a:t>
                </a:r>
                <a14:m>
                  <m:oMath xmlns:m="http://schemas.openxmlformats.org/officeDocument/2006/math">
                    <m:sSub>
                      <m:sSubPr>
                        <m:ctrlPr>
                          <a:rPr lang="en-US" sz="2400" i="1">
                            <a:solidFill>
                              <a:schemeClr val="bg1"/>
                            </a:solidFill>
                            <a:latin typeface="Cambria Math" panose="02040503050406030204" pitchFamily="18" charset="0"/>
                          </a:rPr>
                        </m:ctrlPr>
                      </m:sSubPr>
                      <m:e>
                        <m:r>
                          <a:rPr lang="en-US" sz="2400" i="1">
                            <a:solidFill>
                              <a:schemeClr val="bg1"/>
                            </a:solidFill>
                            <a:latin typeface="Cambria Math" panose="02040503050406030204" pitchFamily="18" charset="0"/>
                          </a:rPr>
                          <m:t>𝑇</m:t>
                        </m:r>
                      </m:e>
                      <m:sub>
                        <m:r>
                          <a:rPr lang="en-US" sz="2400" i="1">
                            <a:solidFill>
                              <a:schemeClr val="bg1"/>
                            </a:solidFill>
                            <a:latin typeface="Cambria Math" panose="02040503050406030204" pitchFamily="18" charset="0"/>
                          </a:rPr>
                          <m:t>0</m:t>
                        </m:r>
                      </m:sub>
                    </m:sSub>
                  </m:oMath>
                </a14:m>
                <a:r>
                  <a:rPr lang="en-US" sz="2400" dirty="0" smtClean="0">
                    <a:solidFill>
                      <a:schemeClr val="bg1"/>
                    </a:solidFill>
                    <a:latin typeface="Times New Roman" panose="02020603050405020304" pitchFamily="18" charset="0"/>
                    <a:cs typeface="Times New Roman" panose="02020603050405020304" pitchFamily="18" charset="0"/>
                  </a:rPr>
                  <a:t> </a:t>
                </a:r>
                <a:r>
                  <a:rPr lang="ru-RU" sz="2400" dirty="0">
                    <a:solidFill>
                      <a:schemeClr val="bg1"/>
                    </a:solidFill>
                    <a:latin typeface="Times New Roman" panose="02020603050405020304" pitchFamily="18" charset="0"/>
                    <a:cs typeface="Times New Roman" panose="02020603050405020304" pitchFamily="18" charset="0"/>
                  </a:rPr>
                  <a:t>да </a:t>
                </a:r>
                <a:r>
                  <a:rPr lang="ru-RU" sz="2400" dirty="0" err="1">
                    <a:solidFill>
                      <a:schemeClr val="bg1"/>
                    </a:solidFill>
                    <a:latin typeface="Times New Roman" panose="02020603050405020304" pitchFamily="18" charset="0"/>
                    <a:cs typeface="Times New Roman" panose="02020603050405020304" pitchFamily="18" charset="0"/>
                  </a:rPr>
                  <a:t>уларнинг</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ҳам-маси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тушгунча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йиғила</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боради</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smtClean="0">
                    <a:solidFill>
                      <a:schemeClr val="bg1"/>
                    </a:solidFill>
                    <a:latin typeface="Times New Roman" panose="02020603050405020304" pitchFamily="18" charset="0"/>
                    <a:cs typeface="Times New Roman" panose="02020603050405020304" pitchFamily="18" charset="0"/>
                  </a:rPr>
                  <a:t>µ</a:t>
                </a:r>
                <a:r>
                  <a:rPr lang="en-US" sz="2400" dirty="0" smtClean="0">
                    <a:solidFill>
                      <a:schemeClr val="bg1"/>
                    </a:solidFill>
                    <a:latin typeface="Times New Roman" panose="02020603050405020304" pitchFamily="18" charset="0"/>
                    <a:cs typeface="Times New Roman" panose="02020603050405020304" pitchFamily="18" charset="0"/>
                  </a:rPr>
                  <a:t>&gt;0  </a:t>
                </a:r>
                <a:r>
                  <a:rPr lang="uz-Cyrl-UZ" sz="2400" dirty="0">
                    <a:solidFill>
                      <a:schemeClr val="bg1"/>
                    </a:solidFill>
                    <a:latin typeface="Times New Roman" panose="02020603050405020304" pitchFamily="18" charset="0"/>
                    <a:cs typeface="Times New Roman" panose="02020603050405020304" pitchFamily="18" charset="0"/>
                  </a:rPr>
                  <a:t>йиғиндидаги барча ҳадлар чекли қиймат қабул қилади, лекин биринчи ҳад </a:t>
                </a:r>
                <a:r>
                  <a:rPr lang="en-US" sz="2400" dirty="0" smtClean="0">
                    <a:solidFill>
                      <a:schemeClr val="bg1"/>
                    </a:solidFill>
                    <a:latin typeface="Times New Roman" panose="02020603050405020304" pitchFamily="18" charset="0"/>
                    <a:cs typeface="Times New Roman" panose="02020603050405020304" pitchFamily="18" charset="0"/>
                  </a:rPr>
                  <a:t>(e=0) </a:t>
                </a:r>
                <a:r>
                  <a:rPr lang="uz-Cyrl-UZ" sz="2400" dirty="0">
                    <a:solidFill>
                      <a:schemeClr val="bg1"/>
                    </a:solidFill>
                    <a:latin typeface="Times New Roman" panose="02020603050405020304" pitchFamily="18" charset="0"/>
                    <a:cs typeface="Times New Roman" panose="02020603050405020304" pitchFamily="18" charset="0"/>
                  </a:rPr>
                  <a:t>чексизга интилади. Чексиздан қутилиш учун </a:t>
                </a:r>
                <a:r>
                  <a:rPr lang="uz-Cyrl-UZ" sz="2400" dirty="0" smtClean="0">
                    <a:solidFill>
                      <a:schemeClr val="bg1"/>
                    </a:solidFill>
                    <a:latin typeface="Times New Roman" panose="02020603050405020304" pitchFamily="18" charset="0"/>
                    <a:cs typeface="Times New Roman" panose="02020603050405020304" pitchFamily="18" charset="0"/>
                  </a:rPr>
                  <a:t>µ</a:t>
                </a:r>
                <a:r>
                  <a:rPr lang="en-US"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ни </a:t>
                </a:r>
                <a:r>
                  <a:rPr lang="uz-Cyrl-UZ" sz="2400" dirty="0">
                    <a:solidFill>
                      <a:schemeClr val="bg1"/>
                    </a:solidFill>
                    <a:latin typeface="Times New Roman" panose="02020603050405020304" pitchFamily="18" charset="0"/>
                    <a:cs typeface="Times New Roman" panose="02020603050405020304" pitchFamily="18" charset="0"/>
                  </a:rPr>
                  <a:t>нолга эмас, балки қандайдир чекли жуда кичик қийматга интилтириш керак. Бу эса мумкин эмас.</a:t>
                </a:r>
                <a:endParaRPr lang="ru-RU" sz="2400" dirty="0">
                  <a:solidFill>
                    <a:schemeClr val="bg1"/>
                  </a:solidFill>
                  <a:latin typeface="Times New Roman" panose="02020603050405020304" pitchFamily="18" charset="0"/>
                  <a:cs typeface="Times New Roman" panose="02020603050405020304" pitchFamily="18" charset="0"/>
                </a:endParaRPr>
              </a:p>
              <a:p>
                <a:endParaRPr lang="ru-RU" sz="2400" dirty="0">
                  <a:solidFill>
                    <a:schemeClr val="bg1"/>
                  </a:solidFill>
                  <a:latin typeface="Times New Roman" panose="02020603050405020304" pitchFamily="18" charset="0"/>
                  <a:cs typeface="Times New Roman" panose="02020603050405020304" pitchFamily="18" charset="0"/>
                </a:endParaRPr>
              </a:p>
            </p:txBody>
          </p:sp>
        </mc:Choice>
        <mc:Fallback xmlns="">
          <p:sp>
            <p:nvSpPr>
              <p:cNvPr id="2" name="Прямоугольник 1"/>
              <p:cNvSpPr>
                <a:spLocks noRot="1" noChangeAspect="1" noMove="1" noResize="1" noEditPoints="1" noAdjustHandles="1" noChangeArrowheads="1" noChangeShapeType="1" noTextEdit="1"/>
              </p:cNvSpPr>
              <p:nvPr/>
            </p:nvSpPr>
            <p:spPr>
              <a:xfrm>
                <a:off x="1011677" y="773170"/>
                <a:ext cx="6517532" cy="3785652"/>
              </a:xfrm>
              <a:prstGeom prst="rect">
                <a:avLst/>
              </a:prstGeom>
              <a:blipFill rotWithShape="0">
                <a:blip r:embed="rId2"/>
                <a:stretch>
                  <a:fillRect l="-1497" t="-1288" r="-935"/>
                </a:stretch>
              </a:blipFill>
            </p:spPr>
            <p:txBody>
              <a:bodyPr/>
              <a:lstStyle/>
              <a:p>
                <a:r>
                  <a:rPr lang="ru-RU">
                    <a:noFill/>
                  </a:rPr>
                  <a:t> </a:t>
                </a:r>
              </a:p>
            </p:txBody>
          </p:sp>
        </mc:Fallback>
      </mc:AlternateContent>
    </p:spTree>
    <p:extLst>
      <p:ext uri="{BB962C8B-B14F-4D97-AF65-F5344CB8AC3E}">
        <p14:creationId xmlns:p14="http://schemas.microsoft.com/office/powerpoint/2010/main" val="678916397"/>
      </p:ext>
    </p:extLst>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89556" y="880891"/>
            <a:ext cx="5894562" cy="1323439"/>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ҳолатни қуйидагича таҳлил қиламиз.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Энергияси</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p>
          <a:p>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&gt; 0 </a:t>
            </a:r>
            <a:r>
              <a:rPr lang="uz-Cyrl-UZ" sz="2000" dirty="0" smtClean="0">
                <a:solidFill>
                  <a:schemeClr val="bg1"/>
                </a:solidFill>
                <a:latin typeface="Times New Roman" panose="02020603050405020304" pitchFamily="18" charset="0"/>
                <a:cs typeface="Times New Roman" panose="02020603050405020304" pitchFamily="18" charset="0"/>
              </a:rPr>
              <a:t>зарралар</a:t>
            </a:r>
            <a:r>
              <a:rPr lang="en-US" sz="2000" dirty="0" smtClean="0">
                <a:solidFill>
                  <a:schemeClr val="bg1"/>
                </a:solidFill>
                <a:latin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µ</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=0 </a:t>
            </a:r>
            <a:r>
              <a:rPr lang="uz-Cyrl-UZ" sz="2000" dirty="0">
                <a:solidFill>
                  <a:schemeClr val="bg1"/>
                </a:solidFill>
                <a:latin typeface="Times New Roman" panose="02020603050405020304" pitchFamily="18" charset="0"/>
                <a:cs typeface="Times New Roman" panose="02020603050405020304" pitchFamily="18" charset="0"/>
              </a:rPr>
              <a:t>да қуйидагича тақсимланган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бўлади:</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713558" y="1981339"/>
                <a:ext cx="2646558" cy="86761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ea typeface="Cambria Math" panose="02040503050406030204" pitchFamily="18" charset="0"/>
                            </a:rPr>
                            <m:t>𝜀</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𝐴𝑉</m:t>
                      </m:r>
                      <m:f>
                        <m:fPr>
                          <m:ctrlPr>
                            <a:rPr lang="en-US" sz="2000" b="0" i="1" smtClean="0">
                              <a:solidFill>
                                <a:schemeClr val="bg1"/>
                              </a:solidFill>
                              <a:latin typeface="Cambria Math" panose="02040503050406030204" pitchFamily="18" charset="0"/>
                            </a:rPr>
                          </m:ctrlPr>
                        </m:fPr>
                        <m:num>
                          <m:rad>
                            <m:radPr>
                              <m:degHide m:val="on"/>
                              <m:ctrlPr>
                                <a:rPr lang="en-US" sz="2000" b="0" i="1" smtClean="0">
                                  <a:solidFill>
                                    <a:schemeClr val="bg1"/>
                                  </a:solidFill>
                                  <a:latin typeface="Cambria Math" panose="02040503050406030204" pitchFamily="18" charset="0"/>
                                </a:rPr>
                              </m:ctrlPr>
                            </m:radPr>
                            <m:deg/>
                            <m:e>
                              <m:r>
                                <a:rPr lang="en-US" sz="2000" b="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𝑑</m:t>
                              </m:r>
                              <m:r>
                                <a:rPr lang="en-US" sz="2000" b="0" i="1" smtClean="0">
                                  <a:solidFill>
                                    <a:schemeClr val="bg1"/>
                                  </a:solidFill>
                                  <a:latin typeface="Cambria Math" panose="02040503050406030204" pitchFamily="18" charset="0"/>
                                  <a:ea typeface="Cambria Math" panose="02040503050406030204" pitchFamily="18" charset="0"/>
                                </a:rPr>
                                <m:t>𝜀</m:t>
                              </m:r>
                            </m:e>
                          </m:rad>
                        </m:num>
                        <m:den>
                          <m:func>
                            <m:funcPr>
                              <m:ctrlPr>
                                <a:rPr lang="en-US" sz="2000" b="0" i="1" smtClean="0">
                                  <a:solidFill>
                                    <a:schemeClr val="bg1"/>
                                  </a:solidFill>
                                  <a:latin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rPr>
                                <m:t>exp</m:t>
                              </m:r>
                            </m:fName>
                            <m:e>
                              <m:d>
                                <m:dPr>
                                  <m:ctrlPr>
                                    <a:rPr lang="en-US" sz="2000" b="0" i="1" smtClean="0">
                                      <a:solidFill>
                                        <a:schemeClr val="bg1"/>
                                      </a:solidFill>
                                      <a:latin typeface="Cambria Math" panose="02040503050406030204" pitchFamily="18" charset="0"/>
                                    </a:rPr>
                                  </m:ctrlPr>
                                </m:d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ea typeface="Cambria Math" panose="02040503050406030204" pitchFamily="18" charset="0"/>
                                        </a:rPr>
                                        <m:t>𝜀</m:t>
                                      </m:r>
                                    </m:num>
                                    <m:den>
                                      <m:r>
                                        <a:rPr lang="en-US" sz="2000" b="0" i="1" smtClean="0">
                                          <a:solidFill>
                                            <a:schemeClr val="bg1"/>
                                          </a:solidFill>
                                          <a:latin typeface="Cambria Math" panose="02040503050406030204" pitchFamily="18" charset="0"/>
                                        </a:rPr>
                                        <m:t>𝑘𝑇</m:t>
                                      </m:r>
                                    </m:den>
                                  </m:f>
                                </m:e>
                              </m:d>
                            </m:e>
                          </m:func>
                          <m:r>
                            <a:rPr lang="en-US" sz="2000" b="0" i="1" smtClean="0">
                              <a:solidFill>
                                <a:schemeClr val="bg1"/>
                              </a:solidFill>
                              <a:latin typeface="Cambria Math" panose="02040503050406030204" pitchFamily="18" charset="0"/>
                            </a:rPr>
                            <m:t>−1</m:t>
                          </m:r>
                        </m:den>
                      </m:f>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713558" y="1981339"/>
                <a:ext cx="2646558" cy="867610"/>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1089556" y="2848949"/>
            <a:ext cx="5894562" cy="707886"/>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Демак, энергияси нолдан катта бўлган зарраларнинг тўлиқ сони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2947480" y="3797785"/>
                <a:ext cx="2718308" cy="80733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ru-RU" sz="200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ru-RU" sz="2000" i="1" smtClean="0">
                              <a:solidFill>
                                <a:schemeClr val="bg1"/>
                              </a:solidFill>
                              <a:latin typeface="Cambria Math" panose="02040503050406030204" pitchFamily="18" charset="0"/>
                              <a:ea typeface="Cambria Math" panose="02040503050406030204" pitchFamily="18" charset="0"/>
                            </a:rPr>
                            <m:t>𝜀</m:t>
                          </m:r>
                          <m:r>
                            <a:rPr lang="en-US" sz="2000" b="0" i="1" smtClean="0">
                              <a:solidFill>
                                <a:schemeClr val="bg1"/>
                              </a:solidFill>
                              <a:latin typeface="Cambria Math" panose="02040503050406030204" pitchFamily="18" charset="0"/>
                              <a:ea typeface="Cambria Math" panose="02040503050406030204" pitchFamily="18" charset="0"/>
                            </a:rPr>
                            <m:t>&gt;0</m:t>
                          </m:r>
                        </m:sub>
                      </m:sSub>
                      <m:r>
                        <a:rPr lang="en-US" sz="2000" b="0" i="1" smtClean="0">
                          <a:solidFill>
                            <a:schemeClr val="bg1"/>
                          </a:solidFill>
                          <a:latin typeface="Cambria Math" panose="02040503050406030204" pitchFamily="18" charset="0"/>
                        </a:rPr>
                        <m:t>=</m:t>
                      </m:r>
                      <m:nary>
                        <m:naryPr>
                          <m:limLoc m:val="undOvr"/>
                          <m:subHide m:val="on"/>
                          <m:supHide m:val="on"/>
                          <m:ctrlPr>
                            <a:rPr lang="en-US" sz="2000" b="0" i="1" smtClean="0">
                              <a:solidFill>
                                <a:schemeClr val="bg1"/>
                              </a:solidFill>
                              <a:latin typeface="Cambria Math" panose="02040503050406030204" pitchFamily="18" charset="0"/>
                            </a:rPr>
                          </m:ctrlPr>
                        </m:naryPr>
                        <m:sub/>
                        <m:sup/>
                        <m:e>
                          <m:r>
                            <a:rPr lang="en-US" sz="2000" b="0" i="1" smtClean="0">
                              <a:solidFill>
                                <a:schemeClr val="bg1"/>
                              </a:solidFill>
                              <a:latin typeface="Cambria Math" panose="02040503050406030204" pitchFamily="18" charset="0"/>
                            </a:rPr>
                            <m:t>𝑑</m:t>
                          </m:r>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𝑁</m:t>
                              </m:r>
                            </m:e>
                            <m:sub>
                              <m:r>
                                <a:rPr lang="en-US" sz="2000" b="0" i="1" smtClean="0">
                                  <a:solidFill>
                                    <a:schemeClr val="bg1"/>
                                  </a:solidFill>
                                  <a:latin typeface="Cambria Math" panose="02040503050406030204" pitchFamily="18" charset="0"/>
                                  <a:ea typeface="Cambria Math" panose="02040503050406030204" pitchFamily="18" charset="0"/>
                                </a:rPr>
                                <m:t>𝜀</m:t>
                              </m:r>
                            </m:sub>
                          </m:sSub>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𝑁</m:t>
                          </m:r>
                          <m:r>
                            <a:rPr lang="en-US" sz="2000" b="0" i="1" smtClean="0">
                              <a:solidFill>
                                <a:schemeClr val="bg1"/>
                              </a:solidFill>
                              <a:latin typeface="Cambria Math" panose="02040503050406030204" pitchFamily="18" charset="0"/>
                            </a:rPr>
                            <m:t>(</m:t>
                          </m:r>
                          <m:sSup>
                            <m:sSupPr>
                              <m:ctrlPr>
                                <a:rPr lang="en-US" sz="2000" b="0" i="1" smtClean="0">
                                  <a:solidFill>
                                    <a:schemeClr val="bg1"/>
                                  </a:solidFill>
                                  <a:latin typeface="Cambria Math" panose="02040503050406030204" pitchFamily="18" charset="0"/>
                                </a:rPr>
                              </m:ctrlPr>
                            </m:sSupPr>
                            <m:e>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𝑇</m:t>
                                  </m:r>
                                </m:num>
                                <m:den>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𝑇</m:t>
                                      </m:r>
                                    </m:e>
                                    <m:sub>
                                      <m:r>
                                        <a:rPr lang="en-US" sz="2000" b="0" i="1" smtClean="0">
                                          <a:solidFill>
                                            <a:schemeClr val="bg1"/>
                                          </a:solidFill>
                                          <a:latin typeface="Cambria Math" panose="02040503050406030204" pitchFamily="18" charset="0"/>
                                        </a:rPr>
                                        <m:t>0</m:t>
                                      </m:r>
                                    </m:sub>
                                  </m:sSub>
                                </m:den>
                              </m:f>
                              <m:r>
                                <a:rPr lang="en-US" sz="2000" b="0" i="1" smtClean="0">
                                  <a:solidFill>
                                    <a:schemeClr val="bg1"/>
                                  </a:solidFill>
                                  <a:latin typeface="Cambria Math" panose="02040503050406030204" pitchFamily="18" charset="0"/>
                                </a:rPr>
                                <m:t>)</m:t>
                              </m:r>
                            </m:e>
                            <m: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2</m:t>
                                  </m:r>
                                </m:den>
                              </m:f>
                            </m:sup>
                          </m:sSup>
                        </m:e>
                      </m:nary>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947480" y="3797785"/>
                <a:ext cx="2718308" cy="807337"/>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40142730"/>
      </p:ext>
    </p:extLst>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Прямоугольник 1"/>
              <p:cNvSpPr/>
              <p:nvPr/>
            </p:nvSpPr>
            <p:spPr>
              <a:xfrm>
                <a:off x="233464" y="389106"/>
                <a:ext cx="8774349" cy="4401205"/>
              </a:xfrm>
              <a:prstGeom prst="rect">
                <a:avLst/>
              </a:prstGeom>
            </p:spPr>
            <p:txBody>
              <a:bodyPr wrap="square">
                <a:spAutoFit/>
              </a:bodyPr>
              <a:lstStyle/>
              <a:p>
                <a:r>
                  <a:rPr lang="uz-Cyrl-UZ" sz="1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Қолган қисми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 0  </a:t>
                </a:r>
                <a:r>
                  <a:rPr lang="uz-Cyrl-UZ" sz="2800" dirty="0">
                    <a:solidFill>
                      <a:schemeClr val="bg1"/>
                    </a:solidFill>
                    <a:latin typeface="Times New Roman" panose="02020603050405020304" pitchFamily="18" charset="0"/>
                    <a:cs typeface="Times New Roman" panose="02020603050405020304" pitchFamily="18" charset="0"/>
                  </a:rPr>
                  <a:t>қуйидагига тенг бўлади:</a:t>
                </a:r>
                <a:r>
                  <a:rPr lang="ru-RU" sz="2800" i="1" dirty="0">
                    <a:solidFill>
                      <a:schemeClr val="bg1"/>
                    </a:solidFill>
                    <a:latin typeface="Times New Roman" panose="02020603050405020304" pitchFamily="18" charset="0"/>
                    <a:cs typeface="Times New Roman" panose="02020603050405020304" pitchFamily="18" charset="0"/>
                  </a:rPr>
                  <a:t>Н - </a:t>
                </a:r>
                <a:r>
                  <a:rPr lang="ru-RU" sz="2800" dirty="0" err="1">
                    <a:solidFill>
                      <a:schemeClr val="bg1"/>
                    </a:solidFill>
                    <a:latin typeface="Times New Roman" panose="02020603050405020304" pitchFamily="18" charset="0"/>
                    <a:cs typeface="Times New Roman" panose="02020603050405020304" pitchFamily="18" charset="0"/>
                  </a:rPr>
                  <a:t>бозонлар</a:t>
                </a:r>
                <a:r>
                  <a:rPr lang="ru-RU" sz="2800" dirty="0">
                    <a:solidFill>
                      <a:schemeClr val="bg1"/>
                    </a:solidFill>
                    <a:latin typeface="Times New Roman" panose="02020603050405020304" pitchFamily="18" charset="0"/>
                    <a:cs typeface="Times New Roman" panose="02020603050405020304" pitchFamily="18" charset="0"/>
                  </a:rPr>
                  <a:t> сони </a:t>
                </a:r>
                <a:r>
                  <a:rPr lang="ru-RU" sz="2800" dirty="0" err="1">
                    <a:solidFill>
                      <a:schemeClr val="bg1"/>
                    </a:solidFill>
                    <a:latin typeface="Times New Roman" panose="02020603050405020304" pitchFamily="18" charset="0"/>
                    <a:cs typeface="Times New Roman" panose="02020603050405020304" pitchFamily="18" charset="0"/>
                  </a:rPr>
                  <a:t>доимий</a:t>
                </a:r>
                <a:r>
                  <a:rPr lang="ru-RU" sz="2800" dirty="0">
                    <a:solidFill>
                      <a:schemeClr val="bg1"/>
                    </a:solidFill>
                    <a:latin typeface="Times New Roman" panose="02020603050405020304" pitchFamily="18" charset="0"/>
                    <a:cs typeface="Times New Roman" panose="02020603050405020304" pitchFamily="18" charset="0"/>
                  </a:rPr>
                  <a:t> </a:t>
                </a:r>
                <a:r>
                  <a:rPr lang="ru-RU" sz="2800" dirty="0" err="1" smtClean="0">
                    <a:solidFill>
                      <a:schemeClr val="bg1"/>
                    </a:solidFill>
                    <a:latin typeface="Times New Roman" panose="02020603050405020304" pitchFamily="18" charset="0"/>
                    <a:cs typeface="Times New Roman" panose="02020603050405020304" pitchFamily="18" charset="0"/>
                  </a:rPr>
                  <a:t>катталик</a:t>
                </a:r>
                <a:r>
                  <a:rPr lang="ru-RU" sz="2800" dirty="0" smtClean="0">
                    <a:solidFill>
                      <a:schemeClr val="bg1"/>
                    </a:solidFill>
                    <a:latin typeface="Times New Roman" panose="02020603050405020304" pitchFamily="18" charset="0"/>
                    <a:cs typeface="Times New Roman" panose="02020603050405020304" pitchFamily="18" charset="0"/>
                  </a:rPr>
                  <a:t>.</a:t>
                </a:r>
                <a:r>
                  <a:rPr lang="uz-Cyrl-UZ" sz="2800" dirty="0" smtClean="0">
                    <a:solidFill>
                      <a:schemeClr val="bg1"/>
                    </a:solidFill>
                    <a:latin typeface="Times New Roman" panose="02020603050405020304" pitchFamily="18" charset="0"/>
                    <a:cs typeface="Times New Roman" panose="02020603050405020304" pitchFamily="18" charset="0"/>
                  </a:rPr>
                  <a:t>Бозе-газ </a:t>
                </a:r>
                <a:r>
                  <a:rPr lang="uz-Cyrl-UZ" sz="2800" dirty="0">
                    <a:solidFill>
                      <a:schemeClr val="bg1"/>
                    </a:solidFill>
                    <a:latin typeface="Times New Roman" panose="02020603050405020304" pitchFamily="18" charset="0"/>
                    <a:cs typeface="Times New Roman" panose="02020603050405020304" pitchFamily="18" charset="0"/>
                  </a:rPr>
                  <a:t>ички энергияси </a:t>
                </a:r>
                <a:r>
                  <a:rPr lang="uz-Cyrl-UZ" sz="2800" dirty="0" smtClean="0">
                    <a:solidFill>
                      <a:schemeClr val="bg1"/>
                    </a:solidFill>
                    <a:latin typeface="Times New Roman" panose="02020603050405020304" pitchFamily="18" charset="0"/>
                    <a:cs typeface="Times New Roman" panose="02020603050405020304" pitchFamily="18" charset="0"/>
                  </a:rPr>
                  <a:t>фақат</a:t>
                </a:r>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&gt; 0</a:t>
                </a:r>
                <a:r>
                  <a:rPr lang="uz-Cyrl-UZ"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энергетик сатҳлардаги зарралар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билан </a:t>
                </a:r>
                <a:r>
                  <a:rPr lang="uz-Cyrl-UZ" sz="2800" dirty="0">
                    <a:solidFill>
                      <a:schemeClr val="bg1"/>
                    </a:solidFill>
                    <a:latin typeface="Times New Roman" panose="02020603050405020304" pitchFamily="18" charset="0"/>
                    <a:cs typeface="Times New Roman" panose="02020603050405020304" pitchFamily="18" charset="0"/>
                  </a:rPr>
                  <a:t>аниқланади. Демак</a:t>
                </a:r>
                <a:r>
                  <a:rPr lang="uz-Cyrl-UZ" sz="2800" dirty="0" smtClean="0">
                    <a:solidFill>
                      <a:schemeClr val="bg1"/>
                    </a:solidFill>
                    <a:latin typeface="Times New Roman" panose="02020603050405020304" pitchFamily="18" charset="0"/>
                    <a:cs typeface="Times New Roman" panose="02020603050405020304" pitchFamily="18" charset="0"/>
                  </a:rPr>
                  <a:t>,</a:t>
                </a:r>
                <a:r>
                  <a:rPr lang="en-US" sz="2800" dirty="0" smtClean="0">
                    <a:solidFill>
                      <a:schemeClr val="bg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800" i="1" smtClean="0">
                            <a:solidFill>
                              <a:schemeClr val="bg1"/>
                            </a:solidFill>
                            <a:latin typeface="Cambria Math" panose="02040503050406030204" pitchFamily="18" charset="0"/>
                          </a:rPr>
                        </m:ctrlPr>
                      </m:sSubPr>
                      <m:e>
                        <m:r>
                          <a:rPr lang="en-US" sz="2800" b="0" i="1" smtClean="0">
                            <a:solidFill>
                              <a:schemeClr val="bg1"/>
                            </a:solidFill>
                            <a:latin typeface="Cambria Math" panose="02040503050406030204" pitchFamily="18" charset="0"/>
                          </a:rPr>
                          <m:t>𝑇</m:t>
                        </m:r>
                      </m:e>
                      <m:sub>
                        <m:r>
                          <a:rPr lang="en-US" sz="2800" b="0" i="1" smtClean="0">
                            <a:solidFill>
                              <a:schemeClr val="bg1"/>
                            </a:solidFill>
                            <a:latin typeface="Cambria Math" panose="02040503050406030204" pitchFamily="18" charset="0"/>
                          </a:rPr>
                          <m:t>0</m:t>
                        </m:r>
                      </m:sub>
                    </m:sSub>
                  </m:oMath>
                </a14:m>
                <a:r>
                  <a:rPr lang="en-US"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шундай чегаравий кичик температураки,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cs typeface="Times New Roman" panose="02020603050405020304" pitchFamily="18" charset="0"/>
                  </a:rPr>
                  <a:t>T&lt;</a:t>
                </a:r>
                <a14:m>
                  <m:oMath xmlns:m="http://schemas.openxmlformats.org/officeDocument/2006/math">
                    <m:sSub>
                      <m:sSubPr>
                        <m:ctrlPr>
                          <a:rPr lang="en-US" sz="2800" i="1">
                            <a:solidFill>
                              <a:schemeClr val="bg1"/>
                            </a:solidFill>
                            <a:latin typeface="Cambria Math" panose="02040503050406030204" pitchFamily="18" charset="0"/>
                          </a:rPr>
                        </m:ctrlPr>
                      </m:sSubPr>
                      <m:e>
                        <m:r>
                          <a:rPr lang="en-US" sz="2800" i="1">
                            <a:solidFill>
                              <a:schemeClr val="bg1"/>
                            </a:solidFill>
                            <a:latin typeface="Cambria Math" panose="02040503050406030204" pitchFamily="18" charset="0"/>
                          </a:rPr>
                          <m:t>𝑇</m:t>
                        </m:r>
                      </m:e>
                      <m:sub>
                        <m:r>
                          <a:rPr lang="en-US" sz="2800" i="1">
                            <a:solidFill>
                              <a:schemeClr val="bg1"/>
                            </a:solidFill>
                            <a:latin typeface="Cambria Math" panose="02040503050406030204" pitchFamily="18" charset="0"/>
                          </a:rPr>
                          <m:t>0</m:t>
                        </m:r>
                      </m:sub>
                    </m:sSub>
                  </m:oMath>
                </a14:m>
                <a:r>
                  <a:rPr lang="en-US"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температурадан бошлаб зарралар </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&gt; 0 </a:t>
                </a:r>
                <a:r>
                  <a:rPr lang="uz-Cyrl-UZ" sz="2800" dirty="0" smtClean="0">
                    <a:solidFill>
                      <a:schemeClr val="bg1"/>
                    </a:solidFill>
                    <a:latin typeface="Times New Roman" panose="02020603050405020304" pitchFamily="18" charset="0"/>
                    <a:cs typeface="Times New Roman" panose="02020603050405020304" pitchFamily="18" charset="0"/>
                  </a:rPr>
                  <a:t>ҳолатлардан</a:t>
                </a:r>
                <a:r>
                  <a:rPr lang="en-US" sz="2800" dirty="0" smtClean="0">
                    <a:solidFill>
                      <a:schemeClr val="bg1"/>
                    </a:solidFill>
                    <a:latin typeface="Times New Roman" panose="02020603050405020304" pitchFamily="18" charset="0"/>
                    <a:cs typeface="Times New Roman" panose="02020603050405020304" pitchFamily="18" charset="0"/>
                  </a:rPr>
                  <a:t> </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0 </a:t>
                </a:r>
                <a:r>
                  <a:rPr lang="uz-Cyrl-UZ" sz="2800" dirty="0" smtClean="0">
                    <a:solidFill>
                      <a:schemeClr val="bg1"/>
                    </a:solidFill>
                    <a:latin typeface="Times New Roman" panose="02020603050405020304" pitchFamily="18" charset="0"/>
                    <a:cs typeface="Times New Roman" panose="02020603050405020304" pitchFamily="18" charset="0"/>
                  </a:rPr>
                  <a:t>ҳолатга</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uz-Cyrl-UZ" sz="2800" dirty="0" smtClean="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ўта бошлайди. Яъни, шу нарса </a:t>
                </a:r>
                <a:r>
                  <a:rPr lang="uz-Cyrl-UZ" sz="2800" dirty="0" smtClean="0">
                    <a:solidFill>
                      <a:schemeClr val="bg1"/>
                    </a:solidFill>
                    <a:latin typeface="Times New Roman" panose="02020603050405020304" pitchFamily="18" charset="0"/>
                    <a:cs typeface="Times New Roman" panose="02020603050405020304" pitchFamily="18" charset="0"/>
                  </a:rPr>
                  <a:t>кўринадики</a:t>
                </a:r>
                <a:r>
                  <a:rPr lang="en-US" sz="2800" dirty="0" smtClean="0">
                    <a:solidFill>
                      <a:schemeClr val="bg1"/>
                    </a:solidFill>
                    <a:latin typeface="Times New Roman" panose="02020603050405020304" pitchFamily="18" charset="0"/>
                    <a:cs typeface="Times New Roman" panose="02020603050405020304" pitchFamily="18" charset="0"/>
                  </a:rPr>
                  <a:t> T=0 </a:t>
                </a:r>
                <a:r>
                  <a:rPr lang="uz-Cyrl-UZ" sz="2800" dirty="0">
                    <a:solidFill>
                      <a:schemeClr val="bg1"/>
                    </a:solidFill>
                    <a:latin typeface="Times New Roman" panose="02020603050405020304" pitchFamily="18" charset="0"/>
                    <a:cs typeface="Times New Roman" panose="02020603050405020304" pitchFamily="18" charset="0"/>
                  </a:rPr>
                  <a:t>да ҳамма бозонлар </a:t>
                </a:r>
                <a:endParaRPr lang="en-US" sz="2800" dirty="0" smtClean="0">
                  <a:solidFill>
                    <a:schemeClr val="bg1"/>
                  </a:solidFill>
                  <a:latin typeface="Times New Roman" panose="02020603050405020304" pitchFamily="18" charset="0"/>
                  <a:cs typeface="Times New Roman" panose="02020603050405020304" pitchFamily="18" charset="0"/>
                </a:endParaRPr>
              </a:p>
              <a:p>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0 </a:t>
                </a:r>
                <a:r>
                  <a:rPr lang="uz-Cyrl-UZ" sz="2800" dirty="0">
                    <a:solidFill>
                      <a:schemeClr val="bg1"/>
                    </a:solidFill>
                    <a:latin typeface="Times New Roman" panose="02020603050405020304" pitchFamily="18" charset="0"/>
                    <a:cs typeface="Times New Roman" panose="02020603050405020304" pitchFamily="18" charset="0"/>
                  </a:rPr>
                  <a:t>энергетик сатҳда тўпланар экан. </a:t>
                </a:r>
                <a:endParaRPr lang="ru-RU" sz="2800" dirty="0">
                  <a:solidFill>
                    <a:schemeClr val="bg1"/>
                  </a:solidFill>
                  <a:latin typeface="Times New Roman" panose="02020603050405020304" pitchFamily="18" charset="0"/>
                  <a:cs typeface="Times New Roman" panose="02020603050405020304" pitchFamily="18" charset="0"/>
                </a:endParaRPr>
              </a:p>
            </p:txBody>
          </p:sp>
        </mc:Choice>
        <mc:Fallback>
          <p:sp>
            <p:nvSpPr>
              <p:cNvPr id="2" name="Прямоугольник 1"/>
              <p:cNvSpPr>
                <a:spLocks noRot="1" noChangeAspect="1" noMove="1" noResize="1" noEditPoints="1" noAdjustHandles="1" noChangeArrowheads="1" noChangeShapeType="1" noTextEdit="1"/>
              </p:cNvSpPr>
              <p:nvPr/>
            </p:nvSpPr>
            <p:spPr>
              <a:xfrm>
                <a:off x="233464" y="389106"/>
                <a:ext cx="8774349" cy="4401205"/>
              </a:xfrm>
              <a:prstGeom prst="rect">
                <a:avLst/>
              </a:prstGeom>
              <a:blipFill rotWithShape="0">
                <a:blip r:embed="rId2"/>
                <a:stretch>
                  <a:fillRect l="-1389" t="-1524" b="-2909"/>
                </a:stretch>
              </a:blipFill>
            </p:spPr>
            <p:txBody>
              <a:bodyPr/>
              <a:lstStyle/>
              <a:p>
                <a:r>
                  <a:rPr lang="ru-RU">
                    <a:noFill/>
                  </a:rPr>
                  <a:t> </a:t>
                </a:r>
              </a:p>
            </p:txBody>
          </p:sp>
        </mc:Fallback>
      </mc:AlternateContent>
    </p:spTree>
    <p:extLst>
      <p:ext uri="{BB962C8B-B14F-4D97-AF65-F5344CB8AC3E}">
        <p14:creationId xmlns:p14="http://schemas.microsoft.com/office/powerpoint/2010/main" val="1417559352"/>
      </p:ext>
    </p:extLst>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75489" y="573932"/>
            <a:ext cx="7908587" cy="3973188"/>
          </a:xfrm>
          <a:prstGeom prst="rect">
            <a:avLst/>
          </a:prstGeom>
        </p:spPr>
        <p:txBody>
          <a:bodyPr wrap="square">
            <a:spAutoFit/>
          </a:bodyPr>
          <a:lstStyle/>
          <a:p>
            <a:r>
              <a:rPr lang="uz-Cyrl-UZ" sz="2800" dirty="0">
                <a:solidFill>
                  <a:schemeClr val="bg1"/>
                </a:solidFill>
                <a:latin typeface="Times New Roman" panose="02020603050405020304" pitchFamily="18" charset="0"/>
                <a:cs typeface="Times New Roman" panose="02020603050405020304" pitchFamily="18" charset="0"/>
              </a:rPr>
              <a:t>Бу ҳодиса газ-суюқлик конденсацияси </a:t>
            </a:r>
            <a:endParaRPr lang="en-US" sz="2800" dirty="0">
              <a:solidFill>
                <a:schemeClr val="bg1"/>
              </a:solidFill>
              <a:latin typeface="Times New Roman" panose="02020603050405020304" pitchFamily="18" charset="0"/>
              <a:cs typeface="Times New Roman" panose="02020603050405020304" pitchFamily="18" charset="0"/>
            </a:endParaRPr>
          </a:p>
          <a:p>
            <a:r>
              <a:rPr lang="uz-Cyrl-UZ" sz="2800" dirty="0">
                <a:solidFill>
                  <a:schemeClr val="bg1"/>
                </a:solidFill>
                <a:latin typeface="Times New Roman" panose="02020603050405020304" pitchFamily="18" charset="0"/>
                <a:cs typeface="Times New Roman" panose="02020603050405020304" pitchFamily="18" charset="0"/>
              </a:rPr>
              <a:t>каби </a:t>
            </a:r>
            <a:r>
              <a:rPr lang="uz-Cyrl-UZ" sz="2800" b="1" dirty="0">
                <a:solidFill>
                  <a:srgbClr val="FF0000"/>
                </a:solidFill>
                <a:latin typeface="Times New Roman" panose="02020603050405020304" pitchFamily="18" charset="0"/>
                <a:cs typeface="Times New Roman" panose="02020603050405020304" pitchFamily="18" charset="0"/>
              </a:rPr>
              <a:t>Бозе-Эйнштейн конденсацияси</a:t>
            </a:r>
            <a:r>
              <a:rPr lang="uz-Cyrl-UZ" sz="2800" i="1" dirty="0">
                <a:solidFill>
                  <a:srgbClr val="FF0000"/>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деб юритилади. Реал фазода юз </a:t>
            </a:r>
            <a:endParaRPr lang="en-US" sz="2800" dirty="0">
              <a:solidFill>
                <a:schemeClr val="bg1"/>
              </a:solidFill>
              <a:latin typeface="Times New Roman" panose="02020603050405020304" pitchFamily="18" charset="0"/>
              <a:cs typeface="Times New Roman" panose="02020603050405020304" pitchFamily="18" charset="0"/>
            </a:endParaRPr>
          </a:p>
          <a:p>
            <a:r>
              <a:rPr lang="uz-Cyrl-UZ" sz="2800" dirty="0">
                <a:solidFill>
                  <a:schemeClr val="bg1"/>
                </a:solidFill>
                <a:latin typeface="Times New Roman" panose="02020603050405020304" pitchFamily="18" charset="0"/>
                <a:cs typeface="Times New Roman" panose="02020603050405020304" pitchFamily="18" charset="0"/>
              </a:rPr>
              <a:t>берувчи оддий конденсациядан фарқли равишда </a:t>
            </a:r>
            <a:endParaRPr lang="en-US" sz="2800" dirty="0">
              <a:solidFill>
                <a:schemeClr val="bg1"/>
              </a:solidFill>
              <a:latin typeface="Times New Roman" panose="02020603050405020304" pitchFamily="18" charset="0"/>
              <a:cs typeface="Times New Roman" panose="02020603050405020304" pitchFamily="18" charset="0"/>
            </a:endParaRPr>
          </a:p>
          <a:p>
            <a:r>
              <a:rPr lang="uz-Cyrl-UZ" sz="2800" dirty="0">
                <a:solidFill>
                  <a:schemeClr val="bg1"/>
                </a:solidFill>
                <a:latin typeface="Times New Roman" panose="02020603050405020304" pitchFamily="18" charset="0"/>
                <a:cs typeface="Times New Roman" panose="02020603050405020304" pitchFamily="18" charset="0"/>
              </a:rPr>
              <a:t>бундай конденсация </a:t>
            </a:r>
            <a:r>
              <a:rPr lang="uz-Cyrl-UZ" sz="2800" b="1" dirty="0">
                <a:solidFill>
                  <a:schemeClr val="bg1"/>
                </a:solidFill>
                <a:latin typeface="Times New Roman" panose="02020603050405020304" pitchFamily="18" charset="0"/>
                <a:cs typeface="Times New Roman" panose="02020603050405020304" pitchFamily="18" charset="0"/>
              </a:rPr>
              <a:t>фазалар фазосида</a:t>
            </a:r>
            <a:r>
              <a:rPr lang="uz-Cyrl-UZ" sz="2800" i="1" dirty="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юз беради.  Энг қуйи ҳолатдаги </a:t>
            </a:r>
            <a:endParaRPr lang="en-US" sz="2800" dirty="0">
              <a:solidFill>
                <a:schemeClr val="bg1"/>
              </a:solidFill>
              <a:latin typeface="Times New Roman" panose="02020603050405020304" pitchFamily="18" charset="0"/>
              <a:cs typeface="Times New Roman" panose="02020603050405020304" pitchFamily="18" charset="0"/>
            </a:endParaRPr>
          </a:p>
          <a:p>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ɛ = 0 </a:t>
            </a:r>
            <a:r>
              <a:rPr lang="uz-Cyrl-UZ" sz="2800" dirty="0">
                <a:solidFill>
                  <a:schemeClr val="bg1"/>
                </a:solidFill>
                <a:latin typeface="Times New Roman" panose="02020603050405020304" pitchFamily="18" charset="0"/>
                <a:cs typeface="Times New Roman" panose="02020603050405020304" pitchFamily="18" charset="0"/>
              </a:rPr>
              <a:t>зарралар </a:t>
            </a:r>
            <a:r>
              <a:rPr lang="uz-Cyrl-UZ" sz="2800" b="1" dirty="0">
                <a:solidFill>
                  <a:srgbClr val="FF0000"/>
                </a:solidFill>
                <a:latin typeface="Times New Roman" panose="02020603050405020304" pitchFamily="18" charset="0"/>
                <a:cs typeface="Times New Roman" panose="02020603050405020304" pitchFamily="18" charset="0"/>
              </a:rPr>
              <a:t>«конденсат»</a:t>
            </a:r>
            <a:r>
              <a:rPr lang="uz-Cyrl-UZ" sz="2800" b="1" dirty="0">
                <a:solidFill>
                  <a:schemeClr val="bg1"/>
                </a:solidFill>
                <a:latin typeface="Times New Roman" panose="02020603050405020304" pitchFamily="18" charset="0"/>
                <a:cs typeface="Times New Roman" panose="02020603050405020304" pitchFamily="18" charset="0"/>
              </a:rPr>
              <a:t>,</a:t>
            </a:r>
            <a:r>
              <a:rPr lang="uz-Cyrl-UZ" sz="2800" i="1" dirty="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қўзғалган ҳолатдагилари эса </a:t>
            </a:r>
            <a:r>
              <a:rPr lang="uz-Cyrl-UZ" sz="2800" b="1" dirty="0">
                <a:solidFill>
                  <a:srgbClr val="FF0000"/>
                </a:solidFill>
                <a:latin typeface="Times New Roman" panose="02020603050405020304" pitchFamily="18" charset="0"/>
                <a:cs typeface="Times New Roman" panose="02020603050405020304" pitchFamily="18" charset="0"/>
              </a:rPr>
              <a:t>«конденсат усти»</a:t>
            </a:r>
            <a:r>
              <a:rPr lang="uz-Cyrl-UZ" sz="2800" i="1" dirty="0">
                <a:solidFill>
                  <a:schemeClr val="bg1"/>
                </a:solidFill>
                <a:latin typeface="Times New Roman" panose="02020603050405020304" pitchFamily="18" charset="0"/>
                <a:cs typeface="Times New Roman" panose="02020603050405020304" pitchFamily="18" charset="0"/>
              </a:rPr>
              <a:t> </a:t>
            </a:r>
            <a:r>
              <a:rPr lang="uz-Cyrl-UZ" sz="2800" dirty="0">
                <a:solidFill>
                  <a:schemeClr val="bg1"/>
                </a:solidFill>
                <a:latin typeface="Times New Roman" panose="02020603050405020304" pitchFamily="18" charset="0"/>
                <a:cs typeface="Times New Roman" panose="02020603050405020304" pitchFamily="18" charset="0"/>
              </a:rPr>
              <a:t>деб юритилади.</a:t>
            </a:r>
            <a:endParaRPr lang="ru-RU" sz="2800" dirty="0"/>
          </a:p>
        </p:txBody>
      </p:sp>
    </p:spTree>
    <p:extLst>
      <p:ext uri="{BB962C8B-B14F-4D97-AF65-F5344CB8AC3E}">
        <p14:creationId xmlns:p14="http://schemas.microsoft.com/office/powerpoint/2010/main" val="529244524"/>
      </p:ext>
    </p:extLst>
  </p:cSld>
  <p:clrMapOvr>
    <a:masterClrMapping/>
  </p:clrMapOvr>
  <p:transition spd="med">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96302" y="608517"/>
            <a:ext cx="4102405" cy="400110"/>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rPr>
              <a:t>Бозе-Ейнштейн газининг энергияси</a:t>
            </a:r>
            <a:endParaRPr lang="ru-RU" sz="2000" dirty="0">
              <a:solidFill>
                <a:schemeClr val="bg1"/>
              </a:solidFill>
            </a:endParaRPr>
          </a:p>
        </p:txBody>
      </p:sp>
      <mc:AlternateContent xmlns:mc="http://schemas.openxmlformats.org/markup-compatibility/2006" xmlns:a14="http://schemas.microsoft.com/office/drawing/2010/main">
        <mc:Choice Requires="a14">
          <p:sp>
            <p:nvSpPr>
              <p:cNvPr id="4" name="TextBox 3"/>
              <p:cNvSpPr txBox="1"/>
              <p:nvPr/>
            </p:nvSpPr>
            <p:spPr>
              <a:xfrm>
                <a:off x="1587676" y="1327825"/>
                <a:ext cx="4965590" cy="6299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ru-RU" sz="200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𝐸</m:t>
                          </m:r>
                        </m:e>
                        <m:sup>
                          <m:r>
                            <a:rPr lang="en-US" sz="2000" b="0" i="1" smtClean="0">
                              <a:solidFill>
                                <a:schemeClr val="bg1"/>
                              </a:solidFill>
                              <a:latin typeface="Cambria Math" panose="02040503050406030204" pitchFamily="18" charset="0"/>
                            </a:rPr>
                            <m:t>𝑏𝑜𝑧𝑒</m:t>
                          </m:r>
                        </m:sup>
                      </m:sSup>
                      <m:r>
                        <a:rPr lang="en-US" sz="2000" b="0" i="1" smtClean="0">
                          <a:solidFill>
                            <a:schemeClr val="bg1"/>
                          </a:solidFill>
                          <a:latin typeface="Cambria Math" panose="02040503050406030204" pitchFamily="18" charset="0"/>
                        </a:rPr>
                        <m:t>=1,78</m:t>
                      </m:r>
                      <m:r>
                        <a:rPr lang="en-US" sz="2000" b="0" i="1" smtClean="0">
                          <a:solidFill>
                            <a:schemeClr val="bg1"/>
                          </a:solidFill>
                          <a:latin typeface="Cambria Math" panose="02040503050406030204" pitchFamily="18" charset="0"/>
                        </a:rPr>
                        <m:t>𝐴𝑉</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𝑘𝑇</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5</m:t>
                              </m:r>
                            </m:num>
                            <m:den>
                              <m:r>
                                <a:rPr lang="en-US" sz="2000" b="0" i="1" smtClean="0">
                                  <a:solidFill>
                                    <a:schemeClr val="bg1"/>
                                  </a:solidFill>
                                  <a:latin typeface="Cambria Math" panose="02040503050406030204" pitchFamily="18" charset="0"/>
                                </a:rPr>
                                <m:t>2</m:t>
                              </m:r>
                            </m:den>
                          </m:f>
                        </m:sup>
                      </m:sSup>
                      <m:r>
                        <a:rPr lang="en-US" sz="2000" b="0" i="1" smtClean="0">
                          <a:solidFill>
                            <a:schemeClr val="bg1"/>
                          </a:solidFill>
                          <a:latin typeface="Cambria Math" panose="02040503050406030204" pitchFamily="18" charset="0"/>
                        </a:rPr>
                        <m:t>=31,6 </m:t>
                      </m:r>
                      <m:f>
                        <m:fPr>
                          <m:ctrlPr>
                            <a:rPr lang="en-US" sz="2000" b="0" i="1" smtClean="0">
                              <a:solidFill>
                                <a:schemeClr val="bg1"/>
                              </a:solidFill>
                              <a:latin typeface="Cambria Math" panose="02040503050406030204" pitchFamily="18" charset="0"/>
                            </a:rPr>
                          </m:ctrlPr>
                        </m:fPr>
                        <m:num>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𝑚</m:t>
                              </m:r>
                            </m:e>
                            <m:sup>
                              <m:r>
                                <a:rPr lang="en-US" sz="2000" b="0" i="1" smtClean="0">
                                  <a:solidFill>
                                    <a:schemeClr val="bg1"/>
                                  </a:solidFill>
                                  <a:latin typeface="Cambria Math" panose="02040503050406030204" pitchFamily="18" charset="0"/>
                                </a:rPr>
                                <m:t>3/2</m:t>
                              </m:r>
                            </m:sup>
                          </m:sSup>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𝑘𝑇</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5/2</m:t>
                              </m:r>
                            </m:sup>
                          </m:sSup>
                          <m:r>
                            <a:rPr lang="en-US" sz="2000" b="0" i="1" smtClean="0">
                              <a:solidFill>
                                <a:schemeClr val="bg1"/>
                              </a:solidFill>
                              <a:latin typeface="Cambria Math" panose="02040503050406030204" pitchFamily="18" charset="0"/>
                            </a:rPr>
                            <m:t>𝑉</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ℏ</m:t>
                              </m:r>
                            </m:e>
                            <m:sup>
                              <m:r>
                                <a:rPr lang="en-US" sz="2000" b="0" i="1" smtClean="0">
                                  <a:solidFill>
                                    <a:schemeClr val="bg1"/>
                                  </a:solidFill>
                                  <a:latin typeface="Cambria Math" panose="02040503050406030204" pitchFamily="18" charset="0"/>
                                </a:rPr>
                                <m:t>3</m:t>
                              </m:r>
                            </m:sup>
                          </m:sSup>
                        </m:den>
                      </m:f>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587676" y="1327825"/>
                <a:ext cx="4965590" cy="629981"/>
              </a:xfrm>
              <a:prstGeom prst="rect">
                <a:avLst/>
              </a:prstGeom>
              <a:blipFill rotWithShape="0">
                <a:blip r:embed="rId2"/>
                <a:stretch>
                  <a:fillRect/>
                </a:stretch>
              </a:blipFill>
            </p:spPr>
            <p:txBody>
              <a:bodyPr/>
              <a:lstStyle/>
              <a:p>
                <a:r>
                  <a:rPr lang="ru-RU">
                    <a:noFill/>
                  </a:rPr>
                  <a:t> </a:t>
                </a:r>
              </a:p>
            </p:txBody>
          </p:sp>
        </mc:Fallback>
      </mc:AlternateContent>
      <p:sp>
        <p:nvSpPr>
          <p:cNvPr id="5" name="Прямоугольник 4"/>
          <p:cNvSpPr/>
          <p:nvPr/>
        </p:nvSpPr>
        <p:spPr>
          <a:xfrm>
            <a:off x="3321708" y="1969227"/>
            <a:ext cx="2063385"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иссиқлик</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сиғими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7" name="TextBox 6"/>
              <p:cNvSpPr txBox="1"/>
              <p:nvPr/>
            </p:nvSpPr>
            <p:spPr>
              <a:xfrm>
                <a:off x="1587676" y="2369337"/>
                <a:ext cx="5569858" cy="62998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Sup>
                        <m:sSubSupPr>
                          <m:ctrlPr>
                            <a:rPr lang="en-US" sz="2000" b="0" i="1" smtClean="0">
                              <a:solidFill>
                                <a:schemeClr val="bg1"/>
                              </a:solidFill>
                              <a:latin typeface="Cambria Math" panose="02040503050406030204" pitchFamily="18" charset="0"/>
                            </a:rPr>
                          </m:ctrlPr>
                        </m:sSubSupPr>
                        <m:e>
                          <m:r>
                            <a:rPr lang="en-US" sz="2000" b="0" i="1" smtClean="0">
                              <a:solidFill>
                                <a:schemeClr val="bg1"/>
                              </a:solidFill>
                              <a:latin typeface="Cambria Math" panose="02040503050406030204" pitchFamily="18" charset="0"/>
                            </a:rPr>
                            <m:t>𝐶</m:t>
                          </m:r>
                        </m:e>
                        <m:sub>
                          <m:r>
                            <a:rPr lang="en-US" sz="2000" b="0" i="1" smtClean="0">
                              <a:solidFill>
                                <a:schemeClr val="bg1"/>
                              </a:solidFill>
                              <a:latin typeface="Cambria Math" panose="02040503050406030204" pitchFamily="18" charset="0"/>
                            </a:rPr>
                            <m:t>𝑉</m:t>
                          </m:r>
                        </m:sub>
                        <m:sup>
                          <m:r>
                            <a:rPr lang="en-US" sz="2000" i="1">
                              <a:solidFill>
                                <a:schemeClr val="bg1"/>
                              </a:solidFill>
                              <a:latin typeface="Cambria Math" panose="02040503050406030204" pitchFamily="18" charset="0"/>
                            </a:rPr>
                            <m:t>𝑏𝑜𝑧𝑒</m:t>
                          </m:r>
                        </m:sup>
                      </m:sSubSup>
                      <m:r>
                        <a:rPr lang="en-US" sz="2000" b="0" i="1" smtClean="0">
                          <a:solidFill>
                            <a:schemeClr val="bg1"/>
                          </a:solidFill>
                          <a:latin typeface="Cambria Math" panose="02040503050406030204" pitchFamily="18" charset="0"/>
                        </a:rPr>
                        <m:t>=</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5</m:t>
                          </m:r>
                        </m:num>
                        <m:den>
                          <m:r>
                            <a:rPr lang="en-US" sz="2000" b="0" i="1" smtClean="0">
                              <a:solidFill>
                                <a:schemeClr val="bg1"/>
                              </a:solidFill>
                              <a:latin typeface="Cambria Math" panose="02040503050406030204" pitchFamily="18" charset="0"/>
                            </a:rPr>
                            <m:t>2</m:t>
                          </m:r>
                        </m:den>
                      </m:f>
                      <m:r>
                        <a:rPr lang="en-US" sz="2000" b="0" i="1" smtClean="0">
                          <a:solidFill>
                            <a:schemeClr val="bg1"/>
                          </a:solidFill>
                          <a:latin typeface="Cambria Math" panose="02040503050406030204" pitchFamily="18" charset="0"/>
                        </a:rPr>
                        <m:t>  </m:t>
                      </m:r>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𝐸</m:t>
                          </m:r>
                        </m:num>
                        <m:den>
                          <m:r>
                            <a:rPr lang="en-US" sz="2000" b="0" i="1" smtClean="0">
                              <a:solidFill>
                                <a:schemeClr val="bg1"/>
                              </a:solidFill>
                              <a:latin typeface="Cambria Math" panose="02040503050406030204" pitchFamily="18" charset="0"/>
                            </a:rPr>
                            <m:t>𝑇</m:t>
                          </m:r>
                        </m:den>
                      </m:f>
                      <m:r>
                        <a:rPr lang="en-US" sz="2000" b="0" i="1" smtClean="0">
                          <a:solidFill>
                            <a:schemeClr val="bg1"/>
                          </a:solidFill>
                          <a:latin typeface="Cambria Math" panose="02040503050406030204" pitchFamily="18" charset="0"/>
                        </a:rPr>
                        <m:t>=4,45</m:t>
                      </m:r>
                      <m:r>
                        <a:rPr lang="en-US" sz="2000" b="0" i="1" smtClean="0">
                          <a:solidFill>
                            <a:schemeClr val="bg1"/>
                          </a:solidFill>
                          <a:latin typeface="Cambria Math" panose="02040503050406030204" pitchFamily="18" charset="0"/>
                        </a:rPr>
                        <m:t>𝐴𝑉</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rPr>
                        <m:t>𝑘𝑇</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f>
                            <m:fPr>
                              <m:ctrlPr>
                                <a:rPr lang="en-US" sz="2000" b="0" i="1" smtClean="0">
                                  <a:solidFill>
                                    <a:schemeClr val="bg1"/>
                                  </a:solidFill>
                                  <a:latin typeface="Cambria Math" panose="02040503050406030204" pitchFamily="18" charset="0"/>
                                </a:rPr>
                              </m:ctrlPr>
                            </m:fPr>
                            <m:num>
                              <m:r>
                                <a:rPr lang="en-US" sz="2000" b="0" i="1" smtClean="0">
                                  <a:solidFill>
                                    <a:schemeClr val="bg1"/>
                                  </a:solidFill>
                                  <a:latin typeface="Cambria Math" panose="02040503050406030204" pitchFamily="18" charset="0"/>
                                </a:rPr>
                                <m:t>3</m:t>
                              </m:r>
                            </m:num>
                            <m:den>
                              <m:r>
                                <a:rPr lang="en-US" sz="2000" b="0" i="1" smtClean="0">
                                  <a:solidFill>
                                    <a:schemeClr val="bg1"/>
                                  </a:solidFill>
                                  <a:latin typeface="Cambria Math" panose="02040503050406030204" pitchFamily="18" charset="0"/>
                                </a:rPr>
                                <m:t>2</m:t>
                              </m:r>
                            </m:den>
                          </m:f>
                        </m:sup>
                      </m:sSup>
                      <m:r>
                        <a:rPr lang="en-US" sz="2000" b="0" i="1" smtClean="0">
                          <a:solidFill>
                            <a:schemeClr val="bg1"/>
                          </a:solidFill>
                          <a:latin typeface="Cambria Math" panose="02040503050406030204" pitchFamily="18" charset="0"/>
                        </a:rPr>
                        <m:t>=79 </m:t>
                      </m:r>
                      <m:f>
                        <m:fPr>
                          <m:ctrlPr>
                            <a:rPr lang="en-US" sz="2000" b="0" i="1" smtClean="0">
                              <a:solidFill>
                                <a:schemeClr val="bg1"/>
                              </a:solidFill>
                              <a:latin typeface="Cambria Math" panose="02040503050406030204" pitchFamily="18" charset="0"/>
                            </a:rPr>
                          </m:ctrlPr>
                        </m:fPr>
                        <m:num>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𝑚</m:t>
                              </m:r>
                            </m:e>
                            <m:sup>
                              <m:r>
                                <a:rPr lang="en-US" sz="2000" b="0" i="1" smtClean="0">
                                  <a:solidFill>
                                    <a:schemeClr val="bg1"/>
                                  </a:solidFill>
                                  <a:latin typeface="Cambria Math" panose="02040503050406030204" pitchFamily="18" charset="0"/>
                                </a:rPr>
                                <m:t>3/2</m:t>
                              </m:r>
                            </m:sup>
                          </m:sSup>
                          <m:r>
                            <a:rPr lang="en-US" sz="2000" b="0" i="1" smtClean="0">
                              <a:solidFill>
                                <a:schemeClr val="bg1"/>
                              </a:solidFill>
                              <a:latin typeface="Cambria Math" panose="02040503050406030204" pitchFamily="18" charset="0"/>
                            </a:rPr>
                            <m:t> (</m:t>
                          </m:r>
                          <m:r>
                            <a:rPr lang="en-US" sz="2000" b="0" i="1" smtClean="0">
                              <a:solidFill>
                                <a:schemeClr val="bg1"/>
                              </a:solidFill>
                              <a:latin typeface="Cambria Math" panose="02040503050406030204" pitchFamily="18" charset="0"/>
                            </a:rPr>
                            <m:t>𝑘𝑇</m:t>
                          </m:r>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3/2</m:t>
                              </m:r>
                            </m:sup>
                          </m:sSup>
                          <m:r>
                            <a:rPr lang="en-US" sz="2000" b="0" i="1" smtClean="0">
                              <a:solidFill>
                                <a:schemeClr val="bg1"/>
                              </a:solidFill>
                              <a:latin typeface="Cambria Math" panose="02040503050406030204" pitchFamily="18" charset="0"/>
                            </a:rPr>
                            <m:t>𝑉</m:t>
                          </m:r>
                        </m:num>
                        <m:den>
                          <m:sSup>
                            <m:sSupPr>
                              <m:ctrlPr>
                                <a:rPr lang="en-US" sz="2000" b="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ℏ</m:t>
                              </m:r>
                            </m:e>
                            <m:sup>
                              <m:r>
                                <a:rPr lang="en-US" sz="2000" b="0" i="1" smtClean="0">
                                  <a:solidFill>
                                    <a:schemeClr val="bg1"/>
                                  </a:solidFill>
                                  <a:latin typeface="Cambria Math" panose="02040503050406030204" pitchFamily="18" charset="0"/>
                                </a:rPr>
                                <m:t>3</m:t>
                              </m:r>
                            </m:sup>
                          </m:sSup>
                        </m:den>
                      </m:f>
                    </m:oMath>
                  </m:oMathPara>
                </a14:m>
                <a:endParaRPr lang="ru-RU" sz="2000" dirty="0">
                  <a:solidFill>
                    <a:schemeClr val="bg1"/>
                  </a:solidFill>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587676" y="2369337"/>
                <a:ext cx="5569858" cy="629981"/>
              </a:xfrm>
              <a:prstGeom prst="rect">
                <a:avLst/>
              </a:prstGeom>
              <a:blipFill rotWithShape="0">
                <a:blip r:embed="rId3"/>
                <a:stretch>
                  <a:fillRect/>
                </a:stretch>
              </a:blipFill>
            </p:spPr>
            <p:txBody>
              <a:bodyPr/>
              <a:lstStyle/>
              <a:p>
                <a:r>
                  <a:rPr lang="ru-RU">
                    <a:noFill/>
                  </a:rPr>
                  <a:t> </a:t>
                </a:r>
              </a:p>
            </p:txBody>
          </p:sp>
        </mc:Fallback>
      </mc:AlternateContent>
      <p:sp>
        <p:nvSpPr>
          <p:cNvPr id="8" name="Прямоугольник 7"/>
          <p:cNvSpPr/>
          <p:nvPr/>
        </p:nvSpPr>
        <p:spPr>
          <a:xfrm>
            <a:off x="960484" y="3003793"/>
            <a:ext cx="6824241" cy="1015663"/>
          </a:xfrm>
          <a:prstGeom prst="rect">
            <a:avLst/>
          </a:prstGeom>
        </p:spPr>
        <p:txBody>
          <a:bodyPr wrap="square">
            <a:spAutoFit/>
          </a:bodyPr>
          <a:lstStyle/>
          <a:p>
            <a:pPr indent="449580" algn="just"/>
            <a:r>
              <a:rPr lang="uz-Cyrl-UZ" sz="2000" dirty="0">
                <a:solidFill>
                  <a:schemeClr val="bg1"/>
                </a:solidFill>
                <a:latin typeface="Times New Roman" panose="02020603050405020304" pitchFamily="18" charset="0"/>
                <a:ea typeface="Times New Roman" panose="02020603050405020304" pitchFamily="18" charset="0"/>
              </a:rPr>
              <a:t> Ҳудди  шундай усуллар асосида катта термодинамик потенциал,энтропия ва босим ифодаларини олиш мумкин, бу ҳисоблашлар амалий машғулотларда ўрганилади.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3421429"/>
      </p:ext>
    </p:extLst>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29575" y="515566"/>
            <a:ext cx="7869676" cy="4009230"/>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Шундай қилиб, Бозе-Ейнштейн гази энтропияси ва иссиқлик сиғими, Нернст теоремасига мос ҳолда, температура абсолют нолга интилганда нолга интилар экан ва босим ҳажмга боғлиқ бўлмайди. Бу томондан Бозе-Эйнштейн гази тўйинган буғ билан ўхшашдир. Бу ўхшашлик шу билан тушунтириладики</a:t>
            </a:r>
            <a:r>
              <a:rPr lang="uz-Cyrl-UZ"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ɛ=0 </a:t>
            </a:r>
            <a:r>
              <a:rPr lang="uz-Cyrl-UZ" sz="2800" dirty="0">
                <a:solidFill>
                  <a:schemeClr val="bg1"/>
                </a:solidFill>
                <a:latin typeface="Times New Roman" panose="02020603050405020304" pitchFamily="18" charset="0"/>
                <a:cs typeface="Times New Roman" panose="02020603050405020304" pitchFamily="18" charset="0"/>
              </a:rPr>
              <a:t>бўлган ҳолатда конденсат зарралари импулсга эга бўл­майди ва босимга ҳисса </a:t>
            </a:r>
            <a:r>
              <a:rPr lang="uz-Cyrl-UZ" sz="2800" dirty="0" smtClean="0">
                <a:solidFill>
                  <a:schemeClr val="bg1"/>
                </a:solidFill>
                <a:latin typeface="Times New Roman" panose="02020603050405020304" pitchFamily="18" charset="0"/>
                <a:cs typeface="Times New Roman" panose="02020603050405020304" pitchFamily="18" charset="0"/>
              </a:rPr>
              <a:t>қўша</a:t>
            </a:r>
            <a:endParaRPr lang="ru-RU"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3183551"/>
      </p:ext>
    </p:extLst>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14401" y="739302"/>
            <a:ext cx="7568118" cy="3970318"/>
          </a:xfrm>
          <a:prstGeom prst="rect">
            <a:avLst/>
          </a:prstGeom>
        </p:spPr>
        <p:txBody>
          <a:bodyPr wrap="square">
            <a:spAutoFit/>
          </a:bodyPr>
          <a:lstStyle/>
          <a:p>
            <a:r>
              <a:rPr lang="uz-Cyrl-UZ"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ўхшашлик шу билан тушунтириладики,</a:t>
            </a:r>
            <a:r>
              <a:rPr lang="en-US" sz="28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ɛ=0 </a:t>
            </a:r>
            <a:r>
              <a:rPr lang="uz-Cyrl-UZ" sz="2800" dirty="0">
                <a:solidFill>
                  <a:schemeClr val="bg1"/>
                </a:solidFill>
                <a:latin typeface="Times New Roman" panose="02020603050405020304" pitchFamily="18" charset="0"/>
                <a:cs typeface="Times New Roman" panose="02020603050405020304" pitchFamily="18" charset="0"/>
              </a:rPr>
              <a:t>бўлган ҳолатда конденсат зарралари импулсга эга бўл­майди ва босимга ҳисса қўша </a:t>
            </a:r>
            <a:r>
              <a:rPr lang="uz-Cyrl-UZ" sz="2800" dirty="0" smtClean="0">
                <a:solidFill>
                  <a:schemeClr val="bg1"/>
                </a:solidFill>
                <a:latin typeface="Times New Roman" panose="02020603050405020304" pitchFamily="18" charset="0"/>
                <a:cs typeface="Times New Roman" panose="02020603050405020304" pitchFamily="18" charset="0"/>
              </a:rPr>
              <a:t>олмайди.Бозе-Эйнштейн </a:t>
            </a:r>
            <a:r>
              <a:rPr lang="uz-Cyrl-UZ" sz="2800" dirty="0">
                <a:solidFill>
                  <a:schemeClr val="bg1"/>
                </a:solidFill>
                <a:latin typeface="Times New Roman" panose="02020603050405020304" pitchFamily="18" charset="0"/>
                <a:cs typeface="Times New Roman" panose="02020603050405020304" pitchFamily="18" charset="0"/>
              </a:rPr>
              <a:t>конденсацияси зарралар сони ўзгармас бўлган системалардагина юз беради. Фотон газида конденсация тушунчаси умуман йўқ, чунки бу системада муво занат ҳолатда ҳам зарралар - фотонлар сони ўзгариб туради.. </a:t>
            </a:r>
            <a:endParaRPr lang="ru-RU" sz="2800" dirty="0"/>
          </a:p>
        </p:txBody>
      </p:sp>
    </p:spTree>
    <p:extLst>
      <p:ext uri="{BB962C8B-B14F-4D97-AF65-F5344CB8AC3E}">
        <p14:creationId xmlns:p14="http://schemas.microsoft.com/office/powerpoint/2010/main" val="193428973"/>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61871" y="780745"/>
            <a:ext cx="6420255" cy="2062103"/>
          </a:xfrm>
          <a:prstGeom prst="rect">
            <a:avLst/>
          </a:prstGeom>
        </p:spPr>
        <p:txBody>
          <a:bodyPr wrap="square">
            <a:spAutoFit/>
          </a:bodyPr>
          <a:lstStyle/>
          <a:p>
            <a:pPr indent="449580"/>
            <a:r>
              <a:rPr lang="ru-RU" sz="2000" dirty="0" err="1">
                <a:solidFill>
                  <a:schemeClr val="bg1"/>
                </a:solidFill>
                <a:latin typeface="Times New Roman" panose="02020603050405020304" pitchFamily="18" charset="0"/>
                <a:ea typeface="Times New Roman" panose="02020603050405020304" pitchFamily="18" charset="0"/>
              </a:rPr>
              <a:t>Бозе</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Ферми-</a:t>
            </a:r>
            <a:r>
              <a:rPr lang="ru-RU" sz="2000" dirty="0" err="1">
                <a:solidFill>
                  <a:schemeClr val="bg1"/>
                </a:solidFill>
                <a:latin typeface="Times New Roman" panose="02020603050405020304" pitchFamily="18" charset="0"/>
                <a:ea typeface="Times New Roman" panose="02020603050405020304" pitchFamily="18" charset="0"/>
              </a:rPr>
              <a:t>газларининг</a:t>
            </a:r>
            <a:r>
              <a:rPr lang="ru-RU" sz="2000" dirty="0">
                <a:solidFill>
                  <a:schemeClr val="bg1"/>
                </a:solidFill>
                <a:latin typeface="Times New Roman" panose="02020603050405020304" pitchFamily="18" charset="0"/>
                <a:ea typeface="Times New Roman" panose="02020603050405020304" pitchFamily="18" charset="0"/>
              </a:rPr>
              <a:t> термодинамик </a:t>
            </a:r>
            <a:r>
              <a:rPr lang="ru-RU" sz="2000" dirty="0" err="1">
                <a:solidFill>
                  <a:schemeClr val="bg1"/>
                </a:solidFill>
                <a:latin typeface="Times New Roman" panose="02020603050405020304" pitchFamily="18" charset="0"/>
                <a:ea typeface="Times New Roman" panose="02020603050405020304" pitchFamily="18" charset="0"/>
              </a:rPr>
              <a:t>характеристикаларидан</a:t>
            </a:r>
            <a:r>
              <a:rPr lang="ru-RU" sz="2000" dirty="0">
                <a:solidFill>
                  <a:schemeClr val="bg1"/>
                </a:solidFill>
                <a:latin typeface="Times New Roman" panose="02020603050405020304" pitchFamily="18" charset="0"/>
                <a:ea typeface="Times New Roman" panose="02020603050405020304" pitchFamily="18" charset="0"/>
              </a:rPr>
              <a:t> </a:t>
            </a:r>
            <a:r>
              <a:rPr lang="uz-Cyrl-UZ" sz="2000" dirty="0">
                <a:solidFill>
                  <a:schemeClr val="bg1"/>
                </a:solidFill>
                <a:latin typeface="Times New Roman" panose="02020603050405020304" pitchFamily="18" charset="0"/>
                <a:ea typeface="Times New Roman" panose="02020603050405020304" pitchFamily="18" charset="0"/>
              </a:rPr>
              <a:t>э</a:t>
            </a:r>
            <a:r>
              <a:rPr lang="ru-RU" sz="2000" dirty="0" err="1">
                <a:solidFill>
                  <a:schemeClr val="bg1"/>
                </a:solidFill>
                <a:latin typeface="Times New Roman" panose="02020603050405020304" pitchFamily="18" charset="0"/>
                <a:ea typeface="Times New Roman" panose="02020603050405020304" pitchFamily="18" charset="0"/>
              </a:rPr>
              <a:t>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кўргазмалиси</a:t>
            </a:r>
            <a:r>
              <a:rPr lang="ru-RU" sz="2000" dirty="0">
                <a:solidFill>
                  <a:schemeClr val="bg1"/>
                </a:solidFill>
                <a:latin typeface="Times New Roman" panose="02020603050405020304" pitchFamily="18" charset="0"/>
                <a:ea typeface="Times New Roman" panose="02020603050405020304" pitchFamily="18" charset="0"/>
              </a:rPr>
              <a:t> -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тенгламасидир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Бизга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маълумки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катта</a:t>
            </a:r>
            <a:r>
              <a:rPr lang="ru-RU" sz="2000" dirty="0">
                <a:solidFill>
                  <a:schemeClr val="bg1"/>
                </a:solidFill>
                <a:latin typeface="Times New Roman" panose="02020603050405020304" pitchFamily="18" charset="0"/>
                <a:ea typeface="Times New Roman" panose="02020603050405020304" pitchFamily="18" charset="0"/>
              </a:rPr>
              <a:t> термодинамик </a:t>
            </a:r>
            <a:r>
              <a:rPr lang="ru-RU" sz="2000" dirty="0" err="1">
                <a:solidFill>
                  <a:schemeClr val="bg1"/>
                </a:solidFill>
                <a:latin typeface="Times New Roman" panose="02020603050405020304" pitchFamily="18" charset="0"/>
                <a:ea typeface="Times New Roman" panose="02020603050405020304" pitchFamily="18" charset="0"/>
              </a:rPr>
              <a:t>потенсиал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ияси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билан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қуйидаги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кўринишда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боғланган</a:t>
            </a:r>
            <a:r>
              <a:rPr lang="ru-RU" sz="2000" dirty="0" smtClean="0">
                <a:solidFill>
                  <a:schemeClr val="bg1"/>
                </a:solidFill>
                <a:latin typeface="Times New Roman" panose="02020603050405020304" pitchFamily="18" charset="0"/>
                <a:ea typeface="Times New Roman" panose="02020603050405020304" pitchFamily="18" charset="0"/>
              </a:rPr>
              <a:t>:</a:t>
            </a:r>
            <a:endParaRPr lang="en-US" sz="2000" dirty="0" smtClean="0">
              <a:solidFill>
                <a:schemeClr val="bg1"/>
              </a:solidFill>
              <a:latin typeface="Times New Roman" panose="02020603050405020304" pitchFamily="18" charset="0"/>
              <a:ea typeface="Times New Roman" panose="02020603050405020304" pitchFamily="18" charset="0"/>
            </a:endParaRPr>
          </a:p>
          <a:p>
            <a:pPr indent="449580"/>
            <a:r>
              <a:rPr lang="en-US" sz="2000" dirty="0">
                <a:solidFill>
                  <a:schemeClr val="bg1"/>
                </a:solidFill>
                <a:effectLst/>
                <a:latin typeface="Times New Roman" panose="02020603050405020304" pitchFamily="18" charset="0"/>
                <a:ea typeface="Times New Roman" panose="02020603050405020304" pitchFamily="18" charset="0"/>
              </a:rPr>
              <a:t> </a:t>
            </a:r>
            <a:r>
              <a:rPr lang="en-US" sz="2000" dirty="0" smtClean="0">
                <a:solidFill>
                  <a:schemeClr val="bg1"/>
                </a:solidFill>
                <a:effectLst/>
                <a:latin typeface="Times New Roman" panose="02020603050405020304" pitchFamily="18" charset="0"/>
                <a:ea typeface="Times New Roman" panose="02020603050405020304" pitchFamily="18" charset="0"/>
              </a:rPr>
              <a:t>                        </a:t>
            </a:r>
            <a:r>
              <a:rPr lang="en-US" sz="2800" dirty="0" smtClean="0">
                <a:solidFill>
                  <a:schemeClr val="bg1"/>
                </a:solidFill>
                <a:effectLst/>
                <a:latin typeface="Times New Roman" panose="02020603050405020304" pitchFamily="18" charset="0"/>
                <a:ea typeface="Times New Roman" panose="02020603050405020304" pitchFamily="18" charset="0"/>
              </a:rPr>
              <a:t>B = - </a:t>
            </a:r>
            <a:r>
              <a:rPr lang="en-US" sz="2800" dirty="0" err="1" smtClean="0">
                <a:solidFill>
                  <a:schemeClr val="bg1"/>
                </a:solidFill>
                <a:effectLst/>
                <a:latin typeface="Times New Roman" panose="02020603050405020304" pitchFamily="18" charset="0"/>
                <a:ea typeface="Times New Roman" panose="02020603050405020304" pitchFamily="18" charset="0"/>
              </a:rPr>
              <a:t>kT</a:t>
            </a:r>
            <a:r>
              <a:rPr lang="en-US" sz="2800" dirty="0" smtClean="0">
                <a:solidFill>
                  <a:schemeClr val="bg1"/>
                </a:solidFill>
                <a:effectLst/>
                <a:latin typeface="Times New Roman" panose="02020603050405020304" pitchFamily="18" charset="0"/>
                <a:ea typeface="Times New Roman" panose="02020603050405020304" pitchFamily="18" charset="0"/>
              </a:rPr>
              <a:t> ln Z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cxnSp>
        <p:nvCxnSpPr>
          <p:cNvPr id="4" name="Прямая соединительная линия 3"/>
          <p:cNvCxnSpPr/>
          <p:nvPr/>
        </p:nvCxnSpPr>
        <p:spPr>
          <a:xfrm>
            <a:off x="5214026" y="2363821"/>
            <a:ext cx="10700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Прямоугольник 4"/>
          <p:cNvSpPr/>
          <p:nvPr/>
        </p:nvSpPr>
        <p:spPr>
          <a:xfrm>
            <a:off x="3404679" y="2865335"/>
            <a:ext cx="2539478" cy="400110"/>
          </a:xfrm>
          <a:prstGeom prst="rect">
            <a:avLst/>
          </a:prstGeom>
        </p:spPr>
        <p:txBody>
          <a:bodyPr wrap="none">
            <a:spAutoFit/>
          </a:bodyPr>
          <a:lstStyle/>
          <a:p>
            <a:r>
              <a:rPr lang="ru-RU" sz="2000" dirty="0" err="1">
                <a:solidFill>
                  <a:schemeClr val="bg1"/>
                </a:solidFill>
                <a:latin typeface="Times New Roman" panose="02020603050405020304" pitchFamily="18" charset="0"/>
                <a:ea typeface="Times New Roman" panose="02020603050405020304" pitchFamily="18" charset="0"/>
              </a:rPr>
              <a:t>ёки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тенгламаси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3633107" y="3573047"/>
            <a:ext cx="2082621" cy="523220"/>
          </a:xfrm>
          <a:prstGeom prst="rect">
            <a:avLst/>
          </a:prstGeom>
        </p:spPr>
        <p:txBody>
          <a:bodyPr wrap="none">
            <a:spAutoFit/>
          </a:bodyPr>
          <a:lstStyle/>
          <a:p>
            <a:r>
              <a:rPr lang="en-US" sz="2800" dirty="0" err="1" smtClean="0">
                <a:solidFill>
                  <a:schemeClr val="bg1"/>
                </a:solidFill>
                <a:latin typeface="Times New Roman" panose="02020603050405020304" pitchFamily="18" charset="0"/>
                <a:ea typeface="Times New Roman" panose="02020603050405020304" pitchFamily="18" charset="0"/>
              </a:rPr>
              <a:t>pV</a:t>
            </a:r>
            <a:r>
              <a:rPr lang="en-US" sz="2800" dirty="0" smtClean="0">
                <a:solidFill>
                  <a:schemeClr val="bg1"/>
                </a:solidFill>
                <a:latin typeface="Times New Roman" panose="02020603050405020304" pitchFamily="18" charset="0"/>
                <a:ea typeface="Times New Roman" panose="02020603050405020304" pitchFamily="18" charset="0"/>
              </a:rPr>
              <a:t> = </a:t>
            </a:r>
            <a:r>
              <a:rPr lang="en-US" sz="2800" dirty="0" err="1" smtClean="0">
                <a:solidFill>
                  <a:schemeClr val="bg1"/>
                </a:solidFill>
                <a:latin typeface="Times New Roman" panose="02020603050405020304" pitchFamily="18" charset="0"/>
                <a:ea typeface="Times New Roman" panose="02020603050405020304" pitchFamily="18" charset="0"/>
              </a:rPr>
              <a:t>kT</a:t>
            </a:r>
            <a:r>
              <a:rPr lang="en-US" sz="2800" dirty="0" smtClean="0">
                <a:solidFill>
                  <a:schemeClr val="bg1"/>
                </a:solidFill>
                <a:latin typeface="Times New Roman" panose="02020603050405020304" pitchFamily="18" charset="0"/>
                <a:ea typeface="Times New Roman" panose="02020603050405020304" pitchFamily="18" charset="0"/>
              </a:rPr>
              <a:t> ln Z</a:t>
            </a:r>
            <a:endParaRPr lang="ru-RU" sz="2800" dirty="0">
              <a:solidFill>
                <a:schemeClr val="bg1"/>
              </a:solidFill>
              <a:effectLst/>
              <a:latin typeface="Times New Roman" panose="02020603050405020304" pitchFamily="18" charset="0"/>
              <a:ea typeface="Times New Roman" panose="02020603050405020304" pitchFamily="18" charset="0"/>
            </a:endParaRPr>
          </a:p>
        </p:txBody>
      </p:sp>
      <p:cxnSp>
        <p:nvCxnSpPr>
          <p:cNvPr id="7" name="Прямая соединительная линия 6"/>
          <p:cNvCxnSpPr/>
          <p:nvPr/>
        </p:nvCxnSpPr>
        <p:spPr>
          <a:xfrm>
            <a:off x="5453975" y="3654375"/>
            <a:ext cx="10700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8798937"/>
      </p:ext>
    </p:extLst>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25684" y="695349"/>
            <a:ext cx="6186791"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	Гиббснинг микроканоник тақсимоти ёрдамида ҳолат функцияси аниқланади.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208179" y="1671086"/>
                <a:ext cx="3942811" cy="100732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𝑍</m:t>
                      </m:r>
                      <m:r>
                        <a:rPr lang="en-US" sz="2400" b="0" i="1" smtClean="0">
                          <a:solidFill>
                            <a:schemeClr val="bg1"/>
                          </a:solidFill>
                          <a:latin typeface="Cambria Math" panose="02040503050406030204" pitchFamily="18" charset="0"/>
                        </a:rPr>
                        <m:t>=</m:t>
                      </m:r>
                      <m:nary>
                        <m:naryPr>
                          <m:chr m:val="∏"/>
                          <m:ctrlPr>
                            <a:rPr lang="en-US" sz="2400" b="0" i="1" smtClean="0">
                              <a:solidFill>
                                <a:schemeClr val="bg1"/>
                              </a:solidFill>
                              <a:latin typeface="Cambria Math" panose="02040503050406030204" pitchFamily="18" charset="0"/>
                            </a:rPr>
                          </m:ctrlPr>
                        </m:naryPr>
                        <m:sub>
                          <m:r>
                            <m:rPr>
                              <m:brk m:alnAt="23"/>
                            </m:rPr>
                            <a:rPr lang="en-US" sz="2400" b="0" i="1" smtClean="0">
                              <a:solidFill>
                                <a:schemeClr val="bg1"/>
                              </a:solidFill>
                              <a:latin typeface="Cambria Math" panose="02040503050406030204" pitchFamily="18" charset="0"/>
                            </a:rPr>
                            <m:t>𝑘</m:t>
                          </m:r>
                          <m:r>
                            <a:rPr lang="en-US" sz="2400" b="0" i="1" smtClean="0">
                              <a:solidFill>
                                <a:schemeClr val="bg1"/>
                              </a:solidFill>
                              <a:latin typeface="Cambria Math" panose="02040503050406030204" pitchFamily="18" charset="0"/>
                            </a:rPr>
                            <m:t>=0</m:t>
                          </m:r>
                        </m:sub>
                        <m:sup>
                          <m:r>
                            <a:rPr lang="en-US" sz="2400" b="0" i="1" smtClean="0">
                              <a:solidFill>
                                <a:schemeClr val="bg1"/>
                              </a:solidFill>
                              <a:latin typeface="Cambria Math" panose="02040503050406030204" pitchFamily="18" charset="0"/>
                              <a:ea typeface="Cambria Math" panose="02040503050406030204" pitchFamily="18" charset="0"/>
                            </a:rPr>
                            <m:t>∞</m:t>
                          </m:r>
                        </m:sup>
                        <m:e>
                          <m:nary>
                            <m:naryPr>
                              <m:chr m:val="∑"/>
                              <m:supHide m:val="on"/>
                              <m:ctrlPr>
                                <a:rPr lang="en-US" sz="2400" b="0" i="1" smtClean="0">
                                  <a:solidFill>
                                    <a:schemeClr val="bg1"/>
                                  </a:solidFill>
                                  <a:latin typeface="Cambria Math" panose="02040503050406030204" pitchFamily="18" charset="0"/>
                                </a:rPr>
                              </m:ctrlPr>
                            </m:naryPr>
                            <m:sub>
                              <m:r>
                                <m:rPr>
                                  <m:brk m:alnAt="7"/>
                                </m:rPr>
                                <a:rPr lang="en-US" sz="2400" b="0" i="1" smtClean="0">
                                  <a:solidFill>
                                    <a:schemeClr val="bg1"/>
                                  </a:solidFill>
                                  <a:latin typeface="Cambria Math" panose="02040503050406030204" pitchFamily="18" charset="0"/>
                                </a:rPr>
                                <m:t>𝑛</m:t>
                              </m:r>
                            </m:sub>
                            <m:sup/>
                            <m:e>
                              <m:func>
                                <m:funcPr>
                                  <m:ctrlPr>
                                    <a:rPr lang="en-US" sz="2400" b="0" i="1" smtClean="0">
                                      <a:solidFill>
                                        <a:schemeClr val="bg1"/>
                                      </a:solidFill>
                                      <a:latin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rPr>
                                    <m:t>exp</m:t>
                                  </m:r>
                                </m:fName>
                                <m:e>
                                  <m:d>
                                    <m:dPr>
                                      <m:ctrlPr>
                                        <a:rPr lang="en-US" sz="2400" b="0" i="1" smtClean="0">
                                          <a:solidFill>
                                            <a:schemeClr val="bg1"/>
                                          </a:solidFill>
                                          <a:latin typeface="Cambria Math" panose="02040503050406030204" pitchFamily="18" charset="0"/>
                                        </a:rPr>
                                      </m:ctrlPr>
                                    </m:dPr>
                                    <m:e>
                                      <m:f>
                                        <m:fPr>
                                          <m:ctrlPr>
                                            <a:rPr lang="en-US" sz="2400" b="0" i="1" smtClean="0">
                                              <a:solidFill>
                                                <a:schemeClr val="bg1"/>
                                              </a:solidFill>
                                              <a:latin typeface="Cambria Math" panose="02040503050406030204" pitchFamily="18" charset="0"/>
                                            </a:rPr>
                                          </m:ctrlPr>
                                        </m:fPr>
                                        <m:num>
                                          <m:d>
                                            <m:dPr>
                                              <m:ctrlPr>
                                                <a:rPr lang="en-US" sz="2400" b="0" i="1" smtClean="0">
                                                  <a:solidFill>
                                                    <a:schemeClr val="bg1"/>
                                                  </a:solidFill>
                                                  <a:latin typeface="Cambria Math" panose="02040503050406030204" pitchFamily="18" charset="0"/>
                                                </a:rPr>
                                              </m:ctrlPr>
                                            </m:dPr>
                                            <m:e>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𝜇</m:t>
                                                  </m:r>
                                                </m:e>
                                                <m:sub>
                                                  <m:r>
                                                    <a:rPr lang="en-US" sz="2400" b="0" i="1" smtClean="0">
                                                      <a:solidFill>
                                                        <a:schemeClr val="bg1"/>
                                                      </a:solidFill>
                                                      <a:latin typeface="Cambria Math" panose="02040503050406030204" pitchFamily="18" charset="0"/>
                                                    </a:rPr>
                                                    <m:t>𝑘</m:t>
                                                  </m:r>
                                                </m:sub>
                                              </m:sSub>
                                              <m:r>
                                                <a:rPr lang="en-US" sz="2400" b="0" i="1" smtClean="0">
                                                  <a:solidFill>
                                                    <a:schemeClr val="bg1"/>
                                                  </a:solidFill>
                                                  <a:latin typeface="Cambria Math" panose="02040503050406030204" pitchFamily="18" charset="0"/>
                                                </a:rPr>
                                                <m:t>−</m:t>
                                              </m:r>
                                              <m:sSub>
                                                <m:sSubPr>
                                                  <m:ctrlPr>
                                                    <a:rPr lang="en-US" sz="2400" b="0" i="1" smtClean="0">
                                                      <a:solidFill>
                                                        <a:schemeClr val="bg1"/>
                                                      </a:solidFill>
                                                      <a:latin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rPr>
                                                    <m:t>𝑘</m:t>
                                                  </m:r>
                                                </m:sub>
                                              </m:sSub>
                                            </m:e>
                                          </m:d>
                                          <m:r>
                                            <a:rPr lang="en-US" sz="2400" b="0" i="1" smtClean="0">
                                              <a:solidFill>
                                                <a:schemeClr val="bg1"/>
                                              </a:solidFill>
                                              <a:latin typeface="Cambria Math" panose="02040503050406030204" pitchFamily="18" charset="0"/>
                                            </a:rPr>
                                            <m:t>𝑛</m:t>
                                          </m:r>
                                        </m:num>
                                        <m:den>
                                          <m:r>
                                            <a:rPr lang="en-US" sz="2400" b="0" i="1" smtClean="0">
                                              <a:solidFill>
                                                <a:schemeClr val="bg1"/>
                                              </a:solidFill>
                                              <a:latin typeface="Cambria Math" panose="02040503050406030204" pitchFamily="18" charset="0"/>
                                            </a:rPr>
                                            <m:t>𝑘𝑇</m:t>
                                          </m:r>
                                        </m:den>
                                      </m:f>
                                    </m:e>
                                  </m:d>
                                </m:e>
                              </m:func>
                            </m:e>
                          </m:nary>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208179" y="1671086"/>
                <a:ext cx="3942811" cy="1007327"/>
              </a:xfrm>
              <a:prstGeom prst="rect">
                <a:avLst/>
              </a:prstGeom>
              <a:blipFill rotWithShape="0">
                <a:blip r:embed="rId2"/>
                <a:stretch>
                  <a:fillRect/>
                </a:stretch>
              </a:blipFill>
            </p:spPr>
            <p:txBody>
              <a:bodyPr/>
              <a:lstStyle/>
              <a:p>
                <a:r>
                  <a:rPr lang="ru-RU">
                    <a:noFill/>
                  </a:rPr>
                  <a:t> </a:t>
                </a:r>
              </a:p>
            </p:txBody>
          </p:sp>
        </mc:Fallback>
      </mc:AlternateContent>
      <p:sp>
        <p:nvSpPr>
          <p:cNvPr id="8" name="Прямоугольник 7"/>
          <p:cNvSpPr/>
          <p:nvPr/>
        </p:nvSpPr>
        <p:spPr>
          <a:xfrm>
            <a:off x="1225684" y="3264168"/>
            <a:ext cx="6732933"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Бу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ерда</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cs typeface="Times New Roman" panose="02020603050405020304" pitchFamily="18" charset="0"/>
              </a:rPr>
              <a:t>n</a:t>
            </a:r>
            <a:r>
              <a:rPr lang="uz-Cyrl-UZ" sz="2000" baseline="-25000" dirty="0" smtClean="0">
                <a:solidFill>
                  <a:schemeClr val="bg1"/>
                </a:solidFill>
                <a:latin typeface="Times New Roman" panose="02020603050405020304" pitchFamily="18" charset="0"/>
                <a:cs typeface="Times New Roman" panose="02020603050405020304" pitchFamily="18" charset="0"/>
              </a:rPr>
              <a:t>k</a:t>
            </a:r>
            <a:r>
              <a:rPr lang="uz-Cyrl-UZ" sz="2000" dirty="0" smtClean="0">
                <a:solidFill>
                  <a:schemeClr val="bg1"/>
                </a:solidFill>
                <a:latin typeface="Times New Roman" panose="02020603050405020304" pitchFamily="18" charset="0"/>
                <a:cs typeface="Times New Roman" panose="02020603050405020304" pitchFamily="18" charset="0"/>
              </a:rPr>
              <a:t>-k </a:t>
            </a:r>
            <a:r>
              <a:rPr lang="uz-Cyrl-UZ" sz="2000" dirty="0">
                <a:solidFill>
                  <a:schemeClr val="bg1"/>
                </a:solidFill>
                <a:latin typeface="Times New Roman" panose="02020603050405020304" pitchFamily="18" charset="0"/>
                <a:cs typeface="Times New Roman" panose="02020603050405020304" pitchFamily="18" charset="0"/>
              </a:rPr>
              <a:t>ҳолатда бўлиши мумкин бўлган зарралар сони.</a:t>
            </a:r>
            <a:endParaRPr lang="ru-RU" sz="2000" dirty="0">
              <a:solidFill>
                <a:schemeClr val="bg1"/>
              </a:solidFill>
              <a:latin typeface="Times New Roman" panose="02020603050405020304" pitchFamily="18" charset="0"/>
              <a:cs typeface="Times New Roman" panose="02020603050405020304" pitchFamily="18" charset="0"/>
            </a:endParaRPr>
          </a:p>
          <a:p>
            <a:endParaRPr lang="ru-RU" sz="2000" dirty="0">
              <a:solidFill>
                <a:schemeClr val="bg1"/>
              </a:solidFill>
              <a:latin typeface="Times New Roman" panose="02020603050405020304" pitchFamily="18" charset="0"/>
              <a:cs typeface="Times New Roman" panose="02020603050405020304" pitchFamily="18" charset="0"/>
            </a:endParaRPr>
          </a:p>
        </p:txBody>
      </p:sp>
      <p:cxnSp>
        <p:nvCxnSpPr>
          <p:cNvPr id="9" name="Скругленная соединительная линия 8"/>
          <p:cNvCxnSpPr/>
          <p:nvPr/>
        </p:nvCxnSpPr>
        <p:spPr>
          <a:xfrm>
            <a:off x="2319948" y="1955263"/>
            <a:ext cx="184826" cy="38911"/>
          </a:xfrm>
          <a:prstGeom prst="curvedConnector3">
            <a:avLst>
              <a:gd name="adj1" fmla="val 65790"/>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4209045"/>
      </p:ext>
    </p:extLst>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64595" y="763442"/>
            <a:ext cx="6546715" cy="707886"/>
          </a:xfrm>
          <a:prstGeom prst="rect">
            <a:avLst/>
          </a:prstGeom>
        </p:spPr>
        <p:txBody>
          <a:bodyPr wrap="square">
            <a:spAutoFit/>
          </a:bodyPr>
          <a:lstStyle/>
          <a:p>
            <a:pPr indent="449580"/>
            <a:r>
              <a:rPr lang="uz-Cyrl-UZ" sz="2000" dirty="0">
                <a:solidFill>
                  <a:schemeClr val="bg1"/>
                </a:solidFill>
                <a:latin typeface="Times New Roman" panose="02020603050405020304" pitchFamily="18" charset="0"/>
                <a:ea typeface="Times New Roman" panose="02020603050405020304" pitchFamily="18" charset="0"/>
              </a:rPr>
              <a:t>Ферми-газ учун n</a:t>
            </a:r>
            <a:r>
              <a:rPr lang="uz-Cyrl-UZ" sz="2000" baseline="-25000" dirty="0">
                <a:solidFill>
                  <a:schemeClr val="bg1"/>
                </a:solidFill>
                <a:latin typeface="Times New Roman" panose="02020603050405020304" pitchFamily="18" charset="0"/>
                <a:ea typeface="Times New Roman" panose="02020603050405020304" pitchFamily="18" charset="0"/>
              </a:rPr>
              <a:t>k</a:t>
            </a:r>
            <a:r>
              <a:rPr lang="uz-Cyrl-UZ" sz="2000" dirty="0">
                <a:solidFill>
                  <a:schemeClr val="bg1"/>
                </a:solidFill>
                <a:latin typeface="Times New Roman" panose="02020603050405020304" pitchFamily="18" charset="0"/>
                <a:ea typeface="Times New Roman" panose="02020603050405020304" pitchFamily="18" charset="0"/>
              </a:rPr>
              <a:t>=0,1 қийматларни қабул қилишини ҳисобга олсак,</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251852" y="1602993"/>
                <a:ext cx="3767442" cy="8395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𝑍</m:t>
                      </m:r>
                      <m:r>
                        <a:rPr lang="en-US" sz="2000" b="0" i="1" smtClean="0">
                          <a:solidFill>
                            <a:schemeClr val="bg1"/>
                          </a:solidFill>
                          <a:latin typeface="Cambria Math" panose="02040503050406030204" pitchFamily="18" charset="0"/>
                        </a:rPr>
                        <m:t>=</m:t>
                      </m:r>
                      <m:nary>
                        <m:naryPr>
                          <m:chr m:val="∏"/>
                          <m:ctrlPr>
                            <a:rPr lang="en-US" sz="2000" b="0" i="1" smtClean="0">
                              <a:solidFill>
                                <a:schemeClr val="bg1"/>
                              </a:solidFill>
                              <a:latin typeface="Cambria Math" panose="02040503050406030204" pitchFamily="18" charset="0"/>
                            </a:rPr>
                          </m:ctrlPr>
                        </m:naryPr>
                        <m:sub>
                          <m:r>
                            <m:rPr>
                              <m:brk m:alnAt="23"/>
                            </m:rPr>
                            <a:rPr lang="en-US" sz="2000" b="0" i="1" smtClean="0">
                              <a:solidFill>
                                <a:schemeClr val="bg1"/>
                              </a:solidFill>
                              <a:latin typeface="Cambria Math" panose="02040503050406030204" pitchFamily="18" charset="0"/>
                            </a:rPr>
                            <m:t>𝑘</m:t>
                          </m:r>
                          <m:r>
                            <a:rPr lang="en-US" sz="2000" b="0" i="1" smtClean="0">
                              <a:solidFill>
                                <a:schemeClr val="bg1"/>
                              </a:solidFill>
                              <a:latin typeface="Cambria Math" panose="02040503050406030204" pitchFamily="18" charset="0"/>
                            </a:rPr>
                            <m:t>=0</m:t>
                          </m:r>
                        </m:sub>
                        <m:sup>
                          <m:r>
                            <a:rPr lang="en-US" sz="2000" b="0" i="1" smtClean="0">
                              <a:solidFill>
                                <a:schemeClr val="bg1"/>
                              </a:solidFill>
                              <a:latin typeface="Cambria Math" panose="02040503050406030204" pitchFamily="18" charset="0"/>
                              <a:ea typeface="Cambria Math" panose="02040503050406030204" pitchFamily="18" charset="0"/>
                            </a:rPr>
                            <m:t>∞</m:t>
                          </m:r>
                        </m:sup>
                        <m:e>
                          <m:r>
                            <a:rPr lang="en-US" sz="2000" b="0" i="1" smtClean="0">
                              <a:solidFill>
                                <a:schemeClr val="bg1"/>
                              </a:solidFill>
                              <a:latin typeface="Cambria Math" panose="02040503050406030204" pitchFamily="18" charset="0"/>
                            </a:rPr>
                            <m:t>{</m:t>
                          </m:r>
                          <m:r>
                            <a:rPr lang="en-US" sz="2000" i="1">
                              <a:solidFill>
                                <a:schemeClr val="bg1"/>
                              </a:solidFill>
                              <a:latin typeface="Cambria Math" panose="02040503050406030204" pitchFamily="18" charset="0"/>
                            </a:rPr>
                            <m:t>1+</m:t>
                          </m:r>
                          <m:func>
                            <m:funcPr>
                              <m:ctrlPr>
                                <a:rPr lang="en-US" sz="2000" i="1">
                                  <a:solidFill>
                                    <a:schemeClr val="bg1"/>
                                  </a:solidFill>
                                  <a:latin typeface="Cambria Math" panose="02040503050406030204" pitchFamily="18" charset="0"/>
                                </a:rPr>
                              </m:ctrlPr>
                            </m:funcPr>
                            <m:fName>
                              <m:r>
                                <m:rPr>
                                  <m:sty m:val="p"/>
                                </m:rPr>
                                <a:rPr lang="en-US" sz="2000">
                                  <a:solidFill>
                                    <a:schemeClr val="bg1"/>
                                  </a:solidFill>
                                  <a:latin typeface="Cambria Math" panose="02040503050406030204" pitchFamily="18" charset="0"/>
                                </a:rPr>
                                <m:t>exp</m:t>
                              </m:r>
                            </m:fName>
                            <m:e>
                              <m:d>
                                <m:dPr>
                                  <m:ctrlPr>
                                    <a:rPr lang="en-US" sz="2000" i="1">
                                      <a:solidFill>
                                        <a:schemeClr val="bg1"/>
                                      </a:solidFill>
                                      <a:latin typeface="Cambria Math" panose="02040503050406030204" pitchFamily="18" charset="0"/>
                                    </a:rPr>
                                  </m:ctrlPr>
                                </m:dPr>
                                <m:e>
                                  <m:f>
                                    <m:fPr>
                                      <m:ctrlPr>
                                        <a:rPr lang="en-US" sz="2000" i="1">
                                          <a:solidFill>
                                            <a:schemeClr val="bg1"/>
                                          </a:solidFill>
                                          <a:latin typeface="Cambria Math" panose="02040503050406030204" pitchFamily="18" charset="0"/>
                                        </a:rPr>
                                      </m:ctrlPr>
                                    </m:fPr>
                                    <m:num>
                                      <m:d>
                                        <m:dPr>
                                          <m:ctrlPr>
                                            <a:rPr lang="en-US" sz="2000" i="1">
                                              <a:solidFill>
                                                <a:schemeClr val="bg1"/>
                                              </a:solidFill>
                                              <a:latin typeface="Cambria Math" panose="02040503050406030204" pitchFamily="18" charset="0"/>
                                            </a:rPr>
                                          </m:ctrlPr>
                                        </m:dPr>
                                        <m:e>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𝜇</m:t>
                                              </m:r>
                                            </m:e>
                                            <m:sub>
                                              <m:r>
                                                <a:rPr lang="en-US" sz="2000" i="1">
                                                  <a:solidFill>
                                                    <a:schemeClr val="bg1"/>
                                                  </a:solidFill>
                                                  <a:latin typeface="Cambria Math" panose="02040503050406030204" pitchFamily="18" charset="0"/>
                                                </a:rPr>
                                                <m:t>𝑘</m:t>
                                              </m:r>
                                            </m:sub>
                                          </m:sSub>
                                          <m:r>
                                            <a:rPr lang="en-US" sz="2000" i="1">
                                              <a:solidFill>
                                                <a:schemeClr val="bg1"/>
                                              </a:solidFill>
                                              <a:latin typeface="Cambria Math" panose="02040503050406030204" pitchFamily="18" charset="0"/>
                                            </a:rPr>
                                            <m:t>−</m:t>
                                          </m:r>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i="1">
                                                  <a:solidFill>
                                                    <a:schemeClr val="bg1"/>
                                                  </a:solidFill>
                                                  <a:latin typeface="Cambria Math" panose="02040503050406030204" pitchFamily="18" charset="0"/>
                                                </a:rPr>
                                                <m:t>𝑘</m:t>
                                              </m:r>
                                            </m:sub>
                                          </m:sSub>
                                        </m:e>
                                      </m:d>
                                      <m:r>
                                        <a:rPr lang="en-US" sz="2000" i="1">
                                          <a:solidFill>
                                            <a:schemeClr val="bg1"/>
                                          </a:solidFill>
                                          <a:latin typeface="Cambria Math" panose="02040503050406030204" pitchFamily="18" charset="0"/>
                                        </a:rPr>
                                        <m:t>𝑛</m:t>
                                      </m:r>
                                    </m:num>
                                    <m:den>
                                      <m:r>
                                        <a:rPr lang="en-US" sz="2000" i="1">
                                          <a:solidFill>
                                            <a:schemeClr val="bg1"/>
                                          </a:solidFill>
                                          <a:latin typeface="Cambria Math" panose="02040503050406030204" pitchFamily="18" charset="0"/>
                                        </a:rPr>
                                        <m:t>𝑘𝑇</m:t>
                                      </m:r>
                                    </m:den>
                                  </m:f>
                                </m:e>
                              </m:d>
                              <m:sSup>
                                <m:sSupPr>
                                  <m:ctrlPr>
                                    <a:rPr lang="en-US" sz="200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−1</m:t>
                                  </m:r>
                                </m:sup>
                              </m:sSup>
                            </m:e>
                          </m:func>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251852" y="1602993"/>
                <a:ext cx="3767442" cy="839525"/>
              </a:xfrm>
              <a:prstGeom prst="rect">
                <a:avLst/>
              </a:prstGeom>
              <a:blipFill rotWithShape="0">
                <a:blip r:embed="rId2"/>
                <a:stretch>
                  <a:fillRect/>
                </a:stretch>
              </a:blipFill>
            </p:spPr>
            <p:txBody>
              <a:bodyPr/>
              <a:lstStyle/>
              <a:p>
                <a:r>
                  <a:rPr lang="ru-RU">
                    <a:noFill/>
                  </a:rPr>
                  <a:t> </a:t>
                </a:r>
              </a:p>
            </p:txBody>
          </p:sp>
        </mc:Fallback>
      </mc:AlternateContent>
      <p:cxnSp>
        <p:nvCxnSpPr>
          <p:cNvPr id="16" name="Скругленная соединительная линия 15"/>
          <p:cNvCxnSpPr/>
          <p:nvPr/>
        </p:nvCxnSpPr>
        <p:spPr>
          <a:xfrm>
            <a:off x="2319948" y="1848255"/>
            <a:ext cx="184826" cy="38911"/>
          </a:xfrm>
          <a:prstGeom prst="curvedConnector3">
            <a:avLst>
              <a:gd name="adj1" fmla="val 65790"/>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Прямоугольник 22"/>
          <p:cNvSpPr/>
          <p:nvPr/>
        </p:nvSpPr>
        <p:spPr>
          <a:xfrm>
            <a:off x="1160095" y="2574183"/>
            <a:ext cx="6587060" cy="707886"/>
          </a:xfrm>
          <a:prstGeom prst="rect">
            <a:avLst/>
          </a:prstGeom>
        </p:spPr>
        <p:txBody>
          <a:bodyPr wrap="none">
            <a:spAutoFit/>
          </a:bodyPr>
          <a:lstStyle/>
          <a:p>
            <a:r>
              <a:rPr lang="uz-Cyrl-UZ" sz="200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Бозе газ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n</a:t>
            </a:r>
            <a:r>
              <a:rPr lang="uz-Cyrl-UZ" sz="2000" baseline="-25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k</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=0,1</a:t>
            </a:r>
            <a:r>
              <a:rPr lang="en-US"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,2 … </a:t>
            </a:r>
            <a:r>
              <a:rPr lang="uz-Cyrl-UZ" sz="2000" dirty="0">
                <a:solidFill>
                  <a:schemeClr val="bg1"/>
                </a:solidFill>
                <a:latin typeface="Times New Roman" panose="02020603050405020304" pitchFamily="18" charset="0"/>
                <a:cs typeface="Times New Roman" panose="02020603050405020304" pitchFamily="18" charset="0"/>
              </a:rPr>
              <a:t>қийматларни қабул қилишини </a:t>
            </a:r>
            <a:endParaRPr lang="en-US" sz="2000" dirty="0" smtClean="0">
              <a:solidFill>
                <a:schemeClr val="bg1"/>
              </a:solidFill>
              <a:latin typeface="Times New Roman" panose="02020603050405020304" pitchFamily="18" charset="0"/>
              <a:cs typeface="Times New Roman" panose="02020603050405020304" pitchFamily="18" charset="0"/>
            </a:endParaRPr>
          </a:p>
          <a:p>
            <a:r>
              <a:rPr lang="uz-Cyrl-UZ" sz="2000" dirty="0" smtClean="0">
                <a:solidFill>
                  <a:schemeClr val="bg1"/>
                </a:solidFill>
                <a:latin typeface="Times New Roman" panose="02020603050405020304" pitchFamily="18" charset="0"/>
                <a:cs typeface="Times New Roman" panose="02020603050405020304" pitchFamily="18" charset="0"/>
              </a:rPr>
              <a:t>инобатга </a:t>
            </a:r>
            <a:r>
              <a:rPr lang="uz-Cyrl-UZ" sz="2000" dirty="0">
                <a:solidFill>
                  <a:schemeClr val="bg1"/>
                </a:solidFill>
                <a:latin typeface="Times New Roman" panose="02020603050405020304" pitchFamily="18" charset="0"/>
                <a:cs typeface="Times New Roman" panose="02020603050405020304" pitchFamily="18" charset="0"/>
              </a:rPr>
              <a:t>олиб, қуйидагини оламиз:</a:t>
            </a:r>
            <a:r>
              <a:rPr lang="uz-Cyrl-UZ" sz="2000"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solidFill>
                <a:schemeClr val="bg1"/>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5" name="TextBox 24"/>
              <p:cNvSpPr txBox="1"/>
              <p:nvPr/>
            </p:nvSpPr>
            <p:spPr>
              <a:xfrm>
                <a:off x="2412361" y="3288150"/>
                <a:ext cx="3767442" cy="8395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𝑍</m:t>
                      </m:r>
                      <m:r>
                        <a:rPr lang="en-US" sz="2000" b="0" i="1" smtClean="0">
                          <a:solidFill>
                            <a:schemeClr val="bg1"/>
                          </a:solidFill>
                          <a:latin typeface="Cambria Math" panose="02040503050406030204" pitchFamily="18" charset="0"/>
                        </a:rPr>
                        <m:t>=</m:t>
                      </m:r>
                      <m:nary>
                        <m:naryPr>
                          <m:chr m:val="∏"/>
                          <m:ctrlPr>
                            <a:rPr lang="en-US" sz="2000" b="0" i="1" smtClean="0">
                              <a:solidFill>
                                <a:schemeClr val="bg1"/>
                              </a:solidFill>
                              <a:latin typeface="Cambria Math" panose="02040503050406030204" pitchFamily="18" charset="0"/>
                            </a:rPr>
                          </m:ctrlPr>
                        </m:naryPr>
                        <m:sub>
                          <m:r>
                            <m:rPr>
                              <m:brk m:alnAt="23"/>
                            </m:rPr>
                            <a:rPr lang="en-US" sz="2000" b="0" i="1" smtClean="0">
                              <a:solidFill>
                                <a:schemeClr val="bg1"/>
                              </a:solidFill>
                              <a:latin typeface="Cambria Math" panose="02040503050406030204" pitchFamily="18" charset="0"/>
                            </a:rPr>
                            <m:t>𝑘</m:t>
                          </m:r>
                          <m:r>
                            <a:rPr lang="en-US" sz="2000" b="0" i="1" smtClean="0">
                              <a:solidFill>
                                <a:schemeClr val="bg1"/>
                              </a:solidFill>
                              <a:latin typeface="Cambria Math" panose="02040503050406030204" pitchFamily="18" charset="0"/>
                            </a:rPr>
                            <m:t>=0</m:t>
                          </m:r>
                        </m:sub>
                        <m:sup>
                          <m:r>
                            <a:rPr lang="en-US" sz="2000" b="0" i="1" smtClean="0">
                              <a:solidFill>
                                <a:schemeClr val="bg1"/>
                              </a:solidFill>
                              <a:latin typeface="Cambria Math" panose="02040503050406030204" pitchFamily="18" charset="0"/>
                              <a:ea typeface="Cambria Math" panose="02040503050406030204" pitchFamily="18" charset="0"/>
                            </a:rPr>
                            <m:t>∞</m:t>
                          </m:r>
                        </m:sup>
                        <m:e>
                          <m:r>
                            <a:rPr lang="en-US" sz="2000" b="0" i="1" smtClean="0">
                              <a:solidFill>
                                <a:schemeClr val="bg1"/>
                              </a:solidFill>
                              <a:latin typeface="Cambria Math" panose="02040503050406030204" pitchFamily="18" charset="0"/>
                            </a:rPr>
                            <m:t>{</m:t>
                          </m:r>
                          <m:r>
                            <a:rPr lang="en-US" sz="2000" i="1">
                              <a:solidFill>
                                <a:schemeClr val="bg1"/>
                              </a:solidFill>
                              <a:latin typeface="Cambria Math" panose="02040503050406030204" pitchFamily="18" charset="0"/>
                            </a:rPr>
                            <m:t>1</m:t>
                          </m:r>
                          <m:r>
                            <a:rPr lang="en-US" sz="2000" b="0" i="1" smtClean="0">
                              <a:solidFill>
                                <a:schemeClr val="bg1"/>
                              </a:solidFill>
                              <a:latin typeface="Cambria Math" panose="02040503050406030204" pitchFamily="18" charset="0"/>
                            </a:rPr>
                            <m:t>−</m:t>
                          </m:r>
                          <m:func>
                            <m:funcPr>
                              <m:ctrlPr>
                                <a:rPr lang="en-US" sz="2000" i="1">
                                  <a:solidFill>
                                    <a:schemeClr val="bg1"/>
                                  </a:solidFill>
                                  <a:latin typeface="Cambria Math" panose="02040503050406030204" pitchFamily="18" charset="0"/>
                                </a:rPr>
                              </m:ctrlPr>
                            </m:funcPr>
                            <m:fName>
                              <m:r>
                                <m:rPr>
                                  <m:sty m:val="p"/>
                                </m:rPr>
                                <a:rPr lang="en-US" sz="2000">
                                  <a:solidFill>
                                    <a:schemeClr val="bg1"/>
                                  </a:solidFill>
                                  <a:latin typeface="Cambria Math" panose="02040503050406030204" pitchFamily="18" charset="0"/>
                                </a:rPr>
                                <m:t>exp</m:t>
                              </m:r>
                            </m:fName>
                            <m:e>
                              <m:d>
                                <m:dPr>
                                  <m:ctrlPr>
                                    <a:rPr lang="en-US" sz="2000" i="1">
                                      <a:solidFill>
                                        <a:schemeClr val="bg1"/>
                                      </a:solidFill>
                                      <a:latin typeface="Cambria Math" panose="02040503050406030204" pitchFamily="18" charset="0"/>
                                    </a:rPr>
                                  </m:ctrlPr>
                                </m:dPr>
                                <m:e>
                                  <m:f>
                                    <m:fPr>
                                      <m:ctrlPr>
                                        <a:rPr lang="en-US" sz="2000" i="1">
                                          <a:solidFill>
                                            <a:schemeClr val="bg1"/>
                                          </a:solidFill>
                                          <a:latin typeface="Cambria Math" panose="02040503050406030204" pitchFamily="18" charset="0"/>
                                        </a:rPr>
                                      </m:ctrlPr>
                                    </m:fPr>
                                    <m:num>
                                      <m:d>
                                        <m:dPr>
                                          <m:ctrlPr>
                                            <a:rPr lang="en-US" sz="2000" i="1">
                                              <a:solidFill>
                                                <a:schemeClr val="bg1"/>
                                              </a:solidFill>
                                              <a:latin typeface="Cambria Math" panose="02040503050406030204" pitchFamily="18" charset="0"/>
                                            </a:rPr>
                                          </m:ctrlPr>
                                        </m:dPr>
                                        <m:e>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𝜇</m:t>
                                              </m:r>
                                            </m:e>
                                            <m:sub>
                                              <m:r>
                                                <a:rPr lang="en-US" sz="2000" i="1">
                                                  <a:solidFill>
                                                    <a:schemeClr val="bg1"/>
                                                  </a:solidFill>
                                                  <a:latin typeface="Cambria Math" panose="02040503050406030204" pitchFamily="18" charset="0"/>
                                                </a:rPr>
                                                <m:t>𝑘</m:t>
                                              </m:r>
                                            </m:sub>
                                          </m:sSub>
                                          <m:r>
                                            <a:rPr lang="en-US" sz="2000" i="1">
                                              <a:solidFill>
                                                <a:schemeClr val="bg1"/>
                                              </a:solidFill>
                                              <a:latin typeface="Cambria Math" panose="02040503050406030204" pitchFamily="18" charset="0"/>
                                            </a:rPr>
                                            <m:t>−</m:t>
                                          </m:r>
                                          <m:sSub>
                                            <m:sSubPr>
                                              <m:ctrlPr>
                                                <a:rPr lang="en-US" sz="2000" i="1">
                                                  <a:solidFill>
                                                    <a:schemeClr val="bg1"/>
                                                  </a:solidFill>
                                                  <a:latin typeface="Cambria Math" panose="02040503050406030204" pitchFamily="18" charset="0"/>
                                                </a:rPr>
                                              </m:ctrlPr>
                                            </m:sSubPr>
                                            <m:e>
                                              <m:r>
                                                <a:rPr lang="en-US" sz="2000" i="1">
                                                  <a:solidFill>
                                                    <a:schemeClr val="bg1"/>
                                                  </a:solidFill>
                                                  <a:latin typeface="Cambria Math" panose="02040503050406030204" pitchFamily="18" charset="0"/>
                                                  <a:ea typeface="Cambria Math" panose="02040503050406030204" pitchFamily="18" charset="0"/>
                                                </a:rPr>
                                                <m:t>𝜀</m:t>
                                              </m:r>
                                            </m:e>
                                            <m:sub>
                                              <m:r>
                                                <a:rPr lang="en-US" sz="2000" i="1">
                                                  <a:solidFill>
                                                    <a:schemeClr val="bg1"/>
                                                  </a:solidFill>
                                                  <a:latin typeface="Cambria Math" panose="02040503050406030204" pitchFamily="18" charset="0"/>
                                                </a:rPr>
                                                <m:t>𝑘</m:t>
                                              </m:r>
                                            </m:sub>
                                          </m:sSub>
                                        </m:e>
                                      </m:d>
                                      <m:r>
                                        <a:rPr lang="en-US" sz="2000" i="1">
                                          <a:solidFill>
                                            <a:schemeClr val="bg1"/>
                                          </a:solidFill>
                                          <a:latin typeface="Cambria Math" panose="02040503050406030204" pitchFamily="18" charset="0"/>
                                        </a:rPr>
                                        <m:t>𝑛</m:t>
                                      </m:r>
                                    </m:num>
                                    <m:den>
                                      <m:r>
                                        <a:rPr lang="en-US" sz="2000" i="1">
                                          <a:solidFill>
                                            <a:schemeClr val="bg1"/>
                                          </a:solidFill>
                                          <a:latin typeface="Cambria Math" panose="02040503050406030204" pitchFamily="18" charset="0"/>
                                        </a:rPr>
                                        <m:t>𝑘𝑇</m:t>
                                      </m:r>
                                    </m:den>
                                  </m:f>
                                </m:e>
                              </m:d>
                              <m:sSup>
                                <m:sSupPr>
                                  <m:ctrlPr>
                                    <a:rPr lang="en-US" sz="2000" i="1" smtClean="0">
                                      <a:solidFill>
                                        <a:schemeClr val="bg1"/>
                                      </a:solidFill>
                                      <a:latin typeface="Cambria Math" panose="02040503050406030204" pitchFamily="18" charset="0"/>
                                    </a:rPr>
                                  </m:ctrlPr>
                                </m:sSupPr>
                                <m:e>
                                  <m:r>
                                    <a:rPr lang="en-US" sz="2000" b="0" i="1" smtClean="0">
                                      <a:solidFill>
                                        <a:schemeClr val="bg1"/>
                                      </a:solidFill>
                                      <a:latin typeface="Cambria Math" panose="02040503050406030204" pitchFamily="18" charset="0"/>
                                    </a:rPr>
                                    <m:t>}</m:t>
                                  </m:r>
                                </m:e>
                                <m:sup>
                                  <m:r>
                                    <a:rPr lang="en-US" sz="2000" b="0" i="1" smtClean="0">
                                      <a:solidFill>
                                        <a:schemeClr val="bg1"/>
                                      </a:solidFill>
                                      <a:latin typeface="Cambria Math" panose="02040503050406030204" pitchFamily="18" charset="0"/>
                                    </a:rPr>
                                    <m:t>−1</m:t>
                                  </m:r>
                                </m:sup>
                              </m:sSup>
                            </m:e>
                          </m:func>
                        </m:e>
                      </m:nary>
                    </m:oMath>
                  </m:oMathPara>
                </a14:m>
                <a:endParaRPr lang="ru-RU" sz="2000" dirty="0">
                  <a:solidFill>
                    <a:schemeClr val="bg1"/>
                  </a:solidFill>
                </a:endParaRPr>
              </a:p>
            </p:txBody>
          </p:sp>
        </mc:Choice>
        <mc:Fallback xmlns="">
          <p:sp>
            <p:nvSpPr>
              <p:cNvPr id="25" name="TextBox 24"/>
              <p:cNvSpPr txBox="1">
                <a:spLocks noRot="1" noChangeAspect="1" noMove="1" noResize="1" noEditPoints="1" noAdjustHandles="1" noChangeArrowheads="1" noChangeShapeType="1" noTextEdit="1"/>
              </p:cNvSpPr>
              <p:nvPr/>
            </p:nvSpPr>
            <p:spPr>
              <a:xfrm>
                <a:off x="2412361" y="3288150"/>
                <a:ext cx="3767442" cy="839525"/>
              </a:xfrm>
              <a:prstGeom prst="rect">
                <a:avLst/>
              </a:prstGeom>
              <a:blipFill rotWithShape="0">
                <a:blip r:embed="rId3"/>
                <a:stretch>
                  <a:fillRect/>
                </a:stretch>
              </a:blipFill>
            </p:spPr>
            <p:txBody>
              <a:bodyPr/>
              <a:lstStyle/>
              <a:p>
                <a:r>
                  <a:rPr lang="ru-RU">
                    <a:noFill/>
                  </a:rPr>
                  <a:t> </a:t>
                </a:r>
              </a:p>
            </p:txBody>
          </p:sp>
        </mc:Fallback>
      </mc:AlternateContent>
      <p:cxnSp>
        <p:nvCxnSpPr>
          <p:cNvPr id="26" name="Скругленная соединительная линия 25"/>
          <p:cNvCxnSpPr/>
          <p:nvPr/>
        </p:nvCxnSpPr>
        <p:spPr>
          <a:xfrm>
            <a:off x="2470629" y="3506462"/>
            <a:ext cx="184826" cy="38911"/>
          </a:xfrm>
          <a:prstGeom prst="curvedConnector3">
            <a:avLst>
              <a:gd name="adj1" fmla="val 65790"/>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4493781"/>
      </p:ext>
    </p:extLst>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57591" y="587626"/>
            <a:ext cx="6819090" cy="707886"/>
          </a:xfrm>
          <a:prstGeom prst="rect">
            <a:avLst/>
          </a:prstGeom>
        </p:spPr>
        <p:txBody>
          <a:bodyPr wrap="square">
            <a:spAutoFit/>
          </a:bodyPr>
          <a:lstStyle/>
          <a:p>
            <a:r>
              <a:rPr lang="uz-Cyrl-UZ" sz="2000" dirty="0">
                <a:solidFill>
                  <a:schemeClr val="bg1"/>
                </a:solidFill>
                <a:latin typeface="Times New Roman" panose="02020603050405020304" pitchFamily="18" charset="0"/>
                <a:ea typeface="Times New Roman" panose="02020603050405020304" pitchFamily="18" charset="0"/>
              </a:rPr>
              <a:t>Ферми ва Бозе-газлар учун олинган ҳолат функциясининг ифодалари асосида ҳолат тенгламасини ёзамиз.</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2169267" y="1433670"/>
                <a:ext cx="4436856" cy="839525"/>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𝑃𝑉</m:t>
                      </m:r>
                      <m:r>
                        <a:rPr lang="en-US" sz="2000" b="0" i="1" smtClean="0">
                          <a:solidFill>
                            <a:schemeClr val="bg1"/>
                          </a:solidFill>
                          <a:latin typeface="Cambria Math" panose="02040503050406030204" pitchFamily="18" charset="0"/>
                        </a:rPr>
                        <m:t>=±</m:t>
                      </m:r>
                      <m:r>
                        <a:rPr lang="en-US" sz="2000" b="0" i="1" smtClean="0">
                          <a:solidFill>
                            <a:schemeClr val="bg1"/>
                          </a:solidFill>
                          <a:latin typeface="Cambria Math" panose="02040503050406030204" pitchFamily="18" charset="0"/>
                          <a:ea typeface="Cambria Math" panose="02040503050406030204" pitchFamily="18" charset="0"/>
                        </a:rPr>
                        <m:t>𝑘𝑇</m:t>
                      </m:r>
                      <m:nary>
                        <m:naryPr>
                          <m:chr m:val="∑"/>
                          <m:ctrlPr>
                            <a:rPr lang="en-US" sz="2000" b="0" i="1" smtClean="0">
                              <a:solidFill>
                                <a:schemeClr val="bg1"/>
                              </a:solidFill>
                              <a:latin typeface="Cambria Math" panose="02040503050406030204" pitchFamily="18" charset="0"/>
                              <a:ea typeface="Cambria Math" panose="02040503050406030204" pitchFamily="18" charset="0"/>
                            </a:rPr>
                          </m:ctrlPr>
                        </m:naryPr>
                        <m:sub>
                          <m:r>
                            <m:rPr>
                              <m:brk m:alnAt="23"/>
                            </m:rPr>
                            <a:rPr lang="en-US" sz="2000" b="0" i="1" smtClean="0">
                              <a:solidFill>
                                <a:schemeClr val="bg1"/>
                              </a:solidFill>
                              <a:latin typeface="Cambria Math" panose="02040503050406030204" pitchFamily="18" charset="0"/>
                              <a:ea typeface="Cambria Math" panose="02040503050406030204" pitchFamily="18" charset="0"/>
                            </a:rPr>
                            <m:t>𝐾</m:t>
                          </m:r>
                          <m:r>
                            <a:rPr lang="en-US" sz="2000" b="0" i="1" smtClean="0">
                              <a:solidFill>
                                <a:schemeClr val="bg1"/>
                              </a:solidFill>
                              <a:latin typeface="Cambria Math" panose="02040503050406030204" pitchFamily="18" charset="0"/>
                              <a:ea typeface="Cambria Math" panose="02040503050406030204" pitchFamily="18" charset="0"/>
                            </a:rPr>
                            <m:t>=0</m:t>
                          </m:r>
                        </m:sub>
                        <m:sup>
                          <m:r>
                            <a:rPr lang="en-US" sz="2000" b="0" i="1" smtClean="0">
                              <a:solidFill>
                                <a:schemeClr val="bg1"/>
                              </a:solidFill>
                              <a:latin typeface="Cambria Math" panose="02040503050406030204" pitchFamily="18" charset="0"/>
                              <a:ea typeface="Cambria Math" panose="02040503050406030204" pitchFamily="18" charset="0"/>
                            </a:rPr>
                            <m:t>∞</m:t>
                          </m:r>
                        </m:sup>
                        <m:e>
                          <m:r>
                            <a:rPr lang="en-US" sz="2000" b="0" i="1" smtClean="0">
                              <a:solidFill>
                                <a:schemeClr val="bg1"/>
                              </a:solidFill>
                              <a:latin typeface="Cambria Math" panose="02040503050406030204" pitchFamily="18" charset="0"/>
                              <a:ea typeface="Cambria Math" panose="02040503050406030204" pitchFamily="18" charset="0"/>
                            </a:rPr>
                            <m:t>𝐿𝑁</m:t>
                          </m:r>
                          <m:d>
                            <m:dPr>
                              <m:begChr m:val="{"/>
                              <m:endChr m:val="}"/>
                              <m:ctrlPr>
                                <a:rPr lang="en-US" sz="2000" b="0" i="1" smtClean="0">
                                  <a:solidFill>
                                    <a:schemeClr val="bg1"/>
                                  </a:solidFill>
                                  <a:latin typeface="Cambria Math" panose="02040503050406030204" pitchFamily="18" charset="0"/>
                                  <a:ea typeface="Cambria Math" panose="02040503050406030204" pitchFamily="18" charset="0"/>
                                </a:rPr>
                              </m:ctrlPr>
                            </m:dPr>
                            <m:e>
                              <m:r>
                                <a:rPr lang="en-US" sz="2000" b="0" i="1" smtClean="0">
                                  <a:solidFill>
                                    <a:schemeClr val="bg1"/>
                                  </a:solidFill>
                                  <a:latin typeface="Cambria Math" panose="02040503050406030204" pitchFamily="18" charset="0"/>
                                  <a:ea typeface="Cambria Math" panose="02040503050406030204" pitchFamily="18" charset="0"/>
                                </a:rPr>
                                <m:t>1±</m:t>
                              </m:r>
                              <m:func>
                                <m:funcPr>
                                  <m:ctrlPr>
                                    <a:rPr lang="en-US" sz="20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000" b="0" i="0" smtClean="0">
                                      <a:solidFill>
                                        <a:schemeClr val="bg1"/>
                                      </a:solidFill>
                                      <a:latin typeface="Cambria Math" panose="02040503050406030204" pitchFamily="18" charset="0"/>
                                      <a:ea typeface="Cambria Math" panose="02040503050406030204" pitchFamily="18" charset="0"/>
                                    </a:rPr>
                                    <m:t>exp</m:t>
                                  </m:r>
                                  <m:r>
                                    <a:rPr lang="en-US" sz="2000" b="0" i="0" smtClean="0">
                                      <a:solidFill>
                                        <a:schemeClr val="bg1"/>
                                      </a:solidFill>
                                      <a:latin typeface="Cambria Math" panose="02040503050406030204" pitchFamily="18" charset="0"/>
                                      <a:ea typeface="Cambria Math" panose="02040503050406030204" pitchFamily="18" charset="0"/>
                                    </a:rPr>
                                    <m:t>    </m:t>
                                  </m:r>
                                </m:fName>
                                <m:e>
                                  <m:f>
                                    <m:fPr>
                                      <m:ctrlPr>
                                        <a:rPr lang="en-US" sz="2000" b="0" i="1" smtClean="0">
                                          <a:solidFill>
                                            <a:schemeClr val="bg1"/>
                                          </a:solidFill>
                                          <a:latin typeface="Cambria Math" panose="02040503050406030204" pitchFamily="18" charset="0"/>
                                          <a:ea typeface="Cambria Math" panose="02040503050406030204" pitchFamily="18" charset="0"/>
                                        </a:rPr>
                                      </m:ctrlPr>
                                    </m:fPr>
                                    <m:num>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𝜇</m:t>
                                          </m:r>
                                        </m:e>
                                        <m:sub>
                                          <m:r>
                                            <a:rPr lang="en-US" sz="2000" b="0" i="1" smtClean="0">
                                              <a:solidFill>
                                                <a:schemeClr val="bg1"/>
                                              </a:solidFill>
                                              <a:latin typeface="Cambria Math" panose="02040503050406030204" pitchFamily="18" charset="0"/>
                                              <a:ea typeface="Cambria Math" panose="02040503050406030204" pitchFamily="18" charset="0"/>
                                            </a:rPr>
                                            <m:t>𝑘</m:t>
                                          </m:r>
                                        </m:sub>
                                      </m:sSub>
                                      <m:r>
                                        <a:rPr lang="en-US" sz="2000" b="0" i="1" smtClean="0">
                                          <a:solidFill>
                                            <a:schemeClr val="bg1"/>
                                          </a:solidFill>
                                          <a:latin typeface="Cambria Math" panose="02040503050406030204" pitchFamily="18" charset="0"/>
                                          <a:ea typeface="Cambria Math" panose="02040503050406030204" pitchFamily="18" charset="0"/>
                                        </a:rPr>
                                        <m:t>−</m:t>
                                      </m:r>
                                      <m:sSub>
                                        <m:sSubPr>
                                          <m:ctrlPr>
                                            <a:rPr lang="en-US" sz="2000" b="0" i="1" smtClean="0">
                                              <a:solidFill>
                                                <a:schemeClr val="bg1"/>
                                              </a:solidFill>
                                              <a:latin typeface="Cambria Math" panose="02040503050406030204" pitchFamily="18" charset="0"/>
                                              <a:ea typeface="Cambria Math" panose="02040503050406030204" pitchFamily="18" charset="0"/>
                                            </a:rPr>
                                          </m:ctrlPr>
                                        </m:sSubPr>
                                        <m:e>
                                          <m:r>
                                            <a:rPr lang="en-US" sz="2000" b="0" i="1" smtClean="0">
                                              <a:solidFill>
                                                <a:schemeClr val="bg1"/>
                                              </a:solidFill>
                                              <a:latin typeface="Cambria Math" panose="02040503050406030204" pitchFamily="18" charset="0"/>
                                              <a:ea typeface="Cambria Math" panose="02040503050406030204" pitchFamily="18" charset="0"/>
                                            </a:rPr>
                                            <m:t>𝜀</m:t>
                                          </m:r>
                                        </m:e>
                                        <m:sub>
                                          <m:r>
                                            <a:rPr lang="en-US" sz="2000" b="0" i="1" smtClean="0">
                                              <a:solidFill>
                                                <a:schemeClr val="bg1"/>
                                              </a:solidFill>
                                              <a:latin typeface="Cambria Math" panose="02040503050406030204" pitchFamily="18" charset="0"/>
                                              <a:ea typeface="Cambria Math" panose="02040503050406030204" pitchFamily="18" charset="0"/>
                                            </a:rPr>
                                            <m:t>𝑘</m:t>
                                          </m:r>
                                        </m:sub>
                                      </m:sSub>
                                    </m:num>
                                    <m:den>
                                      <m:r>
                                        <a:rPr lang="en-US" sz="2000" b="0" i="1" smtClean="0">
                                          <a:solidFill>
                                            <a:schemeClr val="bg1"/>
                                          </a:solidFill>
                                          <a:latin typeface="Cambria Math" panose="02040503050406030204" pitchFamily="18" charset="0"/>
                                          <a:ea typeface="Cambria Math" panose="02040503050406030204" pitchFamily="18" charset="0"/>
                                        </a:rPr>
                                        <m:t>𝑘𝑇</m:t>
                                      </m:r>
                                    </m:den>
                                  </m:f>
                                  <m:r>
                                    <a:rPr lang="en-US" sz="2000" b="0" i="1" smtClean="0">
                                      <a:solidFill>
                                        <a:schemeClr val="bg1"/>
                                      </a:solidFill>
                                      <a:latin typeface="Cambria Math" panose="02040503050406030204" pitchFamily="18" charset="0"/>
                                      <a:ea typeface="Cambria Math" panose="02040503050406030204" pitchFamily="18" charset="0"/>
                                    </a:rPr>
                                    <m:t>    </m:t>
                                  </m:r>
                                </m:e>
                              </m:func>
                            </m:e>
                          </m:d>
                        </m:e>
                      </m:nary>
                    </m:oMath>
                  </m:oMathPara>
                </a14:m>
                <a:endParaRPr lang="ru-RU" sz="20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2169267" y="1433670"/>
                <a:ext cx="4436856" cy="839525"/>
              </a:xfrm>
              <a:prstGeom prst="rect">
                <a:avLst/>
              </a:prstGeom>
              <a:blipFill rotWithShape="0">
                <a:blip r:embed="rId2"/>
                <a:stretch>
                  <a:fillRect/>
                </a:stretch>
              </a:blipFill>
            </p:spPr>
            <p:txBody>
              <a:bodyPr/>
              <a:lstStyle/>
              <a:p>
                <a:r>
                  <a:rPr lang="ru-RU">
                    <a:noFill/>
                  </a:rPr>
                  <a:t> </a:t>
                </a:r>
              </a:p>
            </p:txBody>
          </p:sp>
        </mc:Fallback>
      </mc:AlternateContent>
      <p:cxnSp>
        <p:nvCxnSpPr>
          <p:cNvPr id="6" name="Прямая соединительная линия 5"/>
          <p:cNvCxnSpPr/>
          <p:nvPr/>
        </p:nvCxnSpPr>
        <p:spPr>
          <a:xfrm flipV="1">
            <a:off x="5272391" y="1459149"/>
            <a:ext cx="9728" cy="73930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6"/>
          <p:cNvCxnSpPr/>
          <p:nvPr/>
        </p:nvCxnSpPr>
        <p:spPr>
          <a:xfrm flipV="1">
            <a:off x="6329463" y="1459149"/>
            <a:ext cx="9728" cy="73930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Прямоугольник 7"/>
          <p:cNvSpPr/>
          <p:nvPr/>
        </p:nvSpPr>
        <p:spPr>
          <a:xfrm>
            <a:off x="1041380" y="2326750"/>
            <a:ext cx="6692630" cy="1938992"/>
          </a:xfrm>
          <a:prstGeom prst="rect">
            <a:avLst/>
          </a:prstGeom>
        </p:spPr>
        <p:txBody>
          <a:bodyPr wrap="square">
            <a:spAutoFit/>
          </a:bodyPr>
          <a:lstStyle/>
          <a:p>
            <a:pPr indent="449580" algn="just"/>
            <a:r>
              <a:rPr lang="ru-RU" sz="2000" dirty="0" err="1">
                <a:solidFill>
                  <a:schemeClr val="bg1"/>
                </a:solidFill>
                <a:latin typeface="Times New Roman" panose="02020603050405020304" pitchFamily="18" charset="0"/>
                <a:ea typeface="Times New Roman" panose="02020603050405020304" pitchFamily="18" charset="0"/>
              </a:rPr>
              <a:t>Бу</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ерда</a:t>
            </a:r>
            <a:r>
              <a:rPr lang="ru-RU" sz="2000" dirty="0">
                <a:solidFill>
                  <a:schemeClr val="bg1"/>
                </a:solidFill>
                <a:latin typeface="Times New Roman" panose="02020603050405020304" pitchFamily="18" charset="0"/>
                <a:ea typeface="Times New Roman" panose="02020603050405020304" pitchFamily="18" charset="0"/>
              </a:rPr>
              <a:t> «+» </a:t>
            </a:r>
            <a:r>
              <a:rPr lang="ru-RU" sz="2000" dirty="0" err="1">
                <a:solidFill>
                  <a:schemeClr val="bg1"/>
                </a:solidFill>
                <a:latin typeface="Times New Roman" panose="02020603050405020304" pitchFamily="18" charset="0"/>
                <a:ea typeface="Times New Roman" panose="02020603050405020304" pitchFamily="18" charset="0"/>
              </a:rPr>
              <a:t>ишора</a:t>
            </a:r>
            <a:r>
              <a:rPr lang="ru-RU" sz="2000" dirty="0">
                <a:solidFill>
                  <a:schemeClr val="bg1"/>
                </a:solidFill>
                <a:latin typeface="Times New Roman" panose="02020603050405020304" pitchFamily="18" charset="0"/>
                <a:ea typeface="Times New Roman" panose="02020603050405020304" pitchFamily="18" charset="0"/>
              </a:rPr>
              <a:t> Ферми-</a:t>
            </a:r>
            <a:r>
              <a:rPr lang="ru-RU" sz="2000" dirty="0" err="1">
                <a:solidFill>
                  <a:schemeClr val="bg1"/>
                </a:solidFill>
                <a:latin typeface="Times New Roman" panose="02020603050405020304" pitchFamily="18" charset="0"/>
                <a:ea typeface="Times New Roman" panose="02020603050405020304" pitchFamily="18" charset="0"/>
              </a:rPr>
              <a:t>газга</a:t>
            </a:r>
            <a:r>
              <a:rPr lang="ru-RU" sz="2000" dirty="0">
                <a:solidFill>
                  <a:schemeClr val="bg1"/>
                </a:solidFill>
                <a:latin typeface="Times New Roman" panose="02020603050405020304" pitchFamily="18" charset="0"/>
                <a:ea typeface="Times New Roman" panose="02020603050405020304" pitchFamily="18" charset="0"/>
              </a:rPr>
              <a:t>, «—» </a:t>
            </a:r>
            <a:r>
              <a:rPr lang="ru-RU" sz="2000" dirty="0" err="1">
                <a:solidFill>
                  <a:schemeClr val="bg1"/>
                </a:solidFill>
                <a:latin typeface="Times New Roman" panose="02020603050405020304" pitchFamily="18" charset="0"/>
                <a:ea typeface="Times New Roman" panose="02020603050405020304" pitchFamily="18" charset="0"/>
              </a:rPr>
              <a:t>ишора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Бозе</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газга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тегишли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Шуни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таъкидлаб</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ўтиш</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лозимки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агар</a:t>
            </a:r>
            <a:r>
              <a:rPr lang="ru-RU" sz="2000" dirty="0">
                <a:solidFill>
                  <a:schemeClr val="bg1"/>
                </a:solidFill>
                <a:latin typeface="Times New Roman" panose="02020603050405020304" pitchFamily="18" charset="0"/>
                <a:ea typeface="Times New Roman" panose="02020603050405020304" pitchFamily="18" charset="0"/>
              </a:rPr>
              <a:t> газ </a:t>
            </a:r>
            <a:r>
              <a:rPr lang="ru-RU" sz="2000" dirty="0" err="1">
                <a:solidFill>
                  <a:schemeClr val="bg1"/>
                </a:solidFill>
                <a:latin typeface="Times New Roman" panose="02020603050405020304" pitchFamily="18" charset="0"/>
                <a:ea typeface="Times New Roman" panose="02020603050405020304" pitchFamily="18" charset="0"/>
              </a:rPr>
              <a:t>турли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навли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молекулалардан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ташкил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топган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бўлса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ияси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ҳар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бир</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навли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молекулалардан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ташкил</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топган</a:t>
            </a:r>
            <a:r>
              <a:rPr lang="ru-RU" sz="2000" dirty="0">
                <a:solidFill>
                  <a:schemeClr val="bg1"/>
                </a:solidFill>
                <a:latin typeface="Times New Roman" panose="02020603050405020304" pitchFamily="18" charset="0"/>
                <a:ea typeface="Times New Roman" panose="02020603050405020304" pitchFamily="18" charset="0"/>
              </a:rPr>
              <a:t> система </a:t>
            </a:r>
            <a:r>
              <a:rPr lang="ru-RU" sz="2000" dirty="0" err="1">
                <a:solidFill>
                  <a:schemeClr val="bg1"/>
                </a:solidFill>
                <a:latin typeface="Times New Roman" panose="02020603050405020304" pitchFamily="18" charset="0"/>
                <a:ea typeface="Times New Roman" panose="02020603050405020304" pitchFamily="18" charset="0"/>
              </a:rPr>
              <a:t>ҳолат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функ</a:t>
            </a:r>
            <a:r>
              <a:rPr lang="uz-Cyrl-UZ" sz="2000" dirty="0">
                <a:solidFill>
                  <a:schemeClr val="bg1"/>
                </a:solidFill>
                <a:latin typeface="Times New Roman" panose="02020603050405020304" pitchFamily="18" charset="0"/>
                <a:ea typeface="Times New Roman" panose="02020603050405020304" pitchFamily="18" charset="0"/>
              </a:rPr>
              <a:t>ц</a:t>
            </a:r>
            <a:r>
              <a:rPr lang="ru-RU" sz="2000" dirty="0" err="1">
                <a:solidFill>
                  <a:schemeClr val="bg1"/>
                </a:solidFill>
                <a:latin typeface="Times New Roman" panose="02020603050405020304" pitchFamily="18" charset="0"/>
                <a:ea typeface="Times New Roman" panose="02020603050405020304" pitchFamily="18" charset="0"/>
              </a:rPr>
              <a:t>ияларининг</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йиғиндисидан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иборат</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бўлади</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яъни</a:t>
            </a:r>
            <a:endParaRPr lang="ru-RU" sz="20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0" name="TextBox 9"/>
              <p:cNvSpPr txBox="1"/>
              <p:nvPr/>
            </p:nvSpPr>
            <p:spPr>
              <a:xfrm>
                <a:off x="3508194" y="4089470"/>
                <a:ext cx="1174296" cy="745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solidFill>
                            <a:schemeClr val="bg1"/>
                          </a:solidFill>
                          <a:latin typeface="Cambria Math" panose="02040503050406030204" pitchFamily="18" charset="0"/>
                        </a:rPr>
                        <m:t>𝑍</m:t>
                      </m:r>
                      <m:r>
                        <a:rPr lang="en-US" sz="2000" b="0" i="1" smtClean="0">
                          <a:solidFill>
                            <a:schemeClr val="bg1"/>
                          </a:solidFill>
                          <a:latin typeface="Cambria Math" panose="02040503050406030204" pitchFamily="18" charset="0"/>
                        </a:rPr>
                        <m:t>=</m:t>
                      </m:r>
                      <m:nary>
                        <m:naryPr>
                          <m:chr m:val="∑"/>
                          <m:subHide m:val="on"/>
                          <m:supHide m:val="on"/>
                          <m:ctrlPr>
                            <a:rPr lang="en-US" sz="2000" b="0" i="1" smtClean="0">
                              <a:solidFill>
                                <a:schemeClr val="bg1"/>
                              </a:solidFill>
                              <a:latin typeface="Cambria Math" panose="02040503050406030204" pitchFamily="18" charset="0"/>
                            </a:rPr>
                          </m:ctrlPr>
                        </m:naryPr>
                        <m:sub/>
                        <m:sup/>
                        <m:e>
                          <m:sSub>
                            <m:sSubPr>
                              <m:ctrlPr>
                                <a:rPr lang="en-US" sz="2000" b="0" i="1" smtClean="0">
                                  <a:solidFill>
                                    <a:schemeClr val="bg1"/>
                                  </a:solidFill>
                                  <a:latin typeface="Cambria Math" panose="02040503050406030204" pitchFamily="18" charset="0"/>
                                </a:rPr>
                              </m:ctrlPr>
                            </m:sSubPr>
                            <m:e>
                              <m:r>
                                <a:rPr lang="en-US" sz="2000" b="0" i="1" smtClean="0">
                                  <a:solidFill>
                                    <a:schemeClr val="bg1"/>
                                  </a:solidFill>
                                  <a:latin typeface="Cambria Math" panose="02040503050406030204" pitchFamily="18" charset="0"/>
                                </a:rPr>
                                <m:t>𝑍</m:t>
                              </m:r>
                            </m:e>
                            <m:sub>
                              <m:r>
                                <a:rPr lang="en-US" sz="2000" b="0" i="1" smtClean="0">
                                  <a:solidFill>
                                    <a:schemeClr val="bg1"/>
                                  </a:solidFill>
                                  <a:latin typeface="Cambria Math" panose="02040503050406030204" pitchFamily="18" charset="0"/>
                                </a:rPr>
                                <m:t>𝑙</m:t>
                              </m:r>
                            </m:sub>
                          </m:sSub>
                        </m:e>
                      </m:nary>
                    </m:oMath>
                  </m:oMathPara>
                </a14:m>
                <a:endParaRPr lang="ru-RU" sz="2000" dirty="0">
                  <a:solidFill>
                    <a:schemeClr val="bg1"/>
                  </a:solidFill>
                </a:endParaRPr>
              </a:p>
            </p:txBody>
          </p:sp>
        </mc:Choice>
        <mc:Fallback xmlns="">
          <p:sp>
            <p:nvSpPr>
              <p:cNvPr id="10" name="TextBox 9"/>
              <p:cNvSpPr txBox="1">
                <a:spLocks noRot="1" noChangeAspect="1" noMove="1" noResize="1" noEditPoints="1" noAdjustHandles="1" noChangeArrowheads="1" noChangeShapeType="1" noTextEdit="1"/>
              </p:cNvSpPr>
              <p:nvPr/>
            </p:nvSpPr>
            <p:spPr>
              <a:xfrm>
                <a:off x="3508194" y="4089470"/>
                <a:ext cx="1174296" cy="745332"/>
              </a:xfrm>
              <a:prstGeom prst="rect">
                <a:avLst/>
              </a:prstGeom>
              <a:blipFill rotWithShape="0">
                <a:blip r:embed="rId3"/>
                <a:stretch>
                  <a:fillRect/>
                </a:stretch>
              </a:blipFill>
            </p:spPr>
            <p:txBody>
              <a:bodyPr/>
              <a:lstStyle/>
              <a:p>
                <a:r>
                  <a:rPr lang="ru-RU">
                    <a:noFill/>
                  </a:rPr>
                  <a:t> </a:t>
                </a:r>
              </a:p>
            </p:txBody>
          </p:sp>
        </mc:Fallback>
      </mc:AlternateContent>
      <p:cxnSp>
        <p:nvCxnSpPr>
          <p:cNvPr id="11" name="Скругленная соединительная линия 10"/>
          <p:cNvCxnSpPr/>
          <p:nvPr/>
        </p:nvCxnSpPr>
        <p:spPr>
          <a:xfrm>
            <a:off x="3594272" y="4265742"/>
            <a:ext cx="184826" cy="38911"/>
          </a:xfrm>
          <a:prstGeom prst="curvedConnector3">
            <a:avLst>
              <a:gd name="adj1" fmla="val 65790"/>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Скругленная соединительная линия 11"/>
          <p:cNvCxnSpPr/>
          <p:nvPr/>
        </p:nvCxnSpPr>
        <p:spPr>
          <a:xfrm>
            <a:off x="4474723" y="4265742"/>
            <a:ext cx="184826" cy="38911"/>
          </a:xfrm>
          <a:prstGeom prst="curvedConnector3">
            <a:avLst>
              <a:gd name="adj1" fmla="val 65790"/>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895929"/>
      </p:ext>
    </p:extLst>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98059" y="1005200"/>
            <a:ext cx="6225703" cy="1569660"/>
          </a:xfrm>
          <a:prstGeom prst="rect">
            <a:avLst/>
          </a:prstGeom>
        </p:spPr>
        <p:txBody>
          <a:bodyPr wrap="square">
            <a:spAutoFit/>
          </a:bodyPr>
          <a:lstStyle/>
          <a:p>
            <a:pPr indent="449580"/>
            <a:r>
              <a:rPr lang="uz-Cyrl-UZ" sz="2400" dirty="0">
                <a:solidFill>
                  <a:schemeClr val="bg1"/>
                </a:solidFill>
                <a:latin typeface="Times New Roman" panose="02020603050405020304" pitchFamily="18" charset="0"/>
                <a:ea typeface="Times New Roman" panose="02020603050405020304" pitchFamily="18" charset="0"/>
              </a:rPr>
              <a:t>Зарралар сони жуда катта бўлганда узлукли ҳолатлар орасидаги "масофа жуда кичик бўлади ва уни узлуксиз деб, йиғиндини интеграл  билан алмаштириш мумкин, яъни</a:t>
            </a:r>
            <a:endParaRPr lang="ru-RU" sz="2400" dirty="0">
              <a:solidFill>
                <a:schemeClr val="bg1"/>
              </a:solidFill>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4" name="TextBox 3"/>
              <p:cNvSpPr txBox="1"/>
              <p:nvPr/>
            </p:nvSpPr>
            <p:spPr>
              <a:xfrm>
                <a:off x="1648118" y="2864796"/>
                <a:ext cx="5365828" cy="96872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solidFill>
                            <a:schemeClr val="bg1"/>
                          </a:solidFill>
                          <a:latin typeface="Cambria Math" panose="02040503050406030204" pitchFamily="18" charset="0"/>
                        </a:rPr>
                        <m:t>𝑃𝑉</m:t>
                      </m:r>
                      <m:r>
                        <a:rPr lang="en-US" sz="2400" b="0" i="1" smtClean="0">
                          <a:solidFill>
                            <a:schemeClr val="bg1"/>
                          </a:solidFill>
                          <a:latin typeface="Cambria Math" panose="02040503050406030204" pitchFamily="18" charset="0"/>
                        </a:rPr>
                        <m:t>=±</m:t>
                      </m:r>
                      <m:r>
                        <a:rPr lang="en-US" sz="2400" b="0" i="1" smtClean="0">
                          <a:solidFill>
                            <a:schemeClr val="bg1"/>
                          </a:solidFill>
                          <a:latin typeface="Cambria Math" panose="02040503050406030204" pitchFamily="18" charset="0"/>
                          <a:ea typeface="Cambria Math" panose="02040503050406030204" pitchFamily="18" charset="0"/>
                        </a:rPr>
                        <m:t>𝑘𝑇𝑔</m:t>
                      </m:r>
                      <m:nary>
                        <m:naryPr>
                          <m:limLoc m:val="undOvr"/>
                          <m:subHide m:val="on"/>
                          <m:supHide m:val="on"/>
                          <m:ctrlPr>
                            <a:rPr lang="en-US" sz="2400" b="0" i="1" smtClean="0">
                              <a:solidFill>
                                <a:schemeClr val="bg1"/>
                              </a:solidFill>
                              <a:latin typeface="Cambria Math" panose="02040503050406030204" pitchFamily="18" charset="0"/>
                              <a:ea typeface="Cambria Math" panose="02040503050406030204" pitchFamily="18" charset="0"/>
                            </a:rPr>
                          </m:ctrlPr>
                        </m:naryPr>
                        <m:sub/>
                        <m:sup/>
                        <m:e>
                          <m:func>
                            <m:funcPr>
                              <m:ctrlPr>
                                <a:rPr lang="en-US" sz="24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ea typeface="Cambria Math" panose="02040503050406030204" pitchFamily="18" charset="0"/>
                                </a:rPr>
                                <m:t>ln</m:t>
                              </m:r>
                            </m:fName>
                            <m:e>
                              <m:d>
                                <m:dPr>
                                  <m:begChr m:val="{"/>
                                  <m:endChr m:val="}"/>
                                  <m:ctrlPr>
                                    <a:rPr lang="en-US" sz="2400" b="0" i="1" smtClean="0">
                                      <a:solidFill>
                                        <a:schemeClr val="bg1"/>
                                      </a:solidFill>
                                      <a:latin typeface="Cambria Math" panose="02040503050406030204" pitchFamily="18" charset="0"/>
                                      <a:ea typeface="Cambria Math" panose="02040503050406030204" pitchFamily="18" charset="0"/>
                                    </a:rPr>
                                  </m:ctrlPr>
                                </m:dPr>
                                <m:e>
                                  <m:r>
                                    <a:rPr lang="en-US" sz="2400" b="0" i="1" smtClean="0">
                                      <a:solidFill>
                                        <a:schemeClr val="bg1"/>
                                      </a:solidFill>
                                      <a:latin typeface="Cambria Math" panose="02040503050406030204" pitchFamily="18" charset="0"/>
                                      <a:ea typeface="Cambria Math" panose="02040503050406030204" pitchFamily="18" charset="0"/>
                                    </a:rPr>
                                    <m:t>1+</m:t>
                                  </m:r>
                                  <m:func>
                                    <m:funcPr>
                                      <m:ctrlPr>
                                        <a:rPr lang="en-US" sz="2400" b="0" i="1" smtClean="0">
                                          <a:solidFill>
                                            <a:schemeClr val="bg1"/>
                                          </a:solidFill>
                                          <a:latin typeface="Cambria Math" panose="02040503050406030204" pitchFamily="18" charset="0"/>
                                          <a:ea typeface="Cambria Math" panose="02040503050406030204" pitchFamily="18" charset="0"/>
                                        </a:rPr>
                                      </m:ctrlPr>
                                    </m:funcPr>
                                    <m:fName>
                                      <m:r>
                                        <m:rPr>
                                          <m:sty m:val="p"/>
                                        </m:rPr>
                                        <a:rPr lang="en-US" sz="2400" b="0" i="0" smtClean="0">
                                          <a:solidFill>
                                            <a:schemeClr val="bg1"/>
                                          </a:solidFill>
                                          <a:latin typeface="Cambria Math" panose="02040503050406030204" pitchFamily="18" charset="0"/>
                                          <a:ea typeface="Cambria Math" panose="02040503050406030204" pitchFamily="18" charset="0"/>
                                        </a:rPr>
                                        <m:t>exp</m:t>
                                      </m:r>
                                    </m:fName>
                                    <m:e>
                                      <m:d>
                                        <m:dPr>
                                          <m:ctrlPr>
                                            <a:rPr lang="en-US" sz="2400" b="0" i="1" smtClean="0">
                                              <a:solidFill>
                                                <a:schemeClr val="bg1"/>
                                              </a:solidFill>
                                              <a:latin typeface="Cambria Math" panose="02040503050406030204" pitchFamily="18" charset="0"/>
                                              <a:ea typeface="Cambria Math" panose="02040503050406030204" pitchFamily="18" charset="0"/>
                                            </a:rPr>
                                          </m:ctrlPr>
                                        </m:dPr>
                                        <m:e>
                                          <m:f>
                                            <m:fPr>
                                              <m:ctrlPr>
                                                <a:rPr lang="en-US" sz="2400" b="0" i="1" smtClean="0">
                                                  <a:solidFill>
                                                    <a:schemeClr val="bg1"/>
                                                  </a:solidFill>
                                                  <a:latin typeface="Cambria Math" panose="02040503050406030204" pitchFamily="18" charset="0"/>
                                                  <a:ea typeface="Cambria Math" panose="02040503050406030204" pitchFamily="18" charset="0"/>
                                                </a:rPr>
                                              </m:ctrlPr>
                                            </m:fPr>
                                            <m:num>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𝜇</m:t>
                                                  </m:r>
                                                </m:e>
                                                <m:sub>
                                                  <m:r>
                                                    <a:rPr lang="en-US" sz="2400" b="0" i="1" smtClean="0">
                                                      <a:solidFill>
                                                        <a:schemeClr val="bg1"/>
                                                      </a:solidFill>
                                                      <a:latin typeface="Cambria Math" panose="02040503050406030204" pitchFamily="18" charset="0"/>
                                                      <a:ea typeface="Cambria Math" panose="02040503050406030204" pitchFamily="18" charset="0"/>
                                                    </a:rPr>
                                                    <m:t>𝑘</m:t>
                                                  </m:r>
                                                </m:sub>
                                              </m:sSub>
                                              <m:r>
                                                <a:rPr lang="en-US" sz="2400" b="0" i="1" smtClean="0">
                                                  <a:solidFill>
                                                    <a:schemeClr val="bg1"/>
                                                  </a:solidFill>
                                                  <a:latin typeface="Cambria Math" panose="02040503050406030204" pitchFamily="18" charset="0"/>
                                                  <a:ea typeface="Cambria Math" panose="02040503050406030204" pitchFamily="18" charset="0"/>
                                                </a:rPr>
                                                <m:t>−</m:t>
                                              </m:r>
                                              <m:sSub>
                                                <m:sSubPr>
                                                  <m:ctrlPr>
                                                    <a:rPr lang="en-US" sz="2400" b="0" i="1" smtClean="0">
                                                      <a:solidFill>
                                                        <a:schemeClr val="bg1"/>
                                                      </a:solidFill>
                                                      <a:latin typeface="Cambria Math" panose="02040503050406030204" pitchFamily="18" charset="0"/>
                                                      <a:ea typeface="Cambria Math" panose="02040503050406030204" pitchFamily="18" charset="0"/>
                                                    </a:rPr>
                                                  </m:ctrlPr>
                                                </m:sSubPr>
                                                <m:e>
                                                  <m:r>
                                                    <a:rPr lang="en-US" sz="2400" b="0" i="1" smtClean="0">
                                                      <a:solidFill>
                                                        <a:schemeClr val="bg1"/>
                                                      </a:solidFill>
                                                      <a:latin typeface="Cambria Math" panose="02040503050406030204" pitchFamily="18" charset="0"/>
                                                      <a:ea typeface="Cambria Math" panose="02040503050406030204" pitchFamily="18" charset="0"/>
                                                    </a:rPr>
                                                    <m:t>𝜀</m:t>
                                                  </m:r>
                                                </m:e>
                                                <m:sub>
                                                  <m:r>
                                                    <a:rPr lang="en-US" sz="2400" b="0" i="1" smtClean="0">
                                                      <a:solidFill>
                                                        <a:schemeClr val="bg1"/>
                                                      </a:solidFill>
                                                      <a:latin typeface="Cambria Math" panose="02040503050406030204" pitchFamily="18" charset="0"/>
                                                      <a:ea typeface="Cambria Math" panose="02040503050406030204" pitchFamily="18" charset="0"/>
                                                    </a:rPr>
                                                    <m:t>𝑘</m:t>
                                                  </m:r>
                                                </m:sub>
                                              </m:sSub>
                                            </m:num>
                                            <m:den>
                                              <m:r>
                                                <a:rPr lang="en-US" sz="2400" b="0" i="1" smtClean="0">
                                                  <a:solidFill>
                                                    <a:schemeClr val="bg1"/>
                                                  </a:solidFill>
                                                  <a:latin typeface="Cambria Math" panose="02040503050406030204" pitchFamily="18" charset="0"/>
                                                  <a:ea typeface="Cambria Math" panose="02040503050406030204" pitchFamily="18" charset="0"/>
                                                </a:rPr>
                                                <m:t>𝑘𝑇</m:t>
                                              </m:r>
                                            </m:den>
                                          </m:f>
                                        </m:e>
                                      </m:d>
                                    </m:e>
                                  </m:func>
                                </m:e>
                              </m:d>
                            </m:e>
                          </m:func>
                          <m:r>
                            <a:rPr lang="en-US" sz="2400" b="0" i="1" smtClean="0">
                              <a:solidFill>
                                <a:schemeClr val="bg1"/>
                              </a:solidFill>
                              <a:latin typeface="Cambria Math" panose="02040503050406030204" pitchFamily="18" charset="0"/>
                              <a:ea typeface="Cambria Math" panose="02040503050406030204" pitchFamily="18" charset="0"/>
                            </a:rPr>
                            <m:t>𝑑</m:t>
                          </m:r>
                          <m:r>
                            <a:rPr lang="en-US" sz="2400" b="0" i="1" smtClean="0">
                              <a:solidFill>
                                <a:schemeClr val="bg1"/>
                              </a:solidFill>
                              <a:latin typeface="Cambria Math" panose="02040503050406030204" pitchFamily="18" charset="0"/>
                              <a:ea typeface="Cambria Math" panose="02040503050406030204" pitchFamily="18" charset="0"/>
                            </a:rPr>
                            <m:t>𝛀</m:t>
                          </m:r>
                        </m:e>
                      </m:nary>
                    </m:oMath>
                  </m:oMathPara>
                </a14:m>
                <a:endParaRPr lang="ru-RU" sz="2400" dirty="0">
                  <a:solidFill>
                    <a:schemeClr val="bg1"/>
                  </a:solidFill>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648118" y="2864796"/>
                <a:ext cx="5365828" cy="96872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591558936"/>
      </p:ext>
    </p:extLst>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1790987"/>
      </p:ext>
    </p:extLst>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353640"/>
      </p:ext>
    </p:extLst>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51675373"/>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37595"/>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4322</TotalTime>
  <Words>1444</Words>
  <Application>Microsoft Office PowerPoint</Application>
  <PresentationFormat>Экран (16:9)</PresentationFormat>
  <Paragraphs>158</Paragraphs>
  <Slides>34</Slides>
  <Notes>1</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Cambria Math</vt:lpstr>
      <vt:lpstr>Calibri</vt:lpstr>
      <vt:lpstr>DM Serif Display</vt:lpstr>
      <vt:lpstr>Montserrat Light</vt:lpstr>
      <vt:lpstr>Times New Roman</vt:lpstr>
      <vt:lpstr>Arial</vt:lpstr>
      <vt:lpstr>BalticaUzbek</vt:lpstr>
      <vt:lpstr>Mutius template</vt:lpstr>
      <vt:lpstr>Паст температураларда Бозе-гази.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286</cp:revision>
  <dcterms:modified xsi:type="dcterms:W3CDTF">2021-05-18T13:17:27Z</dcterms:modified>
</cp:coreProperties>
</file>