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4"/>
  </p:notesMasterIdLst>
  <p:sldIdLst>
    <p:sldId id="256" r:id="rId2"/>
    <p:sldId id="286" r:id="rId3"/>
    <p:sldId id="333" r:id="rId4"/>
    <p:sldId id="353" r:id="rId5"/>
    <p:sldId id="383" r:id="rId6"/>
    <p:sldId id="384" r:id="rId7"/>
    <p:sldId id="385" r:id="rId8"/>
    <p:sldId id="400" r:id="rId9"/>
    <p:sldId id="386" r:id="rId10"/>
    <p:sldId id="387" r:id="rId11"/>
    <p:sldId id="388" r:id="rId12"/>
    <p:sldId id="389" r:id="rId13"/>
    <p:sldId id="390" r:id="rId14"/>
    <p:sldId id="391" r:id="rId15"/>
    <p:sldId id="392" r:id="rId16"/>
    <p:sldId id="393" r:id="rId17"/>
    <p:sldId id="394" r:id="rId18"/>
    <p:sldId id="399" r:id="rId19"/>
    <p:sldId id="395" r:id="rId20"/>
    <p:sldId id="396" r:id="rId21"/>
    <p:sldId id="397" r:id="rId22"/>
    <p:sldId id="398" r:id="rId23"/>
    <p:sldId id="401" r:id="rId24"/>
    <p:sldId id="402" r:id="rId25"/>
    <p:sldId id="403" r:id="rId26"/>
    <p:sldId id="404" r:id="rId27"/>
    <p:sldId id="405" r:id="rId28"/>
    <p:sldId id="406" r:id="rId29"/>
    <p:sldId id="407" r:id="rId30"/>
    <p:sldId id="408" r:id="rId31"/>
    <p:sldId id="409" r:id="rId32"/>
    <p:sldId id="414" r:id="rId33"/>
    <p:sldId id="415" r:id="rId34"/>
    <p:sldId id="411" r:id="rId35"/>
    <p:sldId id="412" r:id="rId36"/>
    <p:sldId id="413" r:id="rId37"/>
    <p:sldId id="410" r:id="rId38"/>
    <p:sldId id="416" r:id="rId39"/>
    <p:sldId id="379" r:id="rId40"/>
    <p:sldId id="380" r:id="rId41"/>
    <p:sldId id="381" r:id="rId42"/>
    <p:sldId id="382" r:id="rId43"/>
  </p:sldIdLst>
  <p:sldSz cx="9144000" cy="5143500" type="screen16x9"/>
  <p:notesSz cx="6858000" cy="9144000"/>
  <p:embeddedFontLst>
    <p:embeddedFont>
      <p:font typeface="Cambria Math" panose="02040503050406030204" pitchFamily="18" charset="0"/>
      <p:regular r:id="rId45"/>
    </p:embeddedFont>
    <p:embeddedFont>
      <p:font typeface="Calibri" panose="020F0502020204030204" pitchFamily="34" charset="0"/>
      <p:regular r:id="rId46"/>
      <p:bold r:id="rId47"/>
      <p:italic r:id="rId48"/>
      <p:boldItalic r:id="rId49"/>
    </p:embeddedFont>
    <p:embeddedFont>
      <p:font typeface="DM Serif Display" panose="020B0604020202020204" charset="0"/>
      <p:regular r:id="rId50"/>
      <p:italic r:id="rId51"/>
    </p:embeddedFont>
    <p:embeddedFont>
      <p:font typeface="Montserrat Light" panose="020B0604020202020204" charset="-52"/>
      <p:regular r:id="rId52"/>
      <p:bold r:id="rId53"/>
      <p:italic r:id="rId54"/>
      <p:bold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1084798" y="1569596"/>
            <a:ext cx="7529209" cy="2284837"/>
          </a:xfrm>
          <a:prstGeom prst="rect">
            <a:avLst/>
          </a:prstGeom>
        </p:spPr>
        <p:txBody>
          <a:bodyPr spcFirstLastPara="1" wrap="square" lIns="0" tIns="0" rIns="0" bIns="0" anchor="b" anchorCtr="0">
            <a:noAutofit/>
          </a:bodyPr>
          <a:lstStyle/>
          <a:p>
            <a:pPr algn="ctr"/>
            <a:r>
              <a:rPr lang="en-US" sz="2800" b="1" dirty="0" smtClean="0">
                <a:latin typeface="Times New Roman" panose="02020603050405020304" pitchFamily="18" charset="0"/>
                <a:cs typeface="Times New Roman" panose="02020603050405020304" pitchFamily="18" charset="0"/>
              </a:rPr>
              <a:t>14.1 </a:t>
            </a:r>
            <a:r>
              <a:rPr lang="uz-Cyrl-UZ" sz="2800" b="1" dirty="0" smtClean="0">
                <a:latin typeface="Times New Roman" panose="02020603050405020304" pitchFamily="18" charset="0"/>
                <a:cs typeface="Times New Roman" panose="02020603050405020304" pitchFamily="18" charset="0"/>
              </a:rPr>
              <a:t>Кўп </a:t>
            </a:r>
            <a:r>
              <a:rPr lang="uz-Cyrl-UZ" sz="2800" b="1" dirty="0">
                <a:latin typeface="Times New Roman" panose="02020603050405020304" pitchFamily="18" charset="0"/>
                <a:cs typeface="Times New Roman" panose="02020603050405020304" pitchFamily="18" charset="0"/>
              </a:rPr>
              <a:t>атомли идеал газлар. Кўп атомли идеал газлар иссиқлик сиғимининг классик назарияси.	Энергиянинг эркинлик даражалари бўйича текис тақсимланиш </a:t>
            </a:r>
            <a:r>
              <a:rPr lang="uz-Cyrl-UZ" sz="2800" b="1" dirty="0" smtClean="0">
                <a:latin typeface="Times New Roman" panose="02020603050405020304" pitchFamily="18" charset="0"/>
                <a:cs typeface="Times New Roman" panose="02020603050405020304" pitchFamily="18" charset="0"/>
              </a:rPr>
              <a:t>теоремаси</a:t>
            </a:r>
            <a:r>
              <a:rPr lang="en-US" sz="2800" b="1" dirty="0" smtClean="0">
                <a:latin typeface="Times New Roman" panose="02020603050405020304" pitchFamily="18" charset="0"/>
                <a:cs typeface="Times New Roman" panose="02020603050405020304" pitchFamily="18" charset="0"/>
              </a:rPr>
              <a:t/>
            </a:r>
            <a:br>
              <a:rPr lang="en-US" sz="2800" b="1" dirty="0" smtClean="0">
                <a:latin typeface="Times New Roman" panose="02020603050405020304" pitchFamily="18" charset="0"/>
                <a:cs typeface="Times New Roman" panose="02020603050405020304" pitchFamily="18" charset="0"/>
              </a:rPr>
            </a:br>
            <a:r>
              <a:rPr lang="en-US" sz="2800" b="1" dirty="0" smtClean="0">
                <a:latin typeface="Times New Roman" panose="02020603050405020304" pitchFamily="18" charset="0"/>
                <a:cs typeface="Times New Roman" panose="02020603050405020304" pitchFamily="18" charset="0"/>
              </a:rPr>
              <a:t>14.2 </a:t>
            </a:r>
            <a:r>
              <a:rPr lang="uz-Cyrl-UZ" sz="2800" b="1" dirty="0"/>
              <a:t>Икки атомли квант идеал газ.</a:t>
            </a:r>
            <a:r>
              <a:rPr lang="ru-RU" sz="2800" dirty="0"/>
              <a:t/>
            </a:r>
            <a:br>
              <a:rPr lang="ru-RU" sz="2800" dirty="0"/>
            </a:br>
            <a:endParaRPr lang="ru-RU" sz="2800" dirty="0">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14.</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0739" y="418289"/>
            <a:ext cx="8482519" cy="4708981"/>
          </a:xfrm>
          <a:prstGeom prst="rect">
            <a:avLst/>
          </a:prstGeom>
        </p:spPr>
        <p:txBody>
          <a:bodyPr wrap="square">
            <a:spAutoFit/>
          </a:bodyPr>
          <a:lstStyle/>
          <a:p>
            <a:r>
              <a:rPr lang="uz-Cyrl-UZ" sz="2400" b="1" dirty="0" smtClean="0">
                <a:solidFill>
                  <a:schemeClr val="bg1"/>
                </a:solidFill>
                <a:latin typeface="Times New Roman" panose="02020603050405020304" pitchFamily="18" charset="0"/>
                <a:cs typeface="Times New Roman" panose="02020603050405020304" pitchFamily="18" charset="0"/>
              </a:rPr>
              <a:t>14 мавзу: Кўп </a:t>
            </a:r>
            <a:r>
              <a:rPr lang="uz-Cyrl-UZ" sz="2400" b="1" dirty="0">
                <a:solidFill>
                  <a:schemeClr val="bg1"/>
                </a:solidFill>
                <a:latin typeface="Times New Roman" panose="02020603050405020304" pitchFamily="18" charset="0"/>
                <a:cs typeface="Times New Roman" panose="02020603050405020304" pitchFamily="18" charset="0"/>
              </a:rPr>
              <a:t>атомли идеал газлар иссиқлик сиғимининг классик назарияси.	Энергиянинг эркинлик даражалари бўйича текис тақсимланиш теоремаси</a:t>
            </a:r>
            <a:endParaRPr lang="en-US" sz="2400" b="1" dirty="0" smtClean="0">
              <a:solidFill>
                <a:schemeClr val="bg1"/>
              </a:solidFill>
              <a:latin typeface="Times New Roman" panose="02020603050405020304" pitchFamily="18" charset="0"/>
              <a:cs typeface="Times New Roman" panose="02020603050405020304" pitchFamily="18" charset="0"/>
            </a:endParaRPr>
          </a:p>
          <a:p>
            <a:pPr algn="ctr"/>
            <a:endParaRPr lang="ru-RU"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endPar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b="1" dirty="0" smtClean="0">
                <a:solidFill>
                  <a:schemeClr val="bg1"/>
                </a:solidFill>
                <a:latin typeface="Times New Roman" panose="02020603050405020304" pitchFamily="18" charset="0"/>
                <a:cs typeface="Times New Roman" panose="02020603050405020304" pitchFamily="18" charset="0"/>
              </a:rPr>
              <a:t>1</a:t>
            </a:r>
            <a:r>
              <a:rPr lang="en-US" sz="2400" b="1" dirty="0" smtClean="0">
                <a:solidFill>
                  <a:schemeClr val="bg1"/>
                </a:solidFill>
                <a:latin typeface="Times New Roman" panose="02020603050405020304" pitchFamily="18" charset="0"/>
                <a:cs typeface="Times New Roman" panose="02020603050405020304" pitchFamily="18" charset="0"/>
              </a:rPr>
              <a:t>4</a:t>
            </a:r>
            <a:r>
              <a:rPr lang="uz-Cyrl-UZ" sz="2400" b="1" dirty="0" smtClean="0">
                <a:solidFill>
                  <a:schemeClr val="bg1"/>
                </a:solidFill>
                <a:latin typeface="Times New Roman" panose="02020603050405020304" pitchFamily="18" charset="0"/>
                <a:cs typeface="Times New Roman" panose="02020603050405020304" pitchFamily="18" charset="0"/>
              </a:rPr>
              <a:t>.1</a:t>
            </a:r>
            <a:r>
              <a:rPr lang="uz-Cyrl-UZ" sz="2400" b="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Кўп атомли идеал газлар иссиқлик сиғимининг классик назарияси</a:t>
            </a:r>
            <a:endParaRPr lang="ru-RU" sz="2400" dirty="0">
              <a:solidFill>
                <a:schemeClr val="bg1"/>
              </a:solidFill>
              <a:latin typeface="Times New Roman" panose="02020603050405020304" pitchFamily="18" charset="0"/>
              <a:cs typeface="Times New Roman" panose="02020603050405020304" pitchFamily="18" charset="0"/>
            </a:endParaRPr>
          </a:p>
          <a:p>
            <a:r>
              <a:rPr lang="uz-Cyrl-UZ" sz="2400" b="1" dirty="0" smtClean="0">
                <a:solidFill>
                  <a:schemeClr val="bg1"/>
                </a:solidFill>
                <a:latin typeface="Times New Roman" panose="02020603050405020304" pitchFamily="18" charset="0"/>
                <a:cs typeface="Times New Roman" panose="02020603050405020304" pitchFamily="18" charset="0"/>
              </a:rPr>
              <a:t>1</a:t>
            </a:r>
            <a:r>
              <a:rPr lang="en-US" sz="2400" b="1" dirty="0" smtClean="0">
                <a:solidFill>
                  <a:schemeClr val="bg1"/>
                </a:solidFill>
                <a:latin typeface="Times New Roman" panose="02020603050405020304" pitchFamily="18" charset="0"/>
                <a:cs typeface="Times New Roman" panose="02020603050405020304" pitchFamily="18" charset="0"/>
              </a:rPr>
              <a:t>4</a:t>
            </a:r>
            <a:r>
              <a:rPr lang="uz-Cyrl-UZ" sz="2400" b="1" dirty="0" smtClean="0">
                <a:solidFill>
                  <a:schemeClr val="bg1"/>
                </a:solidFill>
                <a:latin typeface="Times New Roman" panose="02020603050405020304" pitchFamily="18" charset="0"/>
                <a:cs typeface="Times New Roman" panose="02020603050405020304" pitchFamily="18" charset="0"/>
              </a:rPr>
              <a:t>.2</a:t>
            </a:r>
            <a:r>
              <a:rPr lang="uz-Cyrl-UZ" sz="2400" b="1" dirty="0">
                <a:solidFill>
                  <a:schemeClr val="bg1"/>
                </a:solidFill>
                <a:latin typeface="Times New Roman" panose="02020603050405020304" pitchFamily="18" charset="0"/>
                <a:cs typeface="Times New Roman" panose="02020603050405020304" pitchFamily="18" charset="0"/>
              </a:rPr>
              <a:t>.</a:t>
            </a:r>
            <a:r>
              <a:rPr lang="uz-Cyrl-UZ" sz="2400" dirty="0">
                <a:solidFill>
                  <a:schemeClr val="bg1"/>
                </a:solidFill>
                <a:latin typeface="Times New Roman" panose="02020603050405020304" pitchFamily="18" charset="0"/>
                <a:cs typeface="Times New Roman" panose="02020603050405020304" pitchFamily="18" charset="0"/>
              </a:rPr>
              <a:t>  Энергиянинг эркинлик даражалари бўйича текис тақсимланиш теоремаси.</a:t>
            </a:r>
            <a:endParaRPr lang="ru-RU" sz="2400" dirty="0">
              <a:solidFill>
                <a:schemeClr val="bg1"/>
              </a:solidFill>
              <a:latin typeface="Times New Roman" panose="02020603050405020304" pitchFamily="18" charset="0"/>
              <a:cs typeface="Times New Roman" panose="02020603050405020304" pitchFamily="18" charset="0"/>
            </a:endParaRPr>
          </a:p>
          <a:p>
            <a:r>
              <a:rPr lang="uz-Cyrl-UZ" sz="3600" dirty="0" smtClean="0">
                <a:solidFill>
                  <a:schemeClr val="bg1"/>
                </a:solidFill>
                <a:latin typeface="Times New Roman" panose="02020603050405020304" pitchFamily="18" charset="0"/>
                <a:cs typeface="Times New Roman" panose="02020603050405020304" pitchFamily="18" charset="0"/>
              </a:rPr>
              <a:t>            </a:t>
            </a:r>
            <a:endParaRPr lang="ru-RU" sz="3600" dirty="0">
              <a:solidFill>
                <a:schemeClr val="bg1"/>
              </a:solidFill>
              <a:latin typeface="Times New Roman" panose="02020603050405020304" pitchFamily="18" charset="0"/>
              <a:cs typeface="Times New Roman" panose="02020603050405020304" pitchFamily="18" charset="0"/>
            </a:endParaRPr>
          </a:p>
          <a:p>
            <a:pPr algn="ctr"/>
            <a:endParaRPr lang="ru-RU" sz="3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6382" y="682034"/>
            <a:ext cx="7869677" cy="4524315"/>
          </a:xfrm>
          <a:prstGeom prst="rect">
            <a:avLst/>
          </a:prstGeom>
        </p:spPr>
        <p:txBody>
          <a:bodyPr wrap="square">
            <a:spAutoFit/>
          </a:bodyPr>
          <a:lstStyle/>
          <a:p>
            <a:pPr algn="ctr"/>
            <a:r>
              <a:rPr lang="uz-Cyrl-UZ" sz="3200" b="1" dirty="0">
                <a:solidFill>
                  <a:schemeClr val="bg1"/>
                </a:solidFill>
                <a:latin typeface="Times New Roman" panose="02020603050405020304" pitchFamily="18" charset="0"/>
                <a:cs typeface="Times New Roman" panose="02020603050405020304" pitchFamily="18" charset="0"/>
              </a:rPr>
              <a:t>Мавзуга оид таянч тушунчалар ва иборалар</a:t>
            </a:r>
            <a:r>
              <a:rPr lang="uz-Cyrl-UZ" sz="3200"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	Идеал газлар ,кўп атомли идеал газлар,иссиқлик сиғими, ўзгармас босимдаги ва ўзгармас ҳажмдаги иссиқлик сиғими,илгариланма,айланма ва тебранма ҳаракат эркинлик даражалари сони,ўртача энергиялар.</a:t>
            </a:r>
            <a:endParaRPr lang="ru-RU" sz="3200" dirty="0">
              <a:solidFill>
                <a:schemeClr val="bg1"/>
              </a:solidFill>
              <a:latin typeface="Times New Roman" panose="02020603050405020304" pitchFamily="18" charset="0"/>
              <a:cs typeface="Times New Roman" panose="02020603050405020304" pitchFamily="18" charset="0"/>
            </a:endParaRPr>
          </a:p>
          <a:p>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6306" y="664013"/>
            <a:ext cx="7169286" cy="2677656"/>
          </a:xfrm>
          <a:prstGeom prst="rect">
            <a:avLst/>
          </a:prstGeom>
        </p:spPr>
        <p:txBody>
          <a:bodyPr wrap="square">
            <a:spAutoFit/>
          </a:bodyPr>
          <a:lstStyle/>
          <a:p>
            <a:pPr indent="449580"/>
            <a:r>
              <a:rPr lang="ru-RU" sz="2800" dirty="0" err="1">
                <a:solidFill>
                  <a:schemeClr val="bg1"/>
                </a:solidFill>
                <a:latin typeface="Times New Roman" panose="02020603050405020304" pitchFamily="18" charset="0"/>
                <a:ea typeface="Times New Roman" panose="02020603050405020304" pitchFamily="18" charset="0"/>
              </a:rPr>
              <a:t>Кўп</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атомли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молекулалардан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ташкил</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топган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газни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кўрамиз</a:t>
            </a:r>
            <a:r>
              <a:rPr lang="ru-RU" sz="2800" dirty="0">
                <a:solidFill>
                  <a:schemeClr val="bg1"/>
                </a:solidFill>
                <a:latin typeface="Times New Roman" panose="02020603050405020304" pitchFamily="18" charset="0"/>
                <a:ea typeface="Times New Roman" panose="02020603050405020304" pitchFamily="18" charset="0"/>
              </a:rPr>
              <a:t>. Бунда </a:t>
            </a:r>
            <a:r>
              <a:rPr lang="ru-RU" sz="2800" dirty="0" err="1">
                <a:solidFill>
                  <a:schemeClr val="bg1"/>
                </a:solidFill>
                <a:latin typeface="Times New Roman" panose="02020603050405020304" pitchFamily="18" charset="0"/>
                <a:ea typeface="Times New Roman" panose="02020603050405020304" pitchFamily="18" charset="0"/>
              </a:rPr>
              <a:t>молекулалар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илгариланма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ҳаракатдан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ташқари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айланма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тебранма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ҳаракатда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бўлади</a:t>
            </a:r>
            <a:r>
              <a:rPr lang="ru-RU" sz="2800" dirty="0">
                <a:solidFill>
                  <a:schemeClr val="bg1"/>
                </a:solidFill>
                <a:latin typeface="Times New Roman" panose="02020603050405020304" pitchFamily="18" charset="0"/>
                <a:ea typeface="Times New Roman" panose="02020603050405020304" pitchFamily="18" charset="0"/>
              </a:rPr>
              <a:t>. Молекула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шунинг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қисмдан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иборат</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бўлади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2563963" y="3457204"/>
                <a:ext cx="3733971" cy="5324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3200" i="1" smtClean="0">
                          <a:solidFill>
                            <a:schemeClr val="bg1"/>
                          </a:solidFill>
                          <a:latin typeface="Cambria Math" panose="02040503050406030204" pitchFamily="18" charset="0"/>
                          <a:ea typeface="Cambria Math" panose="02040503050406030204" pitchFamily="18" charset="0"/>
                        </a:rPr>
                        <m:t>𝜀</m:t>
                      </m:r>
                      <m:r>
                        <a:rPr lang="en-US" sz="3200" b="0" i="1" smtClean="0">
                          <a:solidFill>
                            <a:schemeClr val="bg1"/>
                          </a:solidFill>
                          <a:latin typeface="Cambria Math" panose="02040503050406030204" pitchFamily="18" charset="0"/>
                          <a:ea typeface="Cambria Math" panose="02040503050406030204" pitchFamily="18" charset="0"/>
                        </a:rPr>
                        <m:t>=</m:t>
                      </m:r>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ru-RU" sz="3200" i="1">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ea typeface="Cambria Math" panose="02040503050406030204" pitchFamily="18" charset="0"/>
                            </a:rPr>
                            <m:t>𝑖𝑙𝑔</m:t>
                          </m:r>
                        </m:sub>
                      </m:sSub>
                      <m:r>
                        <a:rPr lang="en-US" sz="3200" b="0" i="1" smtClean="0">
                          <a:solidFill>
                            <a:schemeClr val="bg1"/>
                          </a:solidFill>
                          <a:latin typeface="Cambria Math" panose="02040503050406030204" pitchFamily="18" charset="0"/>
                          <a:ea typeface="Cambria Math" panose="02040503050406030204" pitchFamily="18" charset="0"/>
                        </a:rPr>
                        <m:t>+</m:t>
                      </m:r>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ru-RU" sz="3200" i="1">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ea typeface="Cambria Math" panose="02040503050406030204" pitchFamily="18" charset="0"/>
                            </a:rPr>
                            <m:t>𝑎𝑦𝑙</m:t>
                          </m:r>
                        </m:sub>
                      </m:sSub>
                      <m:r>
                        <a:rPr lang="en-US" sz="3200" b="0" i="1" smtClean="0">
                          <a:solidFill>
                            <a:schemeClr val="bg1"/>
                          </a:solidFill>
                          <a:latin typeface="Cambria Math" panose="02040503050406030204" pitchFamily="18" charset="0"/>
                          <a:ea typeface="Cambria Math" panose="02040503050406030204" pitchFamily="18" charset="0"/>
                        </a:rPr>
                        <m:t>+</m:t>
                      </m:r>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ru-RU" sz="3200" i="1">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ea typeface="Cambria Math" panose="02040503050406030204" pitchFamily="18" charset="0"/>
                            </a:rPr>
                            <m:t>𝑡𝑒𝑙</m:t>
                          </m:r>
                        </m:sub>
                      </m:sSub>
                    </m:oMath>
                  </m:oMathPara>
                </a14:m>
                <a:endParaRPr lang="ru-RU" sz="32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563963" y="3457204"/>
                <a:ext cx="3733971" cy="532453"/>
              </a:xfrm>
              <a:prstGeom prst="rect">
                <a:avLst/>
              </a:prstGeom>
              <a:blipFill rotWithShape="0">
                <a:blip r:embed="rId2"/>
                <a:stretch>
                  <a:fillRect b="-1149"/>
                </a:stretch>
              </a:blipFill>
            </p:spPr>
            <p:txBody>
              <a:bodyPr/>
              <a:lstStyle/>
              <a:p>
                <a:r>
                  <a:rPr lang="ru-RU">
                    <a:noFill/>
                  </a:rPr>
                  <a:t> </a:t>
                </a:r>
              </a:p>
            </p:txBody>
          </p:sp>
        </mc:Fallback>
      </mc:AlternateContent>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2493" y="924507"/>
            <a:ext cx="7217923" cy="3416320"/>
          </a:xfrm>
          <a:prstGeom prst="rect">
            <a:avLst/>
          </a:prstGeom>
        </p:spPr>
        <p:txBody>
          <a:bodyPr wrap="square">
            <a:spAutoFit/>
          </a:bodyPr>
          <a:lstStyle/>
          <a:p>
            <a:pPr indent="449580"/>
            <a:r>
              <a:rPr lang="uz-Cyrl-UZ" sz="2400" dirty="0">
                <a:solidFill>
                  <a:schemeClr val="bg1"/>
                </a:solidFill>
                <a:latin typeface="Times New Roman" panose="02020603050405020304" pitchFamily="18" charset="0"/>
                <a:ea typeface="Times New Roman" panose="02020603050405020304" pitchFamily="18" charset="0"/>
              </a:rPr>
              <a:t>Бу ерда электрон ва ядро ҳолатларига тўғри келган ички энергияни ҳисобга олмадик. Бундай газ ҳолатини ўрганишда қуйидаги иккита фаразни қабул қиламиз:</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rPr>
              <a:t>1. Молекуляр системаларга умумий статистик қонунларни татбиқ қилиш мумкин.</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rPr>
              <a:t>2. Айрим олинган молекулаларнинг ҳаракатини ҳарактерлашда классик механика қонунлари қўллаш мумкин</a:t>
            </a:r>
            <a:r>
              <a:rPr lang="uz-Cyrl-UZ" sz="2400" dirty="0" smtClean="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655794"/>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3037" y="695349"/>
            <a:ext cx="7101191" cy="830997"/>
          </a:xfrm>
          <a:prstGeom prst="rect">
            <a:avLst/>
          </a:prstGeom>
        </p:spPr>
        <p:txBody>
          <a:bodyPr wrap="square">
            <a:spAutoFit/>
          </a:bodyPr>
          <a:lstStyle/>
          <a:p>
            <a:pPr indent="449580" algn="just"/>
            <a:r>
              <a:rPr lang="ru-RU" sz="2400" dirty="0">
                <a:solidFill>
                  <a:schemeClr val="bg1"/>
                </a:solidFill>
                <a:latin typeface="Times New Roman" panose="02020603050405020304" pitchFamily="18" charset="0"/>
                <a:ea typeface="Times New Roman" panose="02020603050405020304" pitchFamily="18" charset="0"/>
              </a:rPr>
              <a:t>Газ </a:t>
            </a:r>
            <a:r>
              <a:rPr lang="ru-RU" sz="2400" dirty="0" err="1">
                <a:solidFill>
                  <a:schemeClr val="bg1"/>
                </a:solidFill>
                <a:latin typeface="Times New Roman" panose="02020603050405020304" pitchFamily="18" charset="0"/>
                <a:ea typeface="Times New Roman" panose="02020603050405020304" pitchFamily="18" charset="0"/>
              </a:rPr>
              <a:t>иссиқлик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сиғими</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нергия</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каби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қисмдан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иборат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бўлади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яъни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949550" y="1935619"/>
                <a:ext cx="3128164" cy="3994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𝑖𝑙𝑔</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𝑎𝑦𝑙</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𝑡𝑒𝑏</m:t>
                          </m:r>
                        </m:sub>
                      </m:sSub>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49550" y="1935619"/>
                <a:ext cx="3128164" cy="399405"/>
              </a:xfrm>
              <a:prstGeom prst="rect">
                <a:avLst/>
              </a:prstGeom>
              <a:blipFill rotWithShape="0">
                <a:blip r:embed="rId2"/>
                <a:stretch>
                  <a:fillRect l="-1754" r="-195" b="-27692"/>
                </a:stretch>
              </a:blipFill>
            </p:spPr>
            <p:txBody>
              <a:bodyPr/>
              <a:lstStyle/>
              <a:p>
                <a:r>
                  <a:rPr lang="ru-RU">
                    <a:noFill/>
                  </a:rPr>
                  <a:t> </a:t>
                </a:r>
              </a:p>
            </p:txBody>
          </p:sp>
        </mc:Fallback>
      </mc:AlternateContent>
      <p:sp>
        <p:nvSpPr>
          <p:cNvPr id="5" name="Прямоугольник 4"/>
          <p:cNvSpPr/>
          <p:nvPr/>
        </p:nvSpPr>
        <p:spPr>
          <a:xfrm>
            <a:off x="963037" y="2744297"/>
            <a:ext cx="7431933" cy="1569660"/>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Иссиқлик сиғимини ҳисоблаш учун газ ички энергиясини ҳисоблаш керак. </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rPr>
              <a:t>Биз энг аввало икки атомли молекулалардан ташкил топган газни олиб қараймиз</a:t>
            </a:r>
            <a:r>
              <a:rPr lang="uz-Cyrl-UZ" sz="2400" dirty="0" smtClean="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spTree>
    <p:extLst>
      <p:ext uri="{BB962C8B-B14F-4D97-AF65-F5344CB8AC3E}">
        <p14:creationId xmlns:p14="http://schemas.microsoft.com/office/powerpoint/2010/main" val="3644513431"/>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3855" y="738246"/>
            <a:ext cx="7324927" cy="3970318"/>
          </a:xfrm>
          <a:prstGeom prst="rect">
            <a:avLst/>
          </a:prstGeom>
        </p:spPr>
        <p:txBody>
          <a:bodyPr wrap="square">
            <a:spAutoFit/>
          </a:bodyPr>
          <a:lstStyle/>
          <a:p>
            <a:pPr>
              <a:lnSpc>
                <a:spcPct val="150000"/>
              </a:lnSpc>
            </a:pPr>
            <a:r>
              <a:rPr lang="uz-Cyrl-UZ" sz="2400" dirty="0">
                <a:solidFill>
                  <a:schemeClr val="bg1"/>
                </a:solidFill>
                <a:latin typeface="Times New Roman" panose="02020603050405020304" pitchFamily="18" charset="0"/>
                <a:ea typeface="Times New Roman" panose="02020603050405020304" pitchFamily="18" charset="0"/>
              </a:rPr>
              <a:t> Икки атомли молекулаларни  массага ээга бўлган чексиз кичик шарлардан иборат бўлган кичик </a:t>
            </a:r>
            <a:r>
              <a:rPr lang="uz-Cyrl-UZ" sz="2400" b="1" dirty="0">
                <a:solidFill>
                  <a:srgbClr val="FF0000"/>
                </a:solidFill>
                <a:latin typeface="Times New Roman" panose="02020603050405020304" pitchFamily="18" charset="0"/>
                <a:ea typeface="Times New Roman" panose="02020603050405020304" pitchFamily="18" charset="0"/>
              </a:rPr>
              <a:t>гантел</a:t>
            </a:r>
            <a:r>
              <a:rPr lang="uz-Cyrl-UZ" sz="2400" dirty="0">
                <a:solidFill>
                  <a:schemeClr val="bg1"/>
                </a:solidFill>
                <a:latin typeface="Times New Roman" panose="02020603050405020304" pitchFamily="18" charset="0"/>
                <a:ea typeface="Times New Roman" panose="02020603050405020304" pitchFamily="18" charset="0"/>
              </a:rPr>
              <a:t> кўринишида тасаввур этамиз.Бунда 3та эркинлик даражасига эга бўлган илгариланма ҳаракат, гантел ўқига перпендикулар ўқлар атрофида иккита айланма ҳаракат ва атомларни боғловчи ўқ бўйича тебранма ҳаракатлар мавжуд деб ҳисоблаймиз.. </a:t>
            </a:r>
            <a:endParaRPr lang="ru-RU" sz="2400" dirty="0">
              <a:solidFill>
                <a:schemeClr val="bg1"/>
              </a:solidFill>
            </a:endParaRPr>
          </a:p>
        </p:txBody>
      </p:sp>
    </p:spTree>
    <p:extLst>
      <p:ext uri="{BB962C8B-B14F-4D97-AF65-F5344CB8AC3E}">
        <p14:creationId xmlns:p14="http://schemas.microsoft.com/office/powerpoint/2010/main" val="1211324753"/>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6928" y="865761"/>
            <a:ext cx="8317149" cy="3539430"/>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rPr>
              <a:t>Бунда 3та эркинлик даражасига эга бўлган илгариланма ҳаракат, гантел ўқига перпендикулар ўқлар атрофида иккита айланма ҳаракат ва атомларни боғловчи ўқ бўйича тебранма ҳаракатлар мавжуд деб ҳисоблаймиз.. Бундай икки атомли молекуланинг ҳолати 12 ўлчовли фазалар фазосида аниқланади, яъни олтита координата ва олтита импульс ёрдамида аниқланади.</a:t>
            </a:r>
            <a:endParaRPr lang="ru-RU" sz="2800" dirty="0"/>
          </a:p>
        </p:txBody>
      </p:sp>
    </p:spTree>
    <p:extLst>
      <p:ext uri="{BB962C8B-B14F-4D97-AF65-F5344CB8AC3E}">
        <p14:creationId xmlns:p14="http://schemas.microsoft.com/office/powerpoint/2010/main" val="917142331"/>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9573" y="798765"/>
            <a:ext cx="7461116" cy="1785104"/>
          </a:xfrm>
          <a:prstGeom prst="rect">
            <a:avLst/>
          </a:prstGeom>
        </p:spPr>
        <p:txBody>
          <a:bodyPr wrap="square">
            <a:spAutoFit/>
          </a:bodyPr>
          <a:lstStyle/>
          <a:p>
            <a:pPr indent="449580"/>
            <a:r>
              <a:rPr lang="uz-Cyrl-UZ" sz="2200" dirty="0">
                <a:solidFill>
                  <a:schemeClr val="bg1"/>
                </a:solidFill>
                <a:latin typeface="Times New Roman" panose="02020603050405020304" pitchFamily="18" charset="0"/>
                <a:ea typeface="Times New Roman" panose="02020603050405020304" pitchFamily="18" charset="0"/>
              </a:rPr>
              <a:t>Бу координаталар ва импульслар </a:t>
            </a:r>
            <a:r>
              <a:rPr lang="uz-Cyrl-UZ" sz="2200" dirty="0" smtClean="0">
                <a:solidFill>
                  <a:schemeClr val="bg1"/>
                </a:solidFill>
                <a:latin typeface="Times New Roman" panose="02020603050405020304" pitchFamily="18" charset="0"/>
                <a:ea typeface="Times New Roman" panose="02020603050405020304" pitchFamily="18" charset="0"/>
              </a:rPr>
              <a:t>-</a:t>
            </a:r>
            <a:r>
              <a:rPr lang="en-US" sz="2200" dirty="0" smtClean="0">
                <a:solidFill>
                  <a:schemeClr val="bg1"/>
                </a:solidFill>
                <a:latin typeface="Times New Roman" panose="02020603050405020304" pitchFamily="18" charset="0"/>
                <a:ea typeface="Times New Roman" panose="02020603050405020304" pitchFamily="18" charset="0"/>
              </a:rPr>
              <a:t> </a:t>
            </a:r>
            <a:r>
              <a:rPr lang="uz-Cyrl-UZ" sz="2200" dirty="0" smtClean="0">
                <a:solidFill>
                  <a:schemeClr val="bg1"/>
                </a:solidFill>
                <a:latin typeface="Times New Roman" panose="02020603050405020304" pitchFamily="18" charset="0"/>
                <a:ea typeface="Times New Roman" panose="02020603050405020304" pitchFamily="18" charset="0"/>
              </a:rPr>
              <a:t>молекулаларнинг </a:t>
            </a:r>
            <a:r>
              <a:rPr lang="uz-Cyrl-UZ" sz="2200" dirty="0">
                <a:solidFill>
                  <a:schemeClr val="bg1"/>
                </a:solidFill>
                <a:latin typeface="Times New Roman" panose="02020603050405020304" pitchFamily="18" charset="0"/>
                <a:ea typeface="Times New Roman" panose="02020603050405020304" pitchFamily="18" charset="0"/>
              </a:rPr>
              <a:t>илгариланма, айлан­ма ва тебранма ҳаракатларини характерловчи координата ва импульслардир.</a:t>
            </a:r>
            <a:endParaRPr lang="ru-RU" sz="2200" dirty="0">
              <a:solidFill>
                <a:schemeClr val="bg1"/>
              </a:solidFill>
              <a:latin typeface="Times New Roman" panose="02020603050405020304" pitchFamily="18" charset="0"/>
              <a:ea typeface="Times New Roman" panose="02020603050405020304" pitchFamily="18" charset="0"/>
            </a:endParaRPr>
          </a:p>
          <a:p>
            <a:pPr indent="449580"/>
            <a:r>
              <a:rPr lang="uz-Cyrl-UZ" sz="2200" dirty="0">
                <a:solidFill>
                  <a:schemeClr val="bg1"/>
                </a:solidFill>
                <a:latin typeface="Times New Roman" panose="02020603050405020304" pitchFamily="18" charset="0"/>
                <a:ea typeface="Times New Roman" panose="02020603050405020304" pitchFamily="18" charset="0"/>
              </a:rPr>
              <a:t>Молекулани квазиберк система деб қараб, унга Гиббснинг кичик каноник тақсимотини қўллаймиз. </a:t>
            </a:r>
            <a:r>
              <a:rPr lang="ru-RU" sz="2200" dirty="0">
                <a:solidFill>
                  <a:schemeClr val="bg1"/>
                </a:solidFill>
                <a:latin typeface="Times New Roman" panose="02020603050405020304" pitchFamily="18" charset="0"/>
                <a:ea typeface="Times New Roman" panose="02020603050405020304" pitchFamily="18" charset="0"/>
              </a:rPr>
              <a:t>У </a:t>
            </a:r>
            <a:r>
              <a:rPr lang="ru-RU" sz="2200" dirty="0" err="1">
                <a:solidFill>
                  <a:schemeClr val="bg1"/>
                </a:solidFill>
                <a:latin typeface="Times New Roman" panose="02020603050405020304" pitchFamily="18" charset="0"/>
                <a:ea typeface="Times New Roman" panose="02020603050405020304" pitchFamily="18" charset="0"/>
              </a:rPr>
              <a:t>ҳолда</a:t>
            </a:r>
            <a:endParaRPr lang="ru-RU" sz="22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614792" y="2971800"/>
                <a:ext cx="5498172" cy="49673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𝑑𝑊</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𝑑𝑊</m:t>
                      </m:r>
                      <m:d>
                        <m:dPr>
                          <m:ctrlPr>
                            <a:rPr lang="en-US" sz="2800" b="0" i="1" smtClean="0">
                              <a:solidFill>
                                <a:schemeClr val="bg1"/>
                              </a:solidFill>
                              <a:latin typeface="Cambria Math" panose="02040503050406030204" pitchFamily="18" charset="0"/>
                            </a:rPr>
                          </m:ctrlPr>
                        </m:dPr>
                        <m:e>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𝑖𝑙𝑔</m:t>
                              </m:r>
                            </m:sub>
                          </m:sSub>
                        </m:e>
                      </m:d>
                      <m:r>
                        <a:rPr lang="en-US" sz="2800" b="0" i="1" smtClean="0">
                          <a:solidFill>
                            <a:schemeClr val="bg1"/>
                          </a:solidFill>
                          <a:latin typeface="Cambria Math" panose="02040503050406030204" pitchFamily="18" charset="0"/>
                        </a:rPr>
                        <m:t>𝑑𝑊</m:t>
                      </m:r>
                      <m:d>
                        <m:dPr>
                          <m:ctrlPr>
                            <a:rPr lang="en-US" sz="2800" b="0" i="1" smtClean="0">
                              <a:solidFill>
                                <a:schemeClr val="bg1"/>
                              </a:solidFill>
                              <a:latin typeface="Cambria Math" panose="02040503050406030204" pitchFamily="18" charset="0"/>
                            </a:rPr>
                          </m:ctrlPr>
                        </m:dPr>
                        <m:e>
                          <m:sSub>
                            <m:sSubPr>
                              <m:ctrlPr>
                                <a:rPr lang="en-US" sz="2800" b="0" i="1" smtClean="0">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𝑎𝑦𝑙</m:t>
                              </m:r>
                            </m:sub>
                          </m:sSub>
                        </m:e>
                      </m:d>
                      <m:r>
                        <a:rPr lang="en-US" sz="2800" b="0" i="1" smtClean="0">
                          <a:solidFill>
                            <a:schemeClr val="bg1"/>
                          </a:solidFill>
                          <a:latin typeface="Cambria Math" panose="02040503050406030204" pitchFamily="18" charset="0"/>
                        </a:rPr>
                        <m:t>𝑑𝑊</m:t>
                      </m:r>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𝑡𝑒𝑏</m:t>
                          </m:r>
                        </m:sub>
                      </m:sSub>
                      <m:r>
                        <a:rPr lang="en-US" sz="2800" b="0" i="1" smtClean="0">
                          <a:solidFill>
                            <a:schemeClr val="bg1"/>
                          </a:solidFill>
                          <a:latin typeface="Cambria Math" panose="02040503050406030204" pitchFamily="18" charset="0"/>
                        </a:rPr>
                        <m:t>)</m:t>
                      </m:r>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614792" y="2971800"/>
                <a:ext cx="5498172" cy="496739"/>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57546670"/>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04114" y="637700"/>
            <a:ext cx="1260281" cy="461665"/>
          </a:xfrm>
          <a:prstGeom prst="rect">
            <a:avLst/>
          </a:prstGeom>
        </p:spPr>
        <p:txBody>
          <a:bodyPr wrap="none">
            <a:spAutoFit/>
          </a:bodyPr>
          <a:lstStyle/>
          <a:p>
            <a:pPr algn="just"/>
            <a:r>
              <a:rPr lang="uz-Cyrl-UZ" sz="2400" dirty="0">
                <a:solidFill>
                  <a:schemeClr val="bg1"/>
                </a:solidFill>
                <a:latin typeface="Times New Roman" panose="02020603050405020304" pitchFamily="18" charset="0"/>
                <a:ea typeface="Times New Roman" panose="02020603050405020304" pitchFamily="18" charset="0"/>
              </a:rPr>
              <a:t>Бу ерда:</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483541" y="1619146"/>
                <a:ext cx="4132285" cy="66524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𝑑𝑊</m:t>
                      </m:r>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𝑖𝑙𝑔</m:t>
                              </m:r>
                            </m:sub>
                          </m:sSub>
                        </m:e>
                      </m:d>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h</m:t>
                              </m:r>
                            </m:e>
                            <m:sup>
                              <m:r>
                                <a:rPr lang="en-US" sz="2000" b="0" i="1" smtClean="0">
                                  <a:solidFill>
                                    <a:schemeClr val="bg1"/>
                                  </a:solidFill>
                                  <a:latin typeface="Cambria Math" panose="02040503050406030204" pitchFamily="18" charset="0"/>
                                </a:rPr>
                                <m:t>3</m:t>
                              </m:r>
                            </m:sup>
                          </m:sSup>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𝑖𝑙𝑔</m:t>
                              </m:r>
                            </m:sub>
                          </m:sSub>
                        </m:den>
                      </m:f>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exp</m:t>
                          </m:r>
                        </m:fName>
                        <m:e>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𝑖𝑙𝑔</m:t>
                                  </m:r>
                                </m:sub>
                              </m:sSub>
                            </m:num>
                            <m:den>
                              <m:r>
                                <a:rPr lang="en-US" sz="2000" b="0" i="1" smtClean="0">
                                  <a:solidFill>
                                    <a:schemeClr val="bg1"/>
                                  </a:solidFill>
                                  <a:latin typeface="Cambria Math" panose="02040503050406030204" pitchFamily="18" charset="0"/>
                                </a:rPr>
                                <m:t>𝑘𝑇</m:t>
                              </m:r>
                            </m:den>
                          </m:f>
                          <m:r>
                            <a:rPr lang="en-US" sz="2000" b="0" i="1" smtClean="0">
                              <a:solidFill>
                                <a:schemeClr val="bg1"/>
                              </a:solidFill>
                              <a:latin typeface="Cambria Math" panose="02040503050406030204" pitchFamily="18" charset="0"/>
                            </a:rPr>
                            <m:t>)</m:t>
                          </m:r>
                        </m:e>
                      </m:func>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𝑑</m:t>
                      </m:r>
                      <m:r>
                        <a:rPr lang="ru-RU" sz="2000" b="0" i="1" smtClean="0">
                          <a:solidFill>
                            <a:schemeClr val="bg1"/>
                          </a:solidFill>
                          <a:latin typeface="Cambria Math" panose="02040503050406030204" pitchFamily="18" charset="0"/>
                        </a:rPr>
                        <m:t>Г</m:t>
                      </m:r>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𝑖𝑙𝑔</m:t>
                          </m:r>
                        </m:sub>
                      </m:sSub>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483541" y="1619146"/>
                <a:ext cx="4132285" cy="665247"/>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483541" y="2525839"/>
                <a:ext cx="4331057" cy="6644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𝑑𝑊</m:t>
                      </m:r>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𝑎𝑦𝑙</m:t>
                              </m:r>
                            </m:sub>
                          </m:sSub>
                        </m:e>
                      </m:d>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h</m:t>
                              </m:r>
                            </m:e>
                            <m:sup>
                              <m:r>
                                <a:rPr lang="en-US" sz="2000" b="0" i="1" smtClean="0">
                                  <a:solidFill>
                                    <a:schemeClr val="bg1"/>
                                  </a:solidFill>
                                  <a:latin typeface="Cambria Math" panose="02040503050406030204" pitchFamily="18" charset="0"/>
                                </a:rPr>
                                <m:t>2</m:t>
                              </m:r>
                            </m:sup>
                          </m:sSup>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𝑎𝑦𝑙</m:t>
                              </m:r>
                            </m:sub>
                          </m:sSub>
                        </m:den>
                      </m:f>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exp</m:t>
                          </m:r>
                        </m:fName>
                        <m:e>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𝑎𝑦𝑙</m:t>
                                  </m:r>
                                </m:sub>
                              </m:sSub>
                            </m:num>
                            <m:den>
                              <m:r>
                                <a:rPr lang="en-US" sz="2000" b="0" i="1" smtClean="0">
                                  <a:solidFill>
                                    <a:schemeClr val="bg1"/>
                                  </a:solidFill>
                                  <a:latin typeface="Cambria Math" panose="02040503050406030204" pitchFamily="18" charset="0"/>
                                </a:rPr>
                                <m:t>𝑘𝑇</m:t>
                              </m:r>
                            </m:den>
                          </m:f>
                          <m:r>
                            <a:rPr lang="en-US" sz="2000" b="0" i="1" smtClean="0">
                              <a:solidFill>
                                <a:schemeClr val="bg1"/>
                              </a:solidFill>
                              <a:latin typeface="Cambria Math" panose="02040503050406030204" pitchFamily="18" charset="0"/>
                            </a:rPr>
                            <m:t>)</m:t>
                          </m:r>
                        </m:e>
                      </m:func>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𝑑</m:t>
                      </m:r>
                      <m:r>
                        <a:rPr lang="ru-RU" sz="2000" b="0" i="1" smtClean="0">
                          <a:solidFill>
                            <a:schemeClr val="bg1"/>
                          </a:solidFill>
                          <a:latin typeface="Cambria Math" panose="02040503050406030204" pitchFamily="18" charset="0"/>
                        </a:rPr>
                        <m:t>Г</m:t>
                      </m:r>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𝑎𝑦𝑙</m:t>
                          </m:r>
                        </m:sub>
                      </m:sSub>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483541" y="2525839"/>
                <a:ext cx="4331057" cy="664477"/>
              </a:xfrm>
              <a:prstGeom prst="rect">
                <a:avLst/>
              </a:prstGeom>
              <a:blipFill rotWithShape="0">
                <a:blip r:embed="rId3"/>
                <a:stretch>
                  <a:fillRect b="-91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483541" y="3396204"/>
                <a:ext cx="4015523" cy="63017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𝑑𝑊</m:t>
                      </m:r>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𝑡𝑒𝑏</m:t>
                              </m:r>
                            </m:sub>
                          </m:sSub>
                        </m:e>
                      </m:d>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𝑡𝑒𝑏</m:t>
                              </m:r>
                            </m:sub>
                          </m:sSub>
                        </m:den>
                      </m:f>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exp</m:t>
                          </m:r>
                        </m:fName>
                        <m:e>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𝑡𝑒𝑏</m:t>
                                  </m:r>
                                </m:sub>
                              </m:sSub>
                            </m:num>
                            <m:den>
                              <m:r>
                                <a:rPr lang="en-US" sz="2000" b="0" i="1" smtClean="0">
                                  <a:solidFill>
                                    <a:schemeClr val="bg1"/>
                                  </a:solidFill>
                                  <a:latin typeface="Cambria Math" panose="02040503050406030204" pitchFamily="18" charset="0"/>
                                </a:rPr>
                                <m:t>𝑘𝑇</m:t>
                              </m:r>
                            </m:den>
                          </m:f>
                          <m:r>
                            <a:rPr lang="en-US" sz="2000" b="0" i="1" smtClean="0">
                              <a:solidFill>
                                <a:schemeClr val="bg1"/>
                              </a:solidFill>
                              <a:latin typeface="Cambria Math" panose="02040503050406030204" pitchFamily="18" charset="0"/>
                            </a:rPr>
                            <m:t>)</m:t>
                          </m:r>
                        </m:e>
                      </m:func>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𝑑</m:t>
                      </m:r>
                      <m:r>
                        <a:rPr lang="ru-RU" sz="2000" b="0" i="1" smtClean="0">
                          <a:solidFill>
                            <a:schemeClr val="bg1"/>
                          </a:solidFill>
                          <a:latin typeface="Cambria Math" panose="02040503050406030204" pitchFamily="18" charset="0"/>
                        </a:rPr>
                        <m:t>Г</m:t>
                      </m:r>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𝑡𝑒𝑏</m:t>
                          </m:r>
                        </m:sub>
                      </m:sSub>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483541" y="3396204"/>
                <a:ext cx="4015523" cy="630173"/>
              </a:xfrm>
              <a:prstGeom prst="rect">
                <a:avLst/>
              </a:prstGeom>
              <a:blipFill rotWithShape="0">
                <a:blip r:embed="rId4"/>
                <a:stretch>
                  <a:fillRect b="-971"/>
                </a:stretch>
              </a:blipFill>
            </p:spPr>
            <p:txBody>
              <a:bodyPr/>
              <a:lstStyle/>
              <a:p>
                <a:r>
                  <a:rPr lang="ru-RU">
                    <a:noFill/>
                  </a:rPr>
                  <a:t> </a:t>
                </a:r>
              </a:p>
            </p:txBody>
          </p:sp>
        </mc:Fallback>
      </mc:AlternateContent>
    </p:spTree>
    <p:extLst>
      <p:ext uri="{BB962C8B-B14F-4D97-AF65-F5344CB8AC3E}">
        <p14:creationId xmlns:p14="http://schemas.microsoft.com/office/powerpoint/2010/main" val="1229006314"/>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04672" y="654286"/>
            <a:ext cx="7334655" cy="1631216"/>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Молекуланинг илгариланма, айлан­ма ва тебранма ҳаракатлари ўзаро боғланмаган ҳаракатлар экан. Шу асосда  эҳтимолликларни ҳисоблашни қарайлик. Буларни ҳисоблаш учун илгариланма, айланма ва тебранма ҳаракат энергияларини ифодаларини ёзамиз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3450380" y="2297923"/>
                <a:ext cx="1982274" cy="60676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𝑖𝑙𝑔</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Sup>
                            <m:sSubSupPr>
                              <m:ctrlPr>
                                <a:rPr lang="en-US" sz="1800" b="0" i="1" smtClean="0">
                                  <a:solidFill>
                                    <a:schemeClr val="bg1"/>
                                  </a:solidFill>
                                  <a:latin typeface="Cambria Math" panose="02040503050406030204" pitchFamily="18" charset="0"/>
                                </a:rPr>
                              </m:ctrlPr>
                            </m:sSubSupPr>
                            <m:e>
                              <m:r>
                                <a:rPr lang="en-US" sz="1800" b="0" i="1" smtClean="0">
                                  <a:solidFill>
                                    <a:schemeClr val="bg1"/>
                                  </a:solidFill>
                                  <a:latin typeface="Cambria Math" panose="02040503050406030204" pitchFamily="18" charset="0"/>
                                </a:rPr>
                                <m:t>𝑝</m:t>
                              </m:r>
                            </m:e>
                            <m:sub>
                              <m:r>
                                <a:rPr lang="en-US" sz="1800" b="0" i="1" smtClean="0">
                                  <a:solidFill>
                                    <a:schemeClr val="bg1"/>
                                  </a:solidFill>
                                  <a:latin typeface="Cambria Math" panose="02040503050406030204" pitchFamily="18" charset="0"/>
                                </a:rPr>
                                <m:t>𝑥</m:t>
                              </m:r>
                            </m:sub>
                            <m:sup>
                              <m:r>
                                <a:rPr lang="en-US" sz="1800" b="0" i="1" smtClean="0">
                                  <a:solidFill>
                                    <a:schemeClr val="bg1"/>
                                  </a:solidFill>
                                  <a:latin typeface="Cambria Math" panose="02040503050406030204" pitchFamily="18" charset="0"/>
                                </a:rPr>
                                <m:t>2</m:t>
                              </m:r>
                            </m:sup>
                          </m:sSubSup>
                          <m:r>
                            <a:rPr lang="en-US" sz="1800" b="0" i="1" smtClean="0">
                              <a:solidFill>
                                <a:schemeClr val="bg1"/>
                              </a:solidFill>
                              <a:latin typeface="Cambria Math" panose="02040503050406030204" pitchFamily="18" charset="0"/>
                            </a:rPr>
                            <m:t>+</m:t>
                          </m:r>
                          <m:sSubSup>
                            <m:sSubSupPr>
                              <m:ctrlPr>
                                <a:rPr lang="en-US"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rPr>
                                <m:t>𝑝</m:t>
                              </m:r>
                            </m:e>
                            <m:sub>
                              <m:r>
                                <a:rPr lang="en-US" sz="1800" b="0" i="1" smtClean="0">
                                  <a:solidFill>
                                    <a:schemeClr val="bg1"/>
                                  </a:solidFill>
                                  <a:latin typeface="Cambria Math" panose="02040503050406030204" pitchFamily="18" charset="0"/>
                                </a:rPr>
                                <m:t>𝑦</m:t>
                              </m:r>
                            </m:sub>
                            <m:sup>
                              <m:r>
                                <a:rPr lang="en-US" sz="1800" i="1">
                                  <a:solidFill>
                                    <a:schemeClr val="bg1"/>
                                  </a:solidFill>
                                  <a:latin typeface="Cambria Math" panose="02040503050406030204" pitchFamily="18" charset="0"/>
                                </a:rPr>
                                <m:t>2</m:t>
                              </m:r>
                            </m:sup>
                          </m:sSubSup>
                          <m:r>
                            <a:rPr lang="en-US" sz="1800" b="0" i="1" smtClean="0">
                              <a:solidFill>
                                <a:schemeClr val="bg1"/>
                              </a:solidFill>
                              <a:latin typeface="Cambria Math" panose="02040503050406030204" pitchFamily="18" charset="0"/>
                            </a:rPr>
                            <m:t>+</m:t>
                          </m:r>
                          <m:sSubSup>
                            <m:sSubSupPr>
                              <m:ctrlPr>
                                <a:rPr lang="en-US"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rPr>
                                <m:t>𝑝</m:t>
                              </m:r>
                            </m:e>
                            <m:sub>
                              <m:r>
                                <a:rPr lang="en-US" sz="1800" b="0" i="1" smtClean="0">
                                  <a:solidFill>
                                    <a:schemeClr val="bg1"/>
                                  </a:solidFill>
                                  <a:latin typeface="Cambria Math" panose="02040503050406030204" pitchFamily="18" charset="0"/>
                                </a:rPr>
                                <m:t>𝑧</m:t>
                              </m:r>
                            </m:sub>
                            <m:sup>
                              <m:r>
                                <a:rPr lang="en-US" sz="1800" i="1">
                                  <a:solidFill>
                                    <a:schemeClr val="bg1"/>
                                  </a:solidFill>
                                  <a:latin typeface="Cambria Math" panose="02040503050406030204" pitchFamily="18" charset="0"/>
                                </a:rPr>
                                <m:t>2</m:t>
                              </m:r>
                            </m:sup>
                          </m:sSubSup>
                        </m:num>
                        <m:den>
                          <m:r>
                            <a:rPr lang="en-US" sz="1800" b="0" i="1" smtClean="0">
                              <a:solidFill>
                                <a:schemeClr val="bg1"/>
                              </a:solidFill>
                              <a:latin typeface="Cambria Math" panose="02040503050406030204" pitchFamily="18" charset="0"/>
                            </a:rPr>
                            <m:t>2</m:t>
                          </m:r>
                          <m:r>
                            <a:rPr lang="en-US" sz="1800" b="0" i="1" smtClean="0">
                              <a:solidFill>
                                <a:schemeClr val="bg1"/>
                              </a:solidFill>
                              <a:latin typeface="Cambria Math" panose="02040503050406030204" pitchFamily="18" charset="0"/>
                              <a:ea typeface="Cambria Math" panose="02040503050406030204" pitchFamily="18" charset="0"/>
                            </a:rPr>
                            <m:t>𝜇</m:t>
                          </m:r>
                        </m:den>
                      </m:f>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450380" y="2297923"/>
                <a:ext cx="1982274" cy="606769"/>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3450380" y="3093273"/>
                <a:ext cx="1779974" cy="55835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𝑎𝑦𝑙</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𝐼</m:t>
                          </m:r>
                          <m:sSubSup>
                            <m:sSubSupPr>
                              <m:ctrlPr>
                                <a:rPr lang="en-US" sz="1800" b="0" i="1" smtClean="0">
                                  <a:solidFill>
                                    <a:schemeClr val="bg1"/>
                                  </a:solidFill>
                                  <a:latin typeface="Cambria Math" panose="02040503050406030204" pitchFamily="18" charset="0"/>
                                </a:rPr>
                              </m:ctrlPr>
                            </m:sSubSupPr>
                            <m:e>
                              <m:r>
                                <a:rPr lang="en-US" sz="1800" b="0" i="1" smtClean="0">
                                  <a:solidFill>
                                    <a:schemeClr val="bg1"/>
                                  </a:solidFill>
                                  <a:latin typeface="Cambria Math" panose="02040503050406030204" pitchFamily="18" charset="0"/>
                                  <a:ea typeface="Cambria Math" panose="02040503050406030204" pitchFamily="18" charset="0"/>
                                </a:rPr>
                                <m:t>𝜔</m:t>
                              </m:r>
                            </m:e>
                            <m:sub>
                              <m:r>
                                <a:rPr lang="en-US" sz="1800" b="0" i="1" smtClean="0">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2</m:t>
                              </m:r>
                            </m:sup>
                          </m:sSubSup>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𝐼</m:t>
                          </m:r>
                          <m:sSubSup>
                            <m:sSubSupPr>
                              <m:ctrlPr>
                                <a:rPr lang="en-US"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𝜔</m:t>
                              </m:r>
                            </m:e>
                            <m:sub>
                              <m:r>
                                <a:rPr lang="en-US" sz="1800" b="0" i="1" smtClean="0">
                                  <a:solidFill>
                                    <a:schemeClr val="bg1"/>
                                  </a:solidFill>
                                  <a:latin typeface="Cambria Math" panose="02040503050406030204" pitchFamily="18" charset="0"/>
                                </a:rPr>
                                <m:t>2</m:t>
                              </m:r>
                            </m:sub>
                            <m:sup>
                              <m:r>
                                <a:rPr lang="en-US" sz="1800" i="1">
                                  <a:solidFill>
                                    <a:schemeClr val="bg1"/>
                                  </a:solidFill>
                                  <a:latin typeface="Cambria Math" panose="02040503050406030204" pitchFamily="18" charset="0"/>
                                </a:rPr>
                                <m:t>2</m:t>
                              </m:r>
                            </m:sup>
                          </m:sSubSup>
                        </m:num>
                        <m:den>
                          <m:r>
                            <a:rPr lang="en-US" sz="1800" i="1">
                              <a:solidFill>
                                <a:schemeClr val="bg1"/>
                              </a:solidFill>
                              <a:latin typeface="Cambria Math" panose="02040503050406030204" pitchFamily="18" charset="0"/>
                            </a:rPr>
                            <m:t>2</m:t>
                          </m:r>
                        </m:den>
                      </m:f>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450380" y="3093273"/>
                <a:ext cx="1779974" cy="558358"/>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3450380" y="3847253"/>
                <a:ext cx="1935530" cy="6062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𝑡𝑒𝑏</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Sup>
                            <m:sSubSupPr>
                              <m:ctrlPr>
                                <a:rPr lang="en-US" sz="1800" b="0" i="1" smtClean="0">
                                  <a:solidFill>
                                    <a:schemeClr val="bg1"/>
                                  </a:solidFill>
                                  <a:latin typeface="Cambria Math" panose="02040503050406030204" pitchFamily="18" charset="0"/>
                                </a:rPr>
                              </m:ctrlPr>
                            </m:sSubSupPr>
                            <m:e>
                              <m:r>
                                <a:rPr lang="en-US" sz="1800" b="0" i="1" smtClean="0">
                                  <a:solidFill>
                                    <a:schemeClr val="bg1"/>
                                  </a:solidFill>
                                  <a:latin typeface="Cambria Math" panose="02040503050406030204" pitchFamily="18" charset="0"/>
                                </a:rPr>
                                <m:t>𝑝</m:t>
                              </m:r>
                            </m:e>
                            <m:sub>
                              <m:r>
                                <a:rPr lang="en-US" sz="1800" b="0" i="1" smtClean="0">
                                  <a:solidFill>
                                    <a:schemeClr val="bg1"/>
                                  </a:solidFill>
                                  <a:latin typeface="Cambria Math" panose="02040503050406030204" pitchFamily="18" charset="0"/>
                                </a:rPr>
                                <m:t>𝑞</m:t>
                              </m:r>
                            </m:sub>
                            <m:sup>
                              <m:r>
                                <a:rPr lang="en-US" sz="1800" b="0" i="1" smtClean="0">
                                  <a:solidFill>
                                    <a:schemeClr val="bg1"/>
                                  </a:solidFill>
                                  <a:latin typeface="Cambria Math" panose="02040503050406030204" pitchFamily="18" charset="0"/>
                                </a:rPr>
                                <m:t>2</m:t>
                              </m:r>
                            </m:sup>
                          </m:sSubSup>
                        </m:num>
                        <m:den>
                          <m:r>
                            <a:rPr lang="en-US" sz="1800" b="0" i="1" smtClean="0">
                              <a:solidFill>
                                <a:schemeClr val="bg1"/>
                              </a:solidFill>
                              <a:latin typeface="Cambria Math" panose="02040503050406030204" pitchFamily="18" charset="0"/>
                            </a:rPr>
                            <m:t>2</m:t>
                          </m:r>
                          <m:r>
                            <a:rPr lang="en-US" sz="1800" b="0" i="1" smtClean="0">
                              <a:solidFill>
                                <a:schemeClr val="bg1"/>
                              </a:solidFill>
                              <a:latin typeface="Cambria Math" panose="02040503050406030204" pitchFamily="18" charset="0"/>
                              <a:ea typeface="Cambria Math" panose="02040503050406030204" pitchFamily="18" charset="0"/>
                            </a:rPr>
                            <m:t>𝜇</m:t>
                          </m:r>
                        </m:den>
                      </m:f>
                      <m:r>
                        <a:rPr lang="en-US" sz="1800" b="0" i="1" smtClean="0">
                          <a:solidFill>
                            <a:schemeClr val="bg1"/>
                          </a:solidFill>
                          <a:latin typeface="Cambria Math" panose="02040503050406030204" pitchFamily="18" charset="0"/>
                        </a:rPr>
                        <m:t>+</m:t>
                      </m:r>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𝜇</m:t>
                          </m:r>
                          <m:sSup>
                            <m:sSupPr>
                              <m:ctrlPr>
                                <a:rPr lang="en-US" sz="1800" i="1" smtClean="0">
                                  <a:solidFill>
                                    <a:schemeClr val="bg1"/>
                                  </a:solidFill>
                                  <a:latin typeface="Cambria Math" panose="02040503050406030204" pitchFamily="18" charset="0"/>
                                  <a:ea typeface="Cambria Math" panose="02040503050406030204" pitchFamily="18" charset="0"/>
                                </a:rPr>
                              </m:ctrlPr>
                            </m:sSupPr>
                            <m:e>
                              <m:r>
                                <a:rPr lang="en-US" sz="1800" i="1" smtClean="0">
                                  <a:solidFill>
                                    <a:schemeClr val="bg1"/>
                                  </a:solidFill>
                                  <a:latin typeface="Cambria Math" panose="02040503050406030204" pitchFamily="18" charset="0"/>
                                  <a:ea typeface="Cambria Math" panose="02040503050406030204" pitchFamily="18" charset="0"/>
                                </a:rPr>
                                <m:t>𝜔</m:t>
                              </m:r>
                            </m:e>
                            <m:sup>
                              <m:r>
                                <a:rPr lang="en-US" sz="1800" b="0" i="1" smtClean="0">
                                  <a:solidFill>
                                    <a:schemeClr val="bg1"/>
                                  </a:solidFill>
                                  <a:latin typeface="Cambria Math" panose="02040503050406030204" pitchFamily="18" charset="0"/>
                                  <a:ea typeface="Cambria Math" panose="02040503050406030204" pitchFamily="18" charset="0"/>
                                </a:rPr>
                                <m:t>2</m:t>
                              </m:r>
                            </m:sup>
                          </m:sSup>
                          <m:sSup>
                            <m:sSupPr>
                              <m:ctrlPr>
                                <a:rPr lang="en-US" sz="180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𝑞</m:t>
                              </m:r>
                            </m:e>
                            <m:sup>
                              <m:r>
                                <a:rPr lang="en-US" sz="1800" b="0" i="1" smtClean="0">
                                  <a:solidFill>
                                    <a:schemeClr val="bg1"/>
                                  </a:solidFill>
                                  <a:latin typeface="Cambria Math" panose="02040503050406030204" pitchFamily="18" charset="0"/>
                                  <a:ea typeface="Cambria Math" panose="02040503050406030204" pitchFamily="18" charset="0"/>
                                </a:rPr>
                                <m:t>2</m:t>
                              </m:r>
                            </m:sup>
                          </m:sSup>
                        </m:num>
                        <m:den>
                          <m:r>
                            <a:rPr lang="en-US" sz="1800" i="1">
                              <a:solidFill>
                                <a:schemeClr val="bg1"/>
                              </a:solidFill>
                              <a:latin typeface="Cambria Math" panose="02040503050406030204" pitchFamily="18" charset="0"/>
                            </a:rPr>
                            <m:t>2</m:t>
                          </m:r>
                        </m:den>
                      </m:f>
                    </m:oMath>
                  </m:oMathPara>
                </a14:m>
                <a:endParaRPr lang="ru-RU" sz="18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3450380" y="3847253"/>
                <a:ext cx="1935530" cy="606256"/>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197426343"/>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8027" y="851709"/>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162878" y="791917"/>
                <a:ext cx="1716239" cy="5196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𝐼</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 </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2</m:t>
                              </m:r>
                            </m:sub>
                          </m:sSub>
                        </m:num>
                        <m:den>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den>
                      </m:f>
                      <m:r>
                        <a:rPr lang="en-US" sz="1800" b="0" i="1" smtClean="0">
                          <a:solidFill>
                            <a:schemeClr val="bg1"/>
                          </a:solidFill>
                          <a:latin typeface="Cambria Math" panose="02040503050406030204" pitchFamily="18" charset="0"/>
                        </a:rPr>
                        <m:t> </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𝑎</m:t>
                          </m:r>
                        </m:e>
                        <m:sup>
                          <m:r>
                            <a:rPr lang="en-US" sz="1800" b="0" i="1" smtClean="0">
                              <a:solidFill>
                                <a:schemeClr val="bg1"/>
                              </a:solidFill>
                              <a:latin typeface="Cambria Math" panose="02040503050406030204" pitchFamily="18" charset="0"/>
                            </a:rPr>
                            <m:t>2</m:t>
                          </m:r>
                        </m:sup>
                      </m:sSup>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162878" y="791917"/>
                <a:ext cx="1716239" cy="51969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4019635" y="851709"/>
            <a:ext cx="394531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 молекуланинг инерция моменти;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948027" y="1429897"/>
                <a:ext cx="6424451" cy="707886"/>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атомлар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орасидаги масофа</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i="1" smtClean="0">
                            <a:solidFill>
                              <a:schemeClr val="bg1"/>
                            </a:solidFill>
                            <a:latin typeface="Cambria Math" panose="02040503050406030204" pitchFamily="18" charset="0"/>
                            <a:ea typeface="Cambria Math" panose="02040503050406030204" pitchFamily="18" charset="0"/>
                          </a:rPr>
                          <m:t>𝜔</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 </m:t>
                    </m:r>
                    <m:r>
                      <a:rPr lang="ru-RU" sz="2000" b="0" i="1" smtClean="0">
                        <a:solidFill>
                          <a:schemeClr val="bg1"/>
                        </a:solidFill>
                        <a:latin typeface="Cambria Math" panose="02040503050406030204" pitchFamily="18" charset="0"/>
                      </a:rPr>
                      <m:t>ва </m:t>
                    </m:r>
                    <m:sSub>
                      <m:sSubPr>
                        <m:ctrlPr>
                          <a:rPr lang="ru-RU" sz="2000" b="0" i="1" smtClean="0">
                            <a:solidFill>
                              <a:schemeClr val="bg1"/>
                            </a:solidFill>
                            <a:latin typeface="Cambria Math" panose="02040503050406030204" pitchFamily="18" charset="0"/>
                          </a:rPr>
                        </m:ctrlPr>
                      </m:sSubPr>
                      <m:e>
                        <m:r>
                          <a:rPr lang="ru-RU" sz="2000" b="0" i="1" smtClean="0">
                            <a:solidFill>
                              <a:schemeClr val="bg1"/>
                            </a:solidFill>
                            <a:latin typeface="Cambria Math" panose="02040503050406030204" pitchFamily="18" charset="0"/>
                            <a:ea typeface="Cambria Math" panose="02040503050406030204" pitchFamily="18" charset="0"/>
                          </a:rPr>
                          <m:t>𝜔</m:t>
                        </m:r>
                      </m:e>
                      <m:sub>
                        <m:r>
                          <a:rPr lang="en-US" sz="2000" b="0" i="1" smtClean="0">
                            <a:solidFill>
                              <a:schemeClr val="bg1"/>
                            </a:solidFill>
                            <a:latin typeface="Cambria Math" panose="02040503050406030204" pitchFamily="18" charset="0"/>
                          </a:rPr>
                          <m:t>2</m:t>
                        </m:r>
                      </m:sub>
                    </m:sSub>
                    <m:r>
                      <a:rPr lang="en-US" sz="2000" b="0" i="1" smtClean="0">
                        <a:solidFill>
                          <a:schemeClr val="bg1"/>
                        </a:solidFill>
                        <a:latin typeface="Cambria Math" panose="02040503050406030204" pitchFamily="18" charset="0"/>
                      </a:rPr>
                      <m:t> </m:t>
                    </m:r>
                  </m:oMath>
                </a14:m>
                <a:r>
                  <a:rPr lang="uz-Cyrl-UZ" sz="2000" dirty="0">
                    <a:solidFill>
                      <a:schemeClr val="bg1"/>
                    </a:solidFill>
                    <a:latin typeface="Times New Roman" panose="02020603050405020304" pitchFamily="18" charset="0"/>
                    <a:cs typeface="Times New Roman" panose="02020603050405020304" pitchFamily="18" charset="0"/>
                  </a:rPr>
                  <a:t>- молекуланинг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айланма </a:t>
                </a:r>
                <a:r>
                  <a:rPr lang="uz-Cyrl-UZ" sz="2000" dirty="0">
                    <a:solidFill>
                      <a:schemeClr val="bg1"/>
                    </a:solidFill>
                    <a:latin typeface="Times New Roman" panose="02020603050405020304" pitchFamily="18" charset="0"/>
                    <a:cs typeface="Times New Roman" panose="02020603050405020304" pitchFamily="18" charset="0"/>
                  </a:rPr>
                  <a:t>ҳара­кат бурчак тезликлари;</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948027" y="1429897"/>
                <a:ext cx="6424451" cy="707886"/>
              </a:xfrm>
              <a:prstGeom prst="rect">
                <a:avLst/>
              </a:prstGeom>
              <a:blipFill rotWithShape="0">
                <a:blip r:embed="rId3"/>
                <a:stretch>
                  <a:fillRect l="-1045" t="-5172" b="-1465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309680" y="2163934"/>
                <a:ext cx="1422634" cy="5196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ea typeface="Cambria Math" panose="02040503050406030204" pitchFamily="18" charset="0"/>
                        </a:rPr>
                        <m:t>𝜇</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 </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2</m:t>
                              </m:r>
                            </m:sub>
                          </m:sSub>
                        </m:num>
                        <m:den>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𝑚</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den>
                      </m:f>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309680" y="2163934"/>
                <a:ext cx="1422634" cy="519694"/>
              </a:xfrm>
              <a:prstGeom prst="rect">
                <a:avLst/>
              </a:prstGeom>
              <a:blipFill rotWithShape="0">
                <a:blip r:embed="rId4"/>
                <a:stretch>
                  <a:fillRect/>
                </a:stretch>
              </a:blipFill>
            </p:spPr>
            <p:txBody>
              <a:bodyPr/>
              <a:lstStyle/>
              <a:p>
                <a:r>
                  <a:rPr lang="ru-RU">
                    <a:noFill/>
                  </a:rPr>
                  <a:t> </a:t>
                </a:r>
              </a:p>
            </p:txBody>
          </p:sp>
        </mc:Fallback>
      </mc:AlternateContent>
      <p:sp>
        <p:nvSpPr>
          <p:cNvPr id="9" name="Прямоугольник 8"/>
          <p:cNvSpPr/>
          <p:nvPr/>
        </p:nvSpPr>
        <p:spPr>
          <a:xfrm>
            <a:off x="3845908" y="2223726"/>
            <a:ext cx="2449710" cy="400110"/>
          </a:xfrm>
          <a:prstGeom prst="rect">
            <a:avLst/>
          </a:prstGeom>
        </p:spPr>
        <p:txBody>
          <a:bodyPr wrap="none">
            <a:spAutoFit/>
          </a:bodyPr>
          <a:lstStyle/>
          <a:p>
            <a:r>
              <a:rPr lang="uz-Cyrl-UZ" sz="2000" i="1" dirty="0">
                <a:solidFill>
                  <a:schemeClr val="bg1"/>
                </a:solidFill>
                <a:latin typeface="Times New Roman" panose="02020603050405020304" pitchFamily="18" charset="0"/>
                <a:ea typeface="Times New Roman" panose="02020603050405020304" pitchFamily="18" charset="0"/>
              </a:rPr>
              <a:t>-к</a:t>
            </a:r>
            <a:r>
              <a:rPr lang="uz-Cyrl-UZ" sz="2000" dirty="0">
                <a:solidFill>
                  <a:schemeClr val="bg1"/>
                </a:solidFill>
                <a:latin typeface="Times New Roman" panose="02020603050405020304" pitchFamily="18" charset="0"/>
                <a:ea typeface="Times New Roman" panose="02020603050405020304" pitchFamily="18" charset="0"/>
              </a:rPr>
              <a:t>елтирилган масса;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10" name="Прямоугольник 9"/>
              <p:cNvSpPr/>
              <p:nvPr/>
            </p:nvSpPr>
            <p:spPr>
              <a:xfrm>
                <a:off x="2309680" y="2777092"/>
                <a:ext cx="3586495" cy="423770"/>
              </a:xfrm>
              <a:prstGeom prst="rect">
                <a:avLst/>
              </a:prstGeom>
            </p:spPr>
            <p:txBody>
              <a:bodyPr wrap="none">
                <a:spAutoFit/>
              </a:bodyPr>
              <a:lstStyle/>
              <a:p>
                <a14:m>
                  <m:oMath xmlns:m="http://schemas.openxmlformats.org/officeDocument/2006/math">
                    <m:sSub>
                      <m:sSubPr>
                        <m:ctrlPr>
                          <a:rPr lang="uz-Cyrl-UZ"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𝑞</m:t>
                        </m:r>
                      </m:sub>
                    </m:sSub>
                  </m:oMath>
                </a14:m>
                <a:r>
                  <a:rPr lang="uz-Cyrl-UZ" sz="2000" dirty="0" smtClean="0">
                    <a:solidFill>
                      <a:schemeClr val="bg1"/>
                    </a:solidFill>
                    <a:latin typeface="Times New Roman" panose="02020603050405020304" pitchFamily="18" charset="0"/>
                    <a:ea typeface="Times New Roman" panose="02020603050405020304" pitchFamily="18" charset="0"/>
                  </a:rPr>
                  <a:t>тебранма </a:t>
                </a:r>
                <a:r>
                  <a:rPr lang="uz-Cyrl-UZ" sz="2000" dirty="0">
                    <a:solidFill>
                      <a:schemeClr val="bg1"/>
                    </a:solidFill>
                    <a:latin typeface="Times New Roman" panose="02020603050405020304" pitchFamily="18" charset="0"/>
                    <a:ea typeface="Times New Roman" panose="02020603050405020304" pitchFamily="18" charset="0"/>
                  </a:rPr>
                  <a:t>ҳаракат импульси</a:t>
                </a:r>
                <a:endParaRPr lang="ru-RU" sz="2000" dirty="0">
                  <a:solidFill>
                    <a:schemeClr val="bg1"/>
                  </a:solidFill>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2309680" y="2777092"/>
                <a:ext cx="3586495" cy="423770"/>
              </a:xfrm>
              <a:prstGeom prst="rect">
                <a:avLst/>
              </a:prstGeom>
              <a:blipFill rotWithShape="0">
                <a:blip r:embed="rId5"/>
                <a:stretch>
                  <a:fillRect t="-8696" b="-2029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2309680" y="3243734"/>
                <a:ext cx="1511055" cy="33272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𝑖𝑙𝑔</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𝑎𝑦𝑙</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𝑡𝑒𝑏</m:t>
                          </m:r>
                        </m:sub>
                      </m:sSub>
                    </m:oMath>
                  </m:oMathPara>
                </a14:m>
                <a:endParaRPr lang="ru-RU" sz="2000" dirty="0">
                  <a:solidFill>
                    <a:schemeClr val="bg1"/>
                  </a:solidFill>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2309680" y="3243734"/>
                <a:ext cx="1511055" cy="332720"/>
              </a:xfrm>
              <a:prstGeom prst="rect">
                <a:avLst/>
              </a:prstGeom>
              <a:blipFill rotWithShape="0">
                <a:blip r:embed="rId6"/>
                <a:stretch>
                  <a:fillRect l="-1613" r="-806" b="-25455"/>
                </a:stretch>
              </a:blipFill>
            </p:spPr>
            <p:txBody>
              <a:bodyPr/>
              <a:lstStyle/>
              <a:p>
                <a:r>
                  <a:rPr lang="ru-RU">
                    <a:noFill/>
                  </a:rPr>
                  <a:t> </a:t>
                </a:r>
              </a:p>
            </p:txBody>
          </p:sp>
        </mc:Fallback>
      </mc:AlternateContent>
      <p:sp>
        <p:nvSpPr>
          <p:cNvPr id="13" name="Прямоугольник 12"/>
          <p:cNvSpPr/>
          <p:nvPr/>
        </p:nvSpPr>
        <p:spPr>
          <a:xfrm>
            <a:off x="3783936" y="3243328"/>
            <a:ext cx="172034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илгариланма, </a:t>
            </a:r>
            <a:endParaRPr lang="ru-RU" sz="2000" dirty="0">
              <a:solidFill>
                <a:schemeClr val="bg1"/>
              </a:solidFill>
            </a:endParaRPr>
          </a:p>
        </p:txBody>
      </p:sp>
      <p:sp>
        <p:nvSpPr>
          <p:cNvPr id="14" name="Прямоугольник 13"/>
          <p:cNvSpPr/>
          <p:nvPr/>
        </p:nvSpPr>
        <p:spPr>
          <a:xfrm>
            <a:off x="948026" y="3685904"/>
            <a:ext cx="6697913" cy="400110"/>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айланма ва тебранма ҳаракатларнинг ҳолат интеграллари.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7237164"/>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3310" y="771735"/>
            <a:ext cx="6906639" cy="1015663"/>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Илгариланма, айланма ва тебранма ҳаракатни характерловчи эҳтимолликлардаги доимийлар нормировка шартидан топилади. </a:t>
            </a:r>
            <a:r>
              <a:rPr lang="ru-RU" sz="2000" dirty="0" err="1">
                <a:solidFill>
                  <a:schemeClr val="bg1"/>
                </a:solidFill>
                <a:latin typeface="Times New Roman" panose="02020603050405020304" pitchFamily="18" charset="0"/>
                <a:ea typeface="Times New Roman" panose="02020603050405020304" pitchFamily="18" charset="0"/>
              </a:rPr>
              <a:t>Натижада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қуйидаги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оламиз</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918736" y="1966492"/>
                <a:ext cx="4975786" cy="5648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𝑑𝑊</m:t>
                      </m:r>
                      <m:d>
                        <m:dPr>
                          <m:ctrlPr>
                            <a:rPr lang="en-US" sz="1600" b="0" i="1" smtClean="0">
                              <a:solidFill>
                                <a:schemeClr val="bg1"/>
                              </a:solidFill>
                              <a:latin typeface="Cambria Math" panose="02040503050406030204" pitchFamily="18" charset="0"/>
                            </a:rPr>
                          </m:ctrlPr>
                        </m:dPr>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𝑖𝑙𝑔</m:t>
                              </m:r>
                            </m:sub>
                          </m:sSub>
                        </m:e>
                      </m:d>
                      <m:r>
                        <a:rPr lang="en-US" sz="1600" b="0" i="1" smtClean="0">
                          <a:solidFill>
                            <a:schemeClr val="bg1"/>
                          </a:solidFill>
                          <a:latin typeface="Cambria Math" panose="02040503050406030204" pitchFamily="18" charset="0"/>
                        </a:rPr>
                        <m:t>=(</m:t>
                      </m:r>
                      <m:sSup>
                        <m:sSupPr>
                          <m:ctrlPr>
                            <a:rPr lang="en-US" sz="1600" b="0" i="1" smtClean="0">
                              <a:solidFill>
                                <a:schemeClr val="bg1"/>
                              </a:solidFill>
                              <a:latin typeface="Cambria Math" panose="02040503050406030204" pitchFamily="18" charset="0"/>
                            </a:rPr>
                          </m:ctrlPr>
                        </m:sSup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1</m:t>
                              </m:r>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𝜋𝜇</m:t>
                              </m:r>
                              <m:r>
                                <a:rPr lang="en-US" sz="1600" b="0" i="1" smtClean="0">
                                  <a:solidFill>
                                    <a:schemeClr val="bg1"/>
                                  </a:solidFill>
                                  <a:latin typeface="Cambria Math" panose="02040503050406030204" pitchFamily="18" charset="0"/>
                                  <a:ea typeface="Cambria Math" panose="02040503050406030204" pitchFamily="18" charset="0"/>
                                </a:rPr>
                                <m:t>𝑘𝑇</m:t>
                              </m:r>
                            </m:den>
                          </m:f>
                          <m:r>
                            <a:rPr lang="en-US" sz="1600" b="0" i="1" smtClean="0">
                              <a:solidFill>
                                <a:schemeClr val="bg1"/>
                              </a:solidFill>
                              <a:latin typeface="Cambria Math" panose="02040503050406030204" pitchFamily="18" charset="0"/>
                            </a:rPr>
                            <m:t>)</m:t>
                          </m:r>
                        </m:e>
                        <m:sup>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3</m:t>
                              </m:r>
                            </m:num>
                            <m:den>
                              <m:r>
                                <a:rPr lang="en-US" sz="1600" b="0" i="1" smtClean="0">
                                  <a:solidFill>
                                    <a:schemeClr val="bg1"/>
                                  </a:solidFill>
                                  <a:latin typeface="Cambria Math" panose="02040503050406030204" pitchFamily="18" charset="0"/>
                                </a:rPr>
                                <m:t>2</m:t>
                              </m:r>
                            </m:den>
                          </m:f>
                        </m:sup>
                      </m:sSup>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sSubSup>
                                    <m:sSubSupPr>
                                      <m:ctrlPr>
                                        <a:rPr lang="en-US" sz="1600" b="0" i="1" smtClean="0">
                                          <a:solidFill>
                                            <a:schemeClr val="bg1"/>
                                          </a:solidFill>
                                          <a:latin typeface="Cambria Math" panose="02040503050406030204" pitchFamily="18" charset="0"/>
                                        </a:rPr>
                                      </m:ctrlPr>
                                    </m:sSubSupPr>
                                    <m:e>
                                      <m:r>
                                        <a:rPr lang="en-US" sz="1600" b="0" i="1" smtClean="0">
                                          <a:solidFill>
                                            <a:schemeClr val="bg1"/>
                                          </a:solidFill>
                                          <a:latin typeface="Cambria Math" panose="02040503050406030204" pitchFamily="18" charset="0"/>
                                        </a:rPr>
                                        <m:t>𝑝</m:t>
                                      </m:r>
                                    </m:e>
                                    <m:sub>
                                      <m:r>
                                        <a:rPr lang="en-US" sz="1600" b="0" i="1" smtClean="0">
                                          <a:solidFill>
                                            <a:schemeClr val="bg1"/>
                                          </a:solidFill>
                                          <a:latin typeface="Cambria Math" panose="02040503050406030204" pitchFamily="18" charset="0"/>
                                        </a:rPr>
                                        <m:t>𝑥</m:t>
                                      </m:r>
                                    </m:sub>
                                    <m:sup>
                                      <m:r>
                                        <a:rPr lang="en-US" sz="1600" b="0" i="1" smtClean="0">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sSubSup>
                                    <m:sSubSupPr>
                                      <m:ctrlPr>
                                        <a:rPr lang="en-US" sz="1600" i="1">
                                          <a:solidFill>
                                            <a:schemeClr val="bg1"/>
                                          </a:solidFill>
                                          <a:latin typeface="Cambria Math" panose="02040503050406030204" pitchFamily="18" charset="0"/>
                                        </a:rPr>
                                      </m:ctrlPr>
                                    </m:sSubSupPr>
                                    <m:e>
                                      <m:r>
                                        <a:rPr lang="en-US" sz="1600" i="1">
                                          <a:solidFill>
                                            <a:schemeClr val="bg1"/>
                                          </a:solidFill>
                                          <a:latin typeface="Cambria Math" panose="02040503050406030204" pitchFamily="18" charset="0"/>
                                        </a:rPr>
                                        <m:t>𝑝</m:t>
                                      </m:r>
                                    </m:e>
                                    <m:sub>
                                      <m:r>
                                        <a:rPr lang="en-US" sz="1600" b="0" i="1" smtClean="0">
                                          <a:solidFill>
                                            <a:schemeClr val="bg1"/>
                                          </a:solidFill>
                                          <a:latin typeface="Cambria Math" panose="02040503050406030204" pitchFamily="18" charset="0"/>
                                        </a:rPr>
                                        <m:t>𝑦</m:t>
                                      </m:r>
                                    </m:sub>
                                    <m:sup>
                                      <m:r>
                                        <a:rPr lang="en-US" sz="1600" i="1">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sSubSup>
                                    <m:sSubSupPr>
                                      <m:ctrlPr>
                                        <a:rPr lang="en-US" sz="1600" i="1">
                                          <a:solidFill>
                                            <a:schemeClr val="bg1"/>
                                          </a:solidFill>
                                          <a:latin typeface="Cambria Math" panose="02040503050406030204" pitchFamily="18" charset="0"/>
                                        </a:rPr>
                                      </m:ctrlPr>
                                    </m:sSubSupPr>
                                    <m:e>
                                      <m:r>
                                        <a:rPr lang="en-US" sz="1600" i="1">
                                          <a:solidFill>
                                            <a:schemeClr val="bg1"/>
                                          </a:solidFill>
                                          <a:latin typeface="Cambria Math" panose="02040503050406030204" pitchFamily="18" charset="0"/>
                                        </a:rPr>
                                        <m:t>𝑝</m:t>
                                      </m:r>
                                    </m:e>
                                    <m:sub>
                                      <m:r>
                                        <a:rPr lang="en-US" sz="1600" b="0" i="1" smtClean="0">
                                          <a:solidFill>
                                            <a:schemeClr val="bg1"/>
                                          </a:solidFill>
                                          <a:latin typeface="Cambria Math" panose="02040503050406030204" pitchFamily="18" charset="0"/>
                                        </a:rPr>
                                        <m:t>𝑧</m:t>
                                      </m:r>
                                    </m:sub>
                                    <m:sup>
                                      <m:r>
                                        <a:rPr lang="en-US" sz="1600" i="1">
                                          <a:solidFill>
                                            <a:schemeClr val="bg1"/>
                                          </a:solidFill>
                                          <a:latin typeface="Cambria Math" panose="02040503050406030204" pitchFamily="18" charset="0"/>
                                        </a:rPr>
                                        <m:t>2</m:t>
                                      </m:r>
                                    </m:sup>
                                  </m:sSubSup>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𝜇</m:t>
                                  </m:r>
                                  <m:r>
                                    <a:rPr lang="en-US" sz="1600" b="0" i="1" smtClean="0">
                                      <a:solidFill>
                                        <a:schemeClr val="bg1"/>
                                      </a:solidFill>
                                      <a:latin typeface="Cambria Math" panose="02040503050406030204" pitchFamily="18" charset="0"/>
                                      <a:ea typeface="Cambria Math" panose="02040503050406030204" pitchFamily="18" charset="0"/>
                                    </a:rPr>
                                    <m:t>𝑘𝑇</m:t>
                                  </m:r>
                                </m:den>
                              </m:f>
                            </m:e>
                          </m:d>
                        </m:e>
                      </m:func>
                      <m:r>
                        <a:rPr lang="en-US" sz="1600" b="0" i="1" smtClean="0">
                          <a:solidFill>
                            <a:schemeClr val="bg1"/>
                          </a:solidFill>
                          <a:latin typeface="Cambria Math" panose="02040503050406030204" pitchFamily="18" charset="0"/>
                        </a:rPr>
                        <m:t> </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𝑑𝑝</m:t>
                          </m:r>
                        </m:e>
                        <m:sub>
                          <m:r>
                            <a:rPr lang="en-US" sz="1600" b="0" i="1" smtClean="0">
                              <a:solidFill>
                                <a:schemeClr val="bg1"/>
                              </a:solidFill>
                              <a:latin typeface="Cambria Math" panose="02040503050406030204" pitchFamily="18" charset="0"/>
                            </a:rPr>
                            <m:t>𝑥</m:t>
                          </m:r>
                        </m:sub>
                      </m:sSub>
                      <m:sSub>
                        <m:sSubPr>
                          <m:ctrlPr>
                            <a:rPr lang="en-US" sz="1600" i="1">
                              <a:solidFill>
                                <a:schemeClr val="bg1"/>
                              </a:solidFill>
                              <a:latin typeface="Cambria Math" panose="02040503050406030204" pitchFamily="18" charset="0"/>
                            </a:rPr>
                          </m:ctrlPr>
                        </m:sSubPr>
                        <m:e>
                          <m:r>
                            <a:rPr lang="en-US" sz="1600" i="1">
                              <a:solidFill>
                                <a:schemeClr val="bg1"/>
                              </a:solidFill>
                              <a:latin typeface="Cambria Math" panose="02040503050406030204" pitchFamily="18" charset="0"/>
                            </a:rPr>
                            <m:t>𝑑𝑝</m:t>
                          </m:r>
                        </m:e>
                        <m:sub>
                          <m:r>
                            <a:rPr lang="en-US" sz="1600" b="0" i="1" smtClean="0">
                              <a:solidFill>
                                <a:schemeClr val="bg1"/>
                              </a:solidFill>
                              <a:latin typeface="Cambria Math" panose="02040503050406030204" pitchFamily="18" charset="0"/>
                            </a:rPr>
                            <m:t>𝑦</m:t>
                          </m:r>
                        </m:sub>
                      </m:sSub>
                      <m:sSub>
                        <m:sSubPr>
                          <m:ctrlPr>
                            <a:rPr lang="en-US" sz="1600" i="1">
                              <a:solidFill>
                                <a:schemeClr val="bg1"/>
                              </a:solidFill>
                              <a:latin typeface="Cambria Math" panose="02040503050406030204" pitchFamily="18" charset="0"/>
                            </a:rPr>
                          </m:ctrlPr>
                        </m:sSubPr>
                        <m:e>
                          <m:r>
                            <a:rPr lang="en-US" sz="1600" i="1">
                              <a:solidFill>
                                <a:schemeClr val="bg1"/>
                              </a:solidFill>
                              <a:latin typeface="Cambria Math" panose="02040503050406030204" pitchFamily="18" charset="0"/>
                            </a:rPr>
                            <m:t>𝑑𝑝</m:t>
                          </m:r>
                        </m:e>
                        <m:sub>
                          <m:r>
                            <a:rPr lang="en-US" sz="1600" b="0" i="1" smtClean="0">
                              <a:solidFill>
                                <a:schemeClr val="bg1"/>
                              </a:solidFill>
                              <a:latin typeface="Cambria Math" panose="02040503050406030204" pitchFamily="18" charset="0"/>
                            </a:rPr>
                            <m:t>𝑧</m:t>
                          </m:r>
                        </m:sub>
                      </m:sSub>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918736" y="1966492"/>
                <a:ext cx="4975786" cy="564898"/>
              </a:xfrm>
              <a:prstGeom prst="rect">
                <a:avLst/>
              </a:prstGeom>
              <a:blipFill rotWithShape="0">
                <a:blip r:embed="rId2"/>
                <a:stretch>
                  <a:fillRect b="-108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1918736" y="2683407"/>
                <a:ext cx="4390946" cy="5620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𝑑𝑊</m:t>
                      </m:r>
                      <m:d>
                        <m:dPr>
                          <m:ctrlPr>
                            <a:rPr lang="en-US" sz="1600" b="0" i="1" smtClean="0">
                              <a:solidFill>
                                <a:schemeClr val="bg1"/>
                              </a:solidFill>
                              <a:latin typeface="Cambria Math" panose="02040503050406030204" pitchFamily="18" charset="0"/>
                            </a:rPr>
                          </m:ctrlPr>
                        </m:dPr>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𝑎𝑦𝑙</m:t>
                              </m:r>
                            </m:sub>
                          </m:sSub>
                        </m:e>
                      </m:d>
                      <m:r>
                        <a:rPr lang="en-US" sz="1600" b="0" i="1" smtClean="0">
                          <a:solidFill>
                            <a:schemeClr val="bg1"/>
                          </a:solidFill>
                          <a:latin typeface="Cambria Math" panose="02040503050406030204" pitchFamily="18" charset="0"/>
                        </a:rPr>
                        <m:t>=</m:t>
                      </m:r>
                      <m:f>
                        <m:fPr>
                          <m:ctrlPr>
                            <a:rPr lang="en-US" sz="160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1</m:t>
                          </m:r>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𝜋𝜇</m:t>
                          </m:r>
                          <m:r>
                            <a:rPr lang="en-US" sz="1600" b="0" i="1" smtClean="0">
                              <a:solidFill>
                                <a:schemeClr val="bg1"/>
                              </a:solidFill>
                              <a:latin typeface="Cambria Math" panose="02040503050406030204" pitchFamily="18" charset="0"/>
                              <a:ea typeface="Cambria Math" panose="02040503050406030204" pitchFamily="18" charset="0"/>
                            </a:rPr>
                            <m:t>𝑘𝑇</m:t>
                          </m:r>
                        </m:den>
                      </m:f>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expI</m:t>
                          </m:r>
                        </m:fName>
                        <m:e>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𝐼</m:t>
                                  </m:r>
                                  <m:r>
                                    <a:rPr lang="en-US" sz="1600" b="0" i="1" smtClean="0">
                                      <a:solidFill>
                                        <a:schemeClr val="bg1"/>
                                      </a:solidFill>
                                      <a:latin typeface="Cambria Math" panose="02040503050406030204" pitchFamily="18" charset="0"/>
                                    </a:rPr>
                                    <m:t>(</m:t>
                                  </m:r>
                                  <m:sSubSup>
                                    <m:sSubSupPr>
                                      <m:ctrlPr>
                                        <a:rPr lang="en-US" sz="1600" b="0" i="1" smtClean="0">
                                          <a:solidFill>
                                            <a:schemeClr val="bg1"/>
                                          </a:solidFill>
                                          <a:latin typeface="Cambria Math" panose="02040503050406030204" pitchFamily="18" charset="0"/>
                                        </a:rPr>
                                      </m:ctrlPr>
                                    </m:sSubSupPr>
                                    <m:e>
                                      <m:r>
                                        <a:rPr lang="en-US" sz="1600" b="0" i="1" smtClean="0">
                                          <a:solidFill>
                                            <a:schemeClr val="bg1"/>
                                          </a:solidFill>
                                          <a:latin typeface="Cambria Math" panose="02040503050406030204" pitchFamily="18" charset="0"/>
                                          <a:ea typeface="Cambria Math" panose="02040503050406030204" pitchFamily="18" charset="0"/>
                                        </a:rPr>
                                        <m:t>𝜔</m:t>
                                      </m:r>
                                    </m:e>
                                    <m:sub>
                                      <m:r>
                                        <a:rPr lang="en-US" sz="1600" b="0" i="1" smtClean="0">
                                          <a:solidFill>
                                            <a:schemeClr val="bg1"/>
                                          </a:solidFill>
                                          <a:latin typeface="Cambria Math" panose="02040503050406030204" pitchFamily="18" charset="0"/>
                                        </a:rPr>
                                        <m:t>1</m:t>
                                      </m:r>
                                    </m:sub>
                                    <m:sup>
                                      <m:r>
                                        <a:rPr lang="en-US" sz="1600" b="0" i="1" smtClean="0">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sSubSup>
                                    <m:sSubSupPr>
                                      <m:ctrlPr>
                                        <a:rPr lang="en-US" sz="1600" i="1" smtClean="0">
                                          <a:solidFill>
                                            <a:schemeClr val="bg1"/>
                                          </a:solidFill>
                                          <a:latin typeface="Cambria Math" panose="02040503050406030204" pitchFamily="18" charset="0"/>
                                        </a:rPr>
                                      </m:ctrlPr>
                                    </m:sSubSupPr>
                                    <m:e>
                                      <m:r>
                                        <a:rPr lang="en-US" sz="1600" i="1" smtClean="0">
                                          <a:solidFill>
                                            <a:schemeClr val="bg1"/>
                                          </a:solidFill>
                                          <a:latin typeface="Cambria Math" panose="02040503050406030204" pitchFamily="18" charset="0"/>
                                          <a:ea typeface="Cambria Math" panose="02040503050406030204" pitchFamily="18" charset="0"/>
                                        </a:rPr>
                                        <m:t>𝜔</m:t>
                                      </m:r>
                                    </m:e>
                                    <m:sub>
                                      <m:r>
                                        <a:rPr lang="en-US" sz="1600" b="0" i="1" smtClean="0">
                                          <a:solidFill>
                                            <a:schemeClr val="bg1"/>
                                          </a:solidFill>
                                          <a:latin typeface="Cambria Math" panose="02040503050406030204" pitchFamily="18" charset="0"/>
                                        </a:rPr>
                                        <m:t>2</m:t>
                                      </m:r>
                                    </m:sub>
                                    <m:sup>
                                      <m:r>
                                        <a:rPr lang="en-US" sz="1600" i="1">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𝑘𝑇</m:t>
                                  </m:r>
                                </m:den>
                              </m:f>
                            </m:e>
                          </m:d>
                        </m:e>
                      </m:func>
                      <m:r>
                        <a:rPr lang="en-US" sz="1600" b="0" i="1" smtClean="0">
                          <a:solidFill>
                            <a:schemeClr val="bg1"/>
                          </a:solidFill>
                          <a:latin typeface="Cambria Math" panose="02040503050406030204" pitchFamily="18" charset="0"/>
                        </a:rPr>
                        <m:t> </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𝑑</m:t>
                          </m:r>
                          <m:r>
                            <a:rPr lang="en-US" sz="1600" b="0" i="1" smtClean="0">
                              <a:solidFill>
                                <a:schemeClr val="bg1"/>
                              </a:solidFill>
                              <a:latin typeface="Cambria Math" panose="02040503050406030204" pitchFamily="18" charset="0"/>
                              <a:ea typeface="Cambria Math" panose="02040503050406030204" pitchFamily="18" charset="0"/>
                            </a:rPr>
                            <m:t>𝜔</m:t>
                          </m:r>
                        </m:e>
                        <m:sub>
                          <m:r>
                            <a:rPr lang="en-US" sz="1600" b="0" i="1" smtClean="0">
                              <a:solidFill>
                                <a:schemeClr val="bg1"/>
                              </a:solidFill>
                              <a:latin typeface="Cambria Math" panose="02040503050406030204" pitchFamily="18" charset="0"/>
                            </a:rPr>
                            <m:t>1</m:t>
                          </m:r>
                        </m:sub>
                      </m:sSub>
                      <m:sSub>
                        <m:sSubPr>
                          <m:ctrlPr>
                            <a:rPr lang="en-US" sz="1600" i="1">
                              <a:solidFill>
                                <a:schemeClr val="bg1"/>
                              </a:solidFill>
                              <a:latin typeface="Cambria Math" panose="02040503050406030204" pitchFamily="18" charset="0"/>
                            </a:rPr>
                          </m:ctrlPr>
                        </m:sSubPr>
                        <m:e>
                          <m:r>
                            <a:rPr lang="en-US" sz="1600" i="1">
                              <a:solidFill>
                                <a:schemeClr val="bg1"/>
                              </a:solidFill>
                              <a:latin typeface="Cambria Math" panose="02040503050406030204" pitchFamily="18" charset="0"/>
                            </a:rPr>
                            <m:t>𝑑</m:t>
                          </m:r>
                          <m:r>
                            <a:rPr lang="en-US" sz="1600" i="1" smtClean="0">
                              <a:solidFill>
                                <a:schemeClr val="bg1"/>
                              </a:solidFill>
                              <a:latin typeface="Cambria Math" panose="02040503050406030204" pitchFamily="18" charset="0"/>
                              <a:ea typeface="Cambria Math" panose="02040503050406030204" pitchFamily="18" charset="0"/>
                            </a:rPr>
                            <m:t>𝜔</m:t>
                          </m:r>
                        </m:e>
                        <m:sub>
                          <m:r>
                            <a:rPr lang="en-US" sz="1600" b="0" i="1" smtClean="0">
                              <a:solidFill>
                                <a:schemeClr val="bg1"/>
                              </a:solidFill>
                              <a:latin typeface="Cambria Math" panose="02040503050406030204" pitchFamily="18" charset="0"/>
                            </a:rPr>
                            <m:t>2</m:t>
                          </m:r>
                        </m:sub>
                      </m:sSub>
                    </m:oMath>
                  </m:oMathPara>
                </a14:m>
                <a:endParaRPr lang="ru-RU" sz="16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1918736" y="2683407"/>
                <a:ext cx="4390946" cy="562077"/>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918736" y="3397501"/>
                <a:ext cx="4211153" cy="56445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𝑑𝑊</m:t>
                      </m:r>
                      <m:d>
                        <m:dPr>
                          <m:ctrlPr>
                            <a:rPr lang="en-US" sz="1600" b="0" i="1" smtClean="0">
                              <a:solidFill>
                                <a:schemeClr val="bg1"/>
                              </a:solidFill>
                              <a:latin typeface="Cambria Math" panose="02040503050406030204" pitchFamily="18" charset="0"/>
                            </a:rPr>
                          </m:ctrlPr>
                        </m:dPr>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𝑡𝑒𝑏</m:t>
                              </m:r>
                            </m:sub>
                          </m:sSub>
                        </m:e>
                      </m:d>
                      <m:r>
                        <a:rPr lang="en-US" sz="1600" b="0" i="1" smtClean="0">
                          <a:solidFill>
                            <a:schemeClr val="bg1"/>
                          </a:solidFill>
                          <a:latin typeface="Cambria Math" panose="02040503050406030204" pitchFamily="18" charset="0"/>
                        </a:rPr>
                        <m:t>=</m:t>
                      </m:r>
                      <m:f>
                        <m:fPr>
                          <m:ctrlPr>
                            <a:rPr lang="en-US" sz="1600" i="1" smtClean="0">
                              <a:solidFill>
                                <a:schemeClr val="bg1"/>
                              </a:solidFill>
                              <a:latin typeface="Cambria Math" panose="02040503050406030204" pitchFamily="18" charset="0"/>
                            </a:rPr>
                          </m:ctrlPr>
                        </m:fPr>
                        <m:num>
                          <m:r>
                            <a:rPr lang="en-US" sz="1600" i="1">
                              <a:solidFill>
                                <a:schemeClr val="bg1"/>
                              </a:solidFill>
                              <a:latin typeface="Cambria Math" panose="02040503050406030204" pitchFamily="18" charset="0"/>
                              <a:ea typeface="Cambria Math" panose="02040503050406030204" pitchFamily="18" charset="0"/>
                            </a:rPr>
                            <m:t>𝜔</m:t>
                          </m:r>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𝜋</m:t>
                          </m:r>
                          <m:r>
                            <a:rPr lang="en-US" sz="1600" b="0" i="1" smtClean="0">
                              <a:solidFill>
                                <a:schemeClr val="bg1"/>
                              </a:solidFill>
                              <a:latin typeface="Cambria Math" panose="02040503050406030204" pitchFamily="18" charset="0"/>
                              <a:ea typeface="Cambria Math" panose="02040503050406030204" pitchFamily="18" charset="0"/>
                            </a:rPr>
                            <m:t>𝑘𝑇</m:t>
                          </m:r>
                        </m:den>
                      </m:f>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sSubSup>
                                    <m:sSubSupPr>
                                      <m:ctrlPr>
                                        <a:rPr lang="en-US" sz="1600" b="0" i="1" smtClean="0">
                                          <a:solidFill>
                                            <a:schemeClr val="bg1"/>
                                          </a:solidFill>
                                          <a:latin typeface="Cambria Math" panose="02040503050406030204" pitchFamily="18" charset="0"/>
                                        </a:rPr>
                                      </m:ctrlPr>
                                    </m:sSubSupPr>
                                    <m:e>
                                      <m:r>
                                        <a:rPr lang="en-US" sz="1600" b="0" i="1" smtClean="0">
                                          <a:solidFill>
                                            <a:schemeClr val="bg1"/>
                                          </a:solidFill>
                                          <a:latin typeface="Cambria Math" panose="02040503050406030204" pitchFamily="18" charset="0"/>
                                          <a:ea typeface="Cambria Math" panose="02040503050406030204" pitchFamily="18" charset="0"/>
                                        </a:rPr>
                                        <m:t>𝑝</m:t>
                                      </m:r>
                                    </m:e>
                                    <m:sub>
                                      <m:r>
                                        <a:rPr lang="en-US" sz="1600" b="0" i="1" smtClean="0">
                                          <a:solidFill>
                                            <a:schemeClr val="bg1"/>
                                          </a:solidFill>
                                          <a:latin typeface="Cambria Math" panose="02040503050406030204" pitchFamily="18" charset="0"/>
                                        </a:rPr>
                                        <m:t>𝑞</m:t>
                                      </m:r>
                                    </m:sub>
                                    <m:sup>
                                      <m:r>
                                        <a:rPr lang="en-US" sz="1600" b="0" i="1" smtClean="0">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ea typeface="Cambria Math" panose="02040503050406030204" pitchFamily="18" charset="0"/>
                                        </a:rPr>
                                        <m:t>𝜇</m:t>
                                      </m:r>
                                    </m:e>
                                    <m:sup>
                                      <m:r>
                                        <a:rPr lang="en-US" sz="1600" b="0" i="1" smtClean="0">
                                          <a:solidFill>
                                            <a:schemeClr val="bg1"/>
                                          </a:solidFill>
                                          <a:latin typeface="Cambria Math" panose="02040503050406030204" pitchFamily="18" charset="0"/>
                                        </a:rPr>
                                        <m:t>2</m:t>
                                      </m:r>
                                    </m:sup>
                                  </m:sSup>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ea typeface="Cambria Math" panose="02040503050406030204" pitchFamily="18" charset="0"/>
                                        </a:rPr>
                                        <m:t>𝜔</m:t>
                                      </m:r>
                                    </m:e>
                                    <m:sup>
                                      <m:r>
                                        <a:rPr lang="en-US" sz="1600" b="0" i="1" smtClean="0">
                                          <a:solidFill>
                                            <a:schemeClr val="bg1"/>
                                          </a:solidFill>
                                          <a:latin typeface="Cambria Math" panose="02040503050406030204" pitchFamily="18" charset="0"/>
                                        </a:rPr>
                                        <m:t>2</m:t>
                                      </m:r>
                                    </m:sup>
                                  </m:sSup>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𝑞</m:t>
                                      </m:r>
                                    </m:e>
                                    <m:sup>
                                      <m:r>
                                        <a:rPr lang="en-US" sz="1600" b="0" i="1" smtClean="0">
                                          <a:solidFill>
                                            <a:schemeClr val="bg1"/>
                                          </a:solidFill>
                                          <a:latin typeface="Cambria Math" panose="02040503050406030204" pitchFamily="18" charset="0"/>
                                        </a:rPr>
                                        <m:t>2</m:t>
                                      </m:r>
                                    </m:sup>
                                  </m:sSup>
                                </m:num>
                                <m:den>
                                  <m:r>
                                    <a:rPr lang="en-US" sz="1600" b="0" i="1" smtClean="0">
                                      <a:solidFill>
                                        <a:schemeClr val="bg1"/>
                                      </a:solidFill>
                                      <a:latin typeface="Cambria Math" panose="02040503050406030204" pitchFamily="18" charset="0"/>
                                    </a:rPr>
                                    <m:t>2</m:t>
                                  </m:r>
                                  <m:r>
                                    <a:rPr lang="en-US" sz="1600" i="1">
                                      <a:solidFill>
                                        <a:schemeClr val="bg1"/>
                                      </a:solidFill>
                                      <a:latin typeface="Cambria Math" panose="02040503050406030204" pitchFamily="18" charset="0"/>
                                      <a:ea typeface="Cambria Math" panose="02040503050406030204" pitchFamily="18" charset="0"/>
                                    </a:rPr>
                                    <m:t>𝜇</m:t>
                                  </m:r>
                                </m:den>
                              </m:f>
                            </m:e>
                          </m:d>
                        </m:e>
                      </m:func>
                      <m:r>
                        <a:rPr lang="en-US" sz="1600" b="0" i="1" smtClean="0">
                          <a:solidFill>
                            <a:schemeClr val="bg1"/>
                          </a:solidFill>
                          <a:latin typeface="Cambria Math" panose="02040503050406030204" pitchFamily="18" charset="0"/>
                        </a:rPr>
                        <m:t> </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𝑑</m:t>
                          </m:r>
                          <m:r>
                            <a:rPr lang="en-US" sz="1600" b="0" i="1" smtClean="0">
                              <a:solidFill>
                                <a:schemeClr val="bg1"/>
                              </a:solidFill>
                              <a:latin typeface="Cambria Math" panose="02040503050406030204" pitchFamily="18" charset="0"/>
                              <a:ea typeface="Cambria Math" panose="02040503050406030204" pitchFamily="18" charset="0"/>
                            </a:rPr>
                            <m:t>𝑝</m:t>
                          </m:r>
                        </m:e>
                        <m:sub>
                          <m:r>
                            <a:rPr lang="en-US" sz="1600" b="0" i="1" smtClean="0">
                              <a:solidFill>
                                <a:schemeClr val="bg1"/>
                              </a:solidFill>
                              <a:latin typeface="Cambria Math" panose="02040503050406030204" pitchFamily="18" charset="0"/>
                            </a:rPr>
                            <m:t>𝑞</m:t>
                          </m:r>
                        </m:sub>
                      </m:sSub>
                      <m:r>
                        <a:rPr lang="en-US" sz="1600" b="0" i="1" smtClean="0">
                          <a:solidFill>
                            <a:schemeClr val="bg1"/>
                          </a:solidFill>
                          <a:latin typeface="Cambria Math" panose="02040503050406030204" pitchFamily="18" charset="0"/>
                        </a:rPr>
                        <m:t>𝑑𝑞</m:t>
                      </m:r>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918736" y="3397501"/>
                <a:ext cx="4211153" cy="564450"/>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91337738"/>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51406" y="501513"/>
            <a:ext cx="5627181" cy="400110"/>
          </a:xfrm>
          <a:prstGeom prst="rect">
            <a:avLst/>
          </a:prstGeom>
        </p:spPr>
        <p:txBody>
          <a:bodyPr wrap="none">
            <a:spAutoFit/>
          </a:bodyPr>
          <a:lstStyle/>
          <a:p>
            <a:pPr indent="449580" algn="just"/>
            <a:r>
              <a:rPr lang="ru-RU" sz="2000" dirty="0" err="1">
                <a:solidFill>
                  <a:schemeClr val="bg1"/>
                </a:solidFill>
                <a:latin typeface="Times New Roman" panose="02020603050405020304" pitchFamily="18" charset="0"/>
                <a:ea typeface="Times New Roman" panose="02020603050405020304" pitchFamily="18" charset="0"/>
              </a:rPr>
              <a:t>Икки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атомли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молекуланинг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ўртача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275696" y="1178075"/>
                <a:ext cx="2378600" cy="33272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𝑖𝑙𝑔</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i="1">
                              <a:solidFill>
                                <a:schemeClr val="bg1"/>
                              </a:solidFill>
                              <a:latin typeface="Cambria Math" panose="02040503050406030204" pitchFamily="18" charset="0"/>
                              <a:ea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𝑎𝑦𝑙</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i="1">
                              <a:solidFill>
                                <a:schemeClr val="bg1"/>
                              </a:solidFill>
                              <a:latin typeface="Cambria Math" panose="02040503050406030204" pitchFamily="18" charset="0"/>
                              <a:ea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𝑡𝑒𝑏</m:t>
                          </m:r>
                        </m:sub>
                      </m:sSub>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275696" y="1178075"/>
                <a:ext cx="2378600" cy="332720"/>
              </a:xfrm>
              <a:prstGeom prst="rect">
                <a:avLst/>
              </a:prstGeom>
              <a:blipFill rotWithShape="0">
                <a:blip r:embed="rId2"/>
                <a:stretch>
                  <a:fillRect l="-512" r="-256" b="-25455"/>
                </a:stretch>
              </a:blipFill>
            </p:spPr>
            <p:txBody>
              <a:bodyPr/>
              <a:lstStyle/>
              <a:p>
                <a:r>
                  <a:rPr lang="ru-RU">
                    <a:noFill/>
                  </a:rPr>
                  <a:t> </a:t>
                </a:r>
              </a:p>
            </p:txBody>
          </p:sp>
        </mc:Fallback>
      </mc:AlternateContent>
      <p:cxnSp>
        <p:nvCxnSpPr>
          <p:cNvPr id="6" name="Прямая соединительная линия 5"/>
          <p:cNvCxnSpPr/>
          <p:nvPr/>
        </p:nvCxnSpPr>
        <p:spPr>
          <a:xfrm>
            <a:off x="3275696" y="1178075"/>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p:cNvCxnSpPr/>
          <p:nvPr/>
        </p:nvCxnSpPr>
        <p:spPr>
          <a:xfrm>
            <a:off x="3768565" y="1175860"/>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4435812" y="1175860"/>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a:off x="5169347" y="1175860"/>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p:cNvSpPr txBox="1"/>
              <p:nvPr/>
            </p:nvSpPr>
            <p:spPr>
              <a:xfrm>
                <a:off x="2338457" y="1787247"/>
                <a:ext cx="1200393" cy="5761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=3</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1</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𝑘𝑇</m:t>
                      </m:r>
                    </m:oMath>
                  </m:oMathPara>
                </a14:m>
                <a:endParaRPr lang="ru-RU" sz="2000" dirty="0">
                  <a:solidFill>
                    <a:schemeClr val="bg1"/>
                  </a:solidFill>
                </a:endParaRPr>
              </a:p>
            </p:txBody>
          </p:sp>
        </mc:Choice>
        <mc:Fallback xmlns="">
          <p:sp>
            <p:nvSpPr>
              <p:cNvPr id="16" name="TextBox 15"/>
              <p:cNvSpPr txBox="1">
                <a:spLocks noRot="1" noChangeAspect="1" noMove="1" noResize="1" noEditPoints="1" noAdjustHandles="1" noChangeArrowheads="1" noChangeShapeType="1" noTextEdit="1"/>
              </p:cNvSpPr>
              <p:nvPr/>
            </p:nvSpPr>
            <p:spPr>
              <a:xfrm>
                <a:off x="2338457" y="1787247"/>
                <a:ext cx="1200393" cy="576183"/>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3801456" y="1784950"/>
                <a:ext cx="1506182" cy="5761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ru-RU"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𝑎𝑦𝑙</m:t>
                          </m:r>
                        </m:sub>
                      </m:sSub>
                      <m:r>
                        <a:rPr lang="en-US" sz="2000" b="0" i="1" smtClean="0">
                          <a:solidFill>
                            <a:schemeClr val="bg1"/>
                          </a:solidFill>
                          <a:latin typeface="Cambria Math" panose="02040503050406030204" pitchFamily="18" charset="0"/>
                          <a:ea typeface="Cambria Math" panose="02040503050406030204" pitchFamily="18" charset="0"/>
                        </a:rPr>
                        <m:t>=2</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1</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𝑘𝑇</m:t>
                      </m:r>
                    </m:oMath>
                  </m:oMathPara>
                </a14:m>
                <a:endParaRPr lang="ru-RU" sz="2000" dirty="0">
                  <a:solidFill>
                    <a:schemeClr val="bg1"/>
                  </a:solidFill>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3801456" y="1784950"/>
                <a:ext cx="1506182" cy="576183"/>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5444763" y="1817270"/>
                <a:ext cx="1200393" cy="5761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=2</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1</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𝑘𝑇</m:t>
                      </m:r>
                    </m:oMath>
                  </m:oMathPara>
                </a14:m>
                <a:endParaRPr lang="ru-RU" sz="2000" dirty="0">
                  <a:solidFill>
                    <a:schemeClr val="bg1"/>
                  </a:solidFill>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5444763" y="1817270"/>
                <a:ext cx="1200393" cy="576183"/>
              </a:xfrm>
              <a:prstGeom prst="rect">
                <a:avLst/>
              </a:prstGeom>
              <a:blipFill rotWithShape="0">
                <a:blip r:embed="rId5"/>
                <a:stretch>
                  <a:fillRect/>
                </a:stretch>
              </a:blipFill>
            </p:spPr>
            <p:txBody>
              <a:bodyPr/>
              <a:lstStyle/>
              <a:p>
                <a:r>
                  <a:rPr lang="ru-RU">
                    <a:noFill/>
                  </a:rPr>
                  <a:t> </a:t>
                </a:r>
              </a:p>
            </p:txBody>
          </p:sp>
        </mc:Fallback>
      </mc:AlternateContent>
      <p:cxnSp>
        <p:nvCxnSpPr>
          <p:cNvPr id="20" name="Прямая соединительная линия 19"/>
          <p:cNvCxnSpPr/>
          <p:nvPr/>
        </p:nvCxnSpPr>
        <p:spPr>
          <a:xfrm>
            <a:off x="2338457" y="1972501"/>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a:off x="3810577" y="1972501"/>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p:nvPr/>
        </p:nvCxnSpPr>
        <p:spPr>
          <a:xfrm>
            <a:off x="5444763" y="1986500"/>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Прямоугольник 22"/>
          <p:cNvSpPr/>
          <p:nvPr/>
        </p:nvSpPr>
        <p:spPr>
          <a:xfrm>
            <a:off x="-102141" y="2445219"/>
            <a:ext cx="7110919" cy="400110"/>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Юқоридагиларни  ўзаро қўшсак,қуйидагини оламиз: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24" name="TextBox 23"/>
              <p:cNvSpPr txBox="1"/>
              <p:nvPr/>
            </p:nvSpPr>
            <p:spPr>
              <a:xfrm>
                <a:off x="6761341" y="2342695"/>
                <a:ext cx="1200393" cy="5761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=7</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1</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𝑘𝑇</m:t>
                      </m:r>
                    </m:oMath>
                  </m:oMathPara>
                </a14:m>
                <a:endParaRPr lang="ru-RU" sz="2000" dirty="0">
                  <a:solidFill>
                    <a:schemeClr val="bg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6761341" y="2342695"/>
                <a:ext cx="1200393" cy="576183"/>
              </a:xfrm>
              <a:prstGeom prst="rect">
                <a:avLst/>
              </a:prstGeom>
              <a:blipFill rotWithShape="0">
                <a:blip r:embed="rId6"/>
                <a:stretch>
                  <a:fillRect/>
                </a:stretch>
              </a:blipFill>
            </p:spPr>
            <p:txBody>
              <a:bodyPr/>
              <a:lstStyle/>
              <a:p>
                <a:r>
                  <a:rPr lang="ru-RU">
                    <a:noFill/>
                  </a:rPr>
                  <a:t> </a:t>
                </a:r>
              </a:p>
            </p:txBody>
          </p:sp>
        </mc:Fallback>
      </mc:AlternateContent>
      <p:cxnSp>
        <p:nvCxnSpPr>
          <p:cNvPr id="26" name="Прямая соединительная линия 25"/>
          <p:cNvCxnSpPr/>
          <p:nvPr/>
        </p:nvCxnSpPr>
        <p:spPr>
          <a:xfrm>
            <a:off x="6772787" y="2528006"/>
            <a:ext cx="1776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Прямоугольник 26"/>
          <p:cNvSpPr/>
          <p:nvPr/>
        </p:nvSpPr>
        <p:spPr>
          <a:xfrm>
            <a:off x="801168" y="2918878"/>
            <a:ext cx="7269288"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Агар илгариланма, айланма ва тебранма ҳаракатдаги молекула энергияси ифодасидаги квадратик ҳадлар сонини «</a:t>
            </a:r>
            <a:r>
              <a:rPr lang="uz-Cyrl-UZ" sz="2000" dirty="0">
                <a:solidFill>
                  <a:srgbClr val="FF0000"/>
                </a:solidFill>
                <a:latin typeface="Times New Roman" panose="02020603050405020304" pitchFamily="18" charset="0"/>
                <a:ea typeface="Times New Roman" panose="02020603050405020304" pitchFamily="18" charset="0"/>
              </a:rPr>
              <a:t>эркинлик даражаси</a:t>
            </a:r>
            <a:r>
              <a:rPr lang="uz-Cyrl-UZ" sz="2000" dirty="0">
                <a:solidFill>
                  <a:schemeClr val="bg1"/>
                </a:solidFill>
                <a:latin typeface="Times New Roman" panose="02020603050405020304" pitchFamily="18" charset="0"/>
                <a:ea typeface="Times New Roman" panose="02020603050405020304" pitchFamily="18" charset="0"/>
              </a:rPr>
              <a:t>» деб ҳисобласак, у вақтда ҳар бир квадратик ҳадга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28" name="Прямоугольник 27"/>
              <p:cNvSpPr/>
              <p:nvPr/>
            </p:nvSpPr>
            <p:spPr>
              <a:xfrm>
                <a:off x="7443387" y="3426709"/>
                <a:ext cx="518347" cy="61645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180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𝑘𝑇</m:t>
                          </m:r>
                        </m:num>
                        <m:den>
                          <m:r>
                            <a:rPr lang="en-US" sz="1800" i="1">
                              <a:solidFill>
                                <a:schemeClr val="bg1"/>
                              </a:solidFill>
                              <a:latin typeface="Cambria Math" panose="02040503050406030204" pitchFamily="18" charset="0"/>
                              <a:ea typeface="Cambria Math" panose="02040503050406030204" pitchFamily="18" charset="0"/>
                            </a:rPr>
                            <m:t>2</m:t>
                          </m:r>
                        </m:den>
                      </m:f>
                    </m:oMath>
                  </m:oMathPara>
                </a14:m>
                <a:endParaRPr lang="ru-RU" sz="1800" dirty="0">
                  <a:solidFill>
                    <a:schemeClr val="bg1"/>
                  </a:solidFill>
                </a:endParaRPr>
              </a:p>
            </p:txBody>
          </p:sp>
        </mc:Choice>
        <mc:Fallback xmlns="">
          <p:sp>
            <p:nvSpPr>
              <p:cNvPr id="28" name="Прямоугольник 27"/>
              <p:cNvSpPr>
                <a:spLocks noRot="1" noChangeAspect="1" noMove="1" noResize="1" noEditPoints="1" noAdjustHandles="1" noChangeArrowheads="1" noChangeShapeType="1" noTextEdit="1"/>
              </p:cNvSpPr>
              <p:nvPr/>
            </p:nvSpPr>
            <p:spPr>
              <a:xfrm>
                <a:off x="7443387" y="3426709"/>
                <a:ext cx="518347" cy="616451"/>
              </a:xfrm>
              <a:prstGeom prst="rect">
                <a:avLst/>
              </a:prstGeom>
              <a:blipFill rotWithShape="0">
                <a:blip r:embed="rId7"/>
                <a:stretch>
                  <a:fillRect/>
                </a:stretch>
              </a:blipFill>
            </p:spPr>
            <p:txBody>
              <a:bodyPr/>
              <a:lstStyle/>
              <a:p>
                <a:r>
                  <a:rPr lang="ru-RU">
                    <a:noFill/>
                  </a:rPr>
                  <a:t> </a:t>
                </a:r>
              </a:p>
            </p:txBody>
          </p:sp>
        </mc:Fallback>
      </mc:AlternateContent>
      <p:sp>
        <p:nvSpPr>
          <p:cNvPr id="29" name="Прямоугольник 28"/>
          <p:cNvSpPr/>
          <p:nvPr/>
        </p:nvSpPr>
        <p:spPr>
          <a:xfrm>
            <a:off x="810625" y="3904729"/>
            <a:ext cx="3410909" cy="400110"/>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энергия тўғри келар экан.</a:t>
            </a:r>
            <a:endParaRPr lang="ru-RU" sz="2000" dirty="0">
              <a:solidFill>
                <a:schemeClr val="bg1"/>
              </a:solidFill>
            </a:endParaRPr>
          </a:p>
        </p:txBody>
      </p:sp>
    </p:spTree>
    <p:extLst>
      <p:ext uri="{BB962C8B-B14F-4D97-AF65-F5344CB8AC3E}">
        <p14:creationId xmlns:p14="http://schemas.microsoft.com/office/powerpoint/2010/main" val="2465516940"/>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36579" y="683469"/>
            <a:ext cx="7179012" cy="2554545"/>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энергиянинг эркинлик даражалари бўйича </a:t>
            </a:r>
            <a:r>
              <a:rPr lang="uz-Cyrl-UZ"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текис тақсимот қонуни</a:t>
            </a:r>
            <a:r>
              <a:rPr lang="uz-Cyrl-UZ"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деб юритилади. Бу қонун ҳар қандай сондаги атомлардан ташкил топган молекулалар учун ҳам ўринли бўлади. </a:t>
            </a:r>
            <a:endPar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000" dirty="0">
                <a:solidFill>
                  <a:schemeClr val="bg1"/>
                </a:solidFill>
                <a:latin typeface="Times New Roman" panose="02020603050405020304" pitchFamily="18" charset="0"/>
                <a:cs typeface="Times New Roman" panose="02020603050405020304" pitchFamily="18" charset="0"/>
              </a:rPr>
              <a:t>та атомли молекуладан ташкил топган газ бўлса, у ҳолда чизиқли боғланган молекуланинг ўртача энергияси ва ва ночизиқли боғланган молекула ўртача энергияси қуйидагича бўлади.</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762656" y="3238014"/>
                <a:ext cx="3126240"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𝑟</m:t>
                          </m:r>
                        </m:sub>
                      </m:sSub>
                      <m:r>
                        <a:rPr lang="en-US" sz="1800" b="0" i="1" smtClean="0">
                          <a:solidFill>
                            <a:schemeClr val="bg1"/>
                          </a:solidFill>
                          <a:latin typeface="Cambria Math" panose="02040503050406030204" pitchFamily="18" charset="0"/>
                        </a:rPr>
                        <m:t>=3</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+2</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3</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−5</m:t>
                          </m:r>
                        </m:e>
                      </m:d>
                      <m:r>
                        <a:rPr lang="en-US" sz="1800" b="0" i="1" smtClean="0">
                          <a:solidFill>
                            <a:schemeClr val="bg1"/>
                          </a:solidFill>
                          <a:latin typeface="Cambria Math" panose="02040503050406030204" pitchFamily="18" charset="0"/>
                        </a:rPr>
                        <m:t>𝑘𝑇</m:t>
                      </m:r>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762656" y="3238014"/>
                <a:ext cx="3126240" cy="52411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708153" y="4008971"/>
                <a:ext cx="3235245"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𝑛𝑟</m:t>
                          </m:r>
                        </m:sub>
                      </m:sSub>
                      <m:r>
                        <a:rPr lang="en-US" sz="1800" b="0" i="1" smtClean="0">
                          <a:solidFill>
                            <a:schemeClr val="bg1"/>
                          </a:solidFill>
                          <a:latin typeface="Cambria Math" panose="02040503050406030204" pitchFamily="18" charset="0"/>
                        </a:rPr>
                        <m:t>=3</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+3</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3</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−6</m:t>
                          </m:r>
                        </m:e>
                      </m:d>
                      <m:r>
                        <a:rPr lang="en-US" sz="1800" b="0" i="1" smtClean="0">
                          <a:solidFill>
                            <a:schemeClr val="bg1"/>
                          </a:solidFill>
                          <a:latin typeface="Cambria Math" panose="02040503050406030204" pitchFamily="18" charset="0"/>
                        </a:rPr>
                        <m:t>𝑘𝑇</m:t>
                      </m:r>
                    </m:oMath>
                  </m:oMathPara>
                </a14:m>
                <a:endParaRPr lang="ru-RU" sz="18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708153" y="4008971"/>
                <a:ext cx="3235245" cy="524118"/>
              </a:xfrm>
              <a:prstGeom prst="rect">
                <a:avLst/>
              </a:prstGeom>
              <a:blipFill rotWithShape="0">
                <a:blip r:embed="rId3"/>
                <a:stretch>
                  <a:fillRect/>
                </a:stretch>
              </a:blipFill>
            </p:spPr>
            <p:txBody>
              <a:bodyPr/>
              <a:lstStyle/>
              <a:p>
                <a:r>
                  <a:rPr lang="ru-RU">
                    <a:noFill/>
                  </a:rPr>
                  <a:t> </a:t>
                </a:r>
              </a:p>
            </p:txBody>
          </p:sp>
        </mc:Fallback>
      </mc:AlternateContent>
      <p:cxnSp>
        <p:nvCxnSpPr>
          <p:cNvPr id="10" name="Прямая соединительная линия 9"/>
          <p:cNvCxnSpPr/>
          <p:nvPr/>
        </p:nvCxnSpPr>
        <p:spPr>
          <a:xfrm flipV="1">
            <a:off x="2762656" y="3375498"/>
            <a:ext cx="204280" cy="972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flipV="1">
            <a:off x="2762656" y="4156183"/>
            <a:ext cx="204280" cy="972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111047"/>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0315" y="850991"/>
            <a:ext cx="7033098"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газ молекуласи энергиясидаги квадратик ҳадлар сонини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r  </a:t>
            </a:r>
            <a:r>
              <a:rPr lang="uz-Cyrl-UZ" sz="2000" dirty="0">
                <a:solidFill>
                  <a:schemeClr val="bg1"/>
                </a:solidFill>
                <a:latin typeface="Times New Roman" panose="02020603050405020304" pitchFamily="18" charset="0"/>
                <a:cs typeface="Times New Roman" panose="02020603050405020304" pitchFamily="18" charset="0"/>
              </a:rPr>
              <a:t>билан белгиласак, у ҳолда молекула ўртача энергияси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1060315" y="1558877"/>
                <a:ext cx="900695"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𝑟</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1060315" y="1558877"/>
                <a:ext cx="900695" cy="524118"/>
              </a:xfrm>
              <a:prstGeom prst="rect">
                <a:avLst/>
              </a:prstGeom>
              <a:blipFill rotWithShape="0">
                <a:blip r:embed="rId2"/>
                <a:stretch>
                  <a:fillRect/>
                </a:stretch>
              </a:blipFill>
            </p:spPr>
            <p:txBody>
              <a:bodyPr/>
              <a:lstStyle/>
              <a:p>
                <a:r>
                  <a:rPr lang="ru-RU">
                    <a:noFill/>
                  </a:rPr>
                  <a:t> </a:t>
                </a:r>
              </a:p>
            </p:txBody>
          </p:sp>
        </mc:Fallback>
      </mc:AlternateContent>
      <p:cxnSp>
        <p:nvCxnSpPr>
          <p:cNvPr id="8" name="Прямая соединительная линия 7"/>
          <p:cNvCxnSpPr/>
          <p:nvPr/>
        </p:nvCxnSpPr>
        <p:spPr>
          <a:xfrm flipH="1">
            <a:off x="1060315" y="1712068"/>
            <a:ext cx="196985"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Прямоугольник 11"/>
          <p:cNvSpPr/>
          <p:nvPr/>
        </p:nvSpPr>
        <p:spPr>
          <a:xfrm>
            <a:off x="1961010" y="1620881"/>
            <a:ext cx="663034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 тенг бўлади.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газ</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ru-RU" sz="2000" dirty="0">
                <a:solidFill>
                  <a:schemeClr val="bg1"/>
                </a:solidFill>
                <a:latin typeface="Times New Roman" panose="02020603050405020304" pitchFamily="18" charset="0"/>
                <a:cs typeface="Times New Roman" panose="02020603050405020304" pitchFamily="18" charset="0"/>
              </a:rPr>
              <a:t>та </a:t>
            </a:r>
            <a:r>
              <a:rPr lang="ru-RU" sz="2000" dirty="0" err="1">
                <a:solidFill>
                  <a:schemeClr val="bg1"/>
                </a:solidFill>
                <a:latin typeface="Times New Roman" panose="02020603050405020304" pitchFamily="18" charset="0"/>
                <a:cs typeface="Times New Roman" panose="02020603050405020304" pitchFamily="18" charset="0"/>
              </a:rPr>
              <a:t>кўп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атомли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молекулалардан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978344" y="2082995"/>
            <a:ext cx="4406976"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ташкил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бўлса</a:t>
            </a:r>
            <a:r>
              <a:rPr lang="ru-RU" sz="2000" dirty="0">
                <a:solidFill>
                  <a:schemeClr val="bg1"/>
                </a:solidFill>
                <a:latin typeface="Times New Roman" panose="02020603050405020304" pitchFamily="18" charset="0"/>
                <a:ea typeface="Times New Roman" panose="02020603050405020304" pitchFamily="18" charset="0"/>
              </a:rPr>
              <a:t>, у </a:t>
            </a:r>
            <a:r>
              <a:rPr lang="ru-RU" sz="2000" dirty="0" err="1">
                <a:solidFill>
                  <a:schemeClr val="bg1"/>
                </a:solidFill>
                <a:latin typeface="Times New Roman" panose="02020603050405020304" pitchFamily="18" charset="0"/>
                <a:ea typeface="Times New Roman" panose="02020603050405020304" pitchFamily="18" charset="0"/>
              </a:rPr>
              <a:t>ҳолда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14" name="TextBox 13"/>
              <p:cNvSpPr txBox="1"/>
              <p:nvPr/>
            </p:nvSpPr>
            <p:spPr>
              <a:xfrm>
                <a:off x="5276180" y="2020991"/>
                <a:ext cx="1153329"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ea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𝑟</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𝑁</m:t>
                      </m:r>
                    </m:oMath>
                  </m:oMathPara>
                </a14:m>
                <a:endParaRPr lang="ru-RU" sz="1800" dirty="0">
                  <a:solidFill>
                    <a:schemeClr val="bg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5276180" y="2020991"/>
                <a:ext cx="1153329" cy="524118"/>
              </a:xfrm>
              <a:prstGeom prst="rect">
                <a:avLst/>
              </a:prstGeom>
              <a:blipFill rotWithShape="0">
                <a:blip r:embed="rId3"/>
                <a:stretch>
                  <a:fillRect/>
                </a:stretch>
              </a:blipFill>
            </p:spPr>
            <p:txBody>
              <a:bodyPr/>
              <a:lstStyle/>
              <a:p>
                <a:r>
                  <a:rPr lang="ru-RU">
                    <a:noFill/>
                  </a:rPr>
                  <a:t> </a:t>
                </a:r>
              </a:p>
            </p:txBody>
          </p:sp>
        </mc:Fallback>
      </mc:AlternateContent>
      <p:sp>
        <p:nvSpPr>
          <p:cNvPr id="16" name="Прямоугольник 15"/>
          <p:cNvSpPr/>
          <p:nvPr/>
        </p:nvSpPr>
        <p:spPr>
          <a:xfrm>
            <a:off x="6429509" y="2082995"/>
            <a:ext cx="1016625"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ndParaRPr>
          </a:p>
        </p:txBody>
      </p:sp>
      <p:sp>
        <p:nvSpPr>
          <p:cNvPr id="17" name="Прямоугольник 16"/>
          <p:cNvSpPr/>
          <p:nvPr/>
        </p:nvSpPr>
        <p:spPr>
          <a:xfrm>
            <a:off x="978344" y="2545109"/>
            <a:ext cx="2577950"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Иссиқлик</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иғими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са</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19" name="TextBox 18"/>
              <p:cNvSpPr txBox="1"/>
              <p:nvPr/>
            </p:nvSpPr>
            <p:spPr>
              <a:xfrm>
                <a:off x="3373005" y="2483105"/>
                <a:ext cx="1717971" cy="5424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𝐶</m:t>
                          </m:r>
                        </m:e>
                        <m:sub>
                          <m:r>
                            <a:rPr lang="en-US" sz="1800" b="0" i="1" smtClean="0">
                              <a:solidFill>
                                <a:schemeClr val="bg1"/>
                              </a:solidFill>
                              <a:latin typeface="Cambria Math" panose="02040503050406030204" pitchFamily="18" charset="0"/>
                              <a:ea typeface="Cambria Math" panose="02040503050406030204" pitchFamily="18" charset="0"/>
                            </a:rPr>
                            <m:t>𝑣</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𝑟</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𝑁𝑘</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𝑟</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𝑅</m:t>
                          </m:r>
                        </m:num>
                        <m:den>
                          <m:r>
                            <a:rPr lang="en-US" sz="1800" b="0" i="1" smtClean="0">
                              <a:solidFill>
                                <a:schemeClr val="bg1"/>
                              </a:solidFill>
                              <a:latin typeface="Cambria Math" panose="02040503050406030204" pitchFamily="18" charset="0"/>
                            </a:rPr>
                            <m:t>2</m:t>
                          </m:r>
                        </m:den>
                      </m:f>
                    </m:oMath>
                  </m:oMathPara>
                </a14:m>
                <a:endParaRPr lang="ru-RU" sz="1800" dirty="0">
                  <a:solidFill>
                    <a:schemeClr val="bg1"/>
                  </a:solidFill>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3373005" y="2483105"/>
                <a:ext cx="1717971" cy="542456"/>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0" name="Прямоугольник 19"/>
              <p:cNvSpPr/>
              <p:nvPr/>
            </p:nvSpPr>
            <p:spPr>
              <a:xfrm>
                <a:off x="5089046" y="2545109"/>
                <a:ext cx="3540328" cy="400110"/>
              </a:xfrm>
              <a:prstGeom prst="rect">
                <a:avLst/>
              </a:prstGeom>
            </p:spPr>
            <p:txBody>
              <a:bodyPr wrap="none">
                <a:spAutoFit/>
              </a:bodyPr>
              <a:lstStyle/>
              <a:p>
                <a:r>
                  <a:rPr lang="en-US" sz="2000" dirty="0">
                    <a:solidFill>
                      <a:schemeClr val="bg1"/>
                    </a:solidFill>
                    <a:latin typeface="Times New Roman" panose="02020603050405020304" pitchFamily="18" charset="0"/>
                    <a:ea typeface="Times New Roman" panose="02020603050405020304" pitchFamily="18" charset="0"/>
                  </a:rPr>
                  <a:t>(</a:t>
                </a:r>
                <a:r>
                  <a:rPr lang="en-US" sz="2000" dirty="0" smtClean="0">
                    <a:solidFill>
                      <a:schemeClr val="bg1"/>
                    </a:solidFill>
                    <a:latin typeface="Times New Roman" panose="02020603050405020304" pitchFamily="18" charset="0"/>
                    <a:ea typeface="Times New Roman" panose="02020603050405020304" pitchFamily="18" charset="0"/>
                  </a:rPr>
                  <a:t>N =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0</m:t>
                        </m:r>
                      </m:sub>
                    </m:sSub>
                  </m:oMath>
                </a14:m>
                <a:r>
                  <a:rPr lang="en-US" sz="2000" dirty="0" smtClean="0">
                    <a:solidFill>
                      <a:schemeClr val="bg1"/>
                    </a:solidFill>
                    <a:latin typeface="Times New Roman" panose="02020603050405020304" pitchFamily="18" charset="0"/>
                    <a:ea typeface="Times New Roman" panose="02020603050405020304" pitchFamily="18" charset="0"/>
                  </a:rPr>
                  <a:t>-</a:t>
                </a:r>
                <a:r>
                  <a:rPr lang="uz-Cyrl-UZ" sz="2000" dirty="0" smtClean="0">
                    <a:solidFill>
                      <a:schemeClr val="bg1"/>
                    </a:solidFill>
                    <a:latin typeface="Times New Roman" panose="02020603050405020304" pitchFamily="18" charset="0"/>
                    <a:ea typeface="Times New Roman" panose="02020603050405020304" pitchFamily="18" charset="0"/>
                  </a:rPr>
                  <a:t>Авогадро </a:t>
                </a:r>
                <a:r>
                  <a:rPr lang="uz-Cyrl-UZ" sz="2000" dirty="0">
                    <a:solidFill>
                      <a:schemeClr val="bg1"/>
                    </a:solidFill>
                    <a:latin typeface="Times New Roman" panose="02020603050405020304" pitchFamily="18" charset="0"/>
                    <a:ea typeface="Times New Roman" panose="02020603050405020304" pitchFamily="18" charset="0"/>
                  </a:rPr>
                  <a:t>сонига тенг </a:t>
                </a:r>
                <a:endParaRPr lang="ru-RU" sz="2000" dirty="0">
                  <a:solidFill>
                    <a:schemeClr val="bg1"/>
                  </a:solidFill>
                </a:endParaRPr>
              </a:p>
            </p:txBody>
          </p:sp>
        </mc:Choice>
        <mc:Fallback xmlns="">
          <p:sp>
            <p:nvSpPr>
              <p:cNvPr id="20" name="Прямоугольник 19"/>
              <p:cNvSpPr>
                <a:spLocks noRot="1" noChangeAspect="1" noMove="1" noResize="1" noEditPoints="1" noAdjustHandles="1" noChangeArrowheads="1" noChangeShapeType="1" noTextEdit="1"/>
              </p:cNvSpPr>
              <p:nvPr/>
            </p:nvSpPr>
            <p:spPr>
              <a:xfrm>
                <a:off x="5089046" y="2545109"/>
                <a:ext cx="3540328" cy="400110"/>
              </a:xfrm>
              <a:prstGeom prst="rect">
                <a:avLst/>
              </a:prstGeom>
              <a:blipFill rotWithShape="0">
                <a:blip r:embed="rId5"/>
                <a:stretch>
                  <a:fillRect l="-1893" t="-9231" r="-688" b="-27692"/>
                </a:stretch>
              </a:blipFill>
            </p:spPr>
            <p:txBody>
              <a:bodyPr/>
              <a:lstStyle/>
              <a:p>
                <a:r>
                  <a:rPr lang="ru-RU">
                    <a:noFill/>
                  </a:rPr>
                  <a:t> </a:t>
                </a:r>
              </a:p>
            </p:txBody>
          </p:sp>
        </mc:Fallback>
      </mc:AlternateContent>
      <p:sp>
        <p:nvSpPr>
          <p:cNvPr id="21" name="Прямоугольник 20"/>
          <p:cNvSpPr/>
          <p:nvPr/>
        </p:nvSpPr>
        <p:spPr>
          <a:xfrm>
            <a:off x="978344" y="3087565"/>
            <a:ext cx="7514638" cy="707886"/>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бўлса)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са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кўп</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атомли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молекулалардан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ташкил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газлар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иссиқлик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сиғими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ўзгармас</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бўлишини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кўрсатади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23556220"/>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7940" y="403919"/>
            <a:ext cx="7091464" cy="3970318"/>
          </a:xfrm>
          <a:prstGeom prst="rect">
            <a:avLst/>
          </a:prstGeom>
        </p:spPr>
        <p:txBody>
          <a:bodyPr wrap="square">
            <a:spAutoFit/>
          </a:bodyPr>
          <a:lstStyle/>
          <a:p>
            <a:pPr indent="449580" algn="just"/>
            <a:r>
              <a:rPr lang="uz-Cyrl-UZ" sz="2800" dirty="0">
                <a:solidFill>
                  <a:schemeClr val="bg1"/>
                </a:solidFill>
                <a:latin typeface="Times New Roman" panose="02020603050405020304" pitchFamily="18" charset="0"/>
                <a:ea typeface="Times New Roman" panose="02020603050405020304" pitchFamily="18" charset="0"/>
              </a:rPr>
              <a:t>Тажриба натижалари эса иссиқлик сиғими фақат юқори температураларда ўзгармас бўлиб, паст температураларда температурага боғлиқ эканлигини кўрсатади. </a:t>
            </a:r>
            <a:endParaRPr lang="ru-RU" sz="2800" dirty="0">
              <a:solidFill>
                <a:schemeClr val="bg1"/>
              </a:solidFill>
              <a:latin typeface="Times New Roman" panose="02020603050405020304" pitchFamily="18" charset="0"/>
              <a:ea typeface="Times New Roman" panose="02020603050405020304" pitchFamily="18" charset="0"/>
            </a:endParaRPr>
          </a:p>
          <a:p>
            <a:pPr indent="449580" algn="just"/>
            <a:r>
              <a:rPr lang="uz-Cyrl-UZ" sz="2800" dirty="0">
                <a:solidFill>
                  <a:schemeClr val="bg1"/>
                </a:solidFill>
                <a:latin typeface="Times New Roman" panose="02020603050405020304" pitchFamily="18" charset="0"/>
                <a:ea typeface="Times New Roman" panose="02020603050405020304" pitchFamily="18" charset="0"/>
              </a:rPr>
              <a:t>Температура пасайиши билан иссиқлик сиғими камайиб боради, аввало тебранма ҳаракатга ва кейин айланма ҳаракатга тўғри келувчи иссиқлик сиғими нолга интилиб борар </a:t>
            </a:r>
            <a:r>
              <a:rPr lang="uz-Cyrl-UZ" sz="2800" dirty="0" smtClean="0">
                <a:solidFill>
                  <a:schemeClr val="bg1"/>
                </a:solidFill>
                <a:latin typeface="Times New Roman" panose="02020603050405020304" pitchFamily="18" charset="0"/>
                <a:ea typeface="Times New Roman" panose="02020603050405020304" pitchFamily="18" charset="0"/>
              </a:rPr>
              <a:t>экан</a:t>
            </a:r>
            <a:endParaRPr lang="ru-RU" sz="2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1423681"/>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54477" y="437745"/>
            <a:ext cx="7986407" cy="3970318"/>
          </a:xfrm>
          <a:prstGeom prst="rect">
            <a:avLst/>
          </a:prstGeom>
        </p:spPr>
        <p:txBody>
          <a:bodyPr wrap="square">
            <a:spAutoFit/>
          </a:bodyPr>
          <a:lstStyle/>
          <a:p>
            <a:pPr indent="449580" algn="just"/>
            <a:r>
              <a:rPr lang="uz-Cyrl-UZ" sz="2800" dirty="0">
                <a:solidFill>
                  <a:schemeClr val="bg1"/>
                </a:solidFill>
                <a:latin typeface="Times New Roman" panose="02020603050405020304" pitchFamily="18" charset="0"/>
                <a:ea typeface="Times New Roman" panose="02020603050405020304" pitchFamily="18" charset="0"/>
              </a:rPr>
              <a:t>Бу эса эркинлик даражаси бўйича </a:t>
            </a:r>
            <a:r>
              <a:rPr lang="uz-Cyrl-UZ" sz="2800" b="1" dirty="0">
                <a:solidFill>
                  <a:schemeClr val="bg1"/>
                </a:solidFill>
                <a:latin typeface="Times New Roman" panose="02020603050405020304" pitchFamily="18" charset="0"/>
                <a:ea typeface="Times New Roman" panose="02020603050405020304" pitchFamily="18" charset="0"/>
              </a:rPr>
              <a:t>энергияни текис </a:t>
            </a:r>
            <a:r>
              <a:rPr lang="uz-Cyrl-UZ" sz="2800" b="1" dirty="0">
                <a:solidFill>
                  <a:srgbClr val="FF0000"/>
                </a:solidFill>
                <a:latin typeface="Times New Roman" panose="02020603050405020304" pitchFamily="18" charset="0"/>
                <a:ea typeface="Times New Roman" panose="02020603050405020304" pitchFamily="18" charset="0"/>
              </a:rPr>
              <a:t>тақсимланиш қонуни</a:t>
            </a:r>
            <a:r>
              <a:rPr lang="uz-Cyrl-UZ" sz="2800" dirty="0">
                <a:solidFill>
                  <a:srgbClr val="FF0000"/>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паст температураларда ўринсиз эканлигини кўрсатади. </a:t>
            </a:r>
            <a:endParaRPr lang="ru-RU" sz="2800" dirty="0">
              <a:solidFill>
                <a:schemeClr val="bg1"/>
              </a:solidFill>
              <a:latin typeface="Times New Roman" panose="02020603050405020304" pitchFamily="18" charset="0"/>
              <a:ea typeface="Times New Roman" panose="02020603050405020304" pitchFamily="18" charset="0"/>
            </a:endParaRPr>
          </a:p>
          <a:p>
            <a:pPr indent="449580" algn="just"/>
            <a:r>
              <a:rPr lang="uz-Cyrl-UZ" sz="2800" dirty="0">
                <a:solidFill>
                  <a:schemeClr val="bg1"/>
                </a:solidFill>
                <a:latin typeface="Times New Roman" panose="02020603050405020304" pitchFamily="18" charset="0"/>
                <a:ea typeface="Times New Roman" panose="02020603050405020304" pitchFamily="18" charset="0"/>
              </a:rPr>
              <a:t>Бошқача қилиб айтганда, кўп атомли молекулалардан ташкил топган газлар учун иссиқлик сиғимининг олинган ифодалари  классик назария  тажрибада тўпланган далилларига жавоб бера олмаслигини, яъни тушунтира олмаслигини кўрсатади.</a:t>
            </a:r>
            <a:endParaRPr lang="ru-RU" sz="2800" dirty="0"/>
          </a:p>
        </p:txBody>
      </p:sp>
    </p:spTree>
    <p:extLst>
      <p:ext uri="{BB962C8B-B14F-4D97-AF65-F5344CB8AC3E}">
        <p14:creationId xmlns:p14="http://schemas.microsoft.com/office/powerpoint/2010/main" val="1483528875"/>
      </p:ext>
    </p:extLst>
  </p:cSld>
  <p:clrMapOvr>
    <a:masterClrMapping/>
  </p:clrMapOvr>
  <p:transition spd="med">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3192" y="145914"/>
            <a:ext cx="8657618" cy="3539430"/>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rPr>
              <a:t>Мувозанат ҳолатдаги системаларнинг  классик статистик назариясидаги бир қатор масалалар Гиббс статистикасининг умумий масалалари - кинетик энергияни эркинлик даражалари бўйича текис тақсимот қонуни ва вириал теорема ёрдамида жуда содда ечилади. Энергияни эркинлик даражалари бўйича текис тақсимот қонунини олдинги мавзуда исботладик, ҳар бир эркинлик даражасига </a:t>
            </a:r>
            <a:endParaRPr lang="ru-RU" sz="28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7120646" y="3200400"/>
                <a:ext cx="710120" cy="69884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40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𝑘𝑇</m:t>
                          </m:r>
                        </m:num>
                        <m:den>
                          <m:r>
                            <a:rPr lang="en-US" sz="2400" b="0" i="1" smtClean="0">
                              <a:solidFill>
                                <a:schemeClr val="bg1"/>
                              </a:solidFill>
                              <a:latin typeface="Cambria Math" panose="02040503050406030204" pitchFamily="18" charset="0"/>
                            </a:rPr>
                            <m:t>2</m:t>
                          </m:r>
                        </m:den>
                      </m:f>
                    </m:oMath>
                  </m:oMathPara>
                </a14:m>
                <a:endParaRPr lang="ru-RU" sz="24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7120646" y="3200400"/>
                <a:ext cx="710120" cy="698846"/>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243191" y="3666297"/>
            <a:ext cx="6381345" cy="523220"/>
          </a:xfrm>
          <a:prstGeom prst="rect">
            <a:avLst/>
          </a:prstGeom>
        </p:spPr>
        <p:txBody>
          <a:bodyPr wrap="square">
            <a:spAutoFit/>
          </a:bodyPr>
          <a:lstStyle/>
          <a:p>
            <a:pPr indent="449580" algn="just"/>
            <a:r>
              <a:rPr lang="uz-Cyrl-UZ" sz="2800" dirty="0">
                <a:solidFill>
                  <a:schemeClr val="bg1"/>
                </a:solidFill>
                <a:latin typeface="Times New Roman" panose="02020603050405020304" pitchFamily="18" charset="0"/>
                <a:ea typeface="Times New Roman" panose="02020603050405020304" pitchFamily="18" charset="0"/>
              </a:rPr>
              <a:t>энергия тўғри келишини кўрдик.</a:t>
            </a:r>
            <a:endParaRPr lang="ru-RU" sz="2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35714883"/>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0586" y="790473"/>
            <a:ext cx="6789907" cy="132343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Бу қонуниятни классик статистик механиканинг умумий теоремасидан хусусий ҳол сифатида келиб чиқишини исботлаймиз.</a:t>
            </a:r>
            <a:endParaRPr lang="ru-RU" sz="2000" dirty="0">
              <a:solidFill>
                <a:schemeClr val="bg1"/>
              </a:solidFill>
              <a:latin typeface="Times New Roman" panose="02020603050405020304" pitchFamily="18" charset="0"/>
              <a:ea typeface="Times New Roman" panose="02020603050405020304" pitchFamily="18" charset="0"/>
            </a:endParaRPr>
          </a:p>
          <a:p>
            <a:r>
              <a:rPr lang="uz-Cyrl-UZ" sz="2000" dirty="0">
                <a:solidFill>
                  <a:schemeClr val="bg1"/>
                </a:solidFill>
                <a:latin typeface="Times New Roman" panose="02020603050405020304" pitchFamily="18" charset="0"/>
                <a:ea typeface="Times New Roman" panose="02020603050405020304" pitchFamily="18" charset="0"/>
              </a:rPr>
              <a:t>Каноник ансамбл (ўзаро боғланмаган системачалар) бўйича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1050586" y="2260370"/>
                <a:ext cx="679610" cy="5735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b="0" i="1" smtClean="0">
                              <a:solidFill>
                                <a:schemeClr val="bg1"/>
                              </a:solidFill>
                              <a:latin typeface="Cambria Math" panose="02040503050406030204" pitchFamily="18" charset="0"/>
                            </a:rPr>
                            <m:t>Г</m:t>
                          </m:r>
                        </m:e>
                        <m:sub>
                          <m:r>
                            <a:rPr lang="en-US" sz="1800" b="0" i="1" smtClean="0">
                              <a:solidFill>
                                <a:schemeClr val="bg1"/>
                              </a:solidFill>
                              <a:latin typeface="Cambria Math" panose="02040503050406030204" pitchFamily="18" charset="0"/>
                            </a:rPr>
                            <m:t>𝑛</m:t>
                          </m:r>
                        </m:sub>
                      </m:sSub>
                      <m:f>
                        <m:fPr>
                          <m:ctrlPr>
                            <a:rPr lang="ru-RU" sz="1800" i="1" smtClean="0">
                              <a:solidFill>
                                <a:schemeClr val="bg1"/>
                              </a:solidFill>
                              <a:latin typeface="Cambria Math" panose="02040503050406030204" pitchFamily="18" charset="0"/>
                            </a:rPr>
                          </m:ctrlPr>
                        </m:fPr>
                        <m:num>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𝐻</m:t>
                          </m:r>
                        </m:num>
                        <m:den>
                          <m:r>
                            <a:rPr lang="ru-RU" sz="1800" i="1" smtClean="0">
                              <a:solidFill>
                                <a:schemeClr val="bg1"/>
                              </a:solidFill>
                              <a:latin typeface="Cambria Math" panose="02040503050406030204" pitchFamily="18" charset="0"/>
                              <a:ea typeface="Cambria Math" panose="02040503050406030204" pitchFamily="18" charset="0"/>
                            </a:rPr>
                            <m:t>𝜕</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b="0" i="1" smtClean="0">
                                  <a:solidFill>
                                    <a:schemeClr val="bg1"/>
                                  </a:solidFill>
                                  <a:latin typeface="Cambria Math" panose="02040503050406030204" pitchFamily="18" charset="0"/>
                                  <a:ea typeface="Cambria Math" panose="02040503050406030204" pitchFamily="18" charset="0"/>
                                </a:rPr>
                                <m:t>Г</m:t>
                              </m:r>
                            </m:e>
                            <m:sub>
                              <m:r>
                                <a:rPr lang="en-US" sz="1800" b="0" i="1" smtClean="0">
                                  <a:solidFill>
                                    <a:schemeClr val="bg1"/>
                                  </a:solidFill>
                                  <a:latin typeface="Cambria Math" panose="02040503050406030204" pitchFamily="18" charset="0"/>
                                  <a:ea typeface="Cambria Math" panose="02040503050406030204" pitchFamily="18" charset="0"/>
                                </a:rPr>
                                <m:t>𝑖</m:t>
                              </m:r>
                            </m:sub>
                          </m:sSub>
                        </m:den>
                      </m:f>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050586" y="2260370"/>
                <a:ext cx="679610" cy="573555"/>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730196" y="2347092"/>
            <a:ext cx="636905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катталик-нинг фазавий ўртачасини кўриб чиқамиз, яъни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2276272" y="3188345"/>
                <a:ext cx="4633704" cy="80733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&lt;</m:t>
                      </m:r>
                      <m:sSub>
                        <m:sSubPr>
                          <m:ctrlPr>
                            <a:rPr lang="en-US" sz="2000" b="0" i="1" smtClean="0">
                              <a:solidFill>
                                <a:schemeClr val="bg1"/>
                              </a:solidFill>
                              <a:latin typeface="Cambria Math" panose="02040503050406030204" pitchFamily="18" charset="0"/>
                            </a:rPr>
                          </m:ctrlPr>
                        </m:sSubPr>
                        <m:e>
                          <m:r>
                            <a:rPr lang="ru-RU" sz="2000" b="0" i="1" smtClean="0">
                              <a:solidFill>
                                <a:schemeClr val="bg1"/>
                              </a:solidFill>
                              <a:latin typeface="Cambria Math" panose="02040503050406030204" pitchFamily="18" charset="0"/>
                            </a:rPr>
                            <m:t>Г</m:t>
                          </m:r>
                        </m:e>
                        <m:sub>
                          <m:r>
                            <a:rPr lang="en-US" sz="2000" b="0" i="1" smtClean="0">
                              <a:solidFill>
                                <a:schemeClr val="bg1"/>
                              </a:solidFill>
                              <a:latin typeface="Cambria Math" panose="02040503050406030204" pitchFamily="18" charset="0"/>
                            </a:rPr>
                            <m:t>𝑖</m:t>
                          </m:r>
                        </m:sub>
                      </m:sSub>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𝐻</m:t>
                          </m:r>
                        </m:num>
                        <m:den>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ru-RU" sz="2000" i="1">
                                  <a:solidFill>
                                    <a:schemeClr val="bg1"/>
                                  </a:solidFill>
                                  <a:latin typeface="Cambria Math" panose="02040503050406030204" pitchFamily="18" charset="0"/>
                                </a:rPr>
                                <m:t>Г</m:t>
                              </m:r>
                            </m:e>
                            <m:sub>
                              <m:r>
                                <a:rPr lang="en-US" sz="2000" b="0" i="1" smtClean="0">
                                  <a:solidFill>
                                    <a:schemeClr val="bg1"/>
                                  </a:solidFill>
                                  <a:latin typeface="Cambria Math" panose="02040503050406030204" pitchFamily="18" charset="0"/>
                                  <a:ea typeface="Cambria Math" panose="02040503050406030204" pitchFamily="18" charset="0"/>
                                </a:rPr>
                                <m:t>𝑘</m:t>
                              </m:r>
                            </m:sub>
                          </m:sSub>
                        </m:den>
                      </m:f>
                      <m:r>
                        <a:rPr lang="en-US" sz="2000" b="0" i="1" smtClean="0">
                          <a:solidFill>
                            <a:schemeClr val="bg1"/>
                          </a:solidFill>
                          <a:latin typeface="Cambria Math" panose="02040503050406030204" pitchFamily="18" charset="0"/>
                        </a:rPr>
                        <m:t>&gt; =−</m:t>
                      </m:r>
                      <m:r>
                        <a:rPr lang="en-US" sz="2000" b="0" i="1" smtClean="0">
                          <a:solidFill>
                            <a:schemeClr val="bg1"/>
                          </a:solidFill>
                          <a:latin typeface="Cambria Math" panose="02040503050406030204" pitchFamily="18" charset="0"/>
                          <a:ea typeface="Cambria Math" panose="02040503050406030204" pitchFamily="18" charset="0"/>
                        </a:rPr>
                        <m:t>𝜃</m:t>
                      </m:r>
                      <m:nary>
                        <m:naryPr>
                          <m:limLoc m:val="undOvr"/>
                          <m:subHide m:val="on"/>
                          <m:supHide m:val="on"/>
                          <m:ctrlPr>
                            <a:rPr lang="en-US" sz="2000" b="0" i="1" smtClean="0">
                              <a:solidFill>
                                <a:schemeClr val="bg1"/>
                              </a:solidFill>
                              <a:latin typeface="Cambria Math" panose="02040503050406030204" pitchFamily="18" charset="0"/>
                              <a:ea typeface="Cambria Math" panose="02040503050406030204" pitchFamily="18" charset="0"/>
                            </a:rPr>
                          </m:ctrlPr>
                        </m:naryPr>
                        <m:sub/>
                        <m:sup/>
                        <m:e>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ru-RU" sz="2000" i="1">
                                  <a:solidFill>
                                    <a:schemeClr val="bg1"/>
                                  </a:solidFill>
                                  <a:latin typeface="Cambria Math" panose="02040503050406030204" pitchFamily="18" charset="0"/>
                                </a:rPr>
                                <m:t>Г</m:t>
                              </m:r>
                            </m:e>
                            <m:sub>
                              <m:r>
                                <a:rPr lang="en-US" sz="2000" b="0" i="1" smtClean="0">
                                  <a:solidFill>
                                    <a:schemeClr val="bg1"/>
                                  </a:solidFill>
                                  <a:latin typeface="Cambria Math" panose="02040503050406030204" pitchFamily="18" charset="0"/>
                                  <a:ea typeface="Cambria Math" panose="02040503050406030204" pitchFamily="18" charset="0"/>
                                </a:rPr>
                                <m:t>𝑖</m:t>
                              </m:r>
                            </m:sub>
                          </m:sSub>
                        </m:e>
                      </m:nary>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num>
                        <m:den>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ru-RU" sz="2000" i="1">
                                  <a:solidFill>
                                    <a:schemeClr val="bg1"/>
                                  </a:solidFill>
                                  <a:latin typeface="Cambria Math" panose="02040503050406030204" pitchFamily="18" charset="0"/>
                                </a:rPr>
                                <m:t>Г</m:t>
                              </m:r>
                            </m:e>
                            <m:sub>
                              <m:r>
                                <a:rPr lang="en-US" sz="2000" b="0" i="1" smtClean="0">
                                  <a:solidFill>
                                    <a:schemeClr val="bg1"/>
                                  </a:solidFill>
                                  <a:latin typeface="Cambria Math" panose="02040503050406030204" pitchFamily="18" charset="0"/>
                                  <a:ea typeface="Cambria Math" panose="02040503050406030204" pitchFamily="18" charset="0"/>
                                </a:rPr>
                                <m:t>𝑘</m:t>
                              </m:r>
                            </m:sub>
                          </m:sSub>
                        </m:den>
                      </m:f>
                      <m:func>
                        <m:funcPr>
                          <m:ctrlPr>
                            <a:rPr lang="en-US" sz="20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ea typeface="Cambria Math" panose="02040503050406030204" pitchFamily="18" charset="0"/>
                            </a:rPr>
                            <m:t>exp</m:t>
                          </m:r>
                        </m:fName>
                        <m:e>
                          <m:d>
                            <m:dPr>
                              <m:ctrlPr>
                                <a:rPr lang="en-US" sz="2000" b="0" i="1" smtClean="0">
                                  <a:solidFill>
                                    <a:schemeClr val="bg1"/>
                                  </a:solidFill>
                                  <a:latin typeface="Cambria Math" panose="02040503050406030204" pitchFamily="18" charset="0"/>
                                  <a:ea typeface="Cambria Math" panose="02040503050406030204" pitchFamily="18" charset="0"/>
                                </a:rPr>
                              </m:ctrlPr>
                            </m:dPr>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𝐹</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𝐻</m:t>
                                  </m:r>
                                </m:num>
                                <m:den>
                                  <m:r>
                                    <a:rPr lang="en-US" sz="2000" b="0" i="1" smtClean="0">
                                      <a:solidFill>
                                        <a:schemeClr val="bg1"/>
                                      </a:solidFill>
                                      <a:latin typeface="Cambria Math" panose="02040503050406030204" pitchFamily="18" charset="0"/>
                                      <a:ea typeface="Cambria Math" panose="02040503050406030204" pitchFamily="18" charset="0"/>
                                    </a:rPr>
                                    <m:t>𝜃</m:t>
                                  </m:r>
                                </m:den>
                              </m:f>
                            </m:e>
                          </m:d>
                          <m:r>
                            <a:rPr lang="en-US" sz="2000" b="0" i="1" smtClean="0">
                              <a:solidFill>
                                <a:schemeClr val="bg1"/>
                              </a:solidFill>
                              <a:latin typeface="Cambria Math" panose="02040503050406030204" pitchFamily="18" charset="0"/>
                              <a:ea typeface="Cambria Math" panose="02040503050406030204" pitchFamily="18" charset="0"/>
                            </a:rPr>
                            <m:t>𝑑</m:t>
                          </m:r>
                          <m:r>
                            <a:rPr lang="ru-RU" sz="2000" i="1">
                              <a:solidFill>
                                <a:schemeClr val="bg1"/>
                              </a:solidFill>
                              <a:latin typeface="Cambria Math" panose="02040503050406030204" pitchFamily="18" charset="0"/>
                            </a:rPr>
                            <m:t>Г</m:t>
                          </m:r>
                        </m:e>
                      </m:func>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276272" y="3188345"/>
                <a:ext cx="4633704" cy="807337"/>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700609026"/>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316487" y="744705"/>
                <a:ext cx="5958811" cy="1015663"/>
              </a:xfrm>
              <a:prstGeom prst="rect">
                <a:avLst/>
              </a:prstGeom>
            </p:spPr>
            <p:txBody>
              <a:bodyPr wrap="non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Энг аввал битта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ru-RU" sz="2000" b="0" i="1" smtClean="0">
                            <a:solidFill>
                              <a:schemeClr val="bg1"/>
                            </a:solidFill>
                            <a:latin typeface="Cambria Math" panose="02040503050406030204" pitchFamily="18" charset="0"/>
                          </a:rPr>
                          <m:t>Г</m:t>
                        </m:r>
                      </m:e>
                      <m:sub>
                        <m:r>
                          <a:rPr lang="en-US" sz="2000" b="0" i="1" smtClean="0">
                            <a:solidFill>
                              <a:schemeClr val="bg1"/>
                            </a:solidFill>
                            <a:latin typeface="Cambria Math" panose="02040503050406030204" pitchFamily="18" charset="0"/>
                          </a:rPr>
                          <m:t>𝑘</m:t>
                        </m:r>
                      </m:sub>
                    </m:sSub>
                    <m:r>
                      <a:rPr lang="ru-RU" sz="2000" b="0" i="1" smtClean="0">
                        <a:solidFill>
                          <a:schemeClr val="bg1"/>
                        </a:solidFill>
                        <a:latin typeface="Cambria Math" panose="02040503050406030204" pitchFamily="18" charset="0"/>
                      </a:rPr>
                      <m:t> </m:t>
                    </m:r>
                  </m:oMath>
                </a14:m>
                <a:r>
                  <a:rPr lang="uz-Cyrl-UZ" sz="2000" dirty="0">
                    <a:solidFill>
                      <a:schemeClr val="bg1"/>
                    </a:solidFill>
                    <a:latin typeface="Times New Roman" panose="02020603050405020304" pitchFamily="18" charset="0"/>
                    <a:cs typeface="Times New Roman" panose="02020603050405020304" pitchFamily="18" charset="0"/>
                  </a:rPr>
                  <a:t>бўйича интегрални ҳисоблаймиз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бирқанча </a:t>
                </a:r>
                <a:r>
                  <a:rPr lang="uz-Cyrl-UZ" sz="2000" dirty="0">
                    <a:solidFill>
                      <a:schemeClr val="bg1"/>
                    </a:solidFill>
                    <a:latin typeface="Times New Roman" panose="02020603050405020304" pitchFamily="18" charset="0"/>
                    <a:cs typeface="Times New Roman" panose="02020603050405020304" pitchFamily="18" charset="0"/>
                  </a:rPr>
                  <a:t>соддалаштиришлардан сўнг қуйидаги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ифодани </a:t>
                </a:r>
                <a:r>
                  <a:rPr lang="uz-Cyrl-UZ" sz="2000" dirty="0">
                    <a:solidFill>
                      <a:schemeClr val="bg1"/>
                    </a:solidFill>
                    <a:latin typeface="Times New Roman" panose="02020603050405020304" pitchFamily="18" charset="0"/>
                    <a:cs typeface="Times New Roman" panose="02020603050405020304" pitchFamily="18" charset="0"/>
                  </a:rPr>
                  <a:t>оламиз.</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316487" y="744705"/>
                <a:ext cx="5958811" cy="1015663"/>
              </a:xfrm>
              <a:prstGeom prst="rect">
                <a:avLst/>
              </a:prstGeom>
              <a:blipFill rotWithShape="0">
                <a:blip r:embed="rId2"/>
                <a:stretch>
                  <a:fillRect l="-1126" t="-2994" r="-102" b="-958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 name="Прямоугольник 2"/>
              <p:cNvSpPr/>
              <p:nvPr/>
            </p:nvSpPr>
            <p:spPr>
              <a:xfrm>
                <a:off x="2953976" y="1835647"/>
                <a:ext cx="2901371" cy="85702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solidFill>
                            <a:schemeClr val="bg1"/>
                          </a:solidFill>
                          <a:latin typeface="Cambria Math" panose="02040503050406030204" pitchFamily="18" charset="0"/>
                        </a:rPr>
                        <m:t>&lt;</m:t>
                      </m:r>
                      <m:sSub>
                        <m:sSubPr>
                          <m:ctrlPr>
                            <a:rPr lang="en-US" sz="2400" i="1">
                              <a:solidFill>
                                <a:schemeClr val="bg1"/>
                              </a:solidFill>
                              <a:latin typeface="Cambria Math" panose="02040503050406030204" pitchFamily="18" charset="0"/>
                            </a:rPr>
                          </m:ctrlPr>
                        </m:sSubPr>
                        <m:e>
                          <m:r>
                            <a:rPr lang="ru-RU" sz="2400" i="1">
                              <a:solidFill>
                                <a:schemeClr val="bg1"/>
                              </a:solidFill>
                              <a:latin typeface="Cambria Math" panose="02040503050406030204" pitchFamily="18" charset="0"/>
                            </a:rPr>
                            <m:t>Г</m:t>
                          </m:r>
                        </m:e>
                        <m:sub>
                          <m:r>
                            <a:rPr lang="en-US" sz="2400" b="0" i="1" smtClean="0">
                              <a:solidFill>
                                <a:schemeClr val="bg1"/>
                              </a:solidFill>
                              <a:latin typeface="Cambria Math" panose="02040503050406030204" pitchFamily="18" charset="0"/>
                            </a:rPr>
                            <m:t>𝑙</m:t>
                          </m:r>
                        </m:sub>
                      </m:sSub>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𝐻</m:t>
                          </m:r>
                        </m:num>
                        <m:den>
                          <m:r>
                            <a:rPr lang="en-US" sz="2400" i="1">
                              <a:solidFill>
                                <a:schemeClr val="bg1"/>
                              </a:solidFill>
                              <a:latin typeface="Cambria Math" panose="02040503050406030204" pitchFamily="18" charset="0"/>
                              <a:ea typeface="Cambria Math" panose="02040503050406030204" pitchFamily="18" charset="0"/>
                            </a:rPr>
                            <m:t>𝜕</m:t>
                          </m:r>
                          <m:sSub>
                            <m:sSubPr>
                              <m:ctrlPr>
                                <a:rPr lang="en-US" sz="2400" i="1">
                                  <a:solidFill>
                                    <a:schemeClr val="bg1"/>
                                  </a:solidFill>
                                  <a:latin typeface="Cambria Math" panose="02040503050406030204" pitchFamily="18" charset="0"/>
                                  <a:ea typeface="Cambria Math" panose="02040503050406030204" pitchFamily="18" charset="0"/>
                                </a:rPr>
                              </m:ctrlPr>
                            </m:sSubPr>
                            <m:e>
                              <m:r>
                                <a:rPr lang="ru-RU" sz="2400" i="1">
                                  <a:solidFill>
                                    <a:schemeClr val="bg1"/>
                                  </a:solidFill>
                                  <a:latin typeface="Cambria Math" panose="02040503050406030204" pitchFamily="18" charset="0"/>
                                </a:rPr>
                                <m:t>Г</m:t>
                              </m:r>
                            </m:e>
                            <m:sub>
                              <m:r>
                                <a:rPr lang="en-US" sz="2400" i="1">
                                  <a:solidFill>
                                    <a:schemeClr val="bg1"/>
                                  </a:solidFill>
                                  <a:latin typeface="Cambria Math" panose="02040503050406030204" pitchFamily="18" charset="0"/>
                                  <a:ea typeface="Cambria Math" panose="02040503050406030204" pitchFamily="18" charset="0"/>
                                </a:rPr>
                                <m:t>𝑘</m:t>
                              </m:r>
                            </m:sub>
                          </m:sSub>
                        </m:den>
                      </m:f>
                      <m:r>
                        <a:rPr lang="en-US" sz="2400" i="1">
                          <a:solidFill>
                            <a:schemeClr val="bg1"/>
                          </a:solidFill>
                          <a:latin typeface="Cambria Math" panose="02040503050406030204" pitchFamily="18" charset="0"/>
                        </a:rPr>
                        <m:t>&gt; =−</m:t>
                      </m:r>
                      <m:r>
                        <a:rPr lang="en-US" sz="2400" i="1">
                          <a:solidFill>
                            <a:schemeClr val="bg1"/>
                          </a:solidFill>
                          <a:latin typeface="Cambria Math" panose="02040503050406030204" pitchFamily="18" charset="0"/>
                          <a:ea typeface="Cambria Math" panose="02040503050406030204" pitchFamily="18" charset="0"/>
                        </a:rPr>
                        <m:t>𝜃</m:t>
                      </m:r>
                      <m:sSub>
                        <m:sSubPr>
                          <m:ctrlPr>
                            <a:rPr lang="en-US" sz="2400" i="1" smtClean="0">
                              <a:solidFill>
                                <a:schemeClr val="bg1"/>
                              </a:solidFill>
                              <a:latin typeface="Cambria Math" panose="02040503050406030204" pitchFamily="18" charset="0"/>
                              <a:ea typeface="Cambria Math" panose="02040503050406030204" pitchFamily="18" charset="0"/>
                            </a:rPr>
                          </m:ctrlPr>
                        </m:sSubPr>
                        <m:e>
                          <m:r>
                            <a:rPr lang="en-US" sz="2400" i="1" smtClean="0">
                              <a:solidFill>
                                <a:schemeClr val="bg1"/>
                              </a:solidFill>
                              <a:latin typeface="Cambria Math" panose="02040503050406030204" pitchFamily="18" charset="0"/>
                              <a:ea typeface="Cambria Math" panose="02040503050406030204" pitchFamily="18" charset="0"/>
                            </a:rPr>
                            <m:t>𝛿</m:t>
                          </m:r>
                        </m:e>
                        <m:sub>
                          <m:r>
                            <a:rPr lang="en-US" sz="2400" b="0" i="1" smtClean="0">
                              <a:solidFill>
                                <a:schemeClr val="bg1"/>
                              </a:solidFill>
                              <a:latin typeface="Cambria Math" panose="02040503050406030204" pitchFamily="18" charset="0"/>
                              <a:ea typeface="Cambria Math" panose="02040503050406030204" pitchFamily="18" charset="0"/>
                            </a:rPr>
                            <m:t>𝑙𝑘</m:t>
                          </m:r>
                        </m:sub>
                      </m:sSub>
                    </m:oMath>
                  </m:oMathPara>
                </a14:m>
                <a:endParaRPr lang="ru-RU" sz="2400"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2953976" y="1835647"/>
                <a:ext cx="2901371" cy="857029"/>
              </a:xfrm>
              <a:prstGeom prst="rect">
                <a:avLst/>
              </a:prstGeom>
              <a:blipFill rotWithShape="0">
                <a:blip r:embed="rId3"/>
                <a:stretch>
                  <a:fillRect/>
                </a:stretch>
              </a:blipFill>
            </p:spPr>
            <p:txBody>
              <a:bodyPr/>
              <a:lstStyle/>
              <a:p>
                <a:r>
                  <a:rPr lang="ru-RU">
                    <a:noFill/>
                  </a:rPr>
                  <a:t> </a:t>
                </a:r>
              </a:p>
            </p:txBody>
          </p:sp>
        </mc:Fallback>
      </mc:AlternateContent>
      <p:sp>
        <p:nvSpPr>
          <p:cNvPr id="5" name="Прямоугольник 4"/>
          <p:cNvSpPr/>
          <p:nvPr/>
        </p:nvSpPr>
        <p:spPr>
          <a:xfrm>
            <a:off x="1177047" y="2767955"/>
            <a:ext cx="6293796" cy="707886"/>
          </a:xfrm>
          <a:prstGeom prst="rect">
            <a:avLst/>
          </a:prstGeom>
        </p:spPr>
        <p:txBody>
          <a:bodyPr wrap="square">
            <a:spAutoFit/>
          </a:bodyPr>
          <a:lstStyle/>
          <a:p>
            <a:pPr indent="449580" algn="just"/>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Бу умумий ифодадан импульс ва координата учун иккита хусусий натижаларни оламиз.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Прямоугольник 7"/>
              <p:cNvSpPr/>
              <p:nvPr/>
            </p:nvSpPr>
            <p:spPr>
              <a:xfrm>
                <a:off x="2607694" y="3817605"/>
                <a:ext cx="1796967" cy="66582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800" i="1" smtClean="0">
                          <a:solidFill>
                            <a:schemeClr val="bg1"/>
                          </a:solidFill>
                          <a:latin typeface="Cambria Math" panose="02040503050406030204" pitchFamily="18" charset="0"/>
                        </a:rPr>
                        <m:t>&lt;</m:t>
                      </m:r>
                      <m:sSub>
                        <m:sSubPr>
                          <m:ctrlPr>
                            <a:rPr lang="en-US"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𝑝</m:t>
                          </m:r>
                        </m:e>
                        <m:sub>
                          <m:r>
                            <a:rPr lang="en-US" sz="1800" b="0" i="1" smtClean="0">
                              <a:solidFill>
                                <a:schemeClr val="bg1"/>
                              </a:solidFill>
                              <a:latin typeface="Cambria Math" panose="02040503050406030204" pitchFamily="18" charset="0"/>
                            </a:rPr>
                            <m:t>𝑘</m:t>
                          </m:r>
                        </m:sub>
                      </m:sSub>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𝐻</m:t>
                          </m:r>
                        </m:num>
                        <m:den>
                          <m:r>
                            <a:rPr lang="en-US" sz="1800" i="1">
                              <a:solidFill>
                                <a:schemeClr val="bg1"/>
                              </a:solidFill>
                              <a:latin typeface="Cambria Math" panose="02040503050406030204" pitchFamily="18" charset="0"/>
                              <a:ea typeface="Cambria Math" panose="02040503050406030204" pitchFamily="18" charset="0"/>
                            </a:rPr>
                            <m:t>𝜕</m:t>
                          </m:r>
                          <m:sSub>
                            <m:sSubPr>
                              <m:ctrlPr>
                                <a:rPr lang="en-US" sz="1800" i="1">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rPr>
                                <m:t>𝑝</m:t>
                              </m:r>
                            </m:e>
                            <m:sub>
                              <m:r>
                                <a:rPr lang="en-US" sz="1800" i="1">
                                  <a:solidFill>
                                    <a:schemeClr val="bg1"/>
                                  </a:solidFill>
                                  <a:latin typeface="Cambria Math" panose="02040503050406030204" pitchFamily="18" charset="0"/>
                                  <a:ea typeface="Cambria Math" panose="02040503050406030204" pitchFamily="18" charset="0"/>
                                </a:rPr>
                                <m:t>𝑘</m:t>
                              </m:r>
                            </m:sub>
                          </m:sSub>
                        </m:den>
                      </m:f>
                      <m:r>
                        <a:rPr lang="en-US" sz="1800" i="1">
                          <a:solidFill>
                            <a:schemeClr val="bg1"/>
                          </a:solidFill>
                          <a:latin typeface="Cambria Math" panose="02040503050406030204" pitchFamily="18" charset="0"/>
                        </a:rPr>
                        <m:t>&gt; =</m:t>
                      </m:r>
                      <m:r>
                        <a:rPr lang="en-US" sz="1800" i="1">
                          <a:solidFill>
                            <a:schemeClr val="bg1"/>
                          </a:solidFill>
                          <a:latin typeface="Cambria Math" panose="02040503050406030204" pitchFamily="18" charset="0"/>
                          <a:ea typeface="Cambria Math" panose="02040503050406030204" pitchFamily="18" charset="0"/>
                        </a:rPr>
                        <m:t>𝜃</m:t>
                      </m:r>
                    </m:oMath>
                  </m:oMathPara>
                </a14:m>
                <a:endParaRPr lang="ru-RU" sz="1800"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2607694" y="3817605"/>
                <a:ext cx="1796967" cy="665823"/>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Прямоугольник 8"/>
              <p:cNvSpPr/>
              <p:nvPr/>
            </p:nvSpPr>
            <p:spPr>
              <a:xfrm>
                <a:off x="4500854" y="3817604"/>
                <a:ext cx="1796197" cy="66582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800" i="1" smtClean="0">
                          <a:solidFill>
                            <a:schemeClr val="bg1"/>
                          </a:solidFill>
                          <a:latin typeface="Cambria Math" panose="02040503050406030204" pitchFamily="18" charset="0"/>
                        </a:rPr>
                        <m:t>&lt;</m:t>
                      </m:r>
                      <m:sSub>
                        <m:sSubPr>
                          <m:ctrlPr>
                            <a:rPr lang="en-US"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𝑞</m:t>
                          </m:r>
                        </m:e>
                        <m:sub>
                          <m:r>
                            <a:rPr lang="en-US" sz="1800" b="0" i="1" smtClean="0">
                              <a:solidFill>
                                <a:schemeClr val="bg1"/>
                              </a:solidFill>
                              <a:latin typeface="Cambria Math" panose="02040503050406030204" pitchFamily="18" charset="0"/>
                            </a:rPr>
                            <m:t>𝑘</m:t>
                          </m:r>
                        </m:sub>
                      </m:sSub>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𝐻</m:t>
                          </m:r>
                        </m:num>
                        <m:den>
                          <m:r>
                            <a:rPr lang="en-US" sz="1800" i="1">
                              <a:solidFill>
                                <a:schemeClr val="bg1"/>
                              </a:solidFill>
                              <a:latin typeface="Cambria Math" panose="02040503050406030204" pitchFamily="18" charset="0"/>
                              <a:ea typeface="Cambria Math" panose="02040503050406030204" pitchFamily="18" charset="0"/>
                            </a:rPr>
                            <m:t>𝜕</m:t>
                          </m:r>
                          <m:sSub>
                            <m:sSubPr>
                              <m:ctrlPr>
                                <a:rPr lang="en-US" sz="180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𝑞</m:t>
                              </m:r>
                            </m:e>
                            <m:sub>
                              <m:r>
                                <a:rPr lang="en-US" sz="1800" i="1">
                                  <a:solidFill>
                                    <a:schemeClr val="bg1"/>
                                  </a:solidFill>
                                  <a:latin typeface="Cambria Math" panose="02040503050406030204" pitchFamily="18" charset="0"/>
                                  <a:ea typeface="Cambria Math" panose="02040503050406030204" pitchFamily="18" charset="0"/>
                                </a:rPr>
                                <m:t>𝑘</m:t>
                              </m:r>
                            </m:sub>
                          </m:sSub>
                        </m:den>
                      </m:f>
                      <m:r>
                        <a:rPr lang="en-US" sz="1800" i="1">
                          <a:solidFill>
                            <a:schemeClr val="bg1"/>
                          </a:solidFill>
                          <a:latin typeface="Cambria Math" panose="02040503050406030204" pitchFamily="18" charset="0"/>
                        </a:rPr>
                        <m:t>&gt; =</m:t>
                      </m:r>
                      <m:r>
                        <a:rPr lang="en-US" sz="1800" i="1">
                          <a:solidFill>
                            <a:schemeClr val="bg1"/>
                          </a:solidFill>
                          <a:latin typeface="Cambria Math" panose="02040503050406030204" pitchFamily="18" charset="0"/>
                          <a:ea typeface="Cambria Math" panose="02040503050406030204" pitchFamily="18" charset="0"/>
                        </a:rPr>
                        <m:t>𝜃</m:t>
                      </m:r>
                    </m:oMath>
                  </m:oMathPara>
                </a14:m>
                <a:endParaRPr lang="ru-RU" sz="1800" dirty="0"/>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4500854" y="3817604"/>
                <a:ext cx="1796197" cy="665823"/>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278564375"/>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8954" y="1051685"/>
            <a:ext cx="6838544" cy="3046988"/>
          </a:xfrm>
          <a:prstGeom prst="rect">
            <a:avLst/>
          </a:prstGeom>
        </p:spPr>
        <p:txBody>
          <a:bodyPr wrap="square">
            <a:spAutoFit/>
          </a:bodyPr>
          <a:lstStyle/>
          <a:p>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Бу теоремани содда системаларга масалан чизиқли гармоник осцилляторга татбиқ этиб,гармоник осциллятор учун ўртача кинетик ва потенциал энергиялар-нинг тенглигини,анигармоник осциллятор учун ҳамда сийрак газлар учун иссиқлик сиғими масаласига татбиқ  этиб тегишли натижаларни оламиз. Бу ҳисоблашларни амалий машғулотда ўтказамиз.</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2011087"/>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06205" y="1882238"/>
            <a:ext cx="7902773" cy="1969915"/>
          </a:xfrm>
        </p:spPr>
        <p:txBody>
          <a:bodyPr/>
          <a:lstStyle/>
          <a:p>
            <a:pPr algn="ctr"/>
            <a:r>
              <a:rPr lang="en-US" sz="5400" dirty="0" smtClean="0"/>
              <a:t>14.2 </a:t>
            </a:r>
            <a:r>
              <a:rPr lang="uz-Cyrl-UZ" sz="5400" b="1" dirty="0"/>
              <a:t>Икки атомли квант идеал газ.</a:t>
            </a:r>
            <a:r>
              <a:rPr lang="ru-RU" sz="5400" dirty="0"/>
              <a:t/>
            </a:r>
            <a:br>
              <a:rPr lang="ru-RU" sz="5400" dirty="0"/>
            </a:br>
            <a:endParaRPr lang="ru-RU" sz="5400" dirty="0"/>
          </a:p>
        </p:txBody>
      </p:sp>
    </p:spTree>
    <p:extLst>
      <p:ext uri="{BB962C8B-B14F-4D97-AF65-F5344CB8AC3E}">
        <p14:creationId xmlns:p14="http://schemas.microsoft.com/office/powerpoint/2010/main" val="804870059"/>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118680" y="693915"/>
            <a:ext cx="6750995" cy="3539430"/>
          </a:xfrm>
          <a:prstGeom prst="rect">
            <a:avLst/>
          </a:prstGeom>
        </p:spPr>
        <p:txBody>
          <a:bodyPr wrap="square">
            <a:spAutoFit/>
          </a:bodyPr>
          <a:lstStyle/>
          <a:p>
            <a:pPr algn="ctr"/>
            <a:r>
              <a:rPr lang="ru-RU" sz="3200" b="1" dirty="0" smtClean="0">
                <a:solidFill>
                  <a:schemeClr val="bg1"/>
                </a:solidFill>
                <a:latin typeface="Times New Roman" panose="02020603050405020304" pitchFamily="18" charset="0"/>
                <a:ea typeface="Times New Roman" panose="02020603050405020304" pitchFamily="18" charset="0"/>
              </a:rPr>
              <a:t>Режа</a:t>
            </a:r>
            <a:r>
              <a:rPr lang="en-US" sz="3200" b="1" dirty="0" smtClean="0">
                <a:solidFill>
                  <a:schemeClr val="bg1"/>
                </a:solidFill>
                <a:latin typeface="Times New Roman" panose="02020603050405020304" pitchFamily="18" charset="0"/>
                <a:ea typeface="Times New Roman" panose="02020603050405020304" pitchFamily="18" charset="0"/>
              </a:rPr>
              <a:t>:</a:t>
            </a:r>
          </a:p>
          <a:p>
            <a:pPr algn="ctr"/>
            <a:endParaRPr lang="en-US" sz="3200" b="1" dirty="0" smtClean="0">
              <a:solidFill>
                <a:schemeClr val="bg1"/>
              </a:solidFill>
              <a:latin typeface="Times New Roman" panose="02020603050405020304" pitchFamily="18" charset="0"/>
              <a:ea typeface="Times New Roman" panose="02020603050405020304" pitchFamily="18" charset="0"/>
            </a:endParaRPr>
          </a:p>
          <a:p>
            <a:r>
              <a:rPr lang="uz-Cyrl-UZ" sz="3200" b="1" dirty="0" smtClean="0">
                <a:solidFill>
                  <a:schemeClr val="bg1"/>
                </a:solidFill>
                <a:latin typeface="Times New Roman" panose="02020603050405020304" pitchFamily="18" charset="0"/>
                <a:ea typeface="Times New Roman" panose="02020603050405020304" pitchFamily="18" charset="0"/>
              </a:rPr>
              <a:t>1</a:t>
            </a:r>
            <a:r>
              <a:rPr lang="en-US" sz="3200" b="1" dirty="0" smtClean="0">
                <a:solidFill>
                  <a:schemeClr val="bg1"/>
                </a:solidFill>
                <a:latin typeface="Times New Roman" panose="02020603050405020304" pitchFamily="18" charset="0"/>
                <a:ea typeface="Times New Roman" panose="02020603050405020304" pitchFamily="18" charset="0"/>
              </a:rPr>
              <a:t>4</a:t>
            </a:r>
            <a:r>
              <a:rPr lang="uz-Cyrl-UZ" sz="3200" b="1" dirty="0" smtClean="0">
                <a:solidFill>
                  <a:schemeClr val="bg1"/>
                </a:solidFill>
                <a:latin typeface="Times New Roman" panose="02020603050405020304" pitchFamily="18" charset="0"/>
                <a:ea typeface="Times New Roman" panose="02020603050405020304" pitchFamily="18" charset="0"/>
              </a:rPr>
              <a:t>.1</a:t>
            </a:r>
            <a:r>
              <a:rPr lang="uz-Cyrl-UZ" sz="3200" b="1"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Икки атомли квант идеал газ.</a:t>
            </a:r>
            <a:r>
              <a:rPr lang="uz-Cyrl-UZ" sz="3200" b="1"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Тебранма ҳаракатнинг иссиқлик сиғимига ҳиссаси.</a:t>
            </a:r>
            <a:endParaRPr lang="ru-RU" sz="3200" dirty="0">
              <a:solidFill>
                <a:schemeClr val="bg1"/>
              </a:solidFill>
              <a:latin typeface="Times New Roman" panose="02020603050405020304" pitchFamily="18" charset="0"/>
              <a:ea typeface="Times New Roman" panose="02020603050405020304" pitchFamily="18" charset="0"/>
            </a:endParaRPr>
          </a:p>
          <a:p>
            <a:r>
              <a:rPr lang="uz-Cyrl-UZ" sz="3200" b="1" dirty="0" smtClean="0">
                <a:solidFill>
                  <a:schemeClr val="bg1"/>
                </a:solidFill>
                <a:latin typeface="Times New Roman" panose="02020603050405020304" pitchFamily="18" charset="0"/>
                <a:ea typeface="Times New Roman" panose="02020603050405020304" pitchFamily="18" charset="0"/>
              </a:rPr>
              <a:t>1</a:t>
            </a:r>
            <a:r>
              <a:rPr lang="en-US" sz="3200" b="1" dirty="0" smtClean="0">
                <a:solidFill>
                  <a:schemeClr val="bg1"/>
                </a:solidFill>
                <a:latin typeface="Times New Roman" panose="02020603050405020304" pitchFamily="18" charset="0"/>
                <a:ea typeface="Times New Roman" panose="02020603050405020304" pitchFamily="18" charset="0"/>
              </a:rPr>
              <a:t>4</a:t>
            </a:r>
            <a:r>
              <a:rPr lang="uz-Cyrl-UZ" sz="3200" b="1" dirty="0" smtClean="0">
                <a:solidFill>
                  <a:schemeClr val="bg1"/>
                </a:solidFill>
                <a:latin typeface="Times New Roman" panose="02020603050405020304" pitchFamily="18" charset="0"/>
                <a:ea typeface="Times New Roman" panose="02020603050405020304" pitchFamily="18" charset="0"/>
              </a:rPr>
              <a:t>.2</a:t>
            </a:r>
            <a:r>
              <a:rPr lang="uz-Cyrl-UZ" sz="3200" b="1" dirty="0">
                <a:solidFill>
                  <a:schemeClr val="bg1"/>
                </a:solidFill>
                <a:latin typeface="Times New Roman" panose="02020603050405020304" pitchFamily="18" charset="0"/>
                <a:ea typeface="Times New Roman" panose="02020603050405020304" pitchFamily="18" charset="0"/>
              </a:rPr>
              <a:t>.</a:t>
            </a:r>
            <a:r>
              <a:rPr lang="uz-Cyrl-UZ" sz="3200" dirty="0">
                <a:solidFill>
                  <a:schemeClr val="bg1"/>
                </a:solidFill>
                <a:latin typeface="Times New Roman" panose="02020603050405020304" pitchFamily="18" charset="0"/>
                <a:ea typeface="Times New Roman" panose="02020603050405020304" pitchFamily="18" charset="0"/>
              </a:rPr>
              <a:t> Айланма ҳаракатнинг иссиқлик сиғимига </a:t>
            </a:r>
            <a:r>
              <a:rPr lang="uz-Cyrl-UZ" sz="3200" dirty="0" smtClean="0">
                <a:solidFill>
                  <a:schemeClr val="bg1"/>
                </a:solidFill>
                <a:latin typeface="Times New Roman" panose="02020603050405020304" pitchFamily="18" charset="0"/>
                <a:ea typeface="Times New Roman" panose="02020603050405020304" pitchFamily="18" charset="0"/>
              </a:rPr>
              <a:t>ҳиссаси.            </a:t>
            </a:r>
            <a:endParaRPr lang="ru-RU" sz="32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96486979"/>
      </p:ext>
    </p:extLst>
  </p:cSld>
  <p:clrMapOvr>
    <a:masterClrMapping/>
  </p:clrMapOvr>
  <p:transition spd="med">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8757" y="846306"/>
            <a:ext cx="7363839" cy="3785652"/>
          </a:xfrm>
          <a:prstGeom prst="rect">
            <a:avLst/>
          </a:prstGeom>
        </p:spPr>
        <p:txBody>
          <a:bodyPr wrap="square">
            <a:spAutoFit/>
          </a:bodyPr>
          <a:lstStyle/>
          <a:p>
            <a:pPr algn="ctr"/>
            <a:r>
              <a:rPr lang="uz-Cyrl-UZ" sz="2400" dirty="0" smtClean="0">
                <a:solidFill>
                  <a:srgbClr val="FF0000"/>
                </a:solidFill>
                <a:latin typeface="Times New Roman" panose="02020603050405020304" pitchFamily="18" charset="0"/>
                <a:ea typeface="Times New Roman" panose="02020603050405020304" pitchFamily="18" charset="0"/>
              </a:rPr>
              <a:t>Мавзуга оид таянч тушунчалар ва иборалар.</a:t>
            </a:r>
            <a:endParaRPr lang="ru-RU" sz="2400" dirty="0" smtClean="0">
              <a:solidFill>
                <a:srgbClr val="FF0000"/>
              </a:solidFill>
              <a:latin typeface="Times New Roman" panose="02020603050405020304" pitchFamily="18" charset="0"/>
              <a:ea typeface="Times New Roman" panose="02020603050405020304" pitchFamily="18" charset="0"/>
            </a:endParaRPr>
          </a:p>
          <a:p>
            <a:pPr algn="just"/>
            <a:r>
              <a:rPr lang="uz-Cyrl-UZ" sz="2400" dirty="0" smtClean="0">
                <a:solidFill>
                  <a:schemeClr val="bg1"/>
                </a:solidFill>
                <a:latin typeface="Times New Roman" panose="02020603050405020304" pitchFamily="18" charset="0"/>
                <a:ea typeface="Times New Roman" panose="02020603050405020304" pitchFamily="18" charset="0"/>
              </a:rPr>
              <a:t>	Квант идеал газлар, икки ва   кўп атомли квант идеал газлар, ички энергия, иссиқлик сиғими, ҳолат функцияси, молекуланинг энергияси ва уни илгариланма, айланма ва тебранма ҳаракат энергияларига ажратиш, иссиқлик сиғимини эркинлик даражалари бўйича ёйиш, гармоник квант осциллятор,тебранма ҳаракат энергияси ва иссиклик сиғими, айланма ҳаракат энергияси ва иссиқлик сиғими.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98560923"/>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06229" y="468743"/>
            <a:ext cx="6760724" cy="2677656"/>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 Кўп атомли молекулалардан ташкил топган квант идеал газ иссиқлик сиғимини аниқлашдан  аввал икки атомли квант идеал газ иссиқлик сиғимини ҳисоблашни кўриб чиқамиз. Бунинг учун газ ички энергиясини ҳисоблайлик. Газ ички энергиясини ҳисоблаш учун ҳолат функциясини  ҳисоблаш керак.</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2663115" y="3456856"/>
                <a:ext cx="3846951" cy="104554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𝑧</m:t>
                      </m:r>
                      <m:r>
                        <a:rPr lang="en-US" sz="2800" b="0" i="1" smtClean="0">
                          <a:solidFill>
                            <a:schemeClr val="bg1"/>
                          </a:solidFill>
                          <a:latin typeface="Cambria Math" panose="02040503050406030204" pitchFamily="18" charset="0"/>
                        </a:rPr>
                        <m:t>=</m:t>
                      </m:r>
                      <m:nary>
                        <m:naryPr>
                          <m:chr m:val="∑"/>
                          <m:supHide m:val="on"/>
                          <m:ctrlPr>
                            <a:rPr lang="en-US" sz="2800" b="0" i="1" smtClean="0">
                              <a:solidFill>
                                <a:schemeClr val="bg1"/>
                              </a:solidFill>
                              <a:latin typeface="Cambria Math" panose="02040503050406030204" pitchFamily="18" charset="0"/>
                            </a:rPr>
                          </m:ctrlPr>
                        </m:naryPr>
                        <m:sub>
                          <m:r>
                            <m:rPr>
                              <m:brk m:alnAt="7"/>
                            </m:rPr>
                            <a:rPr lang="en-US" sz="2800" b="0" i="1" smtClean="0">
                              <a:solidFill>
                                <a:schemeClr val="bg1"/>
                              </a:solidFill>
                              <a:latin typeface="Cambria Math" panose="02040503050406030204" pitchFamily="18" charset="0"/>
                            </a:rPr>
                            <m:t>𝑙</m:t>
                          </m:r>
                        </m:sub>
                        <m:sup/>
                        <m:e>
                          <m:func>
                            <m:funcPr>
                              <m:ctrlPr>
                                <a:rPr lang="en-US" sz="2800" b="0" i="1" smtClean="0">
                                  <a:solidFill>
                                    <a:schemeClr val="bg1"/>
                                  </a:solidFill>
                                  <a:latin typeface="Cambria Math" panose="02040503050406030204" pitchFamily="18" charset="0"/>
                                </a:rPr>
                              </m:ctrlPr>
                            </m:funcPr>
                            <m:fName>
                              <m:r>
                                <m:rPr>
                                  <m:sty m:val="p"/>
                                </m:rPr>
                                <a:rPr lang="en-US" sz="2800" b="0" i="0" smtClean="0">
                                  <a:solidFill>
                                    <a:schemeClr val="bg1"/>
                                  </a:solidFill>
                                  <a:latin typeface="Cambria Math" panose="02040503050406030204" pitchFamily="18" charset="0"/>
                                </a:rPr>
                                <m:t>exp</m:t>
                              </m:r>
                            </m:fName>
                            <m:e>
                              <m:d>
                                <m:dPr>
                                  <m:ctrlPr>
                                    <a:rPr lang="en-US" sz="2800" b="0" i="1" smtClean="0">
                                      <a:solidFill>
                                        <a:schemeClr val="bg1"/>
                                      </a:solidFill>
                                      <a:latin typeface="Cambria Math" panose="02040503050406030204" pitchFamily="18" charset="0"/>
                                    </a:rPr>
                                  </m:ctrlPr>
                                </m:dPr>
                                <m:e>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𝑙</m:t>
                                          </m:r>
                                        </m:sub>
                                      </m:sSub>
                                    </m:num>
                                    <m:den>
                                      <m:r>
                                        <a:rPr lang="en-US" sz="2800" b="0" i="1" smtClean="0">
                                          <a:solidFill>
                                            <a:schemeClr val="bg1"/>
                                          </a:solidFill>
                                          <a:latin typeface="Cambria Math" panose="02040503050406030204" pitchFamily="18" charset="0"/>
                                        </a:rPr>
                                        <m:t>𝑘𝑇</m:t>
                                      </m:r>
                                    </m:den>
                                  </m:f>
                                </m:e>
                              </m:d>
                            </m:e>
                          </m:func>
                          <m:r>
                            <a:rPr lang="en-US" sz="2800" b="0" i="1" smtClean="0">
                              <a:solidFill>
                                <a:schemeClr val="bg1"/>
                              </a:solidFill>
                              <a:latin typeface="Cambria Math" panose="02040503050406030204" pitchFamily="18" charset="0"/>
                            </a:rPr>
                            <m:t>𝑔</m:t>
                          </m:r>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𝑙</m:t>
                              </m:r>
                            </m:sub>
                          </m:sSub>
                          <m:r>
                            <a:rPr lang="en-US" sz="2800" b="0" i="1" smtClean="0">
                              <a:solidFill>
                                <a:schemeClr val="bg1"/>
                              </a:solidFill>
                              <a:latin typeface="Cambria Math" panose="02040503050406030204" pitchFamily="18" charset="0"/>
                            </a:rPr>
                            <m:t>)</m:t>
                          </m:r>
                        </m:e>
                      </m:nary>
                    </m:oMath>
                  </m:oMathPara>
                </a14:m>
                <a:endParaRPr lang="ru-RU" sz="28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2663115" y="3456856"/>
                <a:ext cx="3846951" cy="1045543"/>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780603124"/>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0478" y="861436"/>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4" name="TextBox 3"/>
              <p:cNvSpPr txBox="1"/>
              <p:nvPr/>
            </p:nvSpPr>
            <p:spPr>
              <a:xfrm>
                <a:off x="1801890" y="907602"/>
                <a:ext cx="265842"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ru-RU" sz="200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𝑙</m:t>
                          </m:r>
                        </m:sub>
                      </m:sSub>
                    </m:oMath>
                  </m:oMathPara>
                </a14:m>
                <a:endParaRPr lang="ru-RU" sz="20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1801890" y="907602"/>
                <a:ext cx="265842" cy="307777"/>
              </a:xfrm>
              <a:prstGeom prst="rect">
                <a:avLst/>
              </a:prstGeom>
              <a:blipFill rotWithShape="0">
                <a:blip r:embed="rId2"/>
                <a:stretch>
                  <a:fillRect l="-11628" r="-6977" b="-22000"/>
                </a:stretch>
              </a:blipFill>
            </p:spPr>
            <p:txBody>
              <a:bodyPr/>
              <a:lstStyle/>
              <a:p>
                <a:r>
                  <a:rPr lang="ru-RU">
                    <a:noFill/>
                  </a:rPr>
                  <a:t> </a:t>
                </a:r>
              </a:p>
            </p:txBody>
          </p:sp>
        </mc:Fallback>
      </mc:AlternateContent>
      <p:sp>
        <p:nvSpPr>
          <p:cNvPr id="5" name="Прямоугольник 4"/>
          <p:cNvSpPr/>
          <p:nvPr/>
        </p:nvSpPr>
        <p:spPr>
          <a:xfrm>
            <a:off x="2067731" y="861436"/>
            <a:ext cx="6122957" cy="400110"/>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алоҳида олинган молекуланинг энергияси бўлиб, </a:t>
            </a:r>
            <a:endParaRPr lang="ru-RU" sz="2000" dirty="0">
              <a:solidFill>
                <a:schemeClr val="bg1"/>
              </a:solidFill>
            </a:endParaRPr>
          </a:p>
        </p:txBody>
      </p:sp>
      <p:sp>
        <p:nvSpPr>
          <p:cNvPr id="6" name="Прямоугольник 5"/>
          <p:cNvSpPr/>
          <p:nvPr/>
        </p:nvSpPr>
        <p:spPr>
          <a:xfrm>
            <a:off x="860478" y="907602"/>
            <a:ext cx="6536987" cy="1323439"/>
          </a:xfrm>
          <a:prstGeom prst="rect">
            <a:avLst/>
          </a:prstGeom>
        </p:spPr>
        <p:txBody>
          <a:bodyPr wrap="square">
            <a:spAutoFit/>
          </a:bodyPr>
          <a:lstStyle/>
          <a:p>
            <a:pPr indent="449580" algn="just"/>
            <a:endParaRPr lang="en-US"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smtClean="0">
                <a:solidFill>
                  <a:schemeClr val="bg1"/>
                </a:solidFill>
                <a:latin typeface="Times New Roman" panose="02020603050405020304" pitchFamily="18" charset="0"/>
                <a:ea typeface="Times New Roman" panose="02020603050405020304" pitchFamily="18" charset="0"/>
              </a:rPr>
              <a:t>уч </a:t>
            </a:r>
            <a:r>
              <a:rPr lang="uz-Cyrl-UZ" sz="2000" dirty="0">
                <a:solidFill>
                  <a:schemeClr val="bg1"/>
                </a:solidFill>
                <a:latin typeface="Times New Roman" panose="02020603050405020304" pitchFamily="18" charset="0"/>
                <a:ea typeface="Times New Roman" panose="02020603050405020304" pitchFamily="18" charset="0"/>
              </a:rPr>
              <a:t>қисмдан: бир бутун ҳолдаги илгариланма, айланма ва молекулани ташкил қилган атомларнинг нисбий тебранма ҳаракат энергияларидан ташкил топган:</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8" name="TextBox 7"/>
              <p:cNvSpPr txBox="1"/>
              <p:nvPr/>
            </p:nvSpPr>
            <p:spPr>
              <a:xfrm>
                <a:off x="2217907" y="2957808"/>
                <a:ext cx="4897303" cy="665695"/>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4000" i="1" smtClean="0">
                              <a:solidFill>
                                <a:schemeClr val="bg1"/>
                              </a:solidFill>
                              <a:latin typeface="Cambria Math" panose="02040503050406030204" pitchFamily="18" charset="0"/>
                            </a:rPr>
                          </m:ctrlPr>
                        </m:sSubPr>
                        <m:e>
                          <m:r>
                            <a:rPr lang="ru-RU" sz="4000" i="1" smtClean="0">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𝑙</m:t>
                          </m:r>
                        </m:sub>
                      </m:sSub>
                      <m:r>
                        <a:rPr lang="en-US" sz="4000" b="0" i="1" smtClean="0">
                          <a:solidFill>
                            <a:schemeClr val="bg1"/>
                          </a:solidFill>
                          <a:latin typeface="Cambria Math" panose="02040503050406030204" pitchFamily="18" charset="0"/>
                        </a:rPr>
                        <m:t>=</m:t>
                      </m:r>
                      <m:sSub>
                        <m:sSubPr>
                          <m:ctrlPr>
                            <a:rPr lang="ru-RU" sz="4000" i="1">
                              <a:solidFill>
                                <a:schemeClr val="bg1"/>
                              </a:solidFill>
                              <a:latin typeface="Cambria Math" panose="02040503050406030204" pitchFamily="18" charset="0"/>
                            </a:rPr>
                          </m:ctrlPr>
                        </m:sSubPr>
                        <m:e>
                          <m:r>
                            <a:rPr lang="ru-RU" sz="4000" i="1">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𝑖𝑙𝑔</m:t>
                          </m:r>
                        </m:sub>
                      </m:sSub>
                      <m:r>
                        <a:rPr lang="en-US" sz="4000" b="0" i="1" smtClean="0">
                          <a:solidFill>
                            <a:schemeClr val="bg1"/>
                          </a:solidFill>
                          <a:latin typeface="Cambria Math" panose="02040503050406030204" pitchFamily="18" charset="0"/>
                        </a:rPr>
                        <m:t>+</m:t>
                      </m:r>
                      <m:sSub>
                        <m:sSubPr>
                          <m:ctrlPr>
                            <a:rPr lang="ru-RU" sz="4000" i="1">
                              <a:solidFill>
                                <a:schemeClr val="bg1"/>
                              </a:solidFill>
                              <a:latin typeface="Cambria Math" panose="02040503050406030204" pitchFamily="18" charset="0"/>
                            </a:rPr>
                          </m:ctrlPr>
                        </m:sSubPr>
                        <m:e>
                          <m:r>
                            <a:rPr lang="ru-RU" sz="4000" i="1">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𝑎𝑦𝑙</m:t>
                          </m:r>
                        </m:sub>
                      </m:sSub>
                      <m:r>
                        <a:rPr lang="en-US" sz="4000" b="0" i="1" smtClean="0">
                          <a:solidFill>
                            <a:schemeClr val="bg1"/>
                          </a:solidFill>
                          <a:latin typeface="Cambria Math" panose="02040503050406030204" pitchFamily="18" charset="0"/>
                        </a:rPr>
                        <m:t>+</m:t>
                      </m:r>
                      <m:sSub>
                        <m:sSubPr>
                          <m:ctrlPr>
                            <a:rPr lang="ru-RU" sz="4000" i="1">
                              <a:solidFill>
                                <a:schemeClr val="bg1"/>
                              </a:solidFill>
                              <a:latin typeface="Cambria Math" panose="02040503050406030204" pitchFamily="18" charset="0"/>
                            </a:rPr>
                          </m:ctrlPr>
                        </m:sSubPr>
                        <m:e>
                          <m:r>
                            <a:rPr lang="ru-RU" sz="4000" i="1">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𝑡𝑒𝑏</m:t>
                          </m:r>
                        </m:sub>
                      </m:sSub>
                    </m:oMath>
                  </m:oMathPara>
                </a14:m>
                <a:endParaRPr lang="ru-RU" sz="4000" dirty="0">
                  <a:solidFill>
                    <a:schemeClr val="bg1"/>
                  </a:solidFill>
                </a:endParaRPr>
              </a:p>
            </p:txBody>
          </p:sp>
        </mc:Choice>
        <mc:Fallback>
          <p:sp>
            <p:nvSpPr>
              <p:cNvPr id="8" name="TextBox 7"/>
              <p:cNvSpPr txBox="1">
                <a:spLocks noRot="1" noChangeAspect="1" noMove="1" noResize="1" noEditPoints="1" noAdjustHandles="1" noChangeArrowheads="1" noChangeShapeType="1" noTextEdit="1"/>
              </p:cNvSpPr>
              <p:nvPr/>
            </p:nvSpPr>
            <p:spPr>
              <a:xfrm>
                <a:off x="2217907" y="2957808"/>
                <a:ext cx="4897303" cy="665695"/>
              </a:xfrm>
              <a:prstGeom prst="rect">
                <a:avLst/>
              </a:prstGeom>
              <a:blipFill rotWithShape="0">
                <a:blip r:embed="rId3"/>
                <a:stretch>
                  <a:fillRect b="-917"/>
                </a:stretch>
              </a:blipFill>
            </p:spPr>
            <p:txBody>
              <a:bodyPr/>
              <a:lstStyle/>
              <a:p>
                <a:r>
                  <a:rPr lang="ru-RU">
                    <a:noFill/>
                  </a:rPr>
                  <a:t> </a:t>
                </a:r>
              </a:p>
            </p:txBody>
          </p:sp>
        </mc:Fallback>
      </mc:AlternateContent>
    </p:spTree>
    <p:extLst>
      <p:ext uri="{BB962C8B-B14F-4D97-AF65-F5344CB8AC3E}">
        <p14:creationId xmlns:p14="http://schemas.microsoft.com/office/powerpoint/2010/main" val="2708658727"/>
      </p:ext>
    </p:extLst>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7395" y="666166"/>
            <a:ext cx="7217924"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Энергиянинг уч қисмдан иборат эканлигини ҳисобга олсак, ҳолат функцияси қуйидаги кўринишни олади:</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4" name="TextBox 3"/>
              <p:cNvSpPr txBox="1"/>
              <p:nvPr/>
            </p:nvSpPr>
            <p:spPr>
              <a:xfrm>
                <a:off x="2169301" y="1605664"/>
                <a:ext cx="4236929" cy="665695"/>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4000" b="0" i="1" smtClean="0">
                          <a:solidFill>
                            <a:schemeClr val="bg1"/>
                          </a:solidFill>
                          <a:latin typeface="Cambria Math" panose="02040503050406030204" pitchFamily="18" charset="0"/>
                        </a:rPr>
                        <m:t>𝑧</m:t>
                      </m:r>
                      <m:r>
                        <a:rPr lang="en-US" sz="4000" b="0" i="1" smtClean="0">
                          <a:solidFill>
                            <a:schemeClr val="bg1"/>
                          </a:solidFill>
                          <a:latin typeface="Cambria Math" panose="02040503050406030204" pitchFamily="18" charset="0"/>
                        </a:rPr>
                        <m:t>=</m:t>
                      </m:r>
                      <m:sSub>
                        <m:sSubPr>
                          <m:ctrlPr>
                            <a:rPr lang="ru-RU" sz="4000" i="1">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ea typeface="Cambria Math" panose="02040503050406030204" pitchFamily="18" charset="0"/>
                            </a:rPr>
                            <m:t>𝑧</m:t>
                          </m:r>
                        </m:e>
                        <m:sub>
                          <m:r>
                            <a:rPr lang="en-US" sz="4000" b="0" i="1" smtClean="0">
                              <a:solidFill>
                                <a:schemeClr val="bg1"/>
                              </a:solidFill>
                              <a:latin typeface="Cambria Math" panose="02040503050406030204" pitchFamily="18" charset="0"/>
                            </a:rPr>
                            <m:t>𝑖𝑙𝑔</m:t>
                          </m:r>
                        </m:sub>
                      </m:sSub>
                      <m:sSub>
                        <m:sSubPr>
                          <m:ctrlPr>
                            <a:rPr lang="ru-RU" sz="4000" i="1">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  </m:t>
                          </m:r>
                          <m:r>
                            <a:rPr lang="en-US" sz="4000" b="0" i="1" smtClean="0">
                              <a:solidFill>
                                <a:schemeClr val="bg1"/>
                              </a:solidFill>
                              <a:latin typeface="Cambria Math" panose="02040503050406030204" pitchFamily="18" charset="0"/>
                              <a:ea typeface="Cambria Math" panose="02040503050406030204" pitchFamily="18" charset="0"/>
                            </a:rPr>
                            <m:t>𝑧</m:t>
                          </m:r>
                        </m:e>
                        <m:sub>
                          <m:r>
                            <a:rPr lang="en-US" sz="4000" b="0" i="1" smtClean="0">
                              <a:solidFill>
                                <a:schemeClr val="bg1"/>
                              </a:solidFill>
                              <a:latin typeface="Cambria Math" panose="02040503050406030204" pitchFamily="18" charset="0"/>
                            </a:rPr>
                            <m:t>𝑎𝑦𝑙</m:t>
                          </m:r>
                        </m:sub>
                      </m:sSub>
                      <m:r>
                        <a:rPr lang="en-US" sz="4000" b="0" i="1" smtClean="0">
                          <a:solidFill>
                            <a:schemeClr val="bg1"/>
                          </a:solidFill>
                          <a:latin typeface="Cambria Math" panose="02040503050406030204" pitchFamily="18" charset="0"/>
                        </a:rPr>
                        <m:t>    </m:t>
                      </m:r>
                      <m:sSub>
                        <m:sSubPr>
                          <m:ctrlPr>
                            <a:rPr lang="ru-RU" sz="4000" i="1">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ea typeface="Cambria Math" panose="02040503050406030204" pitchFamily="18" charset="0"/>
                            </a:rPr>
                            <m:t>𝑧</m:t>
                          </m:r>
                        </m:e>
                        <m:sub>
                          <m:r>
                            <a:rPr lang="en-US" sz="4000" b="0" i="1" smtClean="0">
                              <a:solidFill>
                                <a:schemeClr val="bg1"/>
                              </a:solidFill>
                              <a:latin typeface="Cambria Math" panose="02040503050406030204" pitchFamily="18" charset="0"/>
                            </a:rPr>
                            <m:t>𝑡𝑒𝑏</m:t>
                          </m:r>
                        </m:sub>
                      </m:sSub>
                    </m:oMath>
                  </m:oMathPara>
                </a14:m>
                <a:endParaRPr lang="ru-RU" sz="40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2169301" y="1605664"/>
                <a:ext cx="4236929" cy="665695"/>
              </a:xfrm>
              <a:prstGeom prst="rect">
                <a:avLst/>
              </a:prstGeom>
              <a:blipFill rotWithShape="0">
                <a:blip r:embed="rId2"/>
                <a:stretch>
                  <a:fillRect/>
                </a:stretch>
              </a:blipFill>
            </p:spPr>
            <p:txBody>
              <a:bodyPr/>
              <a:lstStyle/>
              <a:p>
                <a:r>
                  <a:rPr lang="ru-RU">
                    <a:noFill/>
                  </a:rPr>
                  <a:t> </a:t>
                </a:r>
              </a:p>
            </p:txBody>
          </p:sp>
        </mc:Fallback>
      </mc:AlternateContent>
      <p:sp>
        <p:nvSpPr>
          <p:cNvPr id="7" name="Прямоугольник 6"/>
          <p:cNvSpPr/>
          <p:nvPr/>
        </p:nvSpPr>
        <p:spPr>
          <a:xfrm>
            <a:off x="619753" y="2502971"/>
            <a:ext cx="7135287"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Агар </a:t>
            </a:r>
            <a:r>
              <a:rPr lang="uz-Cyrl-UZ" sz="2000" dirty="0" smtClean="0">
                <a:solidFill>
                  <a:schemeClr val="bg1"/>
                </a:solidFill>
                <a:latin typeface="Times New Roman" panose="02020603050405020304" pitchFamily="18" charset="0"/>
                <a:ea typeface="Times New Roman" panose="02020603050405020304" pitchFamily="18" charset="0"/>
              </a:rPr>
              <a:t>газ</a:t>
            </a:r>
            <a:r>
              <a:rPr lang="en-US" sz="2000" dirty="0" smtClean="0">
                <a:solidFill>
                  <a:schemeClr val="bg1"/>
                </a:solidFill>
                <a:latin typeface="Times New Roman" panose="02020603050405020304" pitchFamily="18" charset="0"/>
                <a:ea typeface="Times New Roman" panose="02020603050405020304" pitchFamily="18" charset="0"/>
              </a:rPr>
              <a:t> N </a:t>
            </a:r>
            <a:r>
              <a:rPr lang="uz-Cyrl-UZ" sz="2000" dirty="0">
                <a:solidFill>
                  <a:schemeClr val="bg1"/>
                </a:solidFill>
              </a:rPr>
              <a:t>та икки атомли молекулалардан ташкил топган </a:t>
            </a:r>
            <a:endParaRPr lang="en-US" sz="2000" dirty="0" smtClean="0">
              <a:solidFill>
                <a:schemeClr val="bg1"/>
              </a:solidFill>
            </a:endParaRPr>
          </a:p>
          <a:p>
            <a:r>
              <a:rPr lang="uz-Cyrl-UZ" sz="2000" dirty="0" smtClean="0">
                <a:solidFill>
                  <a:schemeClr val="bg1"/>
                </a:solidFill>
              </a:rPr>
              <a:t>бўлса</a:t>
            </a:r>
            <a:r>
              <a:rPr lang="uz-Cyrl-UZ" sz="2000" dirty="0">
                <a:solidFill>
                  <a:schemeClr val="bg1"/>
                </a:solidFill>
              </a:rPr>
              <a:t>, у ҳолда газнинг </a:t>
            </a:r>
            <a:r>
              <a:rPr lang="uz-Cyrl-UZ" sz="2000" dirty="0" smtClean="0">
                <a:solidFill>
                  <a:schemeClr val="bg1"/>
                </a:solidFill>
              </a:rPr>
              <a:t>ҳолат </a:t>
            </a:r>
            <a:r>
              <a:rPr lang="uz-Cyrl-UZ" sz="2000" dirty="0">
                <a:solidFill>
                  <a:schemeClr val="bg1"/>
                </a:solidFill>
              </a:rPr>
              <a:t>функцияси</a:t>
            </a:r>
            <a:r>
              <a:rPr lang="uz-Cyrl-UZ" sz="2000" dirty="0" smtClean="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8" name="TextBox 7"/>
              <p:cNvSpPr txBox="1"/>
              <p:nvPr/>
            </p:nvSpPr>
            <p:spPr>
              <a:xfrm>
                <a:off x="1870532" y="3644393"/>
                <a:ext cx="5091650" cy="695383"/>
              </a:xfrm>
              <a:prstGeom prst="rect">
                <a:avLst/>
              </a:prstGeom>
              <a:noFill/>
            </p:spPr>
            <p:txBody>
              <a:bodyPr wrap="none" lIns="0" tIns="0" rIns="0" bIns="0" rtlCol="0">
                <a:spAutoFit/>
              </a:bodyPr>
              <a:lstStyle/>
              <a:p>
                <a14:m>
                  <m:oMath xmlns:m="http://schemas.openxmlformats.org/officeDocument/2006/math">
                    <m:r>
                      <a:rPr lang="en-US" sz="3200" b="0" i="1" smtClean="0">
                        <a:solidFill>
                          <a:schemeClr val="bg1"/>
                        </a:solidFill>
                        <a:latin typeface="Cambria Math" panose="02040503050406030204" pitchFamily="18" charset="0"/>
                      </a:rPr>
                      <m:t>𝑍</m:t>
                    </m:r>
                    <m:r>
                      <a:rPr lang="en-US" sz="3200" b="0" i="1" smtClean="0">
                        <a:solidFill>
                          <a:schemeClr val="bg1"/>
                        </a:solidFill>
                        <a:latin typeface="Cambria Math" panose="02040503050406030204" pitchFamily="18" charset="0"/>
                      </a:rPr>
                      <m:t>=</m:t>
                    </m:r>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rPr>
                          <m:t>1</m:t>
                        </m:r>
                      </m:num>
                      <m:den>
                        <m:r>
                          <a:rPr lang="en-US" sz="3200" b="0" i="1" smtClean="0">
                            <a:solidFill>
                              <a:schemeClr val="bg1"/>
                            </a:solidFill>
                            <a:latin typeface="Cambria Math" panose="02040503050406030204" pitchFamily="18" charset="0"/>
                          </a:rPr>
                          <m:t>𝑁</m:t>
                        </m:r>
                      </m:den>
                    </m:f>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𝑧</m:t>
                        </m:r>
                      </m:e>
                      <m:sub>
                        <m:r>
                          <a:rPr lang="en-US" sz="3200" b="0" i="1" smtClean="0">
                            <a:solidFill>
                              <a:schemeClr val="bg1"/>
                            </a:solidFill>
                            <a:latin typeface="Cambria Math" panose="02040503050406030204" pitchFamily="18" charset="0"/>
                          </a:rPr>
                          <m:t>𝑖𝑙𝑔</m:t>
                        </m:r>
                      </m:sub>
                    </m:sSub>
                    <m:sSup>
                      <m:sSupPr>
                        <m:ctrlPr>
                          <a:rPr lang="en-US" sz="3200" b="0" i="1" smtClean="0">
                            <a:solidFill>
                              <a:schemeClr val="bg1"/>
                            </a:solidFill>
                            <a:latin typeface="Cambria Math" panose="02040503050406030204" pitchFamily="18" charset="0"/>
                          </a:rPr>
                        </m:ctrlPr>
                      </m:sSupPr>
                      <m:e>
                        <m:r>
                          <a:rPr lang="en-US" sz="3200" b="0" i="1" smtClean="0">
                            <a:solidFill>
                              <a:schemeClr val="bg1"/>
                            </a:solidFill>
                            <a:latin typeface="Cambria Math" panose="02040503050406030204" pitchFamily="18" charset="0"/>
                          </a:rPr>
                          <m:t>)</m:t>
                        </m:r>
                      </m:e>
                      <m:sup>
                        <m:r>
                          <a:rPr lang="en-US" sz="3200" b="0" i="1" smtClean="0">
                            <a:solidFill>
                              <a:schemeClr val="bg1"/>
                            </a:solidFill>
                            <a:latin typeface="Cambria Math" panose="02040503050406030204" pitchFamily="18" charset="0"/>
                          </a:rPr>
                          <m:t>𝑁</m:t>
                        </m:r>
                      </m:sup>
                    </m:sSup>
                  </m:oMath>
                </a14:m>
                <a:r>
                  <a:rPr lang="en-US" sz="3200" dirty="0" smtClean="0">
                    <a:solidFill>
                      <a:schemeClr val="bg1"/>
                    </a:solidFill>
                  </a:rPr>
                  <a:t> </a:t>
                </a:r>
                <a14:m>
                  <m:oMath xmlns:m="http://schemas.openxmlformats.org/officeDocument/2006/math">
                    <m:r>
                      <a:rPr lang="en-US" sz="3200" b="0" i="0" smtClean="0">
                        <a:solidFill>
                          <a:schemeClr val="bg1"/>
                        </a:solidFill>
                        <a:latin typeface="Cambria Math" panose="02040503050406030204" pitchFamily="18" charset="0"/>
                      </a:rPr>
                      <m:t>(</m:t>
                    </m:r>
                    <m:sSub>
                      <m:sSubPr>
                        <m:ctrlPr>
                          <a:rPr lang="en-US" sz="3200" i="1">
                            <a:solidFill>
                              <a:schemeClr val="bg1"/>
                            </a:solidFill>
                            <a:latin typeface="Cambria Math" panose="02040503050406030204" pitchFamily="18" charset="0"/>
                          </a:rPr>
                        </m:ctrlPr>
                      </m:sSubPr>
                      <m:e>
                        <m:r>
                          <a:rPr lang="en-US" sz="3200" i="1">
                            <a:solidFill>
                              <a:schemeClr val="bg1"/>
                            </a:solidFill>
                            <a:latin typeface="Cambria Math" panose="02040503050406030204" pitchFamily="18" charset="0"/>
                          </a:rPr>
                          <m:t>𝑧</m:t>
                        </m:r>
                      </m:e>
                      <m:sub>
                        <m:r>
                          <a:rPr lang="en-US" sz="3200" b="0" i="1" smtClean="0">
                            <a:solidFill>
                              <a:schemeClr val="bg1"/>
                            </a:solidFill>
                            <a:latin typeface="Cambria Math" panose="02040503050406030204" pitchFamily="18" charset="0"/>
                          </a:rPr>
                          <m:t>𝑎𝑦𝑙</m:t>
                        </m:r>
                      </m:sub>
                    </m:sSub>
                    <m:sSup>
                      <m:sSupPr>
                        <m:ctrlPr>
                          <a:rPr lang="en-US" sz="3200" i="1">
                            <a:solidFill>
                              <a:schemeClr val="bg1"/>
                            </a:solidFill>
                            <a:latin typeface="Cambria Math" panose="02040503050406030204" pitchFamily="18" charset="0"/>
                          </a:rPr>
                        </m:ctrlPr>
                      </m:sSupPr>
                      <m:e>
                        <m:r>
                          <a:rPr lang="en-US" sz="3200" i="1">
                            <a:solidFill>
                              <a:schemeClr val="bg1"/>
                            </a:solidFill>
                            <a:latin typeface="Cambria Math" panose="02040503050406030204" pitchFamily="18" charset="0"/>
                          </a:rPr>
                          <m:t>)</m:t>
                        </m:r>
                      </m:e>
                      <m:sup>
                        <m:r>
                          <a:rPr lang="en-US" sz="3200" i="1">
                            <a:solidFill>
                              <a:schemeClr val="bg1"/>
                            </a:solidFill>
                            <a:latin typeface="Cambria Math" panose="02040503050406030204" pitchFamily="18" charset="0"/>
                          </a:rPr>
                          <m:t>𝑁</m:t>
                        </m:r>
                      </m:sup>
                    </m:sSup>
                  </m:oMath>
                </a14:m>
                <a:r>
                  <a:rPr lang="en-US" sz="3200" dirty="0" smtClean="0">
                    <a:solidFill>
                      <a:schemeClr val="bg1"/>
                    </a:solidFill>
                  </a:rPr>
                  <a:t> </a:t>
                </a:r>
                <a14:m>
                  <m:oMath xmlns:m="http://schemas.openxmlformats.org/officeDocument/2006/math">
                    <m:r>
                      <a:rPr lang="en-US" sz="3200">
                        <a:solidFill>
                          <a:schemeClr val="bg1"/>
                        </a:solidFill>
                        <a:latin typeface="Cambria Math" panose="02040503050406030204" pitchFamily="18" charset="0"/>
                      </a:rPr>
                      <m:t>(</m:t>
                    </m:r>
                    <m:sSub>
                      <m:sSubPr>
                        <m:ctrlPr>
                          <a:rPr lang="en-US" sz="3200" i="1">
                            <a:solidFill>
                              <a:schemeClr val="bg1"/>
                            </a:solidFill>
                            <a:latin typeface="Cambria Math" panose="02040503050406030204" pitchFamily="18" charset="0"/>
                          </a:rPr>
                        </m:ctrlPr>
                      </m:sSubPr>
                      <m:e>
                        <m:r>
                          <a:rPr lang="en-US" sz="3200" i="1">
                            <a:solidFill>
                              <a:schemeClr val="bg1"/>
                            </a:solidFill>
                            <a:latin typeface="Cambria Math" panose="02040503050406030204" pitchFamily="18" charset="0"/>
                          </a:rPr>
                          <m:t>𝑧</m:t>
                        </m:r>
                      </m:e>
                      <m:sub>
                        <m:r>
                          <a:rPr lang="en-US" sz="3200" b="0" i="1" smtClean="0">
                            <a:solidFill>
                              <a:schemeClr val="bg1"/>
                            </a:solidFill>
                            <a:latin typeface="Cambria Math" panose="02040503050406030204" pitchFamily="18" charset="0"/>
                          </a:rPr>
                          <m:t>𝑡𝑒𝑏</m:t>
                        </m:r>
                      </m:sub>
                    </m:sSub>
                    <m:sSup>
                      <m:sSupPr>
                        <m:ctrlPr>
                          <a:rPr lang="en-US" sz="3200" i="1">
                            <a:solidFill>
                              <a:schemeClr val="bg1"/>
                            </a:solidFill>
                            <a:latin typeface="Cambria Math" panose="02040503050406030204" pitchFamily="18" charset="0"/>
                          </a:rPr>
                        </m:ctrlPr>
                      </m:sSupPr>
                      <m:e>
                        <m:r>
                          <a:rPr lang="en-US" sz="3200" i="1">
                            <a:solidFill>
                              <a:schemeClr val="bg1"/>
                            </a:solidFill>
                            <a:latin typeface="Cambria Math" panose="02040503050406030204" pitchFamily="18" charset="0"/>
                          </a:rPr>
                          <m:t>)</m:t>
                        </m:r>
                      </m:e>
                      <m:sup>
                        <m:r>
                          <a:rPr lang="en-US" sz="3200" i="1">
                            <a:solidFill>
                              <a:schemeClr val="bg1"/>
                            </a:solidFill>
                            <a:latin typeface="Cambria Math" panose="02040503050406030204" pitchFamily="18" charset="0"/>
                          </a:rPr>
                          <m:t>𝑁</m:t>
                        </m:r>
                      </m:sup>
                    </m:sSup>
                  </m:oMath>
                </a14:m>
                <a:endParaRPr lang="ru-RU" sz="3200" dirty="0">
                  <a:solidFill>
                    <a:schemeClr val="bg1"/>
                  </a:solidFill>
                </a:endParaRPr>
              </a:p>
            </p:txBody>
          </p:sp>
        </mc:Choice>
        <mc:Fallback>
          <p:sp>
            <p:nvSpPr>
              <p:cNvPr id="8" name="TextBox 7"/>
              <p:cNvSpPr txBox="1">
                <a:spLocks noRot="1" noChangeAspect="1" noMove="1" noResize="1" noEditPoints="1" noAdjustHandles="1" noChangeArrowheads="1" noChangeShapeType="1" noTextEdit="1"/>
              </p:cNvSpPr>
              <p:nvPr/>
            </p:nvSpPr>
            <p:spPr>
              <a:xfrm>
                <a:off x="1870532" y="3644393"/>
                <a:ext cx="5091650" cy="695383"/>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090229088"/>
      </p:ext>
    </p:extLst>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4869" y="635548"/>
            <a:ext cx="6614808" cy="1323439"/>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Газ молекулаларининг ҳаракат турларига мос равишда унинг ички энергияси ва иссиқлик сиғими ҳам уч қисмдан иборат бўлади, яъни</a:t>
            </a:r>
            <a:endParaRPr lang="ru-RU" sz="2000" dirty="0">
              <a:solidFill>
                <a:schemeClr val="bg1"/>
              </a:solidFill>
              <a:latin typeface="Times New Roman" panose="02020603050405020304" pitchFamily="18" charset="0"/>
              <a:ea typeface="Times New Roman" panose="02020603050405020304" pitchFamily="18" charset="0"/>
            </a:endParaRPr>
          </a:p>
          <a:p>
            <a:r>
              <a:rPr lang="uz-Cyrl-UZ"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2243561" y="1958987"/>
                <a:ext cx="4637423" cy="702244"/>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𝐸</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𝑘</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𝑇</m:t>
                          </m:r>
                        </m:e>
                        <m:sup>
                          <m:r>
                            <a:rPr lang="en-US" sz="2400" b="0" i="1" smtClean="0">
                              <a:solidFill>
                                <a:schemeClr val="bg1"/>
                              </a:solidFill>
                              <a:latin typeface="Cambria Math" panose="02040503050406030204" pitchFamily="18" charset="0"/>
                            </a:rPr>
                            <m:t>2</m:t>
                          </m:r>
                        </m:sup>
                      </m:sSup>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𝑙𝑛𝑍</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den>
                      </m:f>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en-US" sz="2400" b="0" i="1" smtClean="0">
                              <a:solidFill>
                                <a:schemeClr val="bg1"/>
                              </a:solidFill>
                              <a:latin typeface="Cambria Math" panose="02040503050406030204" pitchFamily="18" charset="0"/>
                            </a:rPr>
                            <m:t>𝑖𝑙𝑔</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en-US" sz="2400" b="0" i="1" smtClean="0">
                              <a:solidFill>
                                <a:schemeClr val="bg1"/>
                              </a:solidFill>
                              <a:latin typeface="Cambria Math" panose="02040503050406030204" pitchFamily="18" charset="0"/>
                            </a:rPr>
                            <m:t>𝑎𝑦𝑙</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en-US" sz="2400" b="0" i="1" smtClean="0">
                              <a:solidFill>
                                <a:schemeClr val="bg1"/>
                              </a:solidFill>
                              <a:latin typeface="Cambria Math" panose="02040503050406030204" pitchFamily="18" charset="0"/>
                            </a:rPr>
                            <m:t>𝑡𝑒𝑏</m:t>
                          </m:r>
                        </m:sub>
                      </m:sSub>
                    </m:oMath>
                  </m:oMathPara>
                </a14:m>
                <a:endParaRPr lang="ru-RU" sz="24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2243561" y="1958987"/>
                <a:ext cx="4637423" cy="702244"/>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2673453" y="3282426"/>
                <a:ext cx="3777637" cy="527452"/>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Sub>
                      <m:r>
                        <a:rPr lang="en-US" sz="2800" b="0" i="1" smtClean="0">
                          <a:solidFill>
                            <a:schemeClr val="bg1"/>
                          </a:solidFill>
                          <a:latin typeface="Cambria Math" panose="02040503050406030204" pitchFamily="18" charset="0"/>
                        </a:rPr>
                        <m:t>=</m:t>
                      </m:r>
                      <m:sSubSup>
                        <m:sSubSupPr>
                          <m:ctrlPr>
                            <a:rPr lang="en-US" sz="2800" b="0" i="1" smtClean="0">
                              <a:solidFill>
                                <a:schemeClr val="bg1"/>
                              </a:solidFill>
                              <a:latin typeface="Cambria Math" panose="02040503050406030204" pitchFamily="18" charset="0"/>
                            </a:rPr>
                          </m:ctrlPr>
                        </m:sSubSup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up>
                          <m:r>
                            <a:rPr lang="en-US" sz="2800" b="0" i="1" smtClean="0">
                              <a:solidFill>
                                <a:schemeClr val="bg1"/>
                              </a:solidFill>
                              <a:latin typeface="Cambria Math" panose="02040503050406030204" pitchFamily="18" charset="0"/>
                            </a:rPr>
                            <m:t>𝑖𝑙𝑔</m:t>
                          </m:r>
                        </m:sup>
                      </m:sSubSup>
                      <m:r>
                        <a:rPr lang="en-US" sz="2800" b="0" i="1" smtClean="0">
                          <a:solidFill>
                            <a:schemeClr val="bg1"/>
                          </a:solidFill>
                          <a:latin typeface="Cambria Math" panose="02040503050406030204" pitchFamily="18" charset="0"/>
                        </a:rPr>
                        <m:t>+</m:t>
                      </m:r>
                      <m:sSubSup>
                        <m:sSubSupPr>
                          <m:ctrlPr>
                            <a:rPr lang="en-US" sz="2800" i="1">
                              <a:solidFill>
                                <a:schemeClr val="bg1"/>
                              </a:solidFill>
                              <a:latin typeface="Cambria Math" panose="02040503050406030204" pitchFamily="18" charset="0"/>
                            </a:rPr>
                          </m:ctrlPr>
                        </m:sSubSupPr>
                        <m:e>
                          <m:r>
                            <a:rPr lang="en-US" sz="2800" i="1">
                              <a:solidFill>
                                <a:schemeClr val="bg1"/>
                              </a:solidFill>
                              <a:latin typeface="Cambria Math" panose="02040503050406030204" pitchFamily="18" charset="0"/>
                            </a:rPr>
                            <m:t>𝐶</m:t>
                          </m:r>
                        </m:e>
                        <m:sub>
                          <m:r>
                            <a:rPr lang="en-US" sz="2800" i="1">
                              <a:solidFill>
                                <a:schemeClr val="bg1"/>
                              </a:solidFill>
                              <a:latin typeface="Cambria Math" panose="02040503050406030204" pitchFamily="18" charset="0"/>
                            </a:rPr>
                            <m:t>𝑉</m:t>
                          </m:r>
                        </m:sub>
                        <m:sup>
                          <m:r>
                            <a:rPr lang="en-US" sz="2800" b="0" i="1" smtClean="0">
                              <a:solidFill>
                                <a:schemeClr val="bg1"/>
                              </a:solidFill>
                              <a:latin typeface="Cambria Math" panose="02040503050406030204" pitchFamily="18" charset="0"/>
                            </a:rPr>
                            <m:t>𝑎𝑦𝑙</m:t>
                          </m:r>
                        </m:sup>
                      </m:sSubSup>
                      <m:r>
                        <a:rPr lang="en-US" sz="2800" b="0" i="1" smtClean="0">
                          <a:solidFill>
                            <a:schemeClr val="bg1"/>
                          </a:solidFill>
                          <a:latin typeface="Cambria Math" panose="02040503050406030204" pitchFamily="18" charset="0"/>
                        </a:rPr>
                        <m:t>+</m:t>
                      </m:r>
                      <m:sSubSup>
                        <m:sSubSupPr>
                          <m:ctrlPr>
                            <a:rPr lang="en-US" sz="2800" i="1">
                              <a:solidFill>
                                <a:schemeClr val="bg1"/>
                              </a:solidFill>
                              <a:latin typeface="Cambria Math" panose="02040503050406030204" pitchFamily="18" charset="0"/>
                            </a:rPr>
                          </m:ctrlPr>
                        </m:sSubSupPr>
                        <m:e>
                          <m:r>
                            <a:rPr lang="en-US" sz="2800" i="1">
                              <a:solidFill>
                                <a:schemeClr val="bg1"/>
                              </a:solidFill>
                              <a:latin typeface="Cambria Math" panose="02040503050406030204" pitchFamily="18" charset="0"/>
                            </a:rPr>
                            <m:t>𝐶</m:t>
                          </m:r>
                        </m:e>
                        <m:sub>
                          <m:r>
                            <a:rPr lang="en-US" sz="2800" i="1">
                              <a:solidFill>
                                <a:schemeClr val="bg1"/>
                              </a:solidFill>
                              <a:latin typeface="Cambria Math" panose="02040503050406030204" pitchFamily="18" charset="0"/>
                            </a:rPr>
                            <m:t>𝑉</m:t>
                          </m:r>
                        </m:sub>
                        <m:sup>
                          <m:r>
                            <a:rPr lang="en-US" sz="2800" b="0" i="1" smtClean="0">
                              <a:solidFill>
                                <a:schemeClr val="bg1"/>
                              </a:solidFill>
                              <a:latin typeface="Cambria Math" panose="02040503050406030204" pitchFamily="18" charset="0"/>
                            </a:rPr>
                            <m:t>𝑡𝑒𝑏</m:t>
                          </m:r>
                        </m:sup>
                      </m:sSubSup>
                    </m:oMath>
                  </m:oMathPara>
                </a14:m>
                <a:endParaRPr lang="ru-RU" sz="2800" dirty="0">
                  <a:solidFill>
                    <a:schemeClr val="bg1"/>
                  </a:solidFill>
                </a:endParaRPr>
              </a:p>
            </p:txBody>
          </p:sp>
        </mc:Choice>
        <mc:Fallback>
          <p:sp>
            <p:nvSpPr>
              <p:cNvPr id="6" name="TextBox 5"/>
              <p:cNvSpPr txBox="1">
                <a:spLocks noRot="1" noChangeAspect="1" noMove="1" noResize="1" noEditPoints="1" noAdjustHandles="1" noChangeArrowheads="1" noChangeShapeType="1" noTextEdit="1"/>
              </p:cNvSpPr>
              <p:nvPr/>
            </p:nvSpPr>
            <p:spPr>
              <a:xfrm>
                <a:off x="2673453" y="3282426"/>
                <a:ext cx="3777637" cy="527452"/>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439078540"/>
      </p:ext>
    </p:extLst>
  </p:cSld>
  <p:clrMapOvr>
    <a:masterClrMapping/>
  </p:clrMapOvr>
  <p:transition spd="med">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9030" y="875869"/>
            <a:ext cx="7480570" cy="3046988"/>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ифодаларни ёзишда электрон ва ядро ҳаракатлари энер­гияси ва у билан боғлиқ бўлган иссиқлик сиғимлари ҳисобга олинмади. </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Асосий масала  идеал газнинг ҳолат функцияси ифодасига кирган ҳолат функцияларини ҳисоблашдан иборат. </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Молекуланинг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илгариланма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ҳаракат</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функ</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ияси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ҳисобланган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Шунга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кўра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ҳам</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маълум</a:t>
            </a:r>
            <a:r>
              <a:rPr lang="ru-RU" sz="2400" dirty="0">
                <a:solidFill>
                  <a:schemeClr val="bg1"/>
                </a:solidFill>
                <a:latin typeface="Times New Roman" panose="02020603050405020304" pitchFamily="18" charset="0"/>
                <a:cs typeface="Times New Roman" panose="02020603050405020304" pitchFamily="18" charset="0"/>
              </a:rPr>
              <a:t>.</a:t>
            </a:r>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TextBox 2"/>
              <p:cNvSpPr txBox="1"/>
              <p:nvPr/>
            </p:nvSpPr>
            <p:spPr>
              <a:xfrm>
                <a:off x="4246428" y="3500036"/>
                <a:ext cx="485774" cy="33272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𝐸</m:t>
                          </m:r>
                        </m:e>
                        <m:sub>
                          <m:r>
                            <a:rPr lang="en-US" sz="2000" b="0" i="1" smtClean="0">
                              <a:solidFill>
                                <a:schemeClr val="bg1"/>
                              </a:solidFill>
                              <a:latin typeface="Cambria Math" panose="02040503050406030204" pitchFamily="18" charset="0"/>
                            </a:rPr>
                            <m:t>𝑖𝑙𝑔</m:t>
                          </m:r>
                        </m:sub>
                      </m:sSub>
                    </m:oMath>
                  </m:oMathPara>
                </a14:m>
                <a:endParaRPr lang="ru-RU" sz="2000"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4246428" y="3500036"/>
                <a:ext cx="485774" cy="332720"/>
              </a:xfrm>
              <a:prstGeom prst="rect">
                <a:avLst/>
              </a:prstGeom>
              <a:blipFill rotWithShape="0">
                <a:blip r:embed="rId2"/>
                <a:stretch>
                  <a:fillRect l="-11392" r="-8861" b="-25455"/>
                </a:stretch>
              </a:blipFill>
            </p:spPr>
            <p:txBody>
              <a:bodyPr/>
              <a:lstStyle/>
              <a:p>
                <a:r>
                  <a:rPr lang="ru-RU">
                    <a:noFill/>
                  </a:rPr>
                  <a:t> </a:t>
                </a:r>
              </a:p>
            </p:txBody>
          </p:sp>
        </mc:Fallback>
      </mc:AlternateContent>
    </p:spTree>
    <p:extLst>
      <p:ext uri="{BB962C8B-B14F-4D97-AF65-F5344CB8AC3E}">
        <p14:creationId xmlns:p14="http://schemas.microsoft.com/office/powerpoint/2010/main" val="3907377979"/>
      </p:ext>
    </p:extLst>
  </p:cSld>
  <p:clrMapOvr>
    <a:masterClrMapping/>
  </p:clrMapOvr>
  <p:transition spd="med">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4088" y="705793"/>
            <a:ext cx="4147289"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Тебранма ҳаракат ҳолат функцияси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3" name="TextBox 2"/>
              <p:cNvSpPr txBox="1"/>
              <p:nvPr/>
            </p:nvSpPr>
            <p:spPr>
              <a:xfrm>
                <a:off x="4922195" y="744705"/>
                <a:ext cx="498278"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𝑡𝑒𝑏</m:t>
                          </m:r>
                        </m:sub>
                      </m:sSub>
                    </m:oMath>
                  </m:oMathPara>
                </a14:m>
                <a:endParaRPr lang="ru-RU" sz="2000"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4922195" y="744705"/>
                <a:ext cx="498278" cy="307777"/>
              </a:xfrm>
              <a:prstGeom prst="rect">
                <a:avLst/>
              </a:prstGeom>
              <a:blipFill rotWithShape="0">
                <a:blip r:embed="rId2"/>
                <a:stretch>
                  <a:fillRect l="-4878" r="-3659" b="-19608"/>
                </a:stretch>
              </a:blipFill>
            </p:spPr>
            <p:txBody>
              <a:bodyPr/>
              <a:lstStyle/>
              <a:p>
                <a:r>
                  <a:rPr lang="ru-RU">
                    <a:noFill/>
                  </a:rPr>
                  <a:t> </a:t>
                </a:r>
              </a:p>
            </p:txBody>
          </p:sp>
        </mc:Fallback>
      </mc:AlternateContent>
      <p:sp>
        <p:nvSpPr>
          <p:cNvPr id="4" name="Прямоугольник 3"/>
          <p:cNvSpPr/>
          <p:nvPr/>
        </p:nvSpPr>
        <p:spPr>
          <a:xfrm>
            <a:off x="5420473" y="705793"/>
            <a:ext cx="2778325"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ни ҳисоблаш учун икки</a:t>
            </a:r>
            <a:endParaRPr lang="ru-RU" sz="2000" dirty="0">
              <a:solidFill>
                <a:schemeClr val="bg1"/>
              </a:solidFill>
            </a:endParaRPr>
          </a:p>
        </p:txBody>
      </p:sp>
      <p:sp>
        <p:nvSpPr>
          <p:cNvPr id="5" name="Прямоугольник 4"/>
          <p:cNvSpPr/>
          <p:nvPr/>
        </p:nvSpPr>
        <p:spPr>
          <a:xfrm>
            <a:off x="884088" y="1144815"/>
            <a:ext cx="7314710"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атомли молекулани массаси келтирилган массага тенг бўлган чизиқли квант осциллятор деб қараш мумкин. </a:t>
            </a:r>
            <a:r>
              <a:rPr lang="ru-RU" sz="2000" dirty="0">
                <a:solidFill>
                  <a:schemeClr val="bg1"/>
                </a:solidFill>
                <a:latin typeface="Times New Roman" panose="02020603050405020304" pitchFamily="18" charset="0"/>
                <a:ea typeface="Times New Roman" panose="02020603050405020304" pitchFamily="18" charset="0"/>
              </a:rPr>
              <a:t>Гармоник </a:t>
            </a:r>
            <a:r>
              <a:rPr lang="ru-RU" sz="2000" dirty="0" err="1">
                <a:solidFill>
                  <a:schemeClr val="bg1"/>
                </a:solidFill>
                <a:latin typeface="Times New Roman" panose="02020603050405020304" pitchFamily="18" charset="0"/>
                <a:ea typeface="Times New Roman" panose="02020603050405020304" pitchFamily="18" charset="0"/>
              </a:rPr>
              <a:t>оссилл</a:t>
            </a:r>
            <a:r>
              <a:rPr lang="uz-Cyrl-UZ" sz="2000" dirty="0">
                <a:solidFill>
                  <a:schemeClr val="bg1"/>
                </a:solidFill>
                <a:latin typeface="Times New Roman" panose="02020603050405020304" pitchFamily="18" charset="0"/>
                <a:ea typeface="Times New Roman" panose="02020603050405020304" pitchFamily="18" charset="0"/>
              </a:rPr>
              <a:t>я</a:t>
            </a:r>
            <a:r>
              <a:rPr lang="ru-RU" sz="2000" dirty="0">
                <a:solidFill>
                  <a:schemeClr val="bg1"/>
                </a:solidFill>
                <a:latin typeface="Times New Roman" panose="02020603050405020304" pitchFamily="18" charset="0"/>
                <a:ea typeface="Times New Roman" panose="02020603050405020304" pitchFamily="18" charset="0"/>
              </a:rPr>
              <a:t>тор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7" name="TextBox 6"/>
              <p:cNvSpPr txBox="1"/>
              <p:nvPr/>
            </p:nvSpPr>
            <p:spPr>
              <a:xfrm>
                <a:off x="3489937" y="2199390"/>
                <a:ext cx="2103012" cy="69147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ru-RU" sz="240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𝑛</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h𝑣</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𝑛</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1</m:t>
                          </m:r>
                        </m:num>
                        <m:den>
                          <m:r>
                            <a:rPr lang="en-US" sz="2400" b="0" i="1" smtClean="0">
                              <a:solidFill>
                                <a:schemeClr val="bg1"/>
                              </a:solidFill>
                              <a:latin typeface="Cambria Math" panose="02040503050406030204" pitchFamily="18" charset="0"/>
                            </a:rPr>
                            <m:t>2</m:t>
                          </m:r>
                        </m:den>
                      </m:f>
                      <m:r>
                        <a:rPr lang="en-US" sz="2400" b="0" i="1" smtClean="0">
                          <a:solidFill>
                            <a:schemeClr val="bg1"/>
                          </a:solidFill>
                          <a:latin typeface="Cambria Math" panose="02040503050406030204" pitchFamily="18" charset="0"/>
                        </a:rPr>
                        <m:t>)</m:t>
                      </m:r>
                    </m:oMath>
                  </m:oMathPara>
                </a14:m>
                <a:endParaRPr lang="ru-RU" sz="2400" dirty="0">
                  <a:solidFill>
                    <a:schemeClr val="bg1"/>
                  </a:solidFill>
                </a:endParaRPr>
              </a:p>
            </p:txBody>
          </p:sp>
        </mc:Choice>
        <mc:Fallback>
          <p:sp>
            <p:nvSpPr>
              <p:cNvPr id="7" name="TextBox 6"/>
              <p:cNvSpPr txBox="1">
                <a:spLocks noRot="1" noChangeAspect="1" noMove="1" noResize="1" noEditPoints="1" noAdjustHandles="1" noChangeArrowheads="1" noChangeShapeType="1" noTextEdit="1"/>
              </p:cNvSpPr>
              <p:nvPr/>
            </p:nvSpPr>
            <p:spPr>
              <a:xfrm>
                <a:off x="3489937" y="2199390"/>
                <a:ext cx="2103012" cy="691471"/>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884088" y="2929773"/>
            <a:ext cx="7314710"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дискрет қийматлар қабул қилади. Гармоник квант оссиллатор энер­гия сатҳлари айнимаган бўлади ва тебранма ҳаракатдаги қўшни энергия сатҳлари орасидаги фарқ ҳар доим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10" name="TextBox 9"/>
              <p:cNvSpPr txBox="1"/>
              <p:nvPr/>
            </p:nvSpPr>
            <p:spPr>
              <a:xfrm>
                <a:off x="6508328" y="3613825"/>
                <a:ext cx="1991891" cy="22461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ea typeface="Cambria Math" panose="02040503050406030204" pitchFamily="18" charset="0"/>
                        </a:rPr>
                        <m:t>∆</m:t>
                      </m:r>
                      <m:sSub>
                        <m:sSubPr>
                          <m:ctrlPr>
                            <a:rPr lang="ru-RU" i="1" smtClean="0">
                              <a:solidFill>
                                <a:schemeClr val="bg1"/>
                              </a:solidFill>
                              <a:latin typeface="Cambria Math" panose="02040503050406030204" pitchFamily="18" charset="0"/>
                              <a:ea typeface="Cambria Math" panose="02040503050406030204" pitchFamily="18" charset="0"/>
                            </a:rPr>
                          </m:ctrlPr>
                        </m:sSubPr>
                        <m:e>
                          <m:r>
                            <a:rPr lang="ru-RU"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ea typeface="Cambria Math" panose="02040503050406030204" pitchFamily="18" charset="0"/>
                            </a:rPr>
                            <m:t>𝑡𝑒𝑏</m:t>
                          </m:r>
                        </m:sub>
                      </m:sSub>
                      <m:r>
                        <a:rPr lang="en-US" b="0" i="1" smtClean="0">
                          <a:solidFill>
                            <a:schemeClr val="bg1"/>
                          </a:solidFill>
                          <a:latin typeface="Cambria Math" panose="02040503050406030204" pitchFamily="18" charset="0"/>
                          <a:ea typeface="Cambria Math" panose="02040503050406030204" pitchFamily="18" charset="0"/>
                        </a:rPr>
                        <m:t>=</m:t>
                      </m:r>
                      <m:sSubSup>
                        <m:sSubSupPr>
                          <m:ctrlPr>
                            <a:rPr lang="en-US" b="0" i="1" smtClean="0">
                              <a:solidFill>
                                <a:schemeClr val="bg1"/>
                              </a:solidFill>
                              <a:latin typeface="Cambria Math" panose="02040503050406030204" pitchFamily="18" charset="0"/>
                              <a:ea typeface="Cambria Math" panose="02040503050406030204" pitchFamily="18" charset="0"/>
                            </a:rPr>
                          </m:ctrlPr>
                        </m:sSubSup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ea typeface="Cambria Math" panose="02040503050406030204" pitchFamily="18" charset="0"/>
                            </a:rPr>
                            <m:t>𝑛</m:t>
                          </m:r>
                        </m:sub>
                        <m:sup>
                          <m:r>
                            <a:rPr lang="en-US" b="0" i="1" smtClean="0">
                              <a:solidFill>
                                <a:schemeClr val="bg1"/>
                              </a:solidFill>
                              <a:latin typeface="Cambria Math" panose="02040503050406030204" pitchFamily="18" charset="0"/>
                              <a:ea typeface="Cambria Math" panose="02040503050406030204" pitchFamily="18" charset="0"/>
                            </a:rPr>
                            <m:t>𝑡𝑒𝑏</m:t>
                          </m:r>
                        </m:sup>
                      </m:sSubSup>
                      <m:r>
                        <a:rPr lang="en-US" b="0" i="1" smtClean="0">
                          <a:solidFill>
                            <a:schemeClr val="bg1"/>
                          </a:solidFill>
                          <a:latin typeface="Cambria Math" panose="02040503050406030204" pitchFamily="18" charset="0"/>
                          <a:ea typeface="Cambria Math" panose="02040503050406030204" pitchFamily="18" charset="0"/>
                        </a:rPr>
                        <m:t>−</m:t>
                      </m:r>
                      <m:sSubSup>
                        <m:sSubSupPr>
                          <m:ctrlPr>
                            <a:rPr lang="en-US" i="1">
                              <a:solidFill>
                                <a:schemeClr val="bg1"/>
                              </a:solidFill>
                              <a:latin typeface="Cambria Math" panose="02040503050406030204" pitchFamily="18" charset="0"/>
                              <a:ea typeface="Cambria Math" panose="02040503050406030204" pitchFamily="18" charset="0"/>
                            </a:rPr>
                          </m:ctrlPr>
                        </m:sSubSupPr>
                        <m:e>
                          <m:r>
                            <a:rPr lang="en-US" i="1">
                              <a:solidFill>
                                <a:schemeClr val="bg1"/>
                              </a:solidFill>
                              <a:latin typeface="Cambria Math" panose="02040503050406030204" pitchFamily="18" charset="0"/>
                              <a:ea typeface="Cambria Math" panose="02040503050406030204" pitchFamily="18" charset="0"/>
                            </a:rPr>
                            <m:t>𝜀</m:t>
                          </m:r>
                        </m:e>
                        <m:sub>
                          <m:r>
                            <a:rPr lang="en-US" i="1">
                              <a:solidFill>
                                <a:schemeClr val="bg1"/>
                              </a:solidFill>
                              <a:latin typeface="Cambria Math" panose="02040503050406030204" pitchFamily="18" charset="0"/>
                              <a:ea typeface="Cambria Math" panose="02040503050406030204" pitchFamily="18" charset="0"/>
                            </a:rPr>
                            <m:t>𝑛</m:t>
                          </m:r>
                          <m:r>
                            <a:rPr lang="en-US" b="0" i="1" smtClean="0">
                              <a:solidFill>
                                <a:schemeClr val="bg1"/>
                              </a:solidFill>
                              <a:latin typeface="Cambria Math" panose="02040503050406030204" pitchFamily="18" charset="0"/>
                              <a:ea typeface="Cambria Math" panose="02040503050406030204" pitchFamily="18" charset="0"/>
                            </a:rPr>
                            <m:t>−1</m:t>
                          </m:r>
                        </m:sub>
                        <m:sup>
                          <m:r>
                            <a:rPr lang="en-US" i="1">
                              <a:solidFill>
                                <a:schemeClr val="bg1"/>
                              </a:solidFill>
                              <a:latin typeface="Cambria Math" panose="02040503050406030204" pitchFamily="18" charset="0"/>
                              <a:ea typeface="Cambria Math" panose="02040503050406030204" pitchFamily="18" charset="0"/>
                            </a:rPr>
                            <m:t>𝑡𝑒𝑏</m:t>
                          </m:r>
                        </m:sup>
                      </m:sSubSup>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h𝑣</m:t>
                      </m:r>
                    </m:oMath>
                  </m:oMathPara>
                </a14:m>
                <a:endParaRPr lang="ru-RU" dirty="0">
                  <a:solidFill>
                    <a:schemeClr val="bg1"/>
                  </a:solidFill>
                </a:endParaRPr>
              </a:p>
            </p:txBody>
          </p:sp>
        </mc:Choice>
        <mc:Fallback>
          <p:sp>
            <p:nvSpPr>
              <p:cNvPr id="10" name="TextBox 9"/>
              <p:cNvSpPr txBox="1">
                <a:spLocks noRot="1" noChangeAspect="1" noMove="1" noResize="1" noEditPoints="1" noAdjustHandles="1" noChangeArrowheads="1" noChangeShapeType="1" noTextEdit="1"/>
              </p:cNvSpPr>
              <p:nvPr/>
            </p:nvSpPr>
            <p:spPr>
              <a:xfrm>
                <a:off x="6508328" y="3613825"/>
                <a:ext cx="1991891" cy="224613"/>
              </a:xfrm>
              <a:prstGeom prst="rect">
                <a:avLst/>
              </a:prstGeom>
              <a:blipFill rotWithShape="0">
                <a:blip r:embed="rId4"/>
                <a:stretch>
                  <a:fillRect l="-1227" r="-1227" b="-18919"/>
                </a:stretch>
              </a:blipFill>
            </p:spPr>
            <p:txBody>
              <a:bodyPr/>
              <a:lstStyle/>
              <a:p>
                <a:r>
                  <a:rPr lang="ru-RU">
                    <a:noFill/>
                  </a:rPr>
                  <a:t> </a:t>
                </a:r>
              </a:p>
            </p:txBody>
          </p:sp>
        </mc:Fallback>
      </mc:AlternateContent>
      <p:sp>
        <p:nvSpPr>
          <p:cNvPr id="11" name="Прямоугольник 10"/>
          <p:cNvSpPr/>
          <p:nvPr/>
        </p:nvSpPr>
        <p:spPr>
          <a:xfrm>
            <a:off x="884088" y="3984348"/>
            <a:ext cx="524214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бўлади ва квант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000" dirty="0">
                <a:solidFill>
                  <a:schemeClr val="bg1"/>
                </a:solidFill>
                <a:latin typeface="Times New Roman" panose="02020603050405020304" pitchFamily="18" charset="0"/>
                <a:cs typeface="Times New Roman" panose="02020603050405020304" pitchFamily="18" charset="0"/>
              </a:rPr>
              <a:t>га боғлиқ бўлмайди.</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1012807"/>
      </p:ext>
    </p:extLst>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0406" y="725249"/>
            <a:ext cx="564930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Айланма ҳаракатдаги молекула ҳолат функцияси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3" name="TextBox 2"/>
              <p:cNvSpPr txBox="1"/>
              <p:nvPr/>
            </p:nvSpPr>
            <p:spPr>
              <a:xfrm>
                <a:off x="6157607" y="751959"/>
                <a:ext cx="506101" cy="33195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𝑧</m:t>
                          </m:r>
                        </m:e>
                        <m:sub>
                          <m:r>
                            <a:rPr lang="en-US" sz="2000" b="0" i="1" smtClean="0">
                              <a:solidFill>
                                <a:schemeClr val="bg1"/>
                              </a:solidFill>
                              <a:latin typeface="Cambria Math" panose="02040503050406030204" pitchFamily="18" charset="0"/>
                            </a:rPr>
                            <m:t>𝑎𝑦𝑙</m:t>
                          </m:r>
                        </m:sub>
                      </m:sSub>
                    </m:oMath>
                  </m:oMathPara>
                </a14:m>
                <a:endParaRPr lang="ru-RU" sz="2000"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6157607" y="751959"/>
                <a:ext cx="506101" cy="331950"/>
              </a:xfrm>
              <a:prstGeom prst="rect">
                <a:avLst/>
              </a:prstGeom>
              <a:blipFill rotWithShape="0">
                <a:blip r:embed="rId2"/>
                <a:stretch>
                  <a:fillRect l="-4819" r="-7229" b="-25455"/>
                </a:stretch>
              </a:blipFill>
            </p:spPr>
            <p:txBody>
              <a:bodyPr/>
              <a:lstStyle/>
              <a:p>
                <a:r>
                  <a:rPr lang="ru-RU">
                    <a:noFill/>
                  </a:rPr>
                  <a:t> </a:t>
                </a:r>
              </a:p>
            </p:txBody>
          </p:sp>
        </mc:Fallback>
      </mc:AlternateContent>
      <p:sp>
        <p:nvSpPr>
          <p:cNvPr id="4" name="Прямоугольник 3"/>
          <p:cNvSpPr/>
          <p:nvPr/>
        </p:nvSpPr>
        <p:spPr>
          <a:xfrm>
            <a:off x="6663708" y="751959"/>
            <a:ext cx="166584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ни ҳи­соблаш </a:t>
            </a:r>
            <a:endParaRPr lang="ru-RU" sz="2000" dirty="0">
              <a:solidFill>
                <a:schemeClr val="bg1"/>
              </a:solidFill>
            </a:endParaRPr>
          </a:p>
        </p:txBody>
      </p:sp>
      <p:sp>
        <p:nvSpPr>
          <p:cNvPr id="5" name="Прямоугольник 4"/>
          <p:cNvSpPr/>
          <p:nvPr/>
        </p:nvSpPr>
        <p:spPr>
          <a:xfrm>
            <a:off x="640406" y="1125359"/>
            <a:ext cx="5314275"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ни ҳи­соблаш учун, икки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атомли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молекулани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7" name="TextBox 6"/>
              <p:cNvSpPr txBox="1"/>
              <p:nvPr/>
            </p:nvSpPr>
            <p:spPr>
              <a:xfrm>
                <a:off x="5658286" y="1152069"/>
                <a:ext cx="927818"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𝐼</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𝜇</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𝑎</m:t>
                          </m:r>
                        </m:e>
                        <m:sup>
                          <m:r>
                            <a:rPr lang="en-US" sz="2000" b="0" i="1" smtClean="0">
                              <a:solidFill>
                                <a:schemeClr val="bg1"/>
                              </a:solidFill>
                              <a:latin typeface="Cambria Math" panose="02040503050406030204" pitchFamily="18" charset="0"/>
                              <a:ea typeface="Cambria Math" panose="02040503050406030204" pitchFamily="18" charset="0"/>
                            </a:rPr>
                            <m:t>2</m:t>
                          </m:r>
                        </m:sup>
                      </m:sSup>
                    </m:oMath>
                  </m:oMathPara>
                </a14:m>
                <a:endParaRPr lang="ru-RU" sz="2000" dirty="0">
                  <a:solidFill>
                    <a:schemeClr val="bg1"/>
                  </a:solidFill>
                </a:endParaRPr>
              </a:p>
            </p:txBody>
          </p:sp>
        </mc:Choice>
        <mc:Fallback>
          <p:sp>
            <p:nvSpPr>
              <p:cNvPr id="7" name="TextBox 6"/>
              <p:cNvSpPr txBox="1">
                <a:spLocks noRot="1" noChangeAspect="1" noMove="1" noResize="1" noEditPoints="1" noAdjustHandles="1" noChangeArrowheads="1" noChangeShapeType="1" noTextEdit="1"/>
              </p:cNvSpPr>
              <p:nvPr/>
            </p:nvSpPr>
            <p:spPr>
              <a:xfrm>
                <a:off x="5658286" y="1152069"/>
                <a:ext cx="927818" cy="307777"/>
              </a:xfrm>
              <a:prstGeom prst="rect">
                <a:avLst/>
              </a:prstGeom>
              <a:blipFill rotWithShape="0">
                <a:blip r:embed="rId3"/>
                <a:stretch>
                  <a:fillRect l="-5263" r="-1974" b="-26000"/>
                </a:stretch>
              </a:blipFill>
            </p:spPr>
            <p:txBody>
              <a:bodyPr/>
              <a:lstStyle/>
              <a:p>
                <a:r>
                  <a:rPr lang="ru-RU">
                    <a:noFill/>
                  </a:rPr>
                  <a:t> </a:t>
                </a:r>
              </a:p>
            </p:txBody>
          </p:sp>
        </mc:Fallback>
      </mc:AlternateContent>
      <p:sp>
        <p:nvSpPr>
          <p:cNvPr id="8" name="Прямоугольник 7"/>
          <p:cNvSpPr/>
          <p:nvPr/>
        </p:nvSpPr>
        <p:spPr>
          <a:xfrm>
            <a:off x="6554204" y="1083909"/>
            <a:ext cx="1136850"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инерсия </a:t>
            </a:r>
            <a:endParaRPr lang="ru-RU" sz="2000" dirty="0">
              <a:solidFill>
                <a:schemeClr val="bg1"/>
              </a:solidFill>
            </a:endParaRPr>
          </a:p>
        </p:txBody>
      </p:sp>
      <p:sp>
        <p:nvSpPr>
          <p:cNvPr id="9" name="Прямоугольник 8"/>
          <p:cNvSpPr/>
          <p:nvPr/>
        </p:nvSpPr>
        <p:spPr>
          <a:xfrm>
            <a:off x="640405" y="1507987"/>
            <a:ext cx="7689143" cy="707886"/>
          </a:xfrm>
          <a:prstGeom prst="rect">
            <a:avLst/>
          </a:prstGeom>
        </p:spPr>
        <p:txBody>
          <a:bodyPr wrap="square">
            <a:spAutoFit/>
          </a:bodyPr>
          <a:lstStyle/>
          <a:p>
            <a:r>
              <a:rPr lang="uz-Cyrl-UZ" sz="2000" dirty="0" smtClean="0">
                <a:solidFill>
                  <a:schemeClr val="bg1"/>
                </a:solidFill>
                <a:latin typeface="Times New Roman" panose="02020603050405020304" pitchFamily="18" charset="0"/>
                <a:ea typeface="Times New Roman" panose="02020603050405020304" pitchFamily="18" charset="0"/>
              </a:rPr>
              <a:t>моментли оғирлик маркази атрофида айланувчи </a:t>
            </a:r>
            <a:r>
              <a:rPr lang="uz-Cyrl-UZ" sz="2000" b="1" dirty="0" smtClean="0">
                <a:solidFill>
                  <a:srgbClr val="FF0000"/>
                </a:solidFill>
                <a:latin typeface="Times New Roman" panose="02020603050405020304" pitchFamily="18" charset="0"/>
                <a:ea typeface="Times New Roman" panose="02020603050405020304" pitchFamily="18" charset="0"/>
              </a:rPr>
              <a:t>ротатор</a:t>
            </a:r>
            <a:r>
              <a:rPr lang="uz-Cyrl-UZ" sz="2000" dirty="0" smtClean="0">
                <a:solidFill>
                  <a:schemeClr val="bg1"/>
                </a:solidFill>
                <a:latin typeface="Times New Roman" panose="02020603050405020304" pitchFamily="18" charset="0"/>
                <a:ea typeface="Times New Roman" panose="02020603050405020304" pitchFamily="18" charset="0"/>
              </a:rPr>
              <a:t> деб қараш мумкин. </a:t>
            </a:r>
            <a:endParaRPr lang="ru-RU" sz="2000" dirty="0">
              <a:solidFill>
                <a:schemeClr val="bg1"/>
              </a:solidFill>
            </a:endParaRPr>
          </a:p>
        </p:txBody>
      </p:sp>
      <p:sp>
        <p:nvSpPr>
          <p:cNvPr id="11" name="Прямоугольник 10"/>
          <p:cNvSpPr/>
          <p:nvPr/>
        </p:nvSpPr>
        <p:spPr>
          <a:xfrm>
            <a:off x="640404" y="2171681"/>
            <a:ext cx="3647152"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Бундай</a:t>
            </a:r>
            <a:r>
              <a:rPr lang="ru-RU" sz="2000" dirty="0">
                <a:solidFill>
                  <a:schemeClr val="bg1"/>
                </a:solidFill>
                <a:latin typeface="Times New Roman" panose="02020603050405020304" pitchFamily="18" charset="0"/>
                <a:ea typeface="Times New Roman" panose="02020603050405020304" pitchFamily="18" charset="0"/>
              </a:rPr>
              <a:t> ротатор</a:t>
            </a:r>
            <a:r>
              <a:rPr lang="uz-Cyrl-UZ" sz="2000" dirty="0">
                <a:solidFill>
                  <a:schemeClr val="bg1"/>
                </a:solidFill>
                <a:latin typeface="Times New Roman" panose="02020603050405020304" pitchFamily="18" charset="0"/>
                <a:ea typeface="Times New Roman" panose="02020603050405020304" pitchFamily="18" charset="0"/>
              </a:rPr>
              <a:t>нинг  э</a:t>
            </a:r>
            <a:r>
              <a:rPr lang="ru-RU" sz="2000" dirty="0" err="1">
                <a:solidFill>
                  <a:schemeClr val="bg1"/>
                </a:solidFill>
                <a:latin typeface="Times New Roman" panose="02020603050405020304" pitchFamily="18" charset="0"/>
                <a:ea typeface="Times New Roman" panose="02020603050405020304" pitchFamily="18" charset="0"/>
              </a:rPr>
              <a:t>нергияси</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13" name="TextBox 12"/>
              <p:cNvSpPr txBox="1"/>
              <p:nvPr/>
            </p:nvSpPr>
            <p:spPr>
              <a:xfrm>
                <a:off x="3340503" y="2637535"/>
                <a:ext cx="2801408" cy="46487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ru-RU" sz="2800" i="1" smtClean="0">
                              <a:solidFill>
                                <a:schemeClr val="bg1"/>
                              </a:solidFill>
                              <a:latin typeface="Cambria Math" panose="02040503050406030204" pitchFamily="18" charset="0"/>
                              <a:ea typeface="Cambria Math" panose="02040503050406030204" pitchFamily="18" charset="0"/>
                            </a:rPr>
                            <m:t>𝜀</m:t>
                          </m:r>
                        </m:e>
                        <m:sub>
                          <m:r>
                            <a:rPr lang="en-US" sz="2800" b="0" i="1" smtClean="0">
                              <a:solidFill>
                                <a:schemeClr val="bg1"/>
                              </a:solidFill>
                              <a:latin typeface="Cambria Math" panose="02040503050406030204" pitchFamily="18" charset="0"/>
                            </a:rPr>
                            <m:t>𝑎𝑦𝑙</m:t>
                          </m:r>
                        </m:sub>
                      </m:sSub>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𝐵h𝑗</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𝑗</m:t>
                      </m:r>
                      <m:r>
                        <a:rPr lang="en-US" sz="2800" b="0" i="1" smtClean="0">
                          <a:solidFill>
                            <a:schemeClr val="bg1"/>
                          </a:solidFill>
                          <a:latin typeface="Cambria Math" panose="02040503050406030204" pitchFamily="18" charset="0"/>
                        </a:rPr>
                        <m:t>+1)</m:t>
                      </m:r>
                    </m:oMath>
                  </m:oMathPara>
                </a14:m>
                <a:endParaRPr lang="ru-RU" sz="2800" dirty="0">
                  <a:solidFill>
                    <a:schemeClr val="bg1"/>
                  </a:solidFill>
                </a:endParaRPr>
              </a:p>
            </p:txBody>
          </p:sp>
        </mc:Choice>
        <mc:Fallback>
          <p:sp>
            <p:nvSpPr>
              <p:cNvPr id="13" name="TextBox 12"/>
              <p:cNvSpPr txBox="1">
                <a:spLocks noRot="1" noChangeAspect="1" noMove="1" noResize="1" noEditPoints="1" noAdjustHandles="1" noChangeArrowheads="1" noChangeShapeType="1" noTextEdit="1"/>
              </p:cNvSpPr>
              <p:nvPr/>
            </p:nvSpPr>
            <p:spPr>
              <a:xfrm>
                <a:off x="3340503" y="2637535"/>
                <a:ext cx="2801408" cy="464871"/>
              </a:xfrm>
              <a:prstGeom prst="rect">
                <a:avLst/>
              </a:prstGeom>
              <a:blipFill rotWithShape="0">
                <a:blip r:embed="rId4"/>
                <a:stretch>
                  <a:fillRect/>
                </a:stretch>
              </a:blipFill>
            </p:spPr>
            <p:txBody>
              <a:bodyPr/>
              <a:lstStyle/>
              <a:p>
                <a:r>
                  <a:rPr lang="ru-RU">
                    <a:noFill/>
                  </a:rPr>
                  <a:t> </a:t>
                </a:r>
              </a:p>
            </p:txBody>
          </p:sp>
        </mc:Fallback>
      </mc:AlternateContent>
      <p:sp>
        <p:nvSpPr>
          <p:cNvPr id="14" name="Прямоугольник 13"/>
          <p:cNvSpPr/>
          <p:nvPr/>
        </p:nvSpPr>
        <p:spPr>
          <a:xfrm>
            <a:off x="640404" y="3188917"/>
            <a:ext cx="1970411"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ерда</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16" name="TextBox 15"/>
              <p:cNvSpPr txBox="1"/>
              <p:nvPr/>
            </p:nvSpPr>
            <p:spPr>
              <a:xfrm>
                <a:off x="2532012" y="3209090"/>
                <a:ext cx="808491" cy="40902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rPr>
                        <m:t>𝐵</m:t>
                      </m:r>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h</m:t>
                          </m:r>
                        </m:num>
                        <m:den>
                          <m:r>
                            <a:rPr lang="en-US" b="0" i="1" smtClean="0">
                              <a:solidFill>
                                <a:schemeClr val="bg1"/>
                              </a:solidFill>
                              <a:latin typeface="Cambria Math" panose="02040503050406030204" pitchFamily="18" charset="0"/>
                            </a:rPr>
                            <m:t>8</m:t>
                          </m:r>
                          <m:sSup>
                            <m:sSupPr>
                              <m:ctrlPr>
                                <a:rPr lang="en-US" b="0" i="1" smtClean="0">
                                  <a:solidFill>
                                    <a:schemeClr val="bg1"/>
                                  </a:solidFill>
                                  <a:latin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𝜋</m:t>
                              </m:r>
                            </m:e>
                            <m:sup>
                              <m:r>
                                <a:rPr lang="en-US" b="0" i="1" smtClean="0">
                                  <a:solidFill>
                                    <a:schemeClr val="bg1"/>
                                  </a:solidFill>
                                  <a:latin typeface="Cambria Math" panose="02040503050406030204" pitchFamily="18" charset="0"/>
                                </a:rPr>
                                <m:t>2</m:t>
                              </m:r>
                            </m:sup>
                          </m:sSup>
                        </m:den>
                      </m:f>
                      <m:r>
                        <a:rPr lang="en-US" b="0" i="1" smtClean="0">
                          <a:solidFill>
                            <a:schemeClr val="bg1"/>
                          </a:solidFill>
                          <a:latin typeface="Cambria Math" panose="02040503050406030204" pitchFamily="18" charset="0"/>
                        </a:rPr>
                        <m:t>𝐼</m:t>
                      </m:r>
                    </m:oMath>
                  </m:oMathPara>
                </a14:m>
                <a:endParaRPr lang="ru-RU" dirty="0">
                  <a:solidFill>
                    <a:schemeClr val="bg1"/>
                  </a:solidFill>
                </a:endParaRPr>
              </a:p>
            </p:txBody>
          </p:sp>
        </mc:Choice>
        <mc:Fallback>
          <p:sp>
            <p:nvSpPr>
              <p:cNvPr id="16" name="TextBox 15"/>
              <p:cNvSpPr txBox="1">
                <a:spLocks noRot="1" noChangeAspect="1" noMove="1" noResize="1" noEditPoints="1" noAdjustHandles="1" noChangeArrowheads="1" noChangeShapeType="1" noTextEdit="1"/>
              </p:cNvSpPr>
              <p:nvPr/>
            </p:nvSpPr>
            <p:spPr>
              <a:xfrm>
                <a:off x="2532012" y="3209090"/>
                <a:ext cx="808491" cy="409023"/>
              </a:xfrm>
              <a:prstGeom prst="rect">
                <a:avLst/>
              </a:prstGeom>
              <a:blipFill rotWithShape="0">
                <a:blip r:embed="rId5"/>
                <a:stretch>
                  <a:fillRect l="-3759" r="-3008" b="-11765"/>
                </a:stretch>
              </a:blipFill>
            </p:spPr>
            <p:txBody>
              <a:bodyPr/>
              <a:lstStyle/>
              <a:p>
                <a:r>
                  <a:rPr lang="ru-RU">
                    <a:noFill/>
                  </a:rPr>
                  <a:t> </a:t>
                </a:r>
              </a:p>
            </p:txBody>
          </p:sp>
        </mc:Fallback>
      </mc:AlternateContent>
      <p:sp>
        <p:nvSpPr>
          <p:cNvPr id="17" name="Прямоугольник 16"/>
          <p:cNvSpPr/>
          <p:nvPr/>
        </p:nvSpPr>
        <p:spPr>
          <a:xfrm>
            <a:off x="3340503" y="3188917"/>
            <a:ext cx="5004896" cy="400110"/>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j-</a:t>
            </a:r>
            <a:r>
              <a:rPr lang="ru-RU"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орбитал</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квант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µ-</a:t>
            </a:r>
            <a:r>
              <a:rPr lang="ru-RU" sz="2000" dirty="0" err="1">
                <a:solidFill>
                  <a:schemeClr val="bg1"/>
                </a:solidFill>
                <a:latin typeface="Times New Roman" panose="02020603050405020304" pitchFamily="18" charset="0"/>
                <a:cs typeface="Times New Roman" panose="02020603050405020304" pitchFamily="18" charset="0"/>
              </a:rPr>
              <a:t>келтирилган</a:t>
            </a:r>
            <a:r>
              <a:rPr lang="ru-RU" sz="2000" dirty="0">
                <a:solidFill>
                  <a:schemeClr val="bg1"/>
                </a:solidFill>
                <a:latin typeface="Times New Roman" panose="02020603050405020304" pitchFamily="18" charset="0"/>
                <a:cs typeface="Times New Roman" panose="02020603050405020304" pitchFamily="18" charset="0"/>
              </a:rPr>
              <a:t> масса, </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645225" y="3703921"/>
            <a:ext cx="3498073" cy="400110"/>
          </a:xfrm>
          <a:prstGeom prst="rect">
            <a:avLst/>
          </a:prstGeom>
        </p:spPr>
        <p:txBody>
          <a:bodyPr wrap="none">
            <a:spAutoFit/>
          </a:bodyPr>
          <a:lstStyle/>
          <a:p>
            <a:pPr algn="just"/>
            <a:r>
              <a:rPr lang="en-US" sz="2000" dirty="0" smtClean="0">
                <a:solidFill>
                  <a:schemeClr val="bg1"/>
                </a:solidFill>
                <a:latin typeface="Times New Roman" panose="02020603050405020304" pitchFamily="18" charset="0"/>
                <a:ea typeface="Times New Roman" panose="02020603050405020304" pitchFamily="18" charset="0"/>
              </a:rPr>
              <a:t>a </a:t>
            </a:r>
            <a:r>
              <a:rPr lang="uz-Cyrl-UZ" sz="2000" dirty="0" smtClean="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атомлар орасидаги масофа.</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4133267"/>
      </p:ext>
    </p:extLst>
  </p:cSld>
  <p:clrMapOvr>
    <a:masterClrMapping/>
  </p:clrMapOvr>
  <p:transition spd="med">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8117" y="657156"/>
            <a:ext cx="8063426"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Ротаторнинг  энергия сатҳлари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(2j+1) </a:t>
            </a:r>
            <a:r>
              <a:rPr lang="uz-Cyrl-UZ" sz="2000" dirty="0">
                <a:solidFill>
                  <a:schemeClr val="bg1"/>
                </a:solidFill>
                <a:latin typeface="Times New Roman" panose="02020603050405020304" pitchFamily="18" charset="0"/>
                <a:cs typeface="Times New Roman" panose="02020603050405020304" pitchFamily="18" charset="0"/>
              </a:rPr>
              <a:t>каррали айниган ҳолатда </a:t>
            </a:r>
            <a:r>
              <a:rPr lang="uz-Cyrl-UZ" sz="2000" dirty="0" smtClean="0">
                <a:solidFill>
                  <a:schemeClr val="bg1"/>
                </a:solidFill>
                <a:latin typeface="Times New Roman" panose="02020603050405020304" pitchFamily="18" charset="0"/>
                <a:cs typeface="Times New Roman" panose="02020603050405020304" pitchFamily="18" charset="0"/>
              </a:rPr>
              <a:t>бўлади</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ва қўшни энергия сатҳлари орасидаги фарқ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5476673" y="1054782"/>
                <a:ext cx="1861087" cy="29892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ea typeface="Cambria Math" panose="02040503050406030204" pitchFamily="18" charset="0"/>
                            </a:rPr>
                            <m:t>𝑎𝑦𝑙</m:t>
                          </m:r>
                        </m:sub>
                      </m:sSub>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𝐵h</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𝑗</m:t>
                      </m:r>
                      <m:r>
                        <a:rPr lang="en-US" sz="1800" b="0" i="1" smtClean="0">
                          <a:solidFill>
                            <a:schemeClr val="bg1"/>
                          </a:solidFill>
                          <a:latin typeface="Cambria Math" panose="02040503050406030204" pitchFamily="18" charset="0"/>
                          <a:ea typeface="Cambria Math" panose="02040503050406030204" pitchFamily="18" charset="0"/>
                        </a:rPr>
                        <m:t>+1)</m:t>
                      </m:r>
                    </m:oMath>
                  </m:oMathPara>
                </a14:m>
                <a:endParaRPr lang="ru-RU" sz="18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5476673" y="1054782"/>
                <a:ext cx="1861087" cy="298928"/>
              </a:xfrm>
              <a:prstGeom prst="rect">
                <a:avLst/>
              </a:prstGeom>
              <a:blipFill rotWithShape="0">
                <a:blip r:embed="rId2"/>
                <a:stretch>
                  <a:fillRect l="-1961" r="-3595" b="-26531"/>
                </a:stretch>
              </a:blipFill>
            </p:spPr>
            <p:txBody>
              <a:bodyPr/>
              <a:lstStyle/>
              <a:p>
                <a:r>
                  <a:rPr lang="ru-RU">
                    <a:noFill/>
                  </a:rPr>
                  <a:t> </a:t>
                </a:r>
              </a:p>
            </p:txBody>
          </p:sp>
        </mc:Fallback>
      </mc:AlternateContent>
      <p:sp>
        <p:nvSpPr>
          <p:cNvPr id="5" name="Прямоугольник 4"/>
          <p:cNvSpPr/>
          <p:nvPr/>
        </p:nvSpPr>
        <p:spPr>
          <a:xfrm>
            <a:off x="6801411" y="1011099"/>
            <a:ext cx="1470595" cy="400110"/>
          </a:xfrm>
          <a:prstGeom prst="rect">
            <a:avLst/>
          </a:prstGeom>
        </p:spPr>
        <p:txBody>
          <a:bodyPr wrap="non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бўлади.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558116" y="1411209"/>
            <a:ext cx="7713889" cy="132343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Бу ерда шу нарсани ҳисобга олиш керакки, тебранма ҳаракатдаги қўшни энергия сатҳлари орасидаги фарқ ҳар доим айланма ҳаракатдаги қўшни энергия сатҳлари орасидаги фарқдан жуда катта бўлади, яъни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8" name="TextBox 7"/>
              <p:cNvSpPr txBox="1"/>
              <p:nvPr/>
            </p:nvSpPr>
            <p:spPr>
              <a:xfrm>
                <a:off x="2133741" y="2405241"/>
                <a:ext cx="1496051" cy="29892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 </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ea typeface="Cambria Math" panose="02040503050406030204" pitchFamily="18" charset="0"/>
                            </a:rPr>
                            <m:t>𝑡𝑒𝑏</m:t>
                          </m:r>
                        </m:sub>
                      </m:sSub>
                      <m:r>
                        <a:rPr lang="en-US" sz="1800" b="0" i="1" smtClean="0">
                          <a:solidFill>
                            <a:schemeClr val="bg1"/>
                          </a:solidFill>
                          <a:latin typeface="Cambria Math" panose="02040503050406030204" pitchFamily="18" charset="0"/>
                          <a:ea typeface="Cambria Math" panose="02040503050406030204" pitchFamily="18" charset="0"/>
                        </a:rPr>
                        <m:t>≫</m:t>
                      </m:r>
                      <m:r>
                        <a:rPr lang="ru-RU" sz="1800" i="1">
                          <a:solidFill>
                            <a:schemeClr val="bg1"/>
                          </a:solidFill>
                          <a:latin typeface="Cambria Math" panose="02040503050406030204" pitchFamily="18" charset="0"/>
                          <a:ea typeface="Cambria Math" panose="02040503050406030204" pitchFamily="18" charset="0"/>
                        </a:rPr>
                        <m:t>∆</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ea typeface="Cambria Math" panose="02040503050406030204" pitchFamily="18" charset="0"/>
                            </a:rPr>
                            <m:t>𝑎𝑦𝑙</m:t>
                          </m:r>
                        </m:sub>
                      </m:sSub>
                    </m:oMath>
                  </m:oMathPara>
                </a14:m>
                <a:endParaRPr lang="ru-RU" sz="1800" dirty="0">
                  <a:solidFill>
                    <a:schemeClr val="bg1"/>
                  </a:solidFill>
                </a:endParaRPr>
              </a:p>
            </p:txBody>
          </p:sp>
        </mc:Choice>
        <mc:Fallback>
          <p:sp>
            <p:nvSpPr>
              <p:cNvPr id="8" name="TextBox 7"/>
              <p:cNvSpPr txBox="1">
                <a:spLocks noRot="1" noChangeAspect="1" noMove="1" noResize="1" noEditPoints="1" noAdjustHandles="1" noChangeArrowheads="1" noChangeShapeType="1" noTextEdit="1"/>
              </p:cNvSpPr>
              <p:nvPr/>
            </p:nvSpPr>
            <p:spPr>
              <a:xfrm>
                <a:off x="2133741" y="2405241"/>
                <a:ext cx="1496051" cy="298928"/>
              </a:xfrm>
              <a:prstGeom prst="rect">
                <a:avLst/>
              </a:prstGeom>
              <a:blipFill rotWithShape="0">
                <a:blip r:embed="rId3"/>
                <a:stretch>
                  <a:fillRect l="-2857" r="-2041" b="-24490"/>
                </a:stretch>
              </a:blipFill>
            </p:spPr>
            <p:txBody>
              <a:bodyPr/>
              <a:lstStyle/>
              <a:p>
                <a:r>
                  <a:rPr lang="ru-RU">
                    <a:noFill/>
                  </a:rPr>
                  <a:t> </a:t>
                </a:r>
              </a:p>
            </p:txBody>
          </p:sp>
        </mc:Fallback>
      </mc:AlternateContent>
      <p:sp>
        <p:nvSpPr>
          <p:cNvPr id="9" name="Прямоугольник 8"/>
          <p:cNvSpPr/>
          <p:nvPr/>
        </p:nvSpPr>
        <p:spPr>
          <a:xfrm>
            <a:off x="3566154" y="2350226"/>
            <a:ext cx="1080745"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бўлади. </a:t>
            </a:r>
            <a:endParaRPr lang="ru-RU" sz="2000" dirty="0">
              <a:solidFill>
                <a:schemeClr val="bg1"/>
              </a:solidFill>
            </a:endParaRPr>
          </a:p>
        </p:txBody>
      </p:sp>
      <p:sp>
        <p:nvSpPr>
          <p:cNvPr id="10" name="Прямоугольник 9"/>
          <p:cNvSpPr/>
          <p:nvPr/>
        </p:nvSpPr>
        <p:spPr>
          <a:xfrm>
            <a:off x="558116" y="2789663"/>
            <a:ext cx="5142755" cy="400110"/>
          </a:xfrm>
          <a:prstGeom prst="rect">
            <a:avLst/>
          </a:prstGeom>
        </p:spPr>
        <p:txBody>
          <a:bodyPr wrap="none">
            <a:spAutoFit/>
          </a:bodyPr>
          <a:lstStyle/>
          <a:p>
            <a:pPr algn="just"/>
            <a:r>
              <a:rPr lang="ru-RU" sz="2000" dirty="0" err="1">
                <a:solidFill>
                  <a:schemeClr val="bg1"/>
                </a:solidFill>
                <a:latin typeface="Times New Roman" panose="02020603050405020304" pitchFamily="18" charset="0"/>
                <a:ea typeface="Times New Roman" panose="02020603050405020304" pitchFamily="18" charset="0"/>
              </a:rPr>
              <a:t>Шундай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қилиб</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тегишли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ёрдамида</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12" name="TextBox 11"/>
              <p:cNvSpPr txBox="1"/>
              <p:nvPr/>
            </p:nvSpPr>
            <p:spPr>
              <a:xfrm>
                <a:off x="2548053" y="3531738"/>
                <a:ext cx="4083554" cy="89434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𝑧</m:t>
                          </m:r>
                        </m:e>
                        <m:sub>
                          <m:r>
                            <a:rPr lang="en-US" sz="2400" b="0" i="1" smtClean="0">
                              <a:solidFill>
                                <a:schemeClr val="bg1"/>
                              </a:solidFill>
                              <a:latin typeface="Cambria Math" panose="02040503050406030204" pitchFamily="18" charset="0"/>
                            </a:rPr>
                            <m:t>𝑡𝑒𝑏</m:t>
                          </m:r>
                        </m:sub>
                      </m:sSub>
                      <m:r>
                        <a:rPr lang="en-US" sz="2400" b="0" i="1" smtClean="0">
                          <a:solidFill>
                            <a:schemeClr val="bg1"/>
                          </a:solidFill>
                          <a:latin typeface="Cambria Math" panose="02040503050406030204" pitchFamily="18" charset="0"/>
                        </a:rPr>
                        <m:t>=</m:t>
                      </m:r>
                      <m:nary>
                        <m:naryPr>
                          <m:chr m:val="∑"/>
                          <m:subHide m:val="on"/>
                          <m:supHide m:val="on"/>
                          <m:ctrlPr>
                            <a:rPr lang="en-US" sz="2400" b="0" i="1" smtClean="0">
                              <a:solidFill>
                                <a:schemeClr val="bg1"/>
                              </a:solidFill>
                              <a:latin typeface="Cambria Math" panose="02040503050406030204" pitchFamily="18" charset="0"/>
                            </a:rPr>
                          </m:ctrlPr>
                        </m:naryPr>
                        <m:sub/>
                        <m:sup/>
                        <m:e>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𝑡𝑒𝑏</m:t>
                                          </m:r>
                                        </m:sub>
                                      </m:sSub>
                                    </m:num>
                                    <m:den>
                                      <m:r>
                                        <a:rPr lang="en-US" sz="2400" b="0" i="1" smtClean="0">
                                          <a:solidFill>
                                            <a:schemeClr val="bg1"/>
                                          </a:solidFill>
                                          <a:latin typeface="Cambria Math" panose="02040503050406030204" pitchFamily="18" charset="0"/>
                                        </a:rPr>
                                        <m:t>𝑘𝑇</m:t>
                                      </m:r>
                                    </m:den>
                                  </m:f>
                                </m:e>
                              </m:d>
                            </m:e>
                          </m:func>
                          <m:r>
                            <a:rPr lang="en-US" sz="2400" b="0" i="1" smtClean="0">
                              <a:solidFill>
                                <a:schemeClr val="bg1"/>
                              </a:solidFill>
                              <a:latin typeface="Cambria Math" panose="02040503050406030204" pitchFamily="18" charset="0"/>
                            </a:rPr>
                            <m:t>𝑔</m:t>
                          </m:r>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𝑡𝑒𝑏</m:t>
                              </m:r>
                            </m:sub>
                          </m:sSub>
                          <m:r>
                            <a:rPr lang="en-US" sz="2400" b="0" i="1" smtClean="0">
                              <a:solidFill>
                                <a:schemeClr val="bg1"/>
                              </a:solidFill>
                              <a:latin typeface="Cambria Math" panose="02040503050406030204" pitchFamily="18" charset="0"/>
                            </a:rPr>
                            <m:t>)</m:t>
                          </m:r>
                        </m:e>
                      </m:nary>
                    </m:oMath>
                  </m:oMathPara>
                </a14:m>
                <a:endParaRPr lang="ru-RU" sz="2400" dirty="0">
                  <a:solidFill>
                    <a:schemeClr val="bg1"/>
                  </a:solidFill>
                </a:endParaRPr>
              </a:p>
            </p:txBody>
          </p:sp>
        </mc:Choice>
        <mc:Fallback>
          <p:sp>
            <p:nvSpPr>
              <p:cNvPr id="12" name="TextBox 11"/>
              <p:cNvSpPr txBox="1">
                <a:spLocks noRot="1" noChangeAspect="1" noMove="1" noResize="1" noEditPoints="1" noAdjustHandles="1" noChangeArrowheads="1" noChangeShapeType="1" noTextEdit="1"/>
              </p:cNvSpPr>
              <p:nvPr/>
            </p:nvSpPr>
            <p:spPr>
              <a:xfrm>
                <a:off x="2548053" y="3531738"/>
                <a:ext cx="4083554" cy="894347"/>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1293447"/>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p:cNvSpPr txBox="1"/>
              <p:nvPr/>
            </p:nvSpPr>
            <p:spPr>
              <a:xfrm>
                <a:off x="2382060" y="535619"/>
                <a:ext cx="3140603" cy="67076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𝑧</m:t>
                          </m:r>
                        </m:e>
                        <m:sub>
                          <m:r>
                            <a:rPr lang="en-US" sz="1800" b="0" i="1" smtClean="0">
                              <a:solidFill>
                                <a:schemeClr val="bg1"/>
                              </a:solidFill>
                              <a:latin typeface="Cambria Math" panose="02040503050406030204" pitchFamily="18" charset="0"/>
                            </a:rPr>
                            <m:t>𝑎𝑦𝑙</m:t>
                          </m:r>
                        </m:sub>
                      </m:sSub>
                      <m:r>
                        <a:rPr lang="en-US" sz="1800" b="0" i="1" smtClean="0">
                          <a:solidFill>
                            <a:schemeClr val="bg1"/>
                          </a:solidFill>
                          <a:latin typeface="Cambria Math" panose="02040503050406030204" pitchFamily="18" charset="0"/>
                        </a:rPr>
                        <m:t>=</m:t>
                      </m:r>
                      <m:nary>
                        <m:naryPr>
                          <m:chr m:val="∑"/>
                          <m:subHide m:val="on"/>
                          <m:supHide m:val="on"/>
                          <m:ctrlPr>
                            <a:rPr lang="en-US" sz="1800" b="0" i="1" smtClean="0">
                              <a:solidFill>
                                <a:schemeClr val="bg1"/>
                              </a:solidFill>
                              <a:latin typeface="Cambria Math" panose="02040503050406030204" pitchFamily="18" charset="0"/>
                            </a:rPr>
                          </m:ctrlPr>
                        </m:naryPr>
                        <m:sub/>
                        <m:sup/>
                        <m:e>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𝑎𝑦𝑙</m:t>
                                          </m:r>
                                        </m:sub>
                                      </m:sSub>
                                    </m:num>
                                    <m:den>
                                      <m:r>
                                        <a:rPr lang="en-US" sz="1800" b="0" i="1" smtClean="0">
                                          <a:solidFill>
                                            <a:schemeClr val="bg1"/>
                                          </a:solidFill>
                                          <a:latin typeface="Cambria Math" panose="02040503050406030204" pitchFamily="18" charset="0"/>
                                        </a:rPr>
                                        <m:t>𝑘𝑇</m:t>
                                      </m:r>
                                    </m:den>
                                  </m:f>
                                </m:e>
                              </m:d>
                            </m:e>
                          </m:func>
                          <m:r>
                            <a:rPr lang="en-US" sz="1800" b="0" i="1" smtClean="0">
                              <a:solidFill>
                                <a:schemeClr val="bg1"/>
                              </a:solidFill>
                              <a:latin typeface="Cambria Math" panose="02040503050406030204" pitchFamily="18" charset="0"/>
                            </a:rPr>
                            <m:t>𝑔</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Ƞ</m:t>
                              </m:r>
                            </m:e>
                            <m:sub>
                              <m:r>
                                <a:rPr lang="en-US" sz="1800" b="0" i="1" smtClean="0">
                                  <a:solidFill>
                                    <a:schemeClr val="bg1"/>
                                  </a:solidFill>
                                  <a:latin typeface="Cambria Math" panose="02040503050406030204" pitchFamily="18" charset="0"/>
                                </a:rPr>
                                <m:t>𝑎𝑦𝑙</m:t>
                              </m:r>
                            </m:sub>
                          </m:sSub>
                          <m:r>
                            <a:rPr lang="en-US" sz="1800" b="0" i="1" smtClean="0">
                              <a:solidFill>
                                <a:schemeClr val="bg1"/>
                              </a:solidFill>
                              <a:latin typeface="Cambria Math" panose="02040503050406030204" pitchFamily="18" charset="0"/>
                            </a:rPr>
                            <m:t>)</m:t>
                          </m:r>
                        </m:e>
                      </m:nary>
                    </m:oMath>
                  </m:oMathPara>
                </a14:m>
                <a:endParaRPr lang="ru-RU" sz="1800"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2382060" y="535619"/>
                <a:ext cx="3140603" cy="670761"/>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1055632" y="1206380"/>
            <a:ext cx="7397703" cy="1938992"/>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 функцияларини ва натижада икки атомли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000" dirty="0" smtClean="0">
                <a:solidFill>
                  <a:schemeClr val="bg1"/>
                </a:solidFill>
                <a:latin typeface="Times New Roman" panose="02020603050405020304" pitchFamily="18" charset="0"/>
                <a:cs typeface="Times New Roman" panose="02020603050405020304" pitchFamily="18" charset="0"/>
              </a:rPr>
              <a:t>та</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молекуладан </a:t>
            </a:r>
            <a:r>
              <a:rPr lang="uz-Cyrl-UZ" sz="2000" dirty="0">
                <a:solidFill>
                  <a:schemeClr val="bg1"/>
                </a:solidFill>
                <a:latin typeface="Times New Roman" panose="02020603050405020304" pitchFamily="18" charset="0"/>
                <a:cs typeface="Times New Roman" panose="02020603050405020304" pitchFamily="18" charset="0"/>
              </a:rPr>
              <a:t>ташкил топган газ ички энергиясини</a:t>
            </a:r>
            <a:r>
              <a:rPr lang="uz-Cyrl-UZ"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иссиқлик сиғимини ва термодинамик катталикларни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ҳисоблаш </a:t>
            </a:r>
            <a:r>
              <a:rPr lang="uz-Cyrl-UZ" sz="2000" dirty="0">
                <a:solidFill>
                  <a:schemeClr val="bg1"/>
                </a:solidFill>
                <a:latin typeface="Times New Roman" panose="02020603050405020304" pitchFamily="18" charset="0"/>
                <a:cs typeface="Times New Roman" panose="02020603050405020304" pitchFamily="18" charset="0"/>
              </a:rPr>
              <a:t>мумкин бўлади. </a:t>
            </a:r>
            <a:r>
              <a:rPr lang="uz-Cyrl-UZ" sz="2000" dirty="0" smtClean="0">
                <a:solidFill>
                  <a:schemeClr val="bg1"/>
                </a:solidFill>
                <a:latin typeface="Times New Roman" panose="02020603050405020304" pitchFamily="18" charset="0"/>
                <a:cs typeface="Times New Roman" panose="02020603050405020304" pitchFamily="18" charset="0"/>
              </a:rPr>
              <a:t>Ҳар </a:t>
            </a:r>
            <a:r>
              <a:rPr lang="uz-Cyrl-UZ" sz="2000" dirty="0">
                <a:solidFill>
                  <a:schemeClr val="bg1"/>
                </a:solidFill>
                <a:latin typeface="Times New Roman" panose="02020603050405020304" pitchFamily="18" charset="0"/>
                <a:cs typeface="Times New Roman" panose="02020603050405020304" pitchFamily="18" charset="0"/>
              </a:rPr>
              <a:t>бир турдаги ҳаракат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билан </a:t>
            </a:r>
            <a:r>
              <a:rPr lang="uz-Cyrl-UZ" sz="2000" dirty="0">
                <a:solidFill>
                  <a:schemeClr val="bg1"/>
                </a:solidFill>
                <a:latin typeface="Times New Roman" panose="02020603050405020304" pitchFamily="18" charset="0"/>
                <a:cs typeface="Times New Roman" panose="02020603050405020304" pitchFamily="18" charset="0"/>
              </a:rPr>
              <a:t>боғлиқ бўлган масалани алоҳида </a:t>
            </a:r>
            <a:r>
              <a:rPr lang="uz-Cyrl-UZ" sz="2000" dirty="0" smtClean="0">
                <a:solidFill>
                  <a:schemeClr val="bg1"/>
                </a:solidFill>
                <a:latin typeface="Times New Roman" panose="02020603050405020304" pitchFamily="18" charset="0"/>
                <a:cs typeface="Times New Roman" panose="02020603050405020304" pitchFamily="18" charset="0"/>
              </a:rPr>
              <a:t>к</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ўриб </a:t>
            </a:r>
            <a:r>
              <a:rPr lang="uz-Cyrl-UZ" sz="2000" dirty="0">
                <a:solidFill>
                  <a:schemeClr val="bg1"/>
                </a:solidFill>
                <a:latin typeface="Times New Roman" panose="02020603050405020304" pitchFamily="18" charset="0"/>
                <a:cs typeface="Times New Roman" panose="02020603050405020304" pitchFamily="18" charset="0"/>
              </a:rPr>
              <a:t>чиқамиз.</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055632" y="3234985"/>
            <a:ext cx="6638356"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Икки атомли молекулани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квант ос</a:t>
            </a:r>
            <a:r>
              <a:rPr lang="uz-Cyrl-UZ" sz="2000" dirty="0">
                <a:solidFill>
                  <a:schemeClr val="bg1"/>
                </a:solidFill>
                <a:latin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cs typeface="Times New Roman" panose="02020603050405020304" pitchFamily="18" charset="0"/>
              </a:rPr>
              <a:t>илл</a:t>
            </a:r>
            <a:r>
              <a:rPr lang="uz-Cyrl-UZ" sz="2000" dirty="0">
                <a:solidFill>
                  <a:schemeClr val="bg1"/>
                </a:solidFill>
                <a:latin typeface="Times New Roman" panose="02020603050405020304" pitchFamily="18" charset="0"/>
                <a:cs typeface="Times New Roman" panose="02020603050405020304" pitchFamily="18" charset="0"/>
              </a:rPr>
              <a:t>я</a:t>
            </a:r>
            <a:r>
              <a:rPr lang="ru-RU" sz="2000" dirty="0">
                <a:solidFill>
                  <a:schemeClr val="bg1"/>
                </a:solidFill>
                <a:latin typeface="Times New Roman" panose="02020603050405020304" pitchFamily="18" charset="0"/>
                <a:cs typeface="Times New Roman" panose="02020603050405020304" pitchFamily="18" charset="0"/>
              </a:rPr>
              <a:t>тор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деб</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қара</a:t>
            </a:r>
            <a:r>
              <a:rPr lang="uz-Cyrl-UZ" sz="2000" dirty="0" smtClean="0">
                <a:solidFill>
                  <a:schemeClr val="bg1"/>
                </a:solidFill>
                <a:latin typeface="Times New Roman" panose="02020603050405020304" pitchFamily="18" charset="0"/>
                <a:cs typeface="Times New Roman" panose="02020603050405020304" pitchFamily="18" charset="0"/>
              </a:rPr>
              <a:t>ймиз</a:t>
            </a:r>
            <a:r>
              <a:rPr lang="ru-RU"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7" name="TextBox 6"/>
              <p:cNvSpPr txBox="1"/>
              <p:nvPr/>
            </p:nvSpPr>
            <p:spPr>
              <a:xfrm>
                <a:off x="3952361" y="3234985"/>
                <a:ext cx="1339149" cy="48404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𝐸</m:t>
                          </m:r>
                        </m:e>
                        <m:sub>
                          <m:r>
                            <a:rPr lang="en-US" b="0" i="1" smtClean="0">
                              <a:solidFill>
                                <a:schemeClr val="bg1"/>
                              </a:solidFill>
                              <a:latin typeface="Cambria Math" panose="02040503050406030204" pitchFamily="18" charset="0"/>
                            </a:rPr>
                            <m:t>𝑛</m:t>
                          </m:r>
                        </m:sub>
                      </m:sSub>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h𝑣</m:t>
                      </m:r>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1</m:t>
                              </m:r>
                            </m:num>
                            <m:den>
                              <m:r>
                                <a:rPr lang="en-US" b="0" i="1" smtClean="0">
                                  <a:solidFill>
                                    <a:schemeClr val="bg1"/>
                                  </a:solidFill>
                                  <a:latin typeface="Cambria Math" panose="02040503050406030204" pitchFamily="18" charset="0"/>
                                </a:rPr>
                                <m:t>2</m:t>
                              </m:r>
                            </m:den>
                          </m:f>
                        </m:e>
                      </m:d>
                    </m:oMath>
                  </m:oMathPara>
                </a14:m>
                <a:endParaRPr lang="ru-RU" dirty="0">
                  <a:solidFill>
                    <a:schemeClr val="bg1"/>
                  </a:solidFill>
                </a:endParaRPr>
              </a:p>
            </p:txBody>
          </p:sp>
        </mc:Choice>
        <mc:Fallback>
          <p:sp>
            <p:nvSpPr>
              <p:cNvPr id="7" name="TextBox 6"/>
              <p:cNvSpPr txBox="1">
                <a:spLocks noRot="1" noChangeAspect="1" noMove="1" noResize="1" noEditPoints="1" noAdjustHandles="1" noChangeArrowheads="1" noChangeShapeType="1" noTextEdit="1"/>
              </p:cNvSpPr>
              <p:nvPr/>
            </p:nvSpPr>
            <p:spPr>
              <a:xfrm>
                <a:off x="3952361" y="3234985"/>
                <a:ext cx="1339149" cy="484043"/>
              </a:xfrm>
              <a:prstGeom prst="rect">
                <a:avLst/>
              </a:prstGeom>
              <a:blipFill rotWithShape="0">
                <a:blip r:embed="rId3"/>
                <a:stretch>
                  <a:fillRect l="-2273"/>
                </a:stretch>
              </a:blipFill>
            </p:spPr>
            <p:txBody>
              <a:bodyPr/>
              <a:lstStyle/>
              <a:p>
                <a:r>
                  <a:rPr lang="ru-RU">
                    <a:noFill/>
                  </a:rPr>
                  <a:t> </a:t>
                </a:r>
              </a:p>
            </p:txBody>
          </p:sp>
        </mc:Fallback>
      </mc:AlternateContent>
    </p:spTree>
    <p:extLst>
      <p:ext uri="{BB962C8B-B14F-4D97-AF65-F5344CB8AC3E}">
        <p14:creationId xmlns:p14="http://schemas.microsoft.com/office/powerpoint/2010/main" val="3015144036"/>
      </p:ext>
    </p:extLst>
  </p:cSld>
  <p:clrMapOvr>
    <a:masterClrMapping/>
  </p:clrMapOvr>
  <p:transition spd="med">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3038" y="763441"/>
            <a:ext cx="6858000" cy="707886"/>
          </a:xfrm>
          <a:prstGeom prst="rect">
            <a:avLst/>
          </a:prstGeom>
        </p:spPr>
        <p:txBody>
          <a:bodyPr wrap="square">
            <a:spAutoFit/>
          </a:bodyPr>
          <a:lstStyle/>
          <a:p>
            <a:r>
              <a:rPr lang="ru-RU" sz="2000" dirty="0">
                <a:solidFill>
                  <a:schemeClr val="bg1"/>
                </a:solidFill>
                <a:latin typeface="Times New Roman" panose="02020603050405020304" pitchFamily="18" charset="0"/>
                <a:ea typeface="Times New Roman" panose="02020603050405020304" pitchFamily="18" charset="0"/>
              </a:rPr>
              <a:t>Шу </a:t>
            </a:r>
            <a:r>
              <a:rPr lang="ru-RU" sz="2000" dirty="0" err="1">
                <a:solidFill>
                  <a:schemeClr val="bg1"/>
                </a:solidFill>
                <a:latin typeface="Times New Roman" panose="02020603050405020304" pitchFamily="18" charset="0"/>
                <a:ea typeface="Times New Roman" panose="02020603050405020304" pitchFamily="18" charset="0"/>
              </a:rPr>
              <a:t>сабабли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сатҳлари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айнимаган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демак</a:t>
            </a:r>
            <a:r>
              <a:rPr lang="ru-RU" sz="2000" dirty="0">
                <a:solidFill>
                  <a:schemeClr val="bg1"/>
                </a:solidFill>
                <a:latin typeface="Times New Roman" panose="02020603050405020304" pitchFamily="18" charset="0"/>
                <a:ea typeface="Times New Roman" panose="02020603050405020304" pitchFamily="18" charset="0"/>
              </a:rPr>
              <a:t> статистик </a:t>
            </a:r>
            <a:r>
              <a:rPr lang="ru-RU" sz="2000" dirty="0" err="1">
                <a:solidFill>
                  <a:schemeClr val="bg1"/>
                </a:solidFill>
                <a:latin typeface="Times New Roman" panose="02020603050405020304" pitchFamily="18" charset="0"/>
                <a:ea typeface="Times New Roman" panose="02020603050405020304" pitchFamily="18" charset="0"/>
              </a:rPr>
              <a:t>вазн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ёки</a:t>
            </a:r>
            <a:r>
              <a:rPr lang="ru-RU" sz="2000" dirty="0">
                <a:solidFill>
                  <a:schemeClr val="bg1"/>
                </a:solidFill>
                <a:latin typeface="Times New Roman" panose="02020603050405020304" pitchFamily="18" charset="0"/>
                <a:ea typeface="Times New Roman" panose="02020603050405020304" pitchFamily="18" charset="0"/>
              </a:rPr>
              <a:t> квант </a:t>
            </a:r>
            <a:r>
              <a:rPr lang="ru-RU" sz="2000" dirty="0" err="1">
                <a:solidFill>
                  <a:schemeClr val="bg1"/>
                </a:solidFill>
                <a:latin typeface="Times New Roman" panose="02020603050405020304" pitchFamily="18" charset="0"/>
                <a:ea typeface="Times New Roman" panose="02020603050405020304" pitchFamily="18" charset="0"/>
              </a:rPr>
              <a:t>ҳолатлар</a:t>
            </a:r>
            <a:r>
              <a:rPr lang="ru-RU" sz="2000" dirty="0">
                <a:solidFill>
                  <a:schemeClr val="bg1"/>
                </a:solidFill>
                <a:latin typeface="Times New Roman" panose="02020603050405020304" pitchFamily="18" charset="0"/>
                <a:ea typeface="Times New Roman" panose="02020603050405020304" pitchFamily="18" charset="0"/>
              </a:rPr>
              <a:t> сони </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3" name="TextBox 2"/>
              <p:cNvSpPr txBox="1"/>
              <p:nvPr/>
            </p:nvSpPr>
            <p:spPr>
              <a:xfrm>
                <a:off x="5466945" y="1117384"/>
                <a:ext cx="1345497"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𝑔</m:t>
                      </m:r>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𝑡𝑒𝑏</m:t>
                              </m:r>
                            </m:sub>
                          </m:sSub>
                        </m:e>
                      </m:d>
                      <m:r>
                        <a:rPr lang="en-US" sz="2000" b="0" i="1" smtClean="0">
                          <a:solidFill>
                            <a:schemeClr val="bg1"/>
                          </a:solidFill>
                          <a:latin typeface="Cambria Math" panose="02040503050406030204" pitchFamily="18" charset="0"/>
                        </a:rPr>
                        <m:t>=1</m:t>
                      </m:r>
                    </m:oMath>
                  </m:oMathPara>
                </a14:m>
                <a:endParaRPr lang="ru-RU"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5466945" y="1117384"/>
                <a:ext cx="1345497" cy="307777"/>
              </a:xfrm>
              <a:prstGeom prst="rect">
                <a:avLst/>
              </a:prstGeom>
              <a:blipFill rotWithShape="0">
                <a:blip r:embed="rId2"/>
                <a:stretch>
                  <a:fillRect l="-3620" r="-3167" b="-27451"/>
                </a:stretch>
              </a:blipFill>
            </p:spPr>
            <p:txBody>
              <a:bodyPr/>
              <a:lstStyle/>
              <a:p>
                <a:r>
                  <a:rPr lang="ru-RU">
                    <a:noFill/>
                  </a:rPr>
                  <a:t> </a:t>
                </a:r>
              </a:p>
            </p:txBody>
          </p:sp>
        </mc:Fallback>
      </mc:AlternateContent>
      <p:sp>
        <p:nvSpPr>
          <p:cNvPr id="4" name="Прямоугольник 3"/>
          <p:cNvSpPr/>
          <p:nvPr/>
        </p:nvSpPr>
        <p:spPr>
          <a:xfrm>
            <a:off x="963038" y="1471327"/>
            <a:ext cx="6858000" cy="707886"/>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У </a:t>
            </a:r>
            <a:r>
              <a:rPr lang="ru-RU" sz="2000" dirty="0" err="1">
                <a:solidFill>
                  <a:schemeClr val="bg1"/>
                </a:solidFill>
                <a:latin typeface="Times New Roman" panose="02020603050405020304" pitchFamily="18" charset="0"/>
                <a:ea typeface="Times New Roman" panose="02020603050405020304" pitchFamily="18" charset="0"/>
              </a:rPr>
              <a:t>ҳолда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кирувчи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йиғинди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камаювчи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геометрик</a:t>
            </a:r>
            <a:r>
              <a:rPr lang="ru-RU" sz="2000" dirty="0">
                <a:solidFill>
                  <a:schemeClr val="bg1"/>
                </a:solidFill>
                <a:latin typeface="Times New Roman" panose="02020603050405020304" pitchFamily="18" charset="0"/>
                <a:ea typeface="Times New Roman" panose="02020603050405020304" pitchFamily="18" charset="0"/>
              </a:rPr>
              <a:t> прогрессия </a:t>
            </a:r>
            <a:r>
              <a:rPr lang="ru-RU" sz="2000" dirty="0" err="1">
                <a:solidFill>
                  <a:schemeClr val="bg1"/>
                </a:solidFill>
                <a:latin typeface="Times New Roman" panose="02020603050405020304" pitchFamily="18" charset="0"/>
                <a:ea typeface="Times New Roman" panose="02020603050405020304" pitchFamily="18" charset="0"/>
              </a:rPr>
              <a:t>бўл</a:t>
            </a:r>
            <a:r>
              <a:rPr lang="uz-Cyrl-UZ" sz="2000" dirty="0">
                <a:solidFill>
                  <a:schemeClr val="bg1"/>
                </a:solidFill>
                <a:latin typeface="Times New Roman" panose="02020603050405020304" pitchFamily="18" charset="0"/>
                <a:ea typeface="Times New Roman" panose="02020603050405020304" pitchFamily="18" charset="0"/>
              </a:rPr>
              <a:t>а</a:t>
            </a:r>
            <a:r>
              <a:rPr lang="ru-RU" sz="2000" dirty="0" err="1">
                <a:solidFill>
                  <a:schemeClr val="bg1"/>
                </a:solidFill>
                <a:latin typeface="Times New Roman" panose="02020603050405020304" pitchFamily="18" charset="0"/>
                <a:ea typeface="Times New Roman" panose="02020603050405020304" pitchFamily="18" charset="0"/>
              </a:rPr>
              <a:t>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6" name="TextBox 5"/>
              <p:cNvSpPr txBox="1"/>
              <p:nvPr/>
            </p:nvSpPr>
            <p:spPr>
              <a:xfrm>
                <a:off x="2918299" y="2397868"/>
                <a:ext cx="2279535" cy="102444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𝑍</m:t>
                          </m:r>
                        </m:e>
                        <m:sub>
                          <m:r>
                            <a:rPr lang="en-US" sz="1800" b="0" i="1" smtClean="0">
                              <a:solidFill>
                                <a:schemeClr val="bg1"/>
                              </a:solidFill>
                              <a:latin typeface="Cambria Math" panose="02040503050406030204" pitchFamily="18" charset="0"/>
                            </a:rPr>
                            <m:t>𝑡𝑒𝑏</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h𝑣</m:t>
                                      </m:r>
                                    </m:num>
                                    <m:den>
                                      <m:r>
                                        <a:rPr lang="en-US" sz="1800" b="0" i="1" smtClean="0">
                                          <a:solidFill>
                                            <a:schemeClr val="bg1"/>
                                          </a:solidFill>
                                          <a:latin typeface="Cambria Math" panose="02040503050406030204" pitchFamily="18" charset="0"/>
                                        </a:rPr>
                                        <m:t>2</m:t>
                                      </m:r>
                                      <m:r>
                                        <a:rPr lang="en-US" sz="1800" b="0" i="1" smtClean="0">
                                          <a:solidFill>
                                            <a:schemeClr val="bg1"/>
                                          </a:solidFill>
                                          <a:latin typeface="Cambria Math" panose="02040503050406030204" pitchFamily="18" charset="0"/>
                                        </a:rPr>
                                        <m:t>𝑘𝑇</m:t>
                                      </m:r>
                                    </m:den>
                                  </m:f>
                                </m:e>
                              </m:d>
                            </m:e>
                          </m:func>
                        </m:num>
                        <m:den>
                          <m:r>
                            <a:rPr lang="en-US" sz="1800" b="0" i="1" smtClean="0">
                              <a:solidFill>
                                <a:schemeClr val="bg1"/>
                              </a:solidFill>
                              <a:latin typeface="Cambria Math" panose="02040503050406030204" pitchFamily="18" charset="0"/>
                            </a:rPr>
                            <m:t>1−</m:t>
                          </m:r>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h𝑣</m:t>
                                      </m:r>
                                    </m:num>
                                    <m:den>
                                      <m:r>
                                        <a:rPr lang="en-US" sz="1800" b="0" i="1" smtClean="0">
                                          <a:solidFill>
                                            <a:schemeClr val="bg1"/>
                                          </a:solidFill>
                                          <a:latin typeface="Cambria Math" panose="02040503050406030204" pitchFamily="18" charset="0"/>
                                        </a:rPr>
                                        <m:t>𝑘𝑇</m:t>
                                      </m:r>
                                    </m:den>
                                  </m:f>
                                </m:e>
                              </m:d>
                            </m:e>
                          </m:func>
                        </m:den>
                      </m:f>
                    </m:oMath>
                  </m:oMathPara>
                </a14:m>
                <a:endParaRPr lang="ru-RU" sz="1800" dirty="0">
                  <a:solidFill>
                    <a:schemeClr val="bg1"/>
                  </a:solidFill>
                </a:endParaRPr>
              </a:p>
            </p:txBody>
          </p:sp>
        </mc:Choice>
        <mc:Fallback>
          <p:sp>
            <p:nvSpPr>
              <p:cNvPr id="6" name="TextBox 5"/>
              <p:cNvSpPr txBox="1">
                <a:spLocks noRot="1" noChangeAspect="1" noMove="1" noResize="1" noEditPoints="1" noAdjustHandles="1" noChangeArrowheads="1" noChangeShapeType="1" noTextEdit="1"/>
              </p:cNvSpPr>
              <p:nvPr/>
            </p:nvSpPr>
            <p:spPr>
              <a:xfrm>
                <a:off x="2918299" y="2397868"/>
                <a:ext cx="2279535" cy="1024448"/>
              </a:xfrm>
              <a:prstGeom prst="rect">
                <a:avLst/>
              </a:prstGeom>
              <a:blipFill rotWithShape="0">
                <a:blip r:embed="rId3"/>
                <a:stretch>
                  <a:fillRect/>
                </a:stretch>
              </a:blipFill>
            </p:spPr>
            <p:txBody>
              <a:bodyPr/>
              <a:lstStyle/>
              <a:p>
                <a:r>
                  <a:rPr lang="ru-RU">
                    <a:noFill/>
                  </a:rPr>
                  <a:t> </a:t>
                </a:r>
              </a:p>
            </p:txBody>
          </p:sp>
        </mc:Fallback>
      </mc:AlternateContent>
      <p:sp>
        <p:nvSpPr>
          <p:cNvPr id="7" name="Прямоугольник 6"/>
          <p:cNvSpPr/>
          <p:nvPr/>
        </p:nvSpPr>
        <p:spPr>
          <a:xfrm>
            <a:off x="673709" y="3440916"/>
            <a:ext cx="718466"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Агар</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9" name="TextBox 8"/>
              <p:cNvSpPr txBox="1"/>
              <p:nvPr/>
            </p:nvSpPr>
            <p:spPr>
              <a:xfrm>
                <a:off x="1402562" y="3330093"/>
                <a:ext cx="932756" cy="58432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𝑐</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h𝑣</m:t>
                          </m:r>
                        </m:num>
                        <m:den>
                          <m:r>
                            <a:rPr lang="en-US" sz="2000" b="0" i="1" smtClean="0">
                              <a:solidFill>
                                <a:schemeClr val="bg1"/>
                              </a:solidFill>
                              <a:latin typeface="Cambria Math" panose="02040503050406030204" pitchFamily="18" charset="0"/>
                            </a:rPr>
                            <m:t>𝑘𝑇</m:t>
                          </m:r>
                        </m:den>
                      </m:f>
                    </m:oMath>
                  </m:oMathPara>
                </a14:m>
                <a:endParaRPr lang="ru-RU" sz="2000" dirty="0">
                  <a:solidFill>
                    <a:schemeClr val="bg1"/>
                  </a:solidFill>
                </a:endParaRPr>
              </a:p>
            </p:txBody>
          </p:sp>
        </mc:Choice>
        <mc:Fallback>
          <p:sp>
            <p:nvSpPr>
              <p:cNvPr id="9" name="TextBox 8"/>
              <p:cNvSpPr txBox="1">
                <a:spLocks noRot="1" noChangeAspect="1" noMove="1" noResize="1" noEditPoints="1" noAdjustHandles="1" noChangeArrowheads="1" noChangeShapeType="1" noTextEdit="1"/>
              </p:cNvSpPr>
              <p:nvPr/>
            </p:nvSpPr>
            <p:spPr>
              <a:xfrm>
                <a:off x="1402562" y="3330093"/>
                <a:ext cx="932756" cy="584327"/>
              </a:xfrm>
              <a:prstGeom prst="rect">
                <a:avLst/>
              </a:prstGeom>
              <a:blipFill rotWithShape="0">
                <a:blip r:embed="rId4"/>
                <a:stretch>
                  <a:fillRect/>
                </a:stretch>
              </a:blipFill>
            </p:spPr>
            <p:txBody>
              <a:bodyPr/>
              <a:lstStyle/>
              <a:p>
                <a:r>
                  <a:rPr lang="ru-RU">
                    <a:noFill/>
                  </a:rPr>
                  <a:t> </a:t>
                </a:r>
              </a:p>
            </p:txBody>
          </p:sp>
        </mc:Fallback>
      </mc:AlternateContent>
      <p:sp>
        <p:nvSpPr>
          <p:cNvPr id="10" name="Прямоугольник 9"/>
          <p:cNvSpPr/>
          <p:nvPr/>
        </p:nvSpPr>
        <p:spPr>
          <a:xfrm>
            <a:off x="2335318" y="3440916"/>
            <a:ext cx="6263253" cy="400110"/>
          </a:xfrm>
          <a:prstGeom prst="rect">
            <a:avLst/>
          </a:prstGeom>
        </p:spPr>
        <p:txBody>
          <a:bodyPr wrap="none">
            <a:spAutoFit/>
          </a:bodyPr>
          <a:lstStyle/>
          <a:p>
            <a:r>
              <a:rPr lang="ru-RU" sz="2000" dirty="0">
                <a:solidFill>
                  <a:schemeClr val="bg1"/>
                </a:solidFill>
                <a:latin typeface="Times New Roman" panose="02020603050405020304" pitchFamily="18" charset="0"/>
                <a:ea typeface="Times New Roman" panose="02020603050405020304" pitchFamily="18" charset="0"/>
              </a:rPr>
              <a:t>характеристик температура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канлигини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олсак</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p:sp>
        <p:nvSpPr>
          <p:cNvPr id="11" name="Прямоугольник 10"/>
          <p:cNvSpPr/>
          <p:nvPr/>
        </p:nvSpPr>
        <p:spPr>
          <a:xfrm>
            <a:off x="673709" y="3897384"/>
            <a:ext cx="5054589"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тебранувчи</a:t>
            </a:r>
            <a:r>
              <a:rPr lang="ru-RU" sz="2000" dirty="0">
                <a:solidFill>
                  <a:schemeClr val="bg1"/>
                </a:solidFill>
                <a:latin typeface="Times New Roman" panose="02020603050405020304" pitchFamily="18" charset="0"/>
                <a:ea typeface="Times New Roman" panose="02020603050405020304" pitchFamily="18" charset="0"/>
              </a:rPr>
              <a:t> молекула</a:t>
            </a:r>
            <a:r>
              <a:rPr lang="uz-Cyrl-UZ" sz="2000" dirty="0">
                <a:solidFill>
                  <a:schemeClr val="bg1"/>
                </a:solidFill>
                <a:latin typeface="Times New Roman" panose="02020603050405020304" pitchFamily="18" charset="0"/>
                <a:ea typeface="Times New Roman" panose="02020603050405020304" pitchFamily="18" charset="0"/>
              </a:rPr>
              <a:t>нинг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a:t>
            </a:r>
            <a:endParaRPr lang="ru-RU" sz="2000" dirty="0">
              <a:solidFill>
                <a:schemeClr val="bg1"/>
              </a:solidFill>
            </a:endParaRPr>
          </a:p>
        </p:txBody>
      </p:sp>
    </p:spTree>
    <p:extLst>
      <p:ext uri="{BB962C8B-B14F-4D97-AF65-F5344CB8AC3E}">
        <p14:creationId xmlns:p14="http://schemas.microsoft.com/office/powerpoint/2010/main" val="1959838041"/>
      </p:ext>
    </p:extLst>
  </p:cSld>
  <p:clrMapOvr>
    <a:masterClrMapping/>
  </p:clrMapOvr>
  <p:transition spd="med">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p:cNvSpPr txBox="1"/>
              <p:nvPr/>
            </p:nvSpPr>
            <p:spPr>
              <a:xfrm>
                <a:off x="2840478" y="627434"/>
                <a:ext cx="1721112" cy="72943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𝑍</m:t>
                          </m:r>
                        </m:e>
                        <m:sub>
                          <m:r>
                            <a:rPr lang="en-US" b="0" i="1" smtClean="0">
                              <a:solidFill>
                                <a:schemeClr val="bg1"/>
                              </a:solidFill>
                              <a:latin typeface="Cambria Math" panose="02040503050406030204" pitchFamily="18" charset="0"/>
                            </a:rPr>
                            <m:t>𝑡𝑒𝑏</m:t>
                          </m:r>
                        </m:sub>
                      </m:sSub>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func>
                            <m:funcPr>
                              <m:ctrlPr>
                                <a:rPr lang="en-US" b="0" i="1" smtClean="0">
                                  <a:solidFill>
                                    <a:schemeClr val="bg1"/>
                                  </a:solidFill>
                                  <a:latin typeface="Cambria Math" panose="02040503050406030204" pitchFamily="18" charset="0"/>
                                </a:rPr>
                              </m:ctrlPr>
                            </m:funcPr>
                            <m:fName>
                              <m:r>
                                <m:rPr>
                                  <m:sty m:val="p"/>
                                </m:rPr>
                                <a:rPr lang="en-US" b="0" i="0" smtClean="0">
                                  <a:solidFill>
                                    <a:schemeClr val="bg1"/>
                                  </a:solidFill>
                                  <a:latin typeface="Cambria Math" panose="02040503050406030204" pitchFamily="18" charset="0"/>
                                </a:rPr>
                                <m:t>exp</m:t>
                              </m:r>
                            </m:fName>
                            <m:e>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𝑇</m:t>
                                          </m:r>
                                        </m:e>
                                        <m:sub>
                                          <m:r>
                                            <a:rPr lang="en-US" b="0" i="1" smtClean="0">
                                              <a:solidFill>
                                                <a:schemeClr val="bg1"/>
                                              </a:solidFill>
                                              <a:latin typeface="Cambria Math" panose="02040503050406030204" pitchFamily="18" charset="0"/>
                                            </a:rPr>
                                            <m:t>𝑐</m:t>
                                          </m:r>
                                        </m:sub>
                                      </m:sSub>
                                    </m:num>
                                    <m:den>
                                      <m:r>
                                        <a:rPr lang="en-US" b="0" i="1" smtClean="0">
                                          <a:solidFill>
                                            <a:schemeClr val="bg1"/>
                                          </a:solidFill>
                                          <a:latin typeface="Cambria Math" panose="02040503050406030204" pitchFamily="18" charset="0"/>
                                        </a:rPr>
                                        <m:t>2</m:t>
                                      </m:r>
                                      <m:r>
                                        <a:rPr lang="en-US" b="0" i="1" smtClean="0">
                                          <a:solidFill>
                                            <a:schemeClr val="bg1"/>
                                          </a:solidFill>
                                          <a:latin typeface="Cambria Math" panose="02040503050406030204" pitchFamily="18" charset="0"/>
                                        </a:rPr>
                                        <m:t>𝑇</m:t>
                                      </m:r>
                                    </m:den>
                                  </m:f>
                                </m:e>
                              </m:d>
                            </m:e>
                          </m:func>
                        </m:num>
                        <m:den>
                          <m:r>
                            <a:rPr lang="en-US" b="0" i="1" smtClean="0">
                              <a:solidFill>
                                <a:schemeClr val="bg1"/>
                              </a:solidFill>
                              <a:latin typeface="Cambria Math" panose="02040503050406030204" pitchFamily="18" charset="0"/>
                            </a:rPr>
                            <m:t>1−</m:t>
                          </m:r>
                          <m:func>
                            <m:funcPr>
                              <m:ctrlPr>
                                <a:rPr lang="en-US" b="0" i="1" smtClean="0">
                                  <a:solidFill>
                                    <a:schemeClr val="bg1"/>
                                  </a:solidFill>
                                  <a:latin typeface="Cambria Math" panose="02040503050406030204" pitchFamily="18" charset="0"/>
                                </a:rPr>
                              </m:ctrlPr>
                            </m:funcPr>
                            <m:fName>
                              <m:r>
                                <m:rPr>
                                  <m:sty m:val="p"/>
                                </m:rPr>
                                <a:rPr lang="en-US" b="0" i="0" smtClean="0">
                                  <a:solidFill>
                                    <a:schemeClr val="bg1"/>
                                  </a:solidFill>
                                  <a:latin typeface="Cambria Math" panose="02040503050406030204" pitchFamily="18" charset="0"/>
                                </a:rPr>
                                <m:t>exp</m:t>
                              </m:r>
                            </m:fName>
                            <m:e>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rPr>
                                            <m:t>𝑇</m:t>
                                          </m:r>
                                        </m:e>
                                        <m:sub>
                                          <m:r>
                                            <a:rPr lang="en-US" i="1">
                                              <a:solidFill>
                                                <a:schemeClr val="bg1"/>
                                              </a:solidFill>
                                              <a:latin typeface="Cambria Math" panose="02040503050406030204" pitchFamily="18" charset="0"/>
                                            </a:rPr>
                                            <m:t>𝑐</m:t>
                                          </m:r>
                                        </m:sub>
                                      </m:sSub>
                                    </m:num>
                                    <m:den>
                                      <m:r>
                                        <a:rPr lang="en-US" b="0" i="1" smtClean="0">
                                          <a:solidFill>
                                            <a:schemeClr val="bg1"/>
                                          </a:solidFill>
                                          <a:latin typeface="Cambria Math" panose="02040503050406030204" pitchFamily="18" charset="0"/>
                                        </a:rPr>
                                        <m:t>𝑇</m:t>
                                      </m:r>
                                    </m:den>
                                  </m:f>
                                </m:e>
                              </m:d>
                            </m:e>
                          </m:func>
                        </m:den>
                      </m:f>
                    </m:oMath>
                  </m:oMathPara>
                </a14:m>
                <a:endParaRPr lang="ru-RU" dirty="0">
                  <a:solidFill>
                    <a:schemeClr val="bg1"/>
                  </a:solidFill>
                </a:endParaRPr>
              </a:p>
            </p:txBody>
          </p:sp>
        </mc:Choice>
        <mc:Fallback>
          <p:sp>
            <p:nvSpPr>
              <p:cNvPr id="3" name="TextBox 2"/>
              <p:cNvSpPr txBox="1">
                <a:spLocks noRot="1" noChangeAspect="1" noMove="1" noResize="1" noEditPoints="1" noAdjustHandles="1" noChangeArrowheads="1" noChangeShapeType="1" noTextEdit="1"/>
              </p:cNvSpPr>
              <p:nvPr/>
            </p:nvSpPr>
            <p:spPr>
              <a:xfrm>
                <a:off x="2840478" y="627434"/>
                <a:ext cx="1721112" cy="729430"/>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98428" y="1600738"/>
            <a:ext cx="2125903"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ўртача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a:t>
            </a:r>
            <a:endParaRPr lang="ru-RU" sz="2000" dirty="0">
              <a:solidFill>
                <a:schemeClr val="bg1"/>
              </a:solidFill>
            </a:endParaRPr>
          </a:p>
        </p:txBody>
      </p:sp>
      <mc:AlternateContent xmlns:mc="http://schemas.openxmlformats.org/markup-compatibility/2006">
        <mc:Choice xmlns:a14="http://schemas.microsoft.com/office/drawing/2010/main" Requires="a14">
          <p:sp>
            <p:nvSpPr>
              <p:cNvPr id="7" name="TextBox 6"/>
              <p:cNvSpPr txBox="1"/>
              <p:nvPr/>
            </p:nvSpPr>
            <p:spPr>
              <a:xfrm>
                <a:off x="2840478" y="2148096"/>
                <a:ext cx="4058996" cy="585225"/>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𝑘</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𝑇</m:t>
                          </m:r>
                        </m:e>
                        <m:sup>
                          <m:r>
                            <a:rPr lang="en-US" sz="2000" b="0" i="1" smtClean="0">
                              <a:solidFill>
                                <a:schemeClr val="bg1"/>
                              </a:solidFill>
                              <a:latin typeface="Cambria Math" panose="02040503050406030204" pitchFamily="18" charset="0"/>
                              <a:ea typeface="Cambria Math" panose="02040503050406030204" pitchFamily="18" charset="0"/>
                            </a:rPr>
                            <m:t>2</m:t>
                          </m:r>
                        </m:sup>
                      </m:sSup>
                      <m:r>
                        <a:rPr lang="en-US" sz="2000" b="0" i="1" smtClean="0">
                          <a:solidFill>
                            <a:schemeClr val="bg1"/>
                          </a:solidFill>
                          <a:latin typeface="Cambria Math" panose="02040503050406030204" pitchFamily="18" charset="0"/>
                          <a:ea typeface="Cambria Math" panose="02040503050406030204" pitchFamily="18" charset="0"/>
                        </a:rPr>
                        <m:t> </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𝑙𝑛</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𝑧</m:t>
                              </m:r>
                            </m:e>
                            <m:sub>
                              <m:r>
                                <a:rPr lang="en-US" sz="2000" b="0" i="1" smtClean="0">
                                  <a:solidFill>
                                    <a:schemeClr val="bg1"/>
                                  </a:solidFill>
                                  <a:latin typeface="Cambria Math" panose="02040503050406030204" pitchFamily="18" charset="0"/>
                                  <a:ea typeface="Cambria Math" panose="02040503050406030204" pitchFamily="18" charset="0"/>
                                </a:rPr>
                                <m:t>𝑡𝑒𝑏</m:t>
                              </m:r>
                            </m:sub>
                          </m:sSub>
                        </m:num>
                        <m:den>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𝑇</m:t>
                          </m:r>
                        </m:den>
                      </m:f>
                      <m:r>
                        <a:rPr lang="en-US" sz="2000" b="0" i="1" smtClean="0">
                          <a:solidFill>
                            <a:schemeClr val="bg1"/>
                          </a:solidFill>
                          <a:latin typeface="Cambria Math" panose="02040503050406030204" pitchFamily="18" charset="0"/>
                          <a:ea typeface="Cambria Math" panose="02040503050406030204" pitchFamily="18" charset="0"/>
                        </a:rPr>
                        <m:t>=</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𝑘</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𝑇</m:t>
                              </m:r>
                            </m:e>
                            <m:sub>
                              <m:r>
                                <a:rPr lang="en-US" sz="2000" b="0" i="1" smtClean="0">
                                  <a:solidFill>
                                    <a:schemeClr val="bg1"/>
                                  </a:solidFill>
                                  <a:latin typeface="Cambria Math" panose="02040503050406030204" pitchFamily="18" charset="0"/>
                                  <a:ea typeface="Cambria Math" panose="02040503050406030204" pitchFamily="18" charset="0"/>
                                </a:rPr>
                                <m:t>𝑐</m:t>
                              </m:r>
                            </m:sub>
                          </m:sSub>
                          <m:r>
                            <a:rPr lang="en-US" sz="2000" b="0" i="1" smtClean="0">
                              <a:solidFill>
                                <a:schemeClr val="bg1"/>
                              </a:solidFill>
                              <a:latin typeface="Cambria Math" panose="02040503050406030204" pitchFamily="18" charset="0"/>
                              <a:ea typeface="Cambria Math" panose="02040503050406030204" pitchFamily="18" charset="0"/>
                            </a:rPr>
                            <m:t> </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 </m:t>
                      </m:r>
                      <m:f>
                        <m:fPr>
                          <m:ctrlPr>
                            <a:rPr lang="en-US" sz="2000" b="0" i="1" smtClean="0">
                              <a:solidFill>
                                <a:schemeClr val="bg1"/>
                              </a:solidFill>
                              <a:latin typeface="Cambria Math" panose="02040503050406030204" pitchFamily="18" charset="0"/>
                              <a:ea typeface="Cambria Math" panose="02040503050406030204" pitchFamily="18" charset="0"/>
                            </a:rPr>
                          </m:ctrlPr>
                        </m:fPr>
                        <m:num>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𝑇</m:t>
                              </m:r>
                            </m:e>
                            <m:sub>
                              <m:r>
                                <a:rPr lang="en-US" sz="2000" b="0" i="1" smtClean="0">
                                  <a:solidFill>
                                    <a:schemeClr val="bg1"/>
                                  </a:solidFill>
                                  <a:latin typeface="Cambria Math" panose="02040503050406030204" pitchFamily="18" charset="0"/>
                                  <a:ea typeface="Cambria Math" panose="02040503050406030204" pitchFamily="18" charset="0"/>
                                </a:rPr>
                                <m:t>𝑐</m:t>
                              </m:r>
                            </m:sub>
                          </m:sSub>
                        </m:num>
                        <m:den>
                          <m:r>
                            <a:rPr lang="en-US" sz="2000" b="0" i="1" smtClean="0">
                              <a:solidFill>
                                <a:schemeClr val="bg1"/>
                              </a:solidFill>
                              <a:latin typeface="Cambria Math" panose="02040503050406030204" pitchFamily="18" charset="0"/>
                              <a:ea typeface="Cambria Math" panose="02040503050406030204" pitchFamily="18" charset="0"/>
                            </a:rPr>
                            <m:t>2</m:t>
                          </m:r>
                          <m:r>
                            <a:rPr lang="en-US" sz="2000" b="0" i="1" smtClean="0">
                              <a:solidFill>
                                <a:schemeClr val="bg1"/>
                              </a:solidFill>
                              <a:latin typeface="Cambria Math" panose="02040503050406030204" pitchFamily="18" charset="0"/>
                              <a:ea typeface="Cambria Math" panose="02040503050406030204" pitchFamily="18" charset="0"/>
                            </a:rPr>
                            <m:t>𝑇</m:t>
                          </m:r>
                        </m:den>
                      </m:f>
                      <m:r>
                        <a:rPr lang="en-US" sz="2000" b="0" i="1" smtClean="0">
                          <a:solidFill>
                            <a:schemeClr val="bg1"/>
                          </a:solidFill>
                          <a:latin typeface="Cambria Math" panose="02040503050406030204" pitchFamily="18" charset="0"/>
                          <a:ea typeface="Cambria Math" panose="02040503050406030204" pitchFamily="18" charset="0"/>
                        </a:rPr>
                        <m:t>=</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h𝑣</m:t>
                          </m:r>
                        </m:num>
                        <m:den>
                          <m:r>
                            <a:rPr lang="en-US" sz="2000" b="0" i="1" smtClean="0">
                              <a:solidFill>
                                <a:schemeClr val="bg1"/>
                              </a:solidFill>
                              <a:latin typeface="Cambria Math" panose="02040503050406030204" pitchFamily="18" charset="0"/>
                              <a:ea typeface="Cambria Math" panose="02040503050406030204" pitchFamily="18" charset="0"/>
                            </a:rPr>
                            <m:t>2</m:t>
                          </m:r>
                        </m:den>
                      </m:f>
                      <m:r>
                        <a:rPr lang="en-US" sz="2000" b="0" i="1" smtClean="0">
                          <a:solidFill>
                            <a:schemeClr val="bg1"/>
                          </a:solidFill>
                          <a:latin typeface="Cambria Math" panose="02040503050406030204" pitchFamily="18" charset="0"/>
                          <a:ea typeface="Cambria Math" panose="02040503050406030204" pitchFamily="18" charset="0"/>
                        </a:rPr>
                        <m:t> </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h𝑣</m:t>
                          </m:r>
                        </m:num>
                        <m:den>
                          <m:r>
                            <a:rPr lang="en-US" sz="2000" b="0" i="1" smtClean="0">
                              <a:solidFill>
                                <a:schemeClr val="bg1"/>
                              </a:solidFill>
                              <a:latin typeface="Cambria Math" panose="02040503050406030204" pitchFamily="18" charset="0"/>
                              <a:ea typeface="Cambria Math" panose="02040503050406030204" pitchFamily="18" charset="0"/>
                            </a:rPr>
                            <m:t>2</m:t>
                          </m:r>
                          <m:r>
                            <a:rPr lang="en-US" sz="2000" b="0" i="1" smtClean="0">
                              <a:solidFill>
                                <a:schemeClr val="bg1"/>
                              </a:solidFill>
                              <a:latin typeface="Cambria Math" panose="02040503050406030204" pitchFamily="18" charset="0"/>
                              <a:ea typeface="Cambria Math" panose="02040503050406030204" pitchFamily="18" charset="0"/>
                            </a:rPr>
                            <m:t>𝑇</m:t>
                          </m:r>
                        </m:den>
                      </m:f>
                    </m:oMath>
                  </m:oMathPara>
                </a14:m>
                <a:endParaRPr lang="ru-RU" sz="2000" dirty="0">
                  <a:solidFill>
                    <a:schemeClr val="bg1"/>
                  </a:solidFill>
                </a:endParaRPr>
              </a:p>
            </p:txBody>
          </p:sp>
        </mc:Choice>
        <mc:Fallback>
          <p:sp>
            <p:nvSpPr>
              <p:cNvPr id="7" name="TextBox 6"/>
              <p:cNvSpPr txBox="1">
                <a:spLocks noRot="1" noChangeAspect="1" noMove="1" noResize="1" noEditPoints="1" noAdjustHandles="1" noChangeArrowheads="1" noChangeShapeType="1" noTextEdit="1"/>
              </p:cNvSpPr>
              <p:nvPr/>
            </p:nvSpPr>
            <p:spPr>
              <a:xfrm>
                <a:off x="2840478" y="2148096"/>
                <a:ext cx="4058996" cy="585225"/>
              </a:xfrm>
              <a:prstGeom prst="rect">
                <a:avLst/>
              </a:prstGeom>
              <a:blipFill rotWithShape="0">
                <a:blip r:embed="rId3"/>
                <a:stretch>
                  <a:fillRect/>
                </a:stretch>
              </a:blipFill>
            </p:spPr>
            <p:txBody>
              <a:bodyPr/>
              <a:lstStyle/>
              <a:p>
                <a:r>
                  <a:rPr lang="ru-RU">
                    <a:noFill/>
                  </a:rPr>
                  <a:t> </a:t>
                </a:r>
              </a:p>
            </p:txBody>
          </p:sp>
        </mc:Fallback>
      </mc:AlternateContent>
      <p:cxnSp>
        <p:nvCxnSpPr>
          <p:cNvPr id="9" name="Прямая соединительная линия 8"/>
          <p:cNvCxnSpPr/>
          <p:nvPr/>
        </p:nvCxnSpPr>
        <p:spPr>
          <a:xfrm flipV="1">
            <a:off x="2869662" y="2392068"/>
            <a:ext cx="165369"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Прямоугольник 9"/>
          <p:cNvSpPr/>
          <p:nvPr/>
        </p:nvSpPr>
        <p:spPr>
          <a:xfrm>
            <a:off x="844970" y="2880569"/>
            <a:ext cx="6825908" cy="1015663"/>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бўлади. Агар газ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000" dirty="0" smtClean="0">
                <a:solidFill>
                  <a:schemeClr val="bg1"/>
                </a:solidFill>
                <a:latin typeface="Times New Roman" panose="02020603050405020304" pitchFamily="18" charset="0"/>
                <a:cs typeface="Times New Roman" panose="02020603050405020304" pitchFamily="18" charset="0"/>
              </a:rPr>
              <a:t>та </a:t>
            </a:r>
            <a:r>
              <a:rPr lang="uz-Cyrl-UZ" sz="2000" dirty="0">
                <a:solidFill>
                  <a:schemeClr val="bg1"/>
                </a:solidFill>
                <a:latin typeface="Times New Roman" panose="02020603050405020304" pitchFamily="18" charset="0"/>
                <a:cs typeface="Times New Roman" panose="02020603050405020304" pitchFamily="18" charset="0"/>
              </a:rPr>
              <a:t>икки атомли молекулалардан ташкил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топган </a:t>
            </a:r>
            <a:r>
              <a:rPr lang="uz-Cyrl-UZ" sz="2000" dirty="0">
                <a:solidFill>
                  <a:schemeClr val="bg1"/>
                </a:solidFill>
                <a:latin typeface="Times New Roman" panose="02020603050405020304" pitchFamily="18" charset="0"/>
                <a:cs typeface="Times New Roman" panose="02020603050405020304" pitchFamily="18" charset="0"/>
              </a:rPr>
              <a:t>бўлса, у ҳолда газ ички энергияси</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2" name="TextBox 11"/>
              <p:cNvSpPr txBox="1"/>
              <p:nvPr/>
            </p:nvSpPr>
            <p:spPr>
              <a:xfrm>
                <a:off x="2594769" y="3752310"/>
                <a:ext cx="3933641" cy="58233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𝐸</m:t>
                          </m:r>
                        </m:e>
                        <m:sub>
                          <m:r>
                            <a:rPr lang="en-US" sz="2000" b="0" i="1" smtClean="0">
                              <a:solidFill>
                                <a:schemeClr val="bg1"/>
                              </a:solidFill>
                              <a:latin typeface="Cambria Math" panose="02040503050406030204" pitchFamily="18" charset="0"/>
                            </a:rPr>
                            <m:t>𝑡𝑒𝑏</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𝑁</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𝑡𝑒𝑏</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𝑁𝑘</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𝑐</m:t>
                              </m:r>
                            </m:sub>
                          </m:sSub>
                        </m:num>
                        <m:den>
                          <m:r>
                            <a:rPr lang="en-US" sz="2000" b="0" i="1" smtClean="0">
                              <a:solidFill>
                                <a:schemeClr val="bg1"/>
                              </a:solidFill>
                              <a:latin typeface="Cambria Math" panose="02040503050406030204" pitchFamily="18" charset="0"/>
                            </a:rPr>
                            <m:t>2</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𝑐</m:t>
                              </m:r>
                            </m:sub>
                          </m:sSub>
                        </m:num>
                        <m:den>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𝑁h𝑣</m:t>
                          </m:r>
                        </m:num>
                        <m:den>
                          <m:r>
                            <a:rPr lang="en-US" sz="2000" b="0" i="1" smtClean="0">
                              <a:solidFill>
                                <a:schemeClr val="bg1"/>
                              </a:solidFill>
                              <a:latin typeface="Cambria Math" panose="02040503050406030204" pitchFamily="18" charset="0"/>
                            </a:rPr>
                            <m:t>2</m:t>
                          </m:r>
                        </m:den>
                      </m:f>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h𝑣</m:t>
                          </m:r>
                        </m:num>
                        <m:den>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𝑇</m:t>
                          </m:r>
                        </m:den>
                      </m:f>
                    </m:oMath>
                  </m:oMathPara>
                </a14:m>
                <a:endParaRPr lang="ru-RU" sz="2000" dirty="0">
                  <a:solidFill>
                    <a:schemeClr val="bg1"/>
                  </a:solidFill>
                </a:endParaRPr>
              </a:p>
            </p:txBody>
          </p:sp>
        </mc:Choice>
        <mc:Fallback>
          <p:sp>
            <p:nvSpPr>
              <p:cNvPr id="12" name="TextBox 11"/>
              <p:cNvSpPr txBox="1">
                <a:spLocks noRot="1" noChangeAspect="1" noMove="1" noResize="1" noEditPoints="1" noAdjustHandles="1" noChangeArrowheads="1" noChangeShapeType="1" noTextEdit="1"/>
              </p:cNvSpPr>
              <p:nvPr/>
            </p:nvSpPr>
            <p:spPr>
              <a:xfrm>
                <a:off x="2594769" y="3752310"/>
                <a:ext cx="3933641" cy="582339"/>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5650106"/>
      </p:ext>
    </p:extLst>
  </p:cSld>
  <p:clrMapOvr>
    <a:masterClrMapping/>
  </p:clrMapOvr>
  <p:transition spd="med">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9030" y="704359"/>
            <a:ext cx="7033098" cy="1015663"/>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Тебранма ҳаракатнинг газ иссиқлик сиғимига қўшган ҳиссаси эса қуйидаги ифода билан ифодаланади:</a:t>
            </a:r>
            <a:endParaRPr lang="ru-RU" sz="2000" dirty="0">
              <a:solidFill>
                <a:schemeClr val="bg1"/>
              </a:solidFill>
              <a:latin typeface="Times New Roman" panose="02020603050405020304" pitchFamily="18" charset="0"/>
              <a:ea typeface="Times New Roman" panose="02020603050405020304" pitchFamily="18" charset="0"/>
            </a:endParaRPr>
          </a:p>
          <a:p>
            <a:pPr indent="449580"/>
            <a:r>
              <a:rPr lang="uz-Cyrl-UZ"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1867710" y="1640509"/>
                <a:ext cx="5204566" cy="88780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Sup>
                        <m:sSubSupPr>
                          <m:ctrlPr>
                            <a:rPr lang="ru-RU" sz="2000" i="1" smtClean="0">
                              <a:solidFill>
                                <a:schemeClr val="bg1"/>
                              </a:solidFill>
                              <a:latin typeface="Cambria Math" panose="02040503050406030204" pitchFamily="18" charset="0"/>
                            </a:rPr>
                          </m:ctrlPr>
                        </m:sSubSup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𝑉</m:t>
                          </m:r>
                        </m:sub>
                        <m:sup>
                          <m:r>
                            <a:rPr lang="en-US" sz="2000" b="0" i="1" smtClean="0">
                              <a:solidFill>
                                <a:schemeClr val="bg1"/>
                              </a:solidFill>
                              <a:latin typeface="Cambria Math" panose="02040503050406030204" pitchFamily="18" charset="0"/>
                            </a:rPr>
                            <m:t>𝑡𝑒𝑏</m:t>
                          </m:r>
                        </m:sup>
                      </m:sSubSup>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𝑘</m:t>
                              </m:r>
                            </m:sub>
                          </m:sSub>
                        </m:num>
                        <m:den>
                          <m:r>
                            <a:rPr lang="en-US" sz="2000" b="0" i="1" smtClean="0">
                              <a:solidFill>
                                <a:schemeClr val="bg1"/>
                              </a:solidFill>
                              <a:latin typeface="Cambria Math" panose="02040503050406030204" pitchFamily="18" charset="0"/>
                            </a:rPr>
                            <m:t>4</m:t>
                          </m:r>
                        </m:den>
                      </m:f>
                      <m:r>
                        <a:rPr lang="en-US" sz="2000" b="0" i="1" smtClean="0">
                          <a:solidFill>
                            <a:schemeClr val="bg1"/>
                          </a:solidFill>
                          <a:latin typeface="Cambria Math" panose="02040503050406030204" pitchFamily="18" charset="0"/>
                        </a:rPr>
                        <m:t> (</m:t>
                      </m:r>
                      <m:sSup>
                        <m:sSupPr>
                          <m:ctrlPr>
                            <a:rPr lang="en-US" sz="2000" b="0" i="1" smtClean="0">
                              <a:solidFill>
                                <a:schemeClr val="bg1"/>
                              </a:solidFill>
                              <a:latin typeface="Cambria Math" panose="02040503050406030204" pitchFamily="18" charset="0"/>
                            </a:rPr>
                          </m:ctrlPr>
                        </m:sSupPr>
                        <m:e>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𝐶</m:t>
                                  </m:r>
                                </m:sub>
                              </m:sSub>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2</m:t>
                          </m:r>
                        </m:sup>
                      </m:sSup>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𝑠h</m:t>
                              </m:r>
                            </m:e>
                            <m:sup>
                              <m:r>
                                <a:rPr lang="en-US" sz="2000" b="0" i="1" smtClean="0">
                                  <a:solidFill>
                                    <a:schemeClr val="bg1"/>
                                  </a:solidFill>
                                  <a:latin typeface="Cambria Math" panose="02040503050406030204" pitchFamily="18" charset="0"/>
                                </a:rPr>
                                <m:t>2</m:t>
                              </m:r>
                            </m:sup>
                          </m:sSup>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𝐶</m:t>
                                  </m:r>
                                </m:sub>
                              </m:sSub>
                            </m:num>
                            <m:den>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𝑇</m:t>
                              </m:r>
                            </m:den>
                          </m:f>
                        </m:den>
                      </m:f>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𝑁𝑘</m:t>
                          </m:r>
                        </m:num>
                        <m:den>
                          <m:r>
                            <a:rPr lang="en-US" sz="2000" b="0" i="1" smtClean="0">
                              <a:solidFill>
                                <a:schemeClr val="bg1"/>
                              </a:solidFill>
                              <a:latin typeface="Cambria Math" panose="02040503050406030204" pitchFamily="18" charset="0"/>
                            </a:rPr>
                            <m:t>4</m:t>
                          </m:r>
                        </m:den>
                      </m:f>
                      <m:r>
                        <a:rPr lang="en-US" sz="2000" b="0" i="1" smtClean="0">
                          <a:solidFill>
                            <a:schemeClr val="bg1"/>
                          </a:solidFill>
                          <a:latin typeface="Cambria Math" panose="02040503050406030204" pitchFamily="18" charset="0"/>
                        </a:rPr>
                        <m:t>(</m:t>
                      </m:r>
                      <m:sSup>
                        <m:sSupPr>
                          <m:ctrlPr>
                            <a:rPr lang="en-US" sz="2000" b="0" i="1" smtClean="0">
                              <a:solidFill>
                                <a:schemeClr val="bg1"/>
                              </a:solidFill>
                              <a:latin typeface="Cambria Math" panose="02040503050406030204" pitchFamily="18" charset="0"/>
                            </a:rPr>
                          </m:ctrlPr>
                        </m:sSup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h𝑣</m:t>
                              </m:r>
                            </m:num>
                            <m:den>
                              <m:r>
                                <a:rPr lang="en-US" sz="2000" b="0" i="1" smtClean="0">
                                  <a:solidFill>
                                    <a:schemeClr val="bg1"/>
                                  </a:solidFill>
                                  <a:latin typeface="Cambria Math" panose="02040503050406030204" pitchFamily="18" charset="0"/>
                                </a:rPr>
                                <m:t>𝑘𝑇</m:t>
                              </m:r>
                            </m:den>
                          </m:f>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2</m:t>
                          </m:r>
                        </m:sup>
                      </m:s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𝑠h</m:t>
                              </m:r>
                            </m:e>
                            <m:sup>
                              <m:r>
                                <a:rPr lang="en-US" sz="2000" b="0" i="1" smtClean="0">
                                  <a:solidFill>
                                    <a:schemeClr val="bg1"/>
                                  </a:solidFill>
                                  <a:latin typeface="Cambria Math" panose="02040503050406030204" pitchFamily="18" charset="0"/>
                                </a:rPr>
                                <m:t>2</m:t>
                              </m:r>
                            </m:sup>
                          </m:sSup>
                          <m:d>
                            <m:dPr>
                              <m:ctrlPr>
                                <a:rPr lang="en-US" sz="2000" b="0" i="1" smtClean="0">
                                  <a:solidFill>
                                    <a:schemeClr val="bg1"/>
                                  </a:solidFill>
                                  <a:latin typeface="Cambria Math" panose="02040503050406030204" pitchFamily="18" charset="0"/>
                                </a:rPr>
                              </m:ctrlPr>
                            </m:d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h𝑣</m:t>
                                  </m:r>
                                </m:num>
                                <m:den>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𝑘𝑇</m:t>
                                  </m:r>
                                </m:den>
                              </m:f>
                            </m:e>
                          </m:d>
                        </m:den>
                      </m:f>
                    </m:oMath>
                  </m:oMathPara>
                </a14:m>
                <a:endParaRPr lang="ru-RU" sz="20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1867710" y="1640509"/>
                <a:ext cx="5204566" cy="887807"/>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749029" y="2834715"/>
            <a:ext cx="6926093" cy="132343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Юқоридаги ифодалардан кўринадики, тебранма ҳаракатга тўғри келган энергия ва иссиқлик сиғими температура ва характеристик температура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Tc </a:t>
            </a:r>
            <a:r>
              <a:rPr lang="uz-Cyrl-UZ" sz="2000" dirty="0">
                <a:solidFill>
                  <a:schemeClr val="bg1"/>
                </a:solidFill>
                <a:latin typeface="Times New Roman" panose="02020603050405020304" pitchFamily="18" charset="0"/>
                <a:cs typeface="Times New Roman" panose="02020603050405020304" pitchFamily="18" charset="0"/>
              </a:rPr>
              <a:t>нинг мурракаб функцияси экан. Иккита чегаравий ҳол учун қарайлик:</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8037083"/>
      </p:ext>
    </p:extLst>
  </p:cSld>
  <p:clrMapOvr>
    <a:masterClrMapping/>
  </p:clrMapOvr>
  <p:transition spd="med">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8340" y="705793"/>
            <a:ext cx="6410729"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1. Юқори температура ёки кичик частоталарда </a:t>
            </a:r>
            <a:endParaRPr lang="ru-RU" sz="2400" dirty="0">
              <a:solidFill>
                <a:schemeClr val="bg1"/>
              </a:solidFill>
            </a:endParaRPr>
          </a:p>
        </p:txBody>
      </p:sp>
      <mc:AlternateContent xmlns:mc="http://schemas.openxmlformats.org/markup-compatibility/2006">
        <mc:Choice xmlns:a14="http://schemas.microsoft.com/office/drawing/2010/main" Requires="a14">
          <p:sp>
            <p:nvSpPr>
              <p:cNvPr id="4" name="TextBox 3"/>
              <p:cNvSpPr txBox="1"/>
              <p:nvPr/>
            </p:nvSpPr>
            <p:spPr>
              <a:xfrm>
                <a:off x="1780162" y="1327825"/>
                <a:ext cx="1621021" cy="369332"/>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en-US" sz="2400" b="0" i="1" smtClean="0">
                              <a:solidFill>
                                <a:schemeClr val="bg1"/>
                              </a:solidFill>
                              <a:latin typeface="Cambria Math" panose="02040503050406030204" pitchFamily="18" charset="0"/>
                            </a:rPr>
                            <m:t>𝑡𝑒𝑏</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𝑁𝑘𝑇</m:t>
                      </m:r>
                    </m:oMath>
                  </m:oMathPara>
                </a14:m>
                <a:endParaRPr lang="ru-RU" sz="24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1780162" y="1327825"/>
                <a:ext cx="1621021" cy="369332"/>
              </a:xfrm>
              <a:prstGeom prst="rect">
                <a:avLst/>
              </a:prstGeom>
              <a:blipFill rotWithShape="0">
                <a:blip r:embed="rId2"/>
                <a:stretch>
                  <a:fillRect l="-3383" r="-3759" b="-20000"/>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4241260" y="1352144"/>
                <a:ext cx="1467133" cy="38626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Sup>
                        <m:sSubSupPr>
                          <m:ctrlPr>
                            <a:rPr lang="ru-RU" sz="2400" i="1" smtClean="0">
                              <a:solidFill>
                                <a:schemeClr val="bg1"/>
                              </a:solidFill>
                              <a:latin typeface="Cambria Math" panose="02040503050406030204" pitchFamily="18" charset="0"/>
                            </a:rPr>
                          </m:ctrlPr>
                        </m:sSubSup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up>
                          <m:r>
                            <a:rPr lang="en-US" sz="2400" b="0" i="1" smtClean="0">
                              <a:solidFill>
                                <a:schemeClr val="bg1"/>
                              </a:solidFill>
                              <a:latin typeface="Cambria Math" panose="02040503050406030204" pitchFamily="18" charset="0"/>
                            </a:rPr>
                            <m:t>𝑡𝑒𝑏</m:t>
                          </m:r>
                        </m:sup>
                      </m:sSubSup>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𝑁𝑘</m:t>
                      </m:r>
                    </m:oMath>
                  </m:oMathPara>
                </a14:m>
                <a:endParaRPr lang="ru-RU" sz="2400" dirty="0">
                  <a:solidFill>
                    <a:schemeClr val="bg1"/>
                  </a:solidFill>
                </a:endParaRPr>
              </a:p>
            </p:txBody>
          </p:sp>
        </mc:Choice>
        <mc:Fallback>
          <p:sp>
            <p:nvSpPr>
              <p:cNvPr id="6" name="TextBox 5"/>
              <p:cNvSpPr txBox="1">
                <a:spLocks noRot="1" noChangeAspect="1" noMove="1" noResize="1" noEditPoints="1" noAdjustHandles="1" noChangeArrowheads="1" noChangeShapeType="1" noTextEdit="1"/>
              </p:cNvSpPr>
              <p:nvPr/>
            </p:nvSpPr>
            <p:spPr>
              <a:xfrm>
                <a:off x="4241260" y="1352144"/>
                <a:ext cx="1467133" cy="386260"/>
              </a:xfrm>
              <a:prstGeom prst="rect">
                <a:avLst/>
              </a:prstGeom>
              <a:blipFill rotWithShape="0">
                <a:blip r:embed="rId3"/>
                <a:stretch>
                  <a:fillRect/>
                </a:stretch>
              </a:blipFill>
            </p:spPr>
            <p:txBody>
              <a:bodyPr/>
              <a:lstStyle/>
              <a:p>
                <a:r>
                  <a:rPr lang="ru-RU">
                    <a:noFill/>
                  </a:rPr>
                  <a:t> </a:t>
                </a:r>
              </a:p>
            </p:txBody>
          </p:sp>
        </mc:Fallback>
      </mc:AlternateContent>
      <p:sp>
        <p:nvSpPr>
          <p:cNvPr id="7" name="Прямоугольник 6"/>
          <p:cNvSpPr/>
          <p:nvPr/>
        </p:nvSpPr>
        <p:spPr>
          <a:xfrm>
            <a:off x="3510880" y="1314441"/>
            <a:ext cx="620683"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 ва </a:t>
            </a:r>
            <a:endParaRPr lang="ru-RU" sz="2400" dirty="0">
              <a:solidFill>
                <a:schemeClr val="bg1"/>
              </a:solidFill>
            </a:endParaRPr>
          </a:p>
        </p:txBody>
      </p:sp>
      <p:sp>
        <p:nvSpPr>
          <p:cNvPr id="8" name="Прямоугольник 7"/>
          <p:cNvSpPr/>
          <p:nvPr/>
        </p:nvSpPr>
        <p:spPr>
          <a:xfrm>
            <a:off x="5818090" y="1327825"/>
            <a:ext cx="1261884"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бўлади. </a:t>
            </a:r>
            <a:endParaRPr lang="ru-RU" sz="2400" dirty="0">
              <a:solidFill>
                <a:schemeClr val="bg1"/>
              </a:solidFill>
            </a:endParaRPr>
          </a:p>
        </p:txBody>
      </p:sp>
      <p:sp>
        <p:nvSpPr>
          <p:cNvPr id="9" name="Прямоугольник 8"/>
          <p:cNvSpPr/>
          <p:nvPr/>
        </p:nvSpPr>
        <p:spPr>
          <a:xfrm>
            <a:off x="844543" y="1857524"/>
            <a:ext cx="6713847" cy="830997"/>
          </a:xfrm>
          <a:prstGeom prst="rect">
            <a:avLst/>
          </a:prstGeom>
        </p:spPr>
        <p:txBody>
          <a:bodyPr wrap="square">
            <a:spAutoFit/>
          </a:bodyPr>
          <a:lstStyle/>
          <a:p>
            <a:r>
              <a:rPr lang="ru-RU" sz="2400" dirty="0" err="1">
                <a:solidFill>
                  <a:schemeClr val="bg1"/>
                </a:solidFill>
                <a:latin typeface="Times New Roman" panose="02020603050405020304" pitchFamily="18" charset="0"/>
                <a:ea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rPr>
              <a:t> классик </a:t>
            </a:r>
            <a:r>
              <a:rPr lang="ru-RU" sz="2400" dirty="0" err="1">
                <a:solidFill>
                  <a:schemeClr val="bg1"/>
                </a:solidFill>
                <a:latin typeface="Times New Roman" panose="02020603050405020304" pitchFamily="18" charset="0"/>
                <a:ea typeface="Times New Roman" panose="02020603050405020304" pitchFamily="18" charset="0"/>
              </a:rPr>
              <a:t>қонун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асосида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олинган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натижа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билан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мос</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тушади</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26472590"/>
      </p:ext>
    </p:extLst>
  </p:cSld>
  <p:clrMapOvr>
    <a:masterClrMapping/>
  </p:clrMapOvr>
  <p:transition spd="med">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4594</TotalTime>
  <Words>1777</Words>
  <Application>Microsoft Office PowerPoint</Application>
  <PresentationFormat>Экран (16:9)</PresentationFormat>
  <Paragraphs>218</Paragraphs>
  <Slides>42</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42</vt:i4>
      </vt:variant>
    </vt:vector>
  </HeadingPairs>
  <TitlesOfParts>
    <vt:vector size="50" baseType="lpstr">
      <vt:lpstr>Cambria Math</vt:lpstr>
      <vt:lpstr>Calibri</vt:lpstr>
      <vt:lpstr>DM Serif Display</vt:lpstr>
      <vt:lpstr>Montserrat Light</vt:lpstr>
      <vt:lpstr>Times New Roman</vt:lpstr>
      <vt:lpstr>Arial</vt:lpstr>
      <vt:lpstr>BalticaUzbek</vt:lpstr>
      <vt:lpstr>Mutius template</vt:lpstr>
      <vt:lpstr>14.1 Кўп атомли идеал газлар. Кўп атомли идеал газлар иссиқлик сиғимининг классик назарияси. Энергиянинг эркинлик даражалари бўйича текис тақсимланиш теоремаси 14.2 Икки атомли квант идеал газ.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14.2 Икки атомли квант идеал газ.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306</cp:revision>
  <dcterms:modified xsi:type="dcterms:W3CDTF">2021-05-18T16:11:52Z</dcterms:modified>
</cp:coreProperties>
</file>