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3" r:id="rId1"/>
  </p:sldMasterIdLst>
  <p:sldIdLst>
    <p:sldId id="293" r:id="rId2"/>
    <p:sldId id="294" r:id="rId3"/>
    <p:sldId id="270" r:id="rId4"/>
    <p:sldId id="300" r:id="rId5"/>
    <p:sldId id="271" r:id="rId6"/>
    <p:sldId id="272" r:id="rId7"/>
    <p:sldId id="281" r:id="rId8"/>
    <p:sldId id="280" r:id="rId9"/>
    <p:sldId id="273" r:id="rId10"/>
    <p:sldId id="279" r:id="rId11"/>
    <p:sldId id="274" r:id="rId12"/>
    <p:sldId id="278" r:id="rId13"/>
    <p:sldId id="276" r:id="rId14"/>
  </p:sldIdLst>
  <p:sldSz cx="9144000" cy="6858000" type="screen4x3"/>
  <p:notesSz cx="6858000" cy="9144000"/>
  <p:defaultTextStyle>
    <a:defPPr>
      <a:defRPr lang="uz-Latn-U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FAABF2-E718-467D-AF20-D7733FBF300E}" type="datetimeFigureOut">
              <a:rPr lang="uz-Latn-UZ" smtClean="0"/>
              <a:pPr/>
              <a:t>25/09/2018</a:t>
            </a:fld>
            <a:endParaRPr lang="uz-Latn-UZ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033DF-547C-4937-92BD-A3113DB69FD4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15321767"/>
      </p:ext>
    </p:extLst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FAABF2-E718-467D-AF20-D7733FBF300E}" type="datetimeFigureOut">
              <a:rPr lang="uz-Latn-UZ" smtClean="0"/>
              <a:pPr/>
              <a:t>25/09/2018</a:t>
            </a:fld>
            <a:endParaRPr lang="uz-Latn-UZ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033DF-547C-4937-92BD-A3113DB69FD4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2506749494"/>
      </p:ext>
    </p:extLst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FAABF2-E718-467D-AF20-D7733FBF300E}" type="datetimeFigureOut">
              <a:rPr lang="uz-Latn-UZ" smtClean="0"/>
              <a:pPr/>
              <a:t>25/09/2018</a:t>
            </a:fld>
            <a:endParaRPr lang="uz-Latn-UZ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033DF-547C-4937-92BD-A3113DB69FD4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910289353"/>
      </p:ext>
    </p:extLst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FAABF2-E718-467D-AF20-D7733FBF300E}" type="datetimeFigureOut">
              <a:rPr lang="uz-Latn-UZ" smtClean="0"/>
              <a:pPr/>
              <a:t>25/09/2018</a:t>
            </a:fld>
            <a:endParaRPr lang="uz-Latn-UZ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033DF-547C-4937-92BD-A3113DB69FD4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512894615"/>
      </p:ext>
    </p:extLst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FAABF2-E718-467D-AF20-D7733FBF300E}" type="datetimeFigureOut">
              <a:rPr lang="uz-Latn-UZ" smtClean="0"/>
              <a:pPr/>
              <a:t>25/09/2018</a:t>
            </a:fld>
            <a:endParaRPr lang="uz-Latn-UZ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033DF-547C-4937-92BD-A3113DB69FD4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1031664129"/>
      </p:ext>
    </p:extLst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FAABF2-E718-467D-AF20-D7733FBF300E}" type="datetimeFigureOut">
              <a:rPr lang="uz-Latn-UZ" smtClean="0"/>
              <a:pPr/>
              <a:t>25/09/2018</a:t>
            </a:fld>
            <a:endParaRPr lang="uz-Latn-UZ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033DF-547C-4937-92BD-A3113DB69FD4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963914060"/>
      </p:ext>
    </p:extLst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FAABF2-E718-467D-AF20-D7733FBF300E}" type="datetimeFigureOut">
              <a:rPr lang="uz-Latn-UZ" smtClean="0"/>
              <a:pPr/>
              <a:t>25/09/2018</a:t>
            </a:fld>
            <a:endParaRPr lang="uz-Latn-UZ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033DF-547C-4937-92BD-A3113DB69FD4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3862172985"/>
      </p:ext>
    </p:extLst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FAABF2-E718-467D-AF20-D7733FBF300E}" type="datetimeFigureOut">
              <a:rPr lang="uz-Latn-UZ" smtClean="0"/>
              <a:pPr/>
              <a:t>25/09/2018</a:t>
            </a:fld>
            <a:endParaRPr lang="uz-Latn-UZ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033DF-547C-4937-92BD-A3113DB69FD4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2630278374"/>
      </p:ext>
    </p:extLst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FAABF2-E718-467D-AF20-D7733FBF300E}" type="datetimeFigureOut">
              <a:rPr lang="uz-Latn-UZ" smtClean="0"/>
              <a:pPr/>
              <a:t>25/09/2018</a:t>
            </a:fld>
            <a:endParaRPr lang="uz-Latn-UZ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033DF-547C-4937-92BD-A3113DB69FD4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338328185"/>
      </p:ext>
    </p:extLst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FAABF2-E718-467D-AF20-D7733FBF300E}" type="datetimeFigureOut">
              <a:rPr lang="uz-Latn-UZ" smtClean="0"/>
              <a:pPr/>
              <a:t>25/09/2018</a:t>
            </a:fld>
            <a:endParaRPr lang="uz-Latn-UZ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033DF-547C-4937-92BD-A3113DB69FD4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1838482864"/>
      </p:ext>
    </p:extLst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FAABF2-E718-467D-AF20-D7733FBF300E}" type="datetimeFigureOut">
              <a:rPr lang="uz-Latn-UZ" smtClean="0"/>
              <a:pPr/>
              <a:t>25/09/2018</a:t>
            </a:fld>
            <a:endParaRPr lang="uz-Latn-UZ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4033DF-547C-4937-92BD-A3113DB69FD4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2346219520"/>
      </p:ext>
    </p:extLst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FAABF2-E718-467D-AF20-D7733FBF300E}" type="datetimeFigureOut">
              <a:rPr lang="uz-Latn-UZ" smtClean="0"/>
              <a:pPr/>
              <a:t>25/09/2018</a:t>
            </a:fld>
            <a:endParaRPr lang="uz-Latn-UZ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z-Latn-UZ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033DF-547C-4937-92BD-A3113DB69FD4}" type="slidenum">
              <a:rPr lang="uz-Latn-UZ" smtClean="0"/>
              <a:pPr/>
              <a:t>‹#›</a:t>
            </a:fld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1368784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4" r:id="rId1"/>
    <p:sldLayoutId id="2147483785" r:id="rId2"/>
    <p:sldLayoutId id="2147483786" r:id="rId3"/>
    <p:sldLayoutId id="2147483787" r:id="rId4"/>
    <p:sldLayoutId id="2147483788" r:id="rId5"/>
    <p:sldLayoutId id="2147483789" r:id="rId6"/>
    <p:sldLayoutId id="2147483790" r:id="rId7"/>
    <p:sldLayoutId id="2147483791" r:id="rId8"/>
    <p:sldLayoutId id="2147483792" r:id="rId9"/>
    <p:sldLayoutId id="2147483793" r:id="rId10"/>
    <p:sldLayoutId id="2147483794" r:id="rId11"/>
  </p:sldLayoutIdLst>
  <p:transition>
    <p:comb/>
  </p:transition>
  <p:timing>
    <p:tnLst>
      <p:par>
        <p:cTn id="1" dur="indefinite" restart="never" nodeType="tmRoot"/>
      </p:par>
    </p:tnLst>
  </p:timing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.wm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60362" y="620713"/>
            <a:ext cx="8353425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defPPr>
              <a:defRPr lang="uz-Latn-U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b="1" dirty="0"/>
              <a:t> </a:t>
            </a:r>
            <a:r>
              <a:rPr lang="uz-Cyrl-UZ" sz="2000" b="1" dirty="0"/>
              <a:t>O</a:t>
            </a:r>
            <a:r>
              <a:rPr lang="en-US" sz="2000" b="1" dirty="0"/>
              <a:t>ʻ</a:t>
            </a:r>
            <a:r>
              <a:rPr lang="uz-Cyrl-UZ" sz="2000" b="1" dirty="0"/>
              <a:t>ZBEKISTON RESPUBLIKASI</a:t>
            </a:r>
            <a:endParaRPr lang="ru-RU" sz="2000" b="1" dirty="0"/>
          </a:p>
          <a:p>
            <a:pPr algn="ctr"/>
            <a:r>
              <a:rPr lang="uz-Cyrl-UZ" sz="2000" b="1" dirty="0"/>
              <a:t>OLIY</a:t>
            </a:r>
            <a:r>
              <a:rPr lang="en-US" sz="2000" b="1" dirty="0"/>
              <a:t>  </a:t>
            </a:r>
            <a:r>
              <a:rPr lang="uz-Cyrl-UZ" sz="2000" b="1" dirty="0"/>
              <a:t>VA </a:t>
            </a:r>
            <a:r>
              <a:rPr lang="en-US" sz="2000" b="1" dirty="0" smtClean="0"/>
              <a:t> </a:t>
            </a:r>
            <a:r>
              <a:rPr lang="uz-Cyrl-UZ" sz="2000" b="1" dirty="0" smtClean="0"/>
              <a:t>OʻRTA </a:t>
            </a:r>
            <a:r>
              <a:rPr lang="uz-Cyrl-UZ" sz="2000" b="1" dirty="0"/>
              <a:t>MAXSUS TA</a:t>
            </a:r>
            <a:r>
              <a:rPr lang="en-US" sz="2000" b="1" dirty="0"/>
              <a:t>ʼ</a:t>
            </a:r>
            <a:r>
              <a:rPr lang="uz-Cyrl-UZ" sz="2000" b="1" dirty="0"/>
              <a:t>LIM VAZIRLIGI</a:t>
            </a:r>
            <a:endParaRPr lang="ru-RU" sz="2000" b="1" dirty="0"/>
          </a:p>
          <a:p>
            <a:pPr algn="ctr"/>
            <a:r>
              <a:rPr lang="uz-Cyrl-UZ" sz="2000" b="1" dirty="0"/>
              <a:t>ANDIJON  MA</a:t>
            </a:r>
            <a:r>
              <a:rPr lang="en-US" sz="2000" b="1" dirty="0"/>
              <a:t>SHI</a:t>
            </a:r>
            <a:r>
              <a:rPr lang="uz-Cyrl-UZ" sz="2000" b="1" dirty="0"/>
              <a:t>N</a:t>
            </a:r>
            <a:r>
              <a:rPr lang="en-US" sz="2000" b="1" dirty="0"/>
              <a:t>ASOZLIK  </a:t>
            </a:r>
            <a:r>
              <a:rPr lang="uz-Cyrl-UZ" sz="2000" b="1" dirty="0" smtClean="0"/>
              <a:t>INSTITUTI</a:t>
            </a:r>
            <a:endParaRPr lang="en-US" sz="2000" b="1" dirty="0" smtClean="0"/>
          </a:p>
          <a:p>
            <a:pPr algn="ctr"/>
            <a:endParaRPr lang="ru-RU" sz="2000" dirty="0"/>
          </a:p>
        </p:txBody>
      </p:sp>
      <p:sp>
        <p:nvSpPr>
          <p:cNvPr id="6" name="Rectangle 17"/>
          <p:cNvSpPr txBox="1">
            <a:spLocks noChangeArrowheads="1"/>
          </p:cNvSpPr>
          <p:nvPr/>
        </p:nvSpPr>
        <p:spPr>
          <a:xfrm>
            <a:off x="2861454" y="4797152"/>
            <a:ext cx="4071966" cy="936104"/>
          </a:xfrm>
          <a:prstGeom prst="rect">
            <a:avLst/>
          </a:prstGeom>
        </p:spPr>
        <p:txBody>
          <a:bodyPr vert="horz" rtlCol="0" anchor="ctr">
            <a:normAutofit fontScale="85000" lnSpcReduction="200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defPPr>
              <a:defRPr lang="uz-Latn-U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1" i="0" u="none" strike="noStrike" kern="1200" cap="none" spc="0" normalizeH="0" baseline="0" noProof="0" dirty="0" smtClean="0">
              <a:ln>
                <a:noFill/>
              </a:ln>
              <a:solidFill>
                <a:schemeClr val="bg2">
                  <a:lumMod val="50000"/>
                </a:schemeClr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z-Latn-UZ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TAQDIMOT</a:t>
            </a:r>
            <a:endParaRPr kumimoji="0" lang="ru-RU" sz="4000" b="1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50000"/>
                </a:schemeClr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Rectangle 19"/>
          <p:cNvSpPr>
            <a:spLocks noChangeArrowheads="1"/>
          </p:cNvSpPr>
          <p:nvPr/>
        </p:nvSpPr>
        <p:spPr bwMode="auto">
          <a:xfrm>
            <a:off x="1011237" y="1772816"/>
            <a:ext cx="7772400" cy="12242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defPPr>
              <a:defRPr lang="uz-Latn-U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800" b="1" dirty="0" smtClean="0"/>
          </a:p>
          <a:p>
            <a:endParaRPr lang="en-US" sz="1800" b="1" dirty="0"/>
          </a:p>
          <a:p>
            <a:endParaRPr lang="en-US" sz="1800" b="1" dirty="0" smtClean="0"/>
          </a:p>
          <a:p>
            <a:pPr algn="ctr"/>
            <a:endParaRPr lang="en-US" sz="1600" b="1" dirty="0" smtClean="0"/>
          </a:p>
          <a:p>
            <a:pPr algn="ctr"/>
            <a:endParaRPr lang="en-US" sz="1600" b="1" dirty="0" smtClean="0"/>
          </a:p>
          <a:p>
            <a:pPr algn="ctr"/>
            <a:endParaRPr lang="en-US" sz="1600" b="1" dirty="0"/>
          </a:p>
          <a:p>
            <a:pPr algn="ctr"/>
            <a:endParaRPr lang="en-US" sz="1600" b="1" dirty="0" smtClean="0"/>
          </a:p>
          <a:p>
            <a:pPr algn="ctr"/>
            <a:r>
              <a:rPr lang="en-US" sz="1600" b="1" dirty="0" smtClean="0"/>
              <a:t>«</a:t>
            </a:r>
            <a:r>
              <a:rPr lang="en-US" sz="2000" b="1" dirty="0"/>
              <a:t>YUK KO`TARISH TRANSPORTLARI, TRANSPORT MASHINALARI VA MEXANIZMLARI»</a:t>
            </a:r>
            <a:endParaRPr lang="ru-RU" sz="2000" dirty="0"/>
          </a:p>
          <a:p>
            <a:pPr algn="ctr"/>
            <a:r>
              <a:rPr lang="en-US" sz="2000" b="1" dirty="0"/>
              <a:t>FANIDAN  </a:t>
            </a:r>
            <a:endParaRPr lang="ru-RU" sz="2000" dirty="0"/>
          </a:p>
          <a:p>
            <a:pPr algn="ctr"/>
            <a:endParaRPr lang="en-US" b="1" dirty="0"/>
          </a:p>
          <a:p>
            <a:pPr algn="ctr"/>
            <a:r>
              <a:rPr lang="uz-Cyrl-UZ" sz="2400" b="1" dirty="0" smtClean="0"/>
              <a:t>Tormozlash </a:t>
            </a:r>
            <a:r>
              <a:rPr lang="uz-Cyrl-UZ" sz="2400" b="1" dirty="0"/>
              <a:t>qurilmalari</a:t>
            </a:r>
            <a:r>
              <a:rPr lang="ru-RU" dirty="0"/>
              <a:t/>
            </a:r>
            <a:br>
              <a:rPr lang="ru-RU" dirty="0"/>
            </a:br>
            <a:endParaRPr lang="en-US" dirty="0" smtClean="0"/>
          </a:p>
          <a:p>
            <a:pPr algn="ctr"/>
            <a:r>
              <a:rPr lang="en-US" sz="2000" dirty="0" err="1" smtClean="0"/>
              <a:t>mavzusida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53530593"/>
      </p:ext>
    </p:extLst>
  </p:cSld>
  <p:clrMapOvr>
    <a:masterClrMapping/>
  </p:clrMapOvr>
  <p:transition>
    <p:comb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27088" y="1916832"/>
            <a:ext cx="7772400" cy="4320480"/>
          </a:xfrm>
        </p:spPr>
        <p:txBody>
          <a:bodyPr anchor="ctr"/>
          <a:lstStyle/>
          <a:p>
            <a:pPr algn="l">
              <a:lnSpc>
                <a:spcPct val="150000"/>
              </a:lnSpc>
            </a:pPr>
            <a:r>
              <a:rPr lang="en-US" sz="2400" b="1" u="sng" dirty="0" smtClean="0"/>
              <a:t>1. </a:t>
            </a:r>
            <a:r>
              <a:rPr lang="en-US" sz="2800" b="1" u="sng" dirty="0" err="1"/>
              <a:t>Toʻxtatgichlar</a:t>
            </a:r>
            <a:r>
              <a:rPr lang="en-US" sz="2800" b="1" u="sng" dirty="0"/>
              <a:t>.</a:t>
            </a:r>
            <a:r>
              <a:rPr lang="ru-RU" sz="2800" u="sng" dirty="0"/>
              <a:t/>
            </a:r>
            <a:br>
              <a:rPr lang="ru-RU" sz="2800" u="sng" dirty="0"/>
            </a:br>
            <a:r>
              <a:rPr lang="en-US" sz="2800" b="1" u="sng" dirty="0" smtClean="0"/>
              <a:t>2</a:t>
            </a:r>
            <a:r>
              <a:rPr lang="en-US" sz="2800" b="1" u="sng" dirty="0" smtClean="0"/>
              <a:t>. </a:t>
            </a:r>
            <a:r>
              <a:rPr lang="en-US" sz="2800" b="1" u="sng" dirty="0" err="1"/>
              <a:t>Tormozlar</a:t>
            </a:r>
            <a:r>
              <a:rPr lang="en-US" sz="2800" b="1" u="sng" dirty="0"/>
              <a:t> </a:t>
            </a:r>
            <a:r>
              <a:rPr lang="en-US" sz="2800" b="1" u="sng" dirty="0" err="1"/>
              <a:t>umumiy</a:t>
            </a:r>
            <a:r>
              <a:rPr lang="en-US" sz="2800" b="1" u="sng" dirty="0"/>
              <a:t> </a:t>
            </a:r>
            <a:r>
              <a:rPr lang="en-US" sz="2800" b="1" u="sng" dirty="0" err="1"/>
              <a:t>tuzilishi</a:t>
            </a:r>
            <a:r>
              <a:rPr lang="uz-Cyrl-UZ" sz="2800" b="1" u="sng" dirty="0" smtClean="0"/>
              <a:t> </a:t>
            </a:r>
            <a:r>
              <a:rPr lang="uz-Latn-UZ" sz="2800" b="1" u="sng" dirty="0" smtClean="0"/>
              <a:t/>
            </a:r>
            <a:br>
              <a:rPr lang="uz-Latn-UZ" sz="2800" b="1" u="sng" dirty="0" smtClean="0"/>
            </a:br>
            <a:r>
              <a:rPr lang="en-US" sz="2800" b="1" u="sng" dirty="0" smtClean="0"/>
              <a:t>3</a:t>
            </a:r>
            <a:r>
              <a:rPr lang="en-US" sz="2800" b="1" u="sng" dirty="0" smtClean="0"/>
              <a:t>. </a:t>
            </a:r>
            <a:r>
              <a:rPr lang="en-US" sz="2800" b="1" u="sng" dirty="0" err="1"/>
              <a:t>Kolodkali</a:t>
            </a:r>
            <a:r>
              <a:rPr lang="en-US" sz="2800" b="1" u="sng" dirty="0"/>
              <a:t> </a:t>
            </a:r>
            <a:r>
              <a:rPr lang="en-US" sz="2800" b="1" u="sng" dirty="0" err="1"/>
              <a:t>tormozlar</a:t>
            </a:r>
            <a:r>
              <a:rPr lang="uz-Latn-UZ" sz="2800" b="1" u="sng" dirty="0" smtClean="0"/>
              <a:t/>
            </a:r>
            <a:br>
              <a:rPr lang="uz-Latn-UZ" sz="2800" b="1" u="sng" dirty="0" smtClean="0"/>
            </a:br>
            <a:r>
              <a:rPr lang="en-US" sz="2800" b="1" u="sng" dirty="0" smtClean="0"/>
              <a:t>4. </a:t>
            </a:r>
            <a:r>
              <a:rPr lang="en-US" sz="2800" b="1" u="sng" dirty="0" err="1"/>
              <a:t>Lentali</a:t>
            </a:r>
            <a:r>
              <a:rPr lang="en-US" sz="2800" b="1" u="sng" dirty="0"/>
              <a:t> </a:t>
            </a:r>
            <a:r>
              <a:rPr lang="en-US" sz="2800" b="1" u="sng" dirty="0" err="1"/>
              <a:t>tormozlar</a:t>
            </a:r>
            <a:r>
              <a:rPr lang="uz-Cyrl-UZ" sz="2400" b="1" dirty="0">
                <a:solidFill>
                  <a:schemeClr val="tx1"/>
                </a:solidFill>
              </a:rPr>
              <a:t/>
            </a:r>
            <a:br>
              <a:rPr lang="uz-Cyrl-UZ" sz="2400" b="1" dirty="0">
                <a:solidFill>
                  <a:schemeClr val="tx1"/>
                </a:solidFill>
              </a:rPr>
            </a:b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148484" name="Rectangle 4"/>
          <p:cNvSpPr>
            <a:spLocks noChangeArrowheads="1"/>
          </p:cNvSpPr>
          <p:nvPr/>
        </p:nvSpPr>
        <p:spPr bwMode="auto">
          <a:xfrm>
            <a:off x="3978952" y="1052736"/>
            <a:ext cx="146867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 u="sng" spc="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REJA</a:t>
            </a:r>
            <a:r>
              <a:rPr lang="ru-RU" b="1" u="sng" spc="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endParaRPr lang="ru-RU" b="1" u="sng" spc="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3839419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8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848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251520" y="116632"/>
            <a:ext cx="8712968" cy="6624736"/>
          </a:xfrm>
        </p:spPr>
        <p:txBody>
          <a:bodyPr>
            <a:normAutofit/>
          </a:bodyPr>
          <a:lstStyle/>
          <a:p>
            <a:pPr marL="0" lvl="0" indent="0" algn="ctr">
              <a:buNone/>
            </a:pPr>
            <a:endParaRPr lang="en-US" sz="3200" b="1" u="sng" dirty="0" smtClean="0"/>
          </a:p>
          <a:p>
            <a:pPr marL="0" lvl="0" indent="0" algn="ctr">
              <a:buNone/>
            </a:pPr>
            <a:r>
              <a:rPr lang="en-US" sz="3200" b="1" u="sng" dirty="0" smtClean="0"/>
              <a:t>1</a:t>
            </a:r>
            <a:r>
              <a:rPr lang="en-US" sz="3200" b="1" u="sng" dirty="0" smtClean="0"/>
              <a:t>. </a:t>
            </a:r>
            <a:r>
              <a:rPr lang="en-US" sz="3200" b="1" u="sng" dirty="0" err="1" smtClean="0"/>
              <a:t>Toʻxtatgichlar</a:t>
            </a:r>
            <a:endParaRPr lang="en-US" sz="3200" b="1" dirty="0" smtClean="0"/>
          </a:p>
          <a:p>
            <a:pPr marL="0" indent="0" algn="ctr">
              <a:lnSpc>
                <a:spcPct val="150000"/>
              </a:lnSpc>
              <a:buNone/>
            </a:pP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Yukni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koʻtarilgan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holda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ushlab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turish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harakatdagi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mexanizmlarning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teskari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tomonga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aylanib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ketmasligini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ta`minlash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ishlatiladigan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qurilma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toʻxtatgich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deyiladi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Ishlash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printsipi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boʻyicha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toʻxtatgichlar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xrapovikli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tishli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),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friktsion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rolikli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turga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boʻlinadi. 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Friktsion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toʻxtatgichlar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koʻtaruvchi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mexanizm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valiga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mahkamlangan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shkiv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alohida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kulachokdan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iborat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Friktsion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toʻxtatgichlar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ravon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ishlaydi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ammo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unchalik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ishonchli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boʻlmaydi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yuzalari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notekis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yeyiladi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Shuning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ham yuk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koʻtarish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mashinalarida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asosan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xrapovikli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rolikli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toʻxtatgichlar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ishlatiladi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endParaRPr lang="uz-Latn-UZ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comb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8650" y="692696"/>
            <a:ext cx="7886700" cy="548426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Tishli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toʻxtatgichlar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Bu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toʻxtatgichlar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koʻtarish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mexanizmi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yuritmasi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vali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oʻrntilgan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tishli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g`ildirak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mexanizmning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qoʻzg`almas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elementiga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mahkamlangan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oʻq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shu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oʻqqa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oʻrnatilgan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tirgakdan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tashkil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topadi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Yuk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koʻtrilganda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tishli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g`ildirak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birgalikda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strelka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koʻrsatgan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yoʻnalishda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aylanadi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tirgak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esa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bemalol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tishidan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sirpanib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oʻtadi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uz-Latn-U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30807531"/>
      </p:ext>
    </p:extLst>
  </p:cSld>
  <p:clrMapOvr>
    <a:masterClrMapping/>
  </p:clrMapOvr>
  <p:transition>
    <p:comb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4005064"/>
            <a:ext cx="8229600" cy="2664296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1600" dirty="0" smtClean="0"/>
              <a:t> </a:t>
            </a:r>
            <a:r>
              <a:rPr lang="en-US" sz="2200" dirty="0" err="1" smtClean="0"/>
              <a:t>Xrapovikli</a:t>
            </a:r>
            <a:r>
              <a:rPr lang="en-US" sz="2200" dirty="0" smtClean="0"/>
              <a:t> (</a:t>
            </a:r>
            <a:r>
              <a:rPr lang="en-US" sz="2200" dirty="0" err="1" smtClean="0"/>
              <a:t>tishli</a:t>
            </a:r>
            <a:r>
              <a:rPr lang="en-US" sz="2200" dirty="0" smtClean="0"/>
              <a:t>) </a:t>
            </a:r>
            <a:r>
              <a:rPr lang="en-US" sz="2200" dirty="0" err="1" smtClean="0"/>
              <a:t>toʻxtatgich</a:t>
            </a:r>
            <a:endParaRPr lang="en-US" sz="2200" dirty="0"/>
          </a:p>
          <a:p>
            <a:pPr marL="0" indent="0" algn="ctr">
              <a:buNone/>
            </a:pPr>
            <a:r>
              <a:rPr lang="en-US" sz="2200" dirty="0" smtClean="0"/>
              <a:t> a) </a:t>
            </a:r>
            <a:r>
              <a:rPr lang="en-US" sz="2200" dirty="0" err="1" smtClean="0"/>
              <a:t>toʻxtatgich</a:t>
            </a:r>
            <a:r>
              <a:rPr lang="en-US" sz="2200" dirty="0" smtClean="0"/>
              <a:t> </a:t>
            </a:r>
            <a:r>
              <a:rPr lang="en-US" sz="2200" dirty="0" err="1" smtClean="0"/>
              <a:t>sxemsi</a:t>
            </a:r>
            <a:r>
              <a:rPr lang="en-US" sz="2200" dirty="0" smtClean="0"/>
              <a:t>; b) </a:t>
            </a:r>
            <a:r>
              <a:rPr lang="en-US" sz="2200" dirty="0" err="1" smtClean="0"/>
              <a:t>sobachka</a:t>
            </a:r>
            <a:r>
              <a:rPr lang="en-US" sz="2200" dirty="0" smtClean="0"/>
              <a:t> </a:t>
            </a:r>
            <a:r>
              <a:rPr lang="en-US" sz="2200" dirty="0" err="1" smtClean="0"/>
              <a:t>hisobi</a:t>
            </a:r>
            <a:r>
              <a:rPr lang="en-US" sz="2200" dirty="0" smtClean="0"/>
              <a:t>. </a:t>
            </a:r>
            <a:endParaRPr lang="uz-Latn-UZ" sz="2200" dirty="0" smtClean="0"/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Valning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aylanish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yoʻnalishini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oʻzgartirish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vaqtida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tirgak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xrapovik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tishiga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tiraladi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yukning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pastka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tushib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ketishiga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toʻsqinlik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qiladi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Yukni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tushirish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vaqtida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tirgakni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xrapovik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ilashishdan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chiqarish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kerak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uz-Latn-UZ" sz="1600" dirty="0"/>
          </a:p>
        </p:txBody>
      </p:sp>
      <p:pic>
        <p:nvPicPr>
          <p:cNvPr id="4" name="Рисунок 3" descr="Image1"/>
          <p:cNvPicPr/>
          <p:nvPr/>
        </p:nvPicPr>
        <p:blipFill>
          <a:blip r:embed="rId2" cstate="print">
            <a:lum bright="-48000" contrast="10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44" t="8398" r="3735" b="12581"/>
          <a:stretch>
            <a:fillRect/>
          </a:stretch>
        </p:blipFill>
        <p:spPr bwMode="auto">
          <a:xfrm>
            <a:off x="971600" y="404664"/>
            <a:ext cx="7056784" cy="33843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comb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16632"/>
            <a:ext cx="8229600" cy="6264696"/>
          </a:xfrm>
        </p:spPr>
        <p:txBody>
          <a:bodyPr>
            <a:noAutofit/>
          </a:bodyPr>
          <a:lstStyle/>
          <a:p>
            <a:pPr marL="109728" indent="0" algn="ctr">
              <a:buNone/>
            </a:pPr>
            <a:endParaRPr lang="en-US" sz="2000" b="1" u="sng" dirty="0" smtClean="0"/>
          </a:p>
          <a:p>
            <a:pPr marL="109728" indent="0" algn="ctr">
              <a:buNone/>
            </a:pPr>
            <a:r>
              <a:rPr lang="en-US" sz="2400" b="1" u="sng" dirty="0" smtClean="0"/>
              <a:t>2. </a:t>
            </a:r>
            <a:r>
              <a:rPr lang="en-US" sz="2400" b="1" u="sng" dirty="0" err="1" smtClean="0"/>
              <a:t>Tormozlar</a:t>
            </a:r>
            <a:r>
              <a:rPr lang="en-US" sz="2400" b="1" u="sng" dirty="0" smtClean="0"/>
              <a:t> </a:t>
            </a:r>
            <a:r>
              <a:rPr lang="en-US" sz="2400" b="1" u="sng" dirty="0" err="1"/>
              <a:t>umumiy</a:t>
            </a:r>
            <a:r>
              <a:rPr lang="en-US" sz="2400" b="1" u="sng" dirty="0"/>
              <a:t> </a:t>
            </a:r>
            <a:r>
              <a:rPr lang="en-US" sz="2400" b="1" u="sng" dirty="0" err="1"/>
              <a:t>tuzilishi</a:t>
            </a:r>
            <a:r>
              <a:rPr lang="uz-Cyrl-UZ" sz="2400" b="1" u="sng" dirty="0"/>
              <a:t> </a:t>
            </a:r>
            <a:endParaRPr lang="en-US" sz="2400" b="1" u="sng" dirty="0" smtClean="0"/>
          </a:p>
          <a:p>
            <a:pPr marL="109728" indent="0" algn="ctr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Cyrl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Tormozlarning toʻxtatgichlardan farqi shundaki, ular valni ikki yoʻnalishda aylanishga yoʻl qoʻyadi va yukni ushlab turishdan tashqari, tezligini oʻzgartiradi yoki yurish mexanizmlarining tezligini rostlaydi. </a:t>
            </a: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Cyrl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Tormozlar ishlash va boshqarish usuliga hamda tormozlanuvchi detallar konstruktsiyasi va vazifasiga koʻra tavsiflanadi.</a:t>
            </a: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Ishlash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usuliga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koʻra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normal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ochiq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yopiq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tormozlar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boʻladi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Kranning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normal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ochiq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tormozi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prujina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kuchi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ta`sirida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doim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ulangan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holatda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boʻladi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Tormoz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uzilganda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mexanizm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ishlay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boshlaydi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	Normal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yopiq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tormoz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doim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uzilgan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holatda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boʻladi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U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ulanganda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mexanizm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toʻxtaydi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Normal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ochiq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tormozni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boshqarish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oson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u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tezliklarni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ravon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rostlashga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imkon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beradi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endParaRPr lang="uz-Latn-UZ" sz="2400" dirty="0"/>
          </a:p>
        </p:txBody>
      </p:sp>
    </p:spTree>
  </p:cSld>
  <p:clrMapOvr>
    <a:masterClrMapping/>
  </p:clrMapOvr>
  <p:transition>
    <p:comb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048672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Boshqarish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usuliga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koʻra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boshqariladigan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avtomatik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ishlaydigan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xillarga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ajrtiladi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Avtomatik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tormozlarga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elektromagnitli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elektr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gidravlik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elektr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mexanik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yuritmali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tashuvchi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yuk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orqali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tutashtiruvchi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tormozlar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h.k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kiradi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uz-Latn-U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Tormozlar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tormozlanuvchi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detallar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konstruktsiyasi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boʻyicha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kolodkali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lentali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diskli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boshqa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turlarga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boʻlinadi. </a:t>
            </a:r>
            <a:endParaRPr lang="uz-Latn-U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Vazifasi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boʻyicha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stoporlovchi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tushiruvchi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turlarga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boʻlinadi.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YUk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tezligini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rostlash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ishlatiladigan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tormozlarni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tushuruvchi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tormozlar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deyiladi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yuk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mexanizmni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qoʻzg`almas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holatda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ushlab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turuvchi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tormozlar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stoporlovchi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tormozlar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deyiladi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uz-Latn-U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5353394"/>
      </p:ext>
    </p:extLst>
  </p:cSld>
  <p:clrMapOvr>
    <a:masterClrMapping/>
  </p:clrMapOvr>
  <p:transition>
    <p:comb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Kolodkali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tormozlar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28650" y="1690689"/>
            <a:ext cx="7886700" cy="4486274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Yuk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koʻtaruvchi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mexanizmlarda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kolodkali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tormozlar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koʻp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ishlatiladi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Ularning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asosiy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qismi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choʻyan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poʻlat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shkiv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tormozlovchi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kolodkalar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kolodkalarga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kuchni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beruvchi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richaglardan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iborat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boʻladi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Kolodkalar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odatda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choʻyandan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tayyorlanib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friktsion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qoplagich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qoplangan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boʻladi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Kolodkali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tormozlar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kolodka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soniga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qarab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ikki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kolodkali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turlarga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boʻlinadi.</a:t>
            </a:r>
            <a:endParaRPr lang="uz-Latn-U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33028210"/>
      </p:ext>
    </p:extLst>
  </p:cSld>
  <p:clrMapOvr>
    <a:masterClrMapping/>
  </p:clrMapOvr>
  <p:transition>
    <p:comb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4869160"/>
            <a:ext cx="8229600" cy="1703112"/>
          </a:xfrm>
        </p:spPr>
        <p:txBody>
          <a:bodyPr>
            <a:normAutofit/>
          </a:bodyPr>
          <a:lstStyle/>
          <a:p>
            <a:endParaRPr lang="en-US" sz="1600" dirty="0" smtClean="0"/>
          </a:p>
          <a:p>
            <a:pPr marL="109728" indent="0" algn="ctr">
              <a:buNone/>
            </a:pPr>
            <a:r>
              <a:rPr lang="en-US" sz="2400" dirty="0" smtClean="0"/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Tormozlarni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hisoblash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sxemalari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09728" indent="0" algn="ctr"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 –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kolodkali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; b –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ikki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kolodkali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09728" indent="0">
              <a:buNone/>
            </a:pPr>
            <a:r>
              <a:rPr lang="uz-Cyrl-UZ" sz="1600" dirty="0" smtClean="0"/>
              <a:t> </a:t>
            </a:r>
            <a:endParaRPr lang="uz-Latn-UZ" sz="1600" dirty="0" smtClean="0"/>
          </a:p>
          <a:p>
            <a:pPr marL="109728" indent="0">
              <a:buNone/>
            </a:pPr>
            <a:endParaRPr lang="uz-Latn-UZ" sz="1600" dirty="0"/>
          </a:p>
        </p:txBody>
      </p:sp>
      <p:pic>
        <p:nvPicPr>
          <p:cNvPr id="4" name="Рисунок 3" descr="Image3"/>
          <p:cNvPicPr/>
          <p:nvPr/>
        </p:nvPicPr>
        <p:blipFill>
          <a:blip r:embed="rId2" cstate="print">
            <a:lum bright="-24000" contrast="6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85" r="2220" b="15491"/>
          <a:stretch>
            <a:fillRect/>
          </a:stretch>
        </p:blipFill>
        <p:spPr bwMode="auto">
          <a:xfrm>
            <a:off x="1475656" y="548680"/>
            <a:ext cx="6768752" cy="4032448"/>
          </a:xfrm>
          <a:prstGeom prst="rect">
            <a:avLst/>
          </a:prstGeom>
          <a:noFill/>
          <a:ln>
            <a:noFill/>
          </a:ln>
        </p:spPr>
      </p:pic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uz-Latn-UZ"/>
          </a:p>
        </p:txBody>
      </p:sp>
    </p:spTree>
  </p:cSld>
  <p:clrMapOvr>
    <a:masterClrMapping/>
  </p:clrMapOvr>
  <p:transition>
    <p:comb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20638" y="908720"/>
            <a:ext cx="78867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US" sz="2700" dirty="0" smtClean="0"/>
              <a:t/>
            </a:r>
            <a:br>
              <a:rPr lang="en-US" sz="2700" dirty="0" smtClean="0"/>
            </a:br>
            <a:r>
              <a:rPr lang="en-US" sz="2700" dirty="0"/>
              <a:t/>
            </a:r>
            <a:br>
              <a:rPr lang="en-US" sz="2700" dirty="0"/>
            </a:br>
            <a:r>
              <a:rPr lang="en-US" sz="27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Kolodkali</a:t>
            </a:r>
            <a:r>
              <a:rPr lang="en-US" sz="27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700" dirty="0" err="1">
                <a:latin typeface="Arial" panose="020B0604020202020204" pitchFamily="34" charset="0"/>
                <a:cs typeface="Arial" panose="020B0604020202020204" pitchFamily="34" charset="0"/>
              </a:rPr>
              <a:t>tormozda</a:t>
            </a:r>
            <a:r>
              <a:rPr lang="en-US" sz="27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700" dirty="0" err="1">
                <a:latin typeface="Arial" panose="020B0604020202020204" pitchFamily="34" charset="0"/>
                <a:cs typeface="Arial" panose="020B0604020202020204" pitchFamily="34" charset="0"/>
              </a:rPr>
              <a:t>hosil</a:t>
            </a:r>
            <a:r>
              <a:rPr lang="en-US" sz="27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700" dirty="0" err="1">
                <a:latin typeface="Arial" panose="020B0604020202020204" pitchFamily="34" charset="0"/>
                <a:cs typeface="Arial" panose="020B0604020202020204" pitchFamily="34" charset="0"/>
              </a:rPr>
              <a:t>boʻladigan</a:t>
            </a:r>
            <a:r>
              <a:rPr lang="en-US" sz="27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700" dirty="0" err="1">
                <a:latin typeface="Arial" panose="020B0604020202020204" pitchFamily="34" charset="0"/>
                <a:cs typeface="Arial" panose="020B0604020202020204" pitchFamily="34" charset="0"/>
              </a:rPr>
              <a:t>tormozlovchi</a:t>
            </a:r>
            <a:r>
              <a:rPr lang="en-US" sz="2700" dirty="0">
                <a:latin typeface="Arial" panose="020B0604020202020204" pitchFamily="34" charset="0"/>
                <a:cs typeface="Arial" panose="020B0604020202020204" pitchFamily="34" charset="0"/>
              </a:rPr>
              <a:t> moment </a:t>
            </a:r>
            <a:r>
              <a:rPr lang="en-US" sz="2700" dirty="0" err="1">
                <a:latin typeface="Arial" panose="020B0604020202020204" pitchFamily="34" charset="0"/>
                <a:cs typeface="Arial" panose="020B0604020202020204" pitchFamily="34" charset="0"/>
              </a:rPr>
              <a:t>quyidagi</a:t>
            </a:r>
            <a:r>
              <a:rPr lang="en-US" sz="27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700" dirty="0" err="1">
                <a:latin typeface="Arial" panose="020B0604020202020204" pitchFamily="34" charset="0"/>
                <a:cs typeface="Arial" panose="020B0604020202020204" pitchFamily="34" charset="0"/>
              </a:rPr>
              <a:t>formuladan</a:t>
            </a:r>
            <a:r>
              <a:rPr lang="en-US" sz="27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700" dirty="0" err="1">
                <a:latin typeface="Arial" panose="020B0604020202020204" pitchFamily="34" charset="0"/>
                <a:cs typeface="Arial" panose="020B0604020202020204" pitchFamily="34" charset="0"/>
              </a:rPr>
              <a:t>aniqlanadi</a:t>
            </a:r>
            <a:r>
              <a:rPr lang="en-US" sz="44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uz-Latn-UZ" sz="44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uz-Latn-UZ" sz="44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Object 1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35347494"/>
              </p:ext>
            </p:extLst>
          </p:nvPr>
        </p:nvGraphicFramePr>
        <p:xfrm>
          <a:off x="2267744" y="2852937"/>
          <a:ext cx="4176464" cy="126035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37" name="Формула" r:id="rId3" imgW="914400" imgH="393700" progId="Equation.3">
                  <p:embed/>
                </p:oleObj>
              </mc:Choice>
              <mc:Fallback>
                <p:oleObj name="Формула" r:id="rId3" imgW="914400" imgH="3937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67744" y="2852937"/>
                        <a:ext cx="4176464" cy="126035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05322560"/>
      </p:ext>
    </p:extLst>
  </p:cSld>
  <p:clrMapOvr>
    <a:masterClrMapping/>
  </p:clrMapOvr>
  <p:transition>
    <p:comb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28596" y="357166"/>
            <a:ext cx="8229600" cy="5952154"/>
          </a:xfrm>
        </p:spPr>
        <p:txBody>
          <a:bodyPr>
            <a:normAutofit/>
          </a:bodyPr>
          <a:lstStyle/>
          <a:p>
            <a:pPr algn="ctr"/>
            <a:endParaRPr lang="en-US" sz="2400" b="1" u="sng" dirty="0" smtClean="0"/>
          </a:p>
          <a:p>
            <a:pPr marL="109728" indent="0" algn="ctr">
              <a:buNone/>
            </a:pP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4.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Lentali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tormozlar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/>
            <a:endParaRPr lang="en-US" sz="2400" dirty="0" smtClean="0"/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Lentali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tormozlarda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tormozlovchi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moment </a:t>
            </a:r>
            <a:r>
              <a:rPr lang="en-US" sz="2000" i="1" dirty="0" smtClean="0"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en-US" sz="2000" i="1" baseline="-25000" dirty="0" smtClean="0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egiluvchan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lentaning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tsilindrik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tormoz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shkivi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yuzasi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boʻylab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shiqalanishi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ntijasida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hosil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boʻladi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Lentali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tormoz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friktsion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lenta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3,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tormoz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shkivi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2,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richaglar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sistemasi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6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yuk 5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tuzilgan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Friktsion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lenta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poʻlatdan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tayyorlangan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boʻlib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unga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yaxlit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lenta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alohida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sektsiyalar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koʻrinishidagi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fraktsion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ustqoʻyma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parchin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mixlar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mahkamlangan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Yuk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koʻtaruvchi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mashinadarda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ishlatiladigan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lentali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tormozlarni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ketuvchi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uchining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mahkamlanish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printsipiga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koʻra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oddiy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differentsial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jamlovchi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tormozlarga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ajratish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09728" indent="0">
              <a:buNone/>
            </a:pPr>
            <a:endParaRPr lang="uz-Latn-UZ" sz="1600" dirty="0" smtClean="0"/>
          </a:p>
          <a:p>
            <a:endParaRPr lang="uz-Latn-UZ" sz="1600" dirty="0"/>
          </a:p>
        </p:txBody>
      </p:sp>
    </p:spTree>
  </p:cSld>
  <p:clrMapOvr>
    <a:masterClrMapping/>
  </p:clrMapOvr>
  <p:transition>
    <p:comb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4400" dirty="0" smtClean="0"/>
              <a:t/>
            </a:r>
            <a:br>
              <a:rPr lang="en-US" sz="4400" dirty="0" smtClean="0"/>
            </a:br>
            <a:r>
              <a:rPr lang="en-US" sz="27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Oddiy</a:t>
            </a:r>
            <a:r>
              <a:rPr lang="en-US" sz="27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700" dirty="0" err="1">
                <a:latin typeface="Arial" panose="020B0604020202020204" pitchFamily="34" charset="0"/>
                <a:cs typeface="Arial" panose="020B0604020202020204" pitchFamily="34" charset="0"/>
              </a:rPr>
              <a:t>lentali</a:t>
            </a:r>
            <a:r>
              <a:rPr lang="en-US" sz="27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700" dirty="0" err="1">
                <a:latin typeface="Arial" panose="020B0604020202020204" pitchFamily="34" charset="0"/>
                <a:cs typeface="Arial" panose="020B0604020202020204" pitchFamily="34" charset="0"/>
              </a:rPr>
              <a:t>tormoz</a:t>
            </a:r>
            <a:r>
              <a:rPr lang="en-US" sz="27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uz-Latn-UZ" sz="4400" dirty="0"/>
              <a:t/>
            </a:r>
            <a:br>
              <a:rPr lang="uz-Latn-UZ" sz="4400" dirty="0"/>
            </a:br>
            <a:endParaRPr lang="ru-RU" dirty="0"/>
          </a:p>
        </p:txBody>
      </p:sp>
      <p:pic>
        <p:nvPicPr>
          <p:cNvPr id="4" name="Объект 3" descr="Image4"/>
          <p:cNvPicPr>
            <a:picLocks noGrp="1"/>
          </p:cNvPicPr>
          <p:nvPr>
            <p:ph idx="1"/>
          </p:nvPr>
        </p:nvPicPr>
        <p:blipFill>
          <a:blip r:embed="rId2">
            <a:lum bright="-18000" contrast="5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99592" y="1690689"/>
            <a:ext cx="7200800" cy="440260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4489964"/>
      </p:ext>
    </p:extLst>
  </p:cSld>
  <p:clrMapOvr>
    <a:masterClrMapping/>
  </p:clrMapOvr>
  <p:transition>
    <p:comb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251520" y="260648"/>
            <a:ext cx="8640960" cy="6336704"/>
          </a:xfrm>
        </p:spPr>
        <p:txBody>
          <a:bodyPr>
            <a:normAutofit/>
          </a:bodyPr>
          <a:lstStyle/>
          <a:p>
            <a:pPr algn="ctr"/>
            <a:endParaRPr lang="en-US" sz="1600" b="1" dirty="0" smtClean="0"/>
          </a:p>
          <a:p>
            <a:pPr marL="0" indent="0" algn="ctr">
              <a:lnSpc>
                <a:spcPct val="150000"/>
              </a:lnSpc>
              <a:buNone/>
            </a:pPr>
            <a:r>
              <a:rPr lang="uz-Cyrl-UZ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Mashg`ulotlar uchun xulosa</a:t>
            </a:r>
            <a:endParaRPr lang="uz-Latn-UZ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  <a:r>
              <a:rPr lang="uz-Cyrl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Yuklarni koʻtarilgan holda ushlab turish uchun turli xil konstruktsiyadagi toʻxtatgichlardan foydalaniladi. Yuklarni toʻxtatgich qarama-qarshi yoʻnalishda harakatlantirish va harakat tezliklarini rostlash uchun tormozlardan foydalaniladi. </a:t>
            </a: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z-Cyrl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Tormozlarni hisoblashda hisobiy tormoz momenti orqali GOST boʻyicha mos tormoz markasi tanlanadi</a:t>
            </a:r>
            <a:endParaRPr lang="uz-Latn-U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uz-Latn-UZ" sz="1600" dirty="0"/>
          </a:p>
        </p:txBody>
      </p:sp>
    </p:spTree>
  </p:cSld>
  <p:clrMapOvr>
    <a:masterClrMapping/>
  </p:clrMapOvr>
  <p:transition>
    <p:comb/>
  </p:transition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470</TotalTime>
  <Words>92</Words>
  <Application>Microsoft Office PowerPoint</Application>
  <PresentationFormat>Экран (4:3)</PresentationFormat>
  <Paragraphs>63</Paragraphs>
  <Slides>13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Тема Office</vt:lpstr>
      <vt:lpstr>Формула</vt:lpstr>
      <vt:lpstr>Презентация PowerPoint</vt:lpstr>
      <vt:lpstr>1. Toʻxtatgichlar. 2. Tormozlar umumiy tuzilishi  3. Kolodkali tormozlar 4. Lentali tormozlar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3. Kolodkali tormozlar</vt:lpstr>
      <vt:lpstr>Презентация PowerPoint</vt:lpstr>
      <vt:lpstr>  Kolodkali tormozda hosil boʻladigan tormozlovchi moment quyidagi formuladan aniqlanadi: </vt:lpstr>
      <vt:lpstr>Презентация PowerPoint</vt:lpstr>
      <vt:lpstr> Oddiy lentali tormoz. 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Shoyatbek</dc:creator>
  <cp:lastModifiedBy>hayrullo baynazarov</cp:lastModifiedBy>
  <cp:revision>43</cp:revision>
  <dcterms:created xsi:type="dcterms:W3CDTF">2015-11-30T16:23:24Z</dcterms:created>
  <dcterms:modified xsi:type="dcterms:W3CDTF">2018-09-25T10:55:23Z</dcterms:modified>
</cp:coreProperties>
</file>