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68" r:id="rId2"/>
    <p:sldId id="269" r:id="rId3"/>
    <p:sldId id="257" r:id="rId4"/>
    <p:sldId id="270" r:id="rId5"/>
    <p:sldId id="258" r:id="rId6"/>
    <p:sldId id="259" r:id="rId7"/>
    <p:sldId id="271" r:id="rId8"/>
    <p:sldId id="260" r:id="rId9"/>
    <p:sldId id="272" r:id="rId10"/>
    <p:sldId id="261" r:id="rId11"/>
    <p:sldId id="273" r:id="rId12"/>
    <p:sldId id="267" r:id="rId13"/>
  </p:sldIdLst>
  <p:sldSz cx="9144000" cy="6858000" type="screen4x3"/>
  <p:notesSz cx="6858000" cy="9144000"/>
  <p:defaultTextStyle>
    <a:defPPr>
      <a:defRPr lang="uz-Latn-U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37950-C37A-46A2-A4A1-130D45CFD7BF}" type="datetimeFigureOut">
              <a:rPr lang="uz-Latn-UZ" smtClean="0"/>
              <a:pPr/>
              <a:t>25/09/2018</a:t>
            </a:fld>
            <a:endParaRPr lang="uz-Latn-U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DD1F5-F7E3-4CDF-860C-B9D7224A9FB1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2796889077"/>
      </p:ext>
    </p:extLst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37950-C37A-46A2-A4A1-130D45CFD7BF}" type="datetimeFigureOut">
              <a:rPr lang="uz-Latn-UZ" smtClean="0"/>
              <a:pPr/>
              <a:t>25/09/2018</a:t>
            </a:fld>
            <a:endParaRPr lang="uz-Latn-U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DD1F5-F7E3-4CDF-860C-B9D7224A9FB1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1640597065"/>
      </p:ext>
    </p:extLst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37950-C37A-46A2-A4A1-130D45CFD7BF}" type="datetimeFigureOut">
              <a:rPr lang="uz-Latn-UZ" smtClean="0"/>
              <a:pPr/>
              <a:t>25/09/2018</a:t>
            </a:fld>
            <a:endParaRPr lang="uz-Latn-U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DD1F5-F7E3-4CDF-860C-B9D7224A9FB1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2323308881"/>
      </p:ext>
    </p:extLst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37950-C37A-46A2-A4A1-130D45CFD7BF}" type="datetimeFigureOut">
              <a:rPr lang="uz-Latn-UZ" smtClean="0"/>
              <a:pPr/>
              <a:t>25/09/2018</a:t>
            </a:fld>
            <a:endParaRPr lang="uz-Latn-UZ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DD1F5-F7E3-4CDF-860C-B9D7224A9FB1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1076711935"/>
      </p:ext>
    </p:extLst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37950-C37A-46A2-A4A1-130D45CFD7BF}" type="datetimeFigureOut">
              <a:rPr lang="uz-Latn-UZ" smtClean="0"/>
              <a:pPr/>
              <a:t>25/09/2018</a:t>
            </a:fld>
            <a:endParaRPr lang="uz-Latn-UZ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DD1F5-F7E3-4CDF-860C-B9D7224A9FB1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2082904245"/>
      </p:ext>
    </p:extLst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37950-C37A-46A2-A4A1-130D45CFD7BF}" type="datetimeFigureOut">
              <a:rPr lang="uz-Latn-UZ" smtClean="0"/>
              <a:pPr/>
              <a:t>25/09/2018</a:t>
            </a:fld>
            <a:endParaRPr lang="uz-Latn-UZ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DD1F5-F7E3-4CDF-860C-B9D7224A9FB1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4179096056"/>
      </p:ext>
    </p:extLst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37950-C37A-46A2-A4A1-130D45CFD7BF}" type="datetimeFigureOut">
              <a:rPr lang="uz-Latn-UZ" smtClean="0"/>
              <a:pPr/>
              <a:t>25/09/2018</a:t>
            </a:fld>
            <a:endParaRPr lang="uz-Latn-UZ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DD1F5-F7E3-4CDF-860C-B9D7224A9FB1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1401639424"/>
      </p:ext>
    </p:extLst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37950-C37A-46A2-A4A1-130D45CFD7BF}" type="datetimeFigureOut">
              <a:rPr lang="uz-Latn-UZ" smtClean="0"/>
              <a:pPr/>
              <a:t>25/09/2018</a:t>
            </a:fld>
            <a:endParaRPr lang="uz-Latn-UZ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DD1F5-F7E3-4CDF-860C-B9D7224A9FB1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3742976783"/>
      </p:ext>
    </p:extLst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37950-C37A-46A2-A4A1-130D45CFD7BF}" type="datetimeFigureOut">
              <a:rPr lang="uz-Latn-UZ" smtClean="0"/>
              <a:pPr/>
              <a:t>25/09/2018</a:t>
            </a:fld>
            <a:endParaRPr lang="uz-Latn-UZ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DD1F5-F7E3-4CDF-860C-B9D7224A9FB1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359534727"/>
      </p:ext>
    </p:extLst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37950-C37A-46A2-A4A1-130D45CFD7BF}" type="datetimeFigureOut">
              <a:rPr lang="uz-Latn-UZ" smtClean="0"/>
              <a:pPr/>
              <a:t>25/09/2018</a:t>
            </a:fld>
            <a:endParaRPr lang="uz-Latn-U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DD1F5-F7E3-4CDF-860C-B9D7224A9FB1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1939612095"/>
      </p:ext>
    </p:extLst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37950-C37A-46A2-A4A1-130D45CFD7BF}" type="datetimeFigureOut">
              <a:rPr lang="uz-Latn-UZ" smtClean="0"/>
              <a:pPr/>
              <a:t>25/09/2018</a:t>
            </a:fld>
            <a:endParaRPr lang="uz-Latn-U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DD1F5-F7E3-4CDF-860C-B9D7224A9FB1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1769894922"/>
      </p:ext>
    </p:extLst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837950-C37A-46A2-A4A1-130D45CFD7BF}" type="datetimeFigureOut">
              <a:rPr lang="uz-Latn-UZ" smtClean="0"/>
              <a:pPr/>
              <a:t>25/09/2018</a:t>
            </a:fld>
            <a:endParaRPr lang="uz-Latn-U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z-Latn-U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DDD1F5-F7E3-4CDF-860C-B9D7224A9FB1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30523642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>
    <p:comb/>
  </p:transition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60362" y="620713"/>
            <a:ext cx="8353425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lang="uz-Latn-U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/>
              <a:t> </a:t>
            </a:r>
            <a:r>
              <a:rPr lang="uz-Cyrl-UZ" sz="2000" b="1" dirty="0"/>
              <a:t>O</a:t>
            </a:r>
            <a:r>
              <a:rPr lang="en-US" sz="2000" b="1" dirty="0"/>
              <a:t>ʻ</a:t>
            </a:r>
            <a:r>
              <a:rPr lang="uz-Cyrl-UZ" sz="2000" b="1" dirty="0"/>
              <a:t>ZBEKISTON RESPUBLIKASI</a:t>
            </a:r>
            <a:endParaRPr lang="ru-RU" sz="2000" b="1" dirty="0"/>
          </a:p>
          <a:p>
            <a:pPr algn="ctr"/>
            <a:r>
              <a:rPr lang="uz-Cyrl-UZ" sz="2000" b="1" dirty="0"/>
              <a:t>OLIY</a:t>
            </a:r>
            <a:r>
              <a:rPr lang="en-US" sz="2000" b="1" dirty="0"/>
              <a:t>  </a:t>
            </a:r>
            <a:r>
              <a:rPr lang="uz-Cyrl-UZ" sz="2000" b="1" dirty="0"/>
              <a:t>VA </a:t>
            </a:r>
            <a:r>
              <a:rPr lang="en-US" sz="2000" b="1" dirty="0" smtClean="0"/>
              <a:t> </a:t>
            </a:r>
            <a:r>
              <a:rPr lang="uz-Cyrl-UZ" sz="2000" b="1" dirty="0" smtClean="0"/>
              <a:t>OʻRTA </a:t>
            </a:r>
            <a:r>
              <a:rPr lang="uz-Cyrl-UZ" sz="2000" b="1" dirty="0"/>
              <a:t>MAXSUS TA</a:t>
            </a:r>
            <a:r>
              <a:rPr lang="en-US" sz="2000" b="1" dirty="0"/>
              <a:t>ʼ</a:t>
            </a:r>
            <a:r>
              <a:rPr lang="uz-Cyrl-UZ" sz="2000" b="1" dirty="0"/>
              <a:t>LIM VAZIRLIGI</a:t>
            </a:r>
            <a:endParaRPr lang="ru-RU" sz="2000" b="1" dirty="0"/>
          </a:p>
          <a:p>
            <a:pPr algn="ctr"/>
            <a:r>
              <a:rPr lang="uz-Cyrl-UZ" sz="2000" b="1" dirty="0"/>
              <a:t>ANDIJON  MA</a:t>
            </a:r>
            <a:r>
              <a:rPr lang="en-US" sz="2000" b="1" dirty="0"/>
              <a:t>SHI</a:t>
            </a:r>
            <a:r>
              <a:rPr lang="uz-Cyrl-UZ" sz="2000" b="1" dirty="0"/>
              <a:t>N</a:t>
            </a:r>
            <a:r>
              <a:rPr lang="en-US" sz="2000" b="1" dirty="0"/>
              <a:t>ASOZLIK  </a:t>
            </a:r>
            <a:r>
              <a:rPr lang="uz-Cyrl-UZ" sz="2000" b="1" dirty="0" smtClean="0"/>
              <a:t>INSTITUTI</a:t>
            </a:r>
            <a:endParaRPr lang="en-US" sz="2000" b="1" dirty="0" smtClean="0"/>
          </a:p>
          <a:p>
            <a:pPr algn="ctr"/>
            <a:endParaRPr lang="ru-RU" sz="2000" dirty="0"/>
          </a:p>
        </p:txBody>
      </p:sp>
      <p:sp>
        <p:nvSpPr>
          <p:cNvPr id="6" name="Rectangle 17"/>
          <p:cNvSpPr txBox="1">
            <a:spLocks noChangeArrowheads="1"/>
          </p:cNvSpPr>
          <p:nvPr/>
        </p:nvSpPr>
        <p:spPr>
          <a:xfrm>
            <a:off x="2895588" y="4365104"/>
            <a:ext cx="4071966" cy="936104"/>
          </a:xfrm>
          <a:prstGeom prst="rect">
            <a:avLst/>
          </a:prstGeom>
        </p:spPr>
        <p:txBody>
          <a:bodyPr vert="horz" rtlCol="0" anchor="ctr">
            <a:normAutofit fontScale="85000" lnSpcReduction="2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defPPr>
              <a:defRPr lang="uz-Latn-U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1" i="0" u="none" strike="noStrike" kern="1200" cap="none" spc="0" normalizeH="0" baseline="0" noProof="0" dirty="0" smtClean="0">
              <a:ln>
                <a:noFill/>
              </a:ln>
              <a:solidFill>
                <a:schemeClr val="bg2">
                  <a:lumMod val="50000"/>
                </a:schemeClr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z-Latn-UZ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TAQDIMOT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50000"/>
                </a:schemeClr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Rectangle 19"/>
          <p:cNvSpPr>
            <a:spLocks noChangeArrowheads="1"/>
          </p:cNvSpPr>
          <p:nvPr/>
        </p:nvSpPr>
        <p:spPr bwMode="auto">
          <a:xfrm>
            <a:off x="1011237" y="1772816"/>
            <a:ext cx="7772400" cy="12242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defPPr>
              <a:defRPr lang="uz-Latn-U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800" b="1" dirty="0" smtClean="0"/>
          </a:p>
          <a:p>
            <a:endParaRPr lang="en-US" sz="1800" b="1" dirty="0"/>
          </a:p>
          <a:p>
            <a:endParaRPr lang="en-US" sz="1800" b="1" dirty="0" smtClean="0"/>
          </a:p>
          <a:p>
            <a:pPr algn="ctr"/>
            <a:endParaRPr lang="en-US" sz="1600" b="1" dirty="0" smtClean="0"/>
          </a:p>
          <a:p>
            <a:pPr algn="ctr"/>
            <a:endParaRPr lang="en-US" sz="1600" b="1" dirty="0" smtClean="0"/>
          </a:p>
          <a:p>
            <a:pPr algn="ctr"/>
            <a:endParaRPr lang="en-US" sz="1600" b="1" dirty="0"/>
          </a:p>
          <a:p>
            <a:pPr algn="ctr"/>
            <a:r>
              <a:rPr lang="en-US" sz="1600" b="1" dirty="0" smtClean="0"/>
              <a:t>«</a:t>
            </a:r>
            <a:r>
              <a:rPr lang="en-US" sz="2000" b="1" dirty="0"/>
              <a:t>YUK KO`TARISH TRANSPORTLARI, TRANSPORT MASHINALARI VA MEXANIZMLARI»</a:t>
            </a:r>
            <a:endParaRPr lang="ru-RU" sz="2000" dirty="0"/>
          </a:p>
          <a:p>
            <a:pPr algn="ctr"/>
            <a:r>
              <a:rPr lang="en-US" sz="2000" b="1" dirty="0"/>
              <a:t>FANIDAN  </a:t>
            </a:r>
            <a:endParaRPr lang="ru-RU" sz="2000" dirty="0"/>
          </a:p>
          <a:p>
            <a:pPr algn="ctr"/>
            <a:endParaRPr lang="en-US" sz="1800" b="1" dirty="0" smtClean="0"/>
          </a:p>
          <a:p>
            <a:pPr algn="ctr"/>
            <a:endParaRPr lang="en-US" b="1" dirty="0"/>
          </a:p>
          <a:p>
            <a:pPr algn="ctr"/>
            <a:r>
              <a:rPr lang="uz-Cyrl-UZ" sz="2400" b="1" dirty="0" smtClean="0"/>
              <a:t> Yuk koʻtarish mashinalarining yuritmalari</a:t>
            </a:r>
            <a:r>
              <a:rPr lang="en-US" sz="2400" b="1" dirty="0" smtClean="0"/>
              <a:t>. </a:t>
            </a:r>
            <a:r>
              <a:rPr lang="ru-RU" dirty="0"/>
              <a:t/>
            </a:r>
            <a:br>
              <a:rPr lang="ru-RU" dirty="0"/>
            </a:br>
            <a:r>
              <a:rPr lang="en-US" sz="2000" dirty="0" err="1" smtClean="0"/>
              <a:t>mavzusida</a:t>
            </a:r>
            <a:endParaRPr lang="ru-RU" dirty="0"/>
          </a:p>
        </p:txBody>
      </p:sp>
    </p:spTree>
  </p:cSld>
  <p:clrMapOvr>
    <a:masterClrMapping/>
  </p:clrMapOvr>
  <p:transition>
    <p:comb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27088" y="1916832"/>
            <a:ext cx="7772400" cy="4320480"/>
          </a:xfrm>
        </p:spPr>
        <p:txBody>
          <a:bodyPr anchor="ctr">
            <a:normAutofit/>
          </a:bodyPr>
          <a:lstStyle/>
          <a:p>
            <a:pPr algn="l">
              <a:lnSpc>
                <a:spcPct val="150000"/>
              </a:lnSpc>
            </a:pPr>
            <a:r>
              <a:rPr lang="en-US" sz="2400" b="1" dirty="0" smtClean="0"/>
              <a:t>1. </a:t>
            </a:r>
            <a:r>
              <a:rPr lang="ru-RU" sz="2400" b="1" dirty="0" err="1" smtClean="0"/>
              <a:t>Dastaki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yuritma</a:t>
            </a:r>
            <a:r>
              <a:rPr lang="en-US" sz="2400" b="1" dirty="0" smtClean="0"/>
              <a:t>.</a:t>
            </a:r>
            <a:r>
              <a:rPr lang="uz-Latn-UZ" sz="2400" b="1" dirty="0" smtClean="0"/>
              <a:t/>
            </a:r>
            <a:br>
              <a:rPr lang="uz-Latn-UZ" sz="2400" b="1" dirty="0" smtClean="0"/>
            </a:br>
            <a:r>
              <a:rPr lang="en-US" sz="2400" b="1" dirty="0" smtClean="0"/>
              <a:t>2. </a:t>
            </a:r>
            <a:r>
              <a:rPr lang="ru-RU" sz="2400" b="1" dirty="0" err="1" smtClean="0"/>
              <a:t>Elektrik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yuritma</a:t>
            </a:r>
            <a:r>
              <a:rPr lang="en-US" sz="2400" b="1" dirty="0" smtClean="0"/>
              <a:t>.</a:t>
            </a:r>
            <a:r>
              <a:rPr lang="uz-Latn-UZ" sz="2400" b="1" dirty="0" smtClean="0"/>
              <a:t/>
            </a:r>
            <a:br>
              <a:rPr lang="uz-Latn-UZ" sz="2400" b="1" dirty="0" smtClean="0"/>
            </a:br>
            <a:r>
              <a:rPr lang="en-US" sz="2400" b="1" dirty="0" smtClean="0"/>
              <a:t>3. </a:t>
            </a:r>
            <a:r>
              <a:rPr lang="ru-RU" sz="2400" b="1" dirty="0" err="1" smtClean="0">
                <a:solidFill>
                  <a:schemeClr val="tx1"/>
                </a:solidFill>
              </a:rPr>
              <a:t>Gidravlik</a:t>
            </a:r>
            <a:r>
              <a:rPr lang="ru-RU" sz="2400" b="1" dirty="0" smtClean="0">
                <a:solidFill>
                  <a:schemeClr val="tx1"/>
                </a:solidFill>
              </a:rPr>
              <a:t> </a:t>
            </a:r>
            <a:r>
              <a:rPr lang="ru-RU" sz="2400" b="1" dirty="0" err="1" smtClean="0">
                <a:solidFill>
                  <a:schemeClr val="tx1"/>
                </a:solidFill>
              </a:rPr>
              <a:t>yuritma</a:t>
            </a:r>
            <a:r>
              <a:rPr lang="en-US" sz="2400" b="1" dirty="0" smtClean="0">
                <a:solidFill>
                  <a:schemeClr val="tx1"/>
                </a:solidFill>
              </a:rPr>
              <a:t>.</a:t>
            </a:r>
            <a:r>
              <a:rPr lang="uz-Latn-UZ" sz="2400" b="1" dirty="0" smtClean="0">
                <a:solidFill>
                  <a:schemeClr val="tx1"/>
                </a:solidFill>
              </a:rPr>
              <a:t/>
            </a:r>
            <a:br>
              <a:rPr lang="uz-Latn-UZ" sz="2400" b="1" dirty="0" smtClean="0">
                <a:solidFill>
                  <a:schemeClr val="tx1"/>
                </a:solidFill>
              </a:rPr>
            </a:b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48484" name="Rectangle 4"/>
          <p:cNvSpPr>
            <a:spLocks noChangeArrowheads="1"/>
          </p:cNvSpPr>
          <p:nvPr/>
        </p:nvSpPr>
        <p:spPr bwMode="auto">
          <a:xfrm>
            <a:off x="3978952" y="1052736"/>
            <a:ext cx="146867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u="sng" spc="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REJA</a:t>
            </a:r>
            <a:r>
              <a:rPr lang="ru-RU" b="1" u="sng" spc="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ru-RU" b="1" u="sng" spc="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5322173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8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8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16632"/>
            <a:ext cx="8229600" cy="6624736"/>
          </a:xfrm>
        </p:spPr>
        <p:txBody>
          <a:bodyPr>
            <a:normAutofit lnSpcReduction="10000"/>
          </a:bodyPr>
          <a:lstStyle/>
          <a:p>
            <a:pPr marL="0" lvl="0" indent="0" algn="ctr">
              <a:buNone/>
            </a:pPr>
            <a:endParaRPr lang="en-US" sz="28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ctr">
              <a:buNone/>
            </a:pP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ru-RU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Dastaki</a:t>
            </a:r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yuritma</a:t>
            </a:r>
            <a:endParaRPr lang="uz-Latn-UZ" sz="28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uz-Latn-UZ" b="1" dirty="0" smtClean="0"/>
          </a:p>
          <a:p>
            <a:pPr marL="0" indent="0"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Yuk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koʻtarish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mashinalarida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ishlatiladigan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yuritmalar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ikki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guruhga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boʻlinadi:   </a:t>
            </a:r>
            <a:endParaRPr lang="uz-Latn-UZ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1)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dastaki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yuritma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uz-Latn-UZ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2)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mashinali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yuritma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0" indent="0"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Dastaki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yuritmalar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asosan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yuk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koʻtaruvchanligi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tezligi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kichik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boʻlgan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mashina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hamda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qurilmalarda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ishlatiladi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0" indent="0"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Mashinali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yuritmalar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barcha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yuk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koʻtarish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mashina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qurilmalarda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ishlatiladi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elektr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manbaiga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koʻra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endParaRPr lang="uz-Latn-UZ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1)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elektrik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endParaRPr lang="uz-Latn-UZ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2)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ichki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yonuv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dvigatelli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endParaRPr lang="uz-Latn-UZ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3)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bug`li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endParaRPr lang="uz-Latn-UZ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4)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gidravlik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endParaRPr lang="uz-Latn-UZ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5)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pnevmatik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yuritmalarga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boʻlinadi. </a:t>
            </a:r>
            <a:endParaRPr lang="uz-Latn-UZ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uz-Latn-UZ" dirty="0"/>
          </a:p>
        </p:txBody>
      </p:sp>
    </p:spTree>
  </p:cSld>
  <p:clrMapOvr>
    <a:masterClrMapping/>
  </p:clrMapOvr>
  <p:transition>
    <p:comb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476672"/>
            <a:ext cx="8208912" cy="4896544"/>
          </a:xfrm>
        </p:spPr>
        <p:txBody>
          <a:bodyPr>
            <a:normAutofit fontScale="62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qator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mashinalarida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esa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qoʻshma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masalan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dizel-elektrik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elektr-gidravlik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elekt-pnevmatik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yuritmalar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ishlatiladi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. Yuk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koʻtaruvchanligi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kichik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sekin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ishlaydigan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kranlarda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hamda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yordamchi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yuk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koʻtaruvchi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qurilmalarda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domkratlar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tallar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chig`irlar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koʻtarish-tushirish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burish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harakatga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keltirish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ishlari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dastaki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yuritma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yordamida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bajariladi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Bunday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yuritmalarda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vaqtining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davomiyligiga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qarab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dastakka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tortuvchi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zanjirga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qoʻyiladigan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kuchi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quyidagi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nominal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qiymatlardan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katta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boʻlmagan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holda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qabul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qilinadi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734568033"/>
      </p:ext>
    </p:extLst>
  </p:cSld>
  <p:clrMapOvr>
    <a:masterClrMapping/>
  </p:clrMapOvr>
  <p:transition>
    <p:comb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6215106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	a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uzoq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davom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etadigan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ishlarda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dastakda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100 N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tortuvchi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zanjirda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160 N;</a:t>
            </a:r>
            <a:endParaRPr lang="uz-Latn-UZ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b)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davriy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6-8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soat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davomida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tez-tez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dam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olib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ishlanadigan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ishlarda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dastakda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160 N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tortuvchi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zanjirda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200 N;</a:t>
            </a:r>
            <a:endParaRPr lang="uz-Latn-UZ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v)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qisqa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davom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etadigan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ishlarda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dastakda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160 N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tortuvchi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zanjirda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300 N;</a:t>
            </a:r>
            <a:endParaRPr lang="uz-Latn-UZ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oʻxtin-oʻxtin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bajariladigan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dastakda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300 N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tortuvchi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zanjirda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800 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Tortuvchi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organ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sifatida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odatda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diametri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5-6 mm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boʻlgan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poʻlat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simlardan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payvandlab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tayyorlangan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zanjirlar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ishlatiladi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comb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4653136"/>
            <a:ext cx="9144000" cy="1990574"/>
          </a:xfrm>
        </p:spPr>
        <p:txBody>
          <a:bodyPr>
            <a:normAutofit lnSpcReduction="10000"/>
          </a:bodyPr>
          <a:lstStyle/>
          <a:p>
            <a:pPr marL="0" indent="0" algn="ctr">
              <a:lnSpc>
                <a:spcPct val="200000"/>
              </a:lnSpc>
              <a:buNone/>
            </a:pPr>
            <a:r>
              <a:rPr lang="en-US" sz="1900" dirty="0" smtClean="0"/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Dastakli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yuritma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mexanizmlari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sxemalari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200000"/>
              </a:lnSpc>
              <a:buNone/>
            </a:pP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Dastak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tortuvchi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g`ildirak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1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harakati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tishli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uzatmalar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2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orqali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baraban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4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oʻralayotgan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arqonga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oʻzatiladi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uz-Latn-UZ" dirty="0"/>
          </a:p>
        </p:txBody>
      </p:sp>
      <p:pic>
        <p:nvPicPr>
          <p:cNvPr id="4" name="Рисунок 3" descr="Image11"/>
          <p:cNvPicPr/>
          <p:nvPr/>
        </p:nvPicPr>
        <p:blipFill>
          <a:blip r:embed="rId2">
            <a:lum bright="-6000" contrast="78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053" b="24916"/>
          <a:stretch>
            <a:fillRect/>
          </a:stretch>
        </p:blipFill>
        <p:spPr bwMode="auto">
          <a:xfrm>
            <a:off x="2195736" y="332656"/>
            <a:ext cx="4248472" cy="393535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comb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260648"/>
            <a:ext cx="8119814" cy="6408712"/>
          </a:xfrm>
        </p:spPr>
        <p:txBody>
          <a:bodyPr>
            <a:normAutofit fontScale="85000" lnSpcReduction="20000"/>
          </a:bodyPr>
          <a:lstStyle/>
          <a:p>
            <a:pPr marL="0" lvl="0" indent="0" algn="ctr">
              <a:buNone/>
            </a:pPr>
            <a:endParaRPr lang="en-US" sz="28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ctr">
              <a:buNone/>
            </a:pPr>
            <a:r>
              <a:rPr lang="en-US" sz="2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600" b="1" dirty="0" err="1">
                <a:latin typeface="Arial" panose="020B0604020202020204" pitchFamily="34" charset="0"/>
                <a:cs typeface="Arial" panose="020B0604020202020204" pitchFamily="34" charset="0"/>
              </a:rPr>
              <a:t>Elektr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yuritma</a:t>
            </a:r>
            <a:endParaRPr lang="uz-Latn-UZ" sz="2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400" b="1" dirty="0"/>
              <a:t> </a:t>
            </a:r>
            <a:endParaRPr lang="uz-Latn-UZ" sz="2400" b="1" dirty="0"/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Bunday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yuritmalar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tejamliligi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harakatni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bajaruvchi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organlarga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murakkab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uzatish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sistemalarisiz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bevosita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uzatish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mumkinligi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harakatning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yoʻnalishini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oʻzgartirish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reversivlash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qulayligi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ishga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doim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shay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turishi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masofadan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boshqarish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avtomatlashtirish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imkonining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kengligi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ishga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tushirishning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oddiyligi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boshqarishning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qulayligi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kabi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afzalliklari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barcha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statsionar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kranlarda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keng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ishlatilmoqda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Elektr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yuritmali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mashinalarning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kamchiligi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elektr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energiyani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tashqi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energiya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manbaidan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olishidir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Elektr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yuritmalar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elektr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energiyasini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mexanik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energiyaga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aylantiradi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energiya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esa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kranlarning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biror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mexanizmini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ishga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tushiradi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84032622"/>
      </p:ext>
    </p:extLst>
  </p:cSld>
  <p:clrMapOvr>
    <a:masterClrMapping/>
  </p:clrMapOvr>
  <p:transition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4464496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Koʻtarish-tashish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mashinalarida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110, 220, 440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500 V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kuchlanishda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ishlaydigan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DP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markali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oʻzgarmas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dvigateli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220, 330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550 V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kuchlanishda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ishlaydigan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MTK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MTKV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markali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qisqa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tutashtirilgan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rotorli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uch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fazali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MT, MTV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markali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faza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rotorli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asinxron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dvigatellar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ishlatiladi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Kran-balka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elektr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tallar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koʻtargichlar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shuningdek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yuk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tashuvchi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oshqa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mashinalarda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qisqa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tutashtirilgan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rotorli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4AS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markali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yurgizish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momenti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katta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4AR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markali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asinxron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dvigatellar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ishlatiladi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uz-Latn-UZ" sz="1600" dirty="0"/>
          </a:p>
        </p:txBody>
      </p:sp>
    </p:spTree>
  </p:cSld>
  <p:clrMapOvr>
    <a:masterClrMapping/>
  </p:clrMapOvr>
  <p:transition>
    <p:comb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548680"/>
            <a:ext cx="7886700" cy="5628283"/>
          </a:xfrm>
        </p:spPr>
        <p:txBody>
          <a:bodyPr>
            <a:normAutofit/>
          </a:bodyPr>
          <a:lstStyle/>
          <a:p>
            <a:endParaRPr lang="en-US" sz="2400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/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Kran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yuritmalarida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qoʻllaniladigan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dvigatellar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asosan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uch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rejimda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ishlaydi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uz-Latn-UZ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1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uz-Cyrl-UZ" sz="2000" dirty="0"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isqa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muddatli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uzoq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davom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etadigan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oʻzgarmas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doimiy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yuklamalarda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10, 30, 60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90 min.</a:t>
            </a:r>
            <a:endParaRPr lang="uz-Latn-UZ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2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Ulanish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davomiyligi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(UD)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nisbatan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qisqa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muddatli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takror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(15, 25, 40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60%),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ya`ni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sikl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davomiyligi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10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minutdan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oshmaydigan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3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) UD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qiymati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qisqa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muddatli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takror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qisman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tushirib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toʻxtatiladigan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(30, 60, 120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240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soat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  <a:endParaRPr lang="uz-Latn-UZ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54644905"/>
      </p:ext>
    </p:extLst>
  </p:cSld>
  <p:clrMapOvr>
    <a:masterClrMapping/>
  </p:clrMapOvr>
  <p:transition>
    <p:comb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6072230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endParaRPr lang="en-US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ctr">
              <a:buNone/>
            </a:pP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Gidravlik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yuritma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uz-Latn-UZ" sz="1600" b="1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Hozirgi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vaqtda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foydali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koeffisiyentining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yuqoriligi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tezlikni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pog`onasiz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rostlash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imkoniyatining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kengligi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istalgan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rejimida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chidamli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ishlay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olishi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boshqarishning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oddiyligi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organlarini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istalgan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vaziyatga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qoʻyish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mumkinligi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ixchamligi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katta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quvvatlarni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uzata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olishi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kabi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qator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afzalliklari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tufayli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gidravlik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yuritmalar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yuk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koʻtarish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mashanalari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qurilmalarida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koʻplab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ishlatilmoqda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Gidravlik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yuritmada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elektr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dvigatel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ichki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yonuv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dvigateli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harakatlantiradigan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nasosda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mexanik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energiya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suyuqlik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oqimi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energiyasiga-gidravlik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bosimga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aylanadi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uz-Latn-UZ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uz-Latn-UZ" sz="1600" dirty="0"/>
          </a:p>
        </p:txBody>
      </p:sp>
    </p:spTree>
  </p:cSld>
  <p:clrMapOvr>
    <a:masterClrMapping/>
  </p:clrMapOvr>
  <p:transition>
    <p:comb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3573016"/>
            <a:ext cx="7886700" cy="2909739"/>
          </a:xfrm>
        </p:spPr>
        <p:txBody>
          <a:bodyPr>
            <a:normAutofit fontScale="90000"/>
          </a:bodyPr>
          <a:lstStyle/>
          <a:p>
            <a:pPr algn="ctr">
              <a:lnSpc>
                <a:spcPct val="150000"/>
              </a:lnSpc>
            </a:pP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Gidravlik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yuritmaning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prinsipial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sxemasi</a:t>
            </a:r>
            <a:r>
              <a:rPr lang="uz-Latn-UZ" sz="22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z-Latn-UZ" sz="2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Ishchi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suyuqlik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bak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3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dvigatel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1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harkatlantiradigan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nasos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2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vositasida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taqsimlagich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5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ga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keladi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Bunda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taqsimlagich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gidrosilindr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6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shtogini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surishga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shtokini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qaytarishga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uni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ma`lum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vaziyatda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toʻxtatishga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imkon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beradi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Klapan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4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sistemani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oʻta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yuklanishdan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saqlaydi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uz-Latn-UZ" sz="3600" b="1" dirty="0"/>
              <a:t/>
            </a:r>
            <a:br>
              <a:rPr lang="uz-Latn-UZ" sz="3600" b="1" dirty="0"/>
            </a:br>
            <a:endParaRPr lang="ru-RU" dirty="0"/>
          </a:p>
        </p:txBody>
      </p:sp>
      <p:pic>
        <p:nvPicPr>
          <p:cNvPr id="4" name="Рисунок 3" descr="Image12"/>
          <p:cNvPicPr/>
          <p:nvPr/>
        </p:nvPicPr>
        <p:blipFill>
          <a:blip r:embed="rId2">
            <a:lum bright="6000" contrast="7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46" t="1855" r="5768" b="3294"/>
          <a:stretch>
            <a:fillRect/>
          </a:stretch>
        </p:blipFill>
        <p:spPr bwMode="auto">
          <a:xfrm>
            <a:off x="1403648" y="188640"/>
            <a:ext cx="6264696" cy="32403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41215701"/>
      </p:ext>
    </p:extLst>
  </p:cSld>
  <p:clrMapOvr>
    <a:masterClrMapping/>
  </p:clrMapOvr>
  <p:transition>
    <p:comb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628654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uz-Latn-UZ" sz="1600" b="1" dirty="0" smtClean="0"/>
          </a:p>
          <a:p>
            <a:pPr algn="ctr">
              <a:buNone/>
            </a:pPr>
            <a:endParaRPr lang="en-US" sz="1600" b="1" dirty="0" smtClean="0"/>
          </a:p>
          <a:p>
            <a:pPr algn="ctr">
              <a:buNone/>
            </a:pPr>
            <a:endParaRPr lang="en-US" sz="1600" b="1" dirty="0"/>
          </a:p>
          <a:p>
            <a:pPr algn="ctr">
              <a:buNone/>
            </a:pPr>
            <a:r>
              <a:rPr lang="uz-Latn-UZ" sz="1600" b="1" dirty="0" smtClean="0"/>
              <a:t>	</a:t>
            </a:r>
            <a:r>
              <a:rPr lang="uz-Cyrl-U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Mashg`ulot uchun xulosa.</a:t>
            </a:r>
            <a:endParaRPr lang="uz-Latn-UZ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uz-Cyrl-UZ" sz="1600" b="1" dirty="0" smtClean="0"/>
              <a:t> </a:t>
            </a:r>
            <a:endParaRPr lang="uz-Latn-UZ" sz="1600" b="1" dirty="0" smtClean="0"/>
          </a:p>
          <a:p>
            <a:pPr marL="342900" lvl="1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Yuk koʻtarish mashinalarida ishlatiladigan yuritmalar turlari, tuzilishi va konstruktsiyalaridagi oʻziga xos xususiyatlari oʻrganildi. </a:t>
            </a:r>
            <a:endParaRPr lang="uz-Latn-UZ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uz-Latn-UZ" sz="1600" dirty="0"/>
          </a:p>
        </p:txBody>
      </p:sp>
    </p:spTree>
  </p:cSld>
  <p:clrMapOvr>
    <a:masterClrMapping/>
  </p:clrMapOvr>
  <p:transition>
    <p:comb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244</TotalTime>
  <Words>75</Words>
  <Application>Microsoft Office PowerPoint</Application>
  <PresentationFormat>Экран (4:3)</PresentationFormat>
  <Paragraphs>71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Тема Office</vt:lpstr>
      <vt:lpstr>Презентация PowerPoint</vt:lpstr>
      <vt:lpstr>1. Dastaki yuritma. 2. Elektrik yuritma. 3. Gidravlik yuritma.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.  Gidravlik yuritmaning prinsipial sxemasi Ishchi suyuqlik bak 3 dan dvigatel 1 harkatlantiradigan nasos 2 vositasida taqsimlagich 5 ga keladi. Bunda taqsimlagich gidrosilindr 6 shtogini surishga, shtokini qaytarishga yoki uni ma`lum vaziyatda toʻxtatishga imkon beradi. Klapan 4 sistemani oʻta yuklanishdan saqlaydi.  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Shoyatbek</dc:creator>
  <cp:lastModifiedBy>hayrullo baynazarov</cp:lastModifiedBy>
  <cp:revision>21</cp:revision>
  <dcterms:created xsi:type="dcterms:W3CDTF">2015-12-01T02:48:21Z</dcterms:created>
  <dcterms:modified xsi:type="dcterms:W3CDTF">2018-09-25T10:59:05Z</dcterms:modified>
</cp:coreProperties>
</file>