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8" r:id="rId2"/>
    <p:sldId id="269" r:id="rId3"/>
    <p:sldId id="262" r:id="rId4"/>
    <p:sldId id="276" r:id="rId5"/>
    <p:sldId id="263" r:id="rId6"/>
    <p:sldId id="264" r:id="rId7"/>
    <p:sldId id="265" r:id="rId8"/>
    <p:sldId id="274" r:id="rId9"/>
    <p:sldId id="275" r:id="rId10"/>
    <p:sldId id="277" r:id="rId11"/>
    <p:sldId id="266" r:id="rId12"/>
    <p:sldId id="267" r:id="rId13"/>
  </p:sldIdLst>
  <p:sldSz cx="9144000" cy="6858000" type="screen4x3"/>
  <p:notesSz cx="6858000" cy="9144000"/>
  <p:defaultTextStyle>
    <a:defPPr>
      <a:defRPr lang="uz-Latn-U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796889077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640597065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323308881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076711935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082904245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4179096056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401639424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742976783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59534727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939612095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769894922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37950-C37A-46A2-A4A1-130D45CFD7BF}" type="datetimeFigureOut">
              <a:rPr lang="uz-Latn-UZ" smtClean="0"/>
              <a:pPr/>
              <a:t>06/11/2018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052364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comb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7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009650" y="4868863"/>
            <a:ext cx="7304087" cy="1368425"/>
          </a:xfrm>
          <a:prstGeom prst="rect">
            <a:avLst/>
          </a:prstGeom>
        </p:spPr>
        <p:txBody>
          <a:bodyPr vert="horz">
            <a:norm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9728" marR="0" lvl="0" algn="ctr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Tuzuvchi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     “UTF”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kafedrasi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ass.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H.Baynazarov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0362" y="620713"/>
            <a:ext cx="83534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 </a:t>
            </a:r>
            <a:r>
              <a:rPr lang="uz-Cyrl-UZ" sz="2000" b="1" dirty="0"/>
              <a:t>O</a:t>
            </a:r>
            <a:r>
              <a:rPr lang="en-US" sz="2000" b="1" dirty="0"/>
              <a:t>ʻ</a:t>
            </a:r>
            <a:r>
              <a:rPr lang="uz-Cyrl-UZ" sz="2000" b="1" dirty="0"/>
              <a:t>ZBEKISTON RESPUBLIKASI</a:t>
            </a:r>
            <a:endParaRPr lang="ru-RU" sz="2000" b="1" dirty="0"/>
          </a:p>
          <a:p>
            <a:pPr algn="ctr"/>
            <a:r>
              <a:rPr lang="uz-Cyrl-UZ" sz="2000" b="1" dirty="0"/>
              <a:t>OLIY</a:t>
            </a:r>
            <a:r>
              <a:rPr lang="en-US" sz="2000" b="1" dirty="0"/>
              <a:t>  </a:t>
            </a:r>
            <a:r>
              <a:rPr lang="uz-Cyrl-UZ" sz="2000" b="1" dirty="0"/>
              <a:t>VA </a:t>
            </a:r>
            <a:r>
              <a:rPr lang="en-US" sz="2000" b="1" dirty="0" smtClean="0"/>
              <a:t> </a:t>
            </a:r>
            <a:r>
              <a:rPr lang="uz-Cyrl-UZ" sz="2000" b="1" dirty="0" smtClean="0"/>
              <a:t>OʻRTA </a:t>
            </a:r>
            <a:r>
              <a:rPr lang="uz-Cyrl-UZ" sz="2000" b="1" dirty="0"/>
              <a:t>MAXSUS TA</a:t>
            </a:r>
            <a:r>
              <a:rPr lang="en-US" sz="2000" b="1" dirty="0"/>
              <a:t>ʼ</a:t>
            </a:r>
            <a:r>
              <a:rPr lang="uz-Cyrl-UZ" sz="2000" b="1" dirty="0"/>
              <a:t>LIM VAZIRLIGI</a:t>
            </a:r>
            <a:endParaRPr lang="ru-RU" sz="2000" b="1" dirty="0"/>
          </a:p>
          <a:p>
            <a:pPr algn="ctr"/>
            <a:r>
              <a:rPr lang="uz-Cyrl-UZ" sz="2000" b="1" dirty="0"/>
              <a:t>ANDIJON  MA</a:t>
            </a:r>
            <a:r>
              <a:rPr lang="en-US" sz="2000" b="1" dirty="0"/>
              <a:t>SHI</a:t>
            </a:r>
            <a:r>
              <a:rPr lang="uz-Cyrl-UZ" sz="2000" b="1" dirty="0"/>
              <a:t>N</a:t>
            </a:r>
            <a:r>
              <a:rPr lang="en-US" sz="2000" b="1" dirty="0"/>
              <a:t>ASOZLIK  </a:t>
            </a:r>
            <a:r>
              <a:rPr lang="uz-Cyrl-UZ" sz="2000" b="1" dirty="0" smtClean="0"/>
              <a:t>INSTITUTI</a:t>
            </a:r>
            <a:endParaRPr lang="en-US" sz="2000" b="1" dirty="0" smtClean="0"/>
          </a:p>
          <a:p>
            <a:pPr algn="ctr"/>
            <a:endParaRPr lang="ru-RU" sz="2000" dirty="0"/>
          </a:p>
        </p:txBody>
      </p:sp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895588" y="4365104"/>
            <a:ext cx="4071966" cy="936104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TAQDIMOT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011237" y="1772816"/>
            <a:ext cx="7772400" cy="1224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b="1" dirty="0" smtClean="0"/>
          </a:p>
          <a:p>
            <a:endParaRPr lang="en-US" sz="1800" b="1" dirty="0"/>
          </a:p>
          <a:p>
            <a:endParaRPr lang="en-US" sz="18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/>
          </a:p>
          <a:p>
            <a:pPr algn="ctr"/>
            <a:r>
              <a:rPr lang="en-US" sz="1600" b="1" dirty="0" smtClean="0"/>
              <a:t>«</a:t>
            </a:r>
            <a:r>
              <a:rPr lang="en-US" sz="2000" b="1" dirty="0"/>
              <a:t>YUK KO`TARISH TRANSPORTLARI, TRANSPORT MASHINALARI VA MEXANIZMLARI»</a:t>
            </a:r>
            <a:endParaRPr lang="ru-RU" sz="2000" dirty="0"/>
          </a:p>
          <a:p>
            <a:pPr algn="ctr"/>
            <a:r>
              <a:rPr lang="en-US" sz="2000" b="1" dirty="0"/>
              <a:t>FANIDAN  </a:t>
            </a:r>
            <a:endParaRPr lang="ru-RU" sz="2000" dirty="0"/>
          </a:p>
          <a:p>
            <a:pPr algn="ctr"/>
            <a:endParaRPr lang="en-US" sz="1800" b="1" dirty="0" smtClean="0"/>
          </a:p>
          <a:p>
            <a:pPr algn="ctr"/>
            <a:endParaRPr lang="en-US" b="1" dirty="0"/>
          </a:p>
          <a:p>
            <a:pPr algn="ctr"/>
            <a:r>
              <a:rPr lang="uz-Cyrl-UZ" sz="2400" b="1" dirty="0" smtClean="0"/>
              <a:t>Yuk </a:t>
            </a:r>
            <a:r>
              <a:rPr lang="uz-Cyrl-UZ" sz="2400" b="1" dirty="0"/>
              <a:t>koʻtarish mexanizmi. </a:t>
            </a:r>
            <a:r>
              <a:rPr lang="ru-RU" dirty="0"/>
              <a:t/>
            </a:r>
            <a:br>
              <a:rPr lang="ru-RU" dirty="0"/>
            </a:br>
            <a:r>
              <a:rPr lang="en-US" sz="2000" dirty="0" err="1" smtClean="0"/>
              <a:t>mavzusida</a:t>
            </a:r>
            <a:endParaRPr lang="ru-RU" dirty="0"/>
          </a:p>
        </p:txBody>
      </p:sp>
    </p:spTree>
  </p:cSld>
  <p:clrMapOvr>
    <a:masterClrMapping/>
  </p:clrMapOvr>
  <p:transition>
    <p:comb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1916832"/>
            <a:ext cx="7772400" cy="4320480"/>
          </a:xfrm>
        </p:spPr>
        <p:txBody>
          <a:bodyPr anchor="ctr"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uz-Latn-UZ" sz="2400" b="1" dirty="0" smtClean="0">
                <a:solidFill>
                  <a:schemeClr val="tx1"/>
                </a:solidFill>
              </a:rPr>
              <a:t/>
            </a:r>
            <a:br>
              <a:rPr lang="uz-Latn-UZ" sz="2400" b="1" dirty="0" smtClean="0">
                <a:solidFill>
                  <a:schemeClr val="tx1"/>
                </a:solidFill>
              </a:rPr>
            </a:br>
            <a:r>
              <a:rPr lang="en-US" sz="2700" b="1" dirty="0"/>
              <a:t>1</a:t>
            </a:r>
            <a:r>
              <a:rPr lang="en-US" sz="2700" b="1" dirty="0" smtClean="0">
                <a:solidFill>
                  <a:schemeClr val="tx1"/>
                </a:solidFill>
              </a:rPr>
              <a:t>. </a:t>
            </a:r>
            <a:r>
              <a:rPr lang="ru-RU" sz="2700" b="1" dirty="0" err="1" smtClean="0">
                <a:solidFill>
                  <a:schemeClr val="tx1"/>
                </a:solidFill>
              </a:rPr>
              <a:t>Yuk</a:t>
            </a:r>
            <a:r>
              <a:rPr lang="ru-RU" sz="2700" b="1" dirty="0" smtClean="0">
                <a:solidFill>
                  <a:schemeClr val="tx1"/>
                </a:solidFill>
              </a:rPr>
              <a:t> </a:t>
            </a:r>
            <a:r>
              <a:rPr lang="ru-RU" sz="2700" b="1" dirty="0" err="1" smtClean="0">
                <a:solidFill>
                  <a:schemeClr val="tx1"/>
                </a:solidFill>
              </a:rPr>
              <a:t>koʻtarish</a:t>
            </a:r>
            <a:r>
              <a:rPr lang="ru-RU" sz="2700" b="1" dirty="0" smtClean="0">
                <a:solidFill>
                  <a:schemeClr val="tx1"/>
                </a:solidFill>
              </a:rPr>
              <a:t> </a:t>
            </a:r>
            <a:r>
              <a:rPr lang="ru-RU" sz="2700" b="1" dirty="0" err="1" smtClean="0">
                <a:solidFill>
                  <a:schemeClr val="tx1"/>
                </a:solidFill>
              </a:rPr>
              <a:t>mexanizmlari</a:t>
            </a:r>
            <a:r>
              <a:rPr lang="en-US" sz="2700" b="1" dirty="0" smtClean="0">
                <a:solidFill>
                  <a:schemeClr val="tx1"/>
                </a:solidFill>
              </a:rPr>
              <a:t> </a:t>
            </a:r>
            <a:r>
              <a:rPr lang="ru-RU" sz="2700" b="1" dirty="0" err="1" smtClean="0">
                <a:solidFill>
                  <a:schemeClr val="tx1"/>
                </a:solidFill>
              </a:rPr>
              <a:t>умумий</a:t>
            </a:r>
            <a:r>
              <a:rPr lang="ru-RU" sz="2700" b="1" dirty="0" smtClean="0">
                <a:solidFill>
                  <a:schemeClr val="tx1"/>
                </a:solidFill>
              </a:rPr>
              <a:t> </a:t>
            </a:r>
            <a:r>
              <a:rPr lang="ru-RU" sz="2700" b="1" dirty="0" err="1" smtClean="0">
                <a:solidFill>
                  <a:schemeClr val="tx1"/>
                </a:solidFill>
              </a:rPr>
              <a:t>тузилиши</a:t>
            </a:r>
            <a:r>
              <a:rPr lang="ru-RU" sz="2700" b="1" dirty="0" smtClean="0">
                <a:solidFill>
                  <a:schemeClr val="tx1"/>
                </a:solidFill>
              </a:rPr>
              <a:t>.</a:t>
            </a:r>
            <a:br>
              <a:rPr lang="ru-RU" sz="2700" b="1" dirty="0" smtClean="0">
                <a:solidFill>
                  <a:schemeClr val="tx1"/>
                </a:solidFill>
              </a:rPr>
            </a:br>
            <a:r>
              <a:rPr lang="ru-RU" sz="2400" b="1" dirty="0"/>
              <a:t>2. </a:t>
            </a:r>
            <a:r>
              <a:rPr lang="ru-RU" sz="2400" b="1" dirty="0" err="1"/>
              <a:t>Yuk</a:t>
            </a:r>
            <a:r>
              <a:rPr lang="ru-RU" sz="2400" b="1" dirty="0"/>
              <a:t> </a:t>
            </a:r>
            <a:r>
              <a:rPr lang="ru-RU" sz="2400" b="1" dirty="0" err="1"/>
              <a:t>koʻtarish</a:t>
            </a:r>
            <a:r>
              <a:rPr lang="ru-RU" sz="2400" b="1" dirty="0"/>
              <a:t> </a:t>
            </a:r>
            <a:r>
              <a:rPr lang="ru-RU" sz="2400" b="1" dirty="0" err="1"/>
              <a:t>mexanizmlari</a:t>
            </a:r>
            <a:r>
              <a:rPr lang="en-US" sz="2400" b="1" dirty="0" err="1"/>
              <a:t>ning</a:t>
            </a:r>
            <a:r>
              <a:rPr lang="en-US" sz="2400" b="1" dirty="0"/>
              <a:t> </a:t>
            </a:r>
            <a:r>
              <a:rPr lang="en-US" sz="2400" b="1" dirty="0" err="1"/>
              <a:t>konstruktiv</a:t>
            </a:r>
            <a:r>
              <a:rPr lang="en-US" sz="2400" b="1" dirty="0"/>
              <a:t> </a:t>
            </a:r>
            <a:r>
              <a:rPr lang="en-US" sz="2400" b="1" dirty="0" err="1"/>
              <a:t>xususiyatlari</a:t>
            </a:r>
            <a:r>
              <a:rPr lang="ru-RU" sz="2400" b="1" dirty="0"/>
              <a:t>.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700" b="1" dirty="0">
                <a:cs typeface="Arial" panose="020B0604020202020204" pitchFamily="34" charset="0"/>
              </a:rPr>
              <a:t/>
            </a:r>
            <a:br>
              <a:rPr lang="ru-RU" sz="2700" b="1" dirty="0">
                <a:cs typeface="Arial" panose="020B0604020202020204" pitchFamily="34" charset="0"/>
              </a:rPr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uz-Latn-UZ" sz="2400" dirty="0" smtClean="0">
                <a:solidFill>
                  <a:schemeClr val="tx1"/>
                </a:solidFill>
              </a:rPr>
              <a:t/>
            </a:r>
            <a:br>
              <a:rPr lang="uz-Latn-UZ" sz="2400" dirty="0" smtClean="0">
                <a:solidFill>
                  <a:schemeClr val="tx1"/>
                </a:solidFill>
              </a:rPr>
            </a:br>
            <a:r>
              <a:rPr lang="uz-Cyrl-UZ" sz="2400" b="1" dirty="0">
                <a:solidFill>
                  <a:schemeClr val="tx1"/>
                </a:solidFill>
              </a:rPr>
              <a:t/>
            </a:r>
            <a:br>
              <a:rPr lang="uz-Cyrl-UZ" sz="2400" b="1" dirty="0">
                <a:solidFill>
                  <a:schemeClr val="tx1"/>
                </a:solidFill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3978952" y="1052736"/>
            <a:ext cx="14686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ru-RU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b="1" u="sng" spc="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322173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15106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умумий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тузилиши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vazifasini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bajaradi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elektromotor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mufta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reduktor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polispast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ilgak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osmasidan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 –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elektromotor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2 –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3 –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muvozanatlovchi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blok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 –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polispast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5 –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ilgak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osmasi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6 –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reduktor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7 –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mufta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8 –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 smtClean="0"/>
          </a:p>
          <a:p>
            <a:endParaRPr lang="uz-Latn-UZ" sz="1600" dirty="0"/>
          </a:p>
        </p:txBody>
      </p:sp>
      <p:pic>
        <p:nvPicPr>
          <p:cNvPr id="4" name="Рисунок 3" descr="Image2"/>
          <p:cNvPicPr/>
          <p:nvPr/>
        </p:nvPicPr>
        <p:blipFill>
          <a:blip r:embed="rId2" cstate="print">
            <a:lum bright="-18000" contrast="78000"/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" t="1814" r="2463" b="3221"/>
          <a:stretch>
            <a:fillRect/>
          </a:stretch>
        </p:blipFill>
        <p:spPr bwMode="auto">
          <a:xfrm>
            <a:off x="2051720" y="3140968"/>
            <a:ext cx="5256584" cy="35283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8654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2000" b="1" dirty="0" smtClean="0"/>
              <a:t> </a:t>
            </a:r>
            <a:r>
              <a:rPr lang="ru-RU" sz="2800" b="1" dirty="0"/>
              <a:t>2. </a:t>
            </a:r>
            <a:r>
              <a:rPr lang="ru-RU" sz="2800" b="1" dirty="0" err="1"/>
              <a:t>Yuk</a:t>
            </a:r>
            <a:r>
              <a:rPr lang="ru-RU" sz="2800" b="1" dirty="0"/>
              <a:t> </a:t>
            </a:r>
            <a:r>
              <a:rPr lang="ru-RU" sz="2800" b="1" dirty="0" err="1"/>
              <a:t>koʻtarish</a:t>
            </a:r>
            <a:r>
              <a:rPr lang="ru-RU" sz="2800" b="1" dirty="0"/>
              <a:t> </a:t>
            </a:r>
            <a:r>
              <a:rPr lang="ru-RU" sz="2800" b="1" dirty="0" err="1" smtClean="0"/>
              <a:t>mexanizmlari</a:t>
            </a:r>
            <a:r>
              <a:rPr lang="en-US" sz="2800" b="1" dirty="0" err="1" smtClean="0"/>
              <a:t>ning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konstruktiv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xususiyatlari</a:t>
            </a:r>
            <a:r>
              <a:rPr lang="ru-RU" sz="2800" b="1" dirty="0" smtClean="0"/>
              <a:t>.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elektrmotor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reduktorning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valiga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odatda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MUVP (MN2090-64)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elastik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vtulkali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muftlar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biriktirildi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elektrmotor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ajralmaydigan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kinematik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juftlik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bog`langan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reduktorga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biriktirilgan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yarim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muftalarning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shkivi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uz-Latn-UZ" sz="1600" dirty="0"/>
          </a:p>
        </p:txBody>
      </p:sp>
    </p:spTree>
    <p:extLst>
      <p:ext uri="{BB962C8B-B14F-4D97-AF65-F5344CB8AC3E}">
        <p14:creationId xmlns:p14="http://schemas.microsoft.com/office/powerpoint/2010/main" val="2291970192"/>
      </p:ext>
    </p:extLst>
  </p:cSld>
  <p:clrMapOvr>
    <a:masterClrMapping/>
  </p:clrMapOvr>
  <p:transition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8654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Agar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mufta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elastik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(MUVP,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prujinali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h.),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texnika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nazorati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talabiga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binoan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shkivi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reduktor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valida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joylashgan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yarim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muftalarni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ruxsat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tormozlanganda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elastik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mufta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elementlari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momenti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ajraladi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muddatini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oshiradi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reduktorning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ulanganligi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konstruktiv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ekspluatatsion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xususiyatlariga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sezilarli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ta`sir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ulanishning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nechta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varianti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rasmda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keltirilgan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4.4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-rasmda keltirilgan ulanish sxemasi oʻzining ishonchliligi, oʻrnatish osonligi va mexanizmlarga xizmat koʻrsatish osonligi bilan ajralib turadi.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  <p:transition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857760"/>
            <a:ext cx="8229600" cy="1714512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reduktorining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sxemalari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dirty="0"/>
          </a:p>
        </p:txBody>
      </p:sp>
      <p:pic>
        <p:nvPicPr>
          <p:cNvPr id="4" name="Рисунок 3" descr="Image5"/>
          <p:cNvPicPr/>
          <p:nvPr/>
        </p:nvPicPr>
        <p:blipFill>
          <a:blip r:embed="rId2">
            <a:lum contrast="10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5" t="4268" r="4681" b="9732"/>
          <a:stretch>
            <a:fillRect/>
          </a:stretch>
        </p:blipFill>
        <p:spPr bwMode="auto">
          <a:xfrm>
            <a:off x="571472" y="500043"/>
            <a:ext cx="8072494" cy="40719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7"/>
            <a:ext cx="8229600" cy="6240185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Polispast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karraligi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konstruktsiyasiga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ta`sir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koʻrsatadi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Polispast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karraligi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sxemasining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konstruktiv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taxlili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tanlanadi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Poʻlat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arqon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yoʻnaltiruvchi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blokdan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oʻtmasdan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toʻg`ridan-toʻg`ri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mahkamlanadigan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karrali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polispastlardan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foydalaniladi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Agar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poʻlat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arqon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ralishdan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yoʻnaltiruvchi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blokdan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oʻtsa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karraligi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polispastdan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foydalaniladi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Oxirgi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paytlarda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havo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qoʻllanilmoqda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854" y="980728"/>
            <a:ext cx="7886700" cy="1008112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sz="3600" dirty="0"/>
              <a:t>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Oxirgi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paytlarda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havo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yuritmali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qoʻllanilmoqda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z-Latn-UZ" sz="2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Havo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yuritmali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uz-Latn-UZ" sz="3600" dirty="0"/>
              <a:t/>
            </a:r>
            <a:br>
              <a:rPr lang="uz-Latn-UZ" sz="3600" dirty="0"/>
            </a:br>
            <a:endParaRPr lang="ru-RU" dirty="0"/>
          </a:p>
        </p:txBody>
      </p:sp>
      <p:pic>
        <p:nvPicPr>
          <p:cNvPr id="8" name="Рисунок 7" descr="Image6"/>
          <p:cNvPicPr/>
          <p:nvPr/>
        </p:nvPicPr>
        <p:blipFill>
          <a:blip r:embed="rId2" cstate="print">
            <a:lum contrast="8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0" t="4872" r="1804" b="15187"/>
          <a:stretch>
            <a:fillRect/>
          </a:stretch>
        </p:blipFill>
        <p:spPr bwMode="auto">
          <a:xfrm>
            <a:off x="767552" y="2636912"/>
            <a:ext cx="7715304" cy="40770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6491732"/>
      </p:ext>
    </p:extLst>
  </p:cSld>
  <p:clrMapOvr>
    <a:masterClrMapping/>
  </p:clrMapOvr>
  <p:transition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60648"/>
            <a:ext cx="8047806" cy="619268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Koʻpincha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VNIIPTMASH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Rossiya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elektrotallaridan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foydalaniladi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Elektrotal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ichiga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joylashgan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elektrmotor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statoridan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motorning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ichiga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joylashtirilishi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elektrotal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massasini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oʻlchamlarini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kamaytirish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motordan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chiqayotgan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aylanma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moment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reduktor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uzatiladi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370369"/>
      </p:ext>
    </p:extLst>
  </p:cSld>
  <p:clrMapOvr>
    <a:masterClrMapping/>
  </p:clrMapOvr>
  <p:transition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60648"/>
            <a:ext cx="8047806" cy="619268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juda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toʻxtatish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elektrotallar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mikroyuritmalar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jihozlanadi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Mikroyuritma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0,5-1,0 m/min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Mikroyuritma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qismlardan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quvvatli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elektrmotor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diskli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mufta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tezkor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validan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356705"/>
      </p:ext>
    </p:extLst>
  </p:cSld>
  <p:clrMapOvr>
    <a:masterClrMapping/>
  </p:clrMapOvr>
  <p:transition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14366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Turg`un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nominal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massali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motor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validagi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statik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qarshilik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momenti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formula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aniqlanadi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dirty="0" smtClean="0"/>
          </a:p>
          <a:p>
            <a:pPr marL="0" indent="0">
              <a:buNone/>
            </a:pPr>
            <a:r>
              <a:rPr lang="uz-Cyrl-UZ" sz="1600" dirty="0" smtClean="0"/>
              <a:t>		</a:t>
            </a:r>
            <a:r>
              <a:rPr lang="en-US" sz="1600" dirty="0" smtClean="0"/>
              <a:t>                                      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endParaRPr lang="en-US" sz="1600" dirty="0" smtClean="0"/>
          </a:p>
          <a:p>
            <a:endParaRPr lang="en-US" sz="1600" dirty="0"/>
          </a:p>
          <a:p>
            <a:pPr marL="0" indent="0">
              <a:lnSpc>
                <a:spcPct val="150000"/>
              </a:lnSpc>
              <a:buNone/>
            </a:pP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yerda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nominal og`irlikka ega boʻlgan yukni koʻtarganda barabandagi arqonning maksimal tarangligi; </a:t>
            </a:r>
            <a:r>
              <a:rPr lang="uz-Cyrl-UZ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 barabanga ulanadigan arqon uchlari soni;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– baraban diametri;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- nominal massali yukni koʻtarganda mexanizm foydali ish koeffisiyenti (yukni polispast yordamisiz koʻtarganda); </a:t>
            </a:r>
            <a:r>
              <a:rPr lang="uz-Cyrl-UZ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 polispast karraligi;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- mexanizm uzatishlari soni.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graphicFrame>
        <p:nvGraphicFramePr>
          <p:cNvPr id="102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7455206"/>
              </p:ext>
            </p:extLst>
          </p:nvPr>
        </p:nvGraphicFramePr>
        <p:xfrm>
          <a:off x="2745159" y="2429615"/>
          <a:ext cx="2955925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4" name="Формула" r:id="rId3" imgW="1942920" imgH="457200" progId="Equation.3">
                  <p:embed/>
                </p:oleObj>
              </mc:Choice>
              <mc:Fallback>
                <p:oleObj name="Формула" r:id="rId3" imgW="1942920" imgH="457200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5159" y="2429615"/>
                        <a:ext cx="2955925" cy="714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8337576"/>
              </p:ext>
            </p:extLst>
          </p:nvPr>
        </p:nvGraphicFramePr>
        <p:xfrm>
          <a:off x="1691680" y="3789040"/>
          <a:ext cx="357166" cy="3571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" name="Формула" r:id="rId5" imgW="291973" imgH="228501" progId="Equation.3">
                  <p:embed/>
                </p:oleObj>
              </mc:Choice>
              <mc:Fallback>
                <p:oleObj name="Формула" r:id="rId5" imgW="291973" imgH="228501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80" y="3789040"/>
                        <a:ext cx="357166" cy="3571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graphicFrame>
        <p:nvGraphicFramePr>
          <p:cNvPr id="102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0245840"/>
              </p:ext>
            </p:extLst>
          </p:nvPr>
        </p:nvGraphicFramePr>
        <p:xfrm>
          <a:off x="2745159" y="4768348"/>
          <a:ext cx="37147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" name="Формула" r:id="rId7" imgW="317225" imgH="241091" progId="Equation.3">
                  <p:embed/>
                </p:oleObj>
              </mc:Choice>
              <mc:Fallback>
                <p:oleObj name="Формула" r:id="rId7" imgW="317225" imgH="241091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5159" y="4768348"/>
                        <a:ext cx="371475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graphicFrame>
        <p:nvGraphicFramePr>
          <p:cNvPr id="103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2802211"/>
              </p:ext>
            </p:extLst>
          </p:nvPr>
        </p:nvGraphicFramePr>
        <p:xfrm>
          <a:off x="5448238" y="4735356"/>
          <a:ext cx="261938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7" name="Формула" r:id="rId9" imgW="203112" imgH="228501" progId="Equation.3">
                  <p:embed/>
                </p:oleObj>
              </mc:Choice>
              <mc:Fallback>
                <p:oleObj name="Формула" r:id="rId9" imgW="203112" imgH="228501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8238" y="4735356"/>
                        <a:ext cx="261938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graphicFrame>
        <p:nvGraphicFramePr>
          <p:cNvPr id="103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4425882"/>
              </p:ext>
            </p:extLst>
          </p:nvPr>
        </p:nvGraphicFramePr>
        <p:xfrm>
          <a:off x="6012160" y="5661248"/>
          <a:ext cx="357166" cy="3571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8" name="Формула" r:id="rId11" imgW="241300" imgH="228600" progId="Equation.3">
                  <p:embed/>
                </p:oleObj>
              </mc:Choice>
              <mc:Fallback>
                <p:oleObj name="Формула" r:id="rId11" imgW="241300" imgH="22860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2160" y="5661248"/>
                        <a:ext cx="357166" cy="3571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8654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z-Latn-UZ" sz="1600" b="1" dirty="0" smtClean="0"/>
          </a:p>
          <a:p>
            <a:pPr algn="ctr">
              <a:buNone/>
            </a:pPr>
            <a:endParaRPr lang="en-US" sz="1600" b="1" dirty="0" smtClean="0"/>
          </a:p>
          <a:p>
            <a:pPr algn="ctr">
              <a:buNone/>
            </a:pPr>
            <a:endParaRPr lang="en-US" sz="1600" b="1" dirty="0"/>
          </a:p>
          <a:p>
            <a:pPr algn="ctr">
              <a:buNone/>
            </a:pPr>
            <a:r>
              <a:rPr lang="uz-Latn-UZ" sz="1600" b="1" dirty="0" smtClean="0"/>
              <a:t>	</a:t>
            </a:r>
            <a:r>
              <a:rPr lang="uz-Cyrl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Mashg`ulot uchun xulosa.</a:t>
            </a:r>
            <a:endParaRPr lang="uz-Latn-U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uz-Cyrl-UZ" sz="1600" b="1" dirty="0" smtClean="0"/>
              <a:t> </a:t>
            </a:r>
            <a:endParaRPr lang="uz-Latn-UZ" sz="1600" b="1" dirty="0" smtClean="0"/>
          </a:p>
          <a:p>
            <a:pPr marL="342900" lvl="1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koʻtarish mexanizmlari tuzilishlari bajaradigan vazifalari va yukni koʻtarish mexanizmi ishga tushishi, turg`un harakati va toʻxtash jarayonlari taxlil qilindi.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  <p:transition>
    <p:comb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306</TotalTime>
  <Words>59</Words>
  <Application>Microsoft Office PowerPoint</Application>
  <PresentationFormat>Экран (4:3)</PresentationFormat>
  <Paragraphs>68</Paragraphs>
  <Slides>12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Wingdings 3</vt:lpstr>
      <vt:lpstr>Тема Office</vt:lpstr>
      <vt:lpstr>Формула</vt:lpstr>
      <vt:lpstr>Презентация PowerPoint</vt:lpstr>
      <vt:lpstr> 1. Yuk koʻtarish mexanizmlari умумий тузилиши. 2. Yuk koʻtarish mexanizmlarining konstruktiv xususiyatlari.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Oxirgi paytlarda havo yuritmali koʻtarish mexanizmlari keng qoʻllanilmoqda. Havo yuritmali koʻtarish mexanizmlari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Shoyatbek</dc:creator>
  <cp:lastModifiedBy>hayrullo baynazarov</cp:lastModifiedBy>
  <cp:revision>24</cp:revision>
  <dcterms:created xsi:type="dcterms:W3CDTF">2015-12-01T02:48:21Z</dcterms:created>
  <dcterms:modified xsi:type="dcterms:W3CDTF">2018-11-06T06:48:30Z</dcterms:modified>
</cp:coreProperties>
</file>