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6"/>
  </p:notesMasterIdLst>
  <p:sldIdLst>
    <p:sldId id="257" r:id="rId2"/>
    <p:sldId id="288" r:id="rId3"/>
    <p:sldId id="291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4" autoAdjust="0"/>
    <p:restoredTop sz="94660"/>
  </p:normalViewPr>
  <p:slideViewPr>
    <p:cSldViewPr snapToGrid="0">
      <p:cViewPr varScale="1">
        <p:scale>
          <a:sx n="86" d="100"/>
          <a:sy n="86" d="100"/>
        </p:scale>
        <p:origin x="3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F3E3E0-909A-4B7C-8851-823A7DE7B499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6E57519-A89B-4EE2-8B4B-CBE584514090}">
      <dgm:prSet phldrT="[Текст]" custT="1"/>
      <dgm:spPr/>
      <dgm:t>
        <a:bodyPr/>
        <a:lstStyle/>
        <a:p>
          <a:pPr algn="ctr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FEFA38-1DF9-4AEC-8881-64FEB5D94746}" type="parTrans" cxnId="{CC30E15C-4CA8-405F-A9CB-21AC94E525F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AB39F7-1A44-4013-BDE4-104251080D52}" type="sibTrans" cxnId="{CC30E15C-4CA8-405F-A9CB-21AC94E525F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09B7CC-0243-4BB0-B934-FBF9DB8F1B9E}">
      <dgm:prSet phldrT="[Текст]" custT="1"/>
      <dgm:spPr/>
      <dgm:t>
        <a:bodyPr/>
        <a:lstStyle/>
        <a:p>
          <a:pPr algn="just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Значение эндокринной системы для жизнедеятельности организма.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16152B-6283-41D8-935B-C621FC2E422F}" type="parTrans" cxnId="{9B32B27F-41CE-4B4A-B6D0-DFDF5BB03422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9F1EE3-1BEE-4E0F-9B05-29370F68B918}" type="sibTrans" cxnId="{9B32B27F-41CE-4B4A-B6D0-DFDF5BB03422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EA9C58-F490-46D9-8339-7EB49E083C07}">
      <dgm:prSet phldrT="[Текст]" custT="1"/>
      <dgm:spPr/>
      <dgm:t>
        <a:bodyPr/>
        <a:lstStyle/>
        <a:p>
          <a:pPr algn="ctr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D27A5F-78ED-46A3-B33A-7D463F7BCDE0}" type="parTrans" cxnId="{0AC5EFFB-7720-45F0-A3FE-2647C3E51D4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216230-6704-40A9-949A-8CE0AF69C59D}" type="sibTrans" cxnId="{0AC5EFFB-7720-45F0-A3FE-2647C3E51D4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E0EE1E-2B87-4BFB-AFDF-583C358D6288}">
      <dgm:prSet phldrT="[Текст]" custT="1"/>
      <dgm:spPr/>
      <dgm:t>
        <a:bodyPr/>
        <a:lstStyle/>
        <a:p>
          <a:pPr algn="just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Современные представления об эндокринной системе (железы внутренней секреции, диффузные элементы).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2BCCB5-10C7-4281-9A83-DE75C9939C1F}" type="parTrans" cxnId="{836451F5-6230-4212-861D-E228CA61C19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360D68-F583-4274-9E29-28CD9009724B}" type="sibTrans" cxnId="{836451F5-6230-4212-861D-E228CA61C19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33A378-9FB8-46C4-8A88-CCAED95D1153}">
      <dgm:prSet phldrT="[Текст]" custT="1"/>
      <dgm:spPr/>
      <dgm:t>
        <a:bodyPr/>
        <a:lstStyle/>
        <a:p>
          <a:pPr algn="ctr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56B6FC-9181-42B7-997D-4497CC90D12C}" type="parTrans" cxnId="{5A645A73-EBDF-4C96-AADB-A28D191A6F4B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17A817-C2BB-449A-8AA2-AF749829E381}" type="sibTrans" cxnId="{5A645A73-EBDF-4C96-AADB-A28D191A6F4B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03B841-F751-4176-A7A2-1CA5FEC84883}">
      <dgm:prSet phldrT="[Текст]" custT="1"/>
      <dgm:spPr/>
      <dgm:t>
        <a:bodyPr/>
        <a:lstStyle/>
        <a:p>
          <a:pPr algn="just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Общая характеристика желез внутренней секреции, характеристика и классификация гормонов.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755BC5-CEAB-4B8C-9A01-23B7767CE6AD}" type="parTrans" cxnId="{B308FF2A-C2BE-4841-93BD-F63E7C6B5025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836836-7EDD-4A59-8510-34682573B1D6}" type="sibTrans" cxnId="{B308FF2A-C2BE-4841-93BD-F63E7C6B5025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D4F3E1-15BC-45A1-9F6F-8927541E353E}">
      <dgm:prSet phldrT="[Текст]" custT="1"/>
      <dgm:spPr/>
      <dgm:t>
        <a:bodyPr/>
        <a:lstStyle/>
        <a:p>
          <a:pPr algn="ctr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4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510DC0-20AA-4759-9EF6-9F87C2DF906C}" type="parTrans" cxnId="{4109058A-738B-4408-BCE4-3803AE34D82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971988-C74D-4286-A540-672F9D7F28C5}" type="sibTrans" cxnId="{4109058A-738B-4408-BCE4-3803AE34D82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9BBBC8-CFB6-42C6-8E9C-04C5115598F7}">
      <dgm:prSet phldrT="[Текст]" custT="1"/>
      <dgm:spPr/>
      <dgm:t>
        <a:bodyPr/>
        <a:lstStyle/>
        <a:p>
          <a:pPr algn="just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Механизмы действия гормонов, представления о рецепторах гормонов и системе вторичных посредников.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E78A3A-E3DF-4E34-AE1C-CE2C81253C40}" type="parTrans" cxnId="{A0C862ED-9306-4AA6-AB9A-B6BBCEF7F8FC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1A7FB-B7C3-4184-ABA7-18068672EB13}" type="sibTrans" cxnId="{A0C862ED-9306-4AA6-AB9A-B6BBCEF7F8FC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07DCC5-B30B-43C8-B541-D1D08A28F404}">
      <dgm:prSet phldrT="[Текст]" custT="1"/>
      <dgm:spPr/>
      <dgm:t>
        <a:bodyPr/>
        <a:lstStyle/>
        <a:p>
          <a:pPr algn="ctr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5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101964-2A29-4F32-8195-E6AE0BB1E7BF}" type="parTrans" cxnId="{31D66F24-5702-484F-B39D-A4CFD83694E9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7D186E-6B5F-423A-8689-70A4CA02A0D2}" type="sibTrans" cxnId="{31D66F24-5702-484F-B39D-A4CFD83694E9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24FDDE-30BA-403A-B8D8-F69E96C1BA95}">
      <dgm:prSet phldrT="[Текст]" custT="1"/>
      <dgm:spPr/>
      <dgm:t>
        <a:bodyPr/>
        <a:lstStyle/>
        <a:p>
          <a:pPr algn="just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Многоуровневая система регуляции секреции гормонов. 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C102E1-C21C-436B-AA9F-362A24497C7E}" type="parTrans" cxnId="{DFE0C54B-69C8-4FB3-81B4-ADD5B462D0DE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3584BB-3BEE-4394-8CEF-06AF2127541F}" type="sibTrans" cxnId="{DFE0C54B-69C8-4FB3-81B4-ADD5B462D0DE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806ADE-3448-4637-AF14-23858CDF1DF9}">
      <dgm:prSet phldrT="[Текст]" custT="1"/>
      <dgm:spPr/>
      <dgm:t>
        <a:bodyPr/>
        <a:lstStyle/>
        <a:p>
          <a:pPr algn="ctr"/>
          <a:r>
            <a:rPr lang="en-US" sz="2000" dirty="0" smtClean="0">
              <a:latin typeface="Arial" panose="020B0604020202020204" pitchFamily="34" charset="0"/>
              <a:cs typeface="Arial" panose="020B0604020202020204" pitchFamily="34" charset="0"/>
            </a:rPr>
            <a:t>6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49084B-929D-4C93-8081-36A16D0947AB}" type="parTrans" cxnId="{A4E59190-A2D8-4FDF-A24D-6DC5CBCF0F37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13416E-56C5-4001-8D11-8027577F8956}" type="sibTrans" cxnId="{A4E59190-A2D8-4FDF-A24D-6DC5CBCF0F37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52659-740B-448A-82BD-95A874420C0C}">
      <dgm:prSet phldrT="[Текст]" custT="1"/>
      <dgm:spPr/>
      <dgm:t>
        <a:bodyPr/>
        <a:lstStyle/>
        <a:p>
          <a:pPr algn="just"/>
          <a:r>
            <a:rPr lang="ru-RU" sz="2400" b="1" dirty="0" smtClean="0">
              <a:latin typeface="Arial" panose="020B0604020202020204" pitchFamily="34" charset="0"/>
              <a:cs typeface="Arial" panose="020B0604020202020204" pitchFamily="34" charset="0"/>
            </a:rPr>
            <a:t>Железы внутренней секреции.</a:t>
          </a:r>
          <a:endParaRPr lang="ru-R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91C3AA-E911-4B5D-AF85-9BB0C1B3ADAF}" type="parTrans" cxnId="{4C194183-D7D9-4AC8-8F0C-CD8DE8C927B2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7A3540-A0B4-4A79-A13A-873C0EDB0FE3}" type="sibTrans" cxnId="{4C194183-D7D9-4AC8-8F0C-CD8DE8C927B2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17C55E-84CB-4D87-8113-D5941987E20C}" type="pres">
      <dgm:prSet presAssocID="{F6F3E3E0-909A-4B7C-8851-823A7DE7B49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6BD694-0F30-4348-930F-D90EB360E53F}" type="pres">
      <dgm:prSet presAssocID="{06E57519-A89B-4EE2-8B4B-CBE584514090}" presName="composite" presStyleCnt="0"/>
      <dgm:spPr/>
    </dgm:pt>
    <dgm:pt modelId="{635B8253-B051-453A-A4AB-7F4B16E9A2B1}" type="pres">
      <dgm:prSet presAssocID="{06E57519-A89B-4EE2-8B4B-CBE584514090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DBC3E-7823-4383-90EA-76F59A4C06F4}" type="pres">
      <dgm:prSet presAssocID="{06E57519-A89B-4EE2-8B4B-CBE584514090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353AD-1D45-4A05-B35F-7FEE96016420}" type="pres">
      <dgm:prSet presAssocID="{76AB39F7-1A44-4013-BDE4-104251080D52}" presName="sp" presStyleCnt="0"/>
      <dgm:spPr/>
    </dgm:pt>
    <dgm:pt modelId="{167574F8-E8DA-44A9-9B74-859773690EA2}" type="pres">
      <dgm:prSet presAssocID="{F3EA9C58-F490-46D9-8339-7EB49E083C07}" presName="composite" presStyleCnt="0"/>
      <dgm:spPr/>
    </dgm:pt>
    <dgm:pt modelId="{A8CA3DD9-C280-42D1-B4C5-CC073DCCF212}" type="pres">
      <dgm:prSet presAssocID="{F3EA9C58-F490-46D9-8339-7EB49E083C07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6A99C8-D7DA-458A-B674-9DC24E1BAEE3}" type="pres">
      <dgm:prSet presAssocID="{F3EA9C58-F490-46D9-8339-7EB49E083C07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C9E30-C900-44AE-91A4-2E2D0C252E46}" type="pres">
      <dgm:prSet presAssocID="{8D216230-6704-40A9-949A-8CE0AF69C59D}" presName="sp" presStyleCnt="0"/>
      <dgm:spPr/>
    </dgm:pt>
    <dgm:pt modelId="{C5E182B1-108E-405C-AF79-F9FB40929B4C}" type="pres">
      <dgm:prSet presAssocID="{C133A378-9FB8-46C4-8A88-CCAED95D1153}" presName="composite" presStyleCnt="0"/>
      <dgm:spPr/>
    </dgm:pt>
    <dgm:pt modelId="{430B526A-11B2-432A-B441-29AFC4E017CF}" type="pres">
      <dgm:prSet presAssocID="{C133A378-9FB8-46C4-8A88-CCAED95D1153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3FA25C-2C7D-4CC9-B82B-9BD8FDAAF0A0}" type="pres">
      <dgm:prSet presAssocID="{C133A378-9FB8-46C4-8A88-CCAED95D1153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114DC2-764C-4BFB-A29E-9AAA670569C7}" type="pres">
      <dgm:prSet presAssocID="{5417A817-C2BB-449A-8AA2-AF749829E381}" presName="sp" presStyleCnt="0"/>
      <dgm:spPr/>
    </dgm:pt>
    <dgm:pt modelId="{816EB981-1BEF-4767-8F59-9AFC841C41A9}" type="pres">
      <dgm:prSet presAssocID="{4BD4F3E1-15BC-45A1-9F6F-8927541E353E}" presName="composite" presStyleCnt="0"/>
      <dgm:spPr/>
    </dgm:pt>
    <dgm:pt modelId="{72C907CB-643B-4194-9848-C0B2214F6130}" type="pres">
      <dgm:prSet presAssocID="{4BD4F3E1-15BC-45A1-9F6F-8927541E353E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32D5FD-177F-4CCD-9B3B-DDC1D2112B25}" type="pres">
      <dgm:prSet presAssocID="{4BD4F3E1-15BC-45A1-9F6F-8927541E353E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1B6C05-6E45-410E-AEFA-A084C9CBE455}" type="pres">
      <dgm:prSet presAssocID="{CE971988-C74D-4286-A540-672F9D7F28C5}" presName="sp" presStyleCnt="0"/>
      <dgm:spPr/>
    </dgm:pt>
    <dgm:pt modelId="{0AAF4B61-29B8-4AA8-BB6C-DE2B9FCB2E1E}" type="pres">
      <dgm:prSet presAssocID="{4007DCC5-B30B-43C8-B541-D1D08A28F404}" presName="composite" presStyleCnt="0"/>
      <dgm:spPr/>
    </dgm:pt>
    <dgm:pt modelId="{3F8BFBF8-2652-4CDC-8D3E-21D5AD21F2CF}" type="pres">
      <dgm:prSet presAssocID="{4007DCC5-B30B-43C8-B541-D1D08A28F404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DA9257-F4A0-4296-984C-ECEF6D4987A9}" type="pres">
      <dgm:prSet presAssocID="{4007DCC5-B30B-43C8-B541-D1D08A28F404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A29AD6-378C-4018-A1A2-846228B43458}" type="pres">
      <dgm:prSet presAssocID="{C07D186E-6B5F-423A-8689-70A4CA02A0D2}" presName="sp" presStyleCnt="0"/>
      <dgm:spPr/>
    </dgm:pt>
    <dgm:pt modelId="{8363FD23-DE86-45CF-8FD6-B8DDCBBEC519}" type="pres">
      <dgm:prSet presAssocID="{BC806ADE-3448-4637-AF14-23858CDF1DF9}" presName="composite" presStyleCnt="0"/>
      <dgm:spPr/>
    </dgm:pt>
    <dgm:pt modelId="{69A85240-1588-47E0-AEBC-C33DB9AA546E}" type="pres">
      <dgm:prSet presAssocID="{BC806ADE-3448-4637-AF14-23858CDF1DF9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F603EA-EF58-4E01-9A01-C06872B9C322}" type="pres">
      <dgm:prSet presAssocID="{BC806ADE-3448-4637-AF14-23858CDF1DF9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E0C54B-69C8-4FB3-81B4-ADD5B462D0DE}" srcId="{4007DCC5-B30B-43C8-B541-D1D08A28F404}" destId="{BA24FDDE-30BA-403A-B8D8-F69E96C1BA95}" srcOrd="0" destOrd="0" parTransId="{1BC102E1-C21C-436B-AA9F-362A24497C7E}" sibTransId="{B23584BB-3BEE-4394-8CEF-06AF2127541F}"/>
    <dgm:cxn modelId="{D96C08AB-5073-46A8-9989-6929A28E2DB8}" type="presOf" srcId="{4007DCC5-B30B-43C8-B541-D1D08A28F404}" destId="{3F8BFBF8-2652-4CDC-8D3E-21D5AD21F2CF}" srcOrd="0" destOrd="0" presId="urn:microsoft.com/office/officeart/2005/8/layout/chevron2"/>
    <dgm:cxn modelId="{4C5DDCCA-B322-4108-AA5C-2655EBC647AF}" type="presOf" srcId="{06E57519-A89B-4EE2-8B4B-CBE584514090}" destId="{635B8253-B051-453A-A4AB-7F4B16E9A2B1}" srcOrd="0" destOrd="0" presId="urn:microsoft.com/office/officeart/2005/8/layout/chevron2"/>
    <dgm:cxn modelId="{BE1B6B48-4A4A-4E6F-8DF1-7BA3DB05C0CD}" type="presOf" srcId="{C133A378-9FB8-46C4-8A88-CCAED95D1153}" destId="{430B526A-11B2-432A-B441-29AFC4E017CF}" srcOrd="0" destOrd="0" presId="urn:microsoft.com/office/officeart/2005/8/layout/chevron2"/>
    <dgm:cxn modelId="{CC30E15C-4CA8-405F-A9CB-21AC94E525FF}" srcId="{F6F3E3E0-909A-4B7C-8851-823A7DE7B499}" destId="{06E57519-A89B-4EE2-8B4B-CBE584514090}" srcOrd="0" destOrd="0" parTransId="{26FEFA38-1DF9-4AEC-8881-64FEB5D94746}" sibTransId="{76AB39F7-1A44-4013-BDE4-104251080D52}"/>
    <dgm:cxn modelId="{CE887562-8228-4CF4-AB4E-D4A975D0C647}" type="presOf" srcId="{8403B841-F751-4176-A7A2-1CA5FEC84883}" destId="{3F3FA25C-2C7D-4CC9-B82B-9BD8FDAAF0A0}" srcOrd="0" destOrd="0" presId="urn:microsoft.com/office/officeart/2005/8/layout/chevron2"/>
    <dgm:cxn modelId="{9B32B27F-41CE-4B4A-B6D0-DFDF5BB03422}" srcId="{06E57519-A89B-4EE2-8B4B-CBE584514090}" destId="{9709B7CC-0243-4BB0-B934-FBF9DB8F1B9E}" srcOrd="0" destOrd="0" parTransId="{F316152B-6283-41D8-935B-C621FC2E422F}" sibTransId="{4F9F1EE3-1BEE-4E0F-9B05-29370F68B918}"/>
    <dgm:cxn modelId="{4C194183-D7D9-4AC8-8F0C-CD8DE8C927B2}" srcId="{BC806ADE-3448-4637-AF14-23858CDF1DF9}" destId="{2A952659-740B-448A-82BD-95A874420C0C}" srcOrd="0" destOrd="0" parTransId="{DB91C3AA-E911-4B5D-AF85-9BB0C1B3ADAF}" sibTransId="{A97A3540-A0B4-4A79-A13A-873C0EDB0FE3}"/>
    <dgm:cxn modelId="{4109058A-738B-4408-BCE4-3803AE34D826}" srcId="{F6F3E3E0-909A-4B7C-8851-823A7DE7B499}" destId="{4BD4F3E1-15BC-45A1-9F6F-8927541E353E}" srcOrd="3" destOrd="0" parTransId="{CE510DC0-20AA-4759-9EF6-9F87C2DF906C}" sibTransId="{CE971988-C74D-4286-A540-672F9D7F28C5}"/>
    <dgm:cxn modelId="{22200750-0D94-43BF-9C92-7758CE2482D5}" type="presOf" srcId="{BC806ADE-3448-4637-AF14-23858CDF1DF9}" destId="{69A85240-1588-47E0-AEBC-C33DB9AA546E}" srcOrd="0" destOrd="0" presId="urn:microsoft.com/office/officeart/2005/8/layout/chevron2"/>
    <dgm:cxn modelId="{A4E59190-A2D8-4FDF-A24D-6DC5CBCF0F37}" srcId="{F6F3E3E0-909A-4B7C-8851-823A7DE7B499}" destId="{BC806ADE-3448-4637-AF14-23858CDF1DF9}" srcOrd="5" destOrd="0" parTransId="{1949084B-929D-4C93-8081-36A16D0947AB}" sibTransId="{9D13416E-56C5-4001-8D11-8027577F8956}"/>
    <dgm:cxn modelId="{0457936E-89EA-4A02-838E-BC3272FBB9DB}" type="presOf" srcId="{4BD4F3E1-15BC-45A1-9F6F-8927541E353E}" destId="{72C907CB-643B-4194-9848-C0B2214F6130}" srcOrd="0" destOrd="0" presId="urn:microsoft.com/office/officeart/2005/8/layout/chevron2"/>
    <dgm:cxn modelId="{C4B1B1C2-16B5-4BCA-BB72-ADA6FCE0DF18}" type="presOf" srcId="{2A952659-740B-448A-82BD-95A874420C0C}" destId="{F2F603EA-EF58-4E01-9A01-C06872B9C322}" srcOrd="0" destOrd="0" presId="urn:microsoft.com/office/officeart/2005/8/layout/chevron2"/>
    <dgm:cxn modelId="{99BA85E0-7F5E-4CC1-9691-316A05EA5FD3}" type="presOf" srcId="{BA24FDDE-30BA-403A-B8D8-F69E96C1BA95}" destId="{8FDA9257-F4A0-4296-984C-ECEF6D4987A9}" srcOrd="0" destOrd="0" presId="urn:microsoft.com/office/officeart/2005/8/layout/chevron2"/>
    <dgm:cxn modelId="{B308FF2A-C2BE-4841-93BD-F63E7C6B5025}" srcId="{C133A378-9FB8-46C4-8A88-CCAED95D1153}" destId="{8403B841-F751-4176-A7A2-1CA5FEC84883}" srcOrd="0" destOrd="0" parTransId="{F2755BC5-CEAB-4B8C-9A01-23B7767CE6AD}" sibTransId="{9E836836-7EDD-4A59-8510-34682573B1D6}"/>
    <dgm:cxn modelId="{836451F5-6230-4212-861D-E228CA61C19F}" srcId="{F3EA9C58-F490-46D9-8339-7EB49E083C07}" destId="{30E0EE1E-2B87-4BFB-AFDF-583C358D6288}" srcOrd="0" destOrd="0" parTransId="{882BCCB5-10C7-4281-9A83-DE75C9939C1F}" sibTransId="{0B360D68-F583-4274-9E29-28CD9009724B}"/>
    <dgm:cxn modelId="{0AC5EFFB-7720-45F0-A3FE-2647C3E51D46}" srcId="{F6F3E3E0-909A-4B7C-8851-823A7DE7B499}" destId="{F3EA9C58-F490-46D9-8339-7EB49E083C07}" srcOrd="1" destOrd="0" parTransId="{36D27A5F-78ED-46A3-B33A-7D463F7BCDE0}" sibTransId="{8D216230-6704-40A9-949A-8CE0AF69C59D}"/>
    <dgm:cxn modelId="{F1911314-C5DD-4BC4-8A3A-393110A4452A}" type="presOf" srcId="{F3EA9C58-F490-46D9-8339-7EB49E083C07}" destId="{A8CA3DD9-C280-42D1-B4C5-CC073DCCF212}" srcOrd="0" destOrd="0" presId="urn:microsoft.com/office/officeart/2005/8/layout/chevron2"/>
    <dgm:cxn modelId="{31D66F24-5702-484F-B39D-A4CFD83694E9}" srcId="{F6F3E3E0-909A-4B7C-8851-823A7DE7B499}" destId="{4007DCC5-B30B-43C8-B541-D1D08A28F404}" srcOrd="4" destOrd="0" parTransId="{15101964-2A29-4F32-8195-E6AE0BB1E7BF}" sibTransId="{C07D186E-6B5F-423A-8689-70A4CA02A0D2}"/>
    <dgm:cxn modelId="{663B76FC-1ADC-4EA8-9652-A72DA10D42FF}" type="presOf" srcId="{9709B7CC-0243-4BB0-B934-FBF9DB8F1B9E}" destId="{682DBC3E-7823-4383-90EA-76F59A4C06F4}" srcOrd="0" destOrd="0" presId="urn:microsoft.com/office/officeart/2005/8/layout/chevron2"/>
    <dgm:cxn modelId="{A0C862ED-9306-4AA6-AB9A-B6BBCEF7F8FC}" srcId="{4BD4F3E1-15BC-45A1-9F6F-8927541E353E}" destId="{F89BBBC8-CFB6-42C6-8E9C-04C5115598F7}" srcOrd="0" destOrd="0" parTransId="{19E78A3A-E3DF-4E34-AE1C-CE2C81253C40}" sibTransId="{5591A7FB-B7C3-4184-ABA7-18068672EB13}"/>
    <dgm:cxn modelId="{5A645A73-EBDF-4C96-AADB-A28D191A6F4B}" srcId="{F6F3E3E0-909A-4B7C-8851-823A7DE7B499}" destId="{C133A378-9FB8-46C4-8A88-CCAED95D1153}" srcOrd="2" destOrd="0" parTransId="{F156B6FC-9181-42B7-997D-4497CC90D12C}" sibTransId="{5417A817-C2BB-449A-8AA2-AF749829E381}"/>
    <dgm:cxn modelId="{7708F4B5-B118-49A3-B454-EB69229CAD20}" type="presOf" srcId="{30E0EE1E-2B87-4BFB-AFDF-583C358D6288}" destId="{0D6A99C8-D7DA-458A-B674-9DC24E1BAEE3}" srcOrd="0" destOrd="0" presId="urn:microsoft.com/office/officeart/2005/8/layout/chevron2"/>
    <dgm:cxn modelId="{C3997015-0FB3-4A48-BB2D-F63ACF3CD14D}" type="presOf" srcId="{F89BBBC8-CFB6-42C6-8E9C-04C5115598F7}" destId="{C632D5FD-177F-4CCD-9B3B-DDC1D2112B25}" srcOrd="0" destOrd="0" presId="urn:microsoft.com/office/officeart/2005/8/layout/chevron2"/>
    <dgm:cxn modelId="{DFF7CB63-75C0-4C31-81A4-B2B2DCAF6929}" type="presOf" srcId="{F6F3E3E0-909A-4B7C-8851-823A7DE7B499}" destId="{6F17C55E-84CB-4D87-8113-D5941987E20C}" srcOrd="0" destOrd="0" presId="urn:microsoft.com/office/officeart/2005/8/layout/chevron2"/>
    <dgm:cxn modelId="{5D050F28-99F8-42D3-8C5A-5D197A4D54D2}" type="presParOf" srcId="{6F17C55E-84CB-4D87-8113-D5941987E20C}" destId="{236BD694-0F30-4348-930F-D90EB360E53F}" srcOrd="0" destOrd="0" presId="urn:microsoft.com/office/officeart/2005/8/layout/chevron2"/>
    <dgm:cxn modelId="{CFB2F6CE-5D78-4719-9CBD-B245F99D3DF4}" type="presParOf" srcId="{236BD694-0F30-4348-930F-D90EB360E53F}" destId="{635B8253-B051-453A-A4AB-7F4B16E9A2B1}" srcOrd="0" destOrd="0" presId="urn:microsoft.com/office/officeart/2005/8/layout/chevron2"/>
    <dgm:cxn modelId="{54374339-F7D5-4F04-B517-4BFB585717CF}" type="presParOf" srcId="{236BD694-0F30-4348-930F-D90EB360E53F}" destId="{682DBC3E-7823-4383-90EA-76F59A4C06F4}" srcOrd="1" destOrd="0" presId="urn:microsoft.com/office/officeart/2005/8/layout/chevron2"/>
    <dgm:cxn modelId="{B859132D-8D75-4DDB-83DB-66FF36386FC6}" type="presParOf" srcId="{6F17C55E-84CB-4D87-8113-D5941987E20C}" destId="{E7B353AD-1D45-4A05-B35F-7FEE96016420}" srcOrd="1" destOrd="0" presId="urn:microsoft.com/office/officeart/2005/8/layout/chevron2"/>
    <dgm:cxn modelId="{43338353-8183-4CBC-BB29-E04B5E3B4FFA}" type="presParOf" srcId="{6F17C55E-84CB-4D87-8113-D5941987E20C}" destId="{167574F8-E8DA-44A9-9B74-859773690EA2}" srcOrd="2" destOrd="0" presId="urn:microsoft.com/office/officeart/2005/8/layout/chevron2"/>
    <dgm:cxn modelId="{7FA062D3-7F2C-4931-976D-C8ED4422A819}" type="presParOf" srcId="{167574F8-E8DA-44A9-9B74-859773690EA2}" destId="{A8CA3DD9-C280-42D1-B4C5-CC073DCCF212}" srcOrd="0" destOrd="0" presId="urn:microsoft.com/office/officeart/2005/8/layout/chevron2"/>
    <dgm:cxn modelId="{B04ED761-AB0B-43EF-BFD4-64C1323DA5FE}" type="presParOf" srcId="{167574F8-E8DA-44A9-9B74-859773690EA2}" destId="{0D6A99C8-D7DA-458A-B674-9DC24E1BAEE3}" srcOrd="1" destOrd="0" presId="urn:microsoft.com/office/officeart/2005/8/layout/chevron2"/>
    <dgm:cxn modelId="{945055FD-1FCA-482A-BD59-06AC86153868}" type="presParOf" srcId="{6F17C55E-84CB-4D87-8113-D5941987E20C}" destId="{084C9E30-C900-44AE-91A4-2E2D0C252E46}" srcOrd="3" destOrd="0" presId="urn:microsoft.com/office/officeart/2005/8/layout/chevron2"/>
    <dgm:cxn modelId="{F5FE10B1-1066-4F15-BC1D-A27B90FE6BCD}" type="presParOf" srcId="{6F17C55E-84CB-4D87-8113-D5941987E20C}" destId="{C5E182B1-108E-405C-AF79-F9FB40929B4C}" srcOrd="4" destOrd="0" presId="urn:microsoft.com/office/officeart/2005/8/layout/chevron2"/>
    <dgm:cxn modelId="{4DDDA74F-20BA-4F92-AC85-7F21A176304B}" type="presParOf" srcId="{C5E182B1-108E-405C-AF79-F9FB40929B4C}" destId="{430B526A-11B2-432A-B441-29AFC4E017CF}" srcOrd="0" destOrd="0" presId="urn:microsoft.com/office/officeart/2005/8/layout/chevron2"/>
    <dgm:cxn modelId="{DAD62638-5182-4587-9F94-F8E206592389}" type="presParOf" srcId="{C5E182B1-108E-405C-AF79-F9FB40929B4C}" destId="{3F3FA25C-2C7D-4CC9-B82B-9BD8FDAAF0A0}" srcOrd="1" destOrd="0" presId="urn:microsoft.com/office/officeart/2005/8/layout/chevron2"/>
    <dgm:cxn modelId="{F766D04B-8943-4FA2-820D-906BCC2F78F4}" type="presParOf" srcId="{6F17C55E-84CB-4D87-8113-D5941987E20C}" destId="{91114DC2-764C-4BFB-A29E-9AAA670569C7}" srcOrd="5" destOrd="0" presId="urn:microsoft.com/office/officeart/2005/8/layout/chevron2"/>
    <dgm:cxn modelId="{B67C1894-F35F-4123-9BC7-6DF268348318}" type="presParOf" srcId="{6F17C55E-84CB-4D87-8113-D5941987E20C}" destId="{816EB981-1BEF-4767-8F59-9AFC841C41A9}" srcOrd="6" destOrd="0" presId="urn:microsoft.com/office/officeart/2005/8/layout/chevron2"/>
    <dgm:cxn modelId="{E9CFE6F2-7D89-46B3-B427-F97EB07D7C91}" type="presParOf" srcId="{816EB981-1BEF-4767-8F59-9AFC841C41A9}" destId="{72C907CB-643B-4194-9848-C0B2214F6130}" srcOrd="0" destOrd="0" presId="urn:microsoft.com/office/officeart/2005/8/layout/chevron2"/>
    <dgm:cxn modelId="{20449F0A-DEEB-44FB-A9B6-891461D29F18}" type="presParOf" srcId="{816EB981-1BEF-4767-8F59-9AFC841C41A9}" destId="{C632D5FD-177F-4CCD-9B3B-DDC1D2112B25}" srcOrd="1" destOrd="0" presId="urn:microsoft.com/office/officeart/2005/8/layout/chevron2"/>
    <dgm:cxn modelId="{44B2E27D-8F50-4E9D-B566-27D80B1D3C3A}" type="presParOf" srcId="{6F17C55E-84CB-4D87-8113-D5941987E20C}" destId="{D21B6C05-6E45-410E-AEFA-A084C9CBE455}" srcOrd="7" destOrd="0" presId="urn:microsoft.com/office/officeart/2005/8/layout/chevron2"/>
    <dgm:cxn modelId="{F2CC259D-501D-42DF-8166-5F201E8F5E42}" type="presParOf" srcId="{6F17C55E-84CB-4D87-8113-D5941987E20C}" destId="{0AAF4B61-29B8-4AA8-BB6C-DE2B9FCB2E1E}" srcOrd="8" destOrd="0" presId="urn:microsoft.com/office/officeart/2005/8/layout/chevron2"/>
    <dgm:cxn modelId="{A2466B22-22CF-40F9-BA9A-C272434A7306}" type="presParOf" srcId="{0AAF4B61-29B8-4AA8-BB6C-DE2B9FCB2E1E}" destId="{3F8BFBF8-2652-4CDC-8D3E-21D5AD21F2CF}" srcOrd="0" destOrd="0" presId="urn:microsoft.com/office/officeart/2005/8/layout/chevron2"/>
    <dgm:cxn modelId="{B1CA1FC5-6817-4C83-9D2A-F256BF461FCD}" type="presParOf" srcId="{0AAF4B61-29B8-4AA8-BB6C-DE2B9FCB2E1E}" destId="{8FDA9257-F4A0-4296-984C-ECEF6D4987A9}" srcOrd="1" destOrd="0" presId="urn:microsoft.com/office/officeart/2005/8/layout/chevron2"/>
    <dgm:cxn modelId="{B6668DC5-FC64-49DC-BA46-65B09BFC10D9}" type="presParOf" srcId="{6F17C55E-84CB-4D87-8113-D5941987E20C}" destId="{E8A29AD6-378C-4018-A1A2-846228B43458}" srcOrd="9" destOrd="0" presId="urn:microsoft.com/office/officeart/2005/8/layout/chevron2"/>
    <dgm:cxn modelId="{AEA4704B-FA89-4C28-BC9A-D233E7A00873}" type="presParOf" srcId="{6F17C55E-84CB-4D87-8113-D5941987E20C}" destId="{8363FD23-DE86-45CF-8FD6-B8DDCBBEC519}" srcOrd="10" destOrd="0" presId="urn:microsoft.com/office/officeart/2005/8/layout/chevron2"/>
    <dgm:cxn modelId="{1CB8C468-4C4B-4A81-85A8-73E808E6AB66}" type="presParOf" srcId="{8363FD23-DE86-45CF-8FD6-B8DDCBBEC519}" destId="{69A85240-1588-47E0-AEBC-C33DB9AA546E}" srcOrd="0" destOrd="0" presId="urn:microsoft.com/office/officeart/2005/8/layout/chevron2"/>
    <dgm:cxn modelId="{E99F669C-BE3E-4EB1-87B9-D69D9BECB163}" type="presParOf" srcId="{8363FD23-DE86-45CF-8FD6-B8DDCBBEC519}" destId="{F2F603EA-EF58-4E01-9A01-C06872B9C32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E095F2-CF99-47D6-B39A-B152022FEA5D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99F8A1D-FE52-474C-BF83-32CD374CBAE3}">
      <dgm:prSet phldrT="[Текст]" custT="1"/>
      <dgm:spPr/>
      <dgm:t>
        <a:bodyPr/>
        <a:lstStyle/>
        <a:p>
          <a:r>
            <a:rPr lang="ru-RU" sz="2800" b="1" smtClean="0">
              <a:latin typeface="Arial" panose="020B0604020202020204" pitchFamily="34" charset="0"/>
              <a:cs typeface="Arial" panose="020B0604020202020204" pitchFamily="34" charset="0"/>
            </a:rPr>
            <a:t>1.Центральные : </a:t>
          </a:r>
          <a:endParaRPr lang="ru-RU" sz="2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CC2CEA-D7F9-4974-9C56-F7608C5194ED}" type="parTrans" cxnId="{15888CCE-02D9-4DBD-95BE-02DA880700B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F54043-D9A6-4246-B0DA-96EB193AA132}" type="sibTrans" cxnId="{15888CCE-02D9-4DBD-95BE-02DA880700B6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0BF7C7-2711-420B-84E5-1FCE98469E71}">
      <dgm:prSet phldrT="[Текст]" custT="1"/>
      <dgm:spPr/>
      <dgm:t>
        <a:bodyPr/>
        <a:lstStyle/>
        <a:p>
          <a:r>
            <a:rPr lang="ru-RU" sz="2000" smtClean="0">
              <a:latin typeface="Arial" pitchFamily="34" charset="0"/>
              <a:cs typeface="Arial" pitchFamily="34" charset="0"/>
            </a:rPr>
            <a:t>гипоталамус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4D9307-8EE1-42B6-A854-017C45D70997}" type="parTrans" cxnId="{4558F371-46D7-4276-9D38-BDAF2DEA91B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581BEE-A41E-4FC0-9AED-F4EF2C6925B8}" type="sibTrans" cxnId="{4558F371-46D7-4276-9D38-BDAF2DEA91B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C2897E-267F-4865-8098-0FFE7B8D725C}">
      <dgm:prSet phldrT="[Текст]" custT="1"/>
      <dgm:spPr/>
      <dgm:t>
        <a:bodyPr/>
        <a:lstStyle/>
        <a:p>
          <a:r>
            <a:rPr lang="ru-RU" sz="2000" smtClean="0">
              <a:latin typeface="Arial" pitchFamily="34" charset="0"/>
              <a:cs typeface="Arial" pitchFamily="34" charset="0"/>
            </a:rPr>
            <a:t>гипофиз 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CBE8F1-A9D6-4CA8-BD61-25B9250330EA}" type="parTrans" cxnId="{A74CE1DA-4EA0-4917-9F40-493317463F24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1B7B75-3E47-4812-BE7E-3D74333007A8}" type="sibTrans" cxnId="{A74CE1DA-4EA0-4917-9F40-493317463F24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03DD2E-B1EE-4112-8EB9-84338D58D8EA}">
      <dgm:prSet phldrT="[Текст]" custT="1"/>
      <dgm:spPr/>
      <dgm:t>
        <a:bodyPr/>
        <a:lstStyle/>
        <a:p>
          <a:r>
            <a:rPr lang="ru-RU" sz="2400" b="1" smtClean="0">
              <a:latin typeface="Arial" pitchFamily="34" charset="0"/>
              <a:cs typeface="Arial" pitchFamily="34" charset="0"/>
            </a:rPr>
            <a:t>2.Периферические: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5EC771-58BE-4C0D-AFF4-9B471A599E7A}" type="parTrans" cxnId="{BFABBC7C-C91D-4BEA-921C-E92598B90F1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59EA7A-33C4-455E-AD39-DB167E4A738F}" type="sibTrans" cxnId="{BFABBC7C-C91D-4BEA-921C-E92598B90F1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405077-D0F5-4933-B7BD-936252D77E21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а) </a:t>
          </a:r>
          <a:r>
            <a:rPr lang="ru-RU" sz="1800" i="1" u="sng" smtClean="0">
              <a:latin typeface="Arial" pitchFamily="34" charset="0"/>
              <a:cs typeface="Arial" pitchFamily="34" charset="0"/>
            </a:rPr>
            <a:t>Периферические гипофиз-зависимые железы</a:t>
          </a:r>
          <a:r>
            <a:rPr lang="ru-RU" sz="1800" u="sng" smtClean="0">
              <a:latin typeface="Arial" pitchFamily="34" charset="0"/>
              <a:cs typeface="Arial" pitchFamily="34" charset="0"/>
            </a:rPr>
            <a:t>: 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4269B4-C20C-4288-9001-F08A1CCE7BD2}" type="parTrans" cxnId="{DA369DB5-FF6E-4345-B817-9671A949E8B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1E57C5-2A37-4653-9254-1FA8F3E93950}" type="sibTrans" cxnId="{DA369DB5-FF6E-4345-B817-9671A949E8B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34BDB3-69FE-4D50-B35D-7DE72889BB9D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щитовидная железа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0F6D46-F42E-4966-B552-47490AC21B51}" type="parTrans" cxnId="{6BE4A5DF-7282-4173-9BB6-4811BC89FCCD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09BD3A-B8BF-4904-8D4C-13E7B540FC27}" type="sibTrans" cxnId="{6BE4A5DF-7282-4173-9BB6-4811BC89FCCD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0FB0C2-03BE-436C-AD50-4EA15A2BF0A1}">
      <dgm:prSet phldrT="[Текст]" custT="1"/>
      <dgm:spPr/>
      <dgm:t>
        <a:bodyPr/>
        <a:lstStyle/>
        <a:p>
          <a:r>
            <a:rPr lang="ru-RU" sz="2000" smtClean="0">
              <a:latin typeface="Arial" pitchFamily="34" charset="0"/>
              <a:cs typeface="Arial" pitchFamily="34" charset="0"/>
            </a:rPr>
            <a:t>эпифиз</a:t>
          </a:r>
          <a:endParaRPr lang="ru-RU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AC990B-BC14-490E-AFF2-727C3501EA23}" type="parTrans" cxnId="{CCF7FA7A-D674-4798-800C-2788236A0FA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FAF453-2249-419D-B6BD-15E530EB12DC}" type="sibTrans" cxnId="{CCF7FA7A-D674-4798-800C-2788236A0FAA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77DA96-CF3E-483D-BD35-437BC76FDBF0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эндокринная часть половых желез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F71716-D88B-4CB5-9031-08F31116AD85}" type="parTrans" cxnId="{C0C465BC-4812-45A6-92BF-37783F8C1C7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44A8FA-57DF-4E42-B7F5-270F1206F6C8}" type="sibTrans" cxnId="{C0C465BC-4812-45A6-92BF-37783F8C1C7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071047-A4E0-400D-B0C2-DDF0BBFB811C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корковое вещество надпочечников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4A38F2-27EB-486E-A1F9-CBF0741C5D7C}" type="parTrans" cxnId="{F1997191-2878-4B6C-9B1B-0B6910E943F0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0535ED-2D84-4239-AD79-9B16526F634B}" type="sibTrans" cxnId="{F1997191-2878-4B6C-9B1B-0B6910E943F0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C2290D-C63D-4DF8-BC91-E63F75BAD825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б) </a:t>
          </a:r>
          <a:r>
            <a:rPr lang="ru-RU" sz="1800" i="1" u="sng" smtClean="0">
              <a:latin typeface="Arial" pitchFamily="34" charset="0"/>
              <a:cs typeface="Arial" pitchFamily="34" charset="0"/>
            </a:rPr>
            <a:t>Периферические гипофиз-независимые железы</a:t>
          </a:r>
          <a:r>
            <a:rPr lang="ru-RU" sz="1800" u="sng" smtClean="0">
              <a:latin typeface="Arial" pitchFamily="34" charset="0"/>
              <a:cs typeface="Arial" pitchFamily="34" charset="0"/>
            </a:rPr>
            <a:t>: 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E8542A-7C1C-45DE-A016-02A0B1CE871C}" type="parTrans" cxnId="{149A9787-AD08-4C04-A9D5-708EFC92114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95EFF6-D447-438C-B476-B9A7BEFB0D74}" type="sibTrans" cxnId="{149A9787-AD08-4C04-A9D5-708EFC921145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20047A-0493-4AD1-AF1E-BE879FE2A7A6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паращитовидные железы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02E2FE-571A-41BA-8247-980941B90274}" type="parTrans" cxnId="{22BCDC8F-B05E-404B-8C06-AE0037DADAF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C1C24E-6095-473F-A25A-85A3595720B4}" type="sibTrans" cxnId="{22BCDC8F-B05E-404B-8C06-AE0037DADAF9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1A101A-DD12-49CC-B613-154B1B7C14AB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мозговое вещество надпочечников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F63D64-E896-41E6-8D7E-0A82C9897259}" type="parTrans" cxnId="{37754D1D-2F4D-48C1-BB02-6060D30F02C3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C0DFDA-A961-457E-B2DB-E4FF450E5C66}" type="sibTrans" cxnId="{37754D1D-2F4D-48C1-BB02-6060D30F02C3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2650E8-6EF3-4D4D-8550-C51354B4473F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панкреатические островки поджелудочной железы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7CB193-01D4-4A5B-B2FF-734F90567F03}" type="parTrans" cxnId="{81AFC204-D90F-429E-BACF-C9C6FBF13578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844095-CE6F-4ECB-9B27-04E4329F249B}" type="sibTrans" cxnId="{81AFC204-D90F-429E-BACF-C9C6FBF13578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372E75-D760-48C0-A60B-2B292212D8CE}">
      <dgm:prSet phldrT="[Текст]" custT="1"/>
      <dgm:spPr/>
      <dgm:t>
        <a:bodyPr/>
        <a:lstStyle/>
        <a:p>
          <a:r>
            <a:rPr lang="ru-RU" sz="1800" smtClean="0">
              <a:latin typeface="Arial" pitchFamily="34" charset="0"/>
              <a:cs typeface="Arial" pitchFamily="34" charset="0"/>
            </a:rPr>
            <a:t>вилочковая железа (тимус).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B48D8E-1DA7-487F-AB17-485C7AB8D2D4}" type="parTrans" cxnId="{4D3D0ED1-5F5F-4AAE-9E15-3000DC6FE0A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163D58-6E60-4933-BED7-A31ECBB99227}" type="sibTrans" cxnId="{4D3D0ED1-5F5F-4AAE-9E15-3000DC6FE0AC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DB3641-1463-487F-B607-9C19FB53DA61}" type="pres">
      <dgm:prSet presAssocID="{F8E095F2-CF99-47D6-B39A-B152022FEA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93BDFA-0639-4D59-94BD-B9B5265F59C6}" type="pres">
      <dgm:prSet presAssocID="{D99F8A1D-FE52-474C-BF83-32CD374CBAE3}" presName="linNode" presStyleCnt="0"/>
      <dgm:spPr/>
    </dgm:pt>
    <dgm:pt modelId="{CC1CBBD0-52B7-4915-BC10-E787AA5C18BB}" type="pres">
      <dgm:prSet presAssocID="{D99F8A1D-FE52-474C-BF83-32CD374CBAE3}" presName="parentText" presStyleLbl="node1" presStyleIdx="0" presStyleCnt="2" custScaleY="3980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1C7385-E6C5-4C13-AF6B-A34CBF893429}" type="pres">
      <dgm:prSet presAssocID="{D99F8A1D-FE52-474C-BF83-32CD374CBAE3}" presName="descendantText" presStyleLbl="alignAccFollowNode1" presStyleIdx="0" presStyleCnt="2" custScaleY="398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728E-21EC-4A2E-B6D1-48C977B61CEC}" type="pres">
      <dgm:prSet presAssocID="{D6F54043-D9A6-4246-B0DA-96EB193AA132}" presName="sp" presStyleCnt="0"/>
      <dgm:spPr/>
    </dgm:pt>
    <dgm:pt modelId="{EAD4AD96-CB9C-4323-96BA-6AFA4CC8AF5D}" type="pres">
      <dgm:prSet presAssocID="{1803DD2E-B1EE-4112-8EB9-84338D58D8EA}" presName="linNode" presStyleCnt="0"/>
      <dgm:spPr/>
    </dgm:pt>
    <dgm:pt modelId="{BF325F3C-0B58-4296-9594-5E4482598AB3}" type="pres">
      <dgm:prSet presAssocID="{1803DD2E-B1EE-4112-8EB9-84338D58D8EA}" presName="parentText" presStyleLbl="node1" presStyleIdx="1" presStyleCnt="2" custScaleY="73873" custLinFactNeighborX="-42026" custLinFactNeighborY="-116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502B8C-349B-48D3-860F-5A120447F051}" type="pres">
      <dgm:prSet presAssocID="{1803DD2E-B1EE-4112-8EB9-84338D58D8EA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DF7E58-A5AF-442C-BEC2-617C6FDE4B22}" type="presOf" srcId="{2534BDB3-69FE-4D50-B35D-7DE72889BB9D}" destId="{B7502B8C-349B-48D3-860F-5A120447F051}" srcOrd="0" destOrd="1" presId="urn:microsoft.com/office/officeart/2005/8/layout/vList5"/>
    <dgm:cxn modelId="{E394D668-A9BD-4817-9FC8-3F3308AD20F7}" type="presOf" srcId="{F3C2290D-C63D-4DF8-BC91-E63F75BAD825}" destId="{B7502B8C-349B-48D3-860F-5A120447F051}" srcOrd="0" destOrd="4" presId="urn:microsoft.com/office/officeart/2005/8/layout/vList5"/>
    <dgm:cxn modelId="{15888CCE-02D9-4DBD-95BE-02DA880700B6}" srcId="{F8E095F2-CF99-47D6-B39A-B152022FEA5D}" destId="{D99F8A1D-FE52-474C-BF83-32CD374CBAE3}" srcOrd="0" destOrd="0" parTransId="{FFCC2CEA-D7F9-4974-9C56-F7608C5194ED}" sibTransId="{D6F54043-D9A6-4246-B0DA-96EB193AA132}"/>
    <dgm:cxn modelId="{C0C465BC-4812-45A6-92BF-37783F8C1C79}" srcId="{1803DD2E-B1EE-4112-8EB9-84338D58D8EA}" destId="{D677DA96-CF3E-483D-BD35-437BC76FDBF0}" srcOrd="3" destOrd="0" parTransId="{F3F71716-D88B-4CB5-9031-08F31116AD85}" sibTransId="{4744A8FA-57DF-4E42-B7F5-270F1206F6C8}"/>
    <dgm:cxn modelId="{DDE8057F-8682-42DF-BA7C-5D2F230C51B4}" type="presOf" srcId="{2820047A-0493-4AD1-AF1E-BE879FE2A7A6}" destId="{B7502B8C-349B-48D3-860F-5A120447F051}" srcOrd="0" destOrd="5" presId="urn:microsoft.com/office/officeart/2005/8/layout/vList5"/>
    <dgm:cxn modelId="{CCF7FA7A-D674-4798-800C-2788236A0FAA}" srcId="{D99F8A1D-FE52-474C-BF83-32CD374CBAE3}" destId="{770FB0C2-03BE-436C-AD50-4EA15A2BF0A1}" srcOrd="2" destOrd="0" parTransId="{F9AC990B-BC14-490E-AFF2-727C3501EA23}" sibTransId="{DDFAF453-2249-419D-B6BD-15E530EB12DC}"/>
    <dgm:cxn modelId="{22BCDC8F-B05E-404B-8C06-AE0037DADAF9}" srcId="{1803DD2E-B1EE-4112-8EB9-84338D58D8EA}" destId="{2820047A-0493-4AD1-AF1E-BE879FE2A7A6}" srcOrd="5" destOrd="0" parTransId="{C802E2FE-571A-41BA-8247-980941B90274}" sibTransId="{6FC1C24E-6095-473F-A25A-85A3595720B4}"/>
    <dgm:cxn modelId="{81AFC204-D90F-429E-BACF-C9C6FBF13578}" srcId="{1803DD2E-B1EE-4112-8EB9-84338D58D8EA}" destId="{C72650E8-6EF3-4D4D-8550-C51354B4473F}" srcOrd="7" destOrd="0" parTransId="{567CB193-01D4-4A5B-B2FF-734F90567F03}" sibTransId="{30844095-CE6F-4ECB-9B27-04E4329F249B}"/>
    <dgm:cxn modelId="{DA369DB5-FF6E-4345-B817-9671A949E8B5}" srcId="{1803DD2E-B1EE-4112-8EB9-84338D58D8EA}" destId="{54405077-D0F5-4933-B7BD-936252D77E21}" srcOrd="0" destOrd="0" parTransId="{A84269B4-C20C-4288-9001-F08A1CCE7BD2}" sibTransId="{6C1E57C5-2A37-4653-9254-1FA8F3E93950}"/>
    <dgm:cxn modelId="{8F39997A-9604-4961-A00C-6019BD211165}" type="presOf" srcId="{1803DD2E-B1EE-4112-8EB9-84338D58D8EA}" destId="{BF325F3C-0B58-4296-9594-5E4482598AB3}" srcOrd="0" destOrd="0" presId="urn:microsoft.com/office/officeart/2005/8/layout/vList5"/>
    <dgm:cxn modelId="{243DDC48-A487-43DC-88CD-C89DE91A4E24}" type="presOf" srcId="{D99F8A1D-FE52-474C-BF83-32CD374CBAE3}" destId="{CC1CBBD0-52B7-4915-BC10-E787AA5C18BB}" srcOrd="0" destOrd="0" presId="urn:microsoft.com/office/officeart/2005/8/layout/vList5"/>
    <dgm:cxn modelId="{1FB14AB4-3F59-4D61-A02E-EC60F66CB7F4}" type="presOf" srcId="{8D372E75-D760-48C0-A60B-2B292212D8CE}" destId="{B7502B8C-349B-48D3-860F-5A120447F051}" srcOrd="0" destOrd="8" presId="urn:microsoft.com/office/officeart/2005/8/layout/vList5"/>
    <dgm:cxn modelId="{60CB42EE-6298-44A7-988D-0351282D28EB}" type="presOf" srcId="{F8E095F2-CF99-47D6-B39A-B152022FEA5D}" destId="{1ADB3641-1463-487F-B607-9C19FB53DA61}" srcOrd="0" destOrd="0" presId="urn:microsoft.com/office/officeart/2005/8/layout/vList5"/>
    <dgm:cxn modelId="{BFABBC7C-C91D-4BEA-921C-E92598B90F1F}" srcId="{F8E095F2-CF99-47D6-B39A-B152022FEA5D}" destId="{1803DD2E-B1EE-4112-8EB9-84338D58D8EA}" srcOrd="1" destOrd="0" parTransId="{A35EC771-58BE-4C0D-AFF4-9B471A599E7A}" sibTransId="{9559EA7A-33C4-455E-AD39-DB167E4A738F}"/>
    <dgm:cxn modelId="{F1997191-2878-4B6C-9B1B-0B6910E943F0}" srcId="{1803DD2E-B1EE-4112-8EB9-84338D58D8EA}" destId="{D4071047-A4E0-400D-B0C2-DDF0BBFB811C}" srcOrd="2" destOrd="0" parTransId="{0D4A38F2-27EB-486E-A1F9-CBF0741C5D7C}" sibTransId="{9C0535ED-2D84-4239-AD79-9B16526F634B}"/>
    <dgm:cxn modelId="{3B5E8B09-D323-48DE-8219-5CAF09CDD660}" type="presOf" srcId="{AE1A101A-DD12-49CC-B613-154B1B7C14AB}" destId="{B7502B8C-349B-48D3-860F-5A120447F051}" srcOrd="0" destOrd="6" presId="urn:microsoft.com/office/officeart/2005/8/layout/vList5"/>
    <dgm:cxn modelId="{EDBBE6D4-8D36-43B5-8258-86A571A1DA4B}" type="presOf" srcId="{C72650E8-6EF3-4D4D-8550-C51354B4473F}" destId="{B7502B8C-349B-48D3-860F-5A120447F051}" srcOrd="0" destOrd="7" presId="urn:microsoft.com/office/officeart/2005/8/layout/vList5"/>
    <dgm:cxn modelId="{4D3D0ED1-5F5F-4AAE-9E15-3000DC6FE0AC}" srcId="{1803DD2E-B1EE-4112-8EB9-84338D58D8EA}" destId="{8D372E75-D760-48C0-A60B-2B292212D8CE}" srcOrd="8" destOrd="0" parTransId="{F6B48D8E-1DA7-487F-AB17-485C7AB8D2D4}" sibTransId="{7E163D58-6E60-4933-BED7-A31ECBB99227}"/>
    <dgm:cxn modelId="{A74CE1DA-4EA0-4917-9F40-493317463F24}" srcId="{D99F8A1D-FE52-474C-BF83-32CD374CBAE3}" destId="{48C2897E-267F-4865-8098-0FFE7B8D725C}" srcOrd="1" destOrd="0" parTransId="{40CBE8F1-A9D6-4CA8-BD61-25B9250330EA}" sibTransId="{F51B7B75-3E47-4812-BE7E-3D74333007A8}"/>
    <dgm:cxn modelId="{5AA04CD7-3269-4447-A9E8-25786B6275AA}" type="presOf" srcId="{54405077-D0F5-4933-B7BD-936252D77E21}" destId="{B7502B8C-349B-48D3-860F-5A120447F051}" srcOrd="0" destOrd="0" presId="urn:microsoft.com/office/officeart/2005/8/layout/vList5"/>
    <dgm:cxn modelId="{E75441D0-DE4C-42C0-A52D-60A27C919864}" type="presOf" srcId="{D677DA96-CF3E-483D-BD35-437BC76FDBF0}" destId="{B7502B8C-349B-48D3-860F-5A120447F051}" srcOrd="0" destOrd="3" presId="urn:microsoft.com/office/officeart/2005/8/layout/vList5"/>
    <dgm:cxn modelId="{4558F371-46D7-4276-9D38-BDAF2DEA91B5}" srcId="{D99F8A1D-FE52-474C-BF83-32CD374CBAE3}" destId="{F70BF7C7-2711-420B-84E5-1FCE98469E71}" srcOrd="0" destOrd="0" parTransId="{914D9307-8EE1-42B6-A854-017C45D70997}" sibTransId="{F8581BEE-A41E-4FC0-9AED-F4EF2C6925B8}"/>
    <dgm:cxn modelId="{149A9787-AD08-4C04-A9D5-708EFC921145}" srcId="{1803DD2E-B1EE-4112-8EB9-84338D58D8EA}" destId="{F3C2290D-C63D-4DF8-BC91-E63F75BAD825}" srcOrd="4" destOrd="0" parTransId="{B7E8542A-7C1C-45DE-A016-02A0B1CE871C}" sibTransId="{0195EFF6-D447-438C-B476-B9A7BEFB0D74}"/>
    <dgm:cxn modelId="{6B1DBF79-BBE6-4A2C-9444-A93126D9CF92}" type="presOf" srcId="{D4071047-A4E0-400D-B0C2-DDF0BBFB811C}" destId="{B7502B8C-349B-48D3-860F-5A120447F051}" srcOrd="0" destOrd="2" presId="urn:microsoft.com/office/officeart/2005/8/layout/vList5"/>
    <dgm:cxn modelId="{37754D1D-2F4D-48C1-BB02-6060D30F02C3}" srcId="{1803DD2E-B1EE-4112-8EB9-84338D58D8EA}" destId="{AE1A101A-DD12-49CC-B613-154B1B7C14AB}" srcOrd="6" destOrd="0" parTransId="{A6F63D64-E896-41E6-8D7E-0A82C9897259}" sibTransId="{D2C0DFDA-A961-457E-B2DB-E4FF450E5C66}"/>
    <dgm:cxn modelId="{6BE4A5DF-7282-4173-9BB6-4811BC89FCCD}" srcId="{1803DD2E-B1EE-4112-8EB9-84338D58D8EA}" destId="{2534BDB3-69FE-4D50-B35D-7DE72889BB9D}" srcOrd="1" destOrd="0" parTransId="{E80F6D46-F42E-4966-B552-47490AC21B51}" sibTransId="{5A09BD3A-B8BF-4904-8D4C-13E7B540FC27}"/>
    <dgm:cxn modelId="{4BD2F4CA-A171-4A05-8FC5-FF2CF88EF220}" type="presOf" srcId="{F70BF7C7-2711-420B-84E5-1FCE98469E71}" destId="{741C7385-E6C5-4C13-AF6B-A34CBF893429}" srcOrd="0" destOrd="0" presId="urn:microsoft.com/office/officeart/2005/8/layout/vList5"/>
    <dgm:cxn modelId="{D9365FA1-5642-4A66-93C5-9A9A01E81A15}" type="presOf" srcId="{48C2897E-267F-4865-8098-0FFE7B8D725C}" destId="{741C7385-E6C5-4C13-AF6B-A34CBF893429}" srcOrd="0" destOrd="1" presId="urn:microsoft.com/office/officeart/2005/8/layout/vList5"/>
    <dgm:cxn modelId="{F18CADA5-8331-4698-A671-DB338FEC61C6}" type="presOf" srcId="{770FB0C2-03BE-436C-AD50-4EA15A2BF0A1}" destId="{741C7385-E6C5-4C13-AF6B-A34CBF893429}" srcOrd="0" destOrd="2" presId="urn:microsoft.com/office/officeart/2005/8/layout/vList5"/>
    <dgm:cxn modelId="{860D6848-655E-4C0C-B7CC-C2B8D27626B4}" type="presParOf" srcId="{1ADB3641-1463-487F-B607-9C19FB53DA61}" destId="{E493BDFA-0639-4D59-94BD-B9B5265F59C6}" srcOrd="0" destOrd="0" presId="urn:microsoft.com/office/officeart/2005/8/layout/vList5"/>
    <dgm:cxn modelId="{08F8715E-8C31-4EE7-90E1-24EF49982220}" type="presParOf" srcId="{E493BDFA-0639-4D59-94BD-B9B5265F59C6}" destId="{CC1CBBD0-52B7-4915-BC10-E787AA5C18BB}" srcOrd="0" destOrd="0" presId="urn:microsoft.com/office/officeart/2005/8/layout/vList5"/>
    <dgm:cxn modelId="{49F64C7C-3A28-4F30-BE31-A6A6682D9917}" type="presParOf" srcId="{E493BDFA-0639-4D59-94BD-B9B5265F59C6}" destId="{741C7385-E6C5-4C13-AF6B-A34CBF893429}" srcOrd="1" destOrd="0" presId="urn:microsoft.com/office/officeart/2005/8/layout/vList5"/>
    <dgm:cxn modelId="{861D408D-2DC6-4490-A4AE-675164BB9241}" type="presParOf" srcId="{1ADB3641-1463-487F-B607-9C19FB53DA61}" destId="{3594728E-21EC-4A2E-B6D1-48C977B61CEC}" srcOrd="1" destOrd="0" presId="urn:microsoft.com/office/officeart/2005/8/layout/vList5"/>
    <dgm:cxn modelId="{9EEF8336-EBEC-4AFA-A3E7-1606CA99B9AD}" type="presParOf" srcId="{1ADB3641-1463-487F-B607-9C19FB53DA61}" destId="{EAD4AD96-CB9C-4323-96BA-6AFA4CC8AF5D}" srcOrd="2" destOrd="0" presId="urn:microsoft.com/office/officeart/2005/8/layout/vList5"/>
    <dgm:cxn modelId="{ACD6B537-CCBE-466B-9AF2-0CB67485821D}" type="presParOf" srcId="{EAD4AD96-CB9C-4323-96BA-6AFA4CC8AF5D}" destId="{BF325F3C-0B58-4296-9594-5E4482598AB3}" srcOrd="0" destOrd="0" presId="urn:microsoft.com/office/officeart/2005/8/layout/vList5"/>
    <dgm:cxn modelId="{7540D564-442E-41FA-8B76-E64B46FF452C}" type="presParOf" srcId="{EAD4AD96-CB9C-4323-96BA-6AFA4CC8AF5D}" destId="{B7502B8C-349B-48D3-860F-5A120447F05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3C6EE5-1C4D-4DBF-8E5E-7F99135DCA34}" type="doc">
      <dgm:prSet loTypeId="urn:microsoft.com/office/officeart/2005/8/layout/list1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0F77D9F-3EA2-4BCB-9C46-4FE73B5828D4}">
      <dgm:prSet phldrT="[Текст]" custT="1"/>
      <dgm:spPr/>
      <dgm:t>
        <a:bodyPr/>
        <a:lstStyle/>
        <a:p>
          <a:r>
            <a:rPr lang="ru-RU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Метаболическая </a:t>
          </a:r>
          <a:r>
            <a:rPr lang="ru-RU" sz="1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(влияние на обмен)</a:t>
          </a:r>
          <a:r>
            <a:rPr lang="ru-RU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endParaRPr lang="ru-RU" sz="1900" dirty="0">
            <a:solidFill>
              <a:schemeClr val="tx1"/>
            </a:solidFill>
          </a:endParaRPr>
        </a:p>
      </dgm:t>
    </dgm:pt>
    <dgm:pt modelId="{EB776BF0-37A6-4991-B0AC-4091A03DF9C4}" type="parTrans" cxnId="{73AC96AE-793F-4D2E-8BA8-AF3290F990F7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FBDAF826-8539-4881-8953-5A5C7040344C}" type="sibTrans" cxnId="{73AC96AE-793F-4D2E-8BA8-AF3290F990F7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9E51BCBE-BC8E-4379-A7E7-E17C22411791}">
      <dgm:prSet phldrT="[Текст]" custT="1"/>
      <dgm:spPr/>
      <dgm:t>
        <a:bodyPr/>
        <a:lstStyle/>
        <a:p>
          <a:r>
            <a:rPr lang="ru-RU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Морфогенетическая </a:t>
          </a:r>
          <a:r>
            <a:rPr lang="ru-RU" sz="1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(регуляция </a:t>
          </a:r>
          <a:r>
            <a:rPr lang="ru-RU" sz="19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морфообразовательных</a:t>
          </a:r>
          <a:r>
            <a:rPr lang="ru-RU" sz="1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процессов, дифференцировки, роста)</a:t>
          </a:r>
          <a:endParaRPr lang="ru-RU" sz="1900" dirty="0">
            <a:solidFill>
              <a:schemeClr val="tx1"/>
            </a:solidFill>
          </a:endParaRPr>
        </a:p>
      </dgm:t>
    </dgm:pt>
    <dgm:pt modelId="{E1D6A4BA-7F6F-4293-887F-FE17EC66F37F}" type="parTrans" cxnId="{AEF73AA3-0982-4881-B64A-EAAD5B3FC756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999EEDD3-EF6F-4DDE-8FBD-F34D23534D24}" type="sibTrans" cxnId="{AEF73AA3-0982-4881-B64A-EAAD5B3FC756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575CD1EB-4964-4961-95B4-564CE350E98B}">
      <dgm:prSet phldrT="[Текст]" custT="1"/>
      <dgm:spPr/>
      <dgm:t>
        <a:bodyPr/>
        <a:lstStyle/>
        <a:p>
          <a:r>
            <a:rPr lang="ru-RU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Кинетическая </a:t>
          </a:r>
          <a:r>
            <a:rPr lang="ru-RU" sz="1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(включение определенной деятельность исполнительных органов)</a:t>
          </a:r>
          <a:endParaRPr lang="ru-RU" sz="1900" dirty="0">
            <a:solidFill>
              <a:schemeClr val="tx1"/>
            </a:solidFill>
          </a:endParaRPr>
        </a:p>
      </dgm:t>
    </dgm:pt>
    <dgm:pt modelId="{E6A9B45C-480C-466B-8F7A-37655E2EDBFA}" type="parTrans" cxnId="{1870FC6F-8B64-425D-AC49-4F1999F60DC6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7C36DD33-1132-4C10-8598-597629404E15}" type="sibTrans" cxnId="{1870FC6F-8B64-425D-AC49-4F1999F60DC6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0ABBB1BA-6981-4AFC-ADDF-E9F248DD47A8}">
      <dgm:prSet phldrT="[Текст]" custT="1"/>
      <dgm:spPr/>
      <dgm:t>
        <a:bodyPr/>
        <a:lstStyle/>
        <a:p>
          <a:r>
            <a:rPr lang="ru-RU" sz="1900" b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Поддержание гомеостаза и адаптации </a:t>
          </a:r>
          <a:r>
            <a:rPr lang="ru-RU" sz="19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(приспосабливают организм к изменяющимся условиям внутренней или внешней среды)</a:t>
          </a:r>
          <a:endParaRPr lang="ru-RU" sz="1900" dirty="0">
            <a:solidFill>
              <a:schemeClr val="tx1"/>
            </a:solidFill>
          </a:endParaRPr>
        </a:p>
      </dgm:t>
    </dgm:pt>
    <dgm:pt modelId="{F906C8F4-7A76-41E9-8F4D-D227D796F978}" type="parTrans" cxnId="{A178410F-DB0E-4F93-BFD0-A8CBF9F7E24F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A9BB0E34-F179-483D-80FA-AF6529C587D6}" type="sibTrans" cxnId="{A178410F-DB0E-4F93-BFD0-A8CBF9F7E24F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E9ABBF1D-1063-44F9-BD39-95FCBB6CE251}">
      <dgm:prSet phldrT="[Текст]" custT="1"/>
      <dgm:spPr/>
      <dgm:t>
        <a:bodyPr/>
        <a:lstStyle/>
        <a:p>
          <a:r>
            <a:rPr lang="ru-RU" sz="1900" b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Корригирующая </a:t>
          </a:r>
          <a:r>
            <a:rPr lang="ru-RU" sz="19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(изменяющая интенсивность деятельности исполнительных органов и тканей)</a:t>
          </a:r>
          <a:endParaRPr lang="ru-RU" sz="1900" dirty="0">
            <a:solidFill>
              <a:schemeClr val="tx1"/>
            </a:solidFill>
          </a:endParaRPr>
        </a:p>
      </dgm:t>
    </dgm:pt>
    <dgm:pt modelId="{5D408DEA-1705-4A88-808D-C0211DA2F411}" type="parTrans" cxnId="{85ACA548-B086-4D4E-895A-8F5945A3E7B4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1A481F0F-688D-4647-817E-CDB1C01AC3E0}" type="sibTrans" cxnId="{85ACA548-B086-4D4E-895A-8F5945A3E7B4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6951003F-F74A-4C49-8254-C739DD36F29C}">
      <dgm:prSet phldrT="[Текст]" custT="1"/>
      <dgm:spPr/>
      <dgm:t>
        <a:bodyPr/>
        <a:lstStyle/>
        <a:p>
          <a:r>
            <a:rPr lang="ru-RU" sz="1900" b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Пермиссивная</a:t>
          </a:r>
          <a:r>
            <a:rPr lang="ru-RU" sz="19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(способность одного гормона видоизменять или опосредовать эффект другого гормона или нервной системы)</a:t>
          </a:r>
          <a:endParaRPr lang="ru-RU" sz="1900" dirty="0">
            <a:solidFill>
              <a:schemeClr val="tx1"/>
            </a:solidFill>
          </a:endParaRPr>
        </a:p>
      </dgm:t>
    </dgm:pt>
    <dgm:pt modelId="{95F55190-9614-4242-94BB-56D2A8B266E4}" type="parTrans" cxnId="{94C84D57-2B74-4DAE-8303-B2DCC0AE941D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DCF486A0-C476-4567-8BB5-38B64FCB70F2}" type="sibTrans" cxnId="{94C84D57-2B74-4DAE-8303-B2DCC0AE941D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A8F67C75-6890-456B-96E1-558B8F379AD5}">
      <dgm:prSet phldrT="[Текст]" custT="1"/>
      <dgm:spPr/>
      <dgm:t>
        <a:bodyPr/>
        <a:lstStyle/>
        <a:p>
          <a:r>
            <a:rPr lang="ru-RU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Поведенческое значение </a:t>
          </a:r>
          <a:r>
            <a:rPr lang="ru-RU" sz="19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</a:t>
          </a:r>
          <a:r>
            <a:rPr lang="ru-RU" sz="1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влияют на</a:t>
          </a:r>
          <a:r>
            <a:rPr lang="ru-RU" sz="1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1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течение основных нервных процессов, память, эмоции, поведение).</a:t>
          </a:r>
          <a:endParaRPr lang="ru-RU" sz="1900" dirty="0">
            <a:solidFill>
              <a:schemeClr val="tx1"/>
            </a:solidFill>
          </a:endParaRPr>
        </a:p>
      </dgm:t>
    </dgm:pt>
    <dgm:pt modelId="{6F1C1F8D-075B-4969-860B-2624DE71043D}" type="parTrans" cxnId="{A03C017B-5651-479D-82FB-605A1A36502E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CA987508-CF21-4547-BD13-E9CF5BAA8FBB}" type="sibTrans" cxnId="{A03C017B-5651-479D-82FB-605A1A36502E}">
      <dgm:prSet/>
      <dgm:spPr/>
      <dgm:t>
        <a:bodyPr/>
        <a:lstStyle/>
        <a:p>
          <a:endParaRPr lang="ru-RU" sz="1900">
            <a:solidFill>
              <a:schemeClr val="tx1"/>
            </a:solidFill>
          </a:endParaRPr>
        </a:p>
      </dgm:t>
    </dgm:pt>
    <dgm:pt modelId="{3100BA9D-949B-40BE-B85B-A508DE3C22A6}" type="pres">
      <dgm:prSet presAssocID="{983C6EE5-1C4D-4DBF-8E5E-7F99135DCA3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3402D1-A0F0-465F-B7A3-98150BA15F98}" type="pres">
      <dgm:prSet presAssocID="{F0F77D9F-3EA2-4BCB-9C46-4FE73B5828D4}" presName="parentLin" presStyleCnt="0"/>
      <dgm:spPr/>
    </dgm:pt>
    <dgm:pt modelId="{1F449B6E-EF2E-4E8C-A348-CAF630DADA45}" type="pres">
      <dgm:prSet presAssocID="{F0F77D9F-3EA2-4BCB-9C46-4FE73B5828D4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3577C735-6B3E-478F-A540-683E11F87238}" type="pres">
      <dgm:prSet presAssocID="{F0F77D9F-3EA2-4BCB-9C46-4FE73B5828D4}" presName="parentText" presStyleLbl="node1" presStyleIdx="0" presStyleCnt="7" custScaleX="134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969C66-3AEA-4EA4-A63E-BA9C836542A0}" type="pres">
      <dgm:prSet presAssocID="{F0F77D9F-3EA2-4BCB-9C46-4FE73B5828D4}" presName="negativeSpace" presStyleCnt="0"/>
      <dgm:spPr/>
    </dgm:pt>
    <dgm:pt modelId="{683183BA-7284-492A-B7B1-10816958A706}" type="pres">
      <dgm:prSet presAssocID="{F0F77D9F-3EA2-4BCB-9C46-4FE73B5828D4}" presName="childText" presStyleLbl="conFgAcc1" presStyleIdx="0" presStyleCnt="7">
        <dgm:presLayoutVars>
          <dgm:bulletEnabled val="1"/>
        </dgm:presLayoutVars>
      </dgm:prSet>
      <dgm:spPr/>
    </dgm:pt>
    <dgm:pt modelId="{B58130D0-81F4-4B45-B764-FCDE8EE0E195}" type="pres">
      <dgm:prSet presAssocID="{FBDAF826-8539-4881-8953-5A5C7040344C}" presName="spaceBetweenRectangles" presStyleCnt="0"/>
      <dgm:spPr/>
    </dgm:pt>
    <dgm:pt modelId="{95D3F0B2-C0AC-49F0-B66B-1420B9196C0C}" type="pres">
      <dgm:prSet presAssocID="{9E51BCBE-BC8E-4379-A7E7-E17C22411791}" presName="parentLin" presStyleCnt="0"/>
      <dgm:spPr/>
    </dgm:pt>
    <dgm:pt modelId="{ACF76BC9-0784-4B40-B6A9-F284C764F82A}" type="pres">
      <dgm:prSet presAssocID="{9E51BCBE-BC8E-4379-A7E7-E17C22411791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C78B5C5F-19E4-4D00-B90B-6CFC8928D847}" type="pres">
      <dgm:prSet presAssocID="{9E51BCBE-BC8E-4379-A7E7-E17C22411791}" presName="parentText" presStyleLbl="node1" presStyleIdx="1" presStyleCnt="7" custScaleX="134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D108F-8721-4FD5-AAA1-9DCA88D5C6E6}" type="pres">
      <dgm:prSet presAssocID="{9E51BCBE-BC8E-4379-A7E7-E17C22411791}" presName="negativeSpace" presStyleCnt="0"/>
      <dgm:spPr/>
    </dgm:pt>
    <dgm:pt modelId="{FFA3BCF6-5208-432E-B02F-FF4BC6E2874D}" type="pres">
      <dgm:prSet presAssocID="{9E51BCBE-BC8E-4379-A7E7-E17C22411791}" presName="childText" presStyleLbl="conFgAcc1" presStyleIdx="1" presStyleCnt="7">
        <dgm:presLayoutVars>
          <dgm:bulletEnabled val="1"/>
        </dgm:presLayoutVars>
      </dgm:prSet>
      <dgm:spPr/>
    </dgm:pt>
    <dgm:pt modelId="{4D30411A-1788-4020-B62E-0C390E53A319}" type="pres">
      <dgm:prSet presAssocID="{999EEDD3-EF6F-4DDE-8FBD-F34D23534D24}" presName="spaceBetweenRectangles" presStyleCnt="0"/>
      <dgm:spPr/>
    </dgm:pt>
    <dgm:pt modelId="{4B1A7035-F84A-412B-B5D4-D18513C0B943}" type="pres">
      <dgm:prSet presAssocID="{575CD1EB-4964-4961-95B4-564CE350E98B}" presName="parentLin" presStyleCnt="0"/>
      <dgm:spPr/>
    </dgm:pt>
    <dgm:pt modelId="{C2582492-0891-4E77-9794-A83775FDB8F2}" type="pres">
      <dgm:prSet presAssocID="{575CD1EB-4964-4961-95B4-564CE350E98B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42E8450E-EBAA-4113-920C-11015770EBD5}" type="pres">
      <dgm:prSet presAssocID="{575CD1EB-4964-4961-95B4-564CE350E98B}" presName="parentText" presStyleLbl="node1" presStyleIdx="2" presStyleCnt="7" custScaleX="134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17206F-863C-4970-805F-414E4FD7FF9A}" type="pres">
      <dgm:prSet presAssocID="{575CD1EB-4964-4961-95B4-564CE350E98B}" presName="negativeSpace" presStyleCnt="0"/>
      <dgm:spPr/>
    </dgm:pt>
    <dgm:pt modelId="{B5F946C8-8233-4FE8-84D8-5F4AF69E81AB}" type="pres">
      <dgm:prSet presAssocID="{575CD1EB-4964-4961-95B4-564CE350E98B}" presName="childText" presStyleLbl="conFgAcc1" presStyleIdx="2" presStyleCnt="7">
        <dgm:presLayoutVars>
          <dgm:bulletEnabled val="1"/>
        </dgm:presLayoutVars>
      </dgm:prSet>
      <dgm:spPr/>
    </dgm:pt>
    <dgm:pt modelId="{349504EC-8AAC-4856-8D42-DBFED34E5E75}" type="pres">
      <dgm:prSet presAssocID="{7C36DD33-1132-4C10-8598-597629404E15}" presName="spaceBetweenRectangles" presStyleCnt="0"/>
      <dgm:spPr/>
    </dgm:pt>
    <dgm:pt modelId="{08CA132C-0FB4-49EE-AE5F-E677F2B13C55}" type="pres">
      <dgm:prSet presAssocID="{E9ABBF1D-1063-44F9-BD39-95FCBB6CE251}" presName="parentLin" presStyleCnt="0"/>
      <dgm:spPr/>
    </dgm:pt>
    <dgm:pt modelId="{0A964FAA-1D8E-4A5E-9CDD-8B1C66C15C19}" type="pres">
      <dgm:prSet presAssocID="{E9ABBF1D-1063-44F9-BD39-95FCBB6CE251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32EE84BE-BAE9-40D1-AE8A-2353B574E156}" type="pres">
      <dgm:prSet presAssocID="{E9ABBF1D-1063-44F9-BD39-95FCBB6CE251}" presName="parentText" presStyleLbl="node1" presStyleIdx="3" presStyleCnt="7" custScaleX="134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4214C-EF96-4BD4-B4AC-065082050144}" type="pres">
      <dgm:prSet presAssocID="{E9ABBF1D-1063-44F9-BD39-95FCBB6CE251}" presName="negativeSpace" presStyleCnt="0"/>
      <dgm:spPr/>
    </dgm:pt>
    <dgm:pt modelId="{FE18181F-405A-4E74-B64E-3C3F549A9C37}" type="pres">
      <dgm:prSet presAssocID="{E9ABBF1D-1063-44F9-BD39-95FCBB6CE251}" presName="childText" presStyleLbl="conFgAcc1" presStyleIdx="3" presStyleCnt="7">
        <dgm:presLayoutVars>
          <dgm:bulletEnabled val="1"/>
        </dgm:presLayoutVars>
      </dgm:prSet>
      <dgm:spPr/>
    </dgm:pt>
    <dgm:pt modelId="{28F939A3-492E-4F02-B87C-73C063BF04C8}" type="pres">
      <dgm:prSet presAssocID="{1A481F0F-688D-4647-817E-CDB1C01AC3E0}" presName="spaceBetweenRectangles" presStyleCnt="0"/>
      <dgm:spPr/>
    </dgm:pt>
    <dgm:pt modelId="{2CBCA314-A206-4CF7-BE7E-E91BDC6D6986}" type="pres">
      <dgm:prSet presAssocID="{6951003F-F74A-4C49-8254-C739DD36F29C}" presName="parentLin" presStyleCnt="0"/>
      <dgm:spPr/>
    </dgm:pt>
    <dgm:pt modelId="{4DCAE772-9EF3-46DF-BA57-532C402ED109}" type="pres">
      <dgm:prSet presAssocID="{6951003F-F74A-4C49-8254-C739DD36F29C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45D5AFEC-1D27-4751-A7F4-2EE4C1C5054D}" type="pres">
      <dgm:prSet presAssocID="{6951003F-F74A-4C49-8254-C739DD36F29C}" presName="parentText" presStyleLbl="node1" presStyleIdx="4" presStyleCnt="7" custScaleX="134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77E59-1591-43CB-B030-DF114CDB8136}" type="pres">
      <dgm:prSet presAssocID="{6951003F-F74A-4C49-8254-C739DD36F29C}" presName="negativeSpace" presStyleCnt="0"/>
      <dgm:spPr/>
    </dgm:pt>
    <dgm:pt modelId="{62C9722F-D150-43A9-B1EE-DDBFC0CCCABD}" type="pres">
      <dgm:prSet presAssocID="{6951003F-F74A-4C49-8254-C739DD36F29C}" presName="childText" presStyleLbl="conFgAcc1" presStyleIdx="4" presStyleCnt="7">
        <dgm:presLayoutVars>
          <dgm:bulletEnabled val="1"/>
        </dgm:presLayoutVars>
      </dgm:prSet>
      <dgm:spPr/>
    </dgm:pt>
    <dgm:pt modelId="{EC570526-8293-473D-9CEB-2A58308FB54D}" type="pres">
      <dgm:prSet presAssocID="{DCF486A0-C476-4567-8BB5-38B64FCB70F2}" presName="spaceBetweenRectangles" presStyleCnt="0"/>
      <dgm:spPr/>
    </dgm:pt>
    <dgm:pt modelId="{72527C37-DF2D-4E71-8CDF-2225029804AD}" type="pres">
      <dgm:prSet presAssocID="{0ABBB1BA-6981-4AFC-ADDF-E9F248DD47A8}" presName="parentLin" presStyleCnt="0"/>
      <dgm:spPr/>
    </dgm:pt>
    <dgm:pt modelId="{C07D0B51-6E16-41A9-9DDD-41AD9D0CC4B1}" type="pres">
      <dgm:prSet presAssocID="{0ABBB1BA-6981-4AFC-ADDF-E9F248DD47A8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CA8B8851-A30A-42FA-BA5A-21468251139A}" type="pres">
      <dgm:prSet presAssocID="{0ABBB1BA-6981-4AFC-ADDF-E9F248DD47A8}" presName="parentText" presStyleLbl="node1" presStyleIdx="5" presStyleCnt="7" custScaleX="134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0A892-1CAF-4324-BEEA-9F1933AD336D}" type="pres">
      <dgm:prSet presAssocID="{0ABBB1BA-6981-4AFC-ADDF-E9F248DD47A8}" presName="negativeSpace" presStyleCnt="0"/>
      <dgm:spPr/>
    </dgm:pt>
    <dgm:pt modelId="{AA67B8CA-2052-48DA-86E2-8B0489177716}" type="pres">
      <dgm:prSet presAssocID="{0ABBB1BA-6981-4AFC-ADDF-E9F248DD47A8}" presName="childText" presStyleLbl="conFgAcc1" presStyleIdx="5" presStyleCnt="7">
        <dgm:presLayoutVars>
          <dgm:bulletEnabled val="1"/>
        </dgm:presLayoutVars>
      </dgm:prSet>
      <dgm:spPr/>
    </dgm:pt>
    <dgm:pt modelId="{40CEA164-EFB3-4073-B139-F8EC7DE417AE}" type="pres">
      <dgm:prSet presAssocID="{A9BB0E34-F179-483D-80FA-AF6529C587D6}" presName="spaceBetweenRectangles" presStyleCnt="0"/>
      <dgm:spPr/>
    </dgm:pt>
    <dgm:pt modelId="{F5884CF1-BCE9-4763-A46A-4E075AA72551}" type="pres">
      <dgm:prSet presAssocID="{A8F67C75-6890-456B-96E1-558B8F379AD5}" presName="parentLin" presStyleCnt="0"/>
      <dgm:spPr/>
    </dgm:pt>
    <dgm:pt modelId="{A3E26480-2DB9-4446-ADED-BDE588068F32}" type="pres">
      <dgm:prSet presAssocID="{A8F67C75-6890-456B-96E1-558B8F379AD5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DC94449E-C3AA-4F16-BD1C-749DDE58E498}" type="pres">
      <dgm:prSet presAssocID="{A8F67C75-6890-456B-96E1-558B8F379AD5}" presName="parentText" presStyleLbl="node1" presStyleIdx="6" presStyleCnt="7" custScaleX="134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8FB85B-B26A-427F-AB51-758DC819D424}" type="pres">
      <dgm:prSet presAssocID="{A8F67C75-6890-456B-96E1-558B8F379AD5}" presName="negativeSpace" presStyleCnt="0"/>
      <dgm:spPr/>
    </dgm:pt>
    <dgm:pt modelId="{8ADA50D4-0AC6-46B9-B1CE-EB3DFF5A612E}" type="pres">
      <dgm:prSet presAssocID="{A8F67C75-6890-456B-96E1-558B8F379AD5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AEF73AA3-0982-4881-B64A-EAAD5B3FC756}" srcId="{983C6EE5-1C4D-4DBF-8E5E-7F99135DCA34}" destId="{9E51BCBE-BC8E-4379-A7E7-E17C22411791}" srcOrd="1" destOrd="0" parTransId="{E1D6A4BA-7F6F-4293-887F-FE17EC66F37F}" sibTransId="{999EEDD3-EF6F-4DDE-8FBD-F34D23534D24}"/>
    <dgm:cxn modelId="{BFCD5BA2-A04A-437D-B643-0BAFA52FC82D}" type="presOf" srcId="{F0F77D9F-3EA2-4BCB-9C46-4FE73B5828D4}" destId="{3577C735-6B3E-478F-A540-683E11F87238}" srcOrd="1" destOrd="0" presId="urn:microsoft.com/office/officeart/2005/8/layout/list1"/>
    <dgm:cxn modelId="{EDF33818-5F54-4DAE-AB03-17E005DA02B7}" type="presOf" srcId="{575CD1EB-4964-4961-95B4-564CE350E98B}" destId="{42E8450E-EBAA-4113-920C-11015770EBD5}" srcOrd="1" destOrd="0" presId="urn:microsoft.com/office/officeart/2005/8/layout/list1"/>
    <dgm:cxn modelId="{2E89FED2-3E27-4998-96B0-2F21DBAA4721}" type="presOf" srcId="{A8F67C75-6890-456B-96E1-558B8F379AD5}" destId="{A3E26480-2DB9-4446-ADED-BDE588068F32}" srcOrd="0" destOrd="0" presId="urn:microsoft.com/office/officeart/2005/8/layout/list1"/>
    <dgm:cxn modelId="{A178410F-DB0E-4F93-BFD0-A8CBF9F7E24F}" srcId="{983C6EE5-1C4D-4DBF-8E5E-7F99135DCA34}" destId="{0ABBB1BA-6981-4AFC-ADDF-E9F248DD47A8}" srcOrd="5" destOrd="0" parTransId="{F906C8F4-7A76-41E9-8F4D-D227D796F978}" sibTransId="{A9BB0E34-F179-483D-80FA-AF6529C587D6}"/>
    <dgm:cxn modelId="{DAE5C244-1042-4971-816F-A9335FFC1B21}" type="presOf" srcId="{575CD1EB-4964-4961-95B4-564CE350E98B}" destId="{C2582492-0891-4E77-9794-A83775FDB8F2}" srcOrd="0" destOrd="0" presId="urn:microsoft.com/office/officeart/2005/8/layout/list1"/>
    <dgm:cxn modelId="{94C84D57-2B74-4DAE-8303-B2DCC0AE941D}" srcId="{983C6EE5-1C4D-4DBF-8E5E-7F99135DCA34}" destId="{6951003F-F74A-4C49-8254-C739DD36F29C}" srcOrd="4" destOrd="0" parTransId="{95F55190-9614-4242-94BB-56D2A8B266E4}" sibTransId="{DCF486A0-C476-4567-8BB5-38B64FCB70F2}"/>
    <dgm:cxn modelId="{453E80C6-E75F-4020-B113-AB3F6A048166}" type="presOf" srcId="{983C6EE5-1C4D-4DBF-8E5E-7F99135DCA34}" destId="{3100BA9D-949B-40BE-B85B-A508DE3C22A6}" srcOrd="0" destOrd="0" presId="urn:microsoft.com/office/officeart/2005/8/layout/list1"/>
    <dgm:cxn modelId="{D69CFE4C-6109-47E9-9ADA-19EF3F98FE9B}" type="presOf" srcId="{6951003F-F74A-4C49-8254-C739DD36F29C}" destId="{4DCAE772-9EF3-46DF-BA57-532C402ED109}" srcOrd="0" destOrd="0" presId="urn:microsoft.com/office/officeart/2005/8/layout/list1"/>
    <dgm:cxn modelId="{67489A86-7211-48C9-B4B2-84BC1BC3EF0B}" type="presOf" srcId="{9E51BCBE-BC8E-4379-A7E7-E17C22411791}" destId="{C78B5C5F-19E4-4D00-B90B-6CFC8928D847}" srcOrd="1" destOrd="0" presId="urn:microsoft.com/office/officeart/2005/8/layout/list1"/>
    <dgm:cxn modelId="{14B99164-C019-4B44-802F-3537B34CBC40}" type="presOf" srcId="{A8F67C75-6890-456B-96E1-558B8F379AD5}" destId="{DC94449E-C3AA-4F16-BD1C-749DDE58E498}" srcOrd="1" destOrd="0" presId="urn:microsoft.com/office/officeart/2005/8/layout/list1"/>
    <dgm:cxn modelId="{BE85A14C-2266-4E09-BF8A-011BBCB03E5B}" type="presOf" srcId="{0ABBB1BA-6981-4AFC-ADDF-E9F248DD47A8}" destId="{CA8B8851-A30A-42FA-BA5A-21468251139A}" srcOrd="1" destOrd="0" presId="urn:microsoft.com/office/officeart/2005/8/layout/list1"/>
    <dgm:cxn modelId="{1F4FF0AF-5C7B-411B-A278-A4ECD12C4884}" type="presOf" srcId="{E9ABBF1D-1063-44F9-BD39-95FCBB6CE251}" destId="{32EE84BE-BAE9-40D1-AE8A-2353B574E156}" srcOrd="1" destOrd="0" presId="urn:microsoft.com/office/officeart/2005/8/layout/list1"/>
    <dgm:cxn modelId="{73AC96AE-793F-4D2E-8BA8-AF3290F990F7}" srcId="{983C6EE5-1C4D-4DBF-8E5E-7F99135DCA34}" destId="{F0F77D9F-3EA2-4BCB-9C46-4FE73B5828D4}" srcOrd="0" destOrd="0" parTransId="{EB776BF0-37A6-4991-B0AC-4091A03DF9C4}" sibTransId="{FBDAF826-8539-4881-8953-5A5C7040344C}"/>
    <dgm:cxn modelId="{1870FC6F-8B64-425D-AC49-4F1999F60DC6}" srcId="{983C6EE5-1C4D-4DBF-8E5E-7F99135DCA34}" destId="{575CD1EB-4964-4961-95B4-564CE350E98B}" srcOrd="2" destOrd="0" parTransId="{E6A9B45C-480C-466B-8F7A-37655E2EDBFA}" sibTransId="{7C36DD33-1132-4C10-8598-597629404E15}"/>
    <dgm:cxn modelId="{A03C017B-5651-479D-82FB-605A1A36502E}" srcId="{983C6EE5-1C4D-4DBF-8E5E-7F99135DCA34}" destId="{A8F67C75-6890-456B-96E1-558B8F379AD5}" srcOrd="6" destOrd="0" parTransId="{6F1C1F8D-075B-4969-860B-2624DE71043D}" sibTransId="{CA987508-CF21-4547-BD13-E9CF5BAA8FBB}"/>
    <dgm:cxn modelId="{350865C5-712B-44C5-ACEC-151452E0421C}" type="presOf" srcId="{F0F77D9F-3EA2-4BCB-9C46-4FE73B5828D4}" destId="{1F449B6E-EF2E-4E8C-A348-CAF630DADA45}" srcOrd="0" destOrd="0" presId="urn:microsoft.com/office/officeart/2005/8/layout/list1"/>
    <dgm:cxn modelId="{09B62484-5C67-4C4F-87AF-9CA969188063}" type="presOf" srcId="{0ABBB1BA-6981-4AFC-ADDF-E9F248DD47A8}" destId="{C07D0B51-6E16-41A9-9DDD-41AD9D0CC4B1}" srcOrd="0" destOrd="0" presId="urn:microsoft.com/office/officeart/2005/8/layout/list1"/>
    <dgm:cxn modelId="{7FC6E5D3-FAFF-4868-A446-6EA79F8CBF1B}" type="presOf" srcId="{6951003F-F74A-4C49-8254-C739DD36F29C}" destId="{45D5AFEC-1D27-4751-A7F4-2EE4C1C5054D}" srcOrd="1" destOrd="0" presId="urn:microsoft.com/office/officeart/2005/8/layout/list1"/>
    <dgm:cxn modelId="{D43A755C-84A6-4A7B-A109-DD395DB13AB0}" type="presOf" srcId="{E9ABBF1D-1063-44F9-BD39-95FCBB6CE251}" destId="{0A964FAA-1D8E-4A5E-9CDD-8B1C66C15C19}" srcOrd="0" destOrd="0" presId="urn:microsoft.com/office/officeart/2005/8/layout/list1"/>
    <dgm:cxn modelId="{85ACA548-B086-4D4E-895A-8F5945A3E7B4}" srcId="{983C6EE5-1C4D-4DBF-8E5E-7F99135DCA34}" destId="{E9ABBF1D-1063-44F9-BD39-95FCBB6CE251}" srcOrd="3" destOrd="0" parTransId="{5D408DEA-1705-4A88-808D-C0211DA2F411}" sibTransId="{1A481F0F-688D-4647-817E-CDB1C01AC3E0}"/>
    <dgm:cxn modelId="{35B7B4D1-A036-4DC2-B3A1-5A30A0087908}" type="presOf" srcId="{9E51BCBE-BC8E-4379-A7E7-E17C22411791}" destId="{ACF76BC9-0784-4B40-B6A9-F284C764F82A}" srcOrd="0" destOrd="0" presId="urn:microsoft.com/office/officeart/2005/8/layout/list1"/>
    <dgm:cxn modelId="{309AF800-EDFF-40BA-BF9F-2BB95F70B9F6}" type="presParOf" srcId="{3100BA9D-949B-40BE-B85B-A508DE3C22A6}" destId="{543402D1-A0F0-465F-B7A3-98150BA15F98}" srcOrd="0" destOrd="0" presId="urn:microsoft.com/office/officeart/2005/8/layout/list1"/>
    <dgm:cxn modelId="{DE60371D-5CBF-4FFE-90A9-6943EEFBA4AA}" type="presParOf" srcId="{543402D1-A0F0-465F-B7A3-98150BA15F98}" destId="{1F449B6E-EF2E-4E8C-A348-CAF630DADA45}" srcOrd="0" destOrd="0" presId="urn:microsoft.com/office/officeart/2005/8/layout/list1"/>
    <dgm:cxn modelId="{6A312DD7-1C5C-4FFB-BA7C-89F058D04FAB}" type="presParOf" srcId="{543402D1-A0F0-465F-B7A3-98150BA15F98}" destId="{3577C735-6B3E-478F-A540-683E11F87238}" srcOrd="1" destOrd="0" presId="urn:microsoft.com/office/officeart/2005/8/layout/list1"/>
    <dgm:cxn modelId="{0F8471B9-5AAA-45F5-B887-75A8AE9B3A68}" type="presParOf" srcId="{3100BA9D-949B-40BE-B85B-A508DE3C22A6}" destId="{7C969C66-3AEA-4EA4-A63E-BA9C836542A0}" srcOrd="1" destOrd="0" presId="urn:microsoft.com/office/officeart/2005/8/layout/list1"/>
    <dgm:cxn modelId="{B3D9AA9A-67D4-415F-AA89-46C4B8AE1269}" type="presParOf" srcId="{3100BA9D-949B-40BE-B85B-A508DE3C22A6}" destId="{683183BA-7284-492A-B7B1-10816958A706}" srcOrd="2" destOrd="0" presId="urn:microsoft.com/office/officeart/2005/8/layout/list1"/>
    <dgm:cxn modelId="{47D0E646-9A68-4ABB-A9E9-C206DD9ABA84}" type="presParOf" srcId="{3100BA9D-949B-40BE-B85B-A508DE3C22A6}" destId="{B58130D0-81F4-4B45-B764-FCDE8EE0E195}" srcOrd="3" destOrd="0" presId="urn:microsoft.com/office/officeart/2005/8/layout/list1"/>
    <dgm:cxn modelId="{26DE721E-FFE7-44D6-ACF4-083AFFAA0FBB}" type="presParOf" srcId="{3100BA9D-949B-40BE-B85B-A508DE3C22A6}" destId="{95D3F0B2-C0AC-49F0-B66B-1420B9196C0C}" srcOrd="4" destOrd="0" presId="urn:microsoft.com/office/officeart/2005/8/layout/list1"/>
    <dgm:cxn modelId="{B89B166C-50C7-4D89-9A18-A797B877A997}" type="presParOf" srcId="{95D3F0B2-C0AC-49F0-B66B-1420B9196C0C}" destId="{ACF76BC9-0784-4B40-B6A9-F284C764F82A}" srcOrd="0" destOrd="0" presId="urn:microsoft.com/office/officeart/2005/8/layout/list1"/>
    <dgm:cxn modelId="{3D6E01B1-8E56-478E-8690-E6BA0B7336A3}" type="presParOf" srcId="{95D3F0B2-C0AC-49F0-B66B-1420B9196C0C}" destId="{C78B5C5F-19E4-4D00-B90B-6CFC8928D847}" srcOrd="1" destOrd="0" presId="urn:microsoft.com/office/officeart/2005/8/layout/list1"/>
    <dgm:cxn modelId="{B841A162-9FA0-4AAB-BEBA-73C989389C3D}" type="presParOf" srcId="{3100BA9D-949B-40BE-B85B-A508DE3C22A6}" destId="{141D108F-8721-4FD5-AAA1-9DCA88D5C6E6}" srcOrd="5" destOrd="0" presId="urn:microsoft.com/office/officeart/2005/8/layout/list1"/>
    <dgm:cxn modelId="{0AD26D40-5336-43A3-931F-1C615236C3F3}" type="presParOf" srcId="{3100BA9D-949B-40BE-B85B-A508DE3C22A6}" destId="{FFA3BCF6-5208-432E-B02F-FF4BC6E2874D}" srcOrd="6" destOrd="0" presId="urn:microsoft.com/office/officeart/2005/8/layout/list1"/>
    <dgm:cxn modelId="{664AAB16-C711-4E6D-B46D-DE69CC9CD0D1}" type="presParOf" srcId="{3100BA9D-949B-40BE-B85B-A508DE3C22A6}" destId="{4D30411A-1788-4020-B62E-0C390E53A319}" srcOrd="7" destOrd="0" presId="urn:microsoft.com/office/officeart/2005/8/layout/list1"/>
    <dgm:cxn modelId="{A933DE69-E5EC-46CB-A4B7-E7764C7991C4}" type="presParOf" srcId="{3100BA9D-949B-40BE-B85B-A508DE3C22A6}" destId="{4B1A7035-F84A-412B-B5D4-D18513C0B943}" srcOrd="8" destOrd="0" presId="urn:microsoft.com/office/officeart/2005/8/layout/list1"/>
    <dgm:cxn modelId="{05A4A6A0-18A2-45DC-A679-0DFE5CBB65F4}" type="presParOf" srcId="{4B1A7035-F84A-412B-B5D4-D18513C0B943}" destId="{C2582492-0891-4E77-9794-A83775FDB8F2}" srcOrd="0" destOrd="0" presId="urn:microsoft.com/office/officeart/2005/8/layout/list1"/>
    <dgm:cxn modelId="{7B6ADCB6-C768-49CC-AC9C-61C5BE572F08}" type="presParOf" srcId="{4B1A7035-F84A-412B-B5D4-D18513C0B943}" destId="{42E8450E-EBAA-4113-920C-11015770EBD5}" srcOrd="1" destOrd="0" presId="urn:microsoft.com/office/officeart/2005/8/layout/list1"/>
    <dgm:cxn modelId="{D776AE74-57A3-4B9F-B9CC-E091AA284CA8}" type="presParOf" srcId="{3100BA9D-949B-40BE-B85B-A508DE3C22A6}" destId="{4D17206F-863C-4970-805F-414E4FD7FF9A}" srcOrd="9" destOrd="0" presId="urn:microsoft.com/office/officeart/2005/8/layout/list1"/>
    <dgm:cxn modelId="{2BD1BCA5-513C-4CB3-A197-0177FBF1E089}" type="presParOf" srcId="{3100BA9D-949B-40BE-B85B-A508DE3C22A6}" destId="{B5F946C8-8233-4FE8-84D8-5F4AF69E81AB}" srcOrd="10" destOrd="0" presId="urn:microsoft.com/office/officeart/2005/8/layout/list1"/>
    <dgm:cxn modelId="{551C8D07-74AA-4E9A-B743-7471AD5DA05C}" type="presParOf" srcId="{3100BA9D-949B-40BE-B85B-A508DE3C22A6}" destId="{349504EC-8AAC-4856-8D42-DBFED34E5E75}" srcOrd="11" destOrd="0" presId="urn:microsoft.com/office/officeart/2005/8/layout/list1"/>
    <dgm:cxn modelId="{B5E9EACB-1EFC-4E15-8B21-5B24FF34A980}" type="presParOf" srcId="{3100BA9D-949B-40BE-B85B-A508DE3C22A6}" destId="{08CA132C-0FB4-49EE-AE5F-E677F2B13C55}" srcOrd="12" destOrd="0" presId="urn:microsoft.com/office/officeart/2005/8/layout/list1"/>
    <dgm:cxn modelId="{85550191-0A6B-44DE-AAFE-835D4C708C84}" type="presParOf" srcId="{08CA132C-0FB4-49EE-AE5F-E677F2B13C55}" destId="{0A964FAA-1D8E-4A5E-9CDD-8B1C66C15C19}" srcOrd="0" destOrd="0" presId="urn:microsoft.com/office/officeart/2005/8/layout/list1"/>
    <dgm:cxn modelId="{EA28E45A-CA74-451B-B9B9-B6E4333266F6}" type="presParOf" srcId="{08CA132C-0FB4-49EE-AE5F-E677F2B13C55}" destId="{32EE84BE-BAE9-40D1-AE8A-2353B574E156}" srcOrd="1" destOrd="0" presId="urn:microsoft.com/office/officeart/2005/8/layout/list1"/>
    <dgm:cxn modelId="{DC875CCE-A852-4BC0-87EE-9CC4691A4025}" type="presParOf" srcId="{3100BA9D-949B-40BE-B85B-A508DE3C22A6}" destId="{6D04214C-EF96-4BD4-B4AC-065082050144}" srcOrd="13" destOrd="0" presId="urn:microsoft.com/office/officeart/2005/8/layout/list1"/>
    <dgm:cxn modelId="{F704F09C-C280-469C-80A7-E9D30D5D0AA9}" type="presParOf" srcId="{3100BA9D-949B-40BE-B85B-A508DE3C22A6}" destId="{FE18181F-405A-4E74-B64E-3C3F549A9C37}" srcOrd="14" destOrd="0" presId="urn:microsoft.com/office/officeart/2005/8/layout/list1"/>
    <dgm:cxn modelId="{F0DADD13-0357-4C6A-8C67-6A4323883C8B}" type="presParOf" srcId="{3100BA9D-949B-40BE-B85B-A508DE3C22A6}" destId="{28F939A3-492E-4F02-B87C-73C063BF04C8}" srcOrd="15" destOrd="0" presId="urn:microsoft.com/office/officeart/2005/8/layout/list1"/>
    <dgm:cxn modelId="{54821136-4CFA-4871-A4EC-BCFA35C4D610}" type="presParOf" srcId="{3100BA9D-949B-40BE-B85B-A508DE3C22A6}" destId="{2CBCA314-A206-4CF7-BE7E-E91BDC6D6986}" srcOrd="16" destOrd="0" presId="urn:microsoft.com/office/officeart/2005/8/layout/list1"/>
    <dgm:cxn modelId="{D516E3B8-7EC1-419B-8459-EAA0D0E6D374}" type="presParOf" srcId="{2CBCA314-A206-4CF7-BE7E-E91BDC6D6986}" destId="{4DCAE772-9EF3-46DF-BA57-532C402ED109}" srcOrd="0" destOrd="0" presId="urn:microsoft.com/office/officeart/2005/8/layout/list1"/>
    <dgm:cxn modelId="{03719830-77A9-42DF-A186-E857C2DD3959}" type="presParOf" srcId="{2CBCA314-A206-4CF7-BE7E-E91BDC6D6986}" destId="{45D5AFEC-1D27-4751-A7F4-2EE4C1C5054D}" srcOrd="1" destOrd="0" presId="urn:microsoft.com/office/officeart/2005/8/layout/list1"/>
    <dgm:cxn modelId="{6162573C-2FFC-4F68-8823-7F0987DCAB04}" type="presParOf" srcId="{3100BA9D-949B-40BE-B85B-A508DE3C22A6}" destId="{4D277E59-1591-43CB-B030-DF114CDB8136}" srcOrd="17" destOrd="0" presId="urn:microsoft.com/office/officeart/2005/8/layout/list1"/>
    <dgm:cxn modelId="{71BEB5D4-70FF-452F-90A3-1D2D949D480C}" type="presParOf" srcId="{3100BA9D-949B-40BE-B85B-A508DE3C22A6}" destId="{62C9722F-D150-43A9-B1EE-DDBFC0CCCABD}" srcOrd="18" destOrd="0" presId="urn:microsoft.com/office/officeart/2005/8/layout/list1"/>
    <dgm:cxn modelId="{D279E05F-2C3D-4CCF-92BF-567B3C375989}" type="presParOf" srcId="{3100BA9D-949B-40BE-B85B-A508DE3C22A6}" destId="{EC570526-8293-473D-9CEB-2A58308FB54D}" srcOrd="19" destOrd="0" presId="urn:microsoft.com/office/officeart/2005/8/layout/list1"/>
    <dgm:cxn modelId="{26B36915-894D-4658-A5DB-05B470EFD05E}" type="presParOf" srcId="{3100BA9D-949B-40BE-B85B-A508DE3C22A6}" destId="{72527C37-DF2D-4E71-8CDF-2225029804AD}" srcOrd="20" destOrd="0" presId="urn:microsoft.com/office/officeart/2005/8/layout/list1"/>
    <dgm:cxn modelId="{8A4CD4CE-1C4E-4AB0-8E07-3C59F6853656}" type="presParOf" srcId="{72527C37-DF2D-4E71-8CDF-2225029804AD}" destId="{C07D0B51-6E16-41A9-9DDD-41AD9D0CC4B1}" srcOrd="0" destOrd="0" presId="urn:microsoft.com/office/officeart/2005/8/layout/list1"/>
    <dgm:cxn modelId="{B03433D4-1F38-43E0-9A34-37A184AC359E}" type="presParOf" srcId="{72527C37-DF2D-4E71-8CDF-2225029804AD}" destId="{CA8B8851-A30A-42FA-BA5A-21468251139A}" srcOrd="1" destOrd="0" presId="urn:microsoft.com/office/officeart/2005/8/layout/list1"/>
    <dgm:cxn modelId="{75ACD73B-E527-4D53-9D3C-94CDC7A08027}" type="presParOf" srcId="{3100BA9D-949B-40BE-B85B-A508DE3C22A6}" destId="{0910A892-1CAF-4324-BEEA-9F1933AD336D}" srcOrd="21" destOrd="0" presId="urn:microsoft.com/office/officeart/2005/8/layout/list1"/>
    <dgm:cxn modelId="{8BEC205C-4924-468C-9D0E-45573EB85872}" type="presParOf" srcId="{3100BA9D-949B-40BE-B85B-A508DE3C22A6}" destId="{AA67B8CA-2052-48DA-86E2-8B0489177716}" srcOrd="22" destOrd="0" presId="urn:microsoft.com/office/officeart/2005/8/layout/list1"/>
    <dgm:cxn modelId="{B787FB8D-42B4-48F3-AD24-922104F57280}" type="presParOf" srcId="{3100BA9D-949B-40BE-B85B-A508DE3C22A6}" destId="{40CEA164-EFB3-4073-B139-F8EC7DE417AE}" srcOrd="23" destOrd="0" presId="urn:microsoft.com/office/officeart/2005/8/layout/list1"/>
    <dgm:cxn modelId="{EAABD1A9-C1F1-4F57-825D-4B5B41A5616F}" type="presParOf" srcId="{3100BA9D-949B-40BE-B85B-A508DE3C22A6}" destId="{F5884CF1-BCE9-4763-A46A-4E075AA72551}" srcOrd="24" destOrd="0" presId="urn:microsoft.com/office/officeart/2005/8/layout/list1"/>
    <dgm:cxn modelId="{78DF1362-1B3F-4ABD-B686-7EC4CB3C4640}" type="presParOf" srcId="{F5884CF1-BCE9-4763-A46A-4E075AA72551}" destId="{A3E26480-2DB9-4446-ADED-BDE588068F32}" srcOrd="0" destOrd="0" presId="urn:microsoft.com/office/officeart/2005/8/layout/list1"/>
    <dgm:cxn modelId="{DAE40F3F-2349-4413-9BBF-CEB70ACE1890}" type="presParOf" srcId="{F5884CF1-BCE9-4763-A46A-4E075AA72551}" destId="{DC94449E-C3AA-4F16-BD1C-749DDE58E498}" srcOrd="1" destOrd="0" presId="urn:microsoft.com/office/officeart/2005/8/layout/list1"/>
    <dgm:cxn modelId="{15C79BA3-4514-4AA2-B5C2-7845A6C68572}" type="presParOf" srcId="{3100BA9D-949B-40BE-B85B-A508DE3C22A6}" destId="{2C8FB85B-B26A-427F-AB51-758DC819D424}" srcOrd="25" destOrd="0" presId="urn:microsoft.com/office/officeart/2005/8/layout/list1"/>
    <dgm:cxn modelId="{BBA90D9C-777A-453A-9A75-507DBA723767}" type="presParOf" srcId="{3100BA9D-949B-40BE-B85B-A508DE3C22A6}" destId="{8ADA50D4-0AC6-46B9-B1CE-EB3DFF5A612E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B8253-B051-453A-A4AB-7F4B16E9A2B1}">
      <dsp:nvSpPr>
        <dsp:cNvPr id="0" name=""/>
        <dsp:cNvSpPr/>
      </dsp:nvSpPr>
      <dsp:spPr>
        <a:xfrm rot="5400000">
          <a:off x="-129303" y="133214"/>
          <a:ext cx="862025" cy="603417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05619"/>
        <a:ext cx="603417" cy="258608"/>
      </dsp:txXfrm>
    </dsp:sp>
    <dsp:sp modelId="{682DBC3E-7823-4383-90EA-76F59A4C06F4}">
      <dsp:nvSpPr>
        <dsp:cNvPr id="0" name=""/>
        <dsp:cNvSpPr/>
      </dsp:nvSpPr>
      <dsp:spPr>
        <a:xfrm rot="5400000">
          <a:off x="4988458" y="-4381130"/>
          <a:ext cx="560611" cy="93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Значение эндокринной системы для жизнедеятельности организма. 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03418" y="31277"/>
        <a:ext cx="9303326" cy="505877"/>
      </dsp:txXfrm>
    </dsp:sp>
    <dsp:sp modelId="{A8CA3DD9-C280-42D1-B4C5-CC073DCCF212}">
      <dsp:nvSpPr>
        <dsp:cNvPr id="0" name=""/>
        <dsp:cNvSpPr/>
      </dsp:nvSpPr>
      <dsp:spPr>
        <a:xfrm rot="5400000">
          <a:off x="-129303" y="896727"/>
          <a:ext cx="862025" cy="603417"/>
        </a:xfrm>
        <a:prstGeom prst="chevron">
          <a:avLst/>
        </a:prstGeom>
        <a:gradFill rotWithShape="0">
          <a:gsLst>
            <a:gs pos="0">
              <a:schemeClr val="accent4">
                <a:hueOff val="2079139"/>
                <a:satOff val="-9594"/>
                <a:lumOff val="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079139"/>
                <a:satOff val="-9594"/>
                <a:lumOff val="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079139"/>
                <a:satOff val="-9594"/>
                <a:lumOff val="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2079139"/>
              <a:satOff val="-9594"/>
              <a:lumOff val="35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069132"/>
        <a:ext cx="603417" cy="258608"/>
      </dsp:txXfrm>
    </dsp:sp>
    <dsp:sp modelId="{0D6A99C8-D7DA-458A-B674-9DC24E1BAEE3}">
      <dsp:nvSpPr>
        <dsp:cNvPr id="0" name=""/>
        <dsp:cNvSpPr/>
      </dsp:nvSpPr>
      <dsp:spPr>
        <a:xfrm rot="5400000">
          <a:off x="4988606" y="-3617764"/>
          <a:ext cx="560316" cy="93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2079139"/>
              <a:satOff val="-9594"/>
              <a:lumOff val="35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Современные представления об эндокринной системе (железы внутренней секреции, диффузные элементы). 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03418" y="794776"/>
        <a:ext cx="9303341" cy="505612"/>
      </dsp:txXfrm>
    </dsp:sp>
    <dsp:sp modelId="{430B526A-11B2-432A-B441-29AFC4E017CF}">
      <dsp:nvSpPr>
        <dsp:cNvPr id="0" name=""/>
        <dsp:cNvSpPr/>
      </dsp:nvSpPr>
      <dsp:spPr>
        <a:xfrm rot="5400000">
          <a:off x="-129303" y="1660239"/>
          <a:ext cx="862025" cy="603417"/>
        </a:xfrm>
        <a:prstGeom prst="chevron">
          <a:avLst/>
        </a:prstGeom>
        <a:gradFill rotWithShape="0">
          <a:gsLst>
            <a:gs pos="0">
              <a:schemeClr val="accent4">
                <a:hueOff val="4158277"/>
                <a:satOff val="-19187"/>
                <a:lumOff val="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158277"/>
                <a:satOff val="-19187"/>
                <a:lumOff val="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158277"/>
                <a:satOff val="-19187"/>
                <a:lumOff val="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4158277"/>
              <a:satOff val="-19187"/>
              <a:lumOff val="70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3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832644"/>
        <a:ext cx="603417" cy="258608"/>
      </dsp:txXfrm>
    </dsp:sp>
    <dsp:sp modelId="{3F3FA25C-2C7D-4CC9-B82B-9BD8FDAAF0A0}">
      <dsp:nvSpPr>
        <dsp:cNvPr id="0" name=""/>
        <dsp:cNvSpPr/>
      </dsp:nvSpPr>
      <dsp:spPr>
        <a:xfrm rot="5400000">
          <a:off x="4988606" y="-2854252"/>
          <a:ext cx="560316" cy="93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4158277"/>
              <a:satOff val="-19187"/>
              <a:lumOff val="70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Общая характеристика желез внутренней секреции, характеристика и классификация гормонов. 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03418" y="1558288"/>
        <a:ext cx="9303341" cy="505612"/>
      </dsp:txXfrm>
    </dsp:sp>
    <dsp:sp modelId="{72C907CB-643B-4194-9848-C0B2214F6130}">
      <dsp:nvSpPr>
        <dsp:cNvPr id="0" name=""/>
        <dsp:cNvSpPr/>
      </dsp:nvSpPr>
      <dsp:spPr>
        <a:xfrm rot="5400000">
          <a:off x="-129303" y="2423752"/>
          <a:ext cx="862025" cy="603417"/>
        </a:xfrm>
        <a:prstGeom prst="chevron">
          <a:avLst/>
        </a:prstGeom>
        <a:gradFill rotWithShape="0">
          <a:gsLst>
            <a:gs pos="0">
              <a:schemeClr val="accent4">
                <a:hueOff val="6237415"/>
                <a:satOff val="-28781"/>
                <a:lumOff val="1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237415"/>
                <a:satOff val="-28781"/>
                <a:lumOff val="1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237415"/>
                <a:satOff val="-28781"/>
                <a:lumOff val="1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6237415"/>
              <a:satOff val="-28781"/>
              <a:lumOff val="105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4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96157"/>
        <a:ext cx="603417" cy="258608"/>
      </dsp:txXfrm>
    </dsp:sp>
    <dsp:sp modelId="{C632D5FD-177F-4CCD-9B3B-DDC1D2112B25}">
      <dsp:nvSpPr>
        <dsp:cNvPr id="0" name=""/>
        <dsp:cNvSpPr/>
      </dsp:nvSpPr>
      <dsp:spPr>
        <a:xfrm rot="5400000">
          <a:off x="4988606" y="-2090739"/>
          <a:ext cx="560316" cy="93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6237415"/>
              <a:satOff val="-28781"/>
              <a:lumOff val="105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Механизмы действия гормонов, представления о рецепторах гормонов и системе вторичных посредников. 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03418" y="2321801"/>
        <a:ext cx="9303341" cy="505612"/>
      </dsp:txXfrm>
    </dsp:sp>
    <dsp:sp modelId="{3F8BFBF8-2652-4CDC-8D3E-21D5AD21F2CF}">
      <dsp:nvSpPr>
        <dsp:cNvPr id="0" name=""/>
        <dsp:cNvSpPr/>
      </dsp:nvSpPr>
      <dsp:spPr>
        <a:xfrm rot="5400000">
          <a:off x="-129303" y="3187264"/>
          <a:ext cx="862025" cy="603417"/>
        </a:xfrm>
        <a:prstGeom prst="chevron">
          <a:avLst/>
        </a:prstGeom>
        <a:gradFill rotWithShape="0">
          <a:gsLst>
            <a:gs pos="0">
              <a:schemeClr val="accent4">
                <a:hueOff val="8316554"/>
                <a:satOff val="-38374"/>
                <a:lumOff val="1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316554"/>
                <a:satOff val="-38374"/>
                <a:lumOff val="1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316554"/>
                <a:satOff val="-38374"/>
                <a:lumOff val="1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8316554"/>
              <a:satOff val="-38374"/>
              <a:lumOff val="141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5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359669"/>
        <a:ext cx="603417" cy="258608"/>
      </dsp:txXfrm>
    </dsp:sp>
    <dsp:sp modelId="{8FDA9257-F4A0-4296-984C-ECEF6D4987A9}">
      <dsp:nvSpPr>
        <dsp:cNvPr id="0" name=""/>
        <dsp:cNvSpPr/>
      </dsp:nvSpPr>
      <dsp:spPr>
        <a:xfrm rot="5400000">
          <a:off x="4988606" y="-1327227"/>
          <a:ext cx="560316" cy="93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8316554"/>
              <a:satOff val="-38374"/>
              <a:lumOff val="141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Многоуровневая система регуляции секреции гормонов. 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03418" y="3085313"/>
        <a:ext cx="9303341" cy="505612"/>
      </dsp:txXfrm>
    </dsp:sp>
    <dsp:sp modelId="{69A85240-1588-47E0-AEBC-C33DB9AA546E}">
      <dsp:nvSpPr>
        <dsp:cNvPr id="0" name=""/>
        <dsp:cNvSpPr/>
      </dsp:nvSpPr>
      <dsp:spPr>
        <a:xfrm rot="5400000">
          <a:off x="-129303" y="3950777"/>
          <a:ext cx="862025" cy="603417"/>
        </a:xfrm>
        <a:prstGeom prst="chevron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6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123182"/>
        <a:ext cx="603417" cy="258608"/>
      </dsp:txXfrm>
    </dsp:sp>
    <dsp:sp modelId="{F2F603EA-EF58-4E01-9A01-C06872B9C322}">
      <dsp:nvSpPr>
        <dsp:cNvPr id="0" name=""/>
        <dsp:cNvSpPr/>
      </dsp:nvSpPr>
      <dsp:spPr>
        <a:xfrm rot="5400000">
          <a:off x="4988606" y="-563714"/>
          <a:ext cx="560316" cy="9330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Железы внутренней секреции.</a:t>
          </a:r>
          <a:endParaRPr lang="ru-R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603418" y="3848826"/>
        <a:ext cx="9303341" cy="5056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1C7385-E6C5-4C13-AF6B-A34CBF893429}">
      <dsp:nvSpPr>
        <dsp:cNvPr id="0" name=""/>
        <dsp:cNvSpPr/>
      </dsp:nvSpPr>
      <dsp:spPr>
        <a:xfrm rot="5400000">
          <a:off x="6397196" y="-2537039"/>
          <a:ext cx="1211018" cy="659078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smtClean="0">
              <a:latin typeface="Arial" pitchFamily="34" charset="0"/>
              <a:cs typeface="Arial" pitchFamily="34" charset="0"/>
            </a:rPr>
            <a:t>гипоталамус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smtClean="0">
              <a:latin typeface="Arial" pitchFamily="34" charset="0"/>
              <a:cs typeface="Arial" pitchFamily="34" charset="0"/>
            </a:rPr>
            <a:t>гипофиз 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smtClean="0">
              <a:latin typeface="Arial" pitchFamily="34" charset="0"/>
              <a:cs typeface="Arial" pitchFamily="34" charset="0"/>
            </a:rPr>
            <a:t>эпифиз</a:t>
          </a:r>
          <a:endParaRPr lang="ru-RU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707315" y="211959"/>
        <a:ext cx="6531665" cy="1092784"/>
      </dsp:txXfrm>
    </dsp:sp>
    <dsp:sp modelId="{CC1CBBD0-52B7-4915-BC10-E787AA5C18BB}">
      <dsp:nvSpPr>
        <dsp:cNvPr id="0" name=""/>
        <dsp:cNvSpPr/>
      </dsp:nvSpPr>
      <dsp:spPr>
        <a:xfrm>
          <a:off x="0" y="1465"/>
          <a:ext cx="3707314" cy="1513773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smtClean="0">
              <a:latin typeface="Arial" panose="020B0604020202020204" pitchFamily="34" charset="0"/>
              <a:cs typeface="Arial" panose="020B0604020202020204" pitchFamily="34" charset="0"/>
            </a:rPr>
            <a:t>1.Центральные : </a:t>
          </a:r>
          <a:endParaRPr lang="ru-RU" sz="2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896" y="75361"/>
        <a:ext cx="3559522" cy="1365981"/>
      </dsp:txXfrm>
    </dsp:sp>
    <dsp:sp modelId="{B7502B8C-349B-48D3-860F-5A120447F051}">
      <dsp:nvSpPr>
        <dsp:cNvPr id="0" name=""/>
        <dsp:cNvSpPr/>
      </dsp:nvSpPr>
      <dsp:spPr>
        <a:xfrm rot="5400000">
          <a:off x="5481364" y="-68643"/>
          <a:ext cx="3042683" cy="6590782"/>
        </a:xfrm>
        <a:prstGeom prst="round2SameRect">
          <a:avLst/>
        </a:prstGeom>
        <a:solidFill>
          <a:schemeClr val="accent4">
            <a:tint val="40000"/>
            <a:alpha val="90000"/>
            <a:hueOff val="11513918"/>
            <a:satOff val="-61261"/>
            <a:lumOff val="-349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11513918"/>
              <a:satOff val="-61261"/>
              <a:lumOff val="-34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а) </a:t>
          </a:r>
          <a:r>
            <a:rPr lang="ru-RU" sz="1800" i="1" u="sng" kern="1200" smtClean="0">
              <a:latin typeface="Arial" pitchFamily="34" charset="0"/>
              <a:cs typeface="Arial" pitchFamily="34" charset="0"/>
            </a:rPr>
            <a:t>Периферические гипофиз-зависимые железы</a:t>
          </a:r>
          <a:r>
            <a:rPr lang="ru-RU" sz="1800" u="sng" kern="1200" smtClean="0">
              <a:latin typeface="Arial" pitchFamily="34" charset="0"/>
              <a:cs typeface="Arial" pitchFamily="34" charset="0"/>
            </a:rPr>
            <a:t>: 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щитовидная железа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корковое вещество надпочечников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эндокринная часть половых желез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б) </a:t>
          </a:r>
          <a:r>
            <a:rPr lang="ru-RU" sz="1800" i="1" u="sng" kern="1200" smtClean="0">
              <a:latin typeface="Arial" pitchFamily="34" charset="0"/>
              <a:cs typeface="Arial" pitchFamily="34" charset="0"/>
            </a:rPr>
            <a:t>Периферические гипофиз-независимые железы</a:t>
          </a:r>
          <a:r>
            <a:rPr lang="ru-RU" sz="1800" u="sng" kern="1200" smtClean="0">
              <a:latin typeface="Arial" pitchFamily="34" charset="0"/>
              <a:cs typeface="Arial" pitchFamily="34" charset="0"/>
            </a:rPr>
            <a:t>: 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паращитовидные железы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мозговое вещество надпочечников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панкреатические островки поджелудочной железы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smtClean="0">
              <a:latin typeface="Arial" pitchFamily="34" charset="0"/>
              <a:cs typeface="Arial" pitchFamily="34" charset="0"/>
            </a:rPr>
            <a:t>вилочковая железа (тимус).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707315" y="1853938"/>
        <a:ext cx="6442250" cy="2745619"/>
      </dsp:txXfrm>
    </dsp:sp>
    <dsp:sp modelId="{BF325F3C-0B58-4296-9594-5E4482598AB3}">
      <dsp:nvSpPr>
        <dsp:cNvPr id="0" name=""/>
        <dsp:cNvSpPr/>
      </dsp:nvSpPr>
      <dsp:spPr>
        <a:xfrm>
          <a:off x="0" y="1777536"/>
          <a:ext cx="3707314" cy="2809652"/>
        </a:xfrm>
        <a:prstGeom prst="round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latin typeface="Arial" pitchFamily="34" charset="0"/>
              <a:cs typeface="Arial" pitchFamily="34" charset="0"/>
            </a:rPr>
            <a:t>2.Периферические: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7156" y="1914692"/>
        <a:ext cx="3433002" cy="25353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3183BA-7284-492A-B7B1-10816958A706}">
      <dsp:nvSpPr>
        <dsp:cNvPr id="0" name=""/>
        <dsp:cNvSpPr/>
      </dsp:nvSpPr>
      <dsp:spPr>
        <a:xfrm>
          <a:off x="0" y="307233"/>
          <a:ext cx="9490229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77C735-6B3E-478F-A540-683E11F87238}">
      <dsp:nvSpPr>
        <dsp:cNvPr id="0" name=""/>
        <dsp:cNvSpPr/>
      </dsp:nvSpPr>
      <dsp:spPr>
        <a:xfrm>
          <a:off x="474511" y="56313"/>
          <a:ext cx="8952854" cy="5018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096" tIns="0" rIns="25109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Метаболическая </a:t>
          </a:r>
          <a:r>
            <a:rPr lang="ru-RU" sz="1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(влияние на обмен)</a:t>
          </a:r>
          <a:r>
            <a:rPr lang="ru-RU" sz="19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499009" y="80811"/>
        <a:ext cx="8903858" cy="452844"/>
      </dsp:txXfrm>
    </dsp:sp>
    <dsp:sp modelId="{FFA3BCF6-5208-432E-B02F-FF4BC6E2874D}">
      <dsp:nvSpPr>
        <dsp:cNvPr id="0" name=""/>
        <dsp:cNvSpPr/>
      </dsp:nvSpPr>
      <dsp:spPr>
        <a:xfrm>
          <a:off x="0" y="1078353"/>
          <a:ext cx="9490229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1732615"/>
              <a:satOff val="-7995"/>
              <a:lumOff val="29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8B5C5F-19E4-4D00-B90B-6CFC8928D847}">
      <dsp:nvSpPr>
        <dsp:cNvPr id="0" name=""/>
        <dsp:cNvSpPr/>
      </dsp:nvSpPr>
      <dsp:spPr>
        <a:xfrm>
          <a:off x="474511" y="827433"/>
          <a:ext cx="8952854" cy="501840"/>
        </a:xfrm>
        <a:prstGeom prst="roundRect">
          <a:avLst/>
        </a:prstGeom>
        <a:gradFill rotWithShape="0">
          <a:gsLst>
            <a:gs pos="0">
              <a:schemeClr val="accent4">
                <a:hueOff val="1732615"/>
                <a:satOff val="-7995"/>
                <a:lumOff val="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732615"/>
                <a:satOff val="-7995"/>
                <a:lumOff val="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732615"/>
                <a:satOff val="-7995"/>
                <a:lumOff val="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096" tIns="0" rIns="25109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Морфогенетическая </a:t>
          </a:r>
          <a:r>
            <a:rPr lang="ru-RU" sz="1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(регуляция </a:t>
          </a:r>
          <a:r>
            <a:rPr lang="ru-RU" sz="19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морфообразовательных</a:t>
          </a:r>
          <a:r>
            <a:rPr lang="ru-RU" sz="1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процессов, дифференцировки, роста)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499009" y="851931"/>
        <a:ext cx="8903858" cy="452844"/>
      </dsp:txXfrm>
    </dsp:sp>
    <dsp:sp modelId="{B5F946C8-8233-4FE8-84D8-5F4AF69E81AB}">
      <dsp:nvSpPr>
        <dsp:cNvPr id="0" name=""/>
        <dsp:cNvSpPr/>
      </dsp:nvSpPr>
      <dsp:spPr>
        <a:xfrm>
          <a:off x="0" y="1849473"/>
          <a:ext cx="9490229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E8450E-EBAA-4113-920C-11015770EBD5}">
      <dsp:nvSpPr>
        <dsp:cNvPr id="0" name=""/>
        <dsp:cNvSpPr/>
      </dsp:nvSpPr>
      <dsp:spPr>
        <a:xfrm>
          <a:off x="474511" y="1598553"/>
          <a:ext cx="8952854" cy="501840"/>
        </a:xfrm>
        <a:prstGeom prst="roundRect">
          <a:avLst/>
        </a:prstGeom>
        <a:gradFill rotWithShape="0">
          <a:gsLst>
            <a:gs pos="0">
              <a:schemeClr val="accent4">
                <a:hueOff val="3465231"/>
                <a:satOff val="-15989"/>
                <a:lumOff val="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465231"/>
                <a:satOff val="-15989"/>
                <a:lumOff val="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465231"/>
                <a:satOff val="-15989"/>
                <a:lumOff val="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096" tIns="0" rIns="25109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Кинетическая </a:t>
          </a:r>
          <a:r>
            <a:rPr lang="ru-RU" sz="1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(включение определенной деятельность исполнительных органов)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499009" y="1623051"/>
        <a:ext cx="8903858" cy="452844"/>
      </dsp:txXfrm>
    </dsp:sp>
    <dsp:sp modelId="{FE18181F-405A-4E74-B64E-3C3F549A9C37}">
      <dsp:nvSpPr>
        <dsp:cNvPr id="0" name=""/>
        <dsp:cNvSpPr/>
      </dsp:nvSpPr>
      <dsp:spPr>
        <a:xfrm>
          <a:off x="0" y="2620593"/>
          <a:ext cx="9490229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EE84BE-BAE9-40D1-AE8A-2353B574E156}">
      <dsp:nvSpPr>
        <dsp:cNvPr id="0" name=""/>
        <dsp:cNvSpPr/>
      </dsp:nvSpPr>
      <dsp:spPr>
        <a:xfrm>
          <a:off x="474511" y="2369673"/>
          <a:ext cx="8952854" cy="501840"/>
        </a:xfrm>
        <a:prstGeom prst="roundRect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096" tIns="0" rIns="25109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Корригирующая </a:t>
          </a:r>
          <a:r>
            <a:rPr lang="ru-RU" sz="1900" kern="12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(изменяющая интенсивность деятельности исполнительных органов и тканей)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499009" y="2394171"/>
        <a:ext cx="8903858" cy="452844"/>
      </dsp:txXfrm>
    </dsp:sp>
    <dsp:sp modelId="{62C9722F-D150-43A9-B1EE-DDBFC0CCCABD}">
      <dsp:nvSpPr>
        <dsp:cNvPr id="0" name=""/>
        <dsp:cNvSpPr/>
      </dsp:nvSpPr>
      <dsp:spPr>
        <a:xfrm>
          <a:off x="0" y="3391713"/>
          <a:ext cx="9490229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D5AFEC-1D27-4751-A7F4-2EE4C1C5054D}">
      <dsp:nvSpPr>
        <dsp:cNvPr id="0" name=""/>
        <dsp:cNvSpPr/>
      </dsp:nvSpPr>
      <dsp:spPr>
        <a:xfrm>
          <a:off x="474511" y="3140793"/>
          <a:ext cx="8952854" cy="501840"/>
        </a:xfrm>
        <a:prstGeom prst="roundRect">
          <a:avLst/>
        </a:prstGeom>
        <a:gradFill rotWithShape="0">
          <a:gsLst>
            <a:gs pos="0">
              <a:schemeClr val="accent4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096" tIns="0" rIns="25109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Пермиссивная</a:t>
          </a:r>
          <a:r>
            <a:rPr lang="ru-RU" sz="1900" kern="12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(способность одного гормона видоизменять или опосредовать эффект другого гормона или нервной системы)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499009" y="3165291"/>
        <a:ext cx="8903858" cy="452844"/>
      </dsp:txXfrm>
    </dsp:sp>
    <dsp:sp modelId="{AA67B8CA-2052-48DA-86E2-8B0489177716}">
      <dsp:nvSpPr>
        <dsp:cNvPr id="0" name=""/>
        <dsp:cNvSpPr/>
      </dsp:nvSpPr>
      <dsp:spPr>
        <a:xfrm>
          <a:off x="0" y="4162833"/>
          <a:ext cx="9490229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8663077"/>
              <a:satOff val="-39973"/>
              <a:lumOff val="147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8B8851-A30A-42FA-BA5A-21468251139A}">
      <dsp:nvSpPr>
        <dsp:cNvPr id="0" name=""/>
        <dsp:cNvSpPr/>
      </dsp:nvSpPr>
      <dsp:spPr>
        <a:xfrm>
          <a:off x="474511" y="3911913"/>
          <a:ext cx="8952854" cy="501840"/>
        </a:xfrm>
        <a:prstGeom prst="roundRect">
          <a:avLst/>
        </a:prstGeom>
        <a:gradFill rotWithShape="0">
          <a:gsLst>
            <a:gs pos="0">
              <a:schemeClr val="accent4">
                <a:hueOff val="8663077"/>
                <a:satOff val="-39973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663077"/>
                <a:satOff val="-39973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663077"/>
                <a:satOff val="-39973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096" tIns="0" rIns="25109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Поддержание гомеостаза и адаптации </a:t>
          </a:r>
          <a:r>
            <a:rPr lang="ru-RU" sz="1900" kern="120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(приспосабливают организм к изменяющимся условиям внутренней или внешней среды)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499009" y="3936411"/>
        <a:ext cx="8903858" cy="452844"/>
      </dsp:txXfrm>
    </dsp:sp>
    <dsp:sp modelId="{8ADA50D4-0AC6-46B9-B1CE-EB3DFF5A612E}">
      <dsp:nvSpPr>
        <dsp:cNvPr id="0" name=""/>
        <dsp:cNvSpPr/>
      </dsp:nvSpPr>
      <dsp:spPr>
        <a:xfrm>
          <a:off x="0" y="4933953"/>
          <a:ext cx="9490229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94449E-C3AA-4F16-BD1C-749DDE58E498}">
      <dsp:nvSpPr>
        <dsp:cNvPr id="0" name=""/>
        <dsp:cNvSpPr/>
      </dsp:nvSpPr>
      <dsp:spPr>
        <a:xfrm>
          <a:off x="474511" y="4683033"/>
          <a:ext cx="8952854" cy="501840"/>
        </a:xfrm>
        <a:prstGeom prst="roundRect">
          <a:avLst/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1096" tIns="0" rIns="251096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Поведенческое значение </a:t>
          </a:r>
          <a:r>
            <a:rPr lang="ru-RU" sz="1900" b="1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(</a:t>
          </a:r>
          <a:r>
            <a:rPr lang="ru-RU" sz="1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влияют на</a:t>
          </a:r>
          <a:r>
            <a:rPr lang="ru-RU" sz="1900" b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19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течение основных нервных процессов, память, эмоции, поведение).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499009" y="4707531"/>
        <a:ext cx="8903858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F64F7E-AAFD-4768-B782-C096BE3CF4E7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41057-86C4-4FB8-A5CF-ED52BECF5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085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5939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FF9DD036-EF87-4789-8D72-4E2FA7FC82AB}" type="slidenum">
              <a:rPr lang="ru-RU" altLang="ru-RU">
                <a:solidFill>
                  <a:prstClr val="black"/>
                </a:solidFill>
              </a:rPr>
              <a:pPr eaLnBrk="1" hangingPunct="1"/>
              <a:t>1</a:t>
            </a:fld>
            <a:endParaRPr lang="ru-RU" alt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49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DA1E17-0692-43BA-B693-49793E6897C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AC4DA-7BE4-43C3-A0BA-4BB1A3EF6F3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973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104AD7-5102-4A45-89E6-FAF410440EBC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1F12-A3DA-42F6-BFD8-AE4293C6BED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7022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960F91-2320-4185-971E-42CC146D6C9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320E6-E419-45CD-8C0D-8AF7F4EB7F0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35723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1028F7-029E-4258-9DD4-0531201246EC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4571F-0356-4A0A-B262-1793B1961602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9018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9AE3FE-3DAC-46FD-844B-30733D4D374F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7DF48-EE60-4DF0-9C0B-342631F4BFFB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2858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B7C18A-4CEC-4D8A-A768-BD36C8FA0F4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C48A4-9C19-42D7-8695-0AD109E1A65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2509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3E7C48-FE26-43F7-A658-046D3211C3CA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4DDE1-2C60-4038-B15D-74383A88F55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95955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178F09-61E1-4254-B89B-858ABF7465C7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8C08E-3CAF-4686-B4E6-C9B8C70C097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2070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0B29E4-A857-49ED-947C-B984C9C63A75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BF118-BCDE-4D47-821D-1BD621E8060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7099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945545-C8EB-40BF-9117-8D9523D73175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551DD-127D-4F7E-AABB-6B80AFBA258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4243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4003C7-C2B2-4D80-93EF-C9B3250F6916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E8A3-7B55-4C3D-AA91-0746FE51D1E1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8092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0F2FD878-A1E2-470E-BBCC-4C26E40BF3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31682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7A3C012-CA75-45E6-AE3E-C0E0A200E22C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>
                <a:defRPr/>
              </a:pPr>
              <a:t>15.04.2021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E5EE32-F9D9-4CE5-B070-3F06F6F3A9BA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462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>
            <a:spLocks noGrp="1"/>
          </p:cNvSpPr>
          <p:nvPr>
            <p:ph type="title"/>
          </p:nvPr>
        </p:nvSpPr>
        <p:spPr bwMode="auto">
          <a:xfrm>
            <a:off x="7483337" y="762467"/>
            <a:ext cx="4198937" cy="1624242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Текст 5"/>
          <p:cNvSpPr>
            <a:spLocks noGrp="1"/>
          </p:cNvSpPr>
          <p:nvPr>
            <p:ph type="body" sz="half" idx="2"/>
          </p:nvPr>
        </p:nvSpPr>
        <p:spPr>
          <a:xfrm>
            <a:off x="2086253" y="2708276"/>
            <a:ext cx="9445840" cy="1650660"/>
          </a:xfrm>
        </p:spPr>
        <p:txBody>
          <a:bodyPr anchor="b">
            <a:normAutofit fontScale="92500"/>
          </a:bodyPr>
          <a:lstStyle/>
          <a:p>
            <a:pPr algn="ctr" eaLnBrk="1" hangingPunct="1">
              <a:buFont typeface="Arial" charset="0"/>
              <a:buNone/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Тема-1: Физиология Эндокринной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системы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itchFamily="18" charset="0"/>
              </a:rPr>
            </a:b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11262" y="4291899"/>
            <a:ext cx="76306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Lecture1_Fisiology</a:t>
            </a:r>
            <a:r>
              <a:rPr lang="en-US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endocrine system. </a:t>
            </a:r>
            <a:endParaRPr lang="ru-RU" sz="32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85629" y="6318829"/>
            <a:ext cx="5006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491" y="571150"/>
            <a:ext cx="23431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663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54531252"/>
              </p:ext>
            </p:extLst>
          </p:nvPr>
        </p:nvGraphicFramePr>
        <p:xfrm>
          <a:off x="1837678" y="1740023"/>
          <a:ext cx="9934111" cy="46874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601156" y="230821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План лекции: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35432" y="1113466"/>
            <a:ext cx="1927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altLang="ru-RU" sz="28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Введение</a:t>
            </a:r>
          </a:p>
        </p:txBody>
      </p:sp>
    </p:spTree>
    <p:extLst>
      <p:ext uri="{BB962C8B-B14F-4D97-AF65-F5344CB8AC3E}">
        <p14:creationId xmlns:p14="http://schemas.microsoft.com/office/powerpoint/2010/main" val="253778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5333" y="1136341"/>
            <a:ext cx="9463596" cy="5599915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Современная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эндокринология — это бурно развивающаяся область науки и особая отрасль здравоохранения, которая базируется на достижениях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генетики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молекулярной биологии, иммунологии и т.д. Она органично связана с кардиологией и неврологией, нефрологией и хирургией, офтальмологией и гастроэнтерологией, акушерством-гинекологией и многими другими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приоритетными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направлениями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медицины. Трудно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определить такую область медицины, специалисты которой не «встречались» бы с болезнями эндокринной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системы. Эндокринология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базируется на новейших технологиях в области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диагностики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лечения и профилактики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заболеваний организма. Эндокринология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 одна из самых интенсивно развивающихся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отраслей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клинической и теоретической медицины. Достаточно сказать, что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каждая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пятая Нобелевская премия по медицине присуждалась за работы в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области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эндокринологии. Постоянно расширяющиеся представления 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механизмах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действия гормонов делают любое крупное издание по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эндокринологии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устаревшим уже к моменту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выпуска. </a:t>
            </a:r>
          </a:p>
          <a:p>
            <a:pPr marL="0" indent="3556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Очевидно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что далеко не все положения эндокринологии как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фундаментальной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общебиологической дисциплины могут быть сегодня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осмыслены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клиническом аспекте и тем более использованы в практике. Вместе с тем ни у кого не вызывают сомнений те громадные достижения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клинической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эндокринологии, которые особенно ярко проявились в последние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десятилетия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: на смену периоду клинического описания заболеваний пришло время существенного расширения представлений об их патогенезе, создана мощная лабораторно-инструментальная база, позволяющая достаточно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быстро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 точно диагностировать большинство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эндокринопатий. 	</a:t>
            </a:r>
          </a:p>
          <a:p>
            <a:pPr marL="0" indent="3556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Заболевания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эндокринной системы, бесспорно, относятся к числу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значимых. Распространенность эндокринных заболеваний в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популяции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чрезвычайно высока. Достаточно сказать, что в разных странах от 5 до 10 % взрослого населения страдают сахарным диабетом, от 10 до 50 % имеют узловые образования в щитовидной железе, от 5 до 30 % страдают ожирением. Многие страны и континенты расположены в регионах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йодного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дефицита, и неблагоприятные последствия его поражают практически все население. Эндокринные заболевания нередко служат фоном для таких тяжелых заболеваний, как ишемическая болезнь сердца и гипертоническая болезнь.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378476" y="230821"/>
            <a:ext cx="8577309" cy="7793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Введение</a:t>
            </a:r>
          </a:p>
        </p:txBody>
      </p:sp>
    </p:spTree>
    <p:extLst>
      <p:ext uri="{BB962C8B-B14F-4D97-AF65-F5344CB8AC3E}">
        <p14:creationId xmlns:p14="http://schemas.microsoft.com/office/powerpoint/2010/main" val="16424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975948"/>
              </p:ext>
            </p:extLst>
          </p:nvPr>
        </p:nvGraphicFramePr>
        <p:xfrm>
          <a:off x="1952624" y="1844676"/>
          <a:ext cx="8922521" cy="453707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821652"/>
                <a:gridCol w="3126695"/>
                <a:gridCol w="2974174"/>
              </a:tblGrid>
              <a:tr h="432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Параметр сравнения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Нервная регуляция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Эндокринная регуляция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</a:tr>
              <a:tr h="13486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1.Точность регуляции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marL="63500" marR="6350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Изолированное точное проведение сигналов, по нервным волокнам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3500" marR="63500" marT="0" marB="0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регуляция за счет передачи сигналов (гормонов) током крови и наличием специфических рецепторов к ним в клетках-мишенях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</a:tr>
              <a:tr h="8091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2.Скорость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регуляции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marL="63500" marR="6350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Быстрое развитие (скорость достигает 120 м/с в соматических нервах)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медленнее: максимальная скорость = 0,5 м/с (в аорте); скорость в капиллярах = 0,5 мм/с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</a:tr>
              <a:tr h="10789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Инерционность и длительность регуляции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marL="63500" marR="6350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Практически </a:t>
                      </a:r>
                      <a:r>
                        <a:rPr kumimoji="0" lang="ru-RU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безиннерционна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быстро включается и быстро выключается. Период полураспада медиатора составляет </a:t>
                      </a:r>
                      <a:r>
                        <a:rPr kumimoji="0" lang="ru-RU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мс</a:t>
                      </a: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Инерционна; период полураспада гормона составляет мин, часы, сутки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</a:tr>
              <a:tr h="8674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4.Контроль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процессов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Arial" pitchFamily="34" charset="0"/>
                      </a:endParaRPr>
                    </a:p>
                  </a:txBody>
                  <a:tcPr marL="63500" marR="6350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Быстрых процессов. Определяет прежде всего взаимодействие с внешней средой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  <a:tc>
                  <a:txBody>
                    <a:bodyPr/>
                    <a:lstStyle/>
                    <a:p>
                      <a:pPr marL="0" marR="0" lvl="0" indent="4572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Медленных процессов. Регуляция внутренней среды обмена веществ.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0" marB="0" horzOverflow="overflow"/>
                </a:tc>
              </a:tr>
            </a:tbl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952625" y="115888"/>
            <a:ext cx="8922521" cy="1441450"/>
          </a:xfrm>
        </p:spPr>
        <p:txBody>
          <a:bodyPr anchor="t" anchorCtr="0">
            <a:normAutofit fontScale="90000"/>
          </a:bodyPr>
          <a:lstStyle/>
          <a:p>
            <a:pPr algn="just">
              <a:lnSpc>
                <a:spcPts val="2700"/>
              </a:lnSpc>
              <a:defRPr/>
            </a:pPr>
            <a:r>
              <a:rPr lang="ru-RU" sz="2400" b="1" i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Эндокринная система</a:t>
            </a:r>
            <a:r>
              <a:rPr lang="ru-RU" sz="24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—</a:t>
            </a:r>
            <a:r>
              <a:rPr lang="ru-RU" sz="2400" dirty="0">
                <a:solidFill>
                  <a:srgbClr val="C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система, осуществляющая регуляцию и координацию функций организма, посредством внутренней секреции физиологически активных веществ, переносимых кровью.</a:t>
            </a:r>
            <a:r>
              <a:rPr lang="en-US" sz="240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240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4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4763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 bwMode="auto">
          <a:xfrm>
            <a:off x="2601156" y="230821"/>
            <a:ext cx="8577309" cy="77930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Современные представления об эндокринной системе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01156" y="1093648"/>
            <a:ext cx="8577309" cy="562230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♦ </a:t>
            </a:r>
            <a:r>
              <a:rPr lang="ru-RU" sz="24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Эндокринные железы: </a:t>
            </a: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гипофиз;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щитовидная железа;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околощитовидные (паращитовидные) железы;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надпочечники;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эпифиз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♦ </a:t>
            </a:r>
            <a:r>
              <a:rPr lang="ru-RU" sz="24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Органы с эндокринной тканью</a:t>
            </a:r>
            <a:r>
              <a:rPr lang="ru-RU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• 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поджелудочная железа (островки </a:t>
            </a:r>
            <a:r>
              <a:rPr lang="ru-RU" sz="24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Лангерганса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половые железы (семенники и яичники)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♦ </a:t>
            </a:r>
            <a:r>
              <a:rPr lang="ru-RU" sz="24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Органы с эндокринными клетками:</a:t>
            </a:r>
            <a:r>
              <a:rPr lang="ru-RU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• сердце;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легкие;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желудочно-кишечный тракт (APUD-система);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почка;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плацента;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тимус 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• предстательная железа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Char char="•"/>
              <a:defRPr/>
            </a:pP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589724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819921" y="337350"/>
            <a:ext cx="9934114" cy="6391924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Железы внутренней секреции 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эндокринные железы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400" b="1" cap="all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— 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это органы, состоящие из специфических железистых клеток, специализированных на образование и выделение во внутреннюю среду организма особых биологически активных веществ– гормонов, участвующих в регуляции </a:t>
            </a:r>
            <a:b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функций организма.</a:t>
            </a:r>
          </a:p>
          <a:p>
            <a:pPr marL="0" indent="0">
              <a:buNone/>
              <a:defRPr/>
            </a:pPr>
            <a:r>
              <a:rPr lang="ru-RU" sz="24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Обладают некоторыми общими свойствами:</a:t>
            </a:r>
          </a:p>
          <a:p>
            <a:pPr marL="0" indent="0">
              <a:buNone/>
              <a:defRPr/>
            </a:pPr>
            <a:endParaRPr lang="ru-RU" sz="20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 имеют выводных протоков и богато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кровоснабжаются</a:t>
            </a:r>
            <a:r>
              <a:rPr lang="ru-RU" sz="2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2) Избирательная химическая чувствительность      к эндогенным веществам.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3) эндокринные железы взаимно влияют друг на друга;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4) нарушение функции желез внутренней секреции является причиной заболеваний, называемых эндокринными: гиперфункция железы, либо гипофункция железы.</a:t>
            </a:r>
          </a:p>
          <a:p>
            <a:pPr marL="0" indent="0" algn="just">
              <a:buNone/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477" y="2055035"/>
            <a:ext cx="3231820" cy="1922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62268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3" b="2705"/>
          <a:stretch>
            <a:fillRect/>
          </a:stretch>
        </p:blipFill>
        <p:spPr bwMode="auto">
          <a:xfrm>
            <a:off x="4134346" y="951498"/>
            <a:ext cx="4947512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454" y="3615323"/>
            <a:ext cx="5609187" cy="3242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168" y="3584508"/>
            <a:ext cx="4148831" cy="3273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272683" y="196898"/>
            <a:ext cx="8273989" cy="6553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ОРГАННЫ</a:t>
            </a:r>
            <a:r>
              <a:rPr lang="ru-RU" altLang="ru-RU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 ЭНДОКРИННОЙ ТКАНЬЮ</a:t>
            </a:r>
          </a:p>
        </p:txBody>
      </p:sp>
    </p:spTree>
    <p:extLst>
      <p:ext uri="{BB962C8B-B14F-4D97-AF65-F5344CB8AC3E}">
        <p14:creationId xmlns:p14="http://schemas.microsoft.com/office/powerpoint/2010/main" val="20119840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104008" y="230821"/>
            <a:ext cx="9490229" cy="8788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Эндокринные железы  и органы с эндокринной тканью и клетками подразделяются на: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600680424"/>
              </p:ext>
            </p:extLst>
          </p:nvPr>
        </p:nvGraphicFramePr>
        <p:xfrm>
          <a:off x="1700073" y="1420426"/>
          <a:ext cx="10298097" cy="4749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77990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04008" y="1222266"/>
            <a:ext cx="9490229" cy="5256212"/>
          </a:xfrm>
        </p:spPr>
        <p:txBody>
          <a:bodyPr>
            <a:noAutofit/>
          </a:bodyPr>
          <a:lstStyle/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Диффузная нейроэндокринная система</a:t>
            </a:r>
            <a:r>
              <a:rPr lang="ru-RU" sz="2000" cap="all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2000" b="1" cap="all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ДЭС</a:t>
            </a:r>
            <a:r>
              <a:rPr lang="ru-RU" sz="2000" cap="all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cap="all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отдельные </a:t>
            </a:r>
            <a:r>
              <a:rPr lang="ru-RU" sz="20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нейросекреторные клетки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называемые </a:t>
            </a:r>
            <a:r>
              <a:rPr lang="ru-RU" sz="20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апудоцитами</a:t>
            </a:r>
            <a:r>
              <a:rPr lang="ru-RU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рассредоточенные в различных тканях.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К </a:t>
            </a:r>
            <a:r>
              <a:rPr lang="ru-RU" sz="2000" cap="all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000" b="1" cap="all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ДЭС</a:t>
            </a:r>
            <a:r>
              <a:rPr lang="ru-RU" sz="2000" cap="all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  относятся: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1)Клетки </a:t>
            </a:r>
            <a:r>
              <a:rPr lang="en-US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APUD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-системы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(частью 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APUD-системы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являются эндокринные клетки слизистой оболочки желудочно-кишечного тракта);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2) клетки почечных телец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(вырабатывают ренин),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3) клетки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печени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синтезируют </a:t>
            </a:r>
            <a:r>
              <a:rPr lang="ru-RU" sz="18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соматомедины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 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4) </a:t>
            </a:r>
            <a:r>
              <a:rPr lang="ru-RU" sz="1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кардиомиоциты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преимущественно правого предсердия продуцируют 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натрий-</a:t>
            </a:r>
            <a:r>
              <a:rPr lang="ru-RU" sz="18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уретический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пептид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5) хромаффинные клетки (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вырабатывают </a:t>
            </a:r>
            <a:r>
              <a:rPr lang="ru-RU" sz="1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норадреналин, адреналин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вегетативных ганглиях симпатической и парасимпатической, нервной системы, частично в стенках магистральных сосудов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.)  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6)тимуса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355600" algn="just">
              <a:spcBef>
                <a:spcPts val="0"/>
              </a:spcBef>
              <a:buNone/>
              <a:defRPr/>
            </a:pP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7) специализированные </a:t>
            </a:r>
            <a:r>
              <a:rPr lang="ru-RU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тканевые </a:t>
            </a:r>
            <a:r>
              <a:rPr lang="ru-RU" sz="1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образования. </a:t>
            </a: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744" y="5143416"/>
            <a:ext cx="4761905" cy="1447619"/>
          </a:xfr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104008" y="568171"/>
            <a:ext cx="9490229" cy="5415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Органы с эндокринными </a:t>
            </a:r>
            <a:r>
              <a:rPr lang="ru-RU" altLang="ru-RU" sz="28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клетками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857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86432" y="381738"/>
            <a:ext cx="5033638" cy="6258759"/>
          </a:xfrm>
        </p:spPr>
        <p:txBody>
          <a:bodyPr>
            <a:noAutofit/>
          </a:bodyPr>
          <a:lstStyle/>
          <a:p>
            <a:pPr marL="533400" indent="-533400" algn="just">
              <a:lnSpc>
                <a:spcPct val="80000"/>
              </a:lnSpc>
              <a:defRPr/>
            </a:pPr>
            <a:r>
              <a:rPr lang="ru-RU" sz="2000" b="1" dirty="0">
                <a:solidFill>
                  <a:srgbClr val="00B050"/>
                </a:solidFill>
                <a:latin typeface="Arial" panose="020B0604020202020204" pitchFamily="34" charset="0"/>
                <a:cs typeface="Arial" pitchFamily="34" charset="0"/>
              </a:rPr>
              <a:t>Гормоны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18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это химические соединения, образуемые органом, тканью или клеточной системой, выделяемые в кровь и оказывающие специфические воздействия на другие органы и ткани.</a:t>
            </a:r>
          </a:p>
          <a:p>
            <a:pPr marL="533400" indent="-533400">
              <a:lnSpc>
                <a:spcPct val="80000"/>
              </a:lnSpc>
              <a:defRPr/>
            </a:pPr>
            <a:endParaRPr lang="ru-RU" sz="2000" dirty="0">
              <a:solidFill>
                <a:srgbClr val="0000E6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  <a:defRPr/>
            </a:pPr>
            <a:r>
              <a:rPr lang="ru-RU" sz="1800" b="1" u="sng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Общие свойства гормонов</a:t>
            </a:r>
            <a:endParaRPr lang="ru-RU" sz="1800" u="sng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indent="355600" algn="just">
              <a:buFont typeface="Arial" charset="0"/>
              <a:buNone/>
              <a:defRPr/>
            </a:pPr>
            <a:r>
              <a:rPr lang="ru-RU" sz="1800" b="1" i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дистантный</a:t>
            </a:r>
            <a:r>
              <a:rPr lang="ru-RU" sz="1800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характер действия</a:t>
            </a:r>
            <a:r>
              <a:rPr lang="ru-RU" sz="18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(органы и системы, на которые действует гормон, расположены далеко от места его образования);</a:t>
            </a:r>
          </a:p>
          <a:p>
            <a:pPr indent="355600" algn="just">
              <a:buFont typeface="Arial" charset="0"/>
              <a:buNone/>
              <a:defRPr/>
            </a:pPr>
            <a:r>
              <a:rPr lang="ru-RU" sz="18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высокая 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биологическая активность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(гормоны вырабатываются железами в малых количествах, эффективны в очень небольших концентрациях, порядка 10</a:t>
            </a:r>
            <a:r>
              <a:rPr lang="ru-RU" sz="1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-6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—10</a:t>
            </a:r>
            <a:r>
              <a:rPr lang="ru-RU" sz="1800" baseline="30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-12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моль/л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indent="355600" algn="just">
              <a:buFont typeface="Arial" charset="0"/>
              <a:buNone/>
              <a:defRPr/>
            </a:pPr>
            <a:r>
              <a:rPr lang="ru-RU" sz="18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строгая 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специфичность действия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(ответные реакции на действие гормона строго специфичны и не могут быть вызваны другими биологически активными агентами);</a:t>
            </a:r>
          </a:p>
          <a:p>
            <a:pPr marL="533400" indent="-533400">
              <a:lnSpc>
                <a:spcPct val="80000"/>
              </a:lnSpc>
              <a:defRPr/>
            </a:pPr>
            <a:endParaRPr lang="ru-RU" sz="11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3400" indent="-533400">
              <a:lnSpc>
                <a:spcPct val="80000"/>
              </a:lnSpc>
              <a:defRPr/>
            </a:pPr>
            <a:endParaRPr lang="ru-RU" sz="11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3400" indent="-533400">
              <a:lnSpc>
                <a:spcPct val="80000"/>
              </a:lnSpc>
              <a:defRPr/>
            </a:pPr>
            <a:endParaRPr lang="ru-RU" sz="2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>
              <a:lnSpc>
                <a:spcPct val="80000"/>
              </a:lnSpc>
              <a:defRPr/>
            </a:pPr>
            <a:endParaRPr lang="ru-RU" sz="2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 algn="l">
              <a:lnSpc>
                <a:spcPct val="80000"/>
              </a:lnSpc>
              <a:buFontTx/>
              <a:buChar char="•"/>
              <a:defRPr/>
            </a:pPr>
            <a:endParaRPr lang="ru-RU" sz="11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3400" indent="-533400" algn="l">
              <a:lnSpc>
                <a:spcPct val="80000"/>
              </a:lnSpc>
              <a:defRPr/>
            </a:pPr>
            <a:r>
              <a:rPr lang="ru-RU" sz="1100" b="1" dirty="0">
                <a:solidFill>
                  <a:srgbClr val="0000E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1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6869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4008" y="1197345"/>
            <a:ext cx="9490229" cy="5576888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 химической природе</a:t>
            </a:r>
          </a:p>
          <a:p>
            <a:pPr marL="0" indent="0" algn="ctr">
              <a:buNone/>
              <a:defRPr/>
            </a:pPr>
            <a:r>
              <a:rPr lang="ru-RU" sz="1800" b="1" i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Производные аминокислот</a:t>
            </a:r>
            <a:r>
              <a:rPr lang="ru-RU" sz="1800" i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18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8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тирозина</a:t>
            </a:r>
            <a:r>
              <a:rPr lang="ru-RU" sz="1800" b="1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(дофамин, норадреналин, адреналин); 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йодсодержащие гормоны щитовидной железы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- тироксин,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трийодтиронин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триптофана</a:t>
            </a: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серотонин, мелатонин)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гистидина</a:t>
            </a:r>
            <a:r>
              <a:rPr lang="ru-RU" sz="18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(гистамин)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ctr">
              <a:buNone/>
              <a:defRPr/>
            </a:pPr>
            <a:r>
              <a:rPr lang="ru-RU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800" b="1" i="1" u="sng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Белково</a:t>
            </a:r>
            <a:r>
              <a:rPr lang="ru-RU" sz="1800" b="1" i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-пептидные гормоны</a:t>
            </a:r>
            <a:r>
              <a:rPr lang="ru-RU" sz="1800" i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полипептиды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кортикотропин, меланотропин, вазопрессин, окситоцин, пептидные гормоны желудка и кишечника)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ru-RU" sz="1800" b="1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белки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инсулин, глюкагон,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соматотропин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сложные белки</a:t>
            </a:r>
            <a:r>
              <a:rPr lang="ru-RU" sz="18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(гликопротеиды) —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тиротропин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фоллитропин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лютропин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 algn="ctr">
              <a:buNone/>
              <a:defRPr/>
            </a:pP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1800" b="1" i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Стероидные гормоны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(производные	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холестерина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):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глюкокортикоиды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минералокортикоиды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андрогены эстрогены и прогестерон. 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 этой группе можно отнести гормональную форму витамина D — </a:t>
            </a:r>
            <a:r>
              <a:rPr lang="ru-RU" sz="1800" i="1" dirty="0" err="1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кальцитриол</a:t>
            </a:r>
            <a:r>
              <a:rPr lang="ru-RU" sz="1800" b="1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1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r>
              <a:rPr lang="ru-RU" sz="1800" b="1" i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Производные </a:t>
            </a:r>
            <a:r>
              <a:rPr lang="ru-RU" sz="1800" b="1" i="1" u="sng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арахидоновой</a:t>
            </a:r>
            <a:r>
              <a:rPr lang="ru-RU" sz="1800" b="1" i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кислоты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ü"/>
              <a:defRPr/>
            </a:pP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 ним относятся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простагландины, </a:t>
            </a:r>
            <a:r>
              <a:rPr lang="ru-RU" sz="1800" b="1" i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простациклины</a:t>
            </a:r>
            <a:r>
              <a:rPr lang="ru-RU" sz="1800" b="1" i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800" b="1" i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тромбоксаны</a:t>
            </a:r>
            <a:r>
              <a:rPr lang="ru-RU" sz="1800" b="1" i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1800" b="1" i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лейкотриены</a:t>
            </a:r>
            <a:r>
              <a:rPr lang="ru-RU" sz="1800" i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1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многие из них функционируют только внутри клетки.</a:t>
            </a:r>
          </a:p>
          <a:p>
            <a:pPr>
              <a:buFont typeface="Arial" charset="0"/>
              <a:buChar char="•"/>
              <a:defRPr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104008" y="568171"/>
            <a:ext cx="9490229" cy="5415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Классификация гормонов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78077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199" y="2173148"/>
            <a:ext cx="9550893" cy="4281488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1) </a:t>
            </a:r>
            <a:r>
              <a:rPr lang="ru-RU" b="1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Эффекторные</a:t>
            </a: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гормоны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—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действуют на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органы мишени (инсулин,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СТГ и др.);</a:t>
            </a:r>
          </a:p>
          <a:p>
            <a:pPr>
              <a:buFont typeface="Arial" charset="0"/>
              <a:buChar char="•"/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2) </a:t>
            </a:r>
            <a:r>
              <a:rPr lang="ru-RU" b="1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Тропные</a:t>
            </a: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гормоны</a:t>
            </a:r>
            <a:r>
              <a:rPr lang="ru-RU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—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регулируют выделение и синтез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эффекторных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гормонов(АКТГ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ТТГ, ГТГ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pPr>
              <a:buFont typeface="Arial" charset="0"/>
              <a:buChar char="•"/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3) </a:t>
            </a:r>
            <a:r>
              <a:rPr lang="ru-RU" b="1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Релизинг</a:t>
            </a: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-факторы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либерины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и ингибирующие </a:t>
            </a: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факторы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статины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 — гормоны гипоталамуса действующие на гипофиз  и регулирующие выделение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тропных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гормонов.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104008" y="656948"/>
            <a:ext cx="9490229" cy="790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функциональному признаку гормоны разделяют на:</a:t>
            </a:r>
            <a:br>
              <a:rPr lang="ru-RU" alt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6804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901301" y="426128"/>
            <a:ext cx="9490229" cy="790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Функции гормонов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39553588"/>
              </p:ext>
            </p:extLst>
          </p:nvPr>
        </p:nvGraphicFramePr>
        <p:xfrm>
          <a:off x="1901302" y="1349981"/>
          <a:ext cx="949022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91419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7908" y="480537"/>
            <a:ext cx="4728100" cy="510619"/>
          </a:xfrm>
        </p:spPr>
        <p:txBody>
          <a:bodyPr anchor="t" anchorCtr="0">
            <a:noAutofit/>
          </a:bodyPr>
          <a:lstStyle/>
          <a:p>
            <a:pPr>
              <a:lnSpc>
                <a:spcPts val="2800"/>
              </a:lnSpc>
              <a:defRPr/>
            </a:pPr>
            <a:r>
              <a:rPr lang="ru-RU" sz="24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Типы секреции гормонов</a:t>
            </a: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093257" y="875746"/>
            <a:ext cx="4759911" cy="5649913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sz="18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Выделяют три основных типа секреции :</a:t>
            </a:r>
          </a:p>
          <a:p>
            <a:pPr marL="0" indent="0">
              <a:buNone/>
              <a:defRPr/>
            </a:pPr>
            <a:endParaRPr lang="ru-RU" sz="1600" dirty="0"/>
          </a:p>
          <a:p>
            <a:pPr algn="just">
              <a:buClr>
                <a:schemeClr val="bg1"/>
              </a:buClr>
              <a:defRPr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белково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- пептидные гормоны и катехоламины —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накапливаются в секреторных гранулах и освобождаются из секреторных гранул путем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экзоцитоза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just">
              <a:buNone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Arial" charset="0"/>
              <a:buChar char="•"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тироидные гормоны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— хранятся в клетках в виде капельных включений и освобождаются из связанной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 белком формы;</a:t>
            </a:r>
          </a:p>
          <a:p>
            <a:pPr algn="just">
              <a:buFont typeface="Arial" charset="0"/>
              <a:buChar char="•"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Arial" charset="0"/>
              <a:buChar char="•"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стероидные гормоны —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не накапливаются в секреторных гранулах, а секретируются по мере синтеза и относительно 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свободно диффундируют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через клеточные мембраны во внутреннюю среду организма.</a:t>
            </a:r>
          </a:p>
          <a:p>
            <a:pPr>
              <a:buFont typeface="Arial" charset="0"/>
              <a:buChar char="•"/>
              <a:defRPr/>
            </a:pPr>
            <a:endParaRPr lang="ru-RU" dirty="0"/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261" y="1170635"/>
            <a:ext cx="5042774" cy="4837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9279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80879" y="1592494"/>
            <a:ext cx="6810652" cy="493259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1800" b="1" i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Аутокринное</a:t>
            </a:r>
            <a:r>
              <a:rPr lang="ru-RU" sz="18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действие</a:t>
            </a:r>
            <a:r>
              <a:rPr lang="ru-RU" sz="1800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оказывают гормоны, высвобождающиеся из клетки и действующие на нее же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1800" b="1" i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Паракринным</a:t>
            </a:r>
            <a:r>
              <a:rPr lang="ru-RU" sz="18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действием</a:t>
            </a:r>
            <a:r>
              <a:rPr lang="ru-RU" sz="1800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обладают вещества (тканевые гормоны), поступающие из клетки в межклеточное пространство и влияющие путем местной диффузии на соседние клетки.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18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Эндокринное действие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—</a:t>
            </a:r>
            <a:r>
              <a:rPr lang="ru-RU" sz="1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гормон секретируется в кровь и достигает клеток-мишеней, которые находятся на значительном удалении от места образования.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Font typeface="Arial" charset="0"/>
              <a:buChar char="•"/>
              <a:defRPr/>
            </a:pPr>
            <a:r>
              <a:rPr lang="ru-RU" sz="1800" b="1" i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Нейрокринное</a:t>
            </a:r>
            <a:r>
              <a:rPr lang="ru-RU" sz="18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действие обеспечивается нейросекретами белковой и пептидной природы (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регуляторные пептиды, </a:t>
            </a:r>
            <a:r>
              <a:rPr lang="ru-RU" sz="18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нейрогормоны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), которые высвобождаются из окончаний нейросекреторных клеток, нервных окончаний и выполняют функцию </a:t>
            </a:r>
            <a:r>
              <a:rPr lang="ru-RU" sz="1800" b="1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нейротрансмиттера</a:t>
            </a:r>
            <a:r>
              <a:rPr lang="ru-RU" sz="18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или </a:t>
            </a:r>
            <a:r>
              <a:rPr lang="ru-RU" sz="1800" b="1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нейромодулятора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т.е. вещества, изменяющего (обычно усиливающего) действие гормона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18436" name="Picture 4" descr="гипоталамус0100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12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t="6345" r="58621" b="49326"/>
          <a:stretch>
            <a:fillRect/>
          </a:stretch>
        </p:blipFill>
        <p:spPr>
          <a:xfrm>
            <a:off x="1901301" y="1581921"/>
            <a:ext cx="2244571" cy="4792246"/>
          </a:xfr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901301" y="426128"/>
            <a:ext cx="9490229" cy="790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формы передачи сигнала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11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1301" y="1411550"/>
            <a:ext cx="9490229" cy="5051964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buClr>
                <a:srgbClr val="990033"/>
              </a:buClr>
              <a:buSzPct val="160000"/>
              <a:buFont typeface="Wingdings" pitchFamily="2" charset="2"/>
              <a:buChar char="ü"/>
              <a:defRPr/>
            </a:pPr>
            <a:endParaRPr lang="ru-RU" sz="1800" b="1" dirty="0" smtClean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90000"/>
              </a:lnSpc>
              <a:buClr>
                <a:srgbClr val="990033"/>
              </a:buClr>
              <a:buSzPct val="160000"/>
              <a:buNone/>
              <a:defRPr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Продолжительность жизни включает в себя: начала синтеза, транспорта, период полураспада и латентный период. Период полураспада начинается с момента рецепции и включает в себя расщепления и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инактивирования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половины имеющегося гормона. Латентный период — время от момента рецепции гормонального сигнала до появления специфической клеточной реакции  может быть представлено в нарастающей последовательности: пептиды — секунды-минуты; белки и гликопротеины — минуты-часы; стероиды — часы; йодсодержащие гормоны — сутки. </a:t>
            </a: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90000"/>
              </a:lnSpc>
              <a:buClr>
                <a:srgbClr val="990033"/>
              </a:buClr>
              <a:buSzPct val="160000"/>
              <a:buNone/>
              <a:defRPr/>
            </a:pPr>
            <a:endParaRPr lang="ru-RU" sz="1800" b="1" dirty="0" smtClean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90000"/>
              </a:lnSpc>
              <a:buClr>
                <a:srgbClr val="990033"/>
              </a:buClr>
              <a:buSzPct val="160000"/>
              <a:buNone/>
              <a:defRPr/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Однако </a:t>
            </a:r>
            <a:r>
              <a:rPr lang="ru-RU" sz="18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в каждой из групп есть свои варианты периода жизни.</a:t>
            </a:r>
            <a:endParaRPr lang="ru-RU" sz="1800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rgbClr val="990033"/>
              </a:buClr>
              <a:buSzPct val="160000"/>
              <a:buFont typeface="Wingdings" pitchFamily="2" charset="2"/>
              <a:buChar char="ü"/>
              <a:defRPr/>
            </a:pPr>
            <a:r>
              <a:rPr lang="ru-RU" sz="18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Белково</a:t>
            </a:r>
            <a:r>
              <a:rPr lang="ru-RU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-пептидные гормоны:</a:t>
            </a:r>
          </a:p>
          <a:p>
            <a:pPr>
              <a:lnSpc>
                <a:spcPct val="90000"/>
              </a:lnSpc>
              <a:buClr>
                <a:srgbClr val="990033"/>
              </a:buClr>
              <a:buSzPct val="160000"/>
              <a:buFont typeface="Wingdings" pitchFamily="2" charset="2"/>
              <a:buNone/>
              <a:defRPr/>
            </a:pP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Вазопрессин &lt; 1 мин; Инсулин 7 мин; Пролактин 12 мин; АКТГ 12-25 мин;                  Л Г 15—45 мин; ФСГ 180 мин.</a:t>
            </a:r>
          </a:p>
          <a:p>
            <a:pPr>
              <a:lnSpc>
                <a:spcPct val="90000"/>
              </a:lnSpc>
              <a:buClr>
                <a:srgbClr val="990033"/>
              </a:buClr>
              <a:buSzPct val="160000"/>
              <a:buFont typeface="Wingdings" pitchFamily="2" charset="2"/>
              <a:buChar char="ü"/>
              <a:defRPr/>
            </a:pPr>
            <a:r>
              <a:rPr lang="ru-RU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Производные аминокислот: </a:t>
            </a:r>
          </a:p>
          <a:p>
            <a:pPr>
              <a:lnSpc>
                <a:spcPct val="90000"/>
              </a:lnSpc>
              <a:buClr>
                <a:srgbClr val="990033"/>
              </a:buClr>
              <a:buSzPct val="160000"/>
              <a:buFont typeface="Wingdings" pitchFamily="2" charset="2"/>
              <a:buNone/>
              <a:defRPr/>
            </a:pP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Адреналин </a:t>
            </a:r>
            <a:r>
              <a:rPr lang="ru-RU" sz="1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с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Норадреналин </a:t>
            </a:r>
            <a:r>
              <a:rPr lang="ru-RU" sz="1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с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sz="1800" b="1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Трийодтиронин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ru-RU" sz="1800" b="1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Тироксин 7 </a:t>
            </a:r>
            <a:r>
              <a:rPr lang="ru-RU" sz="1800" b="1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90000"/>
              </a:lnSpc>
              <a:buClr>
                <a:srgbClr val="990033"/>
              </a:buClr>
              <a:buSzPct val="160000"/>
              <a:buFont typeface="Wingdings" pitchFamily="2" charset="2"/>
              <a:buChar char="ü"/>
              <a:defRPr/>
            </a:pPr>
            <a:r>
              <a:rPr lang="ru-RU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Стероиды: 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Альдостерон 30 мин; Кортизол 90—100 мин;1,25-Дигидроксивитамин </a:t>
            </a:r>
            <a:r>
              <a:rPr lang="en-US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15ч; 25-Гидроксивитамин </a:t>
            </a:r>
            <a:r>
              <a:rPr lang="en-US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3 15 </a:t>
            </a:r>
            <a:r>
              <a:rPr lang="ru-RU" sz="1800" b="1" i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</a:t>
            </a:r>
            <a:r>
              <a:rPr lang="ru-RU" sz="1800" b="1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buFont typeface="Arial" charset="0"/>
              <a:buChar char="•"/>
              <a:defRPr/>
            </a:pP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901301" y="426128"/>
            <a:ext cx="9490229" cy="790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ПРОДОЛЖИТЕЛЬНОСТЬ ЖИЗНИ ГОРМОНОВ 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793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200" y="1623103"/>
            <a:ext cx="9410330" cy="4929188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Гормоны осуществляют свое биологическое действие, образуя комплекс с </a:t>
            </a:r>
            <a:r>
              <a:rPr lang="ru-RU" sz="2000" b="1" i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рецепторами</a:t>
            </a:r>
            <a:r>
              <a:rPr lang="ru-RU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информационными молекулами, трансформирующими гормональный сигнал в гормональное действие. </a:t>
            </a:r>
          </a:p>
          <a:p>
            <a:pPr marL="0" indent="0" algn="just">
              <a:buNone/>
              <a:defRPr/>
            </a:pPr>
            <a:endParaRPr lang="ru-RU" sz="2000" b="1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Последовательность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гормонального сигнала может быть представлена в виде упрощённой схемы: </a:t>
            </a:r>
            <a:r>
              <a:rPr lang="ru-RU" sz="20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гормон(</a:t>
            </a:r>
            <a:r>
              <a:rPr lang="ru-RU" sz="20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лиганда</a:t>
            </a:r>
            <a:r>
              <a:rPr lang="ru-RU" sz="20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→</a:t>
            </a:r>
            <a:r>
              <a:rPr lang="ru-RU" sz="2000" b="1" i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рецептор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→ </a:t>
            </a:r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второй посредник</a:t>
            </a:r>
            <a:r>
              <a:rPr lang="ru-RU" sz="2000" b="1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→</a:t>
            </a:r>
            <a:r>
              <a:rPr lang="ru-RU" sz="2000" b="1" i="1" dirty="0" err="1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эффекторные</a:t>
            </a:r>
            <a:r>
              <a:rPr lang="ru-RU" sz="20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структуры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→</a:t>
            </a:r>
            <a:r>
              <a:rPr lang="ru-RU" sz="2000" b="1" i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физиологический ответ клетки. </a:t>
            </a:r>
          </a:p>
          <a:p>
            <a:pPr marL="0" indent="0" algn="just">
              <a:buNone/>
              <a:defRPr/>
            </a:pPr>
            <a:endParaRPr lang="ru-RU" sz="2000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Для группы</a:t>
            </a:r>
            <a:r>
              <a:rPr lang="ru-RU" sz="2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белково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-пептидных 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гормонов, а также производных триптофана и гистидина, катехоламинов</a:t>
            </a:r>
            <a:r>
              <a:rPr lang="ru-RU" sz="2000" b="1" i="1" dirty="0">
                <a:latin typeface="Arial" pitchFamily="34" charset="0"/>
                <a:cs typeface="Arial" pitchFamily="34" charset="0"/>
              </a:rPr>
              <a:t> имеющих </a:t>
            </a:r>
            <a:r>
              <a:rPr lang="ru-RU" sz="2000" b="1" i="1" dirty="0" err="1">
                <a:latin typeface="Arial" pitchFamily="34" charset="0"/>
                <a:cs typeface="Arial" pitchFamily="34" charset="0"/>
              </a:rPr>
              <a:t>липофобную</a:t>
            </a:r>
            <a:r>
              <a:rPr lang="ru-RU" sz="2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природу </a:t>
            </a:r>
            <a:r>
              <a:rPr lang="ru-RU" sz="2000" b="1" i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рецепторы</a:t>
            </a:r>
            <a:r>
              <a:rPr lang="ru-RU" sz="2000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расположены </a:t>
            </a:r>
            <a:r>
              <a:rPr lang="ru-RU" sz="2000" b="1" i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на плазматических мембранах</a:t>
            </a:r>
            <a:r>
              <a:rPr lang="ru-RU" sz="2000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клеток. </a:t>
            </a:r>
          </a:p>
          <a:p>
            <a:pPr marL="0" indent="0" algn="just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Для группы</a:t>
            </a:r>
            <a:r>
              <a:rPr lang="ru-RU" sz="2000" b="1" i="1" dirty="0">
                <a:latin typeface="Arial" pitchFamily="34" charset="0"/>
                <a:cs typeface="Arial" pitchFamily="34" charset="0"/>
              </a:rPr>
              <a:t> гормонов имеющих </a:t>
            </a:r>
            <a:r>
              <a:rPr lang="ru-RU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липофильную</a:t>
            </a:r>
            <a:r>
              <a:rPr lang="ru-RU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природу </a:t>
            </a:r>
            <a:r>
              <a:rPr lang="ru-RU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локализованы </a:t>
            </a:r>
            <a:r>
              <a:rPr lang="ru-RU" sz="2000" b="1" dirty="0" err="1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внутриклеточно</a:t>
            </a:r>
            <a:r>
              <a:rPr lang="ru-RU" sz="20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901301" y="426128"/>
            <a:ext cx="9490229" cy="790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Механизм действия гормонов. Представления о рецепции гормонов 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7687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711" y="3897745"/>
            <a:ext cx="4833891" cy="2898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Объект 2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126715878"/>
              </p:ext>
            </p:extLst>
          </p:nvPr>
        </p:nvGraphicFramePr>
        <p:xfrm>
          <a:off x="1981199" y="256729"/>
          <a:ext cx="9817223" cy="417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8110"/>
                <a:gridCol w="3316705"/>
                <a:gridCol w="3272408"/>
              </a:tblGrid>
              <a:tr h="399821">
                <a:tc rowSpan="2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ru-RU" sz="2400" b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r>
                        <a:rPr lang="ru-RU" sz="2400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400" b="1" i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на плазматических мембранах</a:t>
                      </a:r>
                      <a:r>
                        <a:rPr lang="ru-RU" sz="2400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ru-RU" sz="2400" dirty="0">
                        <a:solidFill>
                          <a:srgbClr val="7030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en-US" sz="2400" b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ru-RU" sz="2400" b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r>
                        <a:rPr lang="ru-RU" sz="2400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локализованы </a:t>
                      </a:r>
                      <a:r>
                        <a:rPr lang="ru-RU" sz="2400" b="1" dirty="0" err="1" smtClean="0">
                          <a:solidFill>
                            <a:srgbClr val="7030A0"/>
                          </a:solidFill>
                          <a:latin typeface="Arial" pitchFamily="34" charset="0"/>
                          <a:cs typeface="Arial" pitchFamily="34" charset="0"/>
                        </a:rPr>
                        <a:t>внутриклеточно</a:t>
                      </a:r>
                      <a:endParaRPr lang="ru-RU" sz="2400" dirty="0">
                        <a:solidFill>
                          <a:srgbClr val="7030A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858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в цитоплазме клетки </a:t>
                      </a:r>
                    </a:p>
                    <a:p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1" dirty="0" smtClean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в ядре клетки</a:t>
                      </a:r>
                      <a:r>
                        <a:rPr lang="ru-RU" sz="2400" i="1" dirty="0" smtClean="0">
                          <a:solidFill>
                            <a:srgbClr val="FFC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70306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24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факторы роста </a:t>
                      </a:r>
                    </a:p>
                    <a:p>
                      <a:pPr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мелатонин </a:t>
                      </a:r>
                    </a:p>
                    <a:p>
                      <a:pPr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серотонин </a:t>
                      </a:r>
                    </a:p>
                    <a:p>
                      <a:pPr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катехоламины</a:t>
                      </a:r>
                    </a:p>
                    <a:p>
                      <a:pPr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простагландины</a:t>
                      </a:r>
                    </a:p>
                    <a:p>
                      <a:endParaRPr lang="ru-RU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buFont typeface="Arial" charset="0"/>
                        <a:buNone/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стероидные гормоны </a:t>
                      </a:r>
                    </a:p>
                    <a:p>
                      <a:pPr algn="l">
                        <a:defRPr/>
                      </a:pP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ретиноивая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кислота</a:t>
                      </a:r>
                    </a:p>
                    <a:p>
                      <a:pPr algn="l"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витамина Д (</a:t>
                      </a:r>
                      <a:r>
                        <a:rPr lang="ru-RU" sz="24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кальцитриолу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Т</a:t>
                      </a:r>
                      <a:r>
                        <a:rPr lang="ru-RU" sz="2400" baseline="-25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и Т</a:t>
                      </a:r>
                      <a:r>
                        <a:rPr lang="ru-RU" sz="2400" baseline="-25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62983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1301" y="1516157"/>
            <a:ext cx="9595282" cy="4822499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1) 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Каналообразующие рецепторы</a:t>
            </a:r>
            <a:r>
              <a:rPr lang="ru-RU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—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состоят из белковых субъединиц, на некоторых из субъединиц расположены рецепторы для связывания с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лигандой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endParaRPr lang="ru-RU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2) 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Односегментные </a:t>
            </a:r>
            <a:r>
              <a:rPr lang="ru-RU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трасмембранные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)1-</a:t>
            </a:r>
            <a:r>
              <a:rPr lang="en-US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TM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С-рецепторы</a:t>
            </a:r>
            <a:r>
              <a:rPr lang="ru-RU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трансмембранный сегмент состоит из одной петли,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обладает каталитической активностью</a:t>
            </a:r>
          </a:p>
          <a:p>
            <a:pPr marL="0" indent="0" algn="just">
              <a:buNone/>
              <a:defRPr/>
            </a:pPr>
            <a:endParaRPr lang="ru-RU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r>
              <a:rPr lang="ru-RU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3) </a:t>
            </a:r>
            <a:r>
              <a:rPr lang="ru-RU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Семисегментные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трасмембранные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 (7-ТМС рецепторы)</a:t>
            </a:r>
            <a:r>
              <a:rPr lang="ru-RU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трансмембранный сегмент состоит из семи петель; содержат центры связывания G-белка</a:t>
            </a:r>
          </a:p>
          <a:p>
            <a:pPr marL="0" indent="0">
              <a:buNone/>
              <a:defRPr/>
            </a:pPr>
            <a:endParaRPr lang="ru-RU" sz="36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901301" y="426127"/>
            <a:ext cx="9490229" cy="8966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Мембранные рецепторы в зависимости от структуры подразделяются на:</a:t>
            </a:r>
            <a:endParaRPr lang="ru-RU" altLang="ru-RU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8910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13064"/>
            <a:ext cx="8229600" cy="98391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Мембранные рецепторы являются интегральными компонентами плазматических мембран.  </a:t>
            </a:r>
            <a:b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200" y="1376938"/>
            <a:ext cx="3141217" cy="5290191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1. 7-ТМС-(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 —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это интегральные мембранные белки с семью трансмембранными спиральными сегментами петлями. Внеклеточная часть взаимодействует с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лигандой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 Трансмембранная часть представлена семью спиралями, пронизывающими липидный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бислой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мембраны. Внутриклеточные петли содержат центры связывания G-белка. </a:t>
            </a:r>
          </a:p>
          <a:p>
            <a:pPr marL="0" indent="0" algn="just">
              <a:buNone/>
              <a:defRPr/>
            </a:pPr>
            <a:endParaRPr lang="ru-RU" sz="2000" b="1" dirty="0">
              <a:solidFill>
                <a:srgbClr val="660033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6" r="2696" b="3809"/>
          <a:stretch>
            <a:fillRect/>
          </a:stretch>
        </p:blipFill>
        <p:spPr bwMode="auto">
          <a:xfrm>
            <a:off x="5122417" y="2125229"/>
            <a:ext cx="6706460" cy="3361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92768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4268" y="639562"/>
            <a:ext cx="4127500" cy="2095500"/>
          </a:xfrm>
        </p:spPr>
        <p:txBody>
          <a:bodyPr anchor="t" anchorCtr="0">
            <a:normAutofit fontScale="90000"/>
          </a:bodyPr>
          <a:lstStyle/>
          <a:p>
            <a:pPr algn="just">
              <a:defRPr/>
            </a:pPr>
            <a:r>
              <a:rPr lang="ru-RU" sz="20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2. 1-</a:t>
            </a:r>
            <a:r>
              <a:rPr lang="en-US" sz="20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TM</a:t>
            </a:r>
            <a:r>
              <a:rPr lang="ru-RU" sz="20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С-(</a:t>
            </a:r>
            <a:r>
              <a:rPr lang="en-US" sz="20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) — </a:t>
            </a:r>
            <a:r>
              <a:rPr lang="ru-RU" sz="2000" dirty="0">
                <a:effectLst/>
                <a:latin typeface="Arial" pitchFamily="34" charset="0"/>
                <a:cs typeface="Arial" pitchFamily="34" charset="0"/>
              </a:rPr>
              <a:t>это интегральные мембранные белки с одним трансмембранным сегментом и глобулярными структурами (доменами) на вне- и внутриклеточной поверхностях мембраны.</a:t>
            </a: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4557" y="1268626"/>
            <a:ext cx="5589217" cy="4342972"/>
          </a:xfrm>
          <a:noFill/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016536" y="3440112"/>
            <a:ext cx="4175464" cy="3417888"/>
          </a:xfrm>
        </p:spPr>
        <p:txBody>
          <a:bodyPr>
            <a:normAutofit/>
          </a:bodyPr>
          <a:lstStyle/>
          <a:p>
            <a:pPr algn="just">
              <a:buFont typeface="Arial" charset="0"/>
              <a:buNone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Внеклеточный домен содержит участок узнавания и связывания гормона, 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 внутриклеточный </a:t>
            </a:r>
            <a:r>
              <a:rPr lang="ru-RU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не связан с G-белком и сам обладает каталитической активностью.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Когда 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R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активируется гормоном, его внутриклеточный домен катализирует образование внутриклеточных вторичных посредников. </a:t>
            </a:r>
          </a:p>
          <a:p>
            <a:pPr algn="just">
              <a:buFont typeface="Arial" charset="0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85816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8870" y="2610035"/>
            <a:ext cx="4021584" cy="408373"/>
          </a:xfrm>
        </p:spPr>
        <p:txBody>
          <a:bodyPr anchor="t" anchorCtr="0">
            <a:norm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3.Каналообразующие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—</a:t>
            </a:r>
            <a:endParaRPr lang="ru-RU" sz="2000" dirty="0">
              <a:solidFill>
                <a:srgbClr val="00B050"/>
              </a:solidFill>
            </a:endParaRP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" t="282" r="615" b="3320"/>
          <a:stretch>
            <a:fillRect/>
          </a:stretch>
        </p:blipFill>
        <p:spPr>
          <a:xfrm>
            <a:off x="2058526" y="402640"/>
            <a:ext cx="4751387" cy="4591050"/>
          </a:xfrm>
          <a:noFill/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048870" y="3018408"/>
            <a:ext cx="4109621" cy="3142696"/>
          </a:xfrm>
        </p:spPr>
        <p:txBody>
          <a:bodyPr/>
          <a:lstStyle/>
          <a:p>
            <a:pPr algn="just">
              <a:buFont typeface="Arial" charset="0"/>
              <a:buNone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состоят из крупных интегральных белков, одновременно выполняющих роль ионного канала и рецептора. При присоединении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лиганды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(гормона) к рецептору изменяется внутренняя конфигурация белка, что открывает канал для ионов. В частности при работе ацетилхолин-зависимого канала проходят ионы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Na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(механизм образования ВПСП в синапсах). </a:t>
            </a:r>
          </a:p>
          <a:p>
            <a:pPr algn="just">
              <a:buFont typeface="Arial" charset="0"/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707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1838" y="2893667"/>
            <a:ext cx="3008312" cy="1536576"/>
          </a:xfrm>
        </p:spPr>
        <p:txBody>
          <a:bodyPr anchor="t" anchorCtr="0"/>
          <a:lstStyle/>
          <a:p>
            <a:pPr>
              <a:defRPr/>
            </a:pPr>
            <a:r>
              <a:rPr lang="ru-RU" sz="24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Внутриклеточные</a:t>
            </a:r>
            <a:r>
              <a:rPr lang="ru-RU" sz="2400" b="1" i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R</a:t>
            </a:r>
            <a:r>
              <a:rPr lang="ru-RU" sz="2400" b="1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)</a:t>
            </a:r>
            <a:r>
              <a:rPr lang="ru-RU" sz="2400" dirty="0">
                <a:solidFill>
                  <a:srgbClr val="00B05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>
                <a:effectLst/>
                <a:latin typeface="Arial" pitchFamily="34" charset="0"/>
                <a:cs typeface="Arial" pitchFamily="34" charset="0"/>
              </a:rPr>
              <a:t>расположены в </a:t>
            </a:r>
            <a:r>
              <a:rPr lang="ru-RU" sz="2400" dirty="0" err="1">
                <a:effectLst/>
                <a:latin typeface="Arial" pitchFamily="34" charset="0"/>
                <a:cs typeface="Arial" pitchFamily="34" charset="0"/>
              </a:rPr>
              <a:t>цитозоле</a:t>
            </a:r>
            <a:r>
              <a:rPr lang="ru-RU" sz="2400" dirty="0">
                <a:effectLst/>
                <a:latin typeface="Arial" pitchFamily="34" charset="0"/>
                <a:cs typeface="Arial" pitchFamily="34" charset="0"/>
              </a:rPr>
              <a:t> или ядре клетки.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41838" y="4430243"/>
            <a:ext cx="3008312" cy="2344276"/>
          </a:xfrm>
        </p:spPr>
        <p:txBody>
          <a:bodyPr/>
          <a:lstStyle/>
          <a:p>
            <a:pPr algn="just">
              <a:buFont typeface="Arial" charset="0"/>
              <a:buNone/>
              <a:defRPr/>
            </a:pPr>
            <a:r>
              <a:rPr lang="ru-RU" sz="2000" b="1" dirty="0" err="1">
                <a:latin typeface="Arial" pitchFamily="34" charset="0"/>
                <a:cs typeface="Arial" pitchFamily="34" charset="0"/>
              </a:rPr>
              <a:t>Лигандами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являются гидрофобные гормоны. После связывания с гормоном они изменяют скорость транскрипции и трансляции определённых генов.</a:t>
            </a:r>
          </a:p>
          <a:p>
            <a:pPr>
              <a:buFont typeface="Arial" charset="0"/>
              <a:buNone/>
              <a:defRPr/>
            </a:pPr>
            <a:endParaRPr lang="ru-RU" dirty="0"/>
          </a:p>
        </p:txBody>
      </p:sp>
      <p:pic>
        <p:nvPicPr>
          <p:cNvPr id="2662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632" y="514905"/>
            <a:ext cx="6566772" cy="4110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280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61684" y="1313894"/>
            <a:ext cx="1925714" cy="473475"/>
          </a:xfrm>
        </p:spPr>
        <p:txBody>
          <a:bodyPr anchorCtr="0"/>
          <a:lstStyle/>
          <a:p>
            <a:pPr algn="r">
              <a:defRPr/>
            </a:pPr>
            <a:r>
              <a:rPr lang="ru-RU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Механизм:</a:t>
            </a:r>
            <a:endParaRPr lang="ru-RU" sz="2400" dirty="0"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9255" y="152631"/>
            <a:ext cx="6661150" cy="6443478"/>
          </a:xfrm>
        </p:spPr>
        <p:txBody>
          <a:bodyPr>
            <a:noAutofit/>
          </a:bodyPr>
          <a:lstStyle/>
          <a:p>
            <a:pPr marL="0" indent="355600" algn="just">
              <a:buFont typeface="Arial" charset="0"/>
              <a:buAutoNum type="arabicPeriod"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Первый этап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действия гормона заключается во взаимодействии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лиганды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с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7-ТМС-(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R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) </a:t>
            </a:r>
          </a:p>
          <a:p>
            <a:pPr marL="0" indent="355600" algn="just">
              <a:buNone/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marL="0" indent="355600" algn="just">
              <a:buNone/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2.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Второй этап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передача гормонального сигнала на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мембранный </a:t>
            </a:r>
            <a:r>
              <a:rPr lang="en-US" sz="1600" b="1" i="1" dirty="0">
                <a:latin typeface="Arial" pitchFamily="34" charset="0"/>
                <a:cs typeface="Arial" pitchFamily="34" charset="0"/>
              </a:rPr>
              <a:t>G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-белок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вследствие чего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G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-белок взаимодействует с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мембраносвязанными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ферментами, катализирующими образование низкомолекулярных вторичных посредников и </a:t>
            </a:r>
          </a:p>
          <a:p>
            <a:pPr marL="0" indent="355600" algn="just">
              <a:buNone/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возвращение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G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-белка в исходное состояние.</a:t>
            </a:r>
          </a:p>
          <a:p>
            <a:pPr marL="0" indent="355600" algn="just">
              <a:buNone/>
              <a:defRPr/>
            </a:pP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marL="0" indent="355600" algn="just">
              <a:buNone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Механизм: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G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-белок крепится к </a:t>
            </a:r>
          </a:p>
          <a:p>
            <a:pPr marL="0" indent="355600" algn="just">
              <a:buNone/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внутриклеточному концу петли рецептора, и </a:t>
            </a:r>
          </a:p>
          <a:p>
            <a:pPr marL="0" indent="355600" algn="just">
              <a:buNone/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состоит из трёх компонентов </a:t>
            </a:r>
            <a:r>
              <a:rPr lang="en-US" sz="1600" b="1" dirty="0">
                <a:latin typeface="Arial" pitchFamily="34" charset="0"/>
                <a:cs typeface="Arial" pitchFamily="34" charset="0"/>
                <a:sym typeface="Symbol"/>
              </a:rPr>
              <a:t>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1600" b="1" dirty="0">
                <a:latin typeface="Arial" pitchFamily="34" charset="0"/>
                <a:cs typeface="Arial" pitchFamily="34" charset="0"/>
                <a:sym typeface="Symbol"/>
              </a:rPr>
              <a:t>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 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marL="0" indent="355600" algn="just">
              <a:buNone/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и </a:t>
            </a:r>
            <a:r>
              <a:rPr lang="en-US" sz="1600" b="1" dirty="0">
                <a:latin typeface="Arial" pitchFamily="34" charset="0"/>
                <a:cs typeface="Arial" pitchFamily="34" charset="0"/>
                <a:sym typeface="Symbol"/>
              </a:rPr>
              <a:t></a:t>
            </a:r>
            <a:r>
              <a:rPr lang="be-BY" sz="1600" dirty="0">
                <a:latin typeface="Arial" pitchFamily="34" charset="0"/>
                <a:cs typeface="Arial" pitchFamily="34" charset="0"/>
              </a:rPr>
              <a:t> субъединицы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b="1" dirty="0">
                <a:latin typeface="Arial" pitchFamily="34" charset="0"/>
                <a:cs typeface="Arial" pitchFamily="34" charset="0"/>
                <a:sym typeface="Symbol"/>
              </a:rPr>
              <a:t>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be-BY" sz="1600" dirty="0">
                <a:latin typeface="Arial" pitchFamily="34" charset="0"/>
                <a:cs typeface="Arial" pitchFamily="34" charset="0"/>
              </a:rPr>
              <a:t>субъединица связана </a:t>
            </a:r>
          </a:p>
          <a:p>
            <a:pPr marL="0" indent="355600" algn="just">
              <a:buNone/>
              <a:defRPr/>
            </a:pPr>
            <a:r>
              <a:rPr lang="be-BY" sz="1600" dirty="0">
                <a:latin typeface="Arial" pitchFamily="34" charset="0"/>
                <a:cs typeface="Arial" pitchFamily="34" charset="0"/>
              </a:rPr>
              <a:t>с </a:t>
            </a:r>
            <a:r>
              <a:rPr lang="be-BY" sz="1600" i="1" dirty="0">
                <a:latin typeface="Arial" pitchFamily="34" charset="0"/>
                <a:cs typeface="Arial" pitchFamily="34" charset="0"/>
              </a:rPr>
              <a:t>гуанозиндифосфатом </a:t>
            </a:r>
            <a:r>
              <a:rPr lang="be-BY" sz="1600" dirty="0">
                <a:latin typeface="Arial" pitchFamily="34" charset="0"/>
                <a:cs typeface="Arial" pitchFamily="34" charset="0"/>
              </a:rPr>
              <a:t>(ГДФ). При активизации гормоном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1600" b="1" dirty="0">
                <a:latin typeface="Arial" pitchFamily="34" charset="0"/>
                <a:cs typeface="Arial" pitchFamily="34" charset="0"/>
              </a:rPr>
              <a:t>R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)-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ра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ГДФ заменяется на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гуанозинтрифосфат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(ГТФ), </a:t>
            </a:r>
          </a:p>
          <a:p>
            <a:pPr marL="0" indent="355600" algn="just">
              <a:buNone/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при этом </a:t>
            </a:r>
            <a:r>
              <a:rPr lang="en-US" sz="1600" b="1" dirty="0">
                <a:latin typeface="Arial" pitchFamily="34" charset="0"/>
                <a:cs typeface="Arial" pitchFamily="34" charset="0"/>
                <a:sym typeface="Symbol"/>
              </a:rPr>
              <a:t>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be-BY" sz="1600" dirty="0">
                <a:latin typeface="Arial" pitchFamily="34" charset="0"/>
                <a:cs typeface="Arial" pitchFamily="34" charset="0"/>
              </a:rPr>
              <a:t>субъединица отделяется от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G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-белка и меняет активность ферментов (</a:t>
            </a:r>
            <a:r>
              <a:rPr lang="ru-RU" sz="1600" i="1" u="sng" dirty="0" err="1">
                <a:latin typeface="Arial" pitchFamily="34" charset="0"/>
                <a:cs typeface="Arial" pitchFamily="34" charset="0"/>
              </a:rPr>
              <a:t>аденилатциклазы</a:t>
            </a:r>
            <a:r>
              <a:rPr lang="ru-RU" sz="1600" i="1" u="sng" dirty="0">
                <a:latin typeface="Arial" pitchFamily="34" charset="0"/>
                <a:cs typeface="Arial" pitchFamily="34" charset="0"/>
              </a:rPr>
              <a:t>,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u="sng" dirty="0" err="1">
                <a:latin typeface="Arial" pitchFamily="34" charset="0"/>
                <a:cs typeface="Arial" pitchFamily="34" charset="0"/>
              </a:rPr>
              <a:t>протеинкиназы</a:t>
            </a:r>
            <a:r>
              <a:rPr lang="ru-RU" sz="1600" u="sng" dirty="0">
                <a:latin typeface="Arial" pitchFamily="34" charset="0"/>
                <a:cs typeface="Arial" pitchFamily="34" charset="0"/>
              </a:rPr>
              <a:t> G, </a:t>
            </a:r>
            <a:r>
              <a:rPr lang="ru-RU" sz="1600" i="1" u="sng" dirty="0" err="1">
                <a:latin typeface="Arial" pitchFamily="34" charset="0"/>
                <a:cs typeface="Arial" pitchFamily="34" charset="0"/>
              </a:rPr>
              <a:t>фосфолипазы</a:t>
            </a:r>
            <a:r>
              <a:rPr lang="ru-RU" sz="1600" i="1" u="sng" dirty="0">
                <a:latin typeface="Arial" pitchFamily="34" charset="0"/>
                <a:cs typeface="Arial" pitchFamily="34" charset="0"/>
              </a:rPr>
              <a:t> С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) приводящих к образованию вторичных посредников.</a:t>
            </a:r>
          </a:p>
          <a:p>
            <a:pPr marL="0" indent="355600" algn="just">
              <a:buNone/>
              <a:defRPr/>
            </a:pP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marL="0" indent="355600" algn="just">
              <a:buNone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3.Третий этап –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образование низкомолекулярных вторичных посредников (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мессенджеров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): </a:t>
            </a:r>
            <a:r>
              <a:rPr lang="ru-RU" sz="1600" b="1" i="1" dirty="0" err="1">
                <a:latin typeface="Arial" pitchFamily="34" charset="0"/>
                <a:cs typeface="Arial" pitchFamily="34" charset="0"/>
              </a:rPr>
              <a:t>цАМФ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, ДАГ, ИФ3 и Са</a:t>
            </a:r>
            <a:r>
              <a:rPr lang="ru-RU" sz="1600" b="1" i="1" baseline="30000" dirty="0">
                <a:latin typeface="Arial" pitchFamily="34" charset="0"/>
                <a:cs typeface="Arial" pitchFamily="34" charset="0"/>
              </a:rPr>
              <a:t>2+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b="1" i="1" dirty="0" err="1">
                <a:latin typeface="Arial" pitchFamily="34" charset="0"/>
                <a:cs typeface="Arial" pitchFamily="34" charset="0"/>
              </a:rPr>
              <a:t>цГМФ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.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>
                <a:latin typeface="Arial" pitchFamily="34" charset="0"/>
                <a:cs typeface="Arial" pitchFamily="34" charset="0"/>
              </a:rPr>
            </a:b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19" t="5064"/>
          <a:stretch>
            <a:fillRect/>
          </a:stretch>
        </p:blipFill>
        <p:spPr bwMode="auto">
          <a:xfrm>
            <a:off x="8305677" y="1887983"/>
            <a:ext cx="3683000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97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36311" y="296490"/>
            <a:ext cx="5594658" cy="6561510"/>
          </a:xfrm>
        </p:spPr>
        <p:txBody>
          <a:bodyPr>
            <a:noAutofit/>
          </a:bodyPr>
          <a:lstStyle/>
          <a:p>
            <a:pPr marL="0" indent="355600" algn="just">
              <a:buNone/>
              <a:defRPr/>
            </a:pPr>
            <a:r>
              <a:rPr lang="ru-RU" sz="1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Вторичный посредник </a:t>
            </a:r>
            <a:r>
              <a:rPr lang="ru-RU" sz="1800" b="1" i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1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образуется при действии фермента </a:t>
            </a:r>
            <a:r>
              <a:rPr lang="ru-RU" sz="1800" b="1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аденилатциклазы</a:t>
            </a:r>
            <a:r>
              <a:rPr lang="ru-RU" sz="1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 реализует действие гормонов: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кортиколиберин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соматолиберин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ВИП, глюкагон, вазопрессин, ЛГ, ФСГ, ТТГ, хорионический гонадотропин, АКТГ,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паратгормон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простагландины типа Е, D и I, b-адренергические катехоламины.</a:t>
            </a:r>
          </a:p>
          <a:p>
            <a:pPr marL="0" indent="355600" algn="just">
              <a:buNone/>
              <a:defRPr/>
            </a:pPr>
            <a:r>
              <a:rPr lang="ru-RU" sz="1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Гормоны</a:t>
            </a:r>
            <a:r>
              <a:rPr lang="ru-RU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которые приводят к ингибированию системы</a:t>
            </a:r>
            <a:r>
              <a:rPr lang="ru-RU" sz="1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аденилатциклазы</a:t>
            </a:r>
            <a:r>
              <a:rPr lang="ru-RU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соматостатин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ангиотензин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II, ацетилхолин (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мускариновый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эффект), дофамин,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опиоиды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и a</a:t>
            </a:r>
            <a:r>
              <a:rPr lang="ru-RU" sz="1800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-адренергические катехоламины. </a:t>
            </a:r>
          </a:p>
          <a:p>
            <a:pPr marL="0" indent="355600" algn="just">
              <a:buNone/>
              <a:defRPr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одной и той же ткани могут присутствовать вторичный посредник </a:t>
            </a:r>
            <a:r>
              <a:rPr lang="ru-RU" sz="1800" b="1" i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1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800" b="1" i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цГМФ</a:t>
            </a:r>
            <a:r>
              <a:rPr lang="ru-RU" sz="1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355600" algn="just">
              <a:buNone/>
              <a:defRPr/>
            </a:pPr>
            <a:r>
              <a:rPr lang="ru-RU" sz="18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Вторичный посредник </a:t>
            </a:r>
            <a:r>
              <a:rPr lang="ru-RU" sz="18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цГМФ</a:t>
            </a:r>
            <a:r>
              <a:rPr lang="ru-RU" sz="1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циклический </a:t>
            </a:r>
            <a:r>
              <a:rPr lang="ru-RU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гуанозинмонофосфат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) для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7-ТМС-(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0" indent="355600" algn="just">
              <a:buNone/>
              <a:defRPr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образуется при активации </a:t>
            </a:r>
            <a:r>
              <a:rPr lang="ru-RU" sz="1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протеинкиназы</a:t>
            </a:r>
            <a:r>
              <a:rPr lang="ru-RU" sz="1800" b="1" u="sng" dirty="0">
                <a:latin typeface="Arial" panose="020B0604020202020204" pitchFamily="34" charset="0"/>
                <a:cs typeface="Arial" panose="020B0604020202020204" pitchFamily="34" charset="0"/>
              </a:rPr>
              <a:t> G.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Протеинкиназа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присутствует не во всех тканях, её обнаруживают в лёгких, мозжечке, гладких мышцах и тромбоцитах. </a:t>
            </a:r>
            <a:r>
              <a:rPr lang="ru-RU" sz="1800" i="1" dirty="0">
                <a:latin typeface="Arial" panose="020B0604020202020204" pitchFamily="34" charset="0"/>
                <a:cs typeface="Arial" panose="020B0604020202020204" pitchFamily="34" charset="0"/>
              </a:rPr>
              <a:t>Действие</a:t>
            </a:r>
            <a:r>
              <a:rPr lang="ru-RU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i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цГМФ</a:t>
            </a:r>
            <a:r>
              <a:rPr lang="ru-RU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может приводить к активизации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фосфодиэстеразы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- фермента, катализирующие превращение </a:t>
            </a:r>
            <a:r>
              <a:rPr lang="ru-RU" sz="18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неактивный метаболит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166" y="470510"/>
            <a:ext cx="4262222" cy="4181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88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4192" y="346230"/>
            <a:ext cx="3932808" cy="984498"/>
          </a:xfrm>
        </p:spPr>
        <p:txBody>
          <a:bodyPr anchor="t" anchorCtr="0">
            <a:normAutofit fontScale="90000"/>
          </a:bodyPr>
          <a:lstStyle/>
          <a:p>
            <a:pPr algn="ctr">
              <a:defRPr/>
            </a:pPr>
            <a:r>
              <a:rPr lang="ru-RU" sz="1600" b="1" i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Вторичные посредники </a:t>
            </a:r>
            <a:r>
              <a:rPr lang="ru-RU" sz="1600" b="1" i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ДАГ</a:t>
            </a:r>
            <a:r>
              <a:rPr lang="ru-RU" sz="1600" b="1" i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6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диацилглицерол</a:t>
            </a:r>
            <a:r>
              <a:rPr lang="ru-RU" sz="1600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600" b="1" i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b="1" i="1" dirty="0" err="1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ИФ3</a:t>
            </a:r>
            <a:r>
              <a:rPr lang="ru-RU" sz="1600" b="1" i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600" b="1" dirty="0" err="1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инозитол</a:t>
            </a:r>
            <a:r>
              <a:rPr lang="ru-RU" sz="1600" b="1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-1,4,5-</a:t>
            </a:r>
            <a:r>
              <a:rPr lang="ru-RU" sz="1600" b="1" dirty="0" err="1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трифосфат</a:t>
            </a:r>
            <a:r>
              <a:rPr lang="ru-RU" sz="16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600" b="1" i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</a:t>
            </a:r>
            <a:r>
              <a:rPr lang="ru-RU" sz="16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i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Са</a:t>
            </a:r>
            <a:r>
              <a:rPr lang="ru-RU" sz="1600" b="1" i="1" baseline="30000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2+</a:t>
            </a:r>
            <a:r>
              <a:rPr lang="ru-RU" sz="1600" b="1" i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образуется при действии фермента </a:t>
            </a:r>
            <a:r>
              <a:rPr lang="ru-RU" sz="1600" b="1" u="sng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фосфолипазы</a:t>
            </a:r>
            <a:r>
              <a:rPr lang="ru-RU" sz="16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5333" y="530504"/>
            <a:ext cx="6143348" cy="5853113"/>
          </a:xfrm>
        </p:spPr>
        <p:txBody>
          <a:bodyPr>
            <a:noAutofit/>
          </a:bodyPr>
          <a:lstStyle/>
          <a:p>
            <a:pPr marL="0" indent="355600" algn="just">
              <a:buNone/>
              <a:defRPr/>
            </a:pPr>
            <a:r>
              <a:rPr lang="ru-RU" sz="1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комплекс </a:t>
            </a:r>
            <a:r>
              <a:rPr lang="ru-RU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инозитол-1,4,5-трифосфат (ИТФ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и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Са</a:t>
            </a:r>
            <a:r>
              <a:rPr lang="ru-RU" sz="1800" b="1" i="1" baseline="30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2+</a:t>
            </a:r>
            <a:r>
              <a:rPr lang="ru-RU" sz="1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реализует мышечное сокращение, выделение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нейромедиатора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из нервных окончаний путем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экзоцитоза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активизация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протеинкиназ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способных проникать в ядро клетки, где они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фосфорилируют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белки, ответственные за активацию транскрипции.</a:t>
            </a:r>
          </a:p>
          <a:p>
            <a:pPr marL="0" indent="355600" algn="just">
              <a:buNone/>
              <a:defRPr/>
            </a:pPr>
            <a:r>
              <a:rPr lang="ru-RU" sz="1800" b="1" dirty="0">
                <a:latin typeface="Arial" pitchFamily="34" charset="0"/>
                <a:cs typeface="Arial" pitchFamily="34" charset="0"/>
              </a:rPr>
              <a:t> </a:t>
            </a: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marL="0" indent="355600" algn="just">
              <a:buNone/>
              <a:defRPr/>
            </a:pPr>
            <a:r>
              <a:rPr lang="ru-RU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б) </a:t>
            </a:r>
            <a:r>
              <a:rPr lang="ru-RU" sz="18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диацилглицерол</a:t>
            </a:r>
            <a:r>
              <a:rPr lang="ru-RU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(ДАГ)</a:t>
            </a:r>
            <a:r>
              <a:rPr lang="ru-RU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остается в плазматической мембране и либо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гидролизуется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с образованием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арахидоновой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кислоты (необходимой для синтеза простагландинов), либо активирует </a:t>
            </a:r>
            <a:r>
              <a:rPr lang="ru-RU" sz="1800" u="sng" dirty="0" err="1">
                <a:latin typeface="Arial" pitchFamily="34" charset="0"/>
                <a:cs typeface="Arial" pitchFamily="34" charset="0"/>
              </a:rPr>
              <a:t>протеинкиназу</a:t>
            </a:r>
            <a:r>
              <a:rPr lang="ru-RU" sz="1800" u="sng" dirty="0">
                <a:latin typeface="Arial" pitchFamily="34" charset="0"/>
                <a:cs typeface="Arial" pitchFamily="34" charset="0"/>
              </a:rPr>
              <a:t> С.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355600" algn="just">
              <a:buNone/>
              <a:defRPr/>
            </a:pPr>
            <a:r>
              <a:rPr lang="ru-RU" sz="1800" u="sng" dirty="0" err="1">
                <a:latin typeface="Arial" pitchFamily="34" charset="0"/>
                <a:cs typeface="Arial" pitchFamily="34" charset="0"/>
              </a:rPr>
              <a:t>Протеинкиназа</a:t>
            </a:r>
            <a:r>
              <a:rPr lang="ru-RU" sz="1800" u="sng" dirty="0">
                <a:latin typeface="Arial" pitchFamily="34" charset="0"/>
                <a:cs typeface="Arial" pitchFamily="34" charset="0"/>
              </a:rPr>
              <a:t> С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приводит к активации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Na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/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H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обменного насоса плазматической мембраны, контролирующий внутриклеточный рН; а также способна усиливать транскрипцию генов. </a:t>
            </a:r>
          </a:p>
          <a:p>
            <a:pPr marL="0" indent="355600" algn="just">
              <a:buNone/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marL="0" indent="355600" algn="just">
              <a:buNone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Гормоны использующие </a:t>
            </a:r>
            <a:r>
              <a:rPr lang="ru-RU" sz="1800" b="1" u="sng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фосфолипазу</a:t>
            </a:r>
            <a:r>
              <a:rPr lang="ru-RU" sz="18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С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для образования вторичных посредников: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гонадолиберин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тиролиберин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дофамин,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тромбоксаны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А2,  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агниотензин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II,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паратгормон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катехоламины, ацетилхолин,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брадикинин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вазопрессин.</a:t>
            </a:r>
          </a:p>
          <a:p>
            <a:pPr marL="0" indent="0">
              <a:buNone/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681" y="1330728"/>
            <a:ext cx="4003830" cy="5381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284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5"/>
          <a:stretch>
            <a:fillRect/>
          </a:stretch>
        </p:blipFill>
        <p:spPr bwMode="auto">
          <a:xfrm>
            <a:off x="9365943" y="3185148"/>
            <a:ext cx="2826058" cy="3517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0863" y="1216241"/>
            <a:ext cx="8229600" cy="5641759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а)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гуанилатциклазы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катализирующие образование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цГМФ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из ГТФ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.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Первый тип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гуанилатциклаз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локализующийся в плазматической мембране, активируется внеклеточной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лигандой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(предсердным натрийуретическим фактором); второй тип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гуанилатциклаз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не является мембранным рецептором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—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цитозольный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фермент,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активируемый оксидом азота (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NO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).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В тканях человека присутствуют 3 типа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мембранносвязанных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гуанилатциклаз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в активации которых принимают участие специфические регуляторы – предсердный натрийуретический фактор (ПНФ), натрийуретический пептид задней доли гипофиза и кишечный пептид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гуанилин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б) самой распространённой группой 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1-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TM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С-(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являются рецепторные </a:t>
            </a:r>
            <a:r>
              <a:rPr lang="ru-RU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тирозинкиназы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sz="2000" b="1" dirty="0">
                <a:latin typeface="Arial" pitchFamily="34" charset="0"/>
                <a:cs typeface="Arial" pitchFamily="34" charset="0"/>
              </a:rPr>
              <a:t>(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тирозин-специфичная </a:t>
            </a:r>
            <a:r>
              <a:rPr lang="ru-RU" sz="2000" i="1" dirty="0" err="1">
                <a:latin typeface="Arial" pitchFamily="34" charset="0"/>
                <a:cs typeface="Arial" pitchFamily="34" charset="0"/>
              </a:rPr>
              <a:t>протеинкиназа</a:t>
            </a:r>
            <a:r>
              <a:rPr lang="ru-RU" sz="2000" i="1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Важнейшей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тирозинкиназой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является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r>
              <a:rPr lang="ru-RU" sz="2000" b="1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latin typeface="Arial" pitchFamily="34" charset="0"/>
                <a:cs typeface="Arial" pitchFamily="34" charset="0"/>
              </a:rPr>
              <a:t>) инсулина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820863" y="213064"/>
            <a:ext cx="8015595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1-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TM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С-(</a:t>
            </a:r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R) 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относятся :</a:t>
            </a:r>
            <a:b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34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596109" y="1694740"/>
            <a:ext cx="5397622" cy="504296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Font typeface="Arial" charset="0"/>
              <a:buAutoNum type="arabicParenR"/>
              <a:defRPr/>
            </a:pPr>
            <a:r>
              <a:rPr lang="ru-RU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Цитозольные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рецепторы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связаны с белком-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шапероном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которые присоединяются к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таким образом, что закрывают его ДНК-связывающий домен. Когда гормон взаимодействует с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то белок-ингибитор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шаперон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отделяется от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в результате чего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активируется. Активированный гормон-рецепторный комплекс перемещается в ядро, где он взаимодействует со строго определенными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гормон-узнающими элементами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ДНК </a:t>
            </a:r>
          </a:p>
          <a:p>
            <a:pPr marL="0" indent="0" algn="just">
              <a:buNone/>
              <a:defRPr/>
            </a:pP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2)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тиреоидных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гормонов находятся в ядре в связанном с хроматином состоянии. После взаимодействия с гормоном изменяется </a:t>
            </a:r>
            <a:r>
              <a:rPr lang="ru-RU" sz="2000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конформация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что повышает его сродство к ДНК, т. е.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может регулировать экспрессию генов</a:t>
            </a:r>
          </a:p>
          <a:p>
            <a:pPr>
              <a:buFont typeface="Arial" charset="0"/>
              <a:buChar char="•"/>
              <a:defRPr/>
            </a:pPr>
            <a:endParaRPr lang="ru-RU" sz="3200" dirty="0"/>
          </a:p>
        </p:txBody>
      </p:sp>
      <p:pic>
        <p:nvPicPr>
          <p:cNvPr id="31748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" t="3085" r="11751" b="6747"/>
          <a:stretch>
            <a:fillRect/>
          </a:stretch>
        </p:blipFill>
        <p:spPr>
          <a:xfrm>
            <a:off x="1820863" y="1694740"/>
            <a:ext cx="4694808" cy="4853518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820863" y="417251"/>
            <a:ext cx="10084092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Механизм 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действия гормонов через рецепторы расположенные в цитоплазме клетки</a:t>
            </a:r>
          </a:p>
        </p:txBody>
      </p:sp>
    </p:spTree>
    <p:extLst>
      <p:ext uri="{BB962C8B-B14F-4D97-AF65-F5344CB8AC3E}">
        <p14:creationId xmlns:p14="http://schemas.microsoft.com/office/powerpoint/2010/main" val="250907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2424" y="834501"/>
            <a:ext cx="5076548" cy="5610687"/>
          </a:xfrm>
        </p:spPr>
        <p:txBody>
          <a:bodyPr anchorCtr="0">
            <a:noAutofit/>
          </a:bodyPr>
          <a:lstStyle/>
          <a:p>
            <a:pPr algn="l">
              <a:lnSpc>
                <a:spcPct val="100000"/>
              </a:lnSpc>
              <a:defRPr/>
            </a:pPr>
            <a:r>
              <a:rPr lang="ru-RU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РЕГУЛЯЦИЯ СЕКРЕЦИИ ГОРМОНОВ: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1.Нервная регуляция.</a:t>
            </a:r>
            <a:b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2.Регуляция </a:t>
            </a:r>
            <a:r>
              <a:rPr lang="ru-RU" sz="2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тропными</a:t>
            </a:r>
            <a: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гормонами гипофиза</a:t>
            </a:r>
            <a:b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3.Регуляция обратными связями</a:t>
            </a:r>
            <a:b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4.Влияние конечных эффектов гормонов на их секрецию.</a:t>
            </a:r>
            <a:b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5.Влияние суточных и других ритмов.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7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5390" y="1145138"/>
            <a:ext cx="5763121" cy="4162646"/>
          </a:xfrm>
          <a:noFill/>
        </p:spPr>
      </p:pic>
    </p:spTree>
    <p:extLst>
      <p:ext uri="{BB962C8B-B14F-4D97-AF65-F5344CB8AC3E}">
        <p14:creationId xmlns:p14="http://schemas.microsoft.com/office/powerpoint/2010/main" val="9822349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2237173" y="478827"/>
            <a:ext cx="9407370" cy="1225686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При раздражении </a:t>
            </a:r>
            <a:r>
              <a:rPr lang="ru-RU" sz="20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гипаталамуса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его клетки способны отвечать образованием и секрецией гормонов 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стимулирующих (</a:t>
            </a:r>
            <a:r>
              <a:rPr lang="ru-RU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рилизинг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-гормоны или </a:t>
            </a:r>
            <a:r>
              <a:rPr lang="ru-RU" sz="20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либерины</a:t>
            </a:r>
            <a:r>
              <a:rPr lang="ru-RU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угнетающих (</a:t>
            </a:r>
            <a:r>
              <a:rPr lang="ru-RU" sz="2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статины</a:t>
            </a:r>
            <a:r>
              <a:rPr lang="ru-RU" sz="2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секрецию гормонов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аденогипофиза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buFont typeface="Arial" charset="0"/>
              <a:buChar char="•"/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390283"/>
              </p:ext>
            </p:extLst>
          </p:nvPr>
        </p:nvGraphicFramePr>
        <p:xfrm>
          <a:off x="2707689" y="1780587"/>
          <a:ext cx="8771138" cy="4816588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385569"/>
                <a:gridCol w="4385569"/>
              </a:tblGrid>
              <a:tr h="414022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либерины</a:t>
                      </a:r>
                      <a:endParaRPr lang="ru-RU" sz="2200" dirty="0">
                        <a:solidFill>
                          <a:srgbClr val="00B05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статины</a:t>
                      </a:r>
                      <a:endParaRPr lang="ru-RU" sz="22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4389864">
                <a:tc>
                  <a:txBody>
                    <a:bodyPr/>
                    <a:lstStyle/>
                    <a:p>
                      <a:pPr marL="0" indent="0" algn="l">
                        <a:buFont typeface="Arial" charset="0"/>
                        <a:buNone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а)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соматолиберин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 marL="0" indent="0" algn="l">
                        <a:buFont typeface="Arial" charset="0"/>
                        <a:buNone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б)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пролактолиберин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функцию которого выполняют, вероятно,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тиролиберин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ВИП;</a:t>
                      </a:r>
                    </a:p>
                    <a:p>
                      <a:pPr marL="0" indent="0" algn="l">
                        <a:buFont typeface="Arial" charset="0"/>
                        <a:buNone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в) гормон, высвобождающий меланоцитостимулирующий гормон (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меланолиберин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г)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тиролиберин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д) гормон -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гонадолиберин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люлиберин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);</a:t>
                      </a:r>
                    </a:p>
                    <a:p>
                      <a:pPr marL="0" indent="0" algn="l">
                        <a:buFont typeface="Arial" charset="0"/>
                        <a:buNone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е)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кортиколиберин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  <a:endParaRPr lang="ru-RU" sz="22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а)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соматостатин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б)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пролактостатин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(дофамин);</a:t>
                      </a:r>
                    </a:p>
                    <a:p>
                      <a:pPr algn="l"/>
                      <a:endParaRPr lang="ru-RU" sz="2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в) гормон, угнетающий высвобождение меланоцитостимулирующего гормона – </a:t>
                      </a:r>
                      <a:r>
                        <a:rPr lang="ru-RU" sz="2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меланостатин</a:t>
                      </a:r>
                      <a:r>
                        <a:rPr lang="ru-RU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/>
                      <a:endParaRPr lang="ru-RU" sz="2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ru-RU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6" marR="91436" marT="45722" marB="4572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8136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8987" y="1412876"/>
            <a:ext cx="9703925" cy="5298642"/>
          </a:xfrm>
        </p:spPr>
        <p:txBody>
          <a:bodyPr>
            <a:normAutofit lnSpcReduction="10000"/>
          </a:bodyPr>
          <a:lstStyle/>
          <a:p>
            <a:pPr algn="just"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ЛГ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лютропин,лютеинизирующий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связывается с клетками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Лейдига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яичек и жёлтого тела яичников в половых железах, образуются благодаря </a:t>
            </a:r>
            <a:r>
              <a:rPr lang="ru-RU" sz="1600" b="1" dirty="0" err="1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гонадолиберину</a:t>
            </a:r>
            <a:r>
              <a:rPr lang="ru-RU" sz="16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b="1" dirty="0" err="1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люлиберину</a:t>
            </a:r>
            <a:r>
              <a:rPr lang="ru-RU" sz="16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algn="just"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ФСГ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b="1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фоллитропин</a:t>
            </a:r>
            <a:r>
              <a:rPr lang="ru-RU" sz="1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0" indent="0" algn="just">
              <a:buNone/>
              <a:defRPr/>
            </a:pPr>
            <a:r>
              <a:rPr lang="ru-RU" sz="1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фолликулостимулирующий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связывается с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клетками фолликул яичников и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Сертоли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яичек — регулируют образование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половых гормонов в половых железах;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образуются благодаря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гонадолиберину</a:t>
            </a:r>
            <a:r>
              <a:rPr lang="ru-RU" sz="16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600" b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фоллиберину</a:t>
            </a:r>
            <a:r>
              <a:rPr lang="ru-RU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). </a:t>
            </a:r>
          </a:p>
          <a:p>
            <a:pPr algn="just"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ТТГ (</a:t>
            </a:r>
            <a:r>
              <a:rPr lang="ru-RU" sz="16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тиротропин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связывается с </a:t>
            </a:r>
          </a:p>
          <a:p>
            <a:pPr marL="0" indent="0" algn="just">
              <a:buNone/>
              <a:defRPr/>
            </a:pP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тироцитами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и стимулирует продукцию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йодсодержащих гормонов щитовидной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железы; вырабатывается благодаря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  <a:defRPr/>
            </a:pPr>
            <a:r>
              <a:rPr lang="ru-RU" sz="1600" b="1" dirty="0" err="1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тиролиберину</a:t>
            </a:r>
            <a:r>
              <a:rPr lang="ru-RU" sz="16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Font typeface="Arial" charset="0"/>
              <a:buChar char="•"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АКТГ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1600" b="1" i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адренокортикотропин</a:t>
            </a: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связывается с клетками коры надпочечников и инициирует синтез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глюкокортикоидов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и частично </a:t>
            </a:r>
            <a:r>
              <a:rPr lang="ru-RU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минералокортикоидов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образуется под воздействием </a:t>
            </a:r>
            <a:r>
              <a:rPr lang="ru-RU" sz="1600" b="1" dirty="0" err="1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кортиколиберина</a:t>
            </a:r>
            <a:r>
              <a:rPr lang="ru-RU" sz="1600" b="1" dirty="0">
                <a:solidFill>
                  <a:srgbClr val="660033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Font typeface="Arial" charset="0"/>
              <a:buChar char="•"/>
              <a:defRPr/>
            </a:pP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2" r="12125" b="4758"/>
          <a:stretch>
            <a:fillRect/>
          </a:stretch>
        </p:blipFill>
        <p:spPr bwMode="auto">
          <a:xfrm>
            <a:off x="8084540" y="2095130"/>
            <a:ext cx="3304879" cy="3169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67597" y="176552"/>
            <a:ext cx="10084092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РЕГУЛЯЦИЯ </a:t>
            </a:r>
            <a:r>
              <a:rPr lang="ru-RU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ТРОПНЫМИ</a:t>
            </a:r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ГОРМОНАМИ ГИПОФИЗА</a:t>
            </a:r>
          </a:p>
        </p:txBody>
      </p:sp>
    </p:spTree>
    <p:extLst>
      <p:ext uri="{BB962C8B-B14F-4D97-AF65-F5344CB8AC3E}">
        <p14:creationId xmlns:p14="http://schemas.microsoft.com/office/powerpoint/2010/main" val="18293880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99821" y="1385887"/>
            <a:ext cx="9951868" cy="547211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обратной связью 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называется  система, в которой конечный продукт деятельности этой системы (например, гормон) изменяет функцию компонентов, составляющих систему.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длинной” цепью обратной связи</a:t>
            </a: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называется взаимодействие периферической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эндокринной железы с гипофизарными и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гипоталамическими центрами посредством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изменяющейся концентрации гормонов в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циркулирующей крови. </a:t>
            </a:r>
          </a:p>
          <a:p>
            <a:pPr marL="0" indent="0" algn="just">
              <a:buNone/>
              <a:defRPr/>
            </a:pP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“короткой” цепью обратной связи</a:t>
            </a: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понимают взаимодействие, когда повышение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гипофизарного </a:t>
            </a: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тропного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гормона уменьшает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секрецию и высвобождение </a:t>
            </a:r>
          </a:p>
          <a:p>
            <a:pPr marL="0" indent="0" algn="just">
              <a:buNone/>
              <a:defRPr/>
            </a:pPr>
            <a:r>
              <a:rPr lang="ru-RU" sz="1600" b="1" dirty="0" err="1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рилизинг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-факторного гормона</a:t>
            </a:r>
          </a:p>
          <a:p>
            <a:pPr marL="0" indent="0" algn="just">
              <a:buNone/>
              <a:defRPr/>
            </a:pPr>
            <a:r>
              <a:rPr lang="ru-RU" sz="1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“Ультракороткая” цепь</a:t>
            </a: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– вид взаимодействия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в пределах гипоталамуса, когда высвобождение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гормона влияет на процессы своей секреции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либо секреции и высвобождения другого </a:t>
            </a:r>
          </a:p>
          <a:p>
            <a:pPr marL="0" indent="0" algn="just">
              <a:buNone/>
              <a:defRPr/>
            </a:pPr>
            <a:r>
              <a:rPr lang="ru-RU" sz="1600" b="1" dirty="0">
                <a:solidFill>
                  <a:schemeClr val="bg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гормона</a:t>
            </a:r>
          </a:p>
        </p:txBody>
      </p:sp>
      <p:pic>
        <p:nvPicPr>
          <p:cNvPr id="3584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11527" y="1858962"/>
            <a:ext cx="3840162" cy="45259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67597" y="176552"/>
            <a:ext cx="10084092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РЕГУЛЯЦИЯ ОБРАТНЫМИ СВЯЗЯМИ</a:t>
            </a:r>
          </a:p>
        </p:txBody>
      </p:sp>
    </p:spTree>
    <p:extLst>
      <p:ext uri="{BB962C8B-B14F-4D97-AF65-F5344CB8AC3E}">
        <p14:creationId xmlns:p14="http://schemas.microsoft.com/office/powerpoint/2010/main" val="35493737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84412" y="673701"/>
            <a:ext cx="9925235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84413" y="2169941"/>
            <a:ext cx="94635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70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Гифки &quot;спасибо за внимание&quot;. Большая подборка GIF аним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273" y="337352"/>
            <a:ext cx="9552373" cy="633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71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7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7" id="{A370F705-8741-4A40-9E48-6EECAD9C8CE6}" vid="{6A16921B-132C-4AAC-9C61-91C712BD9EA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Тема17</Template>
  <TotalTime>247</TotalTime>
  <Words>2459</Words>
  <Application>Microsoft Office PowerPoint</Application>
  <PresentationFormat>Широкоэкранный</PresentationFormat>
  <Paragraphs>287</Paragraphs>
  <Slides>34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2" baseType="lpstr">
      <vt:lpstr>Arial</vt:lpstr>
      <vt:lpstr>Calibri</vt:lpstr>
      <vt:lpstr>Calibri Light</vt:lpstr>
      <vt:lpstr>Symbol</vt:lpstr>
      <vt:lpstr>Tahoma</vt:lpstr>
      <vt:lpstr>Times New Roman</vt:lpstr>
      <vt:lpstr>Wingdings</vt:lpstr>
      <vt:lpstr>Тема17</vt:lpstr>
      <vt:lpstr>Андижанский государственный медицинский институт  </vt:lpstr>
      <vt:lpstr>Презентация PowerPoint</vt:lpstr>
      <vt:lpstr>Презентация PowerPoint</vt:lpstr>
      <vt:lpstr>Эндокринная система — система, осуществляющая регуляцию и координацию функций организма, посредством внутренней секреции физиологически активных веществ, переносимых кровью. </vt:lpstr>
      <vt:lpstr>Современные представления об эндокринной системе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Типы секреции гормонов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Мембранные рецепторы являются интегральными компонентами плазматических мембран.   </vt:lpstr>
      <vt:lpstr>2. 1-TMС-(R) — это интегральные мембранные белки с одним трансмембранным сегментом и глобулярными структурами (доменами) на вне- и внутриклеточной поверхностях мембраны.</vt:lpstr>
      <vt:lpstr>3.Каналообразующие (R) —</vt:lpstr>
      <vt:lpstr>Внутриклеточные (R) расположены в цитозоле или ядре клетки.</vt:lpstr>
      <vt:lpstr>Механизм:</vt:lpstr>
      <vt:lpstr>Презентация PowerPoint</vt:lpstr>
      <vt:lpstr>Вторичные посредники ДАГ(диацилглицерол), ИФ3(инозитол-1,4,5-трифосфат) и Са2+ образуется при действии фермента фосфолипазы С</vt:lpstr>
      <vt:lpstr>Презентация PowerPoint</vt:lpstr>
      <vt:lpstr>Презентация PowerPoint</vt:lpstr>
      <vt:lpstr>РЕГУЛЯЦИЯ СЕКРЕЦИИ ГОРМОНОВ:  1.Нервная регуляция. 2.Регуляция тропными гормонами гипофиза 3.Регуляция обратными связями 4.Влияние конечных эффектов гормонов на их секрецию. 5.Влияние суточных и других ритмов.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Айсачева Мафтунабону</dc:creator>
  <cp:lastModifiedBy>DELL</cp:lastModifiedBy>
  <cp:revision>52</cp:revision>
  <dcterms:created xsi:type="dcterms:W3CDTF">2021-04-08T12:46:53Z</dcterms:created>
  <dcterms:modified xsi:type="dcterms:W3CDTF">2021-04-15T11:11:29Z</dcterms:modified>
</cp:coreProperties>
</file>