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46"/>
  </p:notesMasterIdLst>
  <p:sldIdLst>
    <p:sldId id="342" r:id="rId2"/>
    <p:sldId id="343" r:id="rId3"/>
    <p:sldId id="258" r:id="rId4"/>
    <p:sldId id="259" r:id="rId5"/>
    <p:sldId id="262" r:id="rId6"/>
    <p:sldId id="263" r:id="rId7"/>
    <p:sldId id="267" r:id="rId8"/>
    <p:sldId id="269" r:id="rId9"/>
    <p:sldId id="270" r:id="rId10"/>
    <p:sldId id="275" r:id="rId11"/>
    <p:sldId id="276" r:id="rId12"/>
    <p:sldId id="277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1" r:id="rId23"/>
    <p:sldId id="294" r:id="rId24"/>
    <p:sldId id="295" r:id="rId25"/>
    <p:sldId id="296" r:id="rId26"/>
    <p:sldId id="297" r:id="rId27"/>
    <p:sldId id="306" r:id="rId28"/>
    <p:sldId id="307" r:id="rId29"/>
    <p:sldId id="308" r:id="rId30"/>
    <p:sldId id="309" r:id="rId31"/>
    <p:sldId id="310" r:id="rId32"/>
    <p:sldId id="311" r:id="rId33"/>
    <p:sldId id="312" r:id="rId34"/>
    <p:sldId id="313" r:id="rId35"/>
    <p:sldId id="314" r:id="rId36"/>
    <p:sldId id="315" r:id="rId37"/>
    <p:sldId id="316" r:id="rId38"/>
    <p:sldId id="317" r:id="rId39"/>
    <p:sldId id="318" r:id="rId40"/>
    <p:sldId id="319" r:id="rId41"/>
    <p:sldId id="320" r:id="rId42"/>
    <p:sldId id="322" r:id="rId43"/>
    <p:sldId id="344" r:id="rId44"/>
    <p:sldId id="341" r:id="rId4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81" autoAdjust="0"/>
    <p:restoredTop sz="94660"/>
  </p:normalViewPr>
  <p:slideViewPr>
    <p:cSldViewPr snapToGrid="0">
      <p:cViewPr varScale="1">
        <p:scale>
          <a:sx n="86" d="100"/>
          <a:sy n="86" d="100"/>
        </p:scale>
        <p:origin x="49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C7C83D-7A1A-41A5-A3AE-C930E9717681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91C2B3-381D-44E5-B5EE-E2D76E02C4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60036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69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fld id="{8E33872C-6A47-4CF9-97C0-BEAD182D7369}" type="slidenum">
              <a:rPr lang="ru-RU" altLang="ru-RU">
                <a:solidFill>
                  <a:prstClr val="black"/>
                </a:solidFill>
              </a:rPr>
              <a:pPr eaLnBrk="1" hangingPunct="1"/>
              <a:t>4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1486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BDA1E17-0692-43BA-B693-49793E6897CA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>
                <a:defRPr/>
              </a:pPr>
              <a:t>16.04.2021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AC4DA-7BE4-43C3-A0BA-4BB1A3EF6F3D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61677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104AD7-5102-4A45-89E6-FAF410440EBC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>
                <a:defRPr/>
              </a:pPr>
              <a:t>16.04.2021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61F12-A3DA-42F6-BFD8-AE4293C6BEDF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88586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960F91-2320-4185-971E-42CC146D6C9A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>
                <a:defRPr/>
              </a:pPr>
              <a:t>16.04.2021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320E6-E419-45CD-8C0D-8AF7F4EB7F0C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96617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F1028F7-029E-4258-9DD4-0531201246EC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>
                <a:defRPr/>
              </a:pPr>
              <a:t>16.04.2021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4571F-0356-4A0A-B262-1793B1961602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94753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9AE3FE-3DAC-46FD-844B-30733D4D374F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>
                <a:defRPr/>
              </a:pPr>
              <a:t>16.04.2021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7DF48-EE60-4DF0-9C0B-342631F4BFFB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53811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B7C18A-4CEC-4D8A-A768-BD36C8FA0F4A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>
                <a:defRPr/>
              </a:pPr>
              <a:t>16.04.2021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C48A4-9C19-42D7-8695-0AD109E1A650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41561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3E7C48-FE26-43F7-A658-046D3211C3CA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>
                <a:defRPr/>
              </a:pPr>
              <a:t>16.04.2021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4DDE1-2C60-4038-B15D-74383A88F55F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96340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178F09-61E1-4254-B89B-858ABF7465C7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>
                <a:defRPr/>
              </a:pPr>
              <a:t>16.04.2021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8C08E-3CAF-4686-B4E6-C9B8C70C0976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90754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00B29E4-A857-49ED-947C-B984C9C63A75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>
                <a:defRPr/>
              </a:pPr>
              <a:t>16.04.2021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BF118-BCDE-4D47-821D-1BD621E8060C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35213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945545-C8EB-40BF-9117-8D9523D73175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>
                <a:defRPr/>
              </a:pPr>
              <a:t>16.04.2021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551DD-127D-4F7E-AABB-6B80AFBA2583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84765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4003C7-C2B2-4D80-93EF-C9B3250F6916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>
                <a:defRPr/>
              </a:pPr>
              <a:t>16.04.2021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AE8A3-7B55-4C3D-AA91-0746FE51D1E1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629834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0F2FD878-A1E2-470E-BBCC-4C26E40BF3E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22652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gradFill flip="none" rotWithShape="1">
            <a:gsLst>
              <a:gs pos="79000">
                <a:schemeClr val="bg1">
                  <a:alpha val="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0331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7A3C012-CA75-45E6-AE3E-C0E0A200E22C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>
                <a:defRPr/>
              </a:pPr>
              <a:t>16.04.2021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BE5EE32-F9D9-4CE5-B070-3F06F6F3A9BA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7876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sdmanuals.com/ru/" TargetMode="External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3"/>
          <p:cNvSpPr>
            <a:spLocks noGrp="1"/>
          </p:cNvSpPr>
          <p:nvPr>
            <p:ph type="title"/>
          </p:nvPr>
        </p:nvSpPr>
        <p:spPr bwMode="auto">
          <a:xfrm>
            <a:off x="7483337" y="762467"/>
            <a:ext cx="4198937" cy="1624242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ru-RU" sz="2800" b="1" dirty="0">
                <a:latin typeface="Arial" pitchFamily="34" charset="0"/>
                <a:cs typeface="Arial" pitchFamily="34" charset="0"/>
              </a:rPr>
              <a:t>Андижанский государственный медицинский институт</a:t>
            </a:r>
            <a:br>
              <a:rPr lang="ru-RU" sz="2800" b="1" dirty="0">
                <a:latin typeface="Arial" pitchFamily="34" charset="0"/>
                <a:cs typeface="Arial" pitchFamily="34" charset="0"/>
              </a:rPr>
            </a:br>
            <a:r>
              <a:rPr lang="en-US" sz="28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2800" b="1" dirty="0">
                <a:latin typeface="Arial" pitchFamily="34" charset="0"/>
                <a:cs typeface="Arial" pitchFamily="34" charset="0"/>
              </a:rPr>
            </a:br>
            <a:endParaRPr lang="ru-RU" sz="24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Текст 5"/>
          <p:cNvSpPr txBox="1">
            <a:spLocks/>
          </p:cNvSpPr>
          <p:nvPr/>
        </p:nvSpPr>
        <p:spPr>
          <a:xfrm>
            <a:off x="1979721" y="2359902"/>
            <a:ext cx="9445840" cy="165066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ru-RU" sz="4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Тема-</a:t>
            </a:r>
            <a:r>
              <a:rPr lang="uz-Latn-UZ" sz="4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ru-RU" sz="4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: Общие вопросы патологии эндокринной системы</a:t>
            </a:r>
            <a:endParaRPr lang="en-US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343705" y="4087712"/>
            <a:ext cx="859321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Lecture2_General</a:t>
            </a:r>
            <a:r>
              <a:rPr lang="en-US" sz="32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questions of the pathology of the endocrine system. Hormone therapy.</a:t>
            </a:r>
            <a:endParaRPr lang="ru-RU" sz="32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185629" y="6318829"/>
            <a:ext cx="50063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Лектор: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Айсачева</a:t>
            </a:r>
            <a:r>
              <a:rPr lang="ru-RU" sz="24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Мафтунабону</a:t>
            </a:r>
            <a:endParaRPr lang="ru-RU" sz="24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l="4189" r="2526"/>
          <a:stretch/>
        </p:blipFill>
        <p:spPr>
          <a:xfrm>
            <a:off x="2343705" y="584872"/>
            <a:ext cx="2175029" cy="1952625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2178784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39014" y="2039644"/>
            <a:ext cx="8534400" cy="3295835"/>
          </a:xfrm>
        </p:spPr>
        <p:txBody>
          <a:bodyPr>
            <a:no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Гипоталамо-гипофизарная система общее понятие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Патологии Гипоталамо-гипофизарной системы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Патологии щитовидной железы, коры надпочечников, поджелудочной железы 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2414725" y="781237"/>
            <a:ext cx="8577309" cy="77930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План лекции:</a:t>
            </a:r>
            <a:endParaRPr lang="ru-RU" altLang="ru-RU" sz="2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05046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16588" y="1817718"/>
            <a:ext cx="4722180" cy="4742599"/>
          </a:xfrm>
          <a:noFill/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905523" y="1639887"/>
            <a:ext cx="5021804" cy="509826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355600" algn="just">
              <a:buNone/>
              <a:defRPr/>
            </a:pP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В</a:t>
            </a:r>
            <a:r>
              <a:rPr lang="ru-RU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гипоталамусе</a:t>
            </a:r>
            <a:r>
              <a:rPr lang="ru-RU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выделяют три основные нейросекреторные клетки</a:t>
            </a:r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0" indent="355600" algn="just">
              <a:buNone/>
              <a:defRPr/>
            </a:pPr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1800" b="1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defRPr/>
            </a:pPr>
            <a:r>
              <a:rPr lang="ru-RU" sz="18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1)синтезирующие</a:t>
            </a:r>
            <a:r>
              <a:rPr lang="ru-RU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эффекторные</a:t>
            </a:r>
            <a:r>
              <a:rPr lang="ru-RU" sz="18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гормоны 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18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вазопрессин и окситоцин)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вырабатываются в </a:t>
            </a:r>
            <a:r>
              <a:rPr lang="ru-RU" sz="1800" b="1" i="1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супраоптическом</a:t>
            </a:r>
            <a:r>
              <a:rPr lang="ru-RU" sz="1800" b="1" i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ru-RU" sz="1800" b="1" i="1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паравентрикулярном</a:t>
            </a:r>
            <a:r>
              <a:rPr lang="ru-RU" sz="18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ядре; </a:t>
            </a:r>
          </a:p>
          <a:p>
            <a:pPr marL="0" indent="0" algn="just">
              <a:buNone/>
              <a:defRPr/>
            </a:pPr>
            <a:endParaRPr lang="ru-RU" sz="1800" b="1" i="1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defRPr/>
            </a:pPr>
            <a:r>
              <a:rPr lang="ru-RU" sz="1800" b="1" i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2)</a:t>
            </a:r>
            <a:r>
              <a:rPr lang="ru-RU" sz="18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синтезирующие гормонные факторы: </a:t>
            </a:r>
            <a:r>
              <a:rPr lang="ru-RU" sz="1800" b="1" i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либерины</a:t>
            </a:r>
            <a:r>
              <a:rPr lang="ru-RU" sz="18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и </a:t>
            </a:r>
            <a:r>
              <a:rPr lang="ru-RU" sz="1800" b="1" i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статины</a:t>
            </a:r>
            <a:r>
              <a:rPr lang="ru-RU" sz="18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;</a:t>
            </a:r>
            <a:r>
              <a:rPr lang="ru-RU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секретируются нейронами. </a:t>
            </a:r>
          </a:p>
          <a:p>
            <a:pPr marL="0" indent="0" algn="just">
              <a:buNone/>
              <a:defRPr/>
            </a:pPr>
            <a:endParaRPr lang="ru-RU" sz="1800" b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defRPr/>
            </a:pP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3) </a:t>
            </a:r>
            <a:r>
              <a:rPr lang="ru-RU" sz="18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синтезирующие</a:t>
            </a:r>
            <a:r>
              <a:rPr lang="ru-RU" sz="1800" b="1" i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i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монаамины</a:t>
            </a:r>
            <a:r>
              <a:rPr lang="ru-RU" sz="18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ru-RU" sz="1800" b="1" i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опиоиды</a:t>
            </a:r>
            <a:r>
              <a:rPr lang="ru-RU" sz="18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(норадреналин, серотонин, g-аминомасляную кислота) и </a:t>
            </a:r>
            <a:r>
              <a:rPr lang="ru-RU" sz="1800" b="1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опиоиды</a:t>
            </a:r>
            <a:r>
              <a:rPr lang="ru-RU" sz="18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вырабатываются </a:t>
            </a:r>
            <a:r>
              <a:rPr lang="ru-RU" sz="1800" b="1" i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мелкоклеточными центрами</a:t>
            </a:r>
            <a:r>
              <a:rPr lang="ru-RU" sz="18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гипоталамуса. </a:t>
            </a:r>
            <a:endParaRPr lang="ru-RU" sz="3200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1638672" y="568172"/>
            <a:ext cx="8577309" cy="77930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ГИПОТАЛАМО-ГИПОФИЗАРНАЯ </a:t>
            </a:r>
            <a:r>
              <a:rPr lang="ru-RU" altLang="ru-RU" sz="28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СИСТЕМА</a:t>
            </a:r>
            <a:endParaRPr lang="ru-RU" altLang="ru-RU" sz="2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39958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76386" y="1878287"/>
            <a:ext cx="4995909" cy="4538344"/>
          </a:xfrm>
          <a:noFill/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74199" y="1878287"/>
            <a:ext cx="5040206" cy="467343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  <a:defRPr/>
            </a:pP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функционально выделяют 2 доли гипофиза: </a:t>
            </a:r>
            <a:r>
              <a:rPr lang="ru-RU" sz="1600" b="1" i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переднюю,</a:t>
            </a: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чисто эндокринную —</a:t>
            </a:r>
            <a:r>
              <a:rPr lang="ru-RU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b="1" i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аденогипофиз</a:t>
            </a:r>
            <a:r>
              <a:rPr lang="ru-RU" sz="16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;</a:t>
            </a:r>
            <a:r>
              <a:rPr lang="ru-RU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и </a:t>
            </a:r>
            <a:r>
              <a:rPr lang="ru-RU" sz="1600" b="1" i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заднюю</a:t>
            </a:r>
            <a:r>
              <a:rPr lang="ru-RU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— </a:t>
            </a:r>
            <a:r>
              <a:rPr lang="ru-RU" sz="1600" b="1" i="1" dirty="0" err="1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нейрогипофиз</a:t>
            </a:r>
            <a:r>
              <a:rPr lang="ru-RU" sz="1600" b="1" i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где идет накопление гормонов,  гипоталамуса —</a:t>
            </a:r>
            <a:r>
              <a:rPr lang="ru-RU" sz="16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АДГ и окситоцина.</a:t>
            </a:r>
            <a:r>
              <a:rPr lang="ru-RU" sz="1600" b="1" i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16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  <a:defRPr/>
            </a:pPr>
            <a:r>
              <a:rPr lang="ru-RU" sz="1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Гормоны</a:t>
            </a:r>
            <a:r>
              <a:rPr lang="ru-RU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16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а</a:t>
            </a:r>
            <a:r>
              <a:rPr lang="ru-RU" sz="1600" b="1" i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деногипофиза</a:t>
            </a:r>
            <a:r>
              <a:rPr lang="ru-RU" sz="16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: </a:t>
            </a:r>
          </a:p>
          <a:p>
            <a:pPr>
              <a:buFont typeface="Arial" charset="0"/>
              <a:buChar char="•"/>
              <a:defRPr/>
            </a:pPr>
            <a:r>
              <a:rPr lang="ru-RU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СТГ</a:t>
            </a: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ru-RU" sz="1600" b="1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соматотропин</a:t>
            </a:r>
            <a:r>
              <a:rPr lang="ru-RU" sz="1600" b="1" i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>
              <a:buFont typeface="Arial" charset="0"/>
              <a:buChar char="•"/>
              <a:defRPr/>
            </a:pPr>
            <a:r>
              <a:rPr lang="ru-RU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ЛТГ</a:t>
            </a:r>
            <a:r>
              <a:rPr lang="ru-RU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1600" b="1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лактотропный</a:t>
            </a: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гормон или</a:t>
            </a:r>
            <a:r>
              <a:rPr lang="ru-RU" sz="1600" b="1" i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пролактин);</a:t>
            </a:r>
          </a:p>
          <a:p>
            <a:pPr>
              <a:buFont typeface="Arial" charset="0"/>
              <a:buChar char="•"/>
              <a:defRPr/>
            </a:pPr>
            <a:r>
              <a:rPr lang="ru-RU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ТТГ</a:t>
            </a: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ru-RU" sz="1600" b="1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тиротропин</a:t>
            </a:r>
            <a:r>
              <a:rPr lang="ru-RU" sz="1600" b="1" i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>
              <a:buFont typeface="Arial" charset="0"/>
              <a:buChar char="•"/>
              <a:defRPr/>
            </a:pPr>
            <a:r>
              <a:rPr lang="ru-RU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ФСГ</a:t>
            </a: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(фолликулостимулирующий или </a:t>
            </a:r>
            <a:r>
              <a:rPr lang="ru-RU" sz="1600" b="1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фоллитропин</a:t>
            </a: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) и </a:t>
            </a:r>
            <a:r>
              <a:rPr lang="ru-RU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ЛГ</a:t>
            </a: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ru-RU" sz="1600" b="1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лютеинизирующий</a:t>
            </a: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или </a:t>
            </a:r>
            <a:r>
              <a:rPr lang="ru-RU" sz="1600" b="1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лютропин</a:t>
            </a: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);</a:t>
            </a:r>
          </a:p>
          <a:p>
            <a:pPr>
              <a:buFont typeface="Arial" charset="0"/>
              <a:buChar char="•"/>
              <a:defRPr/>
            </a:pPr>
            <a:r>
              <a:rPr lang="ru-RU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АКТГ</a:t>
            </a: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(адренокортикотропный гормон или</a:t>
            </a:r>
            <a:r>
              <a:rPr lang="ru-RU" sz="1600" b="1" i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кортикотропин).</a:t>
            </a:r>
          </a:p>
          <a:p>
            <a:pPr marL="0" indent="0">
              <a:buNone/>
              <a:defRPr/>
            </a:pPr>
            <a:r>
              <a:rPr lang="ru-RU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Гормон средней доли</a:t>
            </a:r>
          </a:p>
          <a:p>
            <a:pPr>
              <a:buFont typeface="Arial" charset="0"/>
              <a:buChar char="•"/>
              <a:defRPr/>
            </a:pPr>
            <a:r>
              <a:rPr lang="ru-RU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МСГ</a:t>
            </a: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(меланоцитостимулирующий гормон или</a:t>
            </a:r>
            <a:r>
              <a:rPr lang="ru-RU" sz="1600" b="1" i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меланотропин);</a:t>
            </a:r>
            <a:endParaRPr lang="ru-RU" sz="1600" b="1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Char char="•"/>
              <a:defRPr/>
            </a:pPr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1638672" y="568172"/>
            <a:ext cx="8577309" cy="77930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Гипофиз</a:t>
            </a:r>
            <a:endParaRPr lang="ru-RU" altLang="ru-RU" sz="2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758466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5" descr="Leonid-Stadnyk-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676" y="600122"/>
            <a:ext cx="4319588" cy="32940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3011" name="Picture 7" descr="000p1c3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722" y="4002842"/>
            <a:ext cx="4572000" cy="2732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2" name="Text Box 8"/>
          <p:cNvSpPr txBox="1">
            <a:spLocks noChangeArrowheads="1"/>
          </p:cNvSpPr>
          <p:nvPr/>
        </p:nvSpPr>
        <p:spPr bwMode="auto">
          <a:xfrm>
            <a:off x="6767366" y="1124189"/>
            <a:ext cx="4176712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2800" dirty="0">
                <a:solidFill>
                  <a:prstClr val="black"/>
                </a:solidFill>
              </a:rPr>
              <a:t>При избытке гормона в  детском возрасте – </a:t>
            </a:r>
            <a:r>
              <a:rPr lang="ru-RU" altLang="ru-RU" sz="2800" b="1" dirty="0">
                <a:solidFill>
                  <a:schemeClr val="tx2"/>
                </a:solidFill>
              </a:rPr>
              <a:t>гигантизм,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2800" dirty="0">
                <a:solidFill>
                  <a:prstClr val="black"/>
                </a:solidFill>
              </a:rPr>
              <a:t>при недостатке – </a:t>
            </a:r>
            <a:r>
              <a:rPr lang="ru-RU" altLang="ru-RU" sz="2800" b="1" dirty="0">
                <a:solidFill>
                  <a:schemeClr val="tx2"/>
                </a:solidFill>
              </a:rPr>
              <a:t>карликовость.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sz="2800" dirty="0">
              <a:solidFill>
                <a:prstClr val="black"/>
              </a:solidFill>
            </a:endParaRPr>
          </a:p>
        </p:txBody>
      </p:sp>
      <p:sp>
        <p:nvSpPr>
          <p:cNvPr id="43013" name="Rectangle 9"/>
          <p:cNvSpPr>
            <a:spLocks noChangeArrowheads="1"/>
          </p:cNvSpPr>
          <p:nvPr/>
        </p:nvSpPr>
        <p:spPr bwMode="auto">
          <a:xfrm>
            <a:off x="5519738" y="1268413"/>
            <a:ext cx="2476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ru-RU" altLang="ru-RU" b="1">
                <a:solidFill>
                  <a:srgbClr val="CC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640977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3" descr="акромегалия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254" b="74989"/>
          <a:stretch>
            <a:fillRect/>
          </a:stretch>
        </p:blipFill>
        <p:spPr>
          <a:xfrm>
            <a:off x="2441358" y="1095829"/>
            <a:ext cx="3957638" cy="48310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4035" name="Rectangle 4"/>
          <p:cNvSpPr>
            <a:spLocks noChangeArrowheads="1"/>
          </p:cNvSpPr>
          <p:nvPr/>
        </p:nvSpPr>
        <p:spPr bwMode="auto">
          <a:xfrm>
            <a:off x="6871316" y="3249227"/>
            <a:ext cx="4376691" cy="2677656"/>
          </a:xfrm>
          <a:prstGeom prst="rect">
            <a:avLst/>
          </a:prstGeom>
          <a:ln/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избытке гормона у взрослых - </a:t>
            </a:r>
            <a:r>
              <a:rPr lang="ru-RU" altLang="ru-RU" sz="2400" b="1" dirty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акромегалия</a:t>
            </a:r>
            <a:r>
              <a:rPr lang="ru-RU" altLang="ru-RU" sz="2400" dirty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altLang="ru-RU" sz="2400" dirty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(увеличение костей лицевого черепа, пальцев, языка, желудка, кишечника</a:t>
            </a:r>
            <a:r>
              <a:rPr lang="ru-RU" altLang="ru-RU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algn="just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alt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altLang="ru-RU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31831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2771" name="Rectangle 3"/>
          <p:cNvSpPr>
            <a:spLocks noGrp="1" noChangeArrowheads="1"/>
          </p:cNvSpPr>
          <p:nvPr>
            <p:ph idx="1"/>
          </p:nvPr>
        </p:nvSpPr>
        <p:spPr>
          <a:xfrm>
            <a:off x="1703389" y="639191"/>
            <a:ext cx="5238949" cy="556830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FontTx/>
              <a:buNone/>
              <a:defRPr/>
            </a:pPr>
            <a:r>
              <a:rPr lang="ru-RU" sz="2400" b="1" dirty="0" err="1">
                <a:solidFill>
                  <a:srgbClr val="0000E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Гиперкортицизм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синдром, характеризующееся избыточной секрецией гормонов коры надпочечников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Tx/>
              <a:buNone/>
              <a:defRPr/>
            </a:pPr>
            <a:endParaRPr lang="ru-RU" sz="24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defRPr/>
            </a:pPr>
            <a:r>
              <a:rPr lang="ru-RU" sz="2400" b="1" i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Болезнь </a:t>
            </a: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Иценко-</a:t>
            </a:r>
            <a:r>
              <a:rPr lang="ru-RU" sz="2400" b="1" i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400" i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i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endParaRPr lang="ru-RU" sz="2400" i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  <a:defRPr/>
            </a:pP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гипоталамо-гипофизарное </a:t>
            </a:r>
          </a:p>
          <a:p>
            <a:pPr marL="0" indent="0" algn="just">
              <a:buNone/>
              <a:defRPr/>
            </a:pP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заболевание 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повышенной</a:t>
            </a:r>
          </a:p>
          <a:p>
            <a:pPr marL="0" indent="0" algn="just">
              <a:buNone/>
              <a:defRPr/>
            </a:pP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продукцией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АКТГ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(сопровождается </a:t>
            </a:r>
          </a:p>
          <a:p>
            <a:pPr marL="0" indent="0" algn="just">
              <a:buNone/>
              <a:defRPr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повышенной пигментацией).</a:t>
            </a:r>
          </a:p>
          <a:p>
            <a:pPr marL="0" indent="0" algn="just">
              <a:buNone/>
              <a:defRPr/>
            </a:pPr>
            <a:r>
              <a:rPr lang="ru-RU" sz="2400" b="1" i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Синдром </a:t>
            </a: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Иценко-</a:t>
            </a:r>
            <a:r>
              <a:rPr lang="ru-RU" sz="2400" b="1" i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400" i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</a:t>
            </a:r>
          </a:p>
          <a:p>
            <a:pPr marL="0" indent="0" algn="just">
              <a:buNone/>
              <a:defRPr/>
            </a:pP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опухоль коры надпочечников, секретирующая </a:t>
            </a:r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глюкокортикоиды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813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433" y="426129"/>
            <a:ext cx="4024312" cy="5781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56318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2334826" y="1882067"/>
            <a:ext cx="8577309" cy="480725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Разрастание 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щитовидной железы и её массы (зоб)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Увеличение синтеза гормонов( при достаточном количестве йода) и их гиперфункции.</a:t>
            </a:r>
          </a:p>
          <a:p>
            <a:pPr marL="0" indent="0" algn="ctr">
              <a:buNone/>
              <a:defRPr/>
            </a:pPr>
            <a:r>
              <a:rPr lang="ru-RU" sz="20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Проявляются эффекты:</a:t>
            </a:r>
            <a:endParaRPr lang="ru-RU" sz="2000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повышенная нервная и психическая возбудимость;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тремор тела и пальцев рук;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нарушение концентрации и последовательности мыслей.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000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учащенное сердцебиение в покое с нарастанием при физической нагрузке;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000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пучеглазие;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000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повышенние</a:t>
            </a:r>
            <a:r>
              <a:rPr lang="ru-RU" sz="2000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основного обмена;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000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повышение температуры тела.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  <a:defRPr/>
            </a:pP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  <a:defRPr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2334826" y="532661"/>
            <a:ext cx="8577309" cy="77930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Характерные проявления избыточной секреции </a:t>
            </a:r>
            <a:r>
              <a:rPr lang="ru-RU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тиротропина</a:t>
            </a:r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4118762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1981200" y="1491449"/>
            <a:ext cx="9053744" cy="489030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  <a:defRPr/>
            </a:pPr>
            <a:endParaRPr lang="ru-RU" sz="1600" b="1" u="sng" dirty="0">
              <a:solidFill>
                <a:srgbClr val="C00000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marL="0" indent="0" algn="just">
              <a:buNone/>
              <a:defRPr/>
            </a:pPr>
            <a:r>
              <a:rPr lang="ru-RU" sz="1600" b="1" u="sng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Гипотериоз</a:t>
            </a:r>
            <a:r>
              <a:rPr lang="ru-RU" sz="16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—заболевание, возникающее, в результате недостаточного обеспечения органов и тканей гормонами щитовидной железы из-за снижения уровня продукции тироидных гормонов.</a:t>
            </a:r>
          </a:p>
          <a:p>
            <a:pPr marL="0" indent="0" algn="just">
              <a:buNone/>
              <a:defRPr/>
            </a:pP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                                        Различают:</a:t>
            </a:r>
          </a:p>
          <a:p>
            <a:pPr>
              <a:buFont typeface="Arial" charset="0"/>
              <a:buAutoNum type="arabicParenR"/>
              <a:defRPr/>
            </a:pPr>
            <a:r>
              <a:rPr lang="ru-RU" sz="1600" b="1" i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первичный</a:t>
            </a:r>
            <a:r>
              <a:rPr lang="ru-RU" sz="16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(при поражении щитовидной</a:t>
            </a:r>
          </a:p>
          <a:p>
            <a:pPr>
              <a:buFont typeface="Arial" charset="0"/>
              <a:buAutoNum type="arabicParenR"/>
              <a:defRPr/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железы).</a:t>
            </a:r>
          </a:p>
          <a:p>
            <a:pPr marL="0" indent="0">
              <a:buNone/>
              <a:defRPr/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2) </a:t>
            </a:r>
            <a:r>
              <a:rPr lang="ru-RU" sz="16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вторичный или центральный</a:t>
            </a:r>
            <a:r>
              <a:rPr lang="ru-RU" sz="16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buNone/>
              <a:defRPr/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(при поражении гипофиза и или гипоталамуса).</a:t>
            </a:r>
          </a:p>
          <a:p>
            <a:pPr marL="0" indent="0" algn="just">
              <a:buNone/>
              <a:defRPr/>
            </a:pPr>
            <a:r>
              <a:rPr lang="ru-RU" sz="1600" b="1" u="sng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Характерные признаки :</a:t>
            </a:r>
          </a:p>
          <a:p>
            <a:pPr>
              <a:buFont typeface="Arial" charset="0"/>
              <a:buChar char="•"/>
              <a:defRPr/>
            </a:pPr>
            <a:r>
              <a:rPr lang="ru-RU" sz="1600" b="1" i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снижение основного обмена;</a:t>
            </a:r>
          </a:p>
          <a:p>
            <a:pPr>
              <a:buFont typeface="Arial" charset="0"/>
              <a:buChar char="•"/>
              <a:defRPr/>
            </a:pPr>
            <a:r>
              <a:rPr lang="ru-RU" sz="1600" b="1" i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торможение белкового синтеза;</a:t>
            </a:r>
          </a:p>
          <a:p>
            <a:pPr>
              <a:buFont typeface="Arial" charset="0"/>
              <a:buChar char="•"/>
              <a:defRPr/>
            </a:pPr>
            <a:r>
              <a:rPr lang="ru-RU" sz="1600" b="1" i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отечность всех тканей и органов — микседема;</a:t>
            </a:r>
            <a:endParaRPr lang="ru-RU" sz="1600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Char char="•"/>
              <a:defRPr/>
            </a:pPr>
            <a:r>
              <a:rPr lang="ru-RU" sz="1600" b="1" i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повышенное содержание </a:t>
            </a:r>
            <a:r>
              <a:rPr lang="ru-RU" sz="1600" b="1" i="1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холестирина</a:t>
            </a:r>
            <a:r>
              <a:rPr lang="ru-RU" sz="1600" b="1" i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в крови</a:t>
            </a:r>
            <a:r>
              <a:rPr lang="ru-RU" sz="1600" i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;</a:t>
            </a:r>
            <a:endParaRPr lang="ru-RU" sz="1600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Char char="•"/>
              <a:defRPr/>
            </a:pPr>
            <a:r>
              <a:rPr lang="ru-RU" sz="1600" b="1" i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снижение подвижности нервных процессов; </a:t>
            </a:r>
          </a:p>
          <a:p>
            <a:pPr>
              <a:buFont typeface="Arial" charset="0"/>
              <a:buChar char="•"/>
              <a:defRPr/>
            </a:pP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брадикардия менее 60 ударов в минуту; </a:t>
            </a:r>
          </a:p>
          <a:p>
            <a:pPr>
              <a:buFont typeface="Arial" charset="0"/>
              <a:buChar char="•"/>
              <a:defRPr/>
            </a:pP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у большинства женщин наблюдается расстройства менструальной функции. </a:t>
            </a:r>
          </a:p>
          <a:p>
            <a:pPr marL="0" indent="0">
              <a:buNone/>
              <a:defRPr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charset="0"/>
              <a:buChar char="•"/>
              <a:defRPr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0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1583" y="2451193"/>
            <a:ext cx="3686175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2160449" y="532661"/>
            <a:ext cx="8577309" cy="77930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Характерные проявления недостаточной секреции </a:t>
            </a:r>
            <a:r>
              <a:rPr lang="ru-RU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тиротропина</a:t>
            </a:r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41151202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4945" name="Group 65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363779224"/>
              </p:ext>
            </p:extLst>
          </p:nvPr>
        </p:nvGraphicFramePr>
        <p:xfrm>
          <a:off x="2022984" y="488274"/>
          <a:ext cx="9917482" cy="6169396"/>
        </p:xfrm>
        <a:graphic>
          <a:graphicData uri="http://schemas.openxmlformats.org/drawingml/2006/table">
            <a:tbl>
              <a:tblPr bandRow="1">
                <a:tableStyleId>{8A107856-5554-42FB-B03E-39F5DBC370BA}</a:tableStyleId>
              </a:tblPr>
              <a:tblGrid>
                <a:gridCol w="1581350"/>
                <a:gridCol w="3880554"/>
                <a:gridCol w="4455578"/>
              </a:tblGrid>
              <a:tr h="396764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Гормон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 horzOverflow="overflow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Основные клинические синдромы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 horzOverflow="overflow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4277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 избытке гормона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 недостатке гормона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 horzOverflow="overflow"/>
                </a:tc>
              </a:tr>
              <a:tr h="10071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СТГ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E6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детском возрасте –гигантизм, у взрослых -акромегалия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детском возрасте -карликовость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 horzOverflow="overflow"/>
                </a:tc>
              </a:tr>
              <a:tr h="701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АКТГ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E6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Синдром Иценко-Кушинга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Вторичная гипофункция коры надпочечников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 horzOverflow="overflow"/>
                </a:tc>
              </a:tr>
              <a:tr h="4789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ТТГ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E6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Гипертиреоз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Вторичный гипотиреоз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 horzOverflow="overflow"/>
                </a:tc>
              </a:tr>
              <a:tr h="701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ФСГ, ЛГ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E6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Преждевременное половое созревание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Вторичная гипофункция половых желез, бесплодие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 horzOverflow="overflow"/>
                </a:tc>
              </a:tr>
              <a:tr h="7198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Про-лактин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E6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Аменорея, бесплодие, галакторея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Отсутствие лактации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 horzOverflow="overflow"/>
                </a:tc>
              </a:tr>
              <a:tr h="4186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АДГ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E6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Несахарный диабет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 horzOverflow="overflow"/>
                </a:tc>
              </a:tr>
              <a:tr h="13012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Окситоцин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E6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слабость родовой деятельности матки, нарушение выделения молока.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 horzOverflow="overflow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2981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2299317" y="1500326"/>
            <a:ext cx="8438442" cy="517568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  <a:defRPr/>
            </a:pPr>
            <a:endParaRPr lang="ru-RU" sz="1200" b="1" dirty="0">
              <a:solidFill>
                <a:schemeClr val="tx1"/>
              </a:solidFill>
            </a:endParaRPr>
          </a:p>
          <a:p>
            <a:pPr marL="0" indent="0" algn="ctr">
              <a:buNone/>
              <a:defRPr/>
            </a:pPr>
            <a:endParaRPr lang="ru-RU" sz="1200" b="1" dirty="0">
              <a:solidFill>
                <a:schemeClr val="tx1"/>
              </a:solidFill>
            </a:endParaRPr>
          </a:p>
          <a:p>
            <a:pPr marL="0" indent="0" algn="ctr" eaLnBrk="1" hangingPunct="1">
              <a:buNone/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Имеет дольчатое строение, ткань железы состоит из множества замкнутых железистых пузырьков- фолликулов.</a:t>
            </a:r>
          </a:p>
          <a:p>
            <a:pPr marL="0" indent="0" algn="ctr">
              <a:buNone/>
              <a:defRPr/>
            </a:pP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endParaRPr lang="ru-RU" dirty="0"/>
          </a:p>
        </p:txBody>
      </p:sp>
      <p:pic>
        <p:nvPicPr>
          <p:cNvPr id="5734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3" r="989" b="1872"/>
          <a:stretch>
            <a:fillRect/>
          </a:stretch>
        </p:blipFill>
        <p:spPr bwMode="auto">
          <a:xfrm>
            <a:off x="3498141" y="2733227"/>
            <a:ext cx="6040794" cy="3782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2160449" y="532661"/>
            <a:ext cx="8577309" cy="77930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Строение щитовидной железы</a:t>
            </a:r>
          </a:p>
        </p:txBody>
      </p:sp>
    </p:spTree>
    <p:extLst>
      <p:ext uri="{BB962C8B-B14F-4D97-AF65-F5344CB8AC3E}">
        <p14:creationId xmlns:p14="http://schemas.microsoft.com/office/powerpoint/2010/main" val="345795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1650574323"/>
              </p:ext>
            </p:extLst>
          </p:nvPr>
        </p:nvGraphicFramePr>
        <p:xfrm>
          <a:off x="2700289" y="1340530"/>
          <a:ext cx="8796292" cy="472291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398146"/>
                <a:gridCol w="4398146"/>
              </a:tblGrid>
              <a:tr h="612841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типы</a:t>
                      </a:r>
                      <a:r>
                        <a:rPr lang="ru-RU" sz="2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клеток ЩЖ</a:t>
                      </a:r>
                      <a:endParaRPr lang="ru-RU" sz="2400" dirty="0">
                        <a:solidFill>
                          <a:srgbClr val="006666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32" marB="4573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гормоны</a:t>
                      </a:r>
                      <a:endParaRPr lang="ru-RU" sz="2400" dirty="0">
                        <a:solidFill>
                          <a:srgbClr val="006666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32" marB="45732"/>
                </a:tc>
              </a:tr>
              <a:tr h="4110078">
                <a:tc>
                  <a:txBody>
                    <a:bodyPr/>
                    <a:lstStyle/>
                    <a:p>
                      <a:r>
                        <a:rPr lang="ru-RU" sz="24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фолликулярные или </a:t>
                      </a:r>
                      <a:r>
                        <a:rPr lang="ru-RU" sz="2400" kern="1200" dirty="0" smtClean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А- клетки</a:t>
                      </a:r>
                    </a:p>
                    <a:p>
                      <a:endParaRPr lang="ru-RU" sz="2400" kern="12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2400" kern="12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2400" kern="12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ru-RU" sz="2400" kern="1200" dirty="0" smtClean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В-клетки </a:t>
                      </a:r>
                    </a:p>
                    <a:p>
                      <a:endParaRPr lang="ru-RU" sz="2400" kern="12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2400" kern="12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ru-RU" sz="2400" kern="12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парафолликулярные</a:t>
                      </a:r>
                      <a:r>
                        <a:rPr lang="ru-RU" sz="24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клетки или </a:t>
                      </a:r>
                      <a:r>
                        <a:rPr lang="ru-RU" sz="2400" kern="1200" dirty="0" smtClean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С-клетки</a:t>
                      </a:r>
                      <a:endParaRPr lang="ru-RU" sz="2400" dirty="0">
                        <a:solidFill>
                          <a:srgbClr val="00B05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32" marB="45732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4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йодированные гормоны —  </a:t>
                      </a:r>
                      <a:r>
                        <a:rPr lang="ru-RU" sz="2400" u="none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тироксин(</a:t>
                      </a:r>
                      <a:r>
                        <a:rPr lang="ru-RU" sz="2400" u="none" kern="12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тетрайодтиронин</a:t>
                      </a:r>
                      <a:r>
                        <a:rPr lang="ru-RU" sz="2400" u="none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 Т</a:t>
                      </a:r>
                      <a:r>
                        <a:rPr lang="ru-RU" sz="2400" u="none" kern="1200" baseline="-25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r>
                        <a:rPr lang="ru-RU" sz="2400" u="none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2400" u="none" kern="12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трийодтиронин</a:t>
                      </a:r>
                      <a:r>
                        <a:rPr lang="ru-RU" sz="2400" u="none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Т</a:t>
                      </a:r>
                      <a:r>
                        <a:rPr lang="ru-RU" sz="2400" u="none" kern="1200" baseline="-25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ru-RU" sz="2400" u="none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endParaRPr lang="ru-RU" sz="2400" kern="12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ru-RU" sz="24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биогенные амины, в том числе серотонин</a:t>
                      </a:r>
                    </a:p>
                    <a:p>
                      <a:endParaRPr lang="ru-RU" sz="2400" kern="12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ru-RU" sz="2400" kern="12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нейодированные</a:t>
                      </a:r>
                      <a:r>
                        <a:rPr lang="ru-RU" sz="24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гормоны — </a:t>
                      </a:r>
                      <a:r>
                        <a:rPr lang="ru-RU" sz="2400" kern="12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тирокальцитонин</a:t>
                      </a:r>
                      <a:endParaRPr lang="ru-RU" sz="2400" b="0" dirty="0">
                        <a:solidFill>
                          <a:srgbClr val="3333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32" marB="45732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9538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1225118" y="1518081"/>
            <a:ext cx="10280342" cy="5184559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381000" indent="-381000">
              <a:lnSpc>
                <a:spcPct val="110000"/>
              </a:lnSpc>
              <a:spcBef>
                <a:spcPts val="600"/>
              </a:spcBef>
              <a:buFontTx/>
              <a:buAutoNum type="arabicPeriod"/>
              <a:defRPr/>
            </a:pPr>
            <a:r>
              <a:rPr lang="ru-RU" sz="18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itchFamily="34" charset="0"/>
              </a:rPr>
              <a:t>Влияют </a:t>
            </a:r>
            <a:r>
              <a:rPr lang="ru-RU" sz="1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на рост организма, нормальное физическое и психическое развитие. </a:t>
            </a:r>
          </a:p>
          <a:p>
            <a:pPr marL="381000" indent="-381000">
              <a:lnSpc>
                <a:spcPct val="110000"/>
              </a:lnSpc>
              <a:spcBef>
                <a:spcPts val="600"/>
              </a:spcBef>
              <a:buFontTx/>
              <a:buAutoNum type="arabicPeriod"/>
              <a:defRPr/>
            </a:pPr>
            <a:r>
              <a:rPr lang="ru-RU" sz="1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Стимулируют синтез белка (при физиологических концентрациях гормонов).</a:t>
            </a:r>
          </a:p>
          <a:p>
            <a:pPr marL="381000" indent="-381000">
              <a:lnSpc>
                <a:spcPct val="110000"/>
              </a:lnSpc>
              <a:spcBef>
                <a:spcPts val="600"/>
              </a:spcBef>
              <a:buFontTx/>
              <a:buAutoNum type="arabicPeriod"/>
              <a:defRPr/>
            </a:pPr>
            <a:r>
              <a:rPr lang="ru-RU" sz="1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Способствуют увеличению </a:t>
            </a:r>
            <a:r>
              <a:rPr lang="ru-RU" sz="18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энергообразования</a:t>
            </a:r>
            <a:r>
              <a:rPr lang="ru-RU" sz="1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и повышению основного обмена. Усиливается теплопродукция.</a:t>
            </a:r>
          </a:p>
          <a:p>
            <a:pPr marL="381000" indent="-381000">
              <a:lnSpc>
                <a:spcPct val="110000"/>
              </a:lnSpc>
              <a:spcBef>
                <a:spcPts val="600"/>
              </a:spcBef>
              <a:buFontTx/>
              <a:buAutoNum type="arabicPeriod"/>
              <a:defRPr/>
            </a:pPr>
            <a:r>
              <a:rPr lang="ru-RU" sz="1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Увеличивают количество глюкозы в крови, усиливая   </a:t>
            </a:r>
            <a:r>
              <a:rPr lang="ru-RU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глюконеогенез</a:t>
            </a:r>
            <a:r>
              <a:rPr lang="ru-RU" sz="18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Повышают всасывание глюкозы в кишечнике и </a:t>
            </a:r>
            <a:r>
              <a:rPr lang="ru-RU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инактивацию</a:t>
            </a:r>
            <a:r>
              <a:rPr lang="ru-RU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инсулина в печени.</a:t>
            </a:r>
            <a:r>
              <a:rPr lang="ru-RU" sz="18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81000" indent="-381000">
              <a:lnSpc>
                <a:spcPct val="110000"/>
              </a:lnSpc>
              <a:spcBef>
                <a:spcPts val="600"/>
              </a:spcBef>
              <a:buFontTx/>
              <a:buAutoNum type="arabicPeriod"/>
              <a:defRPr/>
            </a:pPr>
            <a:r>
              <a:rPr lang="ru-RU" sz="1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Усиливают </a:t>
            </a:r>
            <a:r>
              <a:rPr lang="ru-RU" sz="18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липолиз</a:t>
            </a:r>
            <a:r>
              <a:rPr lang="ru-RU" sz="1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 снижают уровень холестерина в крови.</a:t>
            </a:r>
          </a:p>
          <a:p>
            <a:pPr marL="381000" indent="-381000">
              <a:lnSpc>
                <a:spcPct val="110000"/>
              </a:lnSpc>
              <a:spcBef>
                <a:spcPts val="600"/>
              </a:spcBef>
              <a:buClr>
                <a:srgbClr val="FF0000"/>
              </a:buClr>
              <a:buNone/>
              <a:defRPr/>
            </a:pPr>
            <a:r>
              <a:rPr lang="ru-RU" sz="1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6.  </a:t>
            </a:r>
            <a:r>
              <a:rPr lang="ru-RU" sz="1800" b="1" i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Усиливают эффекты катехоламинов</a:t>
            </a:r>
            <a:r>
              <a:rPr lang="ru-RU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повышая чувствительность </a:t>
            </a:r>
            <a:r>
              <a:rPr lang="ru-RU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адренорецепторов</a:t>
            </a:r>
            <a:r>
              <a:rPr lang="ru-RU" sz="1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. Оказывают стимулирующее влияние на работу сердца (повышают ЧСС, АД, минутный объем крови). </a:t>
            </a:r>
          </a:p>
          <a:p>
            <a:pPr marL="381000" indent="-381000">
              <a:lnSpc>
                <a:spcPct val="110000"/>
              </a:lnSpc>
              <a:spcBef>
                <a:spcPts val="600"/>
              </a:spcBef>
              <a:buClr>
                <a:srgbClr val="FF0000"/>
              </a:buClr>
              <a:buNone/>
              <a:defRPr/>
            </a:pPr>
            <a:r>
              <a:rPr lang="ru-RU" sz="1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7. Стимулируют деятельность ЖКТ (повышение аппетита, усиление моторики и  секреторной активности). </a:t>
            </a:r>
          </a:p>
          <a:p>
            <a:pPr marL="381000" indent="-381000">
              <a:lnSpc>
                <a:spcPct val="110000"/>
              </a:lnSpc>
              <a:spcBef>
                <a:spcPts val="600"/>
              </a:spcBef>
              <a:buClr>
                <a:srgbClr val="FF0000"/>
              </a:buClr>
              <a:buNone/>
              <a:defRPr/>
            </a:pPr>
            <a:r>
              <a:rPr lang="ru-RU" sz="1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8. Способствуют синтезу витамина А, стимулируют всасывание в кишечнике витамина В12 и </a:t>
            </a:r>
            <a:r>
              <a:rPr lang="ru-RU" sz="18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эритропоэз</a:t>
            </a:r>
            <a:r>
              <a:rPr lang="ru-RU" sz="1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381000" indent="-381000">
              <a:lnSpc>
                <a:spcPct val="110000"/>
              </a:lnSpc>
              <a:spcBef>
                <a:spcPts val="600"/>
              </a:spcBef>
              <a:buClr>
                <a:srgbClr val="FF0000"/>
              </a:buClr>
              <a:buNone/>
              <a:defRPr/>
            </a:pPr>
            <a:r>
              <a:rPr lang="ru-RU" sz="1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9. Определяют качество репродуктивного здоровья.</a:t>
            </a:r>
          </a:p>
        </p:txBody>
      </p: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2151571" y="523784"/>
            <a:ext cx="8577309" cy="77930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1000" indent="-381000" algn="ctr">
              <a:lnSpc>
                <a:spcPct val="80000"/>
              </a:lnSpc>
              <a:defRPr/>
            </a:pPr>
            <a:r>
              <a:rPr lang="ru-RU" sz="2800" b="1" dirty="0">
                <a:solidFill>
                  <a:srgbClr val="FFFF00"/>
                </a:solidFill>
              </a:rPr>
              <a:t>Биологическое действие гормонов </a:t>
            </a:r>
            <a:r>
              <a:rPr lang="ru-RU" sz="2800" b="1" dirty="0" err="1">
                <a:solidFill>
                  <a:srgbClr val="FFFF00"/>
                </a:solidFill>
              </a:rPr>
              <a:t>ЩЖ</a:t>
            </a:r>
            <a:r>
              <a:rPr lang="ru-RU" sz="28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09923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Объект 1"/>
          <p:cNvSpPr>
            <a:spLocks noGrp="1"/>
          </p:cNvSpPr>
          <p:nvPr>
            <p:ph/>
          </p:nvPr>
        </p:nvSpPr>
        <p:spPr>
          <a:xfrm>
            <a:off x="1837677" y="1864310"/>
            <a:ext cx="9507985" cy="416362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lnSpc>
                <a:spcPct val="80000"/>
              </a:lnSpc>
              <a:buFontTx/>
              <a:buNone/>
              <a:defRPr/>
            </a:pPr>
            <a:endParaRPr lang="ru-RU" sz="1800" b="1" dirty="0">
              <a:solidFill>
                <a:srgbClr val="0000E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80000"/>
              </a:lnSpc>
              <a:buFontTx/>
              <a:buNone/>
              <a:defRPr/>
            </a:pPr>
            <a:r>
              <a:rPr lang="ru-RU" sz="1800" b="1" dirty="0" smtClean="0">
                <a:solidFill>
                  <a:srgbClr val="0000E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Гипертиреоз</a:t>
            </a:r>
            <a:r>
              <a:rPr lang="ru-RU" sz="1800" dirty="0" smtClean="0">
                <a:solidFill>
                  <a:srgbClr val="0000E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клинический синдром, вызванный повышением продукции </a:t>
            </a:r>
            <a:r>
              <a:rPr lang="ru-RU" sz="18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тиреоидных</a:t>
            </a:r>
            <a:r>
              <a:rPr lang="ru-RU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гормонов. </a:t>
            </a:r>
          </a:p>
          <a:p>
            <a:pPr algn="just">
              <a:lnSpc>
                <a:spcPct val="80000"/>
              </a:lnSpc>
              <a:buFontTx/>
              <a:buNone/>
              <a:defRPr/>
            </a:pPr>
            <a:endParaRPr lang="ru-RU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80000"/>
              </a:lnSpc>
              <a:buFontTx/>
              <a:buNone/>
              <a:defRPr/>
            </a:pPr>
            <a:r>
              <a:rPr lang="ru-RU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Крайняя степень гипертиреоза называется </a:t>
            </a:r>
            <a:r>
              <a:rPr lang="ru-RU" sz="1800" b="1" dirty="0" smtClean="0">
                <a:solidFill>
                  <a:srgbClr val="0000E6"/>
                </a:solidFill>
                <a:latin typeface="Arial" pitchFamily="34" charset="0"/>
                <a:cs typeface="Arial" pitchFamily="34" charset="0"/>
              </a:rPr>
              <a:t>тиреотоксикозом.</a:t>
            </a:r>
          </a:p>
          <a:p>
            <a:pPr marL="0" indent="0">
              <a:buNone/>
              <a:defRPr/>
            </a:pPr>
            <a:endParaRPr lang="ru-RU" sz="1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  <a:defRPr/>
            </a:pPr>
            <a:r>
              <a:rPr lang="ru-RU" sz="1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Наиболее характерные признаки </a:t>
            </a:r>
            <a:r>
              <a:rPr lang="ru-RU" sz="1800" b="1" u="sng" dirty="0" err="1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тиротоксикоза</a:t>
            </a:r>
            <a:r>
              <a:rPr lang="ru-RU" sz="1800" b="1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: </a:t>
            </a:r>
          </a:p>
          <a:p>
            <a:pPr>
              <a:buFont typeface="Arial" charset="0"/>
              <a:buChar char="•"/>
              <a:defRPr/>
            </a:pPr>
            <a:r>
              <a: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повышенная нервная и психическая возбудимость;</a:t>
            </a:r>
            <a:endParaRPr lang="ru-RU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Char char="•"/>
              <a:defRPr/>
            </a:pPr>
            <a:r>
              <a: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тремор тела и пальцев рук;</a:t>
            </a:r>
            <a:endParaRPr lang="ru-RU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Char char="•"/>
              <a:defRPr/>
            </a:pPr>
            <a:r>
              <a: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нарушение концентрации и последовательности мыслей.</a:t>
            </a:r>
            <a:endParaRPr lang="ru-RU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Char char="•"/>
              <a:defRPr/>
            </a:pPr>
            <a:r>
              <a: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чувство жара и сильная потливость.</a:t>
            </a:r>
          </a:p>
          <a:p>
            <a:pPr>
              <a:buFont typeface="Arial" charset="0"/>
              <a:buChar char="•"/>
              <a:defRPr/>
            </a:pPr>
            <a:r>
              <a: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уменьшение запасов кальция в костной ткани.</a:t>
            </a:r>
          </a:p>
          <a:p>
            <a:pPr>
              <a:buFont typeface="Arial" charset="0"/>
              <a:buChar char="•"/>
              <a:defRPr/>
            </a:pP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учащенное сердцебиение в покое с нарастанием при физической нагрузке;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endParaRPr lang="ru-RU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</p:txBody>
      </p: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2151571" y="523784"/>
            <a:ext cx="8577309" cy="77930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defRPr/>
            </a:pPr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Характерные проявления избыточной секреции тироидных гормонов</a:t>
            </a:r>
            <a:r>
              <a:rPr lang="ru-RU" sz="28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7500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Объект 1"/>
          <p:cNvSpPr>
            <a:spLocks noGrp="1"/>
          </p:cNvSpPr>
          <p:nvPr>
            <p:ph/>
          </p:nvPr>
        </p:nvSpPr>
        <p:spPr>
          <a:xfrm>
            <a:off x="2503502" y="274640"/>
            <a:ext cx="9078897" cy="329073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altLang="ru-RU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altLang="ru-RU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тиротоксикозе</a:t>
            </a:r>
            <a:r>
              <a:rPr lang="ru-RU" altLang="ru-RU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alt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могут выявляться </a:t>
            </a:r>
            <a:r>
              <a:rPr lang="ru-RU" altLang="ru-RU" b="1" i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глазные симптомы</a:t>
            </a:r>
            <a:r>
              <a:rPr lang="ru-RU" alt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r>
              <a:rPr lang="ru-RU" altLang="ru-RU" b="1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редкое мигание;</a:t>
            </a:r>
            <a:endParaRPr lang="ru-RU" altLang="ru-RU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altLang="ru-RU" b="1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повышенный блеск глаз;</a:t>
            </a:r>
            <a:endParaRPr lang="ru-RU" altLang="ru-RU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altLang="ru-RU" b="1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широкое раскрытие глазных щелей (полоска склеры над радужкой).</a:t>
            </a:r>
          </a:p>
          <a:p>
            <a:pPr marL="0" indent="0">
              <a:buNone/>
            </a:pPr>
            <a:endParaRPr lang="ru-RU" altLang="ru-RU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45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0120" y="3710865"/>
            <a:ext cx="4512279" cy="2990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9227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ъект 1"/>
          <p:cNvSpPr>
            <a:spLocks noGrp="1"/>
          </p:cNvSpPr>
          <p:nvPr>
            <p:ph/>
          </p:nvPr>
        </p:nvSpPr>
        <p:spPr>
          <a:xfrm>
            <a:off x="2343705" y="505741"/>
            <a:ext cx="9238695" cy="5966365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ru-RU" altLang="ru-RU" dirty="0" smtClean="0">
                <a:solidFill>
                  <a:schemeClr val="tx1"/>
                </a:solidFill>
              </a:rPr>
              <a:t>Наиболее частая причина гипертиреоза - </a:t>
            </a:r>
            <a:r>
              <a:rPr lang="ru-RU" altLang="ru-RU" b="1" dirty="0" smtClean="0">
                <a:solidFill>
                  <a:srgbClr val="0000E6"/>
                </a:solidFill>
              </a:rPr>
              <a:t>диффузный токсический зоб (Базедова болезнь)</a:t>
            </a:r>
            <a:r>
              <a:rPr lang="ru-RU" altLang="ru-RU" dirty="0" smtClean="0">
                <a:solidFill>
                  <a:srgbClr val="0000E6"/>
                </a:solidFill>
              </a:rPr>
              <a:t> –</a:t>
            </a:r>
            <a:r>
              <a:rPr lang="ru-RU" altLang="ru-RU" dirty="0" smtClean="0"/>
              <a:t> </a:t>
            </a:r>
            <a:r>
              <a:rPr lang="ru-RU" altLang="ru-RU" dirty="0" smtClean="0">
                <a:solidFill>
                  <a:schemeClr val="tx1"/>
                </a:solidFill>
              </a:rPr>
              <a:t>аутоиммунное заболевание </a:t>
            </a:r>
            <a:r>
              <a:rPr lang="ru-RU" altLang="ru-RU" dirty="0" err="1" smtClean="0">
                <a:solidFill>
                  <a:schemeClr val="tx1"/>
                </a:solidFill>
              </a:rPr>
              <a:t>ЩЖ</a:t>
            </a:r>
            <a:r>
              <a:rPr lang="ru-RU" altLang="ru-RU" dirty="0" smtClean="0">
                <a:solidFill>
                  <a:schemeClr val="tx1"/>
                </a:solidFill>
              </a:rPr>
              <a:t>, при котором вырабатываются антитела, которые взаимодействуют с рецепторами </a:t>
            </a:r>
            <a:r>
              <a:rPr lang="ru-RU" altLang="ru-RU" dirty="0" err="1" smtClean="0">
                <a:solidFill>
                  <a:schemeClr val="tx1"/>
                </a:solidFill>
              </a:rPr>
              <a:t>ТТГ</a:t>
            </a:r>
            <a:r>
              <a:rPr lang="ru-RU" altLang="ru-RU" dirty="0" smtClean="0">
                <a:solidFill>
                  <a:schemeClr val="tx1"/>
                </a:solidFill>
              </a:rPr>
              <a:t> на поверхности </a:t>
            </a:r>
            <a:r>
              <a:rPr lang="ru-RU" altLang="ru-RU" dirty="0" err="1" smtClean="0">
                <a:solidFill>
                  <a:schemeClr val="tx1"/>
                </a:solidFill>
              </a:rPr>
              <a:t>тироцитов</a:t>
            </a:r>
            <a:r>
              <a:rPr lang="ru-RU" altLang="ru-RU" dirty="0" smtClean="0">
                <a:solidFill>
                  <a:schemeClr val="tx1"/>
                </a:solidFill>
              </a:rPr>
              <a:t> и  способствуют стимуляции   функции </a:t>
            </a:r>
          </a:p>
          <a:p>
            <a:pPr marL="0" indent="0" algn="just">
              <a:buNone/>
            </a:pPr>
            <a:r>
              <a:rPr lang="ru-RU" altLang="ru-RU" dirty="0" smtClean="0">
                <a:solidFill>
                  <a:schemeClr val="tx1"/>
                </a:solidFill>
              </a:rPr>
              <a:t>щитовидной железы,</a:t>
            </a:r>
          </a:p>
          <a:p>
            <a:pPr marL="0" indent="0" algn="just">
              <a:buNone/>
            </a:pPr>
            <a:r>
              <a:rPr lang="ru-RU" altLang="ru-RU" dirty="0" smtClean="0">
                <a:solidFill>
                  <a:schemeClr val="tx1"/>
                </a:solidFill>
              </a:rPr>
              <a:t> ее увеличению и </a:t>
            </a:r>
          </a:p>
          <a:p>
            <a:pPr marL="0" indent="0" algn="just">
              <a:buNone/>
            </a:pPr>
            <a:r>
              <a:rPr lang="ru-RU" altLang="ru-RU" dirty="0" smtClean="0">
                <a:solidFill>
                  <a:schemeClr val="tx1"/>
                </a:solidFill>
              </a:rPr>
              <a:t>избыточной продукции </a:t>
            </a:r>
          </a:p>
          <a:p>
            <a:pPr marL="0" indent="0" algn="just">
              <a:buNone/>
            </a:pPr>
            <a:r>
              <a:rPr lang="ru-RU" altLang="ru-RU" dirty="0" err="1" smtClean="0">
                <a:solidFill>
                  <a:schemeClr val="tx1"/>
                </a:solidFill>
              </a:rPr>
              <a:t>тиреоидных</a:t>
            </a:r>
            <a:r>
              <a:rPr lang="ru-RU" altLang="ru-RU" dirty="0" smtClean="0">
                <a:solidFill>
                  <a:schemeClr val="tx1"/>
                </a:solidFill>
              </a:rPr>
              <a:t> гормонов. </a:t>
            </a:r>
          </a:p>
          <a:p>
            <a:pPr marL="0" indent="0">
              <a:buNone/>
            </a:pPr>
            <a:endParaRPr lang="ru-RU" altLang="ru-RU" dirty="0" smtClean="0"/>
          </a:p>
        </p:txBody>
      </p:sp>
      <p:pic>
        <p:nvPicPr>
          <p:cNvPr id="65539" name="Объект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599" r="38222"/>
          <a:stretch>
            <a:fillRect/>
          </a:stretch>
        </p:blipFill>
        <p:spPr bwMode="auto">
          <a:xfrm>
            <a:off x="8084955" y="3525706"/>
            <a:ext cx="3497445" cy="294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2228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Объект 1"/>
          <p:cNvSpPr>
            <a:spLocks noGrp="1"/>
          </p:cNvSpPr>
          <p:nvPr>
            <p:ph/>
          </p:nvPr>
        </p:nvSpPr>
        <p:spPr>
          <a:xfrm>
            <a:off x="2521259" y="1100831"/>
            <a:ext cx="9158796" cy="5530788"/>
          </a:xfrm>
        </p:spPr>
        <p:txBody>
          <a:bodyPr>
            <a:noAutofit/>
          </a:bodyPr>
          <a:lstStyle/>
          <a:p>
            <a:pPr marL="0" indent="0">
              <a:buNone/>
              <a:defRPr/>
            </a:pPr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Недостаточность щитовидной железы приводит к </a:t>
            </a:r>
          </a:p>
          <a:p>
            <a:pPr marL="0" indent="0">
              <a:buNone/>
              <a:defRPr/>
            </a:pPr>
            <a:r>
              <a:rPr lang="ru-RU" sz="2800" b="1" u="sng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Гипотериозу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—заболевание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возникающее, в результате недостаточного обеспечения органов и тканей гормонами щитовидной железы из-за снижения уровня продукции тироидных гормонов.</a:t>
            </a:r>
          </a:p>
          <a:p>
            <a:pPr marL="0" indent="0">
              <a:buNone/>
              <a:defRPr/>
            </a:pPr>
            <a:endParaRPr lang="ru-RU" sz="2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  <a:defRPr/>
            </a:pPr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этом различают следующие заболевания:</a:t>
            </a:r>
          </a:p>
          <a:p>
            <a:pPr eaLnBrk="1" hangingPunct="1">
              <a:lnSpc>
                <a:spcPct val="80000"/>
              </a:lnSpc>
              <a:buFont typeface="Arial" charset="0"/>
              <a:buChar char="•"/>
              <a:defRPr/>
            </a:pPr>
            <a:r>
              <a:rPr lang="ru-RU" sz="2800" b="1" dirty="0" smtClean="0">
                <a:solidFill>
                  <a:schemeClr val="hlin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sz="2800" b="1" dirty="0">
                <a:solidFill>
                  <a:schemeClr val="hlin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МИКСЕДЕМА</a:t>
            </a:r>
          </a:p>
          <a:p>
            <a:pPr eaLnBrk="1" hangingPunct="1">
              <a:lnSpc>
                <a:spcPct val="80000"/>
              </a:lnSpc>
              <a:buFont typeface="Arial" charset="0"/>
              <a:buChar char="•"/>
              <a:defRPr/>
            </a:pPr>
            <a:r>
              <a:rPr lang="ru-RU" sz="2800" b="1" dirty="0" smtClean="0">
                <a:solidFill>
                  <a:schemeClr val="hlin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800" b="1" dirty="0">
                <a:solidFill>
                  <a:schemeClr val="hlin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КРЕТИНИЗМ</a:t>
            </a:r>
          </a:p>
          <a:p>
            <a:pPr eaLnBrk="1" hangingPunct="1">
              <a:lnSpc>
                <a:spcPct val="80000"/>
              </a:lnSpc>
              <a:buFont typeface="Arial" charset="0"/>
              <a:buChar char="•"/>
              <a:defRPr/>
            </a:pPr>
            <a:r>
              <a:rPr lang="ru-RU" sz="2800" b="1" dirty="0" smtClean="0">
                <a:solidFill>
                  <a:schemeClr val="hlin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sz="2800" b="1" dirty="0">
                <a:solidFill>
                  <a:schemeClr val="hlin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ИДИОТИЗМ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charset="0"/>
              <a:buChar char="•"/>
              <a:defRPr/>
            </a:pP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012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Объект 1"/>
          <p:cNvSpPr>
            <a:spLocks noGrp="1"/>
          </p:cNvSpPr>
          <p:nvPr>
            <p:ph/>
          </p:nvPr>
        </p:nvSpPr>
        <p:spPr>
          <a:xfrm>
            <a:off x="2527177" y="405630"/>
            <a:ext cx="9045987" cy="585152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marL="0" indent="0" eaLnBrk="1" hangingPunct="1">
              <a:lnSpc>
                <a:spcPct val="120000"/>
              </a:lnSpc>
              <a:buNone/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Заболевание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более зрелом возрасте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вызывает заболевание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микседему.</a:t>
            </a:r>
            <a:r>
              <a:rPr lang="ru-RU" b="1" dirty="0" smtClean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 smtClean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b="1" dirty="0" smtClean="0">
              <a:solidFill>
                <a:srgbClr val="99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eaLnBrk="1" hangingPunct="1">
              <a:lnSpc>
                <a:spcPct val="120000"/>
              </a:lnSpc>
              <a:buFont typeface="Arial" charset="0"/>
              <a:buAutoNum type="arabicParenR"/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Самым первым и характерным симптомом является </a:t>
            </a:r>
            <a:r>
              <a:rPr lang="ru-RU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увеличение</a:t>
            </a:r>
            <a:r>
              <a:rPr lang="ru-RU" b="1" dirty="0" smtClean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железы в размере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  <a:p>
            <a:pPr marL="457200" indent="-457200" eaLnBrk="1" hangingPunct="1">
              <a:lnSpc>
                <a:spcPct val="120000"/>
              </a:lnSpc>
              <a:buFont typeface="Arial" charset="0"/>
              <a:buAutoNum type="arabicParenR" startAt="2"/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снижается психическая </a:t>
            </a:r>
          </a:p>
          <a:p>
            <a:pPr marL="0" indent="0" eaLnBrk="1" hangingPunct="1">
              <a:lnSpc>
                <a:spcPct val="120000"/>
              </a:lnSpc>
              <a:buNone/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активность</a:t>
            </a:r>
            <a:b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3)  движения становятся </a:t>
            </a:r>
          </a:p>
          <a:p>
            <a:pPr marL="0" indent="0" eaLnBrk="1" hangingPunct="1">
              <a:lnSpc>
                <a:spcPct val="120000"/>
              </a:lnSpc>
              <a:buNone/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замедленными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4)  масса тела </a:t>
            </a:r>
          </a:p>
          <a:p>
            <a:pPr marL="0" indent="0" eaLnBrk="1" hangingPunct="1">
              <a:lnSpc>
                <a:spcPct val="120000"/>
              </a:lnSpc>
              <a:buNone/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увеличивается</a:t>
            </a:r>
          </a:p>
          <a:p>
            <a:pPr marL="0" indent="0" eaLnBrk="1" hangingPunct="1">
              <a:lnSpc>
                <a:spcPct val="120000"/>
              </a:lnSpc>
              <a:buNone/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5)  лицо и веки отекают</a:t>
            </a:r>
            <a:b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6)  язык набухает</a:t>
            </a:r>
            <a:b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7)  кожа становиться</a:t>
            </a:r>
          </a:p>
          <a:p>
            <a:pPr marL="0" indent="0" eaLnBrk="1" hangingPunct="1">
              <a:lnSpc>
                <a:spcPct val="120000"/>
              </a:lnSpc>
              <a:buNone/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грубой, выпадают волосы </a:t>
            </a:r>
          </a:p>
          <a:p>
            <a:pPr marL="0" indent="0" eaLnBrk="1" hangingPunct="1">
              <a:lnSpc>
                <a:spcPct val="120000"/>
              </a:lnSpc>
              <a:buNone/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редеют брови.</a:t>
            </a:r>
            <a:b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b="1" dirty="0" smtClea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buFont typeface="Arial" charset="0"/>
              <a:buChar char="•"/>
              <a:defRPr/>
            </a:pP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758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3"/>
          <a:stretch>
            <a:fillRect/>
          </a:stretch>
        </p:blipFill>
        <p:spPr bwMode="auto">
          <a:xfrm>
            <a:off x="7828252" y="1942330"/>
            <a:ext cx="3744912" cy="431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8627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Объект 1"/>
          <p:cNvSpPr>
            <a:spLocks noGrp="1"/>
          </p:cNvSpPr>
          <p:nvPr>
            <p:ph/>
          </p:nvPr>
        </p:nvSpPr>
        <p:spPr>
          <a:xfrm>
            <a:off x="2491667" y="500448"/>
            <a:ext cx="5755689" cy="5851525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ru-RU" b="1" dirty="0" smtClean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Врожденный гипотиреоз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приводит к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кретинизму.</a:t>
            </a:r>
            <a:br>
              <a:rPr lang="ru-RU" b="1" dirty="0" smtClean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Отсутствие гормона в раннем детстве приводит к значительной задержке физического и умственного развития </a:t>
            </a:r>
          </a:p>
          <a:p>
            <a:pPr marL="0" indent="0">
              <a:buNone/>
              <a:defRPr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b="1" dirty="0" smtClean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кретинизму</a:t>
            </a:r>
            <a:r>
              <a:rPr lang="ru-RU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или вплоть до </a:t>
            </a:r>
          </a:p>
          <a:p>
            <a:pPr marL="0" indent="0">
              <a:buNone/>
              <a:defRPr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полной умственной </a:t>
            </a:r>
          </a:p>
          <a:p>
            <a:pPr marL="0" indent="0">
              <a:buNone/>
              <a:defRPr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несостоятельности - </a:t>
            </a:r>
            <a:r>
              <a:rPr lang="ru-RU" b="1" dirty="0" smtClean="0">
                <a:solidFill>
                  <a:schemeClr val="hlin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идиотизму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</a:p>
          <a:p>
            <a:pPr>
              <a:buFont typeface="Arial" charset="0"/>
              <a:buChar char="•"/>
              <a:defRPr/>
            </a:pP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86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612" y="1254510"/>
            <a:ext cx="2667000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3723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58434" name="Group 2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2042475306"/>
              </p:ext>
            </p:extLst>
          </p:nvPr>
        </p:nvGraphicFramePr>
        <p:xfrm>
          <a:off x="2653715" y="514337"/>
          <a:ext cx="8713788" cy="6035678"/>
        </p:xfrm>
        <a:graphic>
          <a:graphicData uri="http://schemas.openxmlformats.org/drawingml/2006/table">
            <a:tbl>
              <a:tblPr bandRow="1">
                <a:tableStyleId>{D7AC3CCA-C797-4891-BE02-D94E43425B78}</a:tableStyleId>
              </a:tblPr>
              <a:tblGrid>
                <a:gridCol w="2160588"/>
                <a:gridCol w="3417887"/>
                <a:gridCol w="3135313"/>
              </a:tblGrid>
              <a:tr h="7778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Органы и системы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anose="020B0604020202020204" pitchFamily="34" charset="0"/>
                      </a:endParaRPr>
                    </a:p>
                  </a:txBody>
                  <a:tcPr marT="45717" marB="45717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Гипертиреоз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itchFamily="34" charset="0"/>
                        <a:cs typeface="Arial" panose="020B0604020202020204" pitchFamily="34" charset="0"/>
                      </a:endParaRPr>
                    </a:p>
                  </a:txBody>
                  <a:tcPr marT="45717" marB="45717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Гипотиреоз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6666"/>
                        </a:solidFill>
                        <a:effectLst/>
                        <a:latin typeface="Arial" pitchFamily="34" charset="0"/>
                        <a:cs typeface="Arial" panose="020B0604020202020204" pitchFamily="34" charset="0"/>
                      </a:endParaRPr>
                    </a:p>
                  </a:txBody>
                  <a:tcPr marT="45717" marB="45717" horzOverflow="overflow"/>
                </a:tc>
              </a:tr>
              <a:tr h="4317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Основной обмен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anose="020B0604020202020204" pitchFamily="34" charset="0"/>
                      </a:endParaRPr>
                    </a:p>
                  </a:txBody>
                  <a:tcPr marT="45717" marB="45717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повышен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anose="020B0604020202020204" pitchFamily="34" charset="0"/>
                      </a:endParaRPr>
                    </a:p>
                  </a:txBody>
                  <a:tcPr marT="45717" marB="45717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снижен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anose="020B0604020202020204" pitchFamily="34" charset="0"/>
                      </a:endParaRPr>
                    </a:p>
                  </a:txBody>
                  <a:tcPr marT="45717" marB="45717" horzOverflow="overflow"/>
                </a:tc>
              </a:tr>
              <a:tr h="4333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ЧСС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anose="020B0604020202020204" pitchFamily="34" charset="0"/>
                      </a:endParaRPr>
                    </a:p>
                  </a:txBody>
                  <a:tcPr marT="45717" marB="45717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повышена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anose="020B0604020202020204" pitchFamily="34" charset="0"/>
                      </a:endParaRPr>
                    </a:p>
                  </a:txBody>
                  <a:tcPr marT="45717" marB="45717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снижена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anose="020B0604020202020204" pitchFamily="34" charset="0"/>
                      </a:endParaRPr>
                    </a:p>
                  </a:txBody>
                  <a:tcPr marT="45717" marB="45717" horzOverflow="overflow"/>
                </a:tc>
              </a:tr>
              <a:tr h="7010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Кожа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anose="020B0604020202020204" pitchFamily="34" charset="0"/>
                      </a:endParaRPr>
                    </a:p>
                  </a:txBody>
                  <a:tcPr marT="45717" marB="45717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Горячая, влажная, потливость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anose="020B0604020202020204" pitchFamily="34" charset="0"/>
                      </a:endParaRPr>
                    </a:p>
                  </a:txBody>
                  <a:tcPr marT="45717" marB="45717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Сухая, отечная, холодная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anose="020B0604020202020204" pitchFamily="34" charset="0"/>
                      </a:endParaRPr>
                    </a:p>
                  </a:txBody>
                  <a:tcPr marT="45717" marB="45717" horzOverflow="overflow"/>
                </a:tc>
              </a:tr>
              <a:tr h="10058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ЦНС</a:t>
                      </a:r>
                      <a:endParaRPr kumimoji="0" lang="ru-RU" sz="200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T="45717" marB="45717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Раздражительность, дрожь, чувство голода, страха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anose="020B0604020202020204" pitchFamily="34" charset="0"/>
                      </a:endParaRPr>
                    </a:p>
                  </a:txBody>
                  <a:tcPr marT="45717" marB="45717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Вялость, отсутствие аппетита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anose="020B0604020202020204" pitchFamily="34" charset="0"/>
                      </a:endParaRPr>
                    </a:p>
                  </a:txBody>
                  <a:tcPr marT="45717" marB="45717" horzOverflow="overflow"/>
                </a:tc>
              </a:tr>
              <a:tr h="4841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Масса тела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anose="020B0604020202020204" pitchFamily="34" charset="0"/>
                      </a:endParaRPr>
                    </a:p>
                  </a:txBody>
                  <a:tcPr marT="45717" marB="45717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Снижается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anose="020B0604020202020204" pitchFamily="34" charset="0"/>
                      </a:endParaRPr>
                    </a:p>
                  </a:txBody>
                  <a:tcPr marT="45717" marB="45717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Повышается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anose="020B0604020202020204" pitchFamily="34" charset="0"/>
                      </a:endParaRPr>
                    </a:p>
                  </a:txBody>
                  <a:tcPr marT="45717" marB="45717" horzOverflow="overflow"/>
                </a:tc>
              </a:tr>
              <a:tr h="7619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Мышцы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anose="020B0604020202020204" pitchFamily="34" charset="0"/>
                      </a:endParaRPr>
                    </a:p>
                  </a:txBody>
                  <a:tcPr marT="45717" marB="45717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Мышечная слабость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(катаболизм)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anose="020B0604020202020204" pitchFamily="34" charset="0"/>
                      </a:endParaRPr>
                    </a:p>
                  </a:txBody>
                  <a:tcPr marT="45717" marB="45717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Мышечная слабость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(нарушение синтеза)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anose="020B0604020202020204" pitchFamily="34" charset="0"/>
                      </a:endParaRPr>
                    </a:p>
                  </a:txBody>
                  <a:tcPr marT="45717" marB="45717" horzOverflow="overflow"/>
                </a:tc>
              </a:tr>
              <a:tr h="7206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ЖКТ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anose="020B0604020202020204" pitchFamily="34" charset="0"/>
                      </a:endParaRPr>
                    </a:p>
                  </a:txBody>
                  <a:tcPr marT="45717" marB="45717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Активация моторики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anose="020B0604020202020204" pitchFamily="34" charset="0"/>
                      </a:endParaRPr>
                    </a:p>
                  </a:txBody>
                  <a:tcPr marT="45717" marB="45717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Слабость моторики, запоры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anose="020B0604020202020204" pitchFamily="34" charset="0"/>
                      </a:endParaRPr>
                    </a:p>
                  </a:txBody>
                  <a:tcPr marT="45717" marB="45717" horzOverflow="overflow"/>
                </a:tc>
              </a:tr>
              <a:tr h="7190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Дыхательная система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anose="020B0604020202020204" pitchFamily="34" charset="0"/>
                      </a:endParaRPr>
                    </a:p>
                  </a:txBody>
                  <a:tcPr marT="45717" marB="45717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Увеличение вентиляции легких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anose="020B0604020202020204" pitchFamily="34" charset="0"/>
                      </a:endParaRPr>
                    </a:p>
                  </a:txBody>
                  <a:tcPr marT="45717" marB="45717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Снижение вентиляции легких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anose="020B0604020202020204" pitchFamily="34" charset="0"/>
                      </a:endParaRPr>
                    </a:p>
                  </a:txBody>
                  <a:tcPr marT="45717" marB="45717" horzOverflow="overflow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5256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2370338" y="488272"/>
            <a:ext cx="9212062" cy="563789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  <a:defRPr/>
            </a:pPr>
            <a:r>
              <a:rPr lang="ru-RU" sz="2400" b="1" u="sng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Эндемический зоб.</a:t>
            </a:r>
            <a:r>
              <a:rPr lang="ru-RU" sz="24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заболевание встречается в определенных географических районах с недостаточностью йода в окружающей среде и характеризующееся увеличением ЩЖ. </a:t>
            </a:r>
          </a:p>
          <a:p>
            <a:pPr marL="0" indent="0" algn="just">
              <a:buNone/>
              <a:defRPr/>
            </a:pP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Зоб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может быть равномерным во всей железе — 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диффузный зоб,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или ограничиваться каким-либо участком, с формированием 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узлового образования — узловой зоб.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  <a:defRPr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может сопровождаться следующими симптомами: </a:t>
            </a:r>
          </a:p>
          <a:p>
            <a:pPr>
              <a:buFont typeface="Wingdings" panose="05000000000000000000" pitchFamily="2" charset="2"/>
              <a:buChar char="q"/>
              <a:defRPr/>
            </a:pP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дискомфорт в области шеи;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anose="05000000000000000000" pitchFamily="2" charset="2"/>
              <a:buChar char="q"/>
              <a:defRPr/>
            </a:pP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чувство давления, комка в горле;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anose="05000000000000000000" pitchFamily="2" charset="2"/>
              <a:buChar char="q"/>
              <a:defRPr/>
            </a:pP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визуальное увеличение шеи;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anose="05000000000000000000" pitchFamily="2" charset="2"/>
              <a:buChar char="q"/>
              <a:defRPr/>
            </a:pP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затрудненное глотание;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anose="05000000000000000000" pitchFamily="2" charset="2"/>
              <a:buChar char="q"/>
              <a:defRPr/>
            </a:pP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частое покашливание;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anose="05000000000000000000" pitchFamily="2" charset="2"/>
              <a:buChar char="q"/>
              <a:defRPr/>
            </a:pP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охриплость голоса.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Char char="•"/>
              <a:defRPr/>
            </a:pP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699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7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777" y="1506615"/>
            <a:ext cx="6096000" cy="5105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2151571" y="523784"/>
            <a:ext cx="8577309" cy="77930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defRPr/>
            </a:pPr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Паращитовидные железы</a:t>
            </a:r>
          </a:p>
        </p:txBody>
      </p:sp>
    </p:spTree>
    <p:extLst>
      <p:ext uri="{BB962C8B-B14F-4D97-AF65-F5344CB8AC3E}">
        <p14:creationId xmlns:p14="http://schemas.microsoft.com/office/powerpoint/2010/main" val="36490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Объект 1"/>
          <p:cNvSpPr>
            <a:spLocks noGrp="1"/>
          </p:cNvSpPr>
          <p:nvPr>
            <p:ph/>
          </p:nvPr>
        </p:nvSpPr>
        <p:spPr>
          <a:xfrm>
            <a:off x="2151571" y="2059620"/>
            <a:ext cx="9265328" cy="372919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FontTx/>
              <a:buNone/>
              <a:defRPr/>
            </a:pPr>
            <a:endParaRPr lang="ru-RU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1) мышечная слабость;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2) поражение почек, полиурия, полидипсия, нефролитиаз;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3) язвенная болезнь 12-перстной кишки;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4) остеопороз, переломы костей, выпадение зубов;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5) депрессия, нарушение сна.</a:t>
            </a:r>
          </a:p>
        </p:txBody>
      </p: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2346880" y="896647"/>
            <a:ext cx="9070019" cy="77930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проявления </a:t>
            </a:r>
            <a:r>
              <a:rPr lang="ru-RU" sz="28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313677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2346880" y="2210540"/>
            <a:ext cx="8927977" cy="354276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70000" lnSpcReduction="20000"/>
          </a:bodyPr>
          <a:lstStyle/>
          <a:p>
            <a:pPr>
              <a:lnSpc>
                <a:spcPct val="90000"/>
              </a:lnSpc>
              <a:buFontTx/>
              <a:buNone/>
            </a:pP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тетанический, судорожный синдром (повышенная нервно-мышечная возбудимость);</a:t>
            </a:r>
            <a:endParaRPr lang="en-US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2) нервно-психические расстройства (неврозы, депрессия и др.);</a:t>
            </a:r>
            <a:endParaRPr lang="en-US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3) изменения кожи и трофические нарушения ( сухость, шелушение кожи, кариес, дефекты эмали, катаракта)</a:t>
            </a:r>
            <a:endParaRPr lang="en-US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4) вегетативные нарушения (расстройства дыхания, головокружения, обмороки и др.)</a:t>
            </a:r>
          </a:p>
          <a:p>
            <a:pPr>
              <a:lnSpc>
                <a:spcPct val="90000"/>
              </a:lnSpc>
              <a:buFontTx/>
              <a:buNone/>
            </a:pP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2346880" y="896647"/>
            <a:ext cx="8927977" cy="77930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FF0000"/>
              </a:buClr>
              <a:defRPr/>
            </a:pPr>
            <a: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проявления </a:t>
            </a:r>
            <a:r>
              <a:rPr lang="ru-RU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2892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7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6505" y="1793066"/>
            <a:ext cx="8848725" cy="484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2346880" y="896647"/>
            <a:ext cx="8927977" cy="77930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2800" b="1" cap="all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Поджелудочная</a:t>
            </a:r>
            <a:r>
              <a:rPr lang="ru-RU" sz="2800" cap="all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cap="all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железа</a:t>
            </a:r>
            <a:endParaRPr lang="ru-RU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3770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2346880" y="2121762"/>
            <a:ext cx="8927977" cy="4163628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  <a:defRPr/>
            </a:pPr>
            <a:endParaRPr lang="ru-RU" sz="2400" dirty="0" smtClean="0">
              <a:latin typeface="Arial" panose="020B0604020202020204" pitchFamily="34" charset="0"/>
              <a:cs typeface="Arial" pitchFamily="34" charset="0"/>
            </a:endParaRPr>
          </a:p>
          <a:p>
            <a:pPr algn="just">
              <a:spcBef>
                <a:spcPts val="0"/>
              </a:spcBef>
              <a:buFont typeface="Arial" charset="0"/>
              <a:buChar char="•"/>
              <a:defRPr/>
            </a:pPr>
            <a:r>
              <a:rPr lang="ru-RU" sz="24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</a:t>
            </a:r>
            <a:r>
              <a:rPr 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синтезируется β-клетками островков </a:t>
            </a:r>
            <a:r>
              <a:rPr lang="ru-RU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Лангерганса</a:t>
            </a:r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</a:t>
            </a:r>
            <a:endParaRPr lang="ru-RU" sz="2400" b="1" u="sng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0"/>
              </a:spcBef>
              <a:buFont typeface="Arial" charset="0"/>
              <a:buChar char="•"/>
              <a:defRPr/>
            </a:pPr>
            <a:r>
              <a:rPr lang="ru-RU" sz="24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Глюкагон</a:t>
            </a:r>
            <a:r>
              <a:rPr 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синтезируется в </a:t>
            </a:r>
            <a:r>
              <a:rPr lang="ru-RU" sz="2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α-клетках</a:t>
            </a:r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островков </a:t>
            </a:r>
            <a:r>
              <a:rPr lang="ru-RU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Лангерганса</a:t>
            </a:r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0"/>
              </a:spcBef>
              <a:buFont typeface="Arial" charset="0"/>
              <a:buChar char="•"/>
              <a:defRPr/>
            </a:pPr>
            <a:r>
              <a:rPr lang="ru-RU" sz="2400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Соматостатин</a:t>
            </a:r>
            <a:r>
              <a:rPr 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синтезируется в Δ-клетках островков </a:t>
            </a:r>
            <a:r>
              <a:rPr lang="ru-RU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Лангерганса</a:t>
            </a:r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0"/>
              </a:spcBef>
              <a:buFont typeface="Arial" charset="0"/>
              <a:buChar char="•"/>
              <a:defRPr/>
            </a:pPr>
            <a:r>
              <a:rPr lang="ru-RU" sz="2400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Грелин</a:t>
            </a:r>
            <a:r>
              <a:rPr 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синтезируется е-клетками</a:t>
            </a:r>
            <a:r>
              <a:rPr lang="ru-RU" sz="24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островков </a:t>
            </a:r>
            <a:r>
              <a:rPr lang="ru-RU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Лангерганса</a:t>
            </a:r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0"/>
              </a:spcBef>
              <a:buFont typeface="Arial" charset="0"/>
              <a:buChar char="•"/>
              <a:defRPr/>
            </a:pPr>
            <a:r>
              <a:rPr lang="ru-RU" sz="24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Панкреатический </a:t>
            </a:r>
            <a:r>
              <a:rPr lang="ru-RU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полипептид (ПП) </a:t>
            </a:r>
            <a:r>
              <a:rPr 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синтезируется в PP-клетках островков </a:t>
            </a:r>
            <a:r>
              <a:rPr lang="ru-RU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Лангерганса</a:t>
            </a:r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2346880" y="896647"/>
            <a:ext cx="8927977" cy="77930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ГОРМОНЫ </a:t>
            </a:r>
            <a:r>
              <a:rPr lang="ru-RU" sz="2800" b="1" cap="all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Поджелудочной</a:t>
            </a:r>
            <a:r>
              <a:rPr lang="ru-RU" sz="2800" cap="all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cap="all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железы</a:t>
            </a:r>
            <a:endParaRPr lang="ru-RU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7729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Объект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295" y="274638"/>
            <a:ext cx="6835409" cy="5851525"/>
          </a:xfrm>
        </p:spPr>
      </p:pic>
    </p:spTree>
    <p:extLst>
      <p:ext uri="{BB962C8B-B14F-4D97-AF65-F5344CB8AC3E}">
        <p14:creationId xmlns:p14="http://schemas.microsoft.com/office/powerpoint/2010/main" val="21773601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2346880" y="2299316"/>
            <a:ext cx="8927977" cy="3631539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spcBef>
                <a:spcPts val="0"/>
              </a:spcBef>
              <a:buFont typeface="Wingdings" panose="05000000000000000000" pitchFamily="2" charset="2"/>
              <a:buChar char="v"/>
              <a:defRPr/>
            </a:pPr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itchFamily="34" charset="0"/>
              </a:rPr>
              <a:t>Гипергликемия</a:t>
            </a:r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spcBef>
                <a:spcPts val="0"/>
              </a:spcBef>
              <a:buFont typeface="Wingdings" panose="05000000000000000000" pitchFamily="2" charset="2"/>
              <a:buChar char="v"/>
              <a:defRPr/>
            </a:pPr>
            <a:r>
              <a:rPr 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Глюкозурия</a:t>
            </a:r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и осмотический диурез. </a:t>
            </a:r>
          </a:p>
          <a:p>
            <a:pPr algn="just">
              <a:spcBef>
                <a:spcPts val="0"/>
              </a:spcBef>
              <a:buFont typeface="Wingdings" panose="05000000000000000000" pitchFamily="2" charset="2"/>
              <a:buChar char="v"/>
              <a:defRPr/>
            </a:pPr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Дегидратация. </a:t>
            </a:r>
          </a:p>
          <a:p>
            <a:pPr algn="just">
              <a:spcBef>
                <a:spcPts val="0"/>
              </a:spcBef>
              <a:buFont typeface="Wingdings" panose="05000000000000000000" pitchFamily="2" charset="2"/>
              <a:buChar char="v"/>
              <a:defRPr/>
            </a:pPr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Гипотензия. Недостаточность периферического кровообращения.</a:t>
            </a:r>
          </a:p>
          <a:p>
            <a:pPr algn="just">
              <a:spcBef>
                <a:spcPts val="0"/>
              </a:spcBef>
              <a:buFont typeface="Wingdings" panose="05000000000000000000" pitchFamily="2" charset="2"/>
              <a:buChar char="v"/>
              <a:defRPr/>
            </a:pPr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Снижение утилизации глюкозы тканями.</a:t>
            </a:r>
          </a:p>
          <a:p>
            <a:pPr algn="just">
              <a:spcBef>
                <a:spcPts val="0"/>
              </a:spcBef>
              <a:buFont typeface="Wingdings" panose="05000000000000000000" pitchFamily="2" charset="2"/>
              <a:buChar char="v"/>
              <a:defRPr/>
            </a:pPr>
            <a:r>
              <a:rPr 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Гликогенолиз</a:t>
            </a:r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в печени и мышцах.</a:t>
            </a:r>
          </a:p>
          <a:p>
            <a:pPr algn="just">
              <a:spcBef>
                <a:spcPts val="0"/>
              </a:spcBef>
              <a:buFont typeface="Wingdings" panose="05000000000000000000" pitchFamily="2" charset="2"/>
              <a:buChar char="v"/>
              <a:defRPr/>
            </a:pPr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Распад жиров и образование кетоновых тел. </a:t>
            </a:r>
          </a:p>
          <a:p>
            <a:pPr algn="just">
              <a:spcBef>
                <a:spcPts val="0"/>
              </a:spcBef>
              <a:buFont typeface="Wingdings" panose="05000000000000000000" pitchFamily="2" charset="2"/>
              <a:buChar char="v"/>
              <a:defRPr/>
            </a:pPr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Образование токсических продуктов кетоновых тел.</a:t>
            </a:r>
          </a:p>
          <a:p>
            <a:pPr algn="just">
              <a:spcBef>
                <a:spcPts val="0"/>
              </a:spcBef>
              <a:buFont typeface="Wingdings" panose="05000000000000000000" pitchFamily="2" charset="2"/>
              <a:buChar char="v"/>
              <a:defRPr/>
            </a:pPr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Распад белков в тканях. Активация </a:t>
            </a:r>
            <a:r>
              <a:rPr 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глюконеогенеза</a:t>
            </a:r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spcBef>
                <a:spcPts val="0"/>
              </a:spcBef>
              <a:buFont typeface="Wingdings" panose="05000000000000000000" pitchFamily="2" charset="2"/>
              <a:buChar char="v"/>
              <a:defRPr/>
            </a:pPr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Снижение почечного кровотока. Анурия.</a:t>
            </a:r>
          </a:p>
          <a:p>
            <a:pPr algn="just">
              <a:spcBef>
                <a:spcPts val="0"/>
              </a:spcBef>
              <a:buFont typeface="Wingdings" panose="05000000000000000000" pitchFamily="2" charset="2"/>
              <a:buChar char="v"/>
              <a:defRPr/>
            </a:pPr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Нарушение сознания. Сопор. Кома.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v"/>
              <a:defRPr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2346880" y="896647"/>
            <a:ext cx="8927977" cy="77930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itchFamily="34" charset="0"/>
              </a:rPr>
              <a:t>При сахарном диабете отмечается:</a:t>
            </a:r>
          </a:p>
        </p:txBody>
      </p:sp>
    </p:spTree>
    <p:extLst>
      <p:ext uri="{BB962C8B-B14F-4D97-AF65-F5344CB8AC3E}">
        <p14:creationId xmlns:p14="http://schemas.microsoft.com/office/powerpoint/2010/main" val="38213688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11"/>
          <p:cNvPicPr>
            <a:picLocks noChangeAspect="1" noChangeArrowheads="1"/>
          </p:cNvPicPr>
          <p:nvPr/>
        </p:nvPicPr>
        <p:blipFill>
          <a:blip r:embed="rId2">
            <a:lum bright="-36000" contras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58"/>
          <a:stretch>
            <a:fillRect/>
          </a:stretch>
        </p:blipFill>
        <p:spPr bwMode="auto">
          <a:xfrm>
            <a:off x="3808520" y="1355098"/>
            <a:ext cx="5902017" cy="5322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2382391" y="497152"/>
            <a:ext cx="8927977" cy="77930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spcAft>
                <a:spcPct val="0"/>
              </a:spcAft>
            </a:pPr>
            <a:r>
              <a:rPr lang="ru-RU" altLang="ru-RU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Осложнения </a:t>
            </a:r>
            <a:r>
              <a:rPr lang="ru-RU" altLang="ru-RU" sz="32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СД</a:t>
            </a:r>
            <a:endParaRPr lang="ru-RU" altLang="ru-RU" sz="32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452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9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468"/>
          <a:stretch>
            <a:fillRect/>
          </a:stretch>
        </p:blipFill>
        <p:spPr bwMode="auto">
          <a:xfrm>
            <a:off x="2180948" y="3089407"/>
            <a:ext cx="4921188" cy="3768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140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8995" y="1656240"/>
            <a:ext cx="4211374" cy="2809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2382391" y="497152"/>
            <a:ext cx="8927977" cy="77930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3200" b="1" cap="all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Надпочечники</a:t>
            </a:r>
            <a:endParaRPr lang="ru-RU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89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63" name="Group 29"/>
          <p:cNvGrpSpPr>
            <a:grpSpLocks/>
          </p:cNvGrpSpPr>
          <p:nvPr/>
        </p:nvGrpSpPr>
        <p:grpSpPr bwMode="auto">
          <a:xfrm>
            <a:off x="2095132" y="1500327"/>
            <a:ext cx="8579498" cy="5124373"/>
            <a:chOff x="113" y="436"/>
            <a:chExt cx="5398" cy="3629"/>
          </a:xfrm>
        </p:grpSpPr>
        <p:grpSp>
          <p:nvGrpSpPr>
            <p:cNvPr id="92164" name="Group 28"/>
            <p:cNvGrpSpPr>
              <a:grpSpLocks/>
            </p:cNvGrpSpPr>
            <p:nvPr/>
          </p:nvGrpSpPr>
          <p:grpSpPr bwMode="auto">
            <a:xfrm>
              <a:off x="1292" y="436"/>
              <a:ext cx="4219" cy="3431"/>
              <a:chOff x="1292" y="436"/>
              <a:chExt cx="4219" cy="3431"/>
            </a:xfrm>
          </p:grpSpPr>
          <p:sp>
            <p:nvSpPr>
              <p:cNvPr id="92168" name="Oval 3"/>
              <p:cNvSpPr>
                <a:spLocks noChangeArrowheads="1"/>
              </p:cNvSpPr>
              <p:nvPr/>
            </p:nvSpPr>
            <p:spPr bwMode="auto">
              <a:xfrm>
                <a:off x="3334" y="436"/>
                <a:ext cx="2177" cy="1360"/>
              </a:xfrm>
              <a:prstGeom prst="ellipse">
                <a:avLst/>
              </a:prstGeom>
              <a:solidFill>
                <a:srgbClr val="FDD339"/>
              </a:solidFill>
              <a:ln w="38100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sz="2800" b="1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92169" name="Group 27"/>
              <p:cNvGrpSpPr>
                <a:grpSpLocks/>
              </p:cNvGrpSpPr>
              <p:nvPr/>
            </p:nvGrpSpPr>
            <p:grpSpPr bwMode="auto">
              <a:xfrm>
                <a:off x="1292" y="436"/>
                <a:ext cx="4196" cy="3431"/>
                <a:chOff x="1292" y="436"/>
                <a:chExt cx="4196" cy="3431"/>
              </a:xfrm>
            </p:grpSpPr>
            <p:sp>
              <p:nvSpPr>
                <p:cNvPr id="92170" name="Line 9"/>
                <p:cNvSpPr>
                  <a:spLocks noChangeShapeType="1"/>
                </p:cNvSpPr>
                <p:nvPr/>
              </p:nvSpPr>
              <p:spPr bwMode="auto">
                <a:xfrm flipH="1">
                  <a:off x="2789" y="754"/>
                  <a:ext cx="726" cy="136"/>
                </a:xfrm>
                <a:prstGeom prst="line">
                  <a:avLst/>
                </a:prstGeom>
                <a:noFill/>
                <a:ln w="57150" cmpd="thickThin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92171" name="Line 10"/>
                <p:cNvSpPr>
                  <a:spLocks noChangeShapeType="1"/>
                </p:cNvSpPr>
                <p:nvPr/>
              </p:nvSpPr>
              <p:spPr bwMode="auto">
                <a:xfrm flipH="1">
                  <a:off x="3379" y="1752"/>
                  <a:ext cx="680" cy="907"/>
                </a:xfrm>
                <a:prstGeom prst="line">
                  <a:avLst/>
                </a:prstGeom>
                <a:noFill/>
                <a:ln w="57150" cmpd="thinThick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92172" name="Line 11"/>
                <p:cNvSpPr>
                  <a:spLocks noChangeShapeType="1"/>
                </p:cNvSpPr>
                <p:nvPr/>
              </p:nvSpPr>
              <p:spPr bwMode="auto">
                <a:xfrm>
                  <a:off x="4649" y="1797"/>
                  <a:ext cx="318" cy="726"/>
                </a:xfrm>
                <a:prstGeom prst="line">
                  <a:avLst/>
                </a:prstGeom>
                <a:noFill/>
                <a:ln w="57150" cmpd="thinThick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  <a:latin typeface="Calibri" panose="020F0502020204030204" pitchFamily="34" charset="0"/>
                  </a:endParaRPr>
                </a:p>
              </p:txBody>
            </p:sp>
            <p:grpSp>
              <p:nvGrpSpPr>
                <p:cNvPr id="92173" name="Group 21"/>
                <p:cNvGrpSpPr>
                  <a:grpSpLocks/>
                </p:cNvGrpSpPr>
                <p:nvPr/>
              </p:nvGrpSpPr>
              <p:grpSpPr bwMode="auto">
                <a:xfrm>
                  <a:off x="1292" y="436"/>
                  <a:ext cx="1588" cy="1361"/>
                  <a:chOff x="748" y="527"/>
                  <a:chExt cx="1588" cy="1361"/>
                </a:xfrm>
              </p:grpSpPr>
              <p:sp>
                <p:nvSpPr>
                  <p:cNvPr id="92181" name="Oval 5"/>
                  <p:cNvSpPr>
                    <a:spLocks noChangeArrowheads="1"/>
                  </p:cNvSpPr>
                  <p:nvPr/>
                </p:nvSpPr>
                <p:spPr bwMode="auto">
                  <a:xfrm>
                    <a:off x="793" y="527"/>
                    <a:ext cx="1498" cy="1361"/>
                  </a:xfrm>
                  <a:prstGeom prst="ellipse">
                    <a:avLst/>
                  </a:prstGeom>
                  <a:solidFill>
                    <a:srgbClr val="CC99FF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fontAlgn="base" hangingPunct="1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ru-RU" altLang="ru-RU">
                      <a:solidFill>
                        <a:prstClr val="black"/>
                      </a:solidFill>
                      <a:latin typeface="Impact" panose="020B0806030902050204" pitchFamily="34" charset="0"/>
                    </a:endParaRPr>
                  </a:p>
                </p:txBody>
              </p:sp>
              <p:sp>
                <p:nvSpPr>
                  <p:cNvPr id="92182" name="Rectangle 12"/>
                  <p:cNvSpPr>
                    <a:spLocks noChangeArrowheads="1"/>
                  </p:cNvSpPr>
                  <p:nvPr/>
                </p:nvSpPr>
                <p:spPr bwMode="auto">
                  <a:xfrm>
                    <a:off x="748" y="981"/>
                    <a:ext cx="1588" cy="596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fontAlgn="base" hangingPunct="1">
                      <a:spcBef>
                        <a:spcPct val="0"/>
                      </a:spcBef>
                      <a:spcAft>
                        <a:spcPct val="0"/>
                      </a:spcAft>
                    </a:pPr>
                    <a:r>
                      <a:rPr lang="ru-RU" altLang="ru-RU" sz="2800" b="1" dirty="0">
                        <a:solidFill>
                          <a:prstClr val="black"/>
                        </a:solidFill>
                      </a:rPr>
                      <a:t>Клубочковая</a:t>
                    </a:r>
                  </a:p>
                  <a:p>
                    <a:pPr algn="ctr" eaLnBrk="1" fontAlgn="base" hangingPunct="1">
                      <a:spcBef>
                        <a:spcPct val="0"/>
                      </a:spcBef>
                      <a:spcAft>
                        <a:spcPct val="0"/>
                      </a:spcAft>
                    </a:pPr>
                    <a:r>
                      <a:rPr lang="ru-RU" altLang="ru-RU" sz="2800" b="1" dirty="0">
                        <a:solidFill>
                          <a:prstClr val="black"/>
                        </a:solidFill>
                      </a:rPr>
                      <a:t>зона </a:t>
                    </a:r>
                  </a:p>
                </p:txBody>
              </p:sp>
            </p:grpSp>
            <p:grpSp>
              <p:nvGrpSpPr>
                <p:cNvPr id="92174" name="Group 22"/>
                <p:cNvGrpSpPr>
                  <a:grpSpLocks/>
                </p:cNvGrpSpPr>
                <p:nvPr/>
              </p:nvGrpSpPr>
              <p:grpSpPr bwMode="auto">
                <a:xfrm>
                  <a:off x="1973" y="2069"/>
                  <a:ext cx="1452" cy="1452"/>
                  <a:chOff x="1927" y="1797"/>
                  <a:chExt cx="1452" cy="1452"/>
                </a:xfrm>
              </p:grpSpPr>
              <p:sp>
                <p:nvSpPr>
                  <p:cNvPr id="92179" name="Oval 4"/>
                  <p:cNvSpPr>
                    <a:spLocks noChangeArrowheads="1"/>
                  </p:cNvSpPr>
                  <p:nvPr/>
                </p:nvSpPr>
                <p:spPr bwMode="auto">
                  <a:xfrm>
                    <a:off x="1927" y="1797"/>
                    <a:ext cx="1452" cy="1452"/>
                  </a:xfrm>
                  <a:prstGeom prst="ellipse">
                    <a:avLst/>
                  </a:prstGeom>
                  <a:solidFill>
                    <a:srgbClr val="CCFFCC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fontAlgn="base" hangingPunct="1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ru-RU" altLang="ru-RU" sz="3200">
                      <a:solidFill>
                        <a:prstClr val="black"/>
                      </a:solidFill>
                      <a:latin typeface="Impact" panose="020B0806030902050204" pitchFamily="34" charset="0"/>
                    </a:endParaRPr>
                  </a:p>
                </p:txBody>
              </p:sp>
              <p:sp>
                <p:nvSpPr>
                  <p:cNvPr id="92180" name="Rectangle 17"/>
                  <p:cNvSpPr>
                    <a:spLocks noChangeArrowheads="1"/>
                  </p:cNvSpPr>
                  <p:nvPr/>
                </p:nvSpPr>
                <p:spPr bwMode="auto">
                  <a:xfrm>
                    <a:off x="2018" y="2251"/>
                    <a:ext cx="1270" cy="596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fontAlgn="base" hangingPunct="1">
                      <a:spcBef>
                        <a:spcPct val="0"/>
                      </a:spcBef>
                      <a:spcAft>
                        <a:spcPct val="0"/>
                      </a:spcAft>
                    </a:pPr>
                    <a:r>
                      <a:rPr lang="ru-RU" altLang="ru-RU" sz="2800" b="1">
                        <a:solidFill>
                          <a:prstClr val="black"/>
                        </a:solidFill>
                      </a:rPr>
                      <a:t>Пучковая зона </a:t>
                    </a:r>
                  </a:p>
                </p:txBody>
              </p:sp>
            </p:grpSp>
            <p:grpSp>
              <p:nvGrpSpPr>
                <p:cNvPr id="92175" name="Group 23"/>
                <p:cNvGrpSpPr>
                  <a:grpSpLocks/>
                </p:cNvGrpSpPr>
                <p:nvPr/>
              </p:nvGrpSpPr>
              <p:grpSpPr bwMode="auto">
                <a:xfrm>
                  <a:off x="4150" y="2478"/>
                  <a:ext cx="1338" cy="1389"/>
                  <a:chOff x="3742" y="2296"/>
                  <a:chExt cx="1338" cy="1389"/>
                </a:xfrm>
              </p:grpSpPr>
              <p:sp>
                <p:nvSpPr>
                  <p:cNvPr id="92177" name="Oval 6"/>
                  <p:cNvSpPr>
                    <a:spLocks noChangeArrowheads="1"/>
                  </p:cNvSpPr>
                  <p:nvPr/>
                </p:nvSpPr>
                <p:spPr bwMode="auto">
                  <a:xfrm>
                    <a:off x="3742" y="2296"/>
                    <a:ext cx="1338" cy="1389"/>
                  </a:xfrm>
                  <a:prstGeom prst="ellipse">
                    <a:avLst/>
                  </a:prstGeom>
                  <a:solidFill>
                    <a:srgbClr val="FF99CC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fontAlgn="base" hangingPunct="1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ru-RU" altLang="ru-RU" sz="2000">
                      <a:solidFill>
                        <a:prstClr val="black"/>
                      </a:solidFill>
                      <a:latin typeface="Impact" panose="020B0806030902050204" pitchFamily="34" charset="0"/>
                    </a:endParaRPr>
                  </a:p>
                </p:txBody>
              </p:sp>
              <p:sp>
                <p:nvSpPr>
                  <p:cNvPr id="92178" name="Rectangle 18"/>
                  <p:cNvSpPr>
                    <a:spLocks noChangeArrowheads="1"/>
                  </p:cNvSpPr>
                  <p:nvPr/>
                </p:nvSpPr>
                <p:spPr bwMode="auto">
                  <a:xfrm>
                    <a:off x="3919" y="2704"/>
                    <a:ext cx="1024" cy="60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fontAlgn="base" hangingPunct="1">
                      <a:spcBef>
                        <a:spcPct val="0"/>
                      </a:spcBef>
                      <a:spcAft>
                        <a:spcPct val="0"/>
                      </a:spcAft>
                    </a:pPr>
                    <a:r>
                      <a:rPr lang="ru-RU" altLang="ru-RU" sz="2800" b="1">
                        <a:solidFill>
                          <a:prstClr val="black"/>
                        </a:solidFill>
                      </a:rPr>
                      <a:t>Сетчатая </a:t>
                    </a:r>
                  </a:p>
                  <a:p>
                    <a:pPr algn="ctr" eaLnBrk="1" fontAlgn="base" hangingPunct="1">
                      <a:spcBef>
                        <a:spcPct val="0"/>
                      </a:spcBef>
                      <a:spcAft>
                        <a:spcPct val="0"/>
                      </a:spcAft>
                    </a:pPr>
                    <a:r>
                      <a:rPr lang="ru-RU" altLang="ru-RU" sz="2800" b="1">
                        <a:solidFill>
                          <a:prstClr val="black"/>
                        </a:solidFill>
                      </a:rPr>
                      <a:t>зона </a:t>
                    </a:r>
                  </a:p>
                </p:txBody>
              </p:sp>
            </p:grpSp>
            <p:sp>
              <p:nvSpPr>
                <p:cNvPr id="92176" name="Rectangle 20"/>
                <p:cNvSpPr>
                  <a:spLocks noChangeArrowheads="1"/>
                </p:cNvSpPr>
                <p:nvPr/>
              </p:nvSpPr>
              <p:spPr bwMode="auto">
                <a:xfrm>
                  <a:off x="3470" y="709"/>
                  <a:ext cx="1951" cy="63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fontAlgn="base" hangingPunct="1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ru-RU" altLang="ru-RU" sz="3000" b="1">
                      <a:solidFill>
                        <a:prstClr val="black"/>
                      </a:solidFill>
                    </a:rPr>
                    <a:t>Надпочечники</a:t>
                  </a:r>
                </a:p>
                <a:p>
                  <a:pPr algn="ctr" eaLnBrk="1" fontAlgn="base" hangingPunct="1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ru-RU" altLang="ru-RU" sz="3000" b="1">
                      <a:solidFill>
                        <a:prstClr val="black"/>
                      </a:solidFill>
                    </a:rPr>
                    <a:t>корковый слой</a:t>
                  </a:r>
                </a:p>
              </p:txBody>
            </p:sp>
          </p:grpSp>
        </p:grpSp>
        <p:sp>
          <p:nvSpPr>
            <p:cNvPr id="92165" name="Rectangle 24"/>
            <p:cNvSpPr>
              <a:spLocks noChangeArrowheads="1"/>
            </p:cNvSpPr>
            <p:nvPr/>
          </p:nvSpPr>
          <p:spPr bwMode="auto">
            <a:xfrm>
              <a:off x="113" y="1570"/>
              <a:ext cx="2268" cy="318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2400" b="1">
                  <a:solidFill>
                    <a:prstClr val="black"/>
                  </a:solidFill>
                </a:rPr>
                <a:t>Минералокортикоиды</a:t>
              </a:r>
            </a:p>
          </p:txBody>
        </p:sp>
        <p:sp>
          <p:nvSpPr>
            <p:cNvPr id="92166" name="Rectangle 25"/>
            <p:cNvSpPr>
              <a:spLocks noChangeArrowheads="1"/>
            </p:cNvSpPr>
            <p:nvPr/>
          </p:nvSpPr>
          <p:spPr bwMode="auto">
            <a:xfrm>
              <a:off x="839" y="3294"/>
              <a:ext cx="2041" cy="363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2400" b="1">
                  <a:solidFill>
                    <a:prstClr val="black"/>
                  </a:solidFill>
                </a:rPr>
                <a:t>Глюкокортикоиды</a:t>
              </a:r>
            </a:p>
          </p:txBody>
        </p:sp>
        <p:sp>
          <p:nvSpPr>
            <p:cNvPr id="92167" name="Rectangle 26"/>
            <p:cNvSpPr>
              <a:spLocks noChangeArrowheads="1"/>
            </p:cNvSpPr>
            <p:nvPr/>
          </p:nvSpPr>
          <p:spPr bwMode="auto">
            <a:xfrm>
              <a:off x="3061" y="3748"/>
              <a:ext cx="2041" cy="317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2400" b="1">
                  <a:solidFill>
                    <a:prstClr val="black"/>
                  </a:solidFill>
                </a:rPr>
                <a:t>Половые гормоны</a:t>
              </a:r>
            </a:p>
          </p:txBody>
        </p:sp>
      </p:grpSp>
      <p:sp>
        <p:nvSpPr>
          <p:cNvPr id="23" name="Заголовок 1"/>
          <p:cNvSpPr txBox="1">
            <a:spLocks/>
          </p:cNvSpPr>
          <p:nvPr/>
        </p:nvSpPr>
        <p:spPr bwMode="auto">
          <a:xfrm>
            <a:off x="2261847" y="439549"/>
            <a:ext cx="8927977" cy="87434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spcAft>
                <a:spcPct val="0"/>
              </a:spcAft>
            </a:pPr>
            <a:r>
              <a:rPr lang="ru-RU" altLang="ru-RU" sz="2800" b="1" dirty="0">
                <a:solidFill>
                  <a:srgbClr val="CC0000"/>
                </a:solidFill>
              </a:rPr>
              <a:t>Гормоны надпочечников.</a:t>
            </a:r>
          </a:p>
          <a:p>
            <a:pPr algn="ctr" fontAlgn="base">
              <a:spcAft>
                <a:spcPct val="0"/>
              </a:spcAft>
            </a:pPr>
            <a:r>
              <a:rPr lang="ru-RU" altLang="ru-RU" sz="2800" b="1" dirty="0">
                <a:solidFill>
                  <a:srgbClr val="0000E6"/>
                </a:solidFill>
              </a:rPr>
              <a:t>Гормоны коры надпочечников</a:t>
            </a:r>
          </a:p>
        </p:txBody>
      </p:sp>
    </p:spTree>
    <p:extLst>
      <p:ext uri="{BB962C8B-B14F-4D97-AF65-F5344CB8AC3E}">
        <p14:creationId xmlns:p14="http://schemas.microsoft.com/office/powerpoint/2010/main" val="629144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2216674" y="1438181"/>
            <a:ext cx="9259409" cy="526889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buFont typeface="Arial" charset="0"/>
              <a:buChar char="•"/>
              <a:defRPr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активация </a:t>
            </a:r>
            <a:r>
              <a:rPr lang="ru-RU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канальцевой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реабсорбции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r>
              <a:rPr lang="ru-RU" sz="24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секреции 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ru-RU" sz="24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почках, 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Arial" charset="0"/>
              <a:buChar char="•"/>
              <a:defRPr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регуляция ионного транспорта в потовых и слюнных железах и ЖКТ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Arial" charset="0"/>
              <a:buChar char="•"/>
              <a:defRPr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поддержание осмотического давления, АД, возбудимости клеток</a:t>
            </a:r>
          </a:p>
          <a:p>
            <a:pPr>
              <a:lnSpc>
                <a:spcPct val="120000"/>
              </a:lnSpc>
              <a:spcBef>
                <a:spcPts val="0"/>
              </a:spcBef>
              <a:buFontTx/>
              <a:buNone/>
              <a:defRPr/>
            </a:pP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избытке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(синдром </a:t>
            </a:r>
            <a:r>
              <a:rPr lang="ru-RU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Конна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- </a:t>
            </a:r>
            <a:r>
              <a:rPr lang="ru-RU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гиперволемия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повышение АД, </a:t>
            </a:r>
            <a:r>
              <a:rPr lang="ru-RU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гипокалиемия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мышечная слабость, нарушения сердечного ритма.</a:t>
            </a:r>
            <a:endParaRPr lang="en-US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buFontTx/>
              <a:buNone/>
              <a:defRPr/>
            </a:pP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недостатке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ru-RU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гиповолемия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снижение АД, </a:t>
            </a:r>
            <a:r>
              <a:rPr lang="ru-RU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гиперкалиемия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нарушения сердечного ритма, мозговые нарушения, нарушения пищеварения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Arial" charset="0"/>
              <a:buChar char="•"/>
              <a:defRPr/>
            </a:pP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2382391" y="497152"/>
            <a:ext cx="8927977" cy="77930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defRPr/>
            </a:pPr>
            <a:r>
              <a:rPr lang="ru-RU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Минералокортикоиды</a:t>
            </a:r>
            <a:r>
              <a:rPr lang="ru-RU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(альдостерон)</a:t>
            </a:r>
          </a:p>
        </p:txBody>
      </p:sp>
    </p:spTree>
    <p:extLst>
      <p:ext uri="{BB962C8B-B14F-4D97-AF65-F5344CB8AC3E}">
        <p14:creationId xmlns:p14="http://schemas.microsoft.com/office/powerpoint/2010/main" val="2845889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Объект 1"/>
          <p:cNvSpPr>
            <a:spLocks noGrp="1"/>
          </p:cNvSpPr>
          <p:nvPr>
            <p:ph/>
          </p:nvPr>
        </p:nvSpPr>
        <p:spPr>
          <a:xfrm>
            <a:off x="2099089" y="1499759"/>
            <a:ext cx="9253491" cy="5291658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457200" indent="-457200">
              <a:lnSpc>
                <a:spcPct val="80000"/>
              </a:lnSpc>
              <a:buFontTx/>
              <a:buAutoNum type="arabicParenR"/>
              <a:defRPr/>
            </a:pPr>
            <a:r>
              <a:rPr lang="ru-RU" sz="2400" b="1" dirty="0" smtClean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Метаболические эффекты</a:t>
            </a:r>
          </a:p>
          <a:p>
            <a:pPr marL="0" indent="0">
              <a:lnSpc>
                <a:spcPct val="80000"/>
              </a:lnSpc>
              <a:buNone/>
              <a:defRPr/>
            </a:pP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buFont typeface="Arial" charset="0"/>
              <a:buBlip>
                <a:blip r:embed="rId2"/>
              </a:buBlip>
              <a:defRPr/>
            </a:pPr>
            <a:r>
              <a:rPr lang="ru-RU" sz="24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Углеводный обмен</a:t>
            </a: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Гипергликемия за счет усиления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глюконеогенеза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в печени и снижения утилизации глюкозы на периферии (периферический антагонизм действию инсулина). </a:t>
            </a:r>
          </a:p>
          <a:p>
            <a:pPr>
              <a:lnSpc>
                <a:spcPct val="80000"/>
              </a:lnSpc>
              <a:buFont typeface="Arial" charset="0"/>
              <a:buBlip>
                <a:blip r:embed="rId2"/>
              </a:buBlip>
              <a:defRPr/>
            </a:pPr>
            <a:r>
              <a:rPr lang="ru-RU" sz="24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Белковый обмен</a:t>
            </a: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Катаболизм белков мышечной, эпителиальной  и лимфоидной тканей, повышение образования мочевины; отрицательный азотистый баланс, в печени стимулируют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ситез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белка. </a:t>
            </a:r>
          </a:p>
          <a:p>
            <a:pPr>
              <a:lnSpc>
                <a:spcPct val="80000"/>
              </a:lnSpc>
              <a:buFont typeface="Arial" charset="0"/>
              <a:buBlip>
                <a:blip r:embed="rId2"/>
              </a:buBlip>
              <a:defRPr/>
            </a:pPr>
            <a:r>
              <a:rPr lang="ru-RU" sz="24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Жировой обмен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	Усиление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липолиза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и повышение содержания жирных кислот в крови ,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липолитическое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действие в области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конечностей.Стимуляция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липогенеза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в области лица, шеи, туловища.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2261847" y="439549"/>
            <a:ext cx="8927977" cy="87434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defRPr/>
            </a:pPr>
            <a:r>
              <a:rPr lang="ru-RU" sz="2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Глюкокортикоиды</a:t>
            </a:r>
            <a:r>
              <a:rPr lang="ru-RU" sz="2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(кортизол, </a:t>
            </a:r>
            <a:r>
              <a:rPr lang="ru-RU" sz="2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кортикостерон</a:t>
            </a:r>
            <a:r>
              <a:rPr lang="ru-RU" sz="2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и др.)</a:t>
            </a:r>
          </a:p>
        </p:txBody>
      </p:sp>
    </p:spTree>
    <p:extLst>
      <p:ext uri="{BB962C8B-B14F-4D97-AF65-F5344CB8AC3E}">
        <p14:creationId xmlns:p14="http://schemas.microsoft.com/office/powerpoint/2010/main" val="2180448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Объект 1"/>
          <p:cNvSpPr>
            <a:spLocks noGrp="1"/>
          </p:cNvSpPr>
          <p:nvPr>
            <p:ph/>
          </p:nvPr>
        </p:nvSpPr>
        <p:spPr>
          <a:xfrm>
            <a:off x="1914617" y="133163"/>
            <a:ext cx="9874927" cy="6707081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457200" indent="-457200">
              <a:buFontTx/>
              <a:buAutoNum type="arabicParenR"/>
            </a:pPr>
            <a:r>
              <a:rPr lang="ru-RU" sz="2400" b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2) Противовоспалительные эффекты:</a:t>
            </a:r>
          </a:p>
          <a:p>
            <a:pPr marL="457200" indent="-457200">
              <a:buFontTx/>
              <a:buAutoNum type="arabicParenR"/>
            </a:pPr>
            <a:r>
              <a:rPr lang="ru-RU" sz="2400" b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стабилизация мембран лизосом, подавление выхода протеолитических ферментов</a:t>
            </a:r>
          </a:p>
          <a:p>
            <a:pPr marL="457200" indent="-457200">
              <a:buFontTx/>
              <a:buAutoNum type="arabicParenR"/>
            </a:pPr>
            <a:r>
              <a:rPr lang="ru-RU" sz="2400" b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снижение проницаемости капилляров и выхода лейкоцитов</a:t>
            </a:r>
          </a:p>
          <a:p>
            <a:pPr marL="457200" indent="-457200">
              <a:buFontTx/>
              <a:buAutoNum type="arabicParenR"/>
            </a:pPr>
            <a:r>
              <a:rPr lang="ru-RU" sz="2400" b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снижение продукции антител</a:t>
            </a:r>
          </a:p>
          <a:p>
            <a:pPr marL="457200" indent="-457200">
              <a:buFontTx/>
              <a:buAutoNum type="arabicParenR"/>
            </a:pPr>
            <a:r>
              <a:rPr lang="ru-RU" sz="2400" b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3) Гематологические эффекты:</a:t>
            </a:r>
          </a:p>
          <a:p>
            <a:pPr marL="457200" indent="-457200">
              <a:buFontTx/>
              <a:buAutoNum type="arabicParenR"/>
            </a:pPr>
            <a:r>
              <a:rPr lang="ru-RU" sz="2400" b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уменьшение содержания лимфоцитов, моноцитов, эозинофилов и увеличение числа нейтрофилов в крови </a:t>
            </a:r>
          </a:p>
          <a:p>
            <a:pPr marL="457200" indent="-457200">
              <a:buFontTx/>
              <a:buAutoNum type="arabicParenR"/>
            </a:pPr>
            <a:r>
              <a:rPr lang="ru-RU" sz="2400" b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увеличение числа эритроцитов из-за стимуляции </a:t>
            </a:r>
            <a:r>
              <a:rPr lang="ru-RU" sz="2400" b="1" dirty="0" err="1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эритропоэза</a:t>
            </a:r>
            <a:endParaRPr lang="ru-RU" sz="2400" b="1" dirty="0">
              <a:solidFill>
                <a:srgbClr val="660033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AutoNum type="arabicParenR"/>
            </a:pPr>
            <a:r>
              <a:rPr lang="ru-RU" sz="2400" b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4) Сосудистые эффекты:</a:t>
            </a:r>
          </a:p>
          <a:p>
            <a:pPr marL="457200" indent="-457200">
              <a:buFontTx/>
              <a:buAutoNum type="arabicParenR"/>
            </a:pPr>
            <a:r>
              <a:rPr lang="ru-RU" sz="2400" b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участие в поддержании нормального АД за счет потенцирования влияния катехоламинов на сосуды        </a:t>
            </a:r>
            <a:endParaRPr lang="en-US" sz="2400" b="1" dirty="0">
              <a:solidFill>
                <a:srgbClr val="660033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AutoNum type="arabicParenR"/>
            </a:pPr>
            <a:r>
              <a:rPr lang="ru-RU" sz="2400" b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5) Адаптивные эффекты:        </a:t>
            </a:r>
            <a:endParaRPr lang="en-US" sz="2400" b="1" dirty="0">
              <a:solidFill>
                <a:srgbClr val="660033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AutoNum type="arabicParenR"/>
            </a:pPr>
            <a:r>
              <a:rPr lang="ru-RU" sz="2400" b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 повышение синтеза катехоламинов   </a:t>
            </a:r>
            <a:endParaRPr lang="en-US" sz="2400" b="1" dirty="0">
              <a:solidFill>
                <a:srgbClr val="660033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AutoNum type="arabicParenR"/>
            </a:pPr>
            <a:r>
              <a:rPr lang="ru-RU" sz="2400" b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 участие в механизме стресса</a:t>
            </a:r>
          </a:p>
          <a:p>
            <a:pPr marL="457200" indent="-457200">
              <a:buFontTx/>
              <a:buAutoNum type="arabicParenR"/>
            </a:pPr>
            <a:endParaRPr lang="ru-RU" sz="2400" b="1" dirty="0">
              <a:solidFill>
                <a:srgbClr val="660033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635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Объект 1"/>
          <p:cNvSpPr>
            <a:spLocks noGrp="1"/>
          </p:cNvSpPr>
          <p:nvPr>
            <p:ph/>
          </p:nvPr>
        </p:nvSpPr>
        <p:spPr>
          <a:xfrm>
            <a:off x="751643" y="647501"/>
            <a:ext cx="10972800" cy="585152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buFontTx/>
              <a:buNone/>
              <a:defRPr/>
            </a:pPr>
            <a:r>
              <a:rPr lang="ru-RU" b="1" dirty="0" err="1" smtClean="0">
                <a:solidFill>
                  <a:srgbClr val="0000E6"/>
                </a:solidFill>
                <a:latin typeface="Arial" pitchFamily="34" charset="0"/>
                <a:cs typeface="Arial" pitchFamily="34" charset="0"/>
              </a:rPr>
              <a:t>Гиперкортицизм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синдром, характеризующееся избыточной секрецией гормонов коры надпочечников.</a:t>
            </a:r>
          </a:p>
          <a:p>
            <a:pPr>
              <a:buFont typeface="Arial" charset="0"/>
              <a:buChar char="•"/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Болезнь Иценко-</a:t>
            </a:r>
            <a:r>
              <a:rPr lang="ru-RU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Кушинга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– гипоталамо-гипофизарное заболевание с </a:t>
            </a:r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с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повышенной продукцией АКТГ.</a:t>
            </a:r>
          </a:p>
          <a:p>
            <a:pPr>
              <a:buFont typeface="Arial" charset="0"/>
              <a:buChar char="•"/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Синдром Иценко-</a:t>
            </a:r>
            <a:r>
              <a:rPr lang="ru-RU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Кушинга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– опухоль коры надпочечников, секретирующая </a:t>
            </a:r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глюкокортикоиды</a:t>
            </a:r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  <a:defRPr/>
            </a:pPr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  <a:defRPr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Ятрогенная форма заболевания может развиться  при длительной лечении </a:t>
            </a:r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глюкокортикоидами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Arial" charset="0"/>
              <a:buChar char="•"/>
              <a:defRPr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872521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1884616" y="1435576"/>
            <a:ext cx="9447365" cy="5422424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90000"/>
              </a:lnSpc>
              <a:buFont typeface="Arial" charset="0"/>
              <a:buBlip>
                <a:blip r:embed="rId2"/>
              </a:buBlip>
              <a:defRPr/>
            </a:pP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Ожирение 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с избыточным отложением жира в области груди, живота, шеи, лица («лунообразное» лицо)</a:t>
            </a:r>
          </a:p>
          <a:p>
            <a:pPr>
              <a:lnSpc>
                <a:spcPct val="90000"/>
              </a:lnSpc>
              <a:buFont typeface="Arial" charset="0"/>
              <a:buBlip>
                <a:blip r:embed="rId2"/>
              </a:buBlip>
              <a:defRPr/>
            </a:pP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Стрии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- полосы растяжения красного цвета на коже живота, бедер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buFont typeface="Arial" charset="0"/>
              <a:buBlip>
                <a:blip r:embed="rId2"/>
              </a:buBlip>
              <a:defRPr/>
            </a:pP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Нарушение менструального цикла  у женщин, уменьшение 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выраженности вторичных половых признаков  у мужчин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buFont typeface="Arial" charset="0"/>
              <a:buBlip>
                <a:blip r:embed="rId2"/>
              </a:buBlip>
              <a:defRPr/>
            </a:pP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Избыточное </a:t>
            </a:r>
            <a:r>
              <a:rPr lang="ru-RU" sz="1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оволосение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на лице и теле у женщин</a:t>
            </a:r>
          </a:p>
          <a:p>
            <a:pPr>
              <a:lnSpc>
                <a:spcPct val="90000"/>
              </a:lnSpc>
              <a:buFont typeface="Arial" charset="0"/>
              <a:buBlip>
                <a:blip r:embed="rId2"/>
              </a:buBlip>
              <a:defRPr/>
            </a:pP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Выпадение волос на </a:t>
            </a:r>
            <a:endParaRPr lang="en-US" sz="18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голове</a:t>
            </a:r>
          </a:p>
          <a:p>
            <a:pPr>
              <a:lnSpc>
                <a:spcPct val="90000"/>
              </a:lnSpc>
              <a:buFont typeface="Arial" charset="0"/>
              <a:buBlip>
                <a:blip r:embed="rId2"/>
              </a:buBlip>
              <a:defRPr/>
            </a:pP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Снижение тонуса, </a:t>
            </a:r>
            <a:endParaRPr lang="en-US" sz="18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атрофия мышц</a:t>
            </a:r>
          </a:p>
          <a:p>
            <a:pPr>
              <a:lnSpc>
                <a:spcPct val="90000"/>
              </a:lnSpc>
              <a:buFont typeface="Arial" charset="0"/>
              <a:buBlip>
                <a:blip r:embed="rId2"/>
              </a:buBlip>
              <a:defRPr/>
            </a:pP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Повышенное АД</a:t>
            </a:r>
          </a:p>
          <a:p>
            <a:pPr>
              <a:lnSpc>
                <a:spcPct val="90000"/>
              </a:lnSpc>
              <a:buFont typeface="Arial" charset="0"/>
              <a:buBlip>
                <a:blip r:embed="rId2"/>
              </a:buBlip>
              <a:defRPr/>
            </a:pP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Гастрит, «стероидные» </a:t>
            </a:r>
            <a:endParaRPr lang="en-US" sz="18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язвы желудка и 12-перстной </a:t>
            </a:r>
            <a:endParaRPr lang="en-US" sz="18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кишки</a:t>
            </a:r>
          </a:p>
          <a:p>
            <a:pPr>
              <a:lnSpc>
                <a:spcPct val="90000"/>
              </a:lnSpc>
              <a:buFont typeface="Arial" charset="0"/>
              <a:buBlip>
                <a:blip r:embed="rId2"/>
              </a:buBlip>
              <a:defRPr/>
            </a:pP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Остеопороз </a:t>
            </a:r>
          </a:p>
          <a:p>
            <a:pPr>
              <a:lnSpc>
                <a:spcPct val="90000"/>
              </a:lnSpc>
              <a:buFont typeface="Arial" charset="0"/>
              <a:buBlip>
                <a:blip r:embed="rId2"/>
              </a:buBlip>
              <a:defRPr/>
            </a:pP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Сухость кожи, </a:t>
            </a:r>
            <a:endParaRPr lang="en-US" sz="18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гнойничковые высыпания</a:t>
            </a:r>
          </a:p>
          <a:p>
            <a:pPr marL="0" indent="0">
              <a:lnSpc>
                <a:spcPct val="90000"/>
              </a:lnSpc>
              <a:buNone/>
              <a:defRPr/>
            </a:pP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728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8299" y="3554305"/>
            <a:ext cx="4581525" cy="3152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2261847" y="439549"/>
            <a:ext cx="8927977" cy="87434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2800" b="1" dirty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Симптомы</a:t>
            </a:r>
          </a:p>
        </p:txBody>
      </p:sp>
    </p:spTree>
    <p:extLst>
      <p:ext uri="{BB962C8B-B14F-4D97-AF65-F5344CB8AC3E}">
        <p14:creationId xmlns:p14="http://schemas.microsoft.com/office/powerpoint/2010/main" val="4192702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2155795" y="1722269"/>
            <a:ext cx="8741067" cy="399552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слабостью, </a:t>
            </a:r>
          </a:p>
          <a:p>
            <a:pPr algn="just">
              <a:buFont typeface="Wingdings" pitchFamily="2" charset="2"/>
              <a:buChar char="ü"/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утомляемостью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endParaRPr lang="ru-RU" b="1" dirty="0" smtClean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 typeface="Wingdings" pitchFamily="2" charset="2"/>
              <a:buChar char="ü"/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эмоциональной 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лабильностью, </a:t>
            </a:r>
            <a:endParaRPr lang="ru-RU" b="1" dirty="0" smtClean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 typeface="Wingdings" pitchFamily="2" charset="2"/>
              <a:buChar char="ü"/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артериальной 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гипотензией, </a:t>
            </a:r>
            <a:endParaRPr lang="ru-RU" b="1" dirty="0" smtClean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 typeface="Wingdings" pitchFamily="2" charset="2"/>
              <a:buChar char="ü"/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гиперпигментацией 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кожи. </a:t>
            </a:r>
          </a:p>
        </p:txBody>
      </p: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1968885" y="501693"/>
            <a:ext cx="8927977" cy="87434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Недостаточная секреция </a:t>
            </a:r>
            <a:r>
              <a:rPr lang="ru-RU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глюкокортикоидов</a:t>
            </a: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характеризуется:</a:t>
            </a:r>
          </a:p>
        </p:txBody>
      </p:sp>
    </p:spTree>
    <p:extLst>
      <p:ext uri="{BB962C8B-B14F-4D97-AF65-F5344CB8AC3E}">
        <p14:creationId xmlns:p14="http://schemas.microsoft.com/office/powerpoint/2010/main" val="3202218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1899822" y="1589103"/>
            <a:ext cx="9232777" cy="4723493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  <a:defRPr/>
            </a:pP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itchFamily="34" charset="0"/>
              </a:rPr>
              <a:t>Мужские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дегидроэпиандростендион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и его эфиры</a:t>
            </a:r>
          </a:p>
          <a:p>
            <a:pPr marL="0" indent="0" algn="just">
              <a:buNone/>
              <a:defRPr/>
            </a:pP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Женские: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эстроген и прогестерон</a:t>
            </a:r>
          </a:p>
          <a:p>
            <a:pPr marL="0" indent="0" algn="just">
              <a:buNone/>
              <a:defRPr/>
            </a:pPr>
            <a:r>
              <a:rPr lang="ru-RU" sz="2800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Физиологическое </a:t>
            </a:r>
            <a:r>
              <a:rPr lang="ru-RU" sz="2800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значение половых </a:t>
            </a:r>
            <a:r>
              <a:rPr lang="ru-RU" sz="2800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гормонов </a:t>
            </a:r>
            <a:r>
              <a:rPr lang="ru-RU" sz="2800" b="1" i="1" dirty="0" smtClean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надпочечников</a:t>
            </a:r>
            <a:endParaRPr lang="ru-RU" sz="2800" i="1" dirty="0" smtClean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defRPr/>
            </a:pP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Они 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имеют большое значение в детском возрасте, когда эндокринная функция половых желез выражена незначительно, стимулируют развитие половых признаков, участвуют в формировании полового поведения, оказывают анаболическое действие, повышая синтез белка в коже, мышечной и костной ткани. </a:t>
            </a:r>
          </a:p>
          <a:p>
            <a:pPr marL="0" indent="0" algn="just">
              <a:buNone/>
              <a:defRPr/>
            </a:pP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1968885" y="501693"/>
            <a:ext cx="8927977" cy="87434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2400" b="1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сетчатая зона надпочечников</a:t>
            </a:r>
            <a:endParaRPr lang="ru-RU" sz="2400" i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половые гормоны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160138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2334827" y="674703"/>
            <a:ext cx="9274206" cy="576218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>
              <a:buNone/>
              <a:defRPr/>
            </a:pPr>
            <a:r>
              <a:rPr lang="ru-RU" b="1" i="1" u="sng" dirty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Гипофункция</a:t>
            </a:r>
            <a:r>
              <a:rPr lang="ru-RU" b="1" i="1" dirty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коры</a:t>
            </a:r>
            <a:r>
              <a:rPr lang="ru-RU" dirty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надпочечников</a:t>
            </a:r>
            <a:r>
              <a:rPr lang="ru-RU" dirty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dirty="0" err="1" smtClean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гипокортицизм</a:t>
            </a:r>
            <a:r>
              <a:rPr lang="ru-RU" dirty="0" smtClean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b="1" dirty="0" smtClean="0">
                <a:solidFill>
                  <a:srgbClr val="0000E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болезнь </a:t>
            </a:r>
            <a:r>
              <a:rPr lang="ru-RU" b="1" dirty="0" err="1" smtClean="0">
                <a:solidFill>
                  <a:srgbClr val="0000E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Аддисона</a:t>
            </a:r>
            <a:r>
              <a:rPr lang="ru-RU" b="1" dirty="0" smtClean="0">
                <a:solidFill>
                  <a:srgbClr val="0000E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(бронзовая болезнь)</a:t>
            </a:r>
          </a:p>
          <a:p>
            <a:pPr marL="0" indent="0" algn="ctr">
              <a:buNone/>
              <a:defRPr/>
            </a:pPr>
            <a:r>
              <a:rPr lang="ru-RU" b="1" dirty="0" smtClean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Характерные проявления: </a:t>
            </a:r>
          </a:p>
          <a:p>
            <a:pPr marL="0" indent="0" algn="just">
              <a:buClr>
                <a:srgbClr val="660033"/>
              </a:buClr>
              <a:buSzPct val="150000"/>
              <a:buFont typeface="Arial" charset="0"/>
              <a:buChar char="•"/>
              <a:defRPr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мышечная слабость и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быстрая утомляемость</a:t>
            </a:r>
          </a:p>
          <a:p>
            <a:pPr marL="0" indent="0" algn="just">
              <a:buClr>
                <a:srgbClr val="660033"/>
              </a:buClr>
              <a:buSzPct val="150000"/>
              <a:buFont typeface="Arial" charset="0"/>
              <a:buChar char="•"/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снижение АД</a:t>
            </a:r>
          </a:p>
          <a:p>
            <a:pPr marL="0" indent="0" algn="just">
              <a:buClr>
                <a:srgbClr val="660033"/>
              </a:buClr>
              <a:buSzPct val="150000"/>
              <a:buFont typeface="Arial" charset="0"/>
              <a:buChar char="•"/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снижение аппетита, потеря массы тела</a:t>
            </a:r>
          </a:p>
          <a:p>
            <a:pPr marL="0" indent="0" algn="just">
              <a:buClr>
                <a:srgbClr val="660033"/>
              </a:buClr>
              <a:buSzPct val="150000"/>
              <a:buFont typeface="Arial" charset="0"/>
              <a:buChar char="•"/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гиперпигментация кожи.</a:t>
            </a:r>
          </a:p>
          <a:p>
            <a:pPr marL="0" indent="0" algn="just">
              <a:buClr>
                <a:srgbClr val="660033"/>
              </a:buClr>
              <a:buSzPct val="150000"/>
              <a:buFont typeface="Arial" charset="0"/>
              <a:buChar char="•"/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неопределенные боли в области живота, поносы, тошнота</a:t>
            </a:r>
          </a:p>
          <a:p>
            <a:pPr marL="0" indent="0" algn="just">
              <a:buClr>
                <a:srgbClr val="660033"/>
              </a:buClr>
              <a:buSzPct val="150000"/>
              <a:buFont typeface="Arial" charset="0"/>
              <a:buChar char="•"/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повышенная потребность в соли</a:t>
            </a:r>
          </a:p>
          <a:p>
            <a:pPr marL="0" indent="0">
              <a:buNone/>
              <a:defRPr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552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2416206" y="452191"/>
            <a:ext cx="8229600" cy="596265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  <a:defRPr/>
            </a:pP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При опухоли надпочечников </a:t>
            </a:r>
            <a:r>
              <a:rPr lang="ru-RU" sz="2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глюкокортикостероме</a:t>
            </a:r>
            <a:r>
              <a:rPr lang="ru-RU" sz="2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развивается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гиперпродукция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глюкокортикоидов</a:t>
            </a: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– первичный </a:t>
            </a:r>
            <a:r>
              <a:rPr lang="ru-RU" sz="22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гиперкортицизм</a:t>
            </a:r>
            <a:r>
              <a:rPr lang="ru-RU" sz="2200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или </a:t>
            </a:r>
            <a:r>
              <a:rPr lang="ru-RU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синдром </a:t>
            </a:r>
            <a:r>
              <a:rPr lang="ru-RU" sz="22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Иценко-</a:t>
            </a:r>
            <a:r>
              <a:rPr lang="ru-RU" sz="2200" b="1" i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Кушинга</a:t>
            </a:r>
            <a:r>
              <a:rPr lang="ru-RU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. </a:t>
            </a:r>
          </a:p>
          <a:p>
            <a:pPr marL="0" indent="0" algn="just">
              <a:buNone/>
              <a:defRPr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При опухоли надпочечников </a:t>
            </a:r>
            <a:r>
              <a:rPr lang="ru-RU" sz="22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альдостероме</a:t>
            </a: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, продуцируется 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избыток альдостерона. Заболевание носит название </a:t>
            </a:r>
            <a:r>
              <a:rPr lang="ru-RU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синдром </a:t>
            </a:r>
            <a:r>
              <a:rPr lang="ru-RU" sz="22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Конна</a:t>
            </a:r>
            <a:r>
              <a:rPr lang="ru-RU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или </a:t>
            </a:r>
            <a:r>
              <a:rPr lang="ru-RU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первичный </a:t>
            </a:r>
            <a:r>
              <a:rPr lang="ru-RU" sz="2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гиперальдостеронизм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Ведущие симптомы: артериальная 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гипертензия, плохо купируемая традиционными гипотензивными препаратами,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гипернатриемия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ru-RU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гипокалиемия</a:t>
            </a: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</a:p>
          <a:p>
            <a:pPr marL="0" indent="0" algn="just">
              <a:buNone/>
              <a:defRPr/>
            </a:pPr>
            <a:r>
              <a:rPr lang="ru-RU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Адреногенитальный синдром</a:t>
            </a:r>
            <a:r>
              <a:rPr lang="ru-RU" sz="22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– врожденное нарушение биосинтеза гормонов в коре надпочечников, в результате которого развивается избыточная продукция </a:t>
            </a:r>
            <a:r>
              <a:rPr lang="ru-RU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андрогенов.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Симптоматика: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У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женщин: мужское строение туловища, низкий рост, грубый голос, </a:t>
            </a:r>
            <a:r>
              <a:rPr lang="ru-RU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оволосение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по мужскому типу, недоразвитие матки, влагалища, аменорея. У мужчин: низкорослость, синдром преждевременного полового развития</a:t>
            </a:r>
          </a:p>
          <a:p>
            <a:pPr marL="0" indent="0" algn="just">
              <a:buNone/>
              <a:defRPr/>
            </a:pP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3271750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1981200" y="1695634"/>
            <a:ext cx="8915662" cy="4686115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buFontTx/>
              <a:buNone/>
              <a:defRPr/>
            </a:pPr>
            <a:r>
              <a:rPr lang="ru-RU" sz="2000" b="1" dirty="0" smtClean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Адреналин </a:t>
            </a:r>
            <a:r>
              <a:rPr lang="ru-RU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(80%); </a:t>
            </a:r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        </a:t>
            </a:r>
            <a:r>
              <a:rPr lang="ru-RU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Норадреналин</a:t>
            </a:r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(20%).</a:t>
            </a:r>
          </a:p>
          <a:p>
            <a:pPr marL="0" indent="0" algn="just">
              <a:buNone/>
              <a:defRPr/>
            </a:pPr>
            <a:r>
              <a:rPr lang="ru-RU" sz="1800" b="1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Симпатоадреналовая система</a:t>
            </a:r>
            <a:r>
              <a:rPr lang="ru-RU" sz="1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—</a:t>
            </a:r>
            <a:r>
              <a:rPr lang="ru-RU" sz="1800" b="1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катехоламины</a:t>
            </a:r>
            <a:r>
              <a:rPr lang="ru-RU" sz="1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— </a:t>
            </a:r>
          </a:p>
          <a:p>
            <a:pPr marL="0" indent="0" algn="just">
              <a:buNone/>
              <a:defRPr/>
            </a:pP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Гормоны данной системы образуются из аминокислоты тирозина в последовательности: </a:t>
            </a:r>
            <a:r>
              <a:rPr lang="ru-RU" sz="18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тирозин – </a:t>
            </a:r>
            <a:r>
              <a:rPr lang="ru-RU" sz="1800" b="1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дофамин – норадреналин – адреналин.</a:t>
            </a:r>
            <a:r>
              <a:rPr lang="ru-RU" sz="1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just">
              <a:buNone/>
              <a:defRPr/>
            </a:pPr>
            <a:endParaRPr lang="ru-RU" sz="1800" b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defRPr/>
            </a:pPr>
            <a:r>
              <a:rPr lang="ru-RU" sz="1800" b="1" u="sng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Дофамин</a:t>
            </a:r>
            <a:r>
              <a:rPr lang="ru-RU" sz="1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через 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Symbol"/>
              </a:rPr>
              <a:t></a:t>
            </a:r>
            <a:r>
              <a:rPr lang="ru-RU" sz="1800" baseline="-25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-адренорецепторы увеличивает минутный объем сердца, благодаря увеличению сердечного выброса и роста числа сердечных сокращений. Расширяет почечные, </a:t>
            </a:r>
            <a:r>
              <a:rPr lang="ru-RU" sz="1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мезентериальные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и печеночные сосуды. </a:t>
            </a:r>
          </a:p>
          <a:p>
            <a:pPr marL="0" indent="0" algn="just">
              <a:buNone/>
              <a:defRPr/>
            </a:pPr>
            <a:endParaRPr lang="ru-RU" sz="1800" b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defRPr/>
            </a:pPr>
            <a:r>
              <a:rPr lang="ru-RU" sz="1800" b="1" u="sng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Норадреналин</a:t>
            </a:r>
            <a:r>
              <a:rPr lang="ru-RU" sz="1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ru-RU" sz="1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взаимодействует с а –</a:t>
            </a:r>
            <a:r>
              <a:rPr lang="ru-RU" sz="1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адренорецепторами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поддерживает и повышает тонус сосудов, исключая коронарные артерии. В связи с повышением периферического сопротивления, повышает систолическое и диастолическое давление</a:t>
            </a:r>
            <a:endParaRPr lang="ru-RU" sz="1800" b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1968885" y="501693"/>
            <a:ext cx="8927977" cy="87434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2400" b="1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Гормоны мозгового слоя надпочечников</a:t>
            </a:r>
          </a:p>
          <a:p>
            <a:pPr algn="ctr">
              <a:defRPr/>
            </a:pPr>
            <a:r>
              <a:rPr lang="ru-RU" sz="24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Катехоламины:</a:t>
            </a:r>
          </a:p>
        </p:txBody>
      </p:sp>
    </p:spTree>
    <p:extLst>
      <p:ext uri="{BB962C8B-B14F-4D97-AF65-F5344CB8AC3E}">
        <p14:creationId xmlns:p14="http://schemas.microsoft.com/office/powerpoint/2010/main" val="3790592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Объект 1"/>
          <p:cNvSpPr>
            <a:spLocks noGrp="1"/>
          </p:cNvSpPr>
          <p:nvPr>
            <p:ph/>
          </p:nvPr>
        </p:nvSpPr>
        <p:spPr>
          <a:xfrm>
            <a:off x="796031" y="700767"/>
            <a:ext cx="10972800" cy="585152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90000"/>
              </a:lnSpc>
              <a:buFontTx/>
              <a:buNone/>
              <a:defRPr/>
            </a:pPr>
            <a:r>
              <a:rPr lang="ru-RU" sz="2800" b="1" dirty="0" err="1" smtClean="0">
                <a:solidFill>
                  <a:srgbClr val="0000E6"/>
                </a:solidFill>
                <a:latin typeface="Arial" panose="020B0604020202020204" pitchFamily="34" charset="0"/>
                <a:cs typeface="Arial" pitchFamily="34" charset="0"/>
              </a:rPr>
              <a:t>Феохромоцитома</a:t>
            </a:r>
            <a:r>
              <a:rPr lang="ru-RU" sz="2800" b="1" dirty="0" smtClean="0">
                <a:solidFill>
                  <a:srgbClr val="0000E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опухоль мозгового слоя надпочечников либо </a:t>
            </a:r>
            <a:r>
              <a:rPr lang="ru-RU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вненадпочечниковой</a:t>
            </a: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хромаффинной ткани, секретирующая адреналин, норадреналин, дофамин. </a:t>
            </a:r>
          </a:p>
          <a:p>
            <a:pPr algn="just">
              <a:lnSpc>
                <a:spcPct val="90000"/>
              </a:lnSpc>
              <a:buFontTx/>
              <a:buNone/>
              <a:defRPr/>
            </a:pPr>
            <a:r>
              <a:rPr lang="ru-RU" sz="28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Симптомы могут проявляться непостоянно :</a:t>
            </a:r>
          </a:p>
          <a:p>
            <a:pPr algn="just">
              <a:lnSpc>
                <a:spcPct val="90000"/>
              </a:lnSpc>
              <a:buFont typeface="Arial" charset="0"/>
              <a:buChar char="•"/>
              <a:defRPr/>
            </a:pP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повышенное АД, сердцебиение</a:t>
            </a:r>
          </a:p>
          <a:p>
            <a:pPr algn="just">
              <a:lnSpc>
                <a:spcPct val="90000"/>
              </a:lnSpc>
              <a:buFont typeface="Arial" charset="0"/>
              <a:buChar char="•"/>
              <a:defRPr/>
            </a:pP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нервная возбудимость, головные боли</a:t>
            </a:r>
          </a:p>
          <a:p>
            <a:pPr algn="just">
              <a:lnSpc>
                <a:spcPct val="90000"/>
              </a:lnSpc>
              <a:buFont typeface="Arial" charset="0"/>
              <a:buChar char="•"/>
              <a:defRPr/>
            </a:pP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расширение зрачков, нарушение потоотделения, боли в животе</a:t>
            </a:r>
          </a:p>
          <a:p>
            <a:pPr marL="0" indent="0" algn="just">
              <a:buNone/>
              <a:defRPr/>
            </a:pP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  <a:defRPr/>
            </a:pPr>
            <a:r>
              <a:rPr lang="ru-RU" sz="2800" b="1" i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Недостаточная секреция адреналина и </a:t>
            </a:r>
            <a:r>
              <a:rPr lang="ru-RU" sz="2800" b="1" i="1" dirty="0" smtClean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норадреналина</a:t>
            </a:r>
            <a:r>
              <a:rPr lang="ru-RU" sz="2800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проявляется 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противоположными изменениями и, прежде всего, артериальной гипотензией, снижением силы и частоты сердечных сокращений. </a:t>
            </a:r>
            <a:endParaRPr lang="ru-RU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4817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784412" y="673701"/>
            <a:ext cx="9925235" cy="9839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Литература: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84413" y="2169941"/>
            <a:ext cx="9925234" cy="34163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355600" algn="just">
              <a:buFont typeface="+mj-lt"/>
              <a:buAutoNum type="arabicPeriod"/>
            </a:pP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Дедов </a:t>
            </a:r>
            <a:r>
              <a:rPr lang="ru-RU" sz="24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И.И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Мельниченко </a:t>
            </a:r>
            <a:r>
              <a:rPr lang="ru-RU" sz="24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Г.А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Фадеев </a:t>
            </a:r>
            <a:r>
              <a:rPr lang="ru-RU" sz="24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В.В</a:t>
            </a: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«Эндокринология». Учебник. –М.: «Медицина», 2000. Стр. 632.</a:t>
            </a:r>
            <a:endParaRPr lang="ru-RU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55600" algn="just">
              <a:buFont typeface="+mj-lt"/>
              <a:buAutoNum type="arabicPeriod"/>
            </a:pP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Гарднер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Д.,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Шобек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Д. Базисная и клиническая эндокринология / под ред. Г. А. Мельниченко. — М</a:t>
            </a: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.: 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2015. — </a:t>
            </a: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Стр. 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169</a:t>
            </a: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indent="355600" algn="just">
              <a:buFont typeface="+mj-lt"/>
              <a:buAutoNum type="arabicPeriod"/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Дедов И. И., Мельниченко Г. А. Эндокринология. Национальное руководство. Краткое издание. — 2-е изд.,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перераб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и доп. — М.: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ГЭОТАР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-Медиа, 2018. — </a:t>
            </a: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Стр. 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832. </a:t>
            </a:r>
            <a:endParaRPr lang="ru-RU" sz="2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55600" algn="just">
              <a:buFont typeface="+mj-lt"/>
              <a:buAutoNum type="arabicPeriod"/>
            </a:pP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Проверенный 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поставщик медицинской информации с 1899 </a:t>
            </a: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года. 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www.msdmanuals.com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/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ru</a:t>
            </a:r>
            <a:r>
              <a:rPr lang="en-US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/</a:t>
            </a:r>
            <a:endParaRPr lang="ru-RU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941204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Объект 1"/>
          <p:cNvSpPr>
            <a:spLocks noGrp="1"/>
          </p:cNvSpPr>
          <p:nvPr>
            <p:ph/>
          </p:nvPr>
        </p:nvSpPr>
        <p:spPr/>
        <p:txBody>
          <a:bodyPr anchor="ctr"/>
          <a:lstStyle/>
          <a:p>
            <a:pPr marL="0" indent="0" algn="ctr">
              <a:buNone/>
            </a:pPr>
            <a:r>
              <a:rPr lang="ru-RU" altLang="ru-RU" sz="3600" b="1" dirty="0">
                <a:solidFill>
                  <a:srgbClr val="C00000"/>
                </a:solidFill>
                <a:latin typeface="Comic Sans MS" panose="030F0702030302020204" pitchFamily="66" charset="0"/>
              </a:rPr>
              <a:t>Благодарю за внимание!</a:t>
            </a:r>
          </a:p>
          <a:p>
            <a:pPr marL="0" indent="0">
              <a:buNone/>
            </a:pPr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1184327307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0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10" id="{A6B10680-65B0-4339-B050-F08700415390}" vid="{C75CC333-87D4-4C38-A224-83C030226BAB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Тема10</Template>
  <TotalTime>216</TotalTime>
  <Words>2070</Words>
  <Application>Microsoft Office PowerPoint</Application>
  <PresentationFormat>Широкоэкранный</PresentationFormat>
  <Paragraphs>352</Paragraphs>
  <Slides>44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51" baseType="lpstr">
      <vt:lpstr>Arial</vt:lpstr>
      <vt:lpstr>Calibri</vt:lpstr>
      <vt:lpstr>Comic Sans MS</vt:lpstr>
      <vt:lpstr>Impact</vt:lpstr>
      <vt:lpstr>Symbol</vt:lpstr>
      <vt:lpstr>Wingdings</vt:lpstr>
      <vt:lpstr>Тема10</vt:lpstr>
      <vt:lpstr>Андижанский государственный медицинский институт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Aysacheva Maftunabonu</dc:creator>
  <cp:lastModifiedBy>DELL</cp:lastModifiedBy>
  <cp:revision>22</cp:revision>
  <dcterms:created xsi:type="dcterms:W3CDTF">2021-04-08T12:55:51Z</dcterms:created>
  <dcterms:modified xsi:type="dcterms:W3CDTF">2021-04-16T12:07:55Z</dcterms:modified>
</cp:coreProperties>
</file>