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89" r:id="rId2"/>
    <p:sldId id="258" r:id="rId3"/>
    <p:sldId id="257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6" r:id="rId32"/>
    <p:sldId id="290" r:id="rId33"/>
    <p:sldId id="288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CC"/>
    <a:srgbClr val="00FF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7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0" y="3573016"/>
            <a:ext cx="5711957" cy="1980220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3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503712" y="692697"/>
            <a:ext cx="8688288" cy="882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3791744" y="1700808"/>
            <a:ext cx="8256917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145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93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93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46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1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42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44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3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41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68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568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3712" y="692697"/>
            <a:ext cx="8688288" cy="882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91744" y="1700808"/>
            <a:ext cx="8256917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79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7483337" y="762467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smtClean="0"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smtClean="0">
                <a:latin typeface="Arial" pitchFamily="34" charset="0"/>
                <a:cs typeface="Arial" pitchFamily="34" charset="0"/>
              </a:rPr>
            </a:br>
            <a:r>
              <a:rPr lang="en-US" sz="28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2086253" y="2708276"/>
            <a:ext cx="9445840" cy="1650660"/>
          </a:xfrm>
          <a:prstGeom prst="rect">
            <a:avLst/>
          </a:prstGeom>
        </p:spPr>
        <p:txBody>
          <a:bodyPr anchor="b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Тема-</a:t>
            </a:r>
            <a:r>
              <a:rPr lang="en-US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4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Семиотика эндокринных заболеваний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</a:b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911262" y="4291899"/>
            <a:ext cx="79961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3: Semiotics of endocrine diseases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6521" y="6328065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2343705" y="584872"/>
            <a:ext cx="2175029" cy="195262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3417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6772" y="1671771"/>
            <a:ext cx="8688288" cy="882937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лан 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2955" y="2841886"/>
            <a:ext cx="8256917" cy="2986259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Понятие о семиологии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История семиологии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Семиотика эндокринных заболеваний</a:t>
            </a:r>
          </a:p>
        </p:txBody>
      </p:sp>
    </p:spTree>
    <p:extLst>
      <p:ext uri="{BB962C8B-B14F-4D97-AF65-F5344CB8AC3E}">
        <p14:creationId xmlns:p14="http://schemas.microsoft.com/office/powerpoint/2010/main" val="151249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7806" y="241260"/>
            <a:ext cx="8688288" cy="88293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Общее представление о семиологии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0767" y="1265944"/>
            <a:ext cx="11700318" cy="54710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Исследователями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неоднократно отмечалось, что семиология являлась одной из наиболее древних форм медицинской практики, способствующей пониманию болезни как объективной научной проблемы. В греческом смысле слова «семиотика» рассматривалась как симптоматология. Как отмечал, к примеру, создатель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зоосемиотики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американец Томас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Себеок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: «Семиотика возникает из научного изучения физиологических симптомов, вызванных определенными болезнями и физическим состоянием» (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Sebeok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2001, 4). Лишь намного позднее наука о знаках стала ассоциироваться с естественным языком. На протяжении многих столетий семиология выступает важнейшим компонентом медицинской науки, а симптоматология – неотъемлемой частью клинической семиотики. Начиная с античной эпохи, тело выступало основой диагностики, а медицинский диагноз – ансамблем соматических симптомов, собранных в синтагму «болезни». Греческая медицинская теория была теснейшим образом связана с философскими исследованиями. Как справедливо заметил Д.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Лонгригг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: «В древней Греции философ и медик имели общий интеллектуальный контекст. Они использовали одни и те же понятия, категории и способы объяснения» (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Longrigg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1993, 3). И, действительно, основой диагностики и последующего лечения является репрезентация. Медицинская практика должна пониматься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семиологически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является результатом миметического, а значит, и эстетического процесса. Однако со временем, прочные связи между симптоматологией и философией были разрушены, а клиническая и философская семиотика стали развиваться независимо друг от друга. В задачи данной статьи входит объяснение этого исторического разрыва,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маргинализации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«симптома» как особого типа знаков в семиотической теории, выявление философско-методологических проблем, связанных с этим понятием, а также обоснование актуальности и значимости симптоматологии в современных условиях.</a:t>
            </a:r>
          </a:p>
        </p:txBody>
      </p:sp>
    </p:spTree>
    <p:extLst>
      <p:ext uri="{BB962C8B-B14F-4D97-AF65-F5344CB8AC3E}">
        <p14:creationId xmlns:p14="http://schemas.microsoft.com/office/powerpoint/2010/main" val="32508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1335" y="168262"/>
            <a:ext cx="8688288" cy="88293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История семиологии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7861" y="1279799"/>
            <a:ext cx="10811762" cy="52984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историческом контексте, прежде всего, необходимо отметить значение «отца» европейской медицины Гиппократа (377–356 гг. до н. э.), разрушившего связь с архаической медицинской практикой, в которой врач был озабочен природой болезни, ее причинами и проявлениями, и сосредоточившего свое внимание на личности больного, его жалобах, то есть на симптомах болезни как наиболее значимых аспектов диагностики. В «Прогностике» Гиппократ утверждает: Твердо следует знать относительно свидетельств и признаков, что во всяком году и во всякое время года дурные признаки возвещают дурное, а добрые – доброе, так как и в Ливии, и на Делосе, и в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Скифии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вышесказанные признаки представляются истинными. Поэтому должно хорошо понимать, что нельзя встретить в этих странах что-либо опасное, кроме весьма многих из этих признаков, если только, в изучении их, уметь правильно разбирать и взвешивать их (Гиппократ, Прогностика, 25; пер. В. И. Руднева). Свою методологию греческий врач подробно излагает в «Эпидемиях»: Что касается до всех тех обстоятельств при болезнях, на основании которых должно устанавливать диагноз, то все это мы узнаем из общей природы всех людей и собственной всякого человека, из болезней и из больного, из всего того, что предписывается и из того, кто предписывает, ибо и от этого больные или лучше, или тяжелее себя чувствуют; кроме того из общего и частного состояния небесных явлений и всякой страны, из привычки, из образа питания, из рода жизни, из возраста каждого больного, из речей больного, нравов, молчания, мыслей, сна, отсутствия сна, из сновидений (…) </a:t>
            </a:r>
          </a:p>
        </p:txBody>
      </p:sp>
    </p:spTree>
    <p:extLst>
      <p:ext uri="{BB962C8B-B14F-4D97-AF65-F5344CB8AC3E}">
        <p14:creationId xmlns:p14="http://schemas.microsoft.com/office/powerpoint/2010/main" val="330521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2681" y="199901"/>
            <a:ext cx="10416988" cy="107576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СЕМИОТИКА ЭНДОКРИННЫХ </a:t>
            </a:r>
            <a:r>
              <a:rPr lang="ru-RU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ЗАБОЛЕВАНИЙ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7130" y="1467536"/>
            <a:ext cx="9318812" cy="76000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диагностике эндокринных заболеваний можно выделить 4 группы ти­пичных ошибок:</a:t>
            </a:r>
          </a:p>
          <a:p>
            <a:pPr algn="ctr"/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2318" y="2447367"/>
            <a:ext cx="9977717" cy="1574149"/>
          </a:xfrm>
          <a:prstGeom prst="rect">
            <a:avLst/>
          </a:prstGeom>
          <a:solidFill>
            <a:schemeClr val="accent4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SzPts val="1100"/>
            </a:pPr>
            <a:r>
              <a:rPr lang="ru-RU" b="1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Игнорирование </a:t>
            </a:r>
            <a:r>
              <a:rPr lang="ru-RU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очевидной клинической симптоматики.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Наиболее часто эти ошибки допускаются при гипотиреозе, болезни (синдроме) Иценко—</a:t>
            </a:r>
            <a:r>
              <a:rPr lang="ru-RU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Кушинга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иногда акромегалии, когда медленно развивающиеся клинические проявления воспринимаются как «возрастные» изменения или отдельные симптомы (артериальная гипертензия, ожирение, анемия) трактуются как самостоятельные заболевания.</a:t>
            </a:r>
            <a:endParaRPr lang="ru-RU" sz="1400" u="none" strike="noStrike" spc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62317" y="4213385"/>
            <a:ext cx="9977717" cy="2441759"/>
          </a:xfrm>
          <a:prstGeom prst="rect">
            <a:avLst/>
          </a:prstGeom>
          <a:solidFill>
            <a:schemeClr val="accent3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SzPts val="1100"/>
            </a:pPr>
            <a:r>
              <a:rPr lang="ru-RU" b="1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Переоценка </a:t>
            </a:r>
            <a:r>
              <a:rPr lang="ru-RU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лабораторных методов исследования.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Определение уров­ня гормонов «на всякий случай» ведет к тому, что лабораторные данные возводятся в абсолютную степень </a:t>
            </a:r>
            <a:r>
              <a:rPr lang="ru-RU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диагностически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значимых показателей. Очень часто источником ошибок при интерпретации лабораторных показа­телей служит игнорирование правил забора материала (например, положе­ние больного (стоя или лежа) при определении уровня альдостерона; ис­ключение определенных пищевых продуктов при исследовании метаболи­тов катехоламинов; исследование гликемии без учета времени приема пищи и Т.Д.).</a:t>
            </a:r>
            <a:endParaRPr lang="ru-RU" sz="1400" u="none" strike="noStrike" spc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12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6612" y="672353"/>
            <a:ext cx="9045388" cy="2503481"/>
          </a:xfrm>
          <a:solidFill>
            <a:schemeClr val="accent4">
              <a:lumMod val="75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ru-RU" sz="1800" b="1" i="1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Переоценка </a:t>
            </a:r>
            <a:r>
              <a:rPr lang="ru-RU" sz="1800" b="1" i="1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значимости современных инструментальных методов. </a:t>
            </a:r>
            <a:r>
              <a:rPr lang="ru-RU" sz="18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Так, проведение УЗИ надпочечников или яичников, компьютерной или магнитно-резонансной томографии надпочечников или головы без анализа клинической картины и определения уровня необходимых гормонов часто неверно служит основанием для заключения о наличии патологии соответ­ствующих органов, при этом варианты анатомического строения или несу­щественные отклонения от нормы также считаются прямым указанием на патологический процесс и приводят к постановке диагноза несуществую­щего заболевания.</a:t>
            </a:r>
            <a:br>
              <a:rPr lang="ru-RU" sz="18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883" y="3778623"/>
            <a:ext cx="8148918" cy="1925579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Упорный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поиск эндокринной патологии.</a:t>
            </a: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лиц с конституциональны­ми особенностями обмена веществ, астеническими проявлениями, вегета­тивными расстройствами, алиментарными нарушениями, у лиц, злоупот­ребляющих медикаментами, больных с неврозами нередко ищут эндокрин­ные заболевания.</a:t>
            </a:r>
          </a:p>
          <a:p>
            <a:pPr algn="just"/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9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1294" y="571255"/>
            <a:ext cx="10246755" cy="586988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i="1" dirty="0">
                <a:latin typeface="Arial" panose="020B0604020202020204" pitchFamily="34" charset="0"/>
                <a:cs typeface="Arial" panose="020B0604020202020204" pitchFamily="34" charset="0"/>
              </a:rPr>
              <a:t>Сочетание яркой клинической симптоматики многих эндокринопатий с особенностями психики больных зачастую приводит к тому, что диагнос­тическая концепция у врача зарождается уже при первом взгляде на паци­ента, и опрос ведется активно, поскольку значимые для диагноза жалобы зачастую не предъявляются больным («привык», «не обращает внимания», «не считает связанными с эндокринной патологией»). Наиболее типичны следующие примеры: больная с первичным гипотиреозом и обусловленны­ми этим заболеванием нарушениями менструального цикла не станет рас­сказывать терапевту об этих нарушениях, а гинекологу в свою очередь не сообщит об ухудшении памяти и внимания</a:t>
            </a:r>
            <a:r>
              <a:rPr lang="ru-RU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i="1" dirty="0">
                <a:latin typeface="Arial" panose="020B0604020202020204" pitchFamily="34" charset="0"/>
                <a:cs typeface="Arial" panose="020B0604020202020204" pitchFamily="34" charset="0"/>
              </a:rPr>
              <a:t>Характер изложения жалоб, их соответствие объективной симптомати­ке также весьма существенны. Влияние </a:t>
            </a:r>
            <a:r>
              <a:rPr lang="ru-RU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2000" i="1" dirty="0">
                <a:latin typeface="Arial" panose="020B0604020202020204" pitchFamily="34" charset="0"/>
                <a:cs typeface="Arial" panose="020B0604020202020204" pitchFamily="34" charset="0"/>
              </a:rPr>
              <a:t> гормонов и, возможно, особенности </a:t>
            </a:r>
            <a:r>
              <a:rPr lang="ru-RU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преморбидной</a:t>
            </a:r>
            <a:r>
              <a:rPr lang="ru-RU" sz="2000" i="1" dirty="0">
                <a:latin typeface="Arial" panose="020B0604020202020204" pitchFamily="34" charset="0"/>
                <a:cs typeface="Arial" panose="020B0604020202020204" pitchFamily="34" charset="0"/>
              </a:rPr>
              <a:t> психики при типичных формах диффузного токсического зоба (ДТЗ) приведут к тому, что пациент (чаще пациентка) скорее не расскажет о многих патологических проявлениях, тогда как боль­ной с нейроциркуляторной дистонией преувеличит значимость того или иного симптома.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4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365" y="517885"/>
            <a:ext cx="9932894" cy="88293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Кожные проявления эндокринопатий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</a:t>
            </a:r>
            <a:endParaRPr lang="ru-RU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89398403"/>
              </p:ext>
            </p:extLst>
          </p:nvPr>
        </p:nvGraphicFramePr>
        <p:xfrm>
          <a:off x="335360" y="2574056"/>
          <a:ext cx="5568619" cy="39512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68619"/>
              </a:tblGrid>
              <a:tr h="3951288">
                <a:tc>
                  <a:txBody>
                    <a:bodyPr/>
                    <a:lstStyle/>
                    <a:p>
                      <a:pPr indent="260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Гиперпигментация, особенно в облас­ти лучезапястных суставов, ареол, ге­ниталий, рубцов, слизистых оболочек, ладонных складок</a:t>
                      </a:r>
                    </a:p>
                    <a:p>
                      <a:pPr indent="254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«Черный </a:t>
                      </a:r>
                      <a:r>
                        <a:rPr lang="ru-RU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акантоз</a:t>
                      </a: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 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acanthosis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nigricans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 симметрично расположенные вор­синчатые и бородавчатые разрастания аспидно-черного цвета, расположен­ные в области подмышечных впадин, промежности)</a:t>
                      </a:r>
                    </a:p>
                    <a:p>
                      <a:pPr indent="254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«Грязные локти» (симптом Бэра)</a:t>
                      </a:r>
                    </a:p>
                    <a:p>
                      <a:pPr indent="254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Депигментация: </a:t>
                      </a:r>
                      <a:r>
                        <a:rPr lang="ru-RU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генерализованная</a:t>
                      </a: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или локальная (витилиго)</a:t>
                      </a:r>
                    </a:p>
                    <a:p>
                      <a:pPr indent="254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Грубая кожа:</a:t>
                      </a:r>
                    </a:p>
                    <a:p>
                      <a:pPr indent="889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 сухая</a:t>
                      </a:r>
                    </a:p>
                    <a:p>
                      <a:pPr indent="889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 сальная, потная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35" marR="4435" marT="0" marB="0" anchor="ctr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Заболевание</a:t>
            </a:r>
            <a:endParaRPr lang="ru-RU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solidFill>
            <a:schemeClr val="accent1"/>
          </a:solidFill>
        </p:spPr>
        <p:txBody>
          <a:bodyPr>
            <a:normAutofit fontScale="55000" lnSpcReduction="20000"/>
          </a:bodyPr>
          <a:lstStyle/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Аддисона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Нельсона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Апудома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/АКТГ- продуцирующая опухоль)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Ожирение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поликистозных яичников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Особые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формы сахарного диабета Например,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липоатрофический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диабет Лоренса)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z-Latn-UZ" dirty="0" smtClean="0">
                <a:latin typeface="Arial" panose="020B0604020202020204" pitchFamily="34" charset="0"/>
                <a:cs typeface="Arial" panose="020B0604020202020204" pitchFamily="34" charset="0"/>
              </a:rPr>
              <a:t>HAIR-AN-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 (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hyperandrogenia + insulin resistance + acantosis nigricans) (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см. раздел 8.6)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Метаболический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 (синдром 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X)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(синдром) Иценко—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Пангипопитуитаризм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Часто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при аутоиммунной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аддисоно¬вой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болезни (в сочетании с диффузной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пер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гментацией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Диффузный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токсический зоб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(аутоиммунный)</a:t>
            </a: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Гипотиреоз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Акромегалия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79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381" y="672700"/>
            <a:ext cx="5568619" cy="5815185"/>
          </a:xfrm>
          <a:solidFill>
            <a:srgbClr val="00B050"/>
          </a:solidFill>
        </p:spPr>
        <p:txBody>
          <a:bodyPr>
            <a:normAutofit/>
          </a:bodyPr>
          <a:lstStyle/>
          <a:p>
            <a:pPr marL="0" indent="363538">
              <a:buNone/>
            </a:pP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Стрии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363538">
              <a:buNone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широкие, багровые, с кровоподте­ками</a:t>
            </a:r>
          </a:p>
          <a:p>
            <a:pPr marL="0" indent="363538">
              <a:buNone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узкие, розовые или «перламутровые» Гирсутизм, часто в сочетании с вуль­гарными угрями 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(acne vulgaris)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3538">
              <a:buNone/>
            </a:pP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Алопеция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1" y="679597"/>
            <a:ext cx="5664629" cy="5832647"/>
          </a:xfrm>
          <a:solidFill>
            <a:schemeClr val="accent3"/>
          </a:solidFill>
        </p:spPr>
        <p:txBody>
          <a:bodyPr>
            <a:normAutofit/>
          </a:bodyPr>
          <a:lstStyle/>
          <a:p>
            <a:pPr marL="0" indent="363538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(синдром) Иценко—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3538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Пубертатно-юношеский</a:t>
            </a: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диспитумтаризм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3538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Различные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гиперандроген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(над­почечникового к яичникового генеза)</a:t>
            </a:r>
          </a:p>
          <a:p>
            <a:pPr marL="0" indent="363538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Гипотиреоз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363538">
              <a:buNone/>
            </a:pP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5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706" y="762748"/>
            <a:ext cx="10502152" cy="49522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Гипертрофия и отечность слизистых оболочек при акромегалии приво­дят к нарушению проходимости носовых ходов и околоносовых полостей. Деструкция дна турецкого седла при опухолях гипофиза или некоторых формах «пустого» турецкого седла сопровождается развитием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ликвореи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Ут­рата обоняния типична для синдрома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Каллманна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(особая форма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гипогона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дотропного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в сочетании с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гипо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и </a:t>
            </a:r>
            <a:r>
              <a:rPr lang="ru-RU" sz="2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аносмией</a:t>
            </a:r>
            <a: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br>
              <a:rPr lang="ru-RU" sz="2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87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9207" y="329626"/>
            <a:ext cx="9542929" cy="882937"/>
          </a:xfr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Уже при первых словах, произнесенных больным, можно выявить не­которые характерные для эндокринопатий изменения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5771" y="1431866"/>
            <a:ext cx="9829800" cy="4915146"/>
          </a:xfr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тихий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хриплый голос при </a:t>
            </a:r>
            <a:r>
              <a:rPr lang="ru-RU" sz="20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гипотиреозе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из-за отложения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гликозаминогликанов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отека голо­совых связок, </a:t>
            </a:r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барифония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низкий тембр голоса при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вирильном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синдроме. </a:t>
            </a:r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тиреотоксическом кризе может быть нарушено произношение звуков^, требующих прижатия языка к небу («р», «л»); </a:t>
            </a:r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тембр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голоса меняется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акромегалии, при которой расширение околоносовых пазух придает ему ре­зонирующий оттенок. </a:t>
            </a:r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допубертатном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развитии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тембр голоса у мужчины остается высоким. </a:t>
            </a:r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Тихий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слабый голос типичен для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ад­дисонического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пангипопитуитарного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кризов. </a:t>
            </a:r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Пигментация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слизистой оболочки ротовой полости типична для первичной хронической надпочеч­никовой недостаточности.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00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958" y="316180"/>
            <a:ext cx="8688288" cy="882937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Сердечно-сосудистая </a:t>
            </a:r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система</a:t>
            </a:r>
            <a:r>
              <a:rPr lang="ru-RU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5048" y="1431867"/>
            <a:ext cx="9776108" cy="4608512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pPr marL="0" indent="363538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Поражение сердечно-сосудистой системы наблюдается при многих эндокринопатиях. Одним из эндокринных заболеваний, в клинической картине которого патология сердечно-сосудистой системы занимает ключевое место, является синдром тиреотоксикоза. Отечественный эндокринолог Н.А. Шерешевский писал, что «больной тиреотоксикозом — это прежде всего больной с заболеванием сердца». Так, постоянная синусовая тахикар­дия является наиболее частым симптомом тиреотоксикоза. Тенденция к увеличению пульсового давления, учащение сердцебиения при тиреотокси­козе сопровождаются своеобразным ощущением «усиленных» сердцебие­ний с видимой при осмотре пульсацией сонных артерий, брюшной аорты (особенно в тяжелых случаях у лиц со значительным снижением массы тела). </a:t>
            </a:r>
          </a:p>
          <a:p>
            <a:pPr marL="0" indent="363538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диффузном токсическом зобе и других формах тиреотоксикоза возможно развитие мерцательной аритмии, иногда являющейся единст­венным проявлением заболевания. Наличие мерцательной аритмии — один из важнейших признаков тяжелого тиреотоксикоза, ее развитие более вероятно при предшествующем поражении миокарда (атеросклероз, пороки сердца).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7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1344706"/>
            <a:ext cx="5568619" cy="4316506"/>
          </a:xfr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endParaRPr lang="ru-RU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Экстрасистолия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наблюдается при тиреотоксикозе, но обычно встреча­ется на фоне синусовой тахикардии. Экстрасистолия на фоне нормального ритма нетипична для тиреотоксикоза.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Пароксизмальная тахикардия (синусовая,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наджелудочковая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 мигра­цией водителя ритма) характерна для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опухоли мозгово­го слоя надпочечников, сопровождающейся массивным выбросом в кровь катехоламинов.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559835" y="175706"/>
            <a:ext cx="8688288" cy="882937"/>
          </a:xfr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Сердечно-сосудистая система</a:t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rgbClr val="0070C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93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7917" y="2071390"/>
            <a:ext cx="5760640" cy="4093915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Синусовая тахикардия типична для всех эндокринопатий, протекаю­щих с дегидратацией (декомпенсированный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гипокортицизм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диабетичес­кий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Тахикардию при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гиперкортицизме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сахарном диабете объясняют миокардиодистрофией, а также автономной кардиальной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нейропатией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поражением блуждающего нерва.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Брадикардия характерна для гипотиреоза, но не является обязательным его признаком: как на начальных этапах заболевания (вследствие компен­саторной активации симпатоадреналовой системы, иногда с симпатоадре­наловыми кризами), так и при развитии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микседематозного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сердца (недо­статочность кровообращения) может наблюдаться даже тахикардия.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847867" y="477544"/>
            <a:ext cx="8688288" cy="882937"/>
          </a:xfr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Сердечно-сосудистая система</a:t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rgbClr val="0070C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11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2797" y="1963813"/>
            <a:ext cx="5760640" cy="4579129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Постоянная артериальная гипертензия с высоким пульсовым давлени­ем типична для тиреотоксикоза, преимущественно диастолическая гипер­тензия — для </a:t>
            </a:r>
            <a:r>
              <a:rPr lang="ru-RU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гиперальдостеронизма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синдрома </a:t>
            </a:r>
            <a:r>
              <a:rPr lang="ru-RU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Пароксизмальная артериальная гипертензия характерна для </a:t>
            </a:r>
            <a:r>
              <a:rPr lang="ru-RU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81975" y="1963813"/>
            <a:ext cx="5760640" cy="4093915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Артериальная гипертензия развивается вследствие поражения почек при сахарном диабете 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Артериальная гипертензия, равно как и гипотензия, может наблюдаться при первичном гипотиреозе.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69293" y="510988"/>
            <a:ext cx="8688288" cy="882937"/>
          </a:xfr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Сердечно-сосудистая система</a:t>
            </a:r>
            <a:b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04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Сочетание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гиперлипидемии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артериальной гипертензии способствует развитию атеросклероза, инфаркта миокарда, инсульта (ожирение, первич­ный гипотиреоз, сахарный диабет, синдром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Следует подчерк­нуть, что при первичном гипотиреозе и синдроме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реальная часто­та инфарктов значительно ниже, чем могла бы быть, если исходить из дан­ных о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гиперлипидемии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гипертензии.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18555" y="1594951"/>
            <a:ext cx="5760640" cy="4093915"/>
          </a:xfr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Уменьшение размеров сердца может быть выявлено при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аддисоновой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болезни,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его увеличение — при гипотиреозе, а также при всех эндокринопатиях, протекающих с артериальной гипертензией.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 размеров сердца при первичном гипотиреозе связано не только с дилатацией полостей, но и с накоплением в полости перикарда бо­гатой белками 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гликозаминогликанами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жидкости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55845" y="241704"/>
            <a:ext cx="8688288" cy="882937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Сердечно-сосудистая система</a:t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rgbClr val="0070C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55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670" y="384449"/>
            <a:ext cx="8688288" cy="882937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Система пищеварения</a:t>
            </a:r>
            <a:br>
              <a:rPr lang="ru-RU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rgbClr val="0070C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4928" y="2377439"/>
            <a:ext cx="4903330" cy="3526399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algn="just"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Значительное снижение аппетита отмечается при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гипо­питуитаризме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менее выраженное — при гипотиреозе. Одним из важнейших симптомов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гипокортицизма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является снижение аппетита в сочетании с пристрастием к соленой пище. Тошнота и рвота характерны для диабетического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также выраженной декомпенсации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ги­покортицизма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31123" y="1994251"/>
            <a:ext cx="4522694" cy="304698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just" defTabSz="914400">
              <a:buFont typeface="Arial" panose="020B0604020202020204" pitchFamily="34" charset="0"/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Повышенный аппетит может выявляться при тиреотоксикозе,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сахар¬ном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диабете, синдроме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инсулиноме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Более сложное расстройство пищевого поведения происходит при нервной анорексии</a:t>
            </a:r>
          </a:p>
        </p:txBody>
      </p:sp>
    </p:spTree>
    <p:extLst>
      <p:ext uri="{BB962C8B-B14F-4D97-AF65-F5344CB8AC3E}">
        <p14:creationId xmlns:p14="http://schemas.microsoft.com/office/powerpoint/2010/main" val="59371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3547" y="423756"/>
            <a:ext cx="8688288" cy="882937"/>
          </a:xfr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Система пищеварения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algn="just"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Затруднение глотания, преимущественно твердой пищи, может быть связано с диабетическим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кетоацидозом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особенно у детей, или у больных с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аддисоническим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реже — тиреотоксическим кризом. Большой зоб также может быть причиной дисфагии.</a:t>
            </a:r>
          </a:p>
          <a:p>
            <a:pPr marL="0" algn="just"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Разлитые, небольшой интенсивности постоянные боли в животе доста­точно характерны для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гипокортицизма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1869142"/>
            <a:ext cx="5760640" cy="4296164"/>
          </a:xfr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algn="just"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Пептические рецидивирующие язвы с соответствующей клинической симптоматикой характерны для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синдрома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могут осложняться желудочно-кишечными кровотечениями. При эндогенном синдроме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вопреки распространенному убежде­нию, язвенная болезнь встречается не чаще, чем в популяции, хотя при при­еме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больших дозах могут возникать стероидные язвы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2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867" y="423756"/>
            <a:ext cx="8688288" cy="882937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Система пищеварения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8288" indent="-250825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Запор — симптом, встречающийся при многих эндокринных заболева­ниях, таких как гипотиреоз,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гиперальдостеронизм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син­дром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68288" indent="-250825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Ночная диарея может развиться при гастроинтестинальной форме диа­бетической автономной невропатии. Постоянная диарея отмечается при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карциноидных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опухолях и медуллярной карциноме щитовидной железы, значительно реже — при синдроме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тиреоток­сикозе может наблюдаться частый, плохо оформленный стул (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гипердефека­ция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но не истинная диарея.</a:t>
            </a:r>
          </a:p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rgbClr val="66FFCC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8288" indent="-17621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Значительные нарушения функции печени выявляются при крайне тя­желом тиреотоксикозе. Жировая дистрофия печени типична для длитель­ного, плохо компенсируемого сахарного диабета, экзогенно-конституцио­нального ожирения. Уровень ферментов печени (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аланинаминотрансфера­зы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аспартатаминотрансферазы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у-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глутамилтранспептидазы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повышается при тиреотоксикозе, гипотиреозе, синдроме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76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4159" y="531332"/>
            <a:ext cx="8688288" cy="882937"/>
          </a:xfr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Мочевыделительная система</a:t>
            </a:r>
            <a:b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Полиурия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никтурия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часто наблюдаются у больных сахарным и несахар­ным диабетом, а также при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первичном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гиперальдостеро­низме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диабетической автономной невропатии возникают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поллакиу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недержание мочи или ее задержка, связанные с поражением нервов, иннервирующих мочевыводящие пути. Недержание мочи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никтурия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ти­пичны для постменопаузальных урогенитальных расстройств.</a:t>
            </a:r>
          </a:p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rgbClr val="00FF0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Пиелонефрит чрезвычайно распространен у больных сахарным диабе­том, и его обострения могут сопровождаться такими тяжелыми осложне­ниями, как формирование папиллярного некроза почек или карбункула почки. Одним из наиболее частых поздних осложнений сахарного диабета является диабетическая нефропатия.</a:t>
            </a:r>
          </a:p>
          <a:p>
            <a:pPr marL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71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3818" y="1620126"/>
            <a:ext cx="8256917" cy="4608512"/>
          </a:xfr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Врожденные аномалии мочевыводящих путей типичны для синдрома Шерешевского—Тернера и других генетических синдромов, сопровождаю­щихся поражением эндокринной системы.</a:t>
            </a:r>
          </a:p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Нефролитиаз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нефрокальциноз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осложняют первичный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гиперпаратире­оз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синдром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Реже камни мочевых путей встречаются у больных с акромегалией, тиреотоксикозом.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118132" y="383415"/>
            <a:ext cx="8688288" cy="882937"/>
          </a:xfrm>
          <a:solidFill>
            <a:srgbClr val="66FFCC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Мочевыделительная система</a:t>
            </a:r>
            <a:br>
              <a:rPr lang="ru-RU" b="1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b="1" dirty="0">
              <a:solidFill>
                <a:schemeClr val="accent6">
                  <a:lumMod val="75000"/>
                </a:schemeClr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75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5845" y="665803"/>
            <a:ext cx="8688288" cy="882937"/>
          </a:xfr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Репродуктивная система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1939636"/>
            <a:ext cx="5760640" cy="4215127"/>
          </a:xfr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indent="360363" algn="just">
              <a:buNone/>
            </a:pP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Половые расстройства (изменение либидо,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эректильная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дисфункция) явля­ются основанием для эндокринологического осмотра, но лишь у небольшо­го числа больных с подобными отклонениями выявляется реальная эндокринная патология.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Эректильная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дис­функция типична для длительно суще­ствующего и плохо компенсированно­го сахарного диабета, осложненного развитием автономной невропатии и микроангиопатии, а также является нередким симптомом у больных с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покортицизмом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гипопитуитаризмом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60363" algn="just">
              <a:buNone/>
            </a:pP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1939636"/>
            <a:ext cx="5760640" cy="4225669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indent="360363" algn="just">
              <a:spcBef>
                <a:spcPts val="0"/>
              </a:spcBef>
              <a:buNone/>
            </a:pPr>
            <a:endParaRPr lang="ru-RU" sz="17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spcBef>
                <a:spcPts val="0"/>
              </a:spcBef>
              <a:buNone/>
            </a:pP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любой этио­логии, в том числе и лекарственная, ведет к снижению либидо у лиц обоего пола, аменорее и бесплодию у жен­щин, к олиго- или азооспермии, а также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эректильной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дисфункции у муж­чин.</a:t>
            </a:r>
          </a:p>
          <a:p>
            <a:pPr marL="0" indent="360363" algn="just">
              <a:spcBef>
                <a:spcPts val="0"/>
              </a:spcBef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Аменорея типична для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дисгенезии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яичников, синдромов рефрактерных и истощенных яичников, синдрома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тес­тикулярной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феминизации (синдрома тотальной нечувствительности к анд­рогенам), врожденной дисфункции коры надпочечников,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гиперпролакти­немии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Аменорея может развиться и при любом эндокринном заболевании, не сопровождающемся первичным по­ражением гонад (синдром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тиреотоксикоз и ги­потиреоз), психосоматических заболе­ваниях, например нервной анорексии.</a:t>
            </a:r>
          </a:p>
          <a:p>
            <a:pPr marL="0" indent="360363" algn="just">
              <a:spcBef>
                <a:spcPts val="0"/>
              </a:spcBef>
              <a:buNone/>
            </a:pPr>
            <a:endParaRPr lang="ru-RU" sz="17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02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1819564"/>
            <a:ext cx="5760640" cy="4335199"/>
          </a:xfrm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68288" indent="-268288" algn="just"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Метроррагии (ациклические маточные кровотечения) типичны для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ги­перэстрогенных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состояний (текома,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гранулезоклеточная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опухоль яичников,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кортикоэстрома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синдром поликистозных яичников).</a:t>
            </a:r>
          </a:p>
          <a:p>
            <a:pPr marL="268288" indent="-268288" algn="just"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же причины, которые ведут к аменорее и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олигоменорее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обусловли­вают и бесплодие.</a:t>
            </a:r>
          </a:p>
          <a:p>
            <a:pPr marL="268288" indent="-268288" algn="just"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 влиянием избытка андрогенов у женщин развивается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вирильный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синдром, включающий, кроме комплекса описанных кожных проявлений, уменьшение молочных желез и гипертрофию клитора.</a:t>
            </a:r>
          </a:p>
          <a:p>
            <a:pPr marL="268288" indent="-268288" algn="just"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воздействие андрогенов на женский организм началось во внут­риутробном периоде, наружные половые органы ребенка будут сформиро­ваны по мужскому типу</a:t>
            </a:r>
            <a:r>
              <a:rPr lang="ru-RU" sz="17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1819564"/>
            <a:ext cx="5760640" cy="4345741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68288" indent="-268288" algn="just">
              <a:spcBef>
                <a:spcPts val="0"/>
              </a:spcBef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Половое созревание считается преждевременным, если оно началось у девочек до 7 лет и у мальчиков до 9 лет. Оно может быть следствием гормо­нально-активных опухолей, воспалительных и травматических поражений головного мозга, конституциональных нарушений.</a:t>
            </a:r>
          </a:p>
          <a:p>
            <a:pPr marL="268288" indent="-268288" algn="just">
              <a:spcBef>
                <a:spcPts val="0"/>
              </a:spcBef>
              <a:buNone/>
            </a:pP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Избыточные размеры грудных желез у мужчин могут быть обусловлены истинной гинекомастией, т.е. патологическим или физиологическим чрез­мерным развитием железистой ткани грудной железы. Физиологическая гиперплазия типична для пубертатного периода здоровых мальчиков с уме­ренным избытком массы тела. Гинекомастия считается ложной, если обу­словлена гиперплазией жировой ткани — </a:t>
            </a:r>
            <a:r>
              <a:rPr lang="ru-RU" sz="17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липомастией</a:t>
            </a:r>
            <a:r>
              <a:rPr lang="ru-RU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которая наблюдает­ся при многих формах ожирения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847867" y="477544"/>
            <a:ext cx="8688288" cy="882937"/>
          </a:xfrm>
          <a:solidFill>
            <a:schemeClr val="accent5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Репродуктивная система</a:t>
            </a:r>
          </a:p>
        </p:txBody>
      </p:sp>
    </p:spTree>
    <p:extLst>
      <p:ext uri="{BB962C8B-B14F-4D97-AF65-F5344CB8AC3E}">
        <p14:creationId xmlns:p14="http://schemas.microsoft.com/office/powerpoint/2010/main" val="356618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62500" lnSpcReduction="20000"/>
          </a:bodyPr>
          <a:lstStyle/>
          <a:p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Патологическая гинекомастия, с которой достаточно часто приходит­ся встречаться эндокринологу, может быть следствием эндокринных, генетических и соматических заболеваний. Ее причиной являются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кор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тикоэстромы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, реже смешанные опухоли надпочечников, или казуисти­чески редко — синдром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Кушинга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, а также опухоли яичек или печени, цирроз печени, тиреотоксикоз. Гинекомастия типична для синдрома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Клайнфелтера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 или синдрома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Рейфенштейна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. Она может развиваться вследствие приема .различных препаратов: эстрогенов, андрогенов, нейро­лептиков, хорионического гонадотропина, а также наркотических веществ (рис. 3.2).</a:t>
            </a:r>
          </a:p>
          <a:p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Очень редко причиной гинекомастии и/или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галактореи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 у мужчин явля­ется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гиперпролактинемия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 fontScale="62500" lnSpcReduction="20000"/>
          </a:bodyPr>
          <a:lstStyle/>
          <a:p>
            <a:r>
              <a:rPr lang="ru-RU" dirty="0"/>
              <a:t>У женщин чрезмерное увеличение грудных желез — </a:t>
            </a:r>
            <a:r>
              <a:rPr lang="ru-RU" dirty="0" err="1"/>
              <a:t>гигантомастия</a:t>
            </a:r>
            <a:r>
              <a:rPr lang="ru-RU" dirty="0"/>
              <a:t> (</a:t>
            </a:r>
            <a:r>
              <a:rPr lang="ru-RU" dirty="0" err="1"/>
              <a:t>ме</a:t>
            </a:r>
            <a:r>
              <a:rPr lang="ru-RU" dirty="0"/>
              <a:t>- </a:t>
            </a:r>
            <a:r>
              <a:rPr lang="ru-RU" dirty="0" err="1"/>
              <a:t>галомастия</a:t>
            </a:r>
            <a:r>
              <a:rPr lang="ru-RU" dirty="0"/>
              <a:t>, </a:t>
            </a:r>
            <a:r>
              <a:rPr lang="ru-RU" dirty="0" err="1"/>
              <a:t>макромастия</a:t>
            </a:r>
            <a:r>
              <a:rPr lang="ru-RU" dirty="0"/>
              <a:t>) практически никогда не бывает связана с пер­вичной эндокринной патологией, а является отражением нарушенной ре­цепции к половым гормонам и, возможно, гормону роста и пролактину. Описаны случаи </a:t>
            </a:r>
            <a:r>
              <a:rPr lang="ru-RU" dirty="0" err="1"/>
              <a:t>гигантомастии</a:t>
            </a:r>
            <a:r>
              <a:rPr lang="ru-RU" dirty="0"/>
              <a:t> при первичном гипотиреозе. Не связанная с родами </a:t>
            </a:r>
            <a:r>
              <a:rPr lang="ru-RU" dirty="0" err="1"/>
              <a:t>лакторея</a:t>
            </a:r>
            <a:r>
              <a:rPr lang="ru-RU" dirty="0"/>
              <a:t> обычно вызвана повышенной (посто­янной или транзиторной) секрецией пролактина, но может быть и отраже­нием нервно рефлекторных воздействий. </a:t>
            </a:r>
            <a:r>
              <a:rPr lang="ru-RU" dirty="0" err="1"/>
              <a:t>Гиперпролактинемия</a:t>
            </a:r>
            <a:r>
              <a:rPr lang="ru-RU" dirty="0"/>
              <a:t> с соответ­ствующей клинической симптоматикой может наблюдаться и у больных с первичным гипотиреозом — синдром Ван-Вика—</a:t>
            </a:r>
            <a:r>
              <a:rPr lang="ru-RU" dirty="0" err="1"/>
              <a:t>Хеннеса</a:t>
            </a:r>
            <a:r>
              <a:rPr lang="ru-RU" dirty="0"/>
              <a:t>—Росса.</a:t>
            </a:r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20371" y="679250"/>
            <a:ext cx="8688288" cy="882937"/>
          </a:xfrm>
          <a:solidFill>
            <a:srgbClr val="CC3300"/>
          </a:solidFill>
        </p:spPr>
        <p:txBody>
          <a:bodyPr/>
          <a:lstStyle/>
          <a:p>
            <a:r>
              <a:rPr lang="ru-RU" dirty="0" smtClean="0"/>
              <a:t>Репродуктивная система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7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867" y="827167"/>
            <a:ext cx="8688288" cy="882937"/>
          </a:xfrm>
          <a:solidFill>
            <a:srgbClr val="00B0F0"/>
          </a:solidFill>
        </p:spPr>
        <p:txBody>
          <a:bodyPr/>
          <a:lstStyle/>
          <a:p>
            <a:r>
              <a:rPr lang="ru-RU" b="1">
                <a:effectLst/>
              </a:rPr>
              <a:t>Опорно-двигательный аппарат</a:t>
            </a:r>
            <a:endParaRPr lang="ru-RU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11459592" cy="4093915"/>
          </a:xfrm>
          <a:solidFill>
            <a:schemeClr val="accent1">
              <a:lumMod val="5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/>
              <a:t>Нарушение роста у детей (резкое отставание или, наоборот, ускорение) чаще всего является серьезным признаком ряда заболеваний и требует кон­сультации эндокринолога. Для оценки динамики роста и массы тела у детей следует применять так называемые перцентильные таблицы.</a:t>
            </a:r>
          </a:p>
          <a:p>
            <a:r>
              <a:rPr lang="ru-RU"/>
              <a:t>Перцентильные таблицы, точнее перцентильные графические стандар­ты (перцентильные кривые), широко используют в ежедневной практичес­кой работе педиатры-эндокринологи для оценки роста и массы тела детей, длины конечностей и их диаметра, окружности грудной клетки, размеров головы и лица, скорости увеличения размеров тела и т.п.</a:t>
            </a:r>
          </a:p>
          <a:p>
            <a:r>
              <a:rPr lang="ru-RU"/>
              <a:t>Перцентильные кривые представляют собой результат массовых про­дольных исследований детей от рождения до 18 лет. На перцентильных кривых по оси абсцисс отложен возраст ребенка в годах, по оси орди­нат — значения соответствующего признака. По оси абсцисс каждый го­дичный отрезок разбит на 12 частей (по числу месяцев). Ось ординат представляет собой часть вариационного ряда с минимальным и макси­мальным значениями, соответствующая значению признака в 3 % случа­ев. На графическую плоскость нанесены кривые, площадь под которыми (интеграл кривой) соответствует 3, 10, 25, 50, 75, 90 </a:t>
            </a:r>
            <a:r>
              <a:rPr lang="ru-RU" b="1" i="1"/>
              <a:t>и 97 %</a:t>
            </a:r>
            <a:r>
              <a:rPr lang="ru-RU"/>
              <a:t> всех наблюде­ний. Данные значения — 3, 10, 25, 50, 75, 90 и 97 — получили название перцентилей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386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5082" y="1552891"/>
            <a:ext cx="10905661" cy="4608512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Для </a:t>
            </a:r>
            <a:r>
              <a:rPr lang="ru-RU" dirty="0"/>
              <a:t>получения достоверных результатов особенное значение приобре­тает точность измерений. Необходимо следить за положением осей ног и головы измеряемого: нижний край глазницы и </a:t>
            </a:r>
            <a:r>
              <a:rPr lang="ru-RU" dirty="0" err="1"/>
              <a:t>козелок</a:t>
            </a:r>
            <a:r>
              <a:rPr lang="ru-RU" dirty="0"/>
              <a:t> уха должны нахо­диться на одном уровне. Из-за естественной осанки длина тела при измере­нии антропометром получается на 1 — 1,5 см меньше, чем при использова­нии деревянного ростомера.</a:t>
            </a:r>
          </a:p>
          <a:p>
            <a:r>
              <a:rPr lang="ru-RU" dirty="0"/>
              <a:t>Необходимо также принять во внимание, что измерения следует прово­дить в одно и то же время суток: так, даже естественная физическая ка, например ходьба в течение дня, приводит к уменьшению длины позво­ночного столба на 1,5—2 см, которые восстанавливаются во время сна. Длину маленького ребенка измеряют с помощью специального ростоме­ра в положении лежа. Ребенка укладывают на спину на доску головой к неподвижной стойке, ориентируя плоскость глазни­цы-</a:t>
            </a:r>
            <a:r>
              <a:rPr lang="ru-RU" dirty="0" err="1"/>
              <a:t>козелка</a:t>
            </a:r>
            <a:r>
              <a:rPr lang="ru-RU" dirty="0"/>
              <a:t> вертикально. Затем выпрямляют ноги ребенка и придвигают к ступням подвижный бру­сок. Длину тела измеряют с точностью до 0,1 см.</a:t>
            </a:r>
          </a:p>
          <a:p>
            <a:r>
              <a:rPr lang="ru-RU" dirty="0"/>
              <a:t>Окружность грудной клетки также измеряют с точностью до 0,1 см прорезиненной сантиметровой лентой (доли сантиметра определяют на глаз). Сзади лента проходит под нижними углами лопаток, спе­реди у мальчиков — по нижнему краю ареолы, у де­вочек — на уровне нижнего края IV ребра, что соот­ветствует основанию молочных желез.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251686" y="504438"/>
            <a:ext cx="8688288" cy="882937"/>
          </a:xfrm>
          <a:solidFill>
            <a:srgbClr val="00B0F0"/>
          </a:solidFill>
        </p:spPr>
        <p:txBody>
          <a:bodyPr/>
          <a:lstStyle/>
          <a:p>
            <a:r>
              <a:rPr lang="ru-RU" b="1">
                <a:effectLst/>
              </a:rPr>
              <a:t>Опорно-двигательный аппарат</a:t>
            </a:r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281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6754" y="1700808"/>
            <a:ext cx="10461908" cy="460851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Интерпретация </a:t>
            </a:r>
            <a:r>
              <a:rPr lang="ru-RU" dirty="0"/>
              <a:t>результатов основана на поло­жении изучаемого признака в пределах вариацион­ного ряда. Если значение признака находится в пределах 10-го и 90-го перцентиля, то можно ска­зать о среднестатистической норме. Если значение выходит за эти пределы, однако не превышает 97- </a:t>
            </a:r>
            <a:r>
              <a:rPr lang="ru-RU" dirty="0" err="1"/>
              <a:t>го</a:t>
            </a:r>
            <a:r>
              <a:rPr lang="ru-RU" dirty="0"/>
              <a:t> и 3-го перцентилей, то эти дети подлежат при­стальному наблюдению. Значения признаков, вы­ходящие за пределы 3-го и 97-го перцентилей, сви­детельствуют о нарушении роста и развития.</a:t>
            </a:r>
          </a:p>
          <a:p>
            <a:r>
              <a:rPr lang="ru-RU" dirty="0"/>
              <a:t>Низкорослость или даже карликовость наблю­дается у детей при гипофизарном нанизме, гипоти­реозе, плохо компенсированном сахарном диабете, </a:t>
            </a:r>
            <a:r>
              <a:rPr lang="ru-RU" dirty="0" err="1"/>
              <a:t>пангипопитуитаризме</a:t>
            </a:r>
            <a:r>
              <a:rPr lang="ru-RU" dirty="0"/>
              <a:t>, </a:t>
            </a:r>
            <a:r>
              <a:rPr lang="ru-RU" dirty="0" err="1"/>
              <a:t>гиперкортицизме</a:t>
            </a:r>
            <a:r>
              <a:rPr lang="ru-RU" dirty="0"/>
              <a:t>, синдроме Тернера.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473325" y="665163"/>
            <a:ext cx="8688388" cy="884237"/>
          </a:xfrm>
          <a:solidFill>
            <a:srgbClr val="00B0F0"/>
          </a:solidFill>
        </p:spPr>
        <p:txBody>
          <a:bodyPr/>
          <a:lstStyle/>
          <a:p>
            <a:r>
              <a:rPr lang="ru-RU" b="1" dirty="0">
                <a:effectLst/>
              </a:rPr>
              <a:t>Опорно-двигательный аппарат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3769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chemeClr val="accent1"/>
          </a:solidFill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Очень </a:t>
            </a:r>
            <a:r>
              <a:rPr lang="ru-RU" dirty="0"/>
              <a:t>характерная динамика роста регистриру­ется у детей с врожденной дисфункцией коры над­почечников: они рождаются крупными, с длиной тела на верхней границе нормы, быстро растут, опе­режая сверстников, до 10—12 лет, а затем в связи с закрытием зон роста их рост прекращается, и в ко­нечном итоге эти больные остаются низкорослыми, с непропорционально длинным туловищем.</a:t>
            </a:r>
          </a:p>
          <a:p>
            <a:r>
              <a:rPr lang="ru-RU" dirty="0"/>
              <a:t>Укрупнение мягких тканей лица, увеличение кистей и стоп, прогна­тизм характерно изменяют внешность больных с акромегалией.</a:t>
            </a:r>
          </a:p>
          <a:p>
            <a:r>
              <a:rPr lang="ru-RU" dirty="0"/>
              <a:t>Потеря кальция костной тканью (остеопороз, </a:t>
            </a:r>
            <a:r>
              <a:rPr lang="ru-RU" dirty="0" err="1"/>
              <a:t>остеопения</a:t>
            </a:r>
            <a:r>
              <a:rPr lang="ru-RU" dirty="0"/>
              <a:t>) наблюдается при многих эндокринопатиях: эндо- и экзогенном </a:t>
            </a:r>
            <a:r>
              <a:rPr lang="ru-RU" dirty="0" err="1"/>
              <a:t>гиперкортицизме</a:t>
            </a:r>
            <a:r>
              <a:rPr lang="ru-RU" dirty="0"/>
              <a:t>, </a:t>
            </a:r>
            <a:r>
              <a:rPr lang="ru-RU" dirty="0" err="1"/>
              <a:t>ги</a:t>
            </a:r>
            <a:r>
              <a:rPr lang="ru-RU" dirty="0"/>
              <a:t>- </a:t>
            </a:r>
            <a:r>
              <a:rPr lang="ru-RU" dirty="0" err="1"/>
              <a:t>перфосфатазии</a:t>
            </a:r>
            <a:r>
              <a:rPr lang="ru-RU" dirty="0"/>
              <a:t> взрослых, </a:t>
            </a:r>
            <a:r>
              <a:rPr lang="ru-RU" dirty="0" err="1"/>
              <a:t>гипогонадизме</a:t>
            </a:r>
            <a:r>
              <a:rPr lang="ru-RU" dirty="0"/>
              <a:t>, </a:t>
            </a:r>
            <a:r>
              <a:rPr lang="ru-RU" dirty="0" err="1"/>
              <a:t>дисгенезии</a:t>
            </a:r>
            <a:r>
              <a:rPr lang="ru-RU" dirty="0"/>
              <a:t> гонад, в постменопа­узальном периоде, при продолжительном тиреотоксикозе, осложненном са­харном диабете.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55000" lnSpcReduction="20000"/>
          </a:bodyPr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Укорочение </a:t>
            </a:r>
            <a:r>
              <a:rPr lang="ru-RU" dirty="0">
                <a:solidFill>
                  <a:srgbClr val="FF0000"/>
                </a:solidFill>
              </a:rPr>
              <a:t>IV пястных костей типично для </a:t>
            </a:r>
            <a:r>
              <a:rPr lang="ru-RU" dirty="0" err="1">
                <a:solidFill>
                  <a:srgbClr val="FF0000"/>
                </a:solidFill>
              </a:rPr>
              <a:t>псевдогипопаратиреоза</a:t>
            </a:r>
            <a:r>
              <a:rPr lang="ru-RU" dirty="0">
                <a:solidFill>
                  <a:srgbClr val="FF0000"/>
                </a:solidFill>
              </a:rPr>
              <a:t> и синдрома Тернера.</a:t>
            </a:r>
          </a:p>
          <a:p>
            <a:r>
              <a:rPr lang="ru-RU" dirty="0">
                <a:solidFill>
                  <a:srgbClr val="FF0000"/>
                </a:solidFill>
              </a:rPr>
              <a:t>При </a:t>
            </a:r>
            <a:r>
              <a:rPr lang="ru-RU" dirty="0" err="1">
                <a:solidFill>
                  <a:srgbClr val="FF0000"/>
                </a:solidFill>
              </a:rPr>
              <a:t>гиперпаратиреозе</a:t>
            </a:r>
            <a:r>
              <a:rPr lang="ru-RU" dirty="0">
                <a:solidFill>
                  <a:srgbClr val="FF0000"/>
                </a:solidFill>
              </a:rPr>
              <a:t> нарушения структуры кости имеют широкий спектр: от выраженного фиброзно-кистозного остеита с множественными переломами до диффузного остеопороза.</a:t>
            </a:r>
          </a:p>
          <a:p>
            <a:r>
              <a:rPr lang="ru-RU" dirty="0">
                <a:solidFill>
                  <a:srgbClr val="FF0000"/>
                </a:solidFill>
              </a:rPr>
              <a:t>При акромегалии чрезмерный рост кости с разрушением суставной по­верхности ведет к артритам. Катаболизм кости в сочетании с невропатией нижних конечностей является одной ив причин формирования сустава Шарко при сахарном диабете (синдром диабетической стопы).</a:t>
            </a:r>
          </a:p>
          <a:p>
            <a:r>
              <a:rPr lang="ru-RU" dirty="0" err="1">
                <a:solidFill>
                  <a:srgbClr val="FF0000"/>
                </a:solidFill>
              </a:rPr>
              <a:t>Миопатические</a:t>
            </a:r>
            <a:r>
              <a:rPr lang="ru-RU" dirty="0">
                <a:solidFill>
                  <a:srgbClr val="FF0000"/>
                </a:solidFill>
              </a:rPr>
              <a:t> синдромы и нарушения моторной функции могут на­блюдаться при тиреотоксикозе, гипотиреозе, </a:t>
            </a:r>
            <a:r>
              <a:rPr lang="ru-RU" dirty="0" err="1">
                <a:solidFill>
                  <a:srgbClr val="FF0000"/>
                </a:solidFill>
              </a:rPr>
              <a:t>гиперкортицизме</a:t>
            </a:r>
            <a:r>
              <a:rPr lang="ru-RU" dirty="0">
                <a:solidFill>
                  <a:srgbClr val="FF0000"/>
                </a:solidFill>
              </a:rPr>
              <a:t>, нарушени­ях фосфорно-кальциевого обмена.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3818" y="585121"/>
            <a:ext cx="8688288" cy="882937"/>
          </a:xfrm>
          <a:solidFill>
            <a:srgbClr val="00B0F0"/>
          </a:solidFill>
        </p:spPr>
        <p:txBody>
          <a:bodyPr/>
          <a:lstStyle/>
          <a:p>
            <a:r>
              <a:rPr lang="ru-RU" b="1" dirty="0">
                <a:effectLst/>
              </a:rPr>
              <a:t>Опорно-двигательный аппарат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2874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тиреотоксикозе особенно заметна слабость мышц тазового пояса и бедер, сопровождающаяся мышечной атрофией, реже атрофируются мышцы плеча и предплечий. Тиреотоксическая </a:t>
            </a:r>
            <a:r>
              <a:rPr lang="ru-RU" dirty="0" err="1"/>
              <a:t>артропатия</a:t>
            </a:r>
            <a:r>
              <a:rPr lang="ru-RU" dirty="0"/>
              <a:t> развивается как в результате нарушения обмена белков кости, так и, возможно, вследствие сопутствующих иммунных изменений. При гипотиреозе может быть мио­патия без атрофии мышц, но может наблюдаться и гипертрофическая мио­патия (синдромы </a:t>
            </a:r>
            <a:r>
              <a:rPr lang="ru-RU" dirty="0" err="1"/>
              <a:t>Хоффмана</a:t>
            </a:r>
            <a:r>
              <a:rPr lang="ru-RU" dirty="0"/>
              <a:t>, </a:t>
            </a:r>
            <a:r>
              <a:rPr lang="ru-RU" dirty="0" err="1"/>
              <a:t>Дебре</a:t>
            </a:r>
            <a:r>
              <a:rPr lang="ru-RU" dirty="0"/>
              <a:t>—Се мел </a:t>
            </a:r>
            <a:r>
              <a:rPr lang="ru-RU" dirty="0" err="1"/>
              <a:t>еня</a:t>
            </a:r>
            <a:r>
              <a:rPr lang="ru-RU" dirty="0"/>
              <a:t>).</a:t>
            </a:r>
          </a:p>
          <a:p>
            <a:r>
              <a:rPr lang="ru-RU" dirty="0"/>
              <a:t>Для миопатии при </a:t>
            </a:r>
            <a:r>
              <a:rPr lang="ru-RU" dirty="0" err="1"/>
              <a:t>гиперкортицизме</a:t>
            </a:r>
            <a:r>
              <a:rPr lang="ru-RU" dirty="0"/>
              <a:t>, длительно существующей акроме­галии характерна слабость, преимущественно проксимальной мускулатуры.</a:t>
            </a:r>
          </a:p>
          <a:p>
            <a:r>
              <a:rPr lang="ru-RU" dirty="0"/>
              <a:t>Атрофия мышц возможна и при </a:t>
            </a:r>
            <a:r>
              <a:rPr lang="ru-RU" dirty="0" err="1"/>
              <a:t>гиперпаратиреозе</a:t>
            </a:r>
            <a:r>
              <a:rPr lang="ru-RU" dirty="0"/>
              <a:t>, </a:t>
            </a:r>
            <a:r>
              <a:rPr lang="ru-RU" dirty="0" err="1"/>
              <a:t>гипофосфатемичес</a:t>
            </a:r>
            <a:r>
              <a:rPr lang="ru-RU" dirty="0"/>
              <a:t>- ком рахите, остеомаляции. Мышечная слабость из-за дефицита половых гормонов наблюдается при различных формах </a:t>
            </a:r>
            <a:r>
              <a:rPr lang="ru-RU" dirty="0" err="1"/>
              <a:t>гипогонадизма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chemeClr val="accent4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Невропатия </a:t>
            </a:r>
            <a:r>
              <a:rPr lang="ru-RU" dirty="0"/>
              <a:t>— одно из наиболее распространенных хронических ос­ложнений сахарного диабета; чаще наблюдают </a:t>
            </a:r>
            <a:r>
              <a:rPr lang="ru-RU" dirty="0" err="1"/>
              <a:t>полиневропатии</a:t>
            </a:r>
            <a:r>
              <a:rPr lang="ru-RU" dirty="0"/>
              <a:t>. Увеличение времени расслабления мышц (замедление рефлексов) типично для ги­потиреоза, </a:t>
            </a:r>
            <a:r>
              <a:rPr lang="ru-RU" dirty="0" err="1"/>
              <a:t>аддисоновой</a:t>
            </a:r>
            <a:r>
              <a:rPr lang="ru-RU" dirty="0"/>
              <a:t> болезни и синдрома неадекватной секреции АДГ. Изредка преходящие невропатии отмечают при </a:t>
            </a:r>
            <a:r>
              <a:rPr lang="ru-RU" dirty="0" err="1"/>
              <a:t>инсулиномах</a:t>
            </a:r>
            <a:r>
              <a:rPr lang="ru-RU" dirty="0"/>
              <a:t>.</a:t>
            </a:r>
          </a:p>
          <a:p>
            <a:r>
              <a:rPr lang="ru-RU" dirty="0"/>
              <a:t>Дистальная часть срединного нерва сдавливается на уровне запястья утолщенной (при акромегалии) или разбухшей (из-за избытка </a:t>
            </a:r>
            <a:r>
              <a:rPr lang="ru-RU" dirty="0" err="1"/>
              <a:t>гликозами­ногликанов</a:t>
            </a:r>
            <a:r>
              <a:rPr lang="ru-RU" dirty="0"/>
              <a:t> при гипотиреозе) соединительной тканью, что ведет к форми­рованию </a:t>
            </a:r>
            <a:r>
              <a:rPr lang="ru-RU" dirty="0" err="1"/>
              <a:t>карпального</a:t>
            </a:r>
            <a:r>
              <a:rPr lang="ru-RU" dirty="0"/>
              <a:t> туннельного синдрома, выражающегося в онемении, покалывании и боли в % ладонной поверхности пальцев со стороны луче­вой кости. Может формироваться нарушение отведения и противопостав­ления большого пальца.</a:t>
            </a:r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70747" y="625462"/>
            <a:ext cx="8688288" cy="882937"/>
          </a:xfrm>
          <a:solidFill>
            <a:srgbClr val="00B0F0"/>
          </a:solidFill>
        </p:spPr>
        <p:txBody>
          <a:bodyPr/>
          <a:lstStyle/>
          <a:p>
            <a:r>
              <a:rPr lang="ru-RU" b="1" dirty="0">
                <a:effectLst/>
              </a:rPr>
              <a:t>Опорно-двигательный аппарат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738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314891" y="2652519"/>
            <a:ext cx="5760640" cy="4093915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Сдавление </a:t>
            </a:r>
            <a:r>
              <a:rPr lang="ru-RU" dirty="0"/>
              <a:t>растущей опухолью зрительного перекреста (</a:t>
            </a:r>
            <a:r>
              <a:rPr lang="ru-RU" dirty="0" err="1"/>
              <a:t>ohiasma</a:t>
            </a:r>
            <a:r>
              <a:rPr lang="ru-RU" dirty="0"/>
              <a:t> ор- </a:t>
            </a:r>
            <a:r>
              <a:rPr lang="ru-RU" dirty="0" err="1"/>
              <a:t>ticum</a:t>
            </a:r>
            <a:r>
              <a:rPr lang="ru-RU" dirty="0"/>
              <a:t>) ведет к формированию так называемого хиазмального! синдрома (рис. 3.5). Реже, при повреждении или сдавлении гипоталамуса, могут по­являться сонливость, </a:t>
            </a:r>
            <a:r>
              <a:rPr lang="ru-RU" dirty="0" err="1"/>
              <a:t>гиперфагия</a:t>
            </a:r>
            <a:r>
              <a:rPr lang="ru-RU" dirty="0"/>
              <a:t>, жажда, полиурия, гипертермия. При фронтальном росте опухоли возможно появление эпилепсии, при пораже­нии обонятельного тракта — аносмия, при росте опухоли в сторону кавер­нозных синусов поражаются </a:t>
            </a:r>
            <a:r>
              <a:rPr lang="en-US" dirty="0"/>
              <a:t>II</a:t>
            </a:r>
            <a:r>
              <a:rPr lang="ru-RU" dirty="0"/>
              <a:t>I—VI пары черепных нервов, что приводит к птозу, диплопии, офтальмоплегии, снижению слуха.</a:t>
            </a:r>
          </a:p>
          <a:p>
            <a:r>
              <a:rPr lang="ru-RU" dirty="0"/>
              <a:t>Остро возникающая головная боль в сочетании с хиазмальным синдро­мом встречается при кровоизлиянии в гипофиз. Внутричерепная гипертен­зия и синдром «пустого» турецкого седла сопровождаются постоянными го­ловными болями, головокружением.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75305" y="1831129"/>
            <a:ext cx="5760640" cy="4093915"/>
          </a:xfrm>
          <a:solidFill>
            <a:schemeClr val="accent4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Судорожный </a:t>
            </a:r>
            <a:r>
              <a:rPr lang="ru-RU" dirty="0"/>
              <a:t>синдром наблюдается при </a:t>
            </a:r>
            <a:r>
              <a:rPr lang="ru-RU" dirty="0" err="1"/>
              <a:t>гипопаратиреозе</a:t>
            </a:r>
            <a:r>
              <a:rPr lang="ru-RU" dirty="0"/>
              <a:t>, гипоглике­мии, гипотиреозе, </a:t>
            </a:r>
            <a:r>
              <a:rPr lang="ru-RU" dirty="0" err="1"/>
              <a:t>аддисоновой</a:t>
            </a:r>
            <a:r>
              <a:rPr lang="ru-RU" dirty="0"/>
              <a:t> болезни, </a:t>
            </a:r>
            <a:r>
              <a:rPr lang="ru-RU" dirty="0" err="1"/>
              <a:t>гипопитуитаризме</a:t>
            </a:r>
            <a:r>
              <a:rPr lang="ru-RU" dirty="0"/>
              <a:t>, синдроме не­адекватной секреции АДГ.</a:t>
            </a:r>
          </a:p>
          <a:p>
            <a:r>
              <a:rPr lang="ru-RU" dirty="0"/>
              <a:t>При </a:t>
            </a:r>
            <a:r>
              <a:rPr lang="ru-RU" dirty="0" err="1"/>
              <a:t>гипопитуитаризме</a:t>
            </a:r>
            <a:r>
              <a:rPr lang="ru-RU" dirty="0"/>
              <a:t> и гипотиреозе могут развиваться депрессии и иногда психозы с галлюцинациями, параноидным поведением, деменцией. Развитие психоза возможно и при </a:t>
            </a:r>
            <a:r>
              <a:rPr lang="ru-RU" dirty="0" err="1"/>
              <a:t>гипер</a:t>
            </a:r>
            <a:r>
              <a:rPr lang="ru-RU" dirty="0"/>
              <a:t>- и </a:t>
            </a:r>
            <a:r>
              <a:rPr lang="ru-RU" dirty="0" err="1"/>
              <a:t>гипокортицизме</a:t>
            </a:r>
            <a:r>
              <a:rPr lang="ru-RU" dirty="0"/>
              <a:t>, тиреотоксикозе.</a:t>
            </a:r>
          </a:p>
          <a:p>
            <a:r>
              <a:rPr lang="ru-RU" dirty="0"/>
              <a:t>Депрессия, заторможенность, эмоциональная неустойчивость, эйфория возможны при </a:t>
            </a:r>
            <a:r>
              <a:rPr lang="ru-RU" dirty="0" err="1"/>
              <a:t>гиперкортицизме</a:t>
            </a:r>
            <a:r>
              <a:rPr lang="ru-RU" dirty="0"/>
              <a:t>, заторможенность типична для гипотирео­за; выраженные ипохондрические черты приобретают больные с </a:t>
            </a:r>
            <a:r>
              <a:rPr lang="ru-RU" dirty="0" err="1"/>
              <a:t>гипопара­тиреозом</a:t>
            </a:r>
            <a:r>
              <a:rPr lang="ru-RU" dirty="0"/>
              <a:t>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70747" y="625462"/>
            <a:ext cx="8688288" cy="882937"/>
          </a:xfrm>
          <a:solidFill>
            <a:srgbClr val="00B0F0"/>
          </a:solidFill>
        </p:spPr>
        <p:txBody>
          <a:bodyPr/>
          <a:lstStyle/>
          <a:p>
            <a:r>
              <a:rPr lang="ru-RU" b="1" dirty="0">
                <a:effectLst/>
              </a:rPr>
              <a:t>Опорно-двигательный аппарат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3838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5694" y="473333"/>
            <a:ext cx="8924366" cy="882937"/>
          </a:xfrm>
          <a:solidFill>
            <a:srgbClr val="FF0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Изменения зрения и слуха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55694" y="2060848"/>
            <a:ext cx="8924366" cy="4093915"/>
          </a:xfr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algn="just">
              <a:spcBef>
                <a:spcPct val="0"/>
              </a:spcBef>
              <a:buNone/>
            </a:pP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None/>
            </a:pPr>
            <a:r>
              <a:rPr lang="ru-RU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Большинство эндокринных заболеваний сопровождается изменениями функции органа зрения.</a:t>
            </a:r>
          </a:p>
          <a:p>
            <a:pPr algn="just">
              <a:spcBef>
                <a:spcPct val="0"/>
              </a:spcBef>
              <a:buNone/>
            </a:pPr>
            <a:r>
              <a:rPr lang="ru-RU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Одна из редких врожденных форм энзимопатий — зоб </a:t>
            </a:r>
            <a:r>
              <a:rPr lang="ru-RU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Пендера</a:t>
            </a:r>
            <a:r>
              <a:rPr lang="ru-RU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ха­рактеризуется сочетанием гипотиреоза и тугоухости. Снижение слуха также типично для детей, внутриутробное развитие которых проходило в услови­ях выраженного йодного дефицита. </a:t>
            </a:r>
          </a:p>
          <a:p>
            <a:pPr algn="just">
              <a:spcBef>
                <a:spcPct val="0"/>
              </a:spcBef>
              <a:buNone/>
            </a:pP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47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110157" y="1144755"/>
            <a:ext cx="9925235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05722" y="2622523"/>
            <a:ext cx="94635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57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5019" y="3011054"/>
            <a:ext cx="8778430" cy="1856509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Bad Script" panose="02000000000000000000" pitchFamily="2" charset="0"/>
              </a:rPr>
              <a:t>СПАСИБО ЗА ВНИМАНИЕ</a:t>
            </a:r>
            <a:r>
              <a:rPr lang="en-US" sz="4800" dirty="0" smtClean="0">
                <a:solidFill>
                  <a:srgbClr val="FF0000"/>
                </a:solidFill>
                <a:latin typeface="Bad Script" panose="02000000000000000000" pitchFamily="2" charset="0"/>
              </a:rPr>
              <a:t> </a:t>
            </a:r>
            <a:r>
              <a:rPr lang="uz-Latn-UZ" sz="4800" dirty="0" smtClean="0">
                <a:solidFill>
                  <a:srgbClr val="FF0000"/>
                </a:solidFill>
                <a:latin typeface="Bad Script" panose="02000000000000000000" pitchFamily="2" charset="0"/>
              </a:rPr>
              <a:t>!</a:t>
            </a:r>
            <a:endParaRPr lang="ru-RU" sz="4800" dirty="0">
              <a:solidFill>
                <a:srgbClr val="FF0000"/>
              </a:solidFill>
              <a:latin typeface="Bad Scrip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31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" id="{04361F6B-F22B-43E5-885A-A27030D8B91D}" vid="{E4C35DFF-F727-42DC-A45E-720D620B7B5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234</TotalTime>
  <Words>3982</Words>
  <Application>Microsoft Office PowerPoint</Application>
  <PresentationFormat>Широкоэкранный</PresentationFormat>
  <Paragraphs>170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Bad Script</vt:lpstr>
      <vt:lpstr>Calibri</vt:lpstr>
      <vt:lpstr>Times New Roman</vt:lpstr>
      <vt:lpstr>Тема2</vt:lpstr>
      <vt:lpstr>Презентация PowerPoint</vt:lpstr>
      <vt:lpstr>План </vt:lpstr>
      <vt:lpstr>Общее представление о семиологии </vt:lpstr>
      <vt:lpstr>История семиологии</vt:lpstr>
      <vt:lpstr>СЕМИОТИКА ЭНДОКРИННЫХ ЗАБОЛЕВАНИЙ</vt:lpstr>
      <vt:lpstr>3. Переоценка значимости современных инструментальных методов. Так, проведение УЗИ надпочечников или яичников, компьютерной или магнитно-резонансной томографии надпочечников или головы без анализа клинической картины и определения уровня необходимых гормонов часто неверно служит основанием для заключения о наличии патологии соответ­ствующих органов, при этом варианты анатомического строения или несу­щественные отклонения от нормы также считаются прямым указанием на патологический процесс и приводят к постановке диагноза несуществую­щего заболевания. </vt:lpstr>
      <vt:lpstr>Презентация PowerPoint</vt:lpstr>
      <vt:lpstr>Кожные проявления эндокринопатий</vt:lpstr>
      <vt:lpstr>Презентация PowerPoint</vt:lpstr>
      <vt:lpstr>  Гипертрофия и отечность слизистых оболочек при акромегалии приво­дят к нарушению проходимости носовых ходов и околоносовых полостей. Деструкция дна турецкого седла при опухолях гипофиза или некоторых формах «пустого» турецкого седла сопровождается развитием ликвореи. Ут­рата обоняния типична для синдрома Каллманна (особая форма гипогона- дотропного гипогонадизма в сочетании с гипо- и аносмией). </vt:lpstr>
      <vt:lpstr>Уже при первых словах, произнесенных больным, можно выявить не­которые характерные для эндокринопатий изменения:</vt:lpstr>
      <vt:lpstr> Сердечно-сосудистая система </vt:lpstr>
      <vt:lpstr> Сердечно-сосудистая система </vt:lpstr>
      <vt:lpstr> Сердечно-сосудистая система </vt:lpstr>
      <vt:lpstr> Сердечно-сосудистая система </vt:lpstr>
      <vt:lpstr> Сердечно-сосудистая система </vt:lpstr>
      <vt:lpstr> Система пищеварения </vt:lpstr>
      <vt:lpstr>Система пищеварения</vt:lpstr>
      <vt:lpstr>Система пищеварения</vt:lpstr>
      <vt:lpstr> Мочевыделительная система </vt:lpstr>
      <vt:lpstr> Мочевыделительная система </vt:lpstr>
      <vt:lpstr>Репродуктивная система</vt:lpstr>
      <vt:lpstr>Репродуктивная система</vt:lpstr>
      <vt:lpstr>Репродуктивная система</vt:lpstr>
      <vt:lpstr>Опорно-двигательный аппарат</vt:lpstr>
      <vt:lpstr>Опорно-двигательный аппарат</vt:lpstr>
      <vt:lpstr>Опорно-двигательный аппарат</vt:lpstr>
      <vt:lpstr>Опорно-двигательный аппарат</vt:lpstr>
      <vt:lpstr>Опорно-двигательный аппарат</vt:lpstr>
      <vt:lpstr>Опорно-двигательный аппарат</vt:lpstr>
      <vt:lpstr>Изменения зрения и слуха </vt:lpstr>
      <vt:lpstr>Презентация PowerPoint</vt:lpstr>
      <vt:lpstr>СПАСИБО ЗА ВНИМАНИЕ 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Андижанский государственный медицинский институт</dc:title>
  <dc:creator>Aysacheva Maftunabonu</dc:creator>
  <cp:lastModifiedBy>DELL</cp:lastModifiedBy>
  <cp:revision>28</cp:revision>
  <dcterms:created xsi:type="dcterms:W3CDTF">2021-04-16T06:55:52Z</dcterms:created>
  <dcterms:modified xsi:type="dcterms:W3CDTF">2021-04-16T15:47:31Z</dcterms:modified>
</cp:coreProperties>
</file>