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88"/>
  </p:notesMasterIdLst>
  <p:sldIdLst>
    <p:sldId id="342" r:id="rId2"/>
    <p:sldId id="34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3" r:id="rId86"/>
    <p:sldId id="341" r:id="rId8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83" d="100"/>
          <a:sy n="83" d="100"/>
        </p:scale>
        <p:origin x="1171" y="77"/>
      </p:cViewPr>
      <p:guideLst/>
    </p:cSldViewPr>
  </p:slideViewPr>
  <p:outlineViewPr>
    <p:cViewPr>
      <p:scale>
        <a:sx n="33" d="100"/>
        <a:sy n="33" d="100"/>
      </p:scale>
      <p:origin x="0" y="-5592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0690C-D42F-44F1-96BF-72E912AB44C8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F508B-C65C-4F7C-A748-B7981649E7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36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805FB72-C502-4102-AE4D-29B960A179B4}" type="slidenum">
              <a:rPr lang="ru-RU" altLang="ru-RU"/>
              <a:pPr>
                <a:spcBef>
                  <a:spcPct val="0"/>
                </a:spcBef>
              </a:pPr>
              <a:t>6</a:t>
            </a:fld>
            <a:endParaRPr lang="ru-RU" altLang="ru-RU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302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E2FDAA9-F0D3-424B-91D5-F416E6B6F0B7}" type="slidenum">
              <a:rPr lang="ru-RU" altLang="ru-RU"/>
              <a:pPr>
                <a:spcBef>
                  <a:spcPct val="0"/>
                </a:spcBef>
              </a:pPr>
              <a:t>76</a:t>
            </a:fld>
            <a:endParaRPr lang="ru-RU" altLang="ru-RU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103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00012A-C143-4229-A44D-5BA16BA76F96}" type="slidenum">
              <a:rPr lang="ru-RU" altLang="ru-RU"/>
              <a:pPr>
                <a:spcBef>
                  <a:spcPct val="0"/>
                </a:spcBef>
              </a:pPr>
              <a:t>77</a:t>
            </a:fld>
            <a:endParaRPr lang="ru-RU" altLang="ru-RU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938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1424" y="2708920"/>
            <a:ext cx="10369152" cy="144016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46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87488" y="116632"/>
            <a:ext cx="9217024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Текст 2"/>
          <p:cNvSpPr>
            <a:spLocks noGrp="1"/>
          </p:cNvSpPr>
          <p:nvPr>
            <p:ph idx="1"/>
          </p:nvPr>
        </p:nvSpPr>
        <p:spPr>
          <a:xfrm>
            <a:off x="1583499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51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90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04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76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83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25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02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5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29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94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2503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6197600" y="1600201"/>
            <a:ext cx="5384800" cy="4525963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5473912-12FC-4C87-9374-04665ED5E3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96836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116632"/>
            <a:ext cx="9217024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83499" y="1556792"/>
            <a:ext cx="9121013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3325E410-3947-40AE-AA31-32B6E8E27D7E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BF0D3961-CB8F-42D8-8DFD-2A94721ADC25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6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25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://moikompas.ru/img/compas/2008-01-24/anoreksiya/33471085_orig.jpg" TargetMode="External"/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13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7483337" y="762467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800" b="1" smtClean="0"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smtClean="0">
                <a:latin typeface="Arial" pitchFamily="34" charset="0"/>
                <a:cs typeface="Arial" pitchFamily="34" charset="0"/>
              </a:rPr>
            </a:br>
            <a:r>
              <a:rPr lang="en-US" sz="2800" b="1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2003126" y="2521938"/>
            <a:ext cx="9445840" cy="1650660"/>
          </a:xfrm>
          <a:prstGeom prst="rect">
            <a:avLst/>
          </a:prstGeom>
        </p:spPr>
        <p:txBody>
          <a:bodyPr anchor="b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Тема-</a:t>
            </a:r>
            <a:r>
              <a:rPr lang="en-US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4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Лабораторные и инструментальные методы диагностики эндокринных заболеваний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0041" y="4256726"/>
            <a:ext cx="85532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4: Laboratory and instrumental methods for the diagnosis of </a:t>
            </a:r>
            <a:r>
              <a:rPr lang="en-US" sz="3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endocrinopathies</a:t>
            </a: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42595" y="6318829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2343705" y="584872"/>
            <a:ext cx="2175029" cy="195262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3126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ПЛАН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подходы к диагностике эндокринных заболеваний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исследования эндокринопатий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Лабораторные методы исследования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методы исследования</a:t>
            </a: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80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 dirty="0">
                <a:solidFill>
                  <a:schemeClr val="tx1"/>
                </a:solidFill>
              </a:rPr>
              <a:t>Общие подходы к диагностике эндокринных заболеваний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В подавляющем большинстве случаев пациенты, у которых в дальнейшем обнаруживаются эндокринные заболевания, обращаются не к эндокринологу, а к врачам других специальностей. </a:t>
            </a:r>
          </a:p>
          <a:p>
            <a:pPr algn="just" eaLnBrk="1" hangingPunct="1"/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Обследование пациента ведется согласно канонам внутренней медицины и , при необходимости, заканчивается лабораторными и инструментальными исследованиями.</a:t>
            </a:r>
          </a:p>
        </p:txBody>
      </p:sp>
    </p:spTree>
    <p:extLst>
      <p:ext uri="{BB962C8B-B14F-4D97-AF65-F5344CB8AC3E}">
        <p14:creationId xmlns:p14="http://schemas.microsoft.com/office/powerpoint/2010/main" val="70019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исследования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5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Расспрос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Осмотр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Пальпация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Перкуссия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Аускультация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Лабораторный методы</a:t>
            </a:r>
          </a:p>
          <a:p>
            <a:pPr eaLnBrk="1" hangingPunct="1"/>
            <a:r>
              <a:rPr lang="ru-RU" altLang="ru-RU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методы</a:t>
            </a:r>
          </a:p>
          <a:p>
            <a:pPr eaLnBrk="1" hangingPunct="1"/>
            <a:endParaRPr lang="ru-RU" altLang="ru-RU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7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671918" y="2278810"/>
            <a:ext cx="9144000" cy="1916672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Расспрос при патологии желез внутренней секреции</a:t>
            </a:r>
          </a:p>
        </p:txBody>
      </p:sp>
    </p:spTree>
    <p:extLst>
      <p:ext uri="{BB962C8B-B14F-4D97-AF65-F5344CB8AC3E}">
        <p14:creationId xmlns:p14="http://schemas.microsoft.com/office/powerpoint/2010/main" val="502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just" eaLnBrk="1" hangingPunct="1"/>
            <a:r>
              <a:rPr lang="ru-RU" alt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 больных, страдающих эндокринными заболеваниями могут быть разнообразны и не специфичны</a:t>
            </a:r>
          </a:p>
          <a:p>
            <a:pPr algn="just" eaLnBrk="1" hangingPunct="1"/>
            <a:r>
              <a:rPr lang="ru-RU" alt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Трудно, назвать органы и системы, нарушение функций которых не встречалось бы при эндокринных заболеваниях</a:t>
            </a:r>
          </a:p>
        </p:txBody>
      </p:sp>
    </p:spTree>
    <p:extLst>
      <p:ext uri="{BB962C8B-B14F-4D97-AF65-F5344CB8AC3E}">
        <p14:creationId xmlns:p14="http://schemas.microsoft.com/office/powerpoint/2010/main" val="40540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Сердечно –сосудистая система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Симптомы тиреотоксикоза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Усиленные сердцебиения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Повышение АД (Артериальная гипертензия)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Лихорадка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Симптомы гипотиреоза: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Брадикардия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Понижение АД (Артериальная гипотония)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синдром </a:t>
            </a: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, диабетическая нефропатия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Понижение АД (Артериальная гипертензия)</a:t>
            </a:r>
          </a:p>
        </p:txBody>
      </p:sp>
    </p:spTree>
    <p:extLst>
      <p:ext uri="{BB962C8B-B14F-4D97-AF65-F5344CB8AC3E}">
        <p14:creationId xmlns:p14="http://schemas.microsoft.com/office/powerpoint/2010/main" val="107055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 жалоб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b="1" dirty="0">
                <a:solidFill>
                  <a:srgbClr val="000000"/>
                </a:solidFill>
                <a:cs typeface="Times New Roman" panose="02020603050405020304" pitchFamily="18" charset="0"/>
              </a:rPr>
              <a:t>   </a:t>
            </a:r>
            <a:r>
              <a:rPr lang="ru-RU" altLang="ru-RU" b="1" dirty="0">
                <a:cs typeface="Times New Roman" panose="02020603050405020304" pitchFamily="18" charset="0"/>
              </a:rPr>
              <a:t>Изменение со стороны сердечно – сосудистой системы</a:t>
            </a:r>
            <a:r>
              <a:rPr lang="ru-RU" altLang="ru-RU" sz="3600" b="1" dirty="0">
                <a:cs typeface="Times New Roman" panose="02020603050405020304" pitchFamily="18" charset="0"/>
              </a:rPr>
              <a:t> </a:t>
            </a:r>
            <a:r>
              <a:rPr lang="ru-RU" altLang="ru-RU" sz="2400" b="1" dirty="0">
                <a:cs typeface="Times New Roman" panose="02020603050405020304" pitchFamily="18" charset="0"/>
              </a:rPr>
              <a:t> обусловлены: 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sz="2400" dirty="0">
                <a:cs typeface="Times New Roman" panose="02020603050405020304" pitchFamily="18" charset="0"/>
              </a:rPr>
              <a:t>Повышением чувствительности к действию КА и токсическое действие Т3, Т4 при тиреотоксикозе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sz="2400" dirty="0">
                <a:cs typeface="Times New Roman" panose="02020603050405020304" pitchFamily="18" charset="0"/>
              </a:rPr>
              <a:t>Снижением чувствительности к КА при гипотиреозе, что влияет на сердечный выброс и тонус сосудов, проводящую систему сердца</a:t>
            </a:r>
          </a:p>
          <a:p>
            <a:pPr algn="just" eaLnBrk="1" hangingPunct="1">
              <a:lnSpc>
                <a:spcPct val="90000"/>
              </a:lnSpc>
            </a:pPr>
            <a:r>
              <a:rPr lang="ru-RU" altLang="ru-RU" sz="2400" dirty="0"/>
              <a:t>Избыток </a:t>
            </a:r>
            <a:r>
              <a:rPr lang="ru-RU" altLang="ru-RU" sz="2400" dirty="0" err="1"/>
              <a:t>тиреоидных</a:t>
            </a:r>
            <a:r>
              <a:rPr lang="ru-RU" altLang="ru-RU" sz="2400" dirty="0"/>
              <a:t> гормонов нарушает процессы окисления и </a:t>
            </a:r>
            <a:r>
              <a:rPr lang="ru-RU" altLang="ru-RU" sz="2400" dirty="0" err="1"/>
              <a:t>фосфорелирования</a:t>
            </a:r>
            <a:r>
              <a:rPr lang="ru-RU" altLang="ru-RU" sz="2400" dirty="0"/>
              <a:t> на уровне тканевого дыхания. Следствием этого является повышенная теплопродукция –лихорадка </a:t>
            </a:r>
          </a:p>
        </p:txBody>
      </p:sp>
    </p:spTree>
    <p:extLst>
      <p:ext uri="{BB962C8B-B14F-4D97-AF65-F5344CB8AC3E}">
        <p14:creationId xmlns:p14="http://schemas.microsoft.com/office/powerpoint/2010/main" val="194351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 жалоб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 eaLnBrk="1" hangingPunct="1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гиперальдостеронизме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избыток альдостерона вызывает повышение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натрия в почках, увеличение ОЦК, отек сосудистой стенки и её повышенную чувствительность к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прессорному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влиянию КА</a:t>
            </a:r>
          </a:p>
          <a:p>
            <a:pPr algn="just" eaLnBrk="1" hangingPunct="1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Болезни Иценко –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(первичное повышение секреции АКТГ гипофизом) и Синдроме Иценко –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(опухоль коры надпочечников) повышению уровня кортизола, задержке натрия в организме, повышению тонуса сосудов</a:t>
            </a:r>
          </a:p>
          <a:p>
            <a:pPr algn="just" eaLnBrk="1" hangingPunct="1"/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Феохромоцитома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надпочечника секретирует адреналин и норадреналин, что повышает МОК и ОПСС</a:t>
            </a:r>
          </a:p>
          <a:p>
            <a:pPr algn="just" eaLnBrk="1" hangingPunct="1"/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Причиной АГ при СД является диабетическая нефропатия (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гломерулослероз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182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Жалобы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600200"/>
            <a:ext cx="8229600" cy="50292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algn="just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Система пищеварения: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Повышенный аппетит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тиреотоксикозе (за счет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гиперметаболизма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 при СД (абсолютная или относительная недостаточность 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Ins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нарушает утилизацию глюкозы с развитием дефицита энергии)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Тошнота, рвота, диарея или </a:t>
            </a: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гипердефекация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диабетическом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кетоацидозе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(раздражение кетоновыми телами СОЖКТ), при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появление желудочных симптомов связано с повышенной секрецией хлорида натрия в просвет кишечника, при тиреотоксикозе с усилением моторной функции кишечника 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Дисфагия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наличии большого зоба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Запоры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 гипотиреозе,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гиерпаратиреозе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гипральдостеронизме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 следствие нарушения моторной функции кишечника</a:t>
            </a:r>
          </a:p>
        </p:txBody>
      </p:sp>
    </p:spTree>
    <p:extLst>
      <p:ext uri="{BB962C8B-B14F-4D97-AF65-F5344CB8AC3E}">
        <p14:creationId xmlns:p14="http://schemas.microsoft.com/office/powerpoint/2010/main" val="205538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4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Мочевыделительная система:</a:t>
            </a:r>
          </a:p>
          <a:p>
            <a:pPr algn="just" eaLnBrk="1" hangingPunct="1"/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Полиурия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при сахарном диабете (за счет осмотического диуреза при гипергликемии), при несахарном диабете (при дефиците вазопрессина наблюдается снижение </a:t>
            </a: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реабсорбции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воды в почечных канальцах)</a:t>
            </a:r>
          </a:p>
          <a:p>
            <a:pPr algn="just" eaLnBrk="1" hangingPunct="1"/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Недержание мочи или её задержка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при гастроинтестинальной форме диабетической </a:t>
            </a: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полинейропатии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с нарушением тонуса МВП</a:t>
            </a:r>
          </a:p>
        </p:txBody>
      </p:sp>
    </p:spTree>
    <p:extLst>
      <p:ext uri="{BB962C8B-B14F-4D97-AF65-F5344CB8AC3E}">
        <p14:creationId xmlns:p14="http://schemas.microsoft.com/office/powerpoint/2010/main" val="400240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6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</a:rPr>
              <a:t>Жалобы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Репродуктивная система: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Снижение либидо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Эректильная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дисфункция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Аменорея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Метроррагии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Гинекомастия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Гигантомастия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Лакторея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не связанная с лактацией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Причины: нарушение выработки, регуляции половых гормонов, ЛГ, ФСГ, пролактина, развитие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диабетичесской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автономной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полинейропатии</a:t>
            </a:r>
            <a:endParaRPr lang="ru-RU" alt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48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Опорно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–двигательный аппарат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Нарушения роста у детей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(резкое отставание или наоборот ускорение) –недостаток либо избыток СТГ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Укрупнение мягких тканей лица, увеличение кистей и стоп при акромегалии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(избыток СТГ у взрослых)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Боли в позвоночнике, переломы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лучевой кости, шейки бедра, позвоночника вследствие ускорение разрушения кости остеокластами или замедления образования кости остеобластами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Миастения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тиреотоксикозе и гипотиреозе (разобщения окислительного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фосфорелирования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дыхания с дефицитом энергии), при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вследствие нарушения обмена электролитов</a:t>
            </a:r>
          </a:p>
        </p:txBody>
      </p:sp>
    </p:spTree>
    <p:extLst>
      <p:ext uri="{BB962C8B-B14F-4D97-AF65-F5344CB8AC3E}">
        <p14:creationId xmlns:p14="http://schemas.microsoft.com/office/powerpoint/2010/main" val="355346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Жалобы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600200"/>
            <a:ext cx="8229600" cy="502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Центральная и периферическая нервная система: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Головные боли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вследствие повышения АД, давления растущей опухоли гипофиза на твердую мозговую оболочку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Выпадение боковых полей зрения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аденоме гипофиза со сдавлением перекреста зрительных нервов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Судорожный сидром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гипопаратиреозе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гипогликемии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Депрессии и психозы с галлюцинациями, параноидное поведение, деменция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Полинейропатия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поражение периферической и автономной нервной системы при сахарном диабете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Повышенная жажда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вследствие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гиповолемии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несахарном диабете, нарушении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осмолярности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при сахарном диабете</a:t>
            </a:r>
            <a:endParaRPr lang="ru-RU" alt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13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0" y="1438835"/>
            <a:ext cx="9144000" cy="166771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Анамнез при патологии желез внутренней секреции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886200"/>
            <a:ext cx="6400800" cy="2209800"/>
          </a:xfrm>
          <a:solidFill>
            <a:schemeClr val="accent3">
              <a:lumMod val="75000"/>
            </a:schemeClr>
          </a:solidFill>
        </p:spPr>
        <p:txBody>
          <a:bodyPr rtlCol="0">
            <a:normAutofit lnSpcReduction="10000"/>
          </a:bodyPr>
          <a:lstStyle/>
          <a:p>
            <a:pPr algn="just">
              <a:defRPr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Несмотря на то, что большинство эндокринопатий верифицируется лабораторно или инструментальными методами, доминирующее значение имеют данные анамнеза и физического исследования</a:t>
            </a:r>
          </a:p>
        </p:txBody>
      </p:sp>
    </p:spTree>
    <p:extLst>
      <p:ext uri="{BB962C8B-B14F-4D97-AF65-F5344CB8AC3E}">
        <p14:creationId xmlns:p14="http://schemas.microsoft.com/office/powerpoint/2010/main" val="148549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487362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Анамнез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286436"/>
            <a:ext cx="8458200" cy="52578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 eaLnBrk="1" hangingPunct="1">
              <a:lnSpc>
                <a:spcPct val="110000"/>
              </a:lnSpc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Наследственная предрасположенность (сахарный и несахарный диабет, ДТЗ, гипотиреоз, ожирение)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Туберкулез (недостаточность коры надпочечников)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Аутоиммунные заболевания (сахарный диабет, недостаточность коры надпочечников, гипотиреоз, тиреотоксикоз на фоне </a:t>
            </a:r>
            <a:r>
              <a:rPr lang="ru-R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аутоиммунногог</a:t>
            </a: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тиреоидита</a:t>
            </a: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Перенесенный инфекционный эксцесс –ангина, пневмония, ОРВИ (</a:t>
            </a:r>
            <a:r>
              <a:rPr lang="ru-RU" alt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тиреоидиты</a:t>
            </a: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8547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58590"/>
            <a:ext cx="8229600" cy="563563"/>
          </a:xfrm>
          <a:solidFill>
            <a:schemeClr val="accent4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Анамнез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1371600"/>
            <a:ext cx="8458200" cy="5257800"/>
          </a:xfrm>
          <a:solidFill>
            <a:schemeClr val="accent6"/>
          </a:solidFill>
        </p:spPr>
        <p:txBody>
          <a:bodyPr>
            <a:normAutofit fontScale="77500" lnSpcReduction="20000"/>
          </a:bodyPr>
          <a:lstStyle/>
          <a:p>
            <a:pPr algn="just" eaLnBrk="1" hangingPunct="1">
              <a:lnSpc>
                <a:spcPct val="110000"/>
              </a:lnSpc>
            </a:pP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Пренесенные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оперативные вмешательства (субтотальная резекция щитовидной железы, экстирпация матки с придатками,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адреналэктомия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endParaRPr lang="ru-RU" alt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Облучение головы и шеи (ликвидаторы ЧАЭС, облучение по поводу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онкопатологии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прием радиоактивного йода)</a:t>
            </a:r>
          </a:p>
          <a:p>
            <a:pPr algn="just" eaLnBrk="1" hangingPunct="1">
              <a:lnSpc>
                <a:spcPct val="110000"/>
              </a:lnSpc>
              <a:buFontTx/>
              <a:buNone/>
            </a:pPr>
            <a:endParaRPr lang="ru-RU" alt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Проживание на территории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йоддефицита</a:t>
            </a:r>
            <a:endParaRPr lang="ru-RU" alt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  <a:buFontTx/>
              <a:buNone/>
            </a:pPr>
            <a:endParaRPr lang="ru-RU" alt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Черепно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–мозговые травмы,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нейроинфекции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(патология гипофиза)</a:t>
            </a:r>
          </a:p>
        </p:txBody>
      </p:sp>
    </p:spTree>
    <p:extLst>
      <p:ext uri="{BB962C8B-B14F-4D97-AF65-F5344CB8AC3E}">
        <p14:creationId xmlns:p14="http://schemas.microsoft.com/office/powerpoint/2010/main" val="218506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618129" y="1828800"/>
            <a:ext cx="9144000" cy="2003892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Осмотр при патологии желез внутренней секреции </a:t>
            </a:r>
          </a:p>
        </p:txBody>
      </p:sp>
    </p:spTree>
    <p:extLst>
      <p:ext uri="{BB962C8B-B14F-4D97-AF65-F5344CB8AC3E}">
        <p14:creationId xmlns:p14="http://schemas.microsoft.com/office/powerpoint/2010/main" val="29328172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457200"/>
            <a:ext cx="8686800" cy="80682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Осмотр</a:t>
            </a:r>
            <a:r>
              <a:rPr lang="ru-RU" dirty="0" smtClean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>
                <a:solidFill>
                  <a:srgbClr val="00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075766" y="1815353"/>
            <a:ext cx="9592236" cy="47092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ru-RU" altLang="ru-RU" sz="2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</a:t>
            </a:r>
            <a:r>
              <a:rPr lang="ru-RU" altLang="ru-RU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роста</a:t>
            </a:r>
          </a:p>
          <a:p>
            <a:pPr algn="just" eaLnBrk="1" hangingPunct="1">
              <a:lnSpc>
                <a:spcPct val="120000"/>
              </a:lnSpc>
            </a:pPr>
            <a:r>
              <a:rPr lang="ru-RU" altLang="ru-RU" sz="2600" u="sng" dirty="0">
                <a:latin typeface="Arial" panose="020B0604020202020204" pitchFamily="34" charset="0"/>
                <a:cs typeface="Arial" panose="020B0604020202020204" pitchFamily="34" charset="0"/>
              </a:rPr>
              <a:t>Быстрый рост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-гиперфункция </a:t>
            </a:r>
            <a:r>
              <a:rPr lang="ru-RU" alt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аденогипофиза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600" u="sng" dirty="0">
                <a:latin typeface="Arial" panose="020B0604020202020204" pitchFamily="34" charset="0"/>
                <a:cs typeface="Arial" panose="020B0604020202020204" pitchFamily="34" charset="0"/>
              </a:rPr>
              <a:t>отставание в росте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- при </a:t>
            </a:r>
            <a:r>
              <a:rPr lang="ru-RU" altLang="ru-RU" sz="2600" b="1" dirty="0">
                <a:latin typeface="Arial" panose="020B0604020202020204" pitchFamily="34" charset="0"/>
                <a:cs typeface="Arial" panose="020B0604020202020204" pitchFamily="34" charset="0"/>
              </a:rPr>
              <a:t>гипотиреозе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гипопитуитаризме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algn="just" eaLnBrk="1" hangingPunct="1">
              <a:lnSpc>
                <a:spcPct val="120000"/>
              </a:lnSpc>
            </a:pP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пропорций</a:t>
            </a:r>
            <a:r>
              <a:rPr lang="ru-RU" altLang="ru-RU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altLang="ru-RU" sz="2600" u="sng" dirty="0">
                <a:latin typeface="Arial" panose="020B0604020202020204" pitchFamily="34" charset="0"/>
                <a:cs typeface="Arial" panose="020B0604020202020204" pitchFamily="34" charset="0"/>
              </a:rPr>
              <a:t>высокий рост и длинные конечности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alt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гипогонадизме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altLang="ru-RU" sz="2600" u="sng" dirty="0">
                <a:latin typeface="Arial" panose="020B0604020202020204" pitchFamily="34" charset="0"/>
                <a:cs typeface="Arial" panose="020B0604020202020204" pitchFamily="34" charset="0"/>
              </a:rPr>
              <a:t>детские пропорции тела и низкий рост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при гипофизарном нанизме; </a:t>
            </a:r>
            <a:r>
              <a:rPr lang="ru-RU" altLang="ru-RU" sz="2600" u="sng" dirty="0">
                <a:latin typeface="Arial" panose="020B0604020202020204" pitchFamily="34" charset="0"/>
                <a:cs typeface="Arial" panose="020B0604020202020204" pitchFamily="34" charset="0"/>
              </a:rPr>
              <a:t>феминизация и маскулинизация;</a:t>
            </a:r>
          </a:p>
          <a:p>
            <a:pPr algn="just" eaLnBrk="1" hangingPunct="1">
              <a:lnSpc>
                <a:spcPct val="120000"/>
              </a:lnSpc>
            </a:pPr>
            <a:r>
              <a:rPr lang="ru-RU" altLang="ru-RU" sz="2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изменения черепа, кистей и стоп</a:t>
            </a:r>
            <a:r>
              <a:rPr lang="ru-RU" altLang="ru-RU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при аденоме гипофиза (акромегалия) из-за усиления </a:t>
            </a:r>
            <a:r>
              <a:rPr lang="ru-RU" alt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периостального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роста под воздействием  </a:t>
            </a:r>
            <a:r>
              <a:rPr lang="ru-RU" alt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соматотропина</a:t>
            </a:r>
            <a:r>
              <a:rPr lang="ru-RU" altLang="ru-RU" sz="2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2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endParaRPr lang="ru-RU" altLang="ru-RU" sz="2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16255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rgbClr val="006600"/>
                </a:solidFill>
              </a:rPr>
              <a:t> </a:t>
            </a:r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631951" y="847166"/>
            <a:ext cx="8587814" cy="52488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 eaLnBrk="1" hangingPunct="1">
              <a:lnSpc>
                <a:spcPct val="110000"/>
              </a:lnSpc>
            </a:pPr>
            <a:r>
              <a:rPr lang="ru-RU" altLang="ru-RU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массы тела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u="sng" dirty="0">
                <a:latin typeface="Arial" panose="020B0604020202020204" pitchFamily="34" charset="0"/>
                <a:cs typeface="Arial" panose="020B0604020202020204" pitchFamily="34" charset="0"/>
              </a:rPr>
              <a:t>снижение МТ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при тиреотоксикозе, СД, </a:t>
            </a: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гипокортицтзме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u="sng" dirty="0">
                <a:latin typeface="Arial" panose="020B0604020202020204" pitchFamily="34" charset="0"/>
                <a:cs typeface="Arial" panose="020B0604020202020204" pitchFamily="34" charset="0"/>
              </a:rPr>
              <a:t>увеличение МТ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при гипотиреозе, СД, </a:t>
            </a:r>
            <a:r>
              <a:rPr lang="ru-R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гиперкортицизме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распределения подкожно-жировой клетчатки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ru-RU" u="sng" dirty="0">
                <a:latin typeface="Arial" panose="020B0604020202020204" pitchFamily="34" charset="0"/>
                <a:cs typeface="Arial" panose="020B0604020202020204" pitchFamily="34" charset="0"/>
              </a:rPr>
              <a:t>равномерное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– при алиментарно-конституциональном ожирении; </a:t>
            </a:r>
            <a:r>
              <a:rPr lang="ru-RU" altLang="ru-RU" u="sng" dirty="0" err="1">
                <a:latin typeface="Arial" panose="020B0604020202020204" pitchFamily="34" charset="0"/>
                <a:cs typeface="Arial" panose="020B0604020202020204" pitchFamily="34" charset="0"/>
              </a:rPr>
              <a:t>диспластический</a:t>
            </a:r>
            <a:r>
              <a:rPr lang="ru-RU" altLang="ru-RU" u="sng" dirty="0">
                <a:latin typeface="Arial" panose="020B0604020202020204" pitchFamily="34" charset="0"/>
                <a:cs typeface="Arial" panose="020B0604020202020204" pitchFamily="34" charset="0"/>
              </a:rPr>
              <a:t> тип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при церебральном или гипоталамическом ожирении (чрезмерное ожирение туловища при менее выраженной полноте конечностей)</a:t>
            </a:r>
          </a:p>
          <a:p>
            <a:pPr algn="just" eaLnBrk="1" hangingPunct="1">
              <a:lnSpc>
                <a:spcPct val="110000"/>
              </a:lnSpc>
            </a:pP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220698"/>
      </p:ext>
    </p:extLst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3" descr="image02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6"/>
          <a:stretch>
            <a:fillRect/>
          </a:stretch>
        </p:blipFill>
        <p:spPr bwMode="auto">
          <a:xfrm>
            <a:off x="8876366" y="380067"/>
            <a:ext cx="2528888" cy="25209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</p:pic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3796" name="Rectangle 3"/>
          <p:cNvSpPr>
            <a:spLocks noGrp="1" noChangeArrowheads="1"/>
          </p:cNvSpPr>
          <p:nvPr>
            <p:ph idx="1"/>
          </p:nvPr>
        </p:nvSpPr>
        <p:spPr>
          <a:xfrm>
            <a:off x="197038" y="116632"/>
            <a:ext cx="7705725" cy="66203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ru-RU" altLang="ru-RU" sz="24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Кожа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ru-RU" altLang="ru-RU" sz="2400" u="sng" dirty="0">
                <a:latin typeface="Arial" panose="020B0604020202020204" pitchFamily="34" charset="0"/>
                <a:cs typeface="Arial" panose="020B0604020202020204" pitchFamily="34" charset="0"/>
              </a:rPr>
              <a:t>цвет, влажность, тургор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бронзовая на открытых участках и в местах трения одежды, складках с пигментацией слизистых (</a:t>
            </a:r>
            <a:r>
              <a:rPr lang="ru-RU" altLang="ru-RU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гипокортицизм</a:t>
            </a:r>
            <a:r>
              <a:rPr lang="ru-RU" alt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мраморность,</a:t>
            </a:r>
            <a:r>
              <a:rPr lang="en-US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выраженный сосудистый рисунок, багрово-красный цвет, лунообразное лицо,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стрии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altLang="ru-RU" sz="2400" i="1" dirty="0" err="1">
                <a:latin typeface="Arial" panose="020B0604020202020204" pitchFamily="34" charset="0"/>
                <a:cs typeface="Arial" panose="020B0604020202020204" pitchFamily="34" charset="0"/>
              </a:rPr>
              <a:t>гиперкортицизм</a:t>
            </a:r>
            <a:r>
              <a:rPr lang="ru-RU" alt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algn="just" eaLnBrk="1" hangingPunct="1">
              <a:lnSpc>
                <a:spcPct val="120000"/>
              </a:lnSpc>
              <a:buFontTx/>
              <a:buNone/>
            </a:pP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сухость, шелушение, снижение тургора кожи, расширение сосудов (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рубеоз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),пиодермия, фурункулез, микоз, кожный зуд, трофические язвы,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каротинемия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ксантоматоз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липоидный некробиоз при </a:t>
            </a:r>
            <a:r>
              <a:rPr lang="ru-RU" altLang="ru-RU" sz="2400" i="1" dirty="0">
                <a:latin typeface="Arial" panose="020B0604020202020204" pitchFamily="34" charset="0"/>
                <a:cs typeface="Arial" panose="020B0604020202020204" pitchFamily="34" charset="0"/>
              </a:rPr>
              <a:t>СД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607423970"/>
      </p:ext>
    </p:extLst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ru-RU" sz="2800" dirty="0">
                <a:solidFill>
                  <a:srgbClr val="006600"/>
                </a:solidFill>
              </a:rPr>
              <a:t>Изменение  при эндокринных заболеваний</a:t>
            </a:r>
          </a:p>
        </p:txBody>
      </p:sp>
      <p:pic>
        <p:nvPicPr>
          <p:cNvPr id="34819" name="Содержимое 3" descr="simptomy-zabolevanija-shhitovidnoj-zhelezy-u_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92314" y="1341438"/>
            <a:ext cx="8194675" cy="5065712"/>
          </a:xfrm>
        </p:spPr>
      </p:pic>
    </p:spTree>
    <p:extLst>
      <p:ext uri="{BB962C8B-B14F-4D97-AF65-F5344CB8AC3E}">
        <p14:creationId xmlns:p14="http://schemas.microsoft.com/office/powerpoint/2010/main" val="27009267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smtClean="0"/>
              <a:t>Кратко о гипофизарном нанизме(карликовости)</a:t>
            </a:r>
            <a:endParaRPr lang="ru-RU" dirty="0"/>
          </a:p>
        </p:txBody>
      </p:sp>
      <p:pic>
        <p:nvPicPr>
          <p:cNvPr id="35843" name="Содержимое 3" descr="karlikovost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3" t="7576"/>
          <a:stretch>
            <a:fillRect/>
          </a:stretch>
        </p:blipFill>
        <p:spPr>
          <a:xfrm>
            <a:off x="2397126" y="1354138"/>
            <a:ext cx="7083425" cy="5503862"/>
          </a:xfrm>
        </p:spPr>
      </p:pic>
    </p:spTree>
    <p:extLst>
      <p:ext uri="{BB962C8B-B14F-4D97-AF65-F5344CB8AC3E}">
        <p14:creationId xmlns:p14="http://schemas.microsoft.com/office/powerpoint/2010/main" val="2871948440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800" dirty="0">
                <a:solidFill>
                  <a:srgbClr val="006600"/>
                </a:solidFill>
              </a:rPr>
              <a:t>Гипофизарный нанизм (больная Е., 16 лет)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36868" name="Picture 4" descr="Image(007) copy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1347788"/>
            <a:ext cx="7345363" cy="551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8428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37891" name="Содержимое 5" descr="rt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2889" y="0"/>
            <a:ext cx="6696075" cy="6858000"/>
          </a:xfrm>
        </p:spPr>
      </p:pic>
    </p:spTree>
    <p:extLst>
      <p:ext uri="{BB962C8B-B14F-4D97-AF65-F5344CB8AC3E}">
        <p14:creationId xmlns:p14="http://schemas.microsoft.com/office/powerpoint/2010/main" val="3689043400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0" y="5589588"/>
            <a:ext cx="9144000" cy="1268412"/>
          </a:xfrm>
        </p:spPr>
        <p:txBody>
          <a:bodyPr>
            <a:normAutofit fontScale="47500" lnSpcReduction="20000"/>
          </a:bodyPr>
          <a:lstStyle/>
          <a:p>
            <a:pPr>
              <a:buFont typeface="Wingdings 2"/>
              <a:buChar char=""/>
              <a:defRPr/>
            </a:pPr>
            <a:r>
              <a:rPr lang="ru-RU" dirty="0" smtClean="0">
                <a:solidFill>
                  <a:schemeClr val="tx1"/>
                </a:solidFill>
              </a:rPr>
              <a:t>Рис.12.Адипозо-генитальная дистрофия у девочки 6 лет. Избыточное отложение жира. Интеллект и мимика типично детские, хотя рост и вес тела превосходят средние показатели в несколько раз.</a:t>
            </a:r>
          </a:p>
          <a:p>
            <a:pPr>
              <a:buFont typeface="Wingdings 2"/>
              <a:buChar char=""/>
              <a:defRPr/>
            </a:pPr>
            <a:r>
              <a:rPr lang="ru-RU" dirty="0" smtClean="0">
                <a:solidFill>
                  <a:schemeClr val="tx1"/>
                </a:solidFill>
              </a:rPr>
              <a:t>Рис. 13. Гипофизарный нанизм. Ребенок 14 лет. Общее недоразвитие. Старческие признаки на лице, но обычная детская мимика. Характерна непропорционально большая величина орбит. Углы рта опущены книзу и служат дополнительным средством выражения печали. Значительное различие развития верхней и нижней половин лица.</a:t>
            </a:r>
          </a:p>
          <a:p>
            <a:pPr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38915" name="Рисунок 3" descr="lico-bolnogo-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1" y="1"/>
            <a:ext cx="5884863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795411"/>
      </p:ext>
    </p:extLst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Рисунок 6" descr="karlikovost-7-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6" t="13997" r="14197" b="17990"/>
          <a:stretch>
            <a:fillRect/>
          </a:stretch>
        </p:blipFill>
        <p:spPr bwMode="auto">
          <a:xfrm>
            <a:off x="5664201" y="4221164"/>
            <a:ext cx="4392613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ru-RU" sz="1600" dirty="0" err="1"/>
              <a:t>Кенади</a:t>
            </a:r>
            <a:r>
              <a:rPr lang="ru-RU" sz="1600" dirty="0"/>
              <a:t> привезли домой из роддома, когда ей было три недели. Спустя восемь месяцев у неё диагностировали </a:t>
            </a:r>
            <a:r>
              <a:rPr lang="ru-RU" sz="1600" dirty="0" err="1"/>
              <a:t>примордиальную</a:t>
            </a:r>
            <a:r>
              <a:rPr lang="ru-RU" sz="1600" dirty="0"/>
              <a:t> карликовость.</a:t>
            </a:r>
          </a:p>
        </p:txBody>
      </p:sp>
      <p:pic>
        <p:nvPicPr>
          <p:cNvPr id="39940" name="Содержимое 4" descr="karlikovost-7-4.jpg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5" r="27391"/>
          <a:stretch>
            <a:fillRect/>
          </a:stretch>
        </p:blipFill>
        <p:spPr>
          <a:xfrm>
            <a:off x="1524001" y="1412875"/>
            <a:ext cx="3941763" cy="4464050"/>
          </a:xfrm>
        </p:spPr>
      </p:pic>
      <p:pic>
        <p:nvPicPr>
          <p:cNvPr id="39941" name="Содержимое 5" descr="karlikovost-7-8.jpg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7460" r="5791" b="10475"/>
          <a:stretch>
            <a:fillRect/>
          </a:stretch>
        </p:blipFill>
        <p:spPr>
          <a:xfrm>
            <a:off x="5675314" y="1125538"/>
            <a:ext cx="4992687" cy="3167062"/>
          </a:xfrm>
        </p:spPr>
      </p:pic>
    </p:spTree>
    <p:extLst>
      <p:ext uri="{BB962C8B-B14F-4D97-AF65-F5344CB8AC3E}">
        <p14:creationId xmlns:p14="http://schemas.microsoft.com/office/powerpoint/2010/main" val="2526419402"/>
      </p:ext>
    </p:extLst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188640"/>
            <a:ext cx="9144000" cy="1512168"/>
          </a:xfrm>
          <a:solidFill>
            <a:schemeClr val="accent3"/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ru-RU" sz="1400" dirty="0"/>
              <a:t>При рождении </a:t>
            </a:r>
            <a:r>
              <a:rPr lang="ru-RU" sz="1400" dirty="0" err="1"/>
              <a:t>Кенади</a:t>
            </a:r>
            <a:r>
              <a:rPr lang="ru-RU" sz="1400" dirty="0"/>
              <a:t> </a:t>
            </a:r>
            <a:r>
              <a:rPr lang="ru-RU" sz="1400" dirty="0" err="1"/>
              <a:t>Джордин</a:t>
            </a:r>
            <a:r>
              <a:rPr lang="ru-RU" sz="1400" dirty="0"/>
              <a:t> </a:t>
            </a:r>
            <a:r>
              <a:rPr lang="ru-RU" sz="1400" dirty="0" err="1"/>
              <a:t>Бромли</a:t>
            </a:r>
            <a:r>
              <a:rPr lang="ru-RU" sz="1400" dirty="0"/>
              <a:t> (</a:t>
            </a:r>
            <a:r>
              <a:rPr lang="ru-RU" sz="1400" dirty="0" err="1"/>
              <a:t>Kenadie</a:t>
            </a:r>
            <a:r>
              <a:rPr lang="ru-RU" sz="1400" dirty="0"/>
              <a:t> </a:t>
            </a:r>
            <a:r>
              <a:rPr lang="ru-RU" sz="1400" dirty="0" err="1"/>
              <a:t>Jourdin-Bromley</a:t>
            </a:r>
            <a:r>
              <a:rPr lang="ru-RU" sz="1400" dirty="0"/>
              <a:t>) весила 1,1 килограмма, и через какое-то время у неё диагностировали </a:t>
            </a:r>
            <a:r>
              <a:rPr lang="ru-RU" sz="1400" dirty="0" err="1"/>
              <a:t>примордиальную</a:t>
            </a:r>
            <a:r>
              <a:rPr lang="ru-RU" sz="1400" dirty="0"/>
              <a:t> карликовость. Сегодня </a:t>
            </a:r>
            <a:r>
              <a:rPr lang="ru-RU" sz="1400" dirty="0" err="1"/>
              <a:t>Кенади</a:t>
            </a:r>
            <a:r>
              <a:rPr lang="ru-RU" sz="1400" dirty="0"/>
              <a:t> 12 лет, и она ходит в школу в городе </a:t>
            </a:r>
            <a:r>
              <a:rPr lang="ru-RU" sz="1400" dirty="0" err="1"/>
              <a:t>Китченер</a:t>
            </a:r>
            <a:r>
              <a:rPr lang="ru-RU" sz="1400" dirty="0"/>
              <a:t> в Канаде. Несмотря на своё состояние девочка занимается плаванием, играет в хоккей и ведёт себя, как обычный подросток. Сегодня рост </a:t>
            </a:r>
            <a:r>
              <a:rPr lang="ru-RU" sz="1400" dirty="0" err="1"/>
              <a:t>Кенади</a:t>
            </a:r>
            <a:r>
              <a:rPr lang="ru-RU" sz="1400" dirty="0"/>
              <a:t> составляет 1 метр, а весит она столько же, сколько среднестатистический двухлетний ребёнок.</a:t>
            </a:r>
          </a:p>
        </p:txBody>
      </p:sp>
      <p:pic>
        <p:nvPicPr>
          <p:cNvPr id="40963" name="Содержимое 4" descr="karlikovost-7-3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510" y="2060575"/>
            <a:ext cx="2729442" cy="4094163"/>
          </a:xfrm>
        </p:spPr>
      </p:pic>
      <p:pic>
        <p:nvPicPr>
          <p:cNvPr id="40964" name="Содержимое 5" descr="karlikovost-7-7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0" b="7420"/>
          <a:stretch>
            <a:fillRect/>
          </a:stretch>
        </p:blipFill>
        <p:spPr>
          <a:xfrm>
            <a:off x="6383338" y="1495425"/>
            <a:ext cx="4076700" cy="5246688"/>
          </a:xfrm>
        </p:spPr>
      </p:pic>
    </p:spTree>
    <p:extLst>
      <p:ext uri="{BB962C8B-B14F-4D97-AF65-F5344CB8AC3E}">
        <p14:creationId xmlns:p14="http://schemas.microsoft.com/office/powerpoint/2010/main" val="1197151127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Grp="1" noChangeArrowheads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400" dirty="0">
                <a:solidFill>
                  <a:srgbClr val="006600"/>
                </a:solidFill>
              </a:rPr>
              <a:t>Эозинофильная аденома гипофиза, акромегалия</a:t>
            </a:r>
            <a:r>
              <a:rPr lang="ru-RU" sz="2400" dirty="0"/>
              <a:t> </a:t>
            </a:r>
          </a:p>
        </p:txBody>
      </p:sp>
      <p:pic>
        <p:nvPicPr>
          <p:cNvPr id="41987" name="Содержимое 7" descr="Akromegalija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50394" y="1448269"/>
            <a:ext cx="6467475" cy="3914775"/>
          </a:xfrm>
        </p:spPr>
      </p:pic>
      <p:sp>
        <p:nvSpPr>
          <p:cNvPr id="104454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3792539" y="5157788"/>
            <a:ext cx="5183187" cy="1700212"/>
          </a:xfrm>
        </p:spPr>
        <p:txBody>
          <a:bodyPr>
            <a:normAutofit fontScale="70000" lnSpcReduction="20000"/>
          </a:bodyPr>
          <a:lstStyle/>
          <a:p>
            <a:pPr>
              <a:buFont typeface="Wingdings 2"/>
              <a:buChar char=""/>
              <a:defRPr/>
            </a:pPr>
            <a:r>
              <a:rPr lang="ru-RU" dirty="0"/>
              <a:t> Расхождение зубов;</a:t>
            </a:r>
          </a:p>
          <a:p>
            <a:pPr>
              <a:buFont typeface="Wingdings 2"/>
              <a:buChar char=""/>
              <a:defRPr/>
            </a:pPr>
            <a:r>
              <a:rPr lang="ru-RU" dirty="0"/>
              <a:t>Укрупнение черт лица;</a:t>
            </a:r>
          </a:p>
          <a:p>
            <a:pPr>
              <a:buFont typeface="Wingdings 2"/>
              <a:buChar char=""/>
              <a:defRPr/>
            </a:pPr>
            <a:r>
              <a:rPr lang="ru-RU" dirty="0"/>
              <a:t>Увеличение языка;</a:t>
            </a:r>
          </a:p>
          <a:p>
            <a:pPr>
              <a:buFont typeface="Wingdings 2"/>
              <a:buChar char=""/>
              <a:defRPr/>
            </a:pPr>
            <a:r>
              <a:rPr lang="ru-RU" dirty="0"/>
              <a:t>Увеличение кисти, </a:t>
            </a:r>
            <a:endParaRPr lang="ru-RU" dirty="0" smtClean="0"/>
          </a:p>
          <a:p>
            <a:pPr>
              <a:buFont typeface="Wingdings 2"/>
              <a:buChar char=""/>
              <a:defRPr/>
            </a:pPr>
            <a:r>
              <a:rPr lang="ru-RU" dirty="0" smtClean="0"/>
              <a:t>утолщение </a:t>
            </a:r>
            <a:r>
              <a:rPr lang="ru-RU" dirty="0"/>
              <a:t>пальцев.</a:t>
            </a:r>
          </a:p>
        </p:txBody>
      </p:sp>
    </p:spTree>
    <p:extLst>
      <p:ext uri="{BB962C8B-B14F-4D97-AF65-F5344CB8AC3E}">
        <p14:creationId xmlns:p14="http://schemas.microsoft.com/office/powerpoint/2010/main" val="506983824"/>
      </p:ext>
    </p:extLst>
  </p:cSld>
  <p:clrMapOvr>
    <a:masterClrMapping/>
  </p:clrMapOvr>
  <p:transition>
    <p:cover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5625" y="457201"/>
            <a:ext cx="8686800" cy="84137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3011" name="Содержимое 4" descr="slide_12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6" t="15285" r="6941" b="3740"/>
          <a:stretch>
            <a:fillRect/>
          </a:stretch>
        </p:blipFill>
        <p:spPr>
          <a:xfrm>
            <a:off x="1919289" y="765176"/>
            <a:ext cx="8447087" cy="5972175"/>
          </a:xfrm>
        </p:spPr>
      </p:pic>
    </p:spTree>
    <p:extLst>
      <p:ext uri="{BB962C8B-B14F-4D97-AF65-F5344CB8AC3E}">
        <p14:creationId xmlns:p14="http://schemas.microsoft.com/office/powerpoint/2010/main" val="2728682396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5625" y="457201"/>
            <a:ext cx="8686800" cy="84137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4035" name="Содержимое 4" descr="Acromegaly-6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6"/>
          <a:stretch>
            <a:fillRect/>
          </a:stretch>
        </p:blipFill>
        <p:spPr>
          <a:xfrm>
            <a:off x="1524001" y="0"/>
            <a:ext cx="5364163" cy="5100638"/>
          </a:xfrm>
        </p:spPr>
      </p:pic>
      <p:pic>
        <p:nvPicPr>
          <p:cNvPr id="44036" name="Содержимое 5" descr="Acromegaly-9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03838" y="3103564"/>
            <a:ext cx="5364162" cy="3754437"/>
          </a:xfrm>
        </p:spPr>
      </p:pic>
    </p:spTree>
    <p:extLst>
      <p:ext uri="{BB962C8B-B14F-4D97-AF65-F5344CB8AC3E}">
        <p14:creationId xmlns:p14="http://schemas.microsoft.com/office/powerpoint/2010/main" val="311137133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Гигантизм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5059" name="Содержимое 3" descr="visokdev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19288" y="1084264"/>
            <a:ext cx="3797300" cy="5773737"/>
          </a:xfrm>
        </p:spPr>
      </p:pic>
      <p:pic>
        <p:nvPicPr>
          <p:cNvPr id="45060" name="Рисунок 4" descr="talles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1052514"/>
            <a:ext cx="3894138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373183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Гигантизм</a:t>
            </a:r>
            <a:endParaRPr lang="ru-RU" dirty="0"/>
          </a:p>
        </p:txBody>
      </p:sp>
      <p:pic>
        <p:nvPicPr>
          <p:cNvPr id="46083" name="Содержимое 5" descr="gigantism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8" t="4831" r="4463" b="9254"/>
          <a:stretch>
            <a:fillRect/>
          </a:stretch>
        </p:blipFill>
        <p:spPr>
          <a:xfrm>
            <a:off x="2782889" y="1247776"/>
            <a:ext cx="7489825" cy="5464175"/>
          </a:xfrm>
        </p:spPr>
      </p:pic>
    </p:spTree>
    <p:extLst>
      <p:ext uri="{BB962C8B-B14F-4D97-AF65-F5344CB8AC3E}">
        <p14:creationId xmlns:p14="http://schemas.microsoft.com/office/powerpoint/2010/main" val="87590298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5364088" cy="5348064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/>
          <a:lstStyle/>
          <a:p>
            <a:pPr>
              <a:defRPr/>
            </a:pPr>
            <a:r>
              <a:rPr lang="ru-RU" dirty="0" smtClean="0"/>
              <a:t>Гипофизарный нанизм у больного </a:t>
            </a:r>
            <a:br>
              <a:rPr lang="ru-RU" dirty="0" smtClean="0"/>
            </a:br>
            <a:r>
              <a:rPr lang="ru-RU" dirty="0" smtClean="0"/>
              <a:t>17 лет(слева) и здоровый подросток того же возраста           ( справа)</a:t>
            </a:r>
            <a:endParaRPr lang="ru-RU" dirty="0"/>
          </a:p>
        </p:txBody>
      </p:sp>
      <p:pic>
        <p:nvPicPr>
          <p:cNvPr id="47107" name="Содержимое 3" descr="slide-8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" t="6364" r="65440" b="4539"/>
          <a:stretch>
            <a:fillRect/>
          </a:stretch>
        </p:blipFill>
        <p:spPr>
          <a:xfrm>
            <a:off x="7104064" y="136526"/>
            <a:ext cx="3240087" cy="6721475"/>
          </a:xfrm>
        </p:spPr>
      </p:pic>
    </p:spTree>
    <p:extLst>
      <p:ext uri="{BB962C8B-B14F-4D97-AF65-F5344CB8AC3E}">
        <p14:creationId xmlns:p14="http://schemas.microsoft.com/office/powerpoint/2010/main" val="3830538142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8131" name="Содержимое 5" descr="023840269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15176" y="1"/>
            <a:ext cx="3552825" cy="4525963"/>
          </a:xfrm>
        </p:spPr>
      </p:pic>
      <p:pic>
        <p:nvPicPr>
          <p:cNvPr id="48132" name="Рисунок 6" descr="071ac31118ff1fcaf0c1495a405baf7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04813"/>
            <a:ext cx="414020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Рисунок 7" descr="Depositphotos_65092531_l-201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3284538"/>
            <a:ext cx="5561013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553870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9155" name="Содержимое 3" descr="f42f4703f1c09219ac74ce21038107d4-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1" r="7349" b="2702"/>
          <a:stretch>
            <a:fillRect/>
          </a:stretch>
        </p:blipFill>
        <p:spPr>
          <a:xfrm>
            <a:off x="2197101" y="620713"/>
            <a:ext cx="7859713" cy="6019800"/>
          </a:xfrm>
        </p:spPr>
      </p:pic>
    </p:spTree>
    <p:extLst>
      <p:ext uri="{BB962C8B-B14F-4D97-AF65-F5344CB8AC3E}">
        <p14:creationId xmlns:p14="http://schemas.microsoft.com/office/powerpoint/2010/main" val="1389502602"/>
      </p:ext>
    </p:extLst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50179" name="Содержимое 3" descr="simptomy_zabolevaniya_shitovidki_u_jenscin-728x54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-1270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996206811"/>
      </p:ext>
    </p:extLst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51203" name="Содержимое 3" descr="a5-728x39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44663" y="1484314"/>
            <a:ext cx="8693150" cy="4752975"/>
          </a:xfrm>
        </p:spPr>
      </p:pic>
    </p:spTree>
    <p:extLst>
      <p:ext uri="{BB962C8B-B14F-4D97-AF65-F5344CB8AC3E}">
        <p14:creationId xmlns:p14="http://schemas.microsoft.com/office/powerpoint/2010/main" val="2986965015"/>
      </p:ext>
    </p:extLst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Гипотиреоз 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2227" name="Содержимое 3" descr="deystvie-eutiroxa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952" y="1290917"/>
            <a:ext cx="7215077" cy="5411309"/>
          </a:xfrm>
        </p:spPr>
      </p:pic>
    </p:spTree>
    <p:extLst>
      <p:ext uri="{BB962C8B-B14F-4D97-AF65-F5344CB8AC3E}">
        <p14:creationId xmlns:p14="http://schemas.microsoft.com/office/powerpoint/2010/main" val="2191190273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Гипотиреоз</a:t>
            </a:r>
            <a:endParaRPr lang="ru-RU" dirty="0"/>
          </a:p>
        </p:txBody>
      </p:sp>
      <p:pic>
        <p:nvPicPr>
          <p:cNvPr id="53251" name="Содержимое 3" descr="na-foto--odna-i-ta-zhe-patsienta-sleva--s-kliniche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081" y="2387886"/>
            <a:ext cx="4133088" cy="2947416"/>
          </a:xfrm>
        </p:spPr>
      </p:pic>
    </p:spTree>
    <p:extLst>
      <p:ext uri="{BB962C8B-B14F-4D97-AF65-F5344CB8AC3E}">
        <p14:creationId xmlns:p14="http://schemas.microsoft.com/office/powerpoint/2010/main" val="3647704567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54275" name="Содержимое 3" descr="simptomy_bolezni_Icenko_Kushinga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35189" y="249238"/>
            <a:ext cx="8137525" cy="6608762"/>
          </a:xfrm>
        </p:spPr>
      </p:pic>
    </p:spTree>
    <p:extLst>
      <p:ext uri="{BB962C8B-B14F-4D97-AF65-F5344CB8AC3E}">
        <p14:creationId xmlns:p14="http://schemas.microsoft.com/office/powerpoint/2010/main" val="1999587250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2495600" y="116632"/>
            <a:ext cx="7488832" cy="1368152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>
                <a:solidFill>
                  <a:srgbClr val="006600"/>
                </a:solidFill>
              </a:rPr>
              <a:t>Болезнь </a:t>
            </a:r>
            <a:r>
              <a:rPr lang="ru-RU" dirty="0" err="1">
                <a:solidFill>
                  <a:srgbClr val="006600"/>
                </a:solidFill>
              </a:rPr>
              <a:t>Иценко-Кушинга</a:t>
            </a:r>
            <a:r>
              <a:rPr lang="ru-RU" dirty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Гиперкортицизм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55299" name="Содержимое 4" descr="img2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284" y="1557338"/>
            <a:ext cx="6144682" cy="4608512"/>
          </a:xfrm>
        </p:spPr>
      </p:pic>
      <p:pic>
        <p:nvPicPr>
          <p:cNvPr id="55300" name="Рисунок 5" descr="slide-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50" t="23819" r="33850"/>
          <a:stretch>
            <a:fillRect/>
          </a:stretch>
        </p:blipFill>
        <p:spPr bwMode="auto">
          <a:xfrm>
            <a:off x="1992314" y="1624014"/>
            <a:ext cx="2808287" cy="496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018785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>
                <a:solidFill>
                  <a:srgbClr val="006600"/>
                </a:solidFill>
              </a:rPr>
              <a:t>Осмотр</a:t>
            </a:r>
            <a:r>
              <a:rPr lang="ru-RU"/>
              <a:t> 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>
          <a:xfrm>
            <a:off x="1828801" y="981076"/>
            <a:ext cx="4772025" cy="5876925"/>
          </a:xfrm>
          <a:solidFill>
            <a:schemeClr val="accent3"/>
          </a:solidFill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b="1" i="1" dirty="0"/>
              <a:t>Дериваты кожи: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sz="2400" b="1" i="1" dirty="0"/>
          </a:p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dirty="0"/>
              <a:t>Сухие ломкие волосы, их выпадение на голове, в области наружных частей бровей при гипотиреозе;</a:t>
            </a:r>
          </a:p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dirty="0"/>
              <a:t>Рост волос по мужскому типу, жестких волос на теле при выпадении на голове при </a:t>
            </a:r>
            <a:r>
              <a:rPr lang="ru-RU" sz="2400" dirty="0" err="1"/>
              <a:t>гиперкортицизме</a:t>
            </a:r>
            <a:r>
              <a:rPr lang="ru-RU" sz="2400" dirty="0"/>
              <a:t>;</a:t>
            </a:r>
          </a:p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dirty="0"/>
              <a:t>Редкая растительность на лице у мужчин при </a:t>
            </a:r>
            <a:r>
              <a:rPr lang="ru-RU" sz="2400" dirty="0" err="1"/>
              <a:t>гипогонадизме</a:t>
            </a:r>
            <a:r>
              <a:rPr lang="ru-RU" sz="2400" dirty="0"/>
              <a:t>;</a:t>
            </a:r>
          </a:p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dirty="0"/>
              <a:t>Гирсутизм;</a:t>
            </a:r>
          </a:p>
          <a:p>
            <a:pPr>
              <a:lnSpc>
                <a:spcPct val="80000"/>
              </a:lnSpc>
              <a:buFont typeface="Wingdings 2"/>
              <a:buChar char=""/>
              <a:defRPr/>
            </a:pPr>
            <a:r>
              <a:rPr lang="ru-RU" sz="2400" dirty="0"/>
              <a:t>Утолщение ногтей, </a:t>
            </a:r>
            <a:r>
              <a:rPr lang="ru-RU" sz="2400" dirty="0" err="1"/>
              <a:t>подногтевой</a:t>
            </a:r>
            <a:r>
              <a:rPr lang="ru-RU" sz="2400" dirty="0"/>
              <a:t> гиперкератоз при СД.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sz="2400" b="1" dirty="0"/>
          </a:p>
          <a:p>
            <a:pPr>
              <a:lnSpc>
                <a:spcPct val="80000"/>
              </a:lnSpc>
              <a:buNone/>
              <a:defRPr/>
            </a:pPr>
            <a:r>
              <a:rPr lang="ru-RU" sz="2400" b="1" dirty="0"/>
              <a:t>Вирилизм. Обнаружение вторичных половых признаков на лице молодой женщины по мужскому типу. Изменения связаны с эндокринными расстройствами (точнее, гипофизарными).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sz="2400" dirty="0"/>
          </a:p>
          <a:p>
            <a:pPr>
              <a:lnSpc>
                <a:spcPct val="80000"/>
              </a:lnSpc>
              <a:buNone/>
              <a:defRPr/>
            </a:pPr>
            <a:endParaRPr lang="ru-RU" sz="2400" dirty="0"/>
          </a:p>
        </p:txBody>
      </p:sp>
      <p:pic>
        <p:nvPicPr>
          <p:cNvPr id="56324" name="Рисунок 5" descr="lico-bolnogo-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333376"/>
            <a:ext cx="3168650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84568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61520" y="284290"/>
            <a:ext cx="6936832" cy="841248"/>
          </a:xfrm>
          <a:solidFill>
            <a:schemeClr val="accent3"/>
          </a:solidFill>
        </p:spPr>
        <p:txBody>
          <a:bodyPr/>
          <a:lstStyle/>
          <a:p>
            <a:pPr>
              <a:defRPr/>
            </a:pPr>
            <a:r>
              <a:rPr lang="ru-RU" dirty="0" err="1">
                <a:solidFill>
                  <a:srgbClr val="006600"/>
                </a:solidFill>
              </a:rPr>
              <a:t>Ксантоматоз</a:t>
            </a:r>
            <a:endParaRPr lang="ru-RU" dirty="0">
              <a:solidFill>
                <a:srgbClr val="006600"/>
              </a:solidFill>
            </a:endParaRPr>
          </a:p>
        </p:txBody>
      </p:sp>
      <p:pic>
        <p:nvPicPr>
          <p:cNvPr id="57349" name="Содержимое 8" descr="xanthomatosis_1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r="6250"/>
          <a:stretch>
            <a:fillRect/>
          </a:stretch>
        </p:blipFill>
        <p:spPr>
          <a:xfrm>
            <a:off x="2063750" y="1125538"/>
            <a:ext cx="4032250" cy="3130550"/>
          </a:xfrm>
        </p:spPr>
      </p:pic>
      <p:sp>
        <p:nvSpPr>
          <p:cNvPr id="57347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6172200" y="1052514"/>
            <a:ext cx="4495800" cy="5805487"/>
          </a:xfrm>
        </p:spPr>
        <p:txBody>
          <a:bodyPr/>
          <a:lstStyle/>
          <a:p>
            <a:pPr eaLnBrk="1" hangingPunct="1"/>
            <a:r>
              <a:rPr lang="ru-RU" altLang="ru-RU" b="1" dirty="0" err="1" smtClean="0"/>
              <a:t>Ксантомы</a:t>
            </a:r>
            <a:r>
              <a:rPr lang="ru-RU" altLang="ru-RU" dirty="0" smtClean="0"/>
              <a:t> - скопления в коже гистиоцитов и фагоцитов, содержащих липиды в виде узелков и бугорков. </a:t>
            </a:r>
            <a:r>
              <a:rPr lang="ru-RU" altLang="ru-RU" dirty="0" err="1" smtClean="0"/>
              <a:t>Ксантомы</a:t>
            </a:r>
            <a:r>
              <a:rPr lang="ru-RU" altLang="ru-RU" dirty="0" smtClean="0"/>
              <a:t> локализуются в области ягодиц, задних поверхностей локтевых, коленных суставов, на ладонях и подошвах, </a:t>
            </a:r>
            <a:r>
              <a:rPr lang="ru-RU" altLang="ru-RU" dirty="0" err="1" smtClean="0"/>
              <a:t>ксантелазмы</a:t>
            </a:r>
            <a:r>
              <a:rPr lang="ru-RU" altLang="ru-RU" dirty="0" smtClean="0"/>
              <a:t> на коже век. </a:t>
            </a:r>
          </a:p>
        </p:txBody>
      </p:sp>
      <p:pic>
        <p:nvPicPr>
          <p:cNvPr id="57348" name="Рисунок 6" descr="72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r="6250"/>
          <a:stretch>
            <a:fillRect/>
          </a:stretch>
        </p:blipFill>
        <p:spPr bwMode="auto">
          <a:xfrm>
            <a:off x="2063750" y="3813176"/>
            <a:ext cx="4032250" cy="304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28788"/>
      </p:ext>
    </p:extLst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7013"/>
            <a:ext cx="7477125" cy="1143000"/>
          </a:xfrm>
          <a:solidFill>
            <a:schemeClr val="accent3"/>
          </a:solidFill>
        </p:spPr>
        <p:txBody>
          <a:bodyPr/>
          <a:lstStyle/>
          <a:p>
            <a:pPr>
              <a:defRPr/>
            </a:pPr>
            <a:r>
              <a:rPr lang="ru-RU" dirty="0">
                <a:solidFill>
                  <a:srgbClr val="006600"/>
                </a:solidFill>
              </a:rPr>
              <a:t>Липоидный некробиоз</a:t>
            </a:r>
            <a:r>
              <a:rPr lang="ru-RU" dirty="0">
                <a:solidFill>
                  <a:srgbClr val="003300"/>
                </a:solidFill>
              </a:rPr>
              <a:t> –</a:t>
            </a:r>
          </a:p>
        </p:txBody>
      </p:sp>
      <p:sp>
        <p:nvSpPr>
          <p:cNvPr id="58371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699500" y="1484313"/>
            <a:ext cx="3492500" cy="449738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/>
              <a:t>   узелок, бляшка с   внеклеточным скоплением жира на нижних конечностях.</a:t>
            </a:r>
          </a:p>
          <a:p>
            <a:pPr eaLnBrk="1" hangingPunct="1">
              <a:buFontTx/>
              <a:buNone/>
            </a:pPr>
            <a:endParaRPr lang="ru-RU" altLang="ru-RU" dirty="0"/>
          </a:p>
        </p:txBody>
      </p:sp>
      <p:pic>
        <p:nvPicPr>
          <p:cNvPr id="58372" name="Picture 5" descr="Image(016)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9694" y="4337984"/>
            <a:ext cx="1979612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Рисунок 6" descr="slide_29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5" t="18900" r="2194" b="5501"/>
          <a:stretch>
            <a:fillRect/>
          </a:stretch>
        </p:blipFill>
        <p:spPr bwMode="auto">
          <a:xfrm>
            <a:off x="1524001" y="1628775"/>
            <a:ext cx="5668963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341452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>
                <a:solidFill>
                  <a:srgbClr val="006600"/>
                </a:solidFill>
              </a:rPr>
              <a:t>Осмотр</a:t>
            </a:r>
            <a:r>
              <a:rPr lang="ru-RU"/>
              <a:t>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>
          <a:xfrm>
            <a:off x="1828800" y="1554164"/>
            <a:ext cx="4699000" cy="5303837"/>
          </a:xfrm>
          <a:solidFill>
            <a:schemeClr val="accent3"/>
          </a:solidFill>
        </p:spPr>
        <p:txBody>
          <a:bodyPr>
            <a:normAutofit fontScale="92500" lnSpcReduction="10000"/>
          </a:bodyPr>
          <a:lstStyle/>
          <a:p>
            <a:pPr>
              <a:buFont typeface="Wingdings 2"/>
              <a:buChar char=""/>
              <a:defRPr/>
            </a:pPr>
            <a:r>
              <a:rPr lang="ru-RU" dirty="0"/>
              <a:t>Плотные, «слизистые» </a:t>
            </a:r>
            <a:r>
              <a:rPr lang="ru-RU" u="sng" dirty="0"/>
              <a:t>отеки</a:t>
            </a:r>
            <a:r>
              <a:rPr lang="ru-RU" dirty="0"/>
              <a:t> преимущественно конечностей при микседеме;</a:t>
            </a:r>
          </a:p>
          <a:p>
            <a:pPr>
              <a:buFont typeface="Wingdings 2"/>
              <a:buChar char=""/>
              <a:defRPr/>
            </a:pPr>
            <a:r>
              <a:rPr lang="ru-RU" dirty="0"/>
              <a:t>Увеличение </a:t>
            </a:r>
            <a:r>
              <a:rPr lang="ru-RU" u="sng" dirty="0"/>
              <a:t>лимфатических узлов</a:t>
            </a:r>
            <a:r>
              <a:rPr lang="ru-RU" dirty="0"/>
              <a:t> шеи (</a:t>
            </a:r>
            <a:r>
              <a:rPr lang="ru-RU" dirty="0" err="1"/>
              <a:t>тиреоидит</a:t>
            </a:r>
            <a:r>
              <a:rPr lang="ru-RU" dirty="0"/>
              <a:t>)</a:t>
            </a:r>
          </a:p>
          <a:p>
            <a:pPr>
              <a:buFont typeface="Wingdings 2"/>
              <a:buChar char=""/>
              <a:defRPr/>
            </a:pPr>
            <a:r>
              <a:rPr lang="ru-RU" u="sng" dirty="0"/>
              <a:t>Атрофия мышц, снижение тонуса и силы мышц</a:t>
            </a:r>
            <a:r>
              <a:rPr lang="ru-RU" dirty="0"/>
              <a:t> при СД, </a:t>
            </a:r>
            <a:r>
              <a:rPr lang="ru-RU" dirty="0" err="1"/>
              <a:t>гиперкортицизме</a:t>
            </a:r>
            <a:r>
              <a:rPr lang="ru-RU" dirty="0"/>
              <a:t>, гипотиреозе;</a:t>
            </a:r>
          </a:p>
          <a:p>
            <a:pPr>
              <a:buNone/>
              <a:defRPr/>
            </a:pPr>
            <a:endParaRPr lang="ru-RU" dirty="0"/>
          </a:p>
          <a:p>
            <a:pPr>
              <a:buFont typeface="Wingdings 2"/>
              <a:buChar char=""/>
              <a:defRPr/>
            </a:pPr>
            <a:endParaRPr lang="ru-RU" dirty="0"/>
          </a:p>
        </p:txBody>
      </p:sp>
      <p:pic>
        <p:nvPicPr>
          <p:cNvPr id="59396" name="Рисунок 3" descr="slide_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8" t="5460" r="35091"/>
          <a:stretch>
            <a:fillRect/>
          </a:stretch>
        </p:blipFill>
        <p:spPr bwMode="auto">
          <a:xfrm>
            <a:off x="7248526" y="33338"/>
            <a:ext cx="3040063" cy="682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2204594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/>
          </a:p>
        </p:txBody>
      </p:sp>
      <p:pic>
        <p:nvPicPr>
          <p:cNvPr id="60419" name="Содержимое 3" descr="slide-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8" t="3239" r="11885" b="6073"/>
          <a:stretch>
            <a:fillRect/>
          </a:stretch>
        </p:blipFill>
        <p:spPr>
          <a:xfrm>
            <a:off x="1524001" y="1125539"/>
            <a:ext cx="4608513" cy="4103687"/>
          </a:xfrm>
        </p:spPr>
      </p:pic>
      <p:pic>
        <p:nvPicPr>
          <p:cNvPr id="60420" name="Рисунок 5" descr="Miksedema-e14932903682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2" t="10211" r="50000"/>
          <a:stretch>
            <a:fillRect/>
          </a:stretch>
        </p:blipFill>
        <p:spPr bwMode="auto">
          <a:xfrm>
            <a:off x="6527800" y="895351"/>
            <a:ext cx="3816350" cy="495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56460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72200" y="381001"/>
            <a:ext cx="4267200" cy="715963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/>
              <a:t>Осмотр голова, шея</a:t>
            </a:r>
          </a:p>
        </p:txBody>
      </p:sp>
      <p:sp>
        <p:nvSpPr>
          <p:cNvPr id="61443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381000"/>
            <a:ext cx="4876800" cy="62484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ru-RU" sz="2400" b="1" dirty="0">
                <a:cs typeface="Times New Roman" panose="02020603050405020304" pitchFamily="18" charset="0"/>
              </a:rPr>
              <a:t>Эндокринная </a:t>
            </a:r>
            <a:r>
              <a:rPr lang="ru-RU" altLang="ru-RU" sz="2400" b="1" dirty="0" err="1">
                <a:cs typeface="Times New Roman" panose="02020603050405020304" pitchFamily="18" charset="0"/>
              </a:rPr>
              <a:t>офтальмопатия</a:t>
            </a:r>
            <a:r>
              <a:rPr lang="ru-RU" altLang="ru-RU" sz="2400" b="1" dirty="0">
                <a:cs typeface="Times New Roman" panose="02020603050405020304" pitchFamily="18" charset="0"/>
              </a:rPr>
              <a:t>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>
                <a:cs typeface="Times New Roman" panose="02020603050405020304" pitchFamily="18" charset="0"/>
              </a:rPr>
              <a:t>выпячивание глаз: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>
                <a:cs typeface="Times New Roman" panose="02020603050405020304" pitchFamily="18" charset="0"/>
              </a:rPr>
              <a:t>слезотечение,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>
                <a:cs typeface="Times New Roman" panose="02020603050405020304" pitchFamily="18" charset="0"/>
              </a:rPr>
              <a:t>светобоязнь,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>
                <a:cs typeface="Times New Roman" panose="02020603050405020304" pitchFamily="18" charset="0"/>
              </a:rPr>
              <a:t>Симптом Грефе</a:t>
            </a:r>
            <a:r>
              <a:rPr lang="ru-RU" altLang="ru-RU" sz="2400" dirty="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dirty="0">
                <a:cs typeface="Times New Roman" panose="02020603050405020304" pitchFamily="18" charset="0"/>
              </a:rPr>
              <a:t>    (при взгляде вниз между верхним веком и радужкой появляется участок склеры),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>
                <a:cs typeface="Times New Roman" panose="02020603050405020304" pitchFamily="18" charset="0"/>
              </a:rPr>
              <a:t>Симптом </a:t>
            </a:r>
            <a:r>
              <a:rPr lang="ru-RU" altLang="ru-RU" sz="2400" b="1" dirty="0" err="1">
                <a:cs typeface="Times New Roman" panose="02020603050405020304" pitchFamily="18" charset="0"/>
              </a:rPr>
              <a:t>Кохера</a:t>
            </a:r>
            <a:r>
              <a:rPr lang="ru-RU" altLang="ru-RU" sz="2400" dirty="0"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dirty="0">
                <a:cs typeface="Times New Roman" panose="02020603050405020304" pitchFamily="18" charset="0"/>
              </a:rPr>
              <a:t>   (при взгляде вверх между нижним веком и радужкой появляется полоска склеры),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>
                <a:cs typeface="Times New Roman" panose="02020603050405020304" pitchFamily="18" charset="0"/>
              </a:rPr>
              <a:t>Симптом Мебиуса</a:t>
            </a:r>
            <a:r>
              <a:rPr lang="ru-RU" altLang="ru-RU" sz="2400" dirty="0">
                <a:cs typeface="Times New Roman" panose="02020603050405020304" pitchFamily="18" charset="0"/>
              </a:rPr>
              <a:t> (нарушение конвергенции глазных яблок),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b="1" dirty="0">
                <a:cs typeface="Times New Roman" panose="02020603050405020304" pitchFamily="18" charset="0"/>
              </a:rPr>
              <a:t>Симптом </a:t>
            </a:r>
            <a:r>
              <a:rPr lang="ru-RU" altLang="ru-RU" sz="2400" b="1" dirty="0" err="1">
                <a:cs typeface="Times New Roman" panose="02020603050405020304" pitchFamily="18" charset="0"/>
              </a:rPr>
              <a:t>Дельримпля</a:t>
            </a:r>
            <a:endParaRPr lang="ru-RU" altLang="ru-RU" sz="2400" b="1" dirty="0"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400" dirty="0">
                <a:cs typeface="Times New Roman" panose="02020603050405020304" pitchFamily="18" charset="0"/>
              </a:rPr>
              <a:t>   (при взгляде прямо выявляется полоска склеры между верхним веком и радужкой)</a:t>
            </a:r>
          </a:p>
        </p:txBody>
      </p:sp>
      <p:pic>
        <p:nvPicPr>
          <p:cNvPr id="61444" name="Picture 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024" y="2053657"/>
            <a:ext cx="2580952" cy="3619048"/>
          </a:xfrm>
        </p:spPr>
      </p:pic>
      <p:sp>
        <p:nvSpPr>
          <p:cNvPr id="61445" name="Line 7"/>
          <p:cNvSpPr>
            <a:spLocks noChangeShapeType="1"/>
          </p:cNvSpPr>
          <p:nvPr/>
        </p:nvSpPr>
        <p:spPr bwMode="auto">
          <a:xfrm>
            <a:off x="5410200" y="990600"/>
            <a:ext cx="2362200" cy="213360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9795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638800" y="274638"/>
            <a:ext cx="4572000" cy="1143000"/>
          </a:xfrm>
        </p:spPr>
        <p:txBody>
          <a:bodyPr/>
          <a:lstStyle/>
          <a:p>
            <a:pPr eaLnBrk="1" hangingPunct="1"/>
            <a:r>
              <a:rPr lang="ru-RU" altLang="ru-RU" sz="4000"/>
              <a:t>Осмотр голова, шея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762000"/>
            <a:ext cx="4267200" cy="5867400"/>
          </a:xfrm>
          <a:solidFill>
            <a:schemeClr val="accent2"/>
          </a:solidFill>
        </p:spPr>
        <p:txBody>
          <a:bodyPr rtlCol="0">
            <a:normAutofit fontScale="92500"/>
          </a:bodyPr>
          <a:lstStyle/>
          <a:p>
            <a:pPr>
              <a:defRPr/>
            </a:pPr>
            <a:r>
              <a:rPr lang="ru-RU" sz="2400" dirty="0"/>
              <a:t>Степени увеличения щитовидной железы </a:t>
            </a:r>
          </a:p>
          <a:p>
            <a:pPr>
              <a:buNone/>
              <a:defRPr/>
            </a:pPr>
            <a:r>
              <a:rPr lang="ru-RU" sz="2400" dirty="0"/>
              <a:t>     (ВОЗ, 1992)</a:t>
            </a:r>
          </a:p>
          <a:p>
            <a:pPr>
              <a:defRPr/>
            </a:pPr>
            <a:r>
              <a:rPr lang="ru-RU" sz="2400" b="1" dirty="0"/>
              <a:t>Зоб – </a:t>
            </a:r>
            <a:r>
              <a:rPr lang="ru-RU" sz="2400" dirty="0"/>
              <a:t>увеличение щитовидной железы</a:t>
            </a:r>
          </a:p>
          <a:p>
            <a:pPr>
              <a:defRPr/>
            </a:pPr>
            <a:r>
              <a:rPr lang="ru-RU" sz="2400" b="1" dirty="0"/>
              <a:t>0 – я степень</a:t>
            </a:r>
          </a:p>
          <a:p>
            <a:pPr>
              <a:buNone/>
              <a:defRPr/>
            </a:pPr>
            <a:r>
              <a:rPr lang="ru-RU" sz="2400" dirty="0"/>
              <a:t> – зоб не пальпируется и невиден</a:t>
            </a:r>
          </a:p>
          <a:p>
            <a:pPr>
              <a:defRPr/>
            </a:pPr>
            <a:r>
              <a:rPr lang="ru-RU" sz="2400" b="1" dirty="0"/>
              <a:t>1 – я степень</a:t>
            </a:r>
          </a:p>
          <a:p>
            <a:pPr>
              <a:buNone/>
              <a:defRPr/>
            </a:pPr>
            <a:r>
              <a:rPr lang="ru-RU" sz="2400" dirty="0"/>
              <a:t> – размеры зоба больше дистальной фаланги большого пальца обследуемого, но не виден</a:t>
            </a:r>
          </a:p>
          <a:p>
            <a:pPr>
              <a:defRPr/>
            </a:pPr>
            <a:r>
              <a:rPr lang="ru-RU" sz="2400" b="1" dirty="0"/>
              <a:t>2 – я степень</a:t>
            </a:r>
          </a:p>
          <a:p>
            <a:pPr>
              <a:buNone/>
              <a:defRPr/>
            </a:pPr>
            <a:r>
              <a:rPr lang="ru-RU" sz="2400" dirty="0"/>
              <a:t> – Зоб пальпируется и виден на глаз</a:t>
            </a:r>
          </a:p>
        </p:txBody>
      </p:sp>
      <p:pic>
        <p:nvPicPr>
          <p:cNvPr id="62468" name="Picture 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53200" y="1676400"/>
            <a:ext cx="3429000" cy="3995738"/>
          </a:xfrm>
        </p:spPr>
      </p:pic>
      <p:sp>
        <p:nvSpPr>
          <p:cNvPr id="62469" name="Line 7"/>
          <p:cNvSpPr>
            <a:spLocks noChangeShapeType="1"/>
          </p:cNvSpPr>
          <p:nvPr/>
        </p:nvSpPr>
        <p:spPr bwMode="auto">
          <a:xfrm>
            <a:off x="4724400" y="1524000"/>
            <a:ext cx="3657600" cy="312420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6138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274638"/>
            <a:ext cx="8153400" cy="1143000"/>
          </a:xfrm>
        </p:spPr>
        <p:txBody>
          <a:bodyPr/>
          <a:lstStyle/>
          <a:p>
            <a:pPr eaLnBrk="1" hangingPunct="1"/>
            <a:r>
              <a:rPr lang="ru-RU" altLang="ru-RU" sz="4000"/>
              <a:t>Осмотр голова, шея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447800"/>
            <a:ext cx="4953000" cy="3581400"/>
          </a:xfrm>
          <a:solidFill>
            <a:schemeClr val="accent2">
              <a:lumMod val="60000"/>
              <a:lumOff val="40000"/>
            </a:schemeClr>
          </a:solidFill>
        </p:spPr>
        <p:txBody>
          <a:bodyPr rtlCol="0"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ru-RU" sz="2400" dirty="0"/>
              <a:t>Маскообразное, </a:t>
            </a:r>
            <a:r>
              <a:rPr lang="ru-RU" sz="2400" dirty="0" err="1"/>
              <a:t>амимичное</a:t>
            </a:r>
            <a:r>
              <a:rPr lang="ru-RU" sz="2400" dirty="0"/>
              <a:t> лицо с огрубевшими чертами лица</a:t>
            </a:r>
          </a:p>
          <a:p>
            <a:pPr>
              <a:lnSpc>
                <a:spcPct val="80000"/>
              </a:lnSpc>
              <a:defRPr/>
            </a:pPr>
            <a:r>
              <a:rPr lang="ru-RU" sz="2400" dirty="0"/>
              <a:t>Симптом </a:t>
            </a:r>
            <a:r>
              <a:rPr lang="ru-RU" sz="2400" dirty="0" err="1"/>
              <a:t>Хертога</a:t>
            </a:r>
            <a:endParaRPr lang="ru-RU" sz="2400" dirty="0"/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/>
              <a:t>    (выпадение волос наружной части бровей)</a:t>
            </a:r>
          </a:p>
          <a:p>
            <a:pPr>
              <a:lnSpc>
                <a:spcPct val="80000"/>
              </a:lnSpc>
              <a:defRPr/>
            </a:pPr>
            <a:r>
              <a:rPr lang="ru-RU" sz="2400" dirty="0"/>
              <a:t>Увеличение языка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2400" dirty="0"/>
              <a:t>    (отпечатки зубов на боковой поверхности языка)</a:t>
            </a:r>
          </a:p>
          <a:p>
            <a:pPr>
              <a:lnSpc>
                <a:spcPct val="80000"/>
              </a:lnSpc>
              <a:defRPr/>
            </a:pPr>
            <a:r>
              <a:rPr lang="ru-RU" sz="2400" dirty="0"/>
              <a:t>Выпадение и ломкость волос на голове</a:t>
            </a:r>
          </a:p>
        </p:txBody>
      </p:sp>
      <p:pic>
        <p:nvPicPr>
          <p:cNvPr id="63492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2801" y="1447800"/>
            <a:ext cx="3159125" cy="4419600"/>
          </a:xfrm>
          <a:noFill/>
        </p:spPr>
      </p:pic>
      <p:sp>
        <p:nvSpPr>
          <p:cNvPr id="63493" name="Line 5"/>
          <p:cNvSpPr>
            <a:spLocks noChangeShapeType="1"/>
          </p:cNvSpPr>
          <p:nvPr/>
        </p:nvSpPr>
        <p:spPr bwMode="auto">
          <a:xfrm>
            <a:off x="6629400" y="1981200"/>
            <a:ext cx="1371600" cy="99060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5579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638800" y="274638"/>
            <a:ext cx="4572000" cy="1143000"/>
          </a:xfrm>
        </p:spPr>
        <p:txBody>
          <a:bodyPr/>
          <a:lstStyle/>
          <a:p>
            <a:pPr eaLnBrk="1" hangingPunct="1"/>
            <a:r>
              <a:rPr lang="ru-RU" altLang="ru-RU" sz="4000"/>
              <a:t>Осмотр голова, шея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304800"/>
            <a:ext cx="3886200" cy="6172200"/>
          </a:xfrm>
          <a:solidFill>
            <a:schemeClr val="accent1"/>
          </a:solidFill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При акромегалии увеличение размера носа, губ, ушей и т.д.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Развитие акромегалии: Одна и та же больная слева в возрасте до 32 лет, справа в возрасте 35 лет (увеличение и утолщение носа, глаза кажутся глубоко посаженными из –за выступающих надбровных дуг)</a:t>
            </a:r>
          </a:p>
        </p:txBody>
      </p:sp>
      <p:pic>
        <p:nvPicPr>
          <p:cNvPr id="64516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0" y="1676401"/>
            <a:ext cx="4800600" cy="3700463"/>
          </a:xfrm>
          <a:noFill/>
        </p:spPr>
      </p:pic>
      <p:sp>
        <p:nvSpPr>
          <p:cNvPr id="64517" name="Line 8"/>
          <p:cNvSpPr>
            <a:spLocks noChangeShapeType="1"/>
          </p:cNvSpPr>
          <p:nvPr/>
        </p:nvSpPr>
        <p:spPr bwMode="auto">
          <a:xfrm>
            <a:off x="5181600" y="609600"/>
            <a:ext cx="3200400" cy="205740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3496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Осмотр голова, шея</a:t>
            </a:r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ru-RU" altLang="ru-RU" dirty="0"/>
              <a:t>Ожирение лица (лунообразное) при синдроме или болезни Иценко –</a:t>
            </a:r>
            <a:r>
              <a:rPr lang="ru-RU" altLang="ru-RU" dirty="0" err="1"/>
              <a:t>Кушинга</a:t>
            </a:r>
            <a:endParaRPr lang="ru-RU" altLang="ru-RU" dirty="0"/>
          </a:p>
          <a:p>
            <a:pPr eaLnBrk="1" hangingPunct="1"/>
            <a:r>
              <a:rPr lang="ru-RU" altLang="ru-RU" dirty="0"/>
              <a:t>Фотография из паспорта, сделанная 9 месяцами ранее та же больная</a:t>
            </a:r>
          </a:p>
        </p:txBody>
      </p:sp>
      <p:pic>
        <p:nvPicPr>
          <p:cNvPr id="65540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0801" y="1600201"/>
            <a:ext cx="1890713" cy="2589213"/>
          </a:xfrm>
          <a:noFill/>
        </p:spPr>
      </p:pic>
      <p:pic>
        <p:nvPicPr>
          <p:cNvPr id="6554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191000"/>
            <a:ext cx="18669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993193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5638800" y="274638"/>
            <a:ext cx="4572000" cy="1143000"/>
          </a:xfrm>
        </p:spPr>
        <p:txBody>
          <a:bodyPr/>
          <a:lstStyle/>
          <a:p>
            <a:pPr eaLnBrk="1" hangingPunct="1"/>
            <a:r>
              <a:rPr lang="ru-RU" altLang="ru-RU" sz="4000"/>
              <a:t>Осмотр голова, шея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0" y="1371600"/>
            <a:ext cx="3505200" cy="4191000"/>
          </a:xfrm>
          <a:solidFill>
            <a:schemeClr val="accent2"/>
          </a:solidFill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При акромегалии увеличение нижней челюсти – </a:t>
            </a:r>
            <a:r>
              <a:rPr lang="ru-RU" altLang="ru-RU" dirty="0" err="1"/>
              <a:t>прогнатия</a:t>
            </a:r>
            <a:r>
              <a:rPr lang="ru-RU" altLang="ru-RU" dirty="0"/>
              <a:t>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dirty="0"/>
              <a:t>    нижний и верхний ряд зубов не покрывают друг друга, что ведет к затруднению жевания</a:t>
            </a:r>
          </a:p>
        </p:txBody>
      </p:sp>
      <p:pic>
        <p:nvPicPr>
          <p:cNvPr id="66564" name="Picture 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940" y="2066532"/>
            <a:ext cx="2105121" cy="3593301"/>
          </a:xfrm>
          <a:noFill/>
        </p:spPr>
      </p:pic>
      <p:sp>
        <p:nvSpPr>
          <p:cNvPr id="66565" name="Line 7"/>
          <p:cNvSpPr>
            <a:spLocks noChangeShapeType="1"/>
          </p:cNvSpPr>
          <p:nvPr/>
        </p:nvSpPr>
        <p:spPr bwMode="auto">
          <a:xfrm>
            <a:off x="5867400" y="2667000"/>
            <a:ext cx="2895600" cy="1981200"/>
          </a:xfrm>
          <a:prstGeom prst="line">
            <a:avLst/>
          </a:prstGeom>
          <a:noFill/>
          <a:ln w="1111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725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Изменения кожи</a:t>
            </a:r>
          </a:p>
        </p:txBody>
      </p:sp>
      <p:sp>
        <p:nvSpPr>
          <p:cNvPr id="67587" name="Rectangle 4"/>
          <p:cNvSpPr>
            <a:spLocks noGrp="1" noChangeArrowheads="1"/>
          </p:cNvSpPr>
          <p:nvPr>
            <p:ph type="body" sz="half"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 err="1"/>
              <a:t>Стрии</a:t>
            </a:r>
            <a:r>
              <a:rPr lang="ru-RU" altLang="ru-RU" sz="2400" dirty="0"/>
              <a:t> –сине –багровые полосы растяжения при </a:t>
            </a:r>
            <a:r>
              <a:rPr lang="ru-RU" altLang="ru-RU" sz="2400" dirty="0" err="1"/>
              <a:t>гиперкортицизме</a:t>
            </a:r>
            <a:r>
              <a:rPr lang="ru-RU" altLang="ru-RU" sz="2400" dirty="0"/>
              <a:t> на боковой поверхности живота, бедер, подмышечной области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Появляются вследствие истончения кожи и быстрого отложения жира, а также снижения синтеза коллагена, что приводит к просвечиванию капилляров</a:t>
            </a:r>
          </a:p>
        </p:txBody>
      </p:sp>
      <p:pic>
        <p:nvPicPr>
          <p:cNvPr id="67588" name="Picture 10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050088" y="1600201"/>
            <a:ext cx="3008312" cy="3821113"/>
          </a:xfrm>
          <a:noFill/>
        </p:spPr>
      </p:pic>
      <p:sp>
        <p:nvSpPr>
          <p:cNvPr id="67589" name="Line 11"/>
          <p:cNvSpPr>
            <a:spLocks noChangeShapeType="1"/>
          </p:cNvSpPr>
          <p:nvPr/>
        </p:nvSpPr>
        <p:spPr bwMode="auto">
          <a:xfrm flipV="1">
            <a:off x="4114800" y="4724400"/>
            <a:ext cx="3810000" cy="11430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97233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Изменения кожи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1600201"/>
            <a:ext cx="4495800" cy="4525963"/>
          </a:xfrm>
          <a:solidFill>
            <a:schemeClr val="accent3"/>
          </a:solidFill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Гиперпигментация кожи и слизистых оболочек с повышенным отложением мелатонина при хронической надпочечниковой недостаточности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Коричневая пигментация борозд на ладони у больного </a:t>
            </a:r>
            <a:r>
              <a:rPr lang="ru-RU" altLang="ru-RU" dirty="0" err="1"/>
              <a:t>Аддисоновой</a:t>
            </a:r>
            <a:r>
              <a:rPr lang="ru-RU" altLang="ru-RU" dirty="0"/>
              <a:t> болезнью</a:t>
            </a:r>
          </a:p>
        </p:txBody>
      </p:sp>
      <p:pic>
        <p:nvPicPr>
          <p:cNvPr id="68612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871" y="2764805"/>
            <a:ext cx="3417259" cy="2196755"/>
          </a:xfrm>
          <a:noFill/>
        </p:spPr>
      </p:pic>
      <p:sp>
        <p:nvSpPr>
          <p:cNvPr id="68613" name="Line 5"/>
          <p:cNvSpPr>
            <a:spLocks noChangeShapeType="1"/>
          </p:cNvSpPr>
          <p:nvPr/>
        </p:nvSpPr>
        <p:spPr bwMode="auto">
          <a:xfrm flipV="1">
            <a:off x="5715000" y="4572000"/>
            <a:ext cx="1295400" cy="11430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58472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Изменения роста волос</a:t>
            </a:r>
          </a:p>
        </p:txBody>
      </p:sp>
      <p:sp>
        <p:nvSpPr>
          <p:cNvPr id="6963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0" y="5029201"/>
            <a:ext cx="6629400" cy="1554163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 err="1"/>
              <a:t>Гирсутиизм</a:t>
            </a:r>
            <a:r>
              <a:rPr lang="ru-RU" altLang="ru-RU" sz="2400" dirty="0"/>
              <a:t> –появление волос в </a:t>
            </a:r>
            <a:r>
              <a:rPr lang="ru-RU" altLang="ru-RU" sz="2400" dirty="0" err="1"/>
              <a:t>андрогензависимых</a:t>
            </a:r>
            <a:r>
              <a:rPr lang="ru-RU" altLang="ru-RU" sz="2400" dirty="0"/>
              <a:t> зонах у женщин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400" dirty="0"/>
              <a:t>    ( Проявления гирсутизма на лице: появление усов, бороды, </a:t>
            </a:r>
            <a:r>
              <a:rPr lang="ru-RU" altLang="ru-RU" sz="2400" dirty="0" err="1"/>
              <a:t>бакенбардов</a:t>
            </a:r>
            <a:r>
              <a:rPr lang="ru-RU" altLang="ru-RU" sz="2400" dirty="0"/>
              <a:t>)</a:t>
            </a:r>
          </a:p>
        </p:txBody>
      </p:sp>
      <p:pic>
        <p:nvPicPr>
          <p:cNvPr id="69636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52800" y="1447800"/>
            <a:ext cx="5943600" cy="3532188"/>
          </a:xfrm>
          <a:noFill/>
        </p:spPr>
      </p:pic>
      <p:sp>
        <p:nvSpPr>
          <p:cNvPr id="69637" name="Line 8"/>
          <p:cNvSpPr>
            <a:spLocks noChangeShapeType="1"/>
          </p:cNvSpPr>
          <p:nvPr/>
        </p:nvSpPr>
        <p:spPr bwMode="auto">
          <a:xfrm flipV="1">
            <a:off x="4648200" y="3962400"/>
            <a:ext cx="3657600" cy="11430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2392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Изменения роста волос</a:t>
            </a:r>
          </a:p>
        </p:txBody>
      </p:sp>
      <p:sp>
        <p:nvSpPr>
          <p:cNvPr id="70659" name="Rectangle 5"/>
          <p:cNvSpPr>
            <a:spLocks noGrp="1" noChangeArrowheads="1"/>
          </p:cNvSpPr>
          <p:nvPr>
            <p:ph type="body" sz="half" idx="1"/>
          </p:nvPr>
        </p:nvSpPr>
        <p:spPr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sz="2400" dirty="0"/>
              <a:t>Проявления гирсутизма: повышенное </a:t>
            </a:r>
            <a:r>
              <a:rPr lang="ru-RU" altLang="ru-RU" sz="2400" dirty="0" err="1"/>
              <a:t>оволосение</a:t>
            </a:r>
            <a:r>
              <a:rPr lang="ru-RU" altLang="ru-RU" sz="2400" dirty="0"/>
              <a:t> рук, зоны ареол, белой линии живота, внутренней поверхности бедер</a:t>
            </a:r>
          </a:p>
          <a:p>
            <a:pPr eaLnBrk="1" hangingPunct="1"/>
            <a:r>
              <a:rPr lang="ru-RU" altLang="ru-RU" sz="2400" dirty="0"/>
              <a:t>Гирсутизм наблюдается при избытке мужских половых гормонов при избыточной их продукции надпочечниками, яичниками </a:t>
            </a:r>
          </a:p>
        </p:txBody>
      </p:sp>
      <p:pic>
        <p:nvPicPr>
          <p:cNvPr id="70660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789" y="1600201"/>
            <a:ext cx="2209423" cy="4525963"/>
          </a:xfrm>
          <a:noFill/>
        </p:spPr>
      </p:pic>
      <p:sp>
        <p:nvSpPr>
          <p:cNvPr id="70661" name="Line 8"/>
          <p:cNvSpPr>
            <a:spLocks noChangeShapeType="1"/>
          </p:cNvSpPr>
          <p:nvPr/>
        </p:nvSpPr>
        <p:spPr bwMode="auto">
          <a:xfrm>
            <a:off x="5486400" y="2438400"/>
            <a:ext cx="1981200" cy="91440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662" name="Line 9"/>
          <p:cNvSpPr>
            <a:spLocks noChangeShapeType="1"/>
          </p:cNvSpPr>
          <p:nvPr/>
        </p:nvSpPr>
        <p:spPr bwMode="auto">
          <a:xfrm>
            <a:off x="5410200" y="2819400"/>
            <a:ext cx="2743200" cy="114300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0663" name="Line 10"/>
          <p:cNvSpPr>
            <a:spLocks noChangeShapeType="1"/>
          </p:cNvSpPr>
          <p:nvPr/>
        </p:nvSpPr>
        <p:spPr bwMode="auto">
          <a:xfrm>
            <a:off x="5334000" y="3276600"/>
            <a:ext cx="2667000" cy="114300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95951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sz="4000"/>
              <a:t>Изменение размеров грудной железы</a:t>
            </a:r>
          </a:p>
        </p:txBody>
      </p:sp>
      <p:sp>
        <p:nvSpPr>
          <p:cNvPr id="71683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1524000"/>
            <a:ext cx="4876800" cy="510540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Гинекомастия –увеличение размеров грудной железы у мужчин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Встречается при изменении нормального соотношения эстрогенов и тестостерона у больных циррозом печени, при наличии опухолей секретирующих эстрогены, при применении эстрогенов для лечения рака предстательной железы, акромегалии, </a:t>
            </a:r>
            <a:r>
              <a:rPr lang="ru-RU" altLang="ru-RU" sz="2400" dirty="0" err="1"/>
              <a:t>хромофобных</a:t>
            </a:r>
            <a:r>
              <a:rPr lang="ru-RU" altLang="ru-RU" sz="2400" dirty="0"/>
              <a:t> опухолях гипофиза, евнухоидизме</a:t>
            </a:r>
          </a:p>
        </p:txBody>
      </p:sp>
      <p:pic>
        <p:nvPicPr>
          <p:cNvPr id="71684" name="Picture 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81800" y="1371600"/>
            <a:ext cx="3352800" cy="4953000"/>
          </a:xfrm>
          <a:noFill/>
        </p:spPr>
      </p:pic>
      <p:sp>
        <p:nvSpPr>
          <p:cNvPr id="71685" name="Line 7"/>
          <p:cNvSpPr>
            <a:spLocks noChangeShapeType="1"/>
          </p:cNvSpPr>
          <p:nvPr/>
        </p:nvSpPr>
        <p:spPr bwMode="auto">
          <a:xfrm>
            <a:off x="6019800" y="2209800"/>
            <a:ext cx="1447800" cy="30480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44619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sz="4000"/>
              <a:t>Изменение формы наружных половых органов</a:t>
            </a:r>
          </a:p>
        </p:txBody>
      </p:sp>
      <p:sp>
        <p:nvSpPr>
          <p:cNvPr id="72707" name="Rectangle 5"/>
          <p:cNvSpPr>
            <a:spLocks noGrp="1" noChangeArrowheads="1"/>
          </p:cNvSpPr>
          <p:nvPr>
            <p:ph type="body" sz="half" idx="1"/>
          </p:nvPr>
        </p:nvSpPr>
        <p:spPr>
          <a:solidFill>
            <a:schemeClr val="accent2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000" dirty="0"/>
              <a:t>Наружные половые органы девочки с женским </a:t>
            </a:r>
            <a:r>
              <a:rPr lang="ru-RU" altLang="ru-RU" sz="2000" dirty="0" err="1"/>
              <a:t>пседогермафродитизмом</a:t>
            </a:r>
            <a:r>
              <a:rPr lang="ru-RU" altLang="ru-RU" sz="2000" dirty="0"/>
              <a:t> (Внешне: клитор увеличивается, напоминает половой член)</a:t>
            </a:r>
          </a:p>
          <a:p>
            <a:pPr eaLnBrk="1" hangingPunct="1">
              <a:lnSpc>
                <a:spcPct val="90000"/>
              </a:lnSpc>
            </a:pPr>
            <a:endParaRPr lang="ru-RU" altLang="ru-RU" sz="2000" dirty="0"/>
          </a:p>
          <a:p>
            <a:pPr eaLnBrk="1" hangingPunct="1">
              <a:lnSpc>
                <a:spcPct val="90000"/>
              </a:lnSpc>
            </a:pPr>
            <a:r>
              <a:rPr lang="ru-RU" altLang="ru-RU" sz="2000" dirty="0"/>
              <a:t>Наружные половые органы у больного, страдающего </a:t>
            </a:r>
            <a:r>
              <a:rPr lang="ru-RU" altLang="ru-RU" sz="2000" dirty="0" err="1"/>
              <a:t>адипозогенитальной</a:t>
            </a:r>
            <a:r>
              <a:rPr lang="ru-RU" altLang="ru-RU" sz="2000" dirty="0"/>
              <a:t> дистрофией (характеризуется отложением жира по женскому типу, гипоплазией гонад и наружных гениталий)</a:t>
            </a:r>
          </a:p>
        </p:txBody>
      </p:sp>
      <p:pic>
        <p:nvPicPr>
          <p:cNvPr id="72708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0" y="1447801"/>
            <a:ext cx="2971800" cy="2765425"/>
          </a:xfrm>
          <a:noFill/>
        </p:spPr>
      </p:pic>
      <p:pic>
        <p:nvPicPr>
          <p:cNvPr id="7270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4343400"/>
            <a:ext cx="32131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0" name="Line 9"/>
          <p:cNvSpPr>
            <a:spLocks noChangeShapeType="1"/>
          </p:cNvSpPr>
          <p:nvPr/>
        </p:nvSpPr>
        <p:spPr bwMode="auto">
          <a:xfrm>
            <a:off x="6096000" y="2590800"/>
            <a:ext cx="2133600" cy="762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2711" name="Line 10"/>
          <p:cNvSpPr>
            <a:spLocks noChangeShapeType="1"/>
          </p:cNvSpPr>
          <p:nvPr/>
        </p:nvSpPr>
        <p:spPr bwMode="auto">
          <a:xfrm>
            <a:off x="5943600" y="5029200"/>
            <a:ext cx="2286000" cy="4572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6228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Изменения роста</a:t>
            </a:r>
          </a:p>
        </p:txBody>
      </p:sp>
      <p:sp>
        <p:nvSpPr>
          <p:cNvPr id="7373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4495800" cy="4876800"/>
          </a:xfrm>
          <a:solidFill>
            <a:schemeClr val="accent4"/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Девушка карликового роста гипофизарного происхождения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Отставание в росте с 1 -2 лет жизни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Тело пропорционально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Генитальная гипоплазия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Волосы растут только на голове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В умственном отношении развиваются нормально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Рост не превышает 80 -130 см – нанизм</a:t>
            </a:r>
            <a:r>
              <a:rPr lang="ru-RU" altLang="ru-RU" sz="2000" dirty="0"/>
              <a:t> </a:t>
            </a:r>
          </a:p>
          <a:p>
            <a:pPr eaLnBrk="1" hangingPunct="1">
              <a:lnSpc>
                <a:spcPct val="90000"/>
              </a:lnSpc>
            </a:pPr>
            <a:endParaRPr lang="ru-RU" altLang="ru-RU" sz="2000" dirty="0"/>
          </a:p>
        </p:txBody>
      </p:sp>
      <p:pic>
        <p:nvPicPr>
          <p:cNvPr id="73732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61188" y="1524000"/>
            <a:ext cx="3021012" cy="4006850"/>
          </a:xfrm>
          <a:noFill/>
        </p:spPr>
      </p:pic>
      <p:sp>
        <p:nvSpPr>
          <p:cNvPr id="73733" name="Line 8"/>
          <p:cNvSpPr>
            <a:spLocks noChangeShapeType="1"/>
          </p:cNvSpPr>
          <p:nvPr/>
        </p:nvSpPr>
        <p:spPr bwMode="auto">
          <a:xfrm flipV="1">
            <a:off x="6324600" y="3200400"/>
            <a:ext cx="1219200" cy="2514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3734" name="Line 9"/>
          <p:cNvSpPr>
            <a:spLocks noChangeShapeType="1"/>
          </p:cNvSpPr>
          <p:nvPr/>
        </p:nvSpPr>
        <p:spPr bwMode="auto">
          <a:xfrm flipV="1">
            <a:off x="6477000" y="5486400"/>
            <a:ext cx="121920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2139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934200" y="274638"/>
            <a:ext cx="3276600" cy="109696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/>
              <a:t>Изменения роста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533400"/>
            <a:ext cx="5638800" cy="59436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Гигантизм  гипофизарная форма начинается в детстве (усиленный рост с 12 лет)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Лоб развит, челюсти меньше (треугольный череп)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Пышные волосы на голове, на теле мало выражены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 err="1"/>
              <a:t>Гипогонадизм</a:t>
            </a:r>
            <a:r>
              <a:rPr lang="ru-RU" altLang="ru-RU" sz="2400" dirty="0"/>
              <a:t> с импотенцией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Относительная умственная слабость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Рост более 190см (более 205см)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Размах рук превышает длину тела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Размеры верхней половины тела меньше нижней половины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Выпадение боковых полей зрения в следствие битемпоральной гемианопсии</a:t>
            </a:r>
          </a:p>
        </p:txBody>
      </p:sp>
      <p:pic>
        <p:nvPicPr>
          <p:cNvPr id="74756" name="Picture 6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67601" y="1447800"/>
            <a:ext cx="2811463" cy="4800600"/>
          </a:xfrm>
          <a:noFill/>
        </p:spPr>
      </p:pic>
      <p:sp>
        <p:nvSpPr>
          <p:cNvPr id="74757" name="Rectangle 7"/>
          <p:cNvSpPr>
            <a:spLocks noChangeArrowheads="1"/>
          </p:cNvSpPr>
          <p:nvPr/>
        </p:nvSpPr>
        <p:spPr bwMode="auto">
          <a:xfrm>
            <a:off x="8610600" y="3733800"/>
            <a:ext cx="2286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74758" name="Line 8"/>
          <p:cNvSpPr>
            <a:spLocks noChangeShapeType="1"/>
          </p:cNvSpPr>
          <p:nvPr/>
        </p:nvSpPr>
        <p:spPr bwMode="auto">
          <a:xfrm>
            <a:off x="7543800" y="2743200"/>
            <a:ext cx="914400" cy="1524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59" name="Line 9"/>
          <p:cNvSpPr>
            <a:spLocks noChangeShapeType="1"/>
          </p:cNvSpPr>
          <p:nvPr/>
        </p:nvSpPr>
        <p:spPr bwMode="auto">
          <a:xfrm flipV="1">
            <a:off x="6781800" y="4114800"/>
            <a:ext cx="1524000" cy="38100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4760" name="Line 10"/>
          <p:cNvSpPr>
            <a:spLocks noChangeShapeType="1"/>
          </p:cNvSpPr>
          <p:nvPr/>
        </p:nvSpPr>
        <p:spPr bwMode="auto">
          <a:xfrm flipV="1">
            <a:off x="6781800" y="5181600"/>
            <a:ext cx="1600200" cy="0"/>
          </a:xfrm>
          <a:prstGeom prst="line">
            <a:avLst/>
          </a:prstGeom>
          <a:noFill/>
          <a:ln w="1047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56432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Ожирение: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ru-RU" b="1" dirty="0"/>
              <a:t>Церебральное </a:t>
            </a:r>
            <a:r>
              <a:rPr lang="ru-RU" altLang="ru-RU" dirty="0"/>
              <a:t>-касается всего тела (ожирение лица, груди, толстый слой брюшины свисает в виде </a:t>
            </a:r>
            <a:r>
              <a:rPr lang="ru-RU" altLang="ru-RU" dirty="0" err="1"/>
              <a:t>предника</a:t>
            </a:r>
            <a:r>
              <a:rPr lang="ru-RU" altLang="ru-RU" dirty="0"/>
              <a:t>, чуть ли не достигая коленей, на ногах жировая подушка образует складки)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err="1"/>
              <a:t>Фрелиха</a:t>
            </a:r>
            <a:r>
              <a:rPr lang="ru-RU" altLang="ru-RU" dirty="0"/>
              <a:t> –разновидность </a:t>
            </a:r>
            <a:r>
              <a:rPr lang="ru-RU" altLang="ru-RU" dirty="0" err="1"/>
              <a:t>гипотялямического</a:t>
            </a:r>
            <a:r>
              <a:rPr lang="ru-RU" altLang="ru-RU" dirty="0"/>
              <a:t> ожирения с отложением жира в форме пояса сочетается с дистрофией гонад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err="1"/>
              <a:t>Кушингоидное</a:t>
            </a:r>
            <a:r>
              <a:rPr lang="ru-RU" altLang="ru-RU" b="1" dirty="0"/>
              <a:t> ожирение</a:t>
            </a:r>
            <a:r>
              <a:rPr lang="ru-RU" altLang="ru-RU" dirty="0"/>
              <a:t> –лунообразное лицо, жировой горб над 7м шейным позвонком, ожирение верхней и средней частей живота</a:t>
            </a:r>
          </a:p>
        </p:txBody>
      </p:sp>
    </p:spTree>
    <p:extLst>
      <p:ext uri="{BB962C8B-B14F-4D97-AF65-F5344CB8AC3E}">
        <p14:creationId xmlns:p14="http://schemas.microsoft.com/office/powerpoint/2010/main" val="233918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Изменение веса тела</a:t>
            </a:r>
          </a:p>
        </p:txBody>
      </p:sp>
      <p:sp>
        <p:nvSpPr>
          <p:cNvPr id="7680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3352800" cy="4876800"/>
          </a:xfrm>
          <a:solidFill>
            <a:schemeClr val="accent3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Ожирение –избыточное отложение жира в подкожной клетчатке, брюшной полости с развитием жировой дистрофии органов и тканей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Слева на право: церебральное ожирение,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 тип </a:t>
            </a:r>
            <a:r>
              <a:rPr lang="ru-RU" altLang="ru-RU" sz="2400" dirty="0" err="1"/>
              <a:t>Фрейлиха</a:t>
            </a:r>
            <a:r>
              <a:rPr lang="ru-RU" altLang="ru-RU" sz="2400" dirty="0"/>
              <a:t>, 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400" dirty="0"/>
              <a:t>тип </a:t>
            </a:r>
            <a:r>
              <a:rPr lang="ru-RU" altLang="ru-RU" sz="2400" dirty="0" err="1"/>
              <a:t>Кушинга</a:t>
            </a:r>
            <a:endParaRPr lang="ru-RU" altLang="ru-RU" sz="2400" dirty="0"/>
          </a:p>
        </p:txBody>
      </p:sp>
      <p:pic>
        <p:nvPicPr>
          <p:cNvPr id="76804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38800" y="2057401"/>
            <a:ext cx="4724400" cy="3135313"/>
          </a:xfrm>
          <a:noFill/>
        </p:spPr>
      </p:pic>
      <p:sp>
        <p:nvSpPr>
          <p:cNvPr id="76805" name="Line 8"/>
          <p:cNvSpPr>
            <a:spLocks noChangeShapeType="1"/>
          </p:cNvSpPr>
          <p:nvPr/>
        </p:nvSpPr>
        <p:spPr bwMode="auto">
          <a:xfrm flipV="1">
            <a:off x="4267200" y="3962400"/>
            <a:ext cx="1905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6806" name="Line 9"/>
          <p:cNvSpPr>
            <a:spLocks noChangeShapeType="1"/>
          </p:cNvSpPr>
          <p:nvPr/>
        </p:nvSpPr>
        <p:spPr bwMode="auto">
          <a:xfrm flipV="1">
            <a:off x="4419600" y="4572000"/>
            <a:ext cx="2209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6807" name="Line 10"/>
          <p:cNvSpPr>
            <a:spLocks noChangeShapeType="1"/>
          </p:cNvSpPr>
          <p:nvPr/>
        </p:nvSpPr>
        <p:spPr bwMode="auto">
          <a:xfrm flipV="1">
            <a:off x="4267200" y="5029200"/>
            <a:ext cx="5334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6808" name="Line 11"/>
          <p:cNvSpPr>
            <a:spLocks noChangeShapeType="1"/>
          </p:cNvSpPr>
          <p:nvPr/>
        </p:nvSpPr>
        <p:spPr bwMode="auto">
          <a:xfrm flipV="1">
            <a:off x="4495800" y="4495800"/>
            <a:ext cx="35814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82199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Ожирение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b="1" dirty="0" err="1"/>
              <a:t>Гипотиреоидное</a:t>
            </a:r>
            <a:r>
              <a:rPr lang="ru-RU" altLang="ru-RU" b="1" dirty="0"/>
              <a:t> </a:t>
            </a:r>
            <a:r>
              <a:rPr lang="ru-RU" altLang="ru-RU" dirty="0"/>
              <a:t>- равномерное распространение ожирения по всему телу, кожа более плотной консистенции чем при </a:t>
            </a:r>
            <a:r>
              <a:rPr lang="ru-RU" altLang="ru-RU" dirty="0" err="1"/>
              <a:t>др.формах</a:t>
            </a:r>
            <a:r>
              <a:rPr lang="ru-RU" altLang="ru-RU" dirty="0"/>
              <a:t> ожирения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 dirty="0" err="1"/>
              <a:t>Гипоовариальное</a:t>
            </a:r>
            <a:r>
              <a:rPr lang="ru-RU" altLang="ru-RU" dirty="0"/>
              <a:t> - отложение жира в области </a:t>
            </a:r>
            <a:r>
              <a:rPr lang="ru-RU" altLang="ru-RU" dirty="0" err="1"/>
              <a:t>веретел</a:t>
            </a:r>
            <a:r>
              <a:rPr lang="ru-RU" altLang="ru-RU" dirty="0"/>
              <a:t>, таза, ягодичной области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 dirty="0" err="1"/>
              <a:t>Липодистрофический</a:t>
            </a:r>
            <a:r>
              <a:rPr lang="ru-RU" altLang="ru-RU" b="1" dirty="0"/>
              <a:t> тип (Болезнь Симонса)</a:t>
            </a:r>
            <a:r>
              <a:rPr lang="ru-RU" altLang="ru-RU" dirty="0"/>
              <a:t> – резко похудевшее лицо в контрасте с сильно ожиревшей ягодичной областью</a:t>
            </a:r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24922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Изменение веса тела</a:t>
            </a:r>
          </a:p>
        </p:txBody>
      </p:sp>
      <p:sp>
        <p:nvSpPr>
          <p:cNvPr id="7885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1600201"/>
            <a:ext cx="3352800" cy="4525963"/>
          </a:xfrm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dirty="0"/>
              <a:t>Ожирение при Гипотиреозе,</a:t>
            </a:r>
          </a:p>
          <a:p>
            <a:pPr eaLnBrk="1" hangingPunct="1"/>
            <a:r>
              <a:rPr lang="ru-RU" altLang="ru-RU" dirty="0" err="1"/>
              <a:t>Гиповаризме</a:t>
            </a:r>
            <a:endParaRPr lang="ru-RU" altLang="ru-RU" dirty="0"/>
          </a:p>
          <a:p>
            <a:pPr eaLnBrk="1" hangingPunct="1"/>
            <a:r>
              <a:rPr lang="ru-RU" altLang="ru-RU" dirty="0" err="1"/>
              <a:t>Липодистрофии</a:t>
            </a:r>
            <a:endParaRPr lang="ru-RU" altLang="ru-RU" dirty="0"/>
          </a:p>
        </p:txBody>
      </p:sp>
      <p:pic>
        <p:nvPicPr>
          <p:cNvPr id="78852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0" y="1981200"/>
            <a:ext cx="4876800" cy="3227388"/>
          </a:xfrm>
          <a:noFill/>
        </p:spPr>
      </p:pic>
      <p:sp>
        <p:nvSpPr>
          <p:cNvPr id="78853" name="Line 8"/>
          <p:cNvSpPr>
            <a:spLocks noChangeShapeType="1"/>
          </p:cNvSpPr>
          <p:nvPr/>
        </p:nvSpPr>
        <p:spPr bwMode="auto">
          <a:xfrm>
            <a:off x="4419600" y="2286000"/>
            <a:ext cx="1676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8854" name="Line 9"/>
          <p:cNvSpPr>
            <a:spLocks noChangeShapeType="1"/>
          </p:cNvSpPr>
          <p:nvPr/>
        </p:nvSpPr>
        <p:spPr bwMode="auto">
          <a:xfrm>
            <a:off x="4343400" y="2971800"/>
            <a:ext cx="33528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8855" name="Line 10"/>
          <p:cNvSpPr>
            <a:spLocks noChangeShapeType="1"/>
          </p:cNvSpPr>
          <p:nvPr/>
        </p:nvSpPr>
        <p:spPr bwMode="auto">
          <a:xfrm>
            <a:off x="4724400" y="3505200"/>
            <a:ext cx="4572000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21736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/>
              <a:t>Диагностика ожирения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ru-RU" altLang="ru-RU" b="1" dirty="0" smtClean="0"/>
              <a:t>ИМТ = вес (кг) / рост (м</a:t>
            </a:r>
            <a:r>
              <a:rPr lang="ru-RU" altLang="ru-RU" b="1" baseline="30000" dirty="0" smtClean="0"/>
              <a:t>2</a:t>
            </a:r>
            <a:r>
              <a:rPr lang="ru-RU" altLang="ru-RU" b="1" dirty="0" smtClean="0"/>
              <a:t>)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Недостаточная масса тела ИМТ</a:t>
            </a:r>
            <a:r>
              <a:rPr lang="en-US" altLang="ru-RU" dirty="0" smtClean="0"/>
              <a:t>&lt;</a:t>
            </a:r>
            <a:r>
              <a:rPr lang="ru-RU" altLang="ru-RU" dirty="0" smtClean="0"/>
              <a:t> </a:t>
            </a:r>
            <a:r>
              <a:rPr lang="en-US" altLang="ru-RU" dirty="0" smtClean="0"/>
              <a:t>1</a:t>
            </a:r>
            <a:r>
              <a:rPr lang="ru-RU" altLang="ru-RU" dirty="0" smtClean="0"/>
              <a:t>8,5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Норма                                    ИМТ 18,5 –24,9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Избыточная масса тела     ИМТ 25,0 –29,9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Ожирение    </a:t>
            </a:r>
            <a:r>
              <a:rPr lang="en-US" altLang="ru-RU" dirty="0" smtClean="0"/>
              <a:t>I                        </a:t>
            </a:r>
            <a:r>
              <a:rPr lang="ru-RU" altLang="ru-RU" dirty="0" smtClean="0"/>
              <a:t>ИМТ 30,0 –34,9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                       </a:t>
            </a:r>
            <a:r>
              <a:rPr lang="en-US" altLang="ru-RU" dirty="0" smtClean="0"/>
              <a:t>II</a:t>
            </a:r>
            <a:r>
              <a:rPr lang="ru-RU" altLang="ru-RU" dirty="0" smtClean="0"/>
              <a:t>                       ИМТ 35,0 –39,9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                      </a:t>
            </a:r>
            <a:r>
              <a:rPr lang="en-US" altLang="ru-RU" dirty="0" smtClean="0"/>
              <a:t>III</a:t>
            </a:r>
            <a:r>
              <a:rPr lang="ru-RU" altLang="ru-RU" dirty="0" smtClean="0"/>
              <a:t>                       ИМТ</a:t>
            </a:r>
            <a:r>
              <a:rPr lang="en-US" altLang="ru-RU" dirty="0" smtClean="0"/>
              <a:t> </a:t>
            </a:r>
            <a:r>
              <a:rPr lang="en-US" altLang="ru-RU" u="sng" dirty="0" smtClean="0"/>
              <a:t>&gt;</a:t>
            </a:r>
            <a:r>
              <a:rPr lang="en-US" altLang="ru-RU" dirty="0" smtClean="0"/>
              <a:t> 40</a:t>
            </a:r>
            <a:r>
              <a:rPr lang="ru-RU" altLang="ru-RU" dirty="0" smtClean="0"/>
              <a:t>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80478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pPr eaLnBrk="1" hangingPunct="1"/>
            <a:r>
              <a:rPr lang="ru-RU" altLang="ru-RU" b="1" smtClean="0"/>
              <a:t>Диагностика ожирения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2209800" y="1524000"/>
            <a:ext cx="7772400" cy="5105400"/>
          </a:xfrm>
          <a:solidFill>
            <a:schemeClr val="accent5"/>
          </a:solidFill>
        </p:spPr>
        <p:txBody>
          <a:bodyPr rtlCol="0">
            <a:normAutofit fontScale="85000" lnSpcReduction="10000"/>
          </a:bodyPr>
          <a:lstStyle/>
          <a:p>
            <a:pPr>
              <a:buNone/>
              <a:defRPr/>
            </a:pPr>
            <a:r>
              <a:rPr lang="ru-RU" b="1" dirty="0"/>
              <a:t>    Окружность талии</a:t>
            </a:r>
            <a:r>
              <a:rPr lang="ru-RU" dirty="0"/>
              <a:t>   (измеряют  в конце выдоха, располагая измерительную ленту на середине расстояния между гребнями подвздошных костей и краем реберных дуг )</a:t>
            </a:r>
          </a:p>
          <a:p>
            <a:pPr>
              <a:buNone/>
              <a:defRPr/>
            </a:pPr>
            <a:r>
              <a:rPr lang="ru-RU" dirty="0"/>
              <a:t>    Избыток висцерального жира при                   </a:t>
            </a:r>
            <a:br>
              <a:rPr lang="ru-RU" dirty="0"/>
            </a:b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ОТ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мужчины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&gt;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94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 см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(ранее 102 см)</a:t>
            </a:r>
          </a:p>
          <a:p>
            <a:pPr>
              <a:buClr>
                <a:schemeClr val="accent1"/>
              </a:buClr>
              <a:buSzPct val="80000"/>
              <a:buNone/>
              <a:defRPr/>
            </a:pP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ОТ женщины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&gt;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8</a:t>
            </a:r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0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Times New Roman" pitchFamily="18" charset="0"/>
              </a:rPr>
              <a:t> см </a:t>
            </a:r>
            <a:r>
              <a:rPr lang="ru-RU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(ранее 88 см)</a:t>
            </a:r>
            <a:endParaRPr lang="ru-RU" sz="1600" dirty="0"/>
          </a:p>
          <a:p>
            <a:pPr>
              <a:buClr>
                <a:schemeClr val="accent1"/>
              </a:buClr>
              <a:buSzPct val="80000"/>
              <a:buNone/>
              <a:defRPr/>
            </a:pPr>
            <a:r>
              <a:rPr lang="ru-RU" b="1" dirty="0"/>
              <a:t>   Соотношение ОТ/ОБ</a:t>
            </a:r>
            <a:r>
              <a:rPr lang="ru-RU" dirty="0"/>
              <a:t> (</a:t>
            </a:r>
            <a:r>
              <a:rPr lang="ru-RU" dirty="0">
                <a:cs typeface="Times New Roman" pitchFamily="18" charset="0"/>
              </a:rPr>
              <a:t>измерить </a:t>
            </a:r>
            <a:r>
              <a:rPr lang="ru-RU" dirty="0"/>
              <a:t>ОТ</a:t>
            </a:r>
            <a:r>
              <a:rPr lang="ru-RU" dirty="0">
                <a:cs typeface="Times New Roman" pitchFamily="18" charset="0"/>
              </a:rPr>
              <a:t> в самом узком месте</a:t>
            </a:r>
            <a:r>
              <a:rPr lang="ru-RU" dirty="0"/>
              <a:t>, ОБ </a:t>
            </a:r>
            <a:r>
              <a:rPr lang="ru-RU" dirty="0">
                <a:cs typeface="Times New Roman" pitchFamily="18" charset="0"/>
              </a:rPr>
              <a:t>в самом широком месте</a:t>
            </a:r>
            <a:r>
              <a:rPr lang="ru-RU" dirty="0"/>
              <a:t>, </a:t>
            </a:r>
            <a:r>
              <a:rPr lang="ru-RU" dirty="0">
                <a:cs typeface="Times New Roman" pitchFamily="18" charset="0"/>
              </a:rPr>
              <a:t>разделить </a:t>
            </a:r>
            <a:r>
              <a:rPr lang="ru-RU" dirty="0"/>
              <a:t>ОТ на ОБ)</a:t>
            </a:r>
          </a:p>
          <a:p>
            <a:pPr>
              <a:buNone/>
              <a:defRPr/>
            </a:pPr>
            <a:r>
              <a:rPr lang="ru-RU" dirty="0"/>
              <a:t>    </a:t>
            </a:r>
            <a:r>
              <a:rPr lang="ru-RU" b="1" dirty="0"/>
              <a:t>ОТ/ОБ </a:t>
            </a:r>
            <a:r>
              <a:rPr lang="en-US" b="1" dirty="0"/>
              <a:t>&gt;1 –</a:t>
            </a:r>
            <a:r>
              <a:rPr lang="ru-RU" b="1" dirty="0"/>
              <a:t> М,      ОТ/ОБ </a:t>
            </a:r>
            <a:r>
              <a:rPr lang="en-US" b="1" dirty="0"/>
              <a:t>&gt;</a:t>
            </a:r>
            <a:r>
              <a:rPr lang="ru-RU" b="1" dirty="0"/>
              <a:t> 0,85 – Ж </a:t>
            </a:r>
          </a:p>
        </p:txBody>
      </p:sp>
    </p:spTree>
    <p:extLst>
      <p:ext uri="{BB962C8B-B14F-4D97-AF65-F5344CB8AC3E}">
        <p14:creationId xmlns:p14="http://schemas.microsoft.com/office/powerpoint/2010/main" val="372649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/>
              <a:t>Кахексия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/>
            <a:r>
              <a:rPr lang="ru-RU" altLang="ru-RU" dirty="0" smtClean="0"/>
              <a:t> нарушение питания с понижением веса ниже нормы прежде всего за счет жировых отложений в подкожной клетчатке и брюшной полости, атрофией мышечной ткани, уменьшением размеров внутренних органов, развитием нарушений белкового, углеводного, </a:t>
            </a:r>
            <a:r>
              <a:rPr lang="ru-RU" altLang="ru-RU" dirty="0" err="1" smtClean="0"/>
              <a:t>водно</a:t>
            </a:r>
            <a:r>
              <a:rPr lang="ru-RU" altLang="ru-RU" dirty="0" smtClean="0"/>
              <a:t> – солевого обмена</a:t>
            </a:r>
          </a:p>
        </p:txBody>
      </p:sp>
    </p:spTree>
    <p:extLst>
      <p:ext uri="{BB962C8B-B14F-4D97-AF65-F5344CB8AC3E}">
        <p14:creationId xmlns:p14="http://schemas.microsoft.com/office/powerpoint/2010/main" val="151094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sz="4000"/>
              <a:t>Снижение веса при эндокринопатиях 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Снижение веса при эндокринных заболеваниях возможно из – за </a:t>
            </a:r>
            <a:r>
              <a:rPr lang="ru-RU" altLang="ru-RU" dirty="0" err="1"/>
              <a:t>гиперметаболизма</a:t>
            </a:r>
            <a:r>
              <a:rPr lang="ru-RU" altLang="ru-RU" dirty="0"/>
              <a:t> при гиперфункции щитовидной железы у больных ДТЗ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При пониженной выработке всех гормонов передней доли гипофиза (болезнь </a:t>
            </a:r>
            <a:r>
              <a:rPr lang="ru-RU" altLang="ru-RU" dirty="0" err="1"/>
              <a:t>Симмондса</a:t>
            </a:r>
            <a:r>
              <a:rPr lang="ru-RU" altLang="ru-RU" dirty="0"/>
              <a:t> или гипофизарная кахексия) причиной являются послеродовые кровотечения, травмы головы с переломом костей черепа, </a:t>
            </a:r>
            <a:r>
              <a:rPr lang="ru-RU" altLang="ru-RU" dirty="0" err="1"/>
              <a:t>нейроинфекции</a:t>
            </a:r>
            <a:r>
              <a:rPr lang="ru-RU" altLang="ru-RU" dirty="0"/>
              <a:t>, ревматизм, синуситы, туберкулез</a:t>
            </a:r>
          </a:p>
        </p:txBody>
      </p:sp>
    </p:spTree>
    <p:extLst>
      <p:ext uri="{BB962C8B-B14F-4D97-AF65-F5344CB8AC3E}">
        <p14:creationId xmlns:p14="http://schemas.microsoft.com/office/powerpoint/2010/main" val="305376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Болезнь Симмондса (1914</a:t>
            </a:r>
            <a:r>
              <a:rPr lang="ru-RU" altLang="ru-RU" sz="2400"/>
              <a:t>г</a:t>
            </a:r>
            <a:r>
              <a:rPr lang="ru-RU" altLang="ru-RU" smtClean="0"/>
              <a:t>.)</a:t>
            </a:r>
          </a:p>
        </p:txBody>
      </p:sp>
      <p:sp>
        <p:nvSpPr>
          <p:cNvPr id="8397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1"/>
            <a:ext cx="5029200" cy="4525963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Резкое истощение, остаются одна кожа да кости, отмечается старческий вид больных. Особенно лица, отсутствие волос на лице у мужчин,  часто выпадают волосы на лобке и подмышечной впадине, кожа сухая, матовая, потерявшая тургор, морщинистая</a:t>
            </a:r>
          </a:p>
        </p:txBody>
      </p:sp>
      <p:pic>
        <p:nvPicPr>
          <p:cNvPr id="83972" name="Picture 7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971" y="2168170"/>
            <a:ext cx="1895058" cy="3390025"/>
          </a:xfrm>
          <a:noFill/>
        </p:spPr>
      </p:pic>
      <p:sp>
        <p:nvSpPr>
          <p:cNvPr id="83973" name="Rectangle 8"/>
          <p:cNvSpPr>
            <a:spLocks noChangeArrowheads="1"/>
          </p:cNvSpPr>
          <p:nvPr/>
        </p:nvSpPr>
        <p:spPr bwMode="auto">
          <a:xfrm>
            <a:off x="8305800" y="4038600"/>
            <a:ext cx="1524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89979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200" b="1"/>
              <a:t>Изможденная красота или как худеют до смерти…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1" y="5013326"/>
            <a:ext cx="8588375" cy="18446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1800" b="1" i="1"/>
              <a:t>«Я знаю, что вид обнаженного тела вызывает отвращение, но я хочу, чтобы люди знали об опасности анорексии». Изабель Каро,  27 лет. Вес 31кг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1800" b="1" i="1"/>
              <a:t>Нервная анорексия, как и при болезни Симмондса в основе гипофункция аденогипофиза, заболевание начинается в подростковом возрасте, провоцирующий фактор –психологический конфликт</a:t>
            </a:r>
          </a:p>
        </p:txBody>
      </p:sp>
      <p:pic>
        <p:nvPicPr>
          <p:cNvPr id="84996" name="Picture 4" descr="Шокирующие рекламные плакаты об опасностях анорексии появились на этой неделе в Милане.">
            <a:hlinkClick r:id="rId2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46350" y="1622425"/>
            <a:ext cx="7664450" cy="3360738"/>
          </a:xfrm>
        </p:spPr>
      </p:pic>
    </p:spTree>
    <p:extLst>
      <p:ext uri="{BB962C8B-B14F-4D97-AF65-F5344CB8AC3E}">
        <p14:creationId xmlns:p14="http://schemas.microsoft.com/office/powerpoint/2010/main" val="287007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Лабораторные методы в эндокринологии</a:t>
            </a:r>
          </a:p>
        </p:txBody>
      </p:sp>
    </p:spTree>
    <p:extLst>
      <p:ext uri="{BB962C8B-B14F-4D97-AF65-F5344CB8AC3E}">
        <p14:creationId xmlns:p14="http://schemas.microsoft.com/office/powerpoint/2010/main" val="369932728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/>
              <a:t>Методы определения содержания гормонов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2400" b="1" dirty="0" err="1"/>
              <a:t>Радиоимунный</a:t>
            </a:r>
            <a:r>
              <a:rPr lang="ru-RU" altLang="ru-RU" sz="2400" dirty="0"/>
              <a:t>: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гормонам (С-пептиду, ТТГ, АКТГ, АДГ, др.), циркулирующим в крови, присущи антигенные свойства.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При применении специальных иммунных сывороток, содержащих стандартный гормон, меченный изотопом, возникает конкуренция между определяемым и стандартным гормоном, в результате чего определяемый гормон вытесняет стандартный гормон из комплекса антиген –антитело.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dirty="0"/>
              <a:t>По возникающим изменениям радиоактивности можно судить о концентрации определяемого гормона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ru-RU" altLang="ru-RU" sz="2400" b="1" dirty="0"/>
              <a:t>Иммуноферментный</a:t>
            </a:r>
            <a:r>
              <a:rPr lang="ru-RU" alt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517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/>
              <a:t>Определение содержания гормонов и электролитов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уровня экскреции с мочой 17 –</a:t>
            </a:r>
            <a:r>
              <a:rPr lang="ru-RU" altLang="ru-RU" dirty="0" err="1"/>
              <a:t>оксикетостероидов</a:t>
            </a:r>
            <a:r>
              <a:rPr lang="ru-RU" altLang="ru-RU" dirty="0"/>
              <a:t> и 17 –</a:t>
            </a:r>
            <a:r>
              <a:rPr lang="ru-RU" altLang="ru-RU" dirty="0" err="1"/>
              <a:t>кетостероидов</a:t>
            </a:r>
            <a:r>
              <a:rPr lang="ru-RU" altLang="ru-RU" dirty="0"/>
              <a:t> для диагностики синдрома Иценко –</a:t>
            </a:r>
            <a:r>
              <a:rPr lang="ru-RU" altLang="ru-RU" dirty="0" err="1"/>
              <a:t>Кушинга</a:t>
            </a:r>
            <a:r>
              <a:rPr lang="ru-RU" altLang="ru-RU" dirty="0"/>
              <a:t> и хронической надпочечной недостаточности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глюкозы крови при сахарном диабете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кальция и фосфора крови при поражении околощитовидных желез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Натрия и калия для получения представления о минералокортикоидной функции надпочечников</a:t>
            </a:r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1296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457200"/>
            <a:ext cx="7772400" cy="6096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3200" dirty="0">
                <a:cs typeface="Times New Roman" pitchFamily="18" charset="0"/>
              </a:rPr>
              <a:t>Структура </a:t>
            </a:r>
            <a:r>
              <a:rPr lang="ru-RU" sz="3200" dirty="0" err="1">
                <a:cs typeface="Times New Roman" pitchFamily="18" charset="0"/>
              </a:rPr>
              <a:t>проинсулина</a:t>
            </a:r>
            <a:r>
              <a:rPr lang="ru-RU" sz="3200" dirty="0">
                <a:cs typeface="Times New Roman" pitchFamily="18" charset="0"/>
              </a:rPr>
              <a:t> и инсулина</a:t>
            </a:r>
            <a:r>
              <a:rPr lang="ru-RU" dirty="0" smtClean="0"/>
              <a:t> 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1447800"/>
            <a:ext cx="4800600" cy="5257800"/>
          </a:xfrm>
          <a:solidFill>
            <a:schemeClr val="accent3"/>
          </a:solidFill>
        </p:spPr>
        <p:txBody>
          <a:bodyPr/>
          <a:lstStyle/>
          <a:p>
            <a:pPr eaLnBrk="1" hangingPunct="1"/>
            <a:r>
              <a:rPr lang="ru-RU" altLang="ru-RU" sz="2400" dirty="0">
                <a:cs typeface="Times New Roman" panose="02020603050405020304" pitchFamily="18" charset="0"/>
              </a:rPr>
              <a:t>α – и  β</a:t>
            </a:r>
            <a:r>
              <a:rPr lang="ru-RU" altLang="ru-RU" sz="2400" b="1" dirty="0"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cs typeface="Times New Roman" panose="02020603050405020304" pitchFamily="18" charset="0"/>
              </a:rPr>
              <a:t>– цепи (21 и 30 АК остатков), связаны </a:t>
            </a:r>
            <a:r>
              <a:rPr lang="en-US" altLang="ru-RU" sz="2400" dirty="0">
                <a:cs typeface="Times New Roman" panose="02020603050405020304" pitchFamily="18" charset="0"/>
              </a:rPr>
              <a:t>S</a:t>
            </a:r>
            <a:r>
              <a:rPr lang="ru-RU" altLang="ru-RU" sz="2400" dirty="0">
                <a:cs typeface="Times New Roman" panose="02020603050405020304" pitchFamily="18" charset="0"/>
              </a:rPr>
              <a:t> –</a:t>
            </a:r>
            <a:r>
              <a:rPr lang="en-US" altLang="ru-RU" sz="2400" dirty="0">
                <a:cs typeface="Times New Roman" panose="02020603050405020304" pitchFamily="18" charset="0"/>
              </a:rPr>
              <a:t>S</a:t>
            </a:r>
            <a:r>
              <a:rPr lang="ru-RU" altLang="ru-RU" sz="2400" dirty="0">
                <a:cs typeface="Times New Roman" panose="02020603050405020304" pitchFamily="18" charset="0"/>
              </a:rPr>
              <a:t> мостиками между остатками </a:t>
            </a:r>
            <a:r>
              <a:rPr lang="ru-RU" altLang="ru-RU" sz="2400" dirty="0" err="1">
                <a:cs typeface="Times New Roman" panose="02020603050405020304" pitchFamily="18" charset="0"/>
              </a:rPr>
              <a:t>Цис</a:t>
            </a:r>
            <a:r>
              <a:rPr lang="ru-RU" altLang="ru-RU" sz="2400" dirty="0">
                <a:cs typeface="Times New Roman" panose="02020603050405020304" pitchFamily="18" charset="0"/>
              </a:rPr>
              <a:t> в положениях А7 - В7 и А20 –В19.</a:t>
            </a:r>
          </a:p>
          <a:p>
            <a:pPr eaLnBrk="1" hangingPunct="1"/>
            <a:r>
              <a:rPr lang="ru-RU" altLang="ru-RU" sz="2400" dirty="0" err="1">
                <a:cs typeface="Times New Roman" panose="02020603050405020304" pitchFamily="18" charset="0"/>
              </a:rPr>
              <a:t>Проинсулин</a:t>
            </a:r>
            <a:r>
              <a:rPr lang="ru-RU" altLang="ru-RU" sz="2400" dirty="0">
                <a:cs typeface="Times New Roman" panose="02020603050405020304" pitchFamily="18" charset="0"/>
              </a:rPr>
              <a:t> переходит  в </a:t>
            </a:r>
            <a:r>
              <a:rPr lang="en-US" altLang="ru-RU" sz="2400" dirty="0">
                <a:cs typeface="Times New Roman" panose="02020603050405020304" pitchFamily="18" charset="0"/>
              </a:rPr>
              <a:t>Ins</a:t>
            </a:r>
            <a:r>
              <a:rPr lang="ru-RU" altLang="ru-RU" sz="2400" dirty="0">
                <a:cs typeface="Times New Roman" panose="02020603050405020304" pitchFamily="18" charset="0"/>
              </a:rPr>
              <a:t> при отщеплении С-пептида. </a:t>
            </a:r>
          </a:p>
          <a:p>
            <a:pPr eaLnBrk="1" hangingPunct="1"/>
            <a:r>
              <a:rPr lang="ru-RU" altLang="ru-RU" sz="2400" dirty="0">
                <a:cs typeface="Times New Roman" panose="02020603050405020304" pitchFamily="18" charset="0"/>
              </a:rPr>
              <a:t>С –</a:t>
            </a:r>
            <a:r>
              <a:rPr lang="ru-RU" altLang="ru-RU" sz="2400" dirty="0"/>
              <a:t> </a:t>
            </a:r>
            <a:r>
              <a:rPr lang="ru-RU" altLang="ru-RU" sz="2400" dirty="0">
                <a:cs typeface="Times New Roman" panose="02020603050405020304" pitchFamily="18" charset="0"/>
              </a:rPr>
              <a:t>пептид в меньшей степени разрушается печенью и может быть использован как косвенный маркер инсулин –секретирующей  способности </a:t>
            </a:r>
            <a:r>
              <a:rPr lang="ru-RU" altLang="ru-RU" sz="2400" dirty="0"/>
              <a:t> п</a:t>
            </a:r>
            <a:r>
              <a:rPr lang="ru-RU" altLang="ru-RU" sz="2400" dirty="0">
                <a:cs typeface="Times New Roman" panose="02020603050405020304" pitchFamily="18" charset="0"/>
              </a:rPr>
              <a:t>оджелудочной железы.</a:t>
            </a:r>
            <a:r>
              <a:rPr lang="ru-RU" altLang="ru-RU" sz="2400" dirty="0"/>
              <a:t> </a:t>
            </a:r>
          </a:p>
        </p:txBody>
      </p:sp>
      <p:pic>
        <p:nvPicPr>
          <p:cNvPr id="89092" name="Picture 5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0800" y="1524000"/>
            <a:ext cx="4191000" cy="4114800"/>
          </a:xfrm>
          <a:noFill/>
        </p:spPr>
      </p:pic>
      <p:sp>
        <p:nvSpPr>
          <p:cNvPr id="89093" name="Rectangle 4"/>
          <p:cNvSpPr>
            <a:spLocks noChangeArrowheads="1"/>
          </p:cNvSpPr>
          <p:nvPr/>
        </p:nvSpPr>
        <p:spPr bwMode="auto">
          <a:xfrm>
            <a:off x="4452938" y="116205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27781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609600"/>
            <a:ext cx="8229600" cy="420688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С-пептид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1828800"/>
            <a:ext cx="7772400" cy="4343400"/>
          </a:xfrm>
          <a:solidFill>
            <a:schemeClr val="accent3"/>
          </a:solidFill>
        </p:spPr>
        <p:txBody>
          <a:bodyPr>
            <a:normAutofit fontScale="85000" lnSpcReduction="20000"/>
          </a:bodyPr>
          <a:lstStyle/>
          <a:p>
            <a:pPr algn="just" eaLnBrk="1" hangingPunct="1">
              <a:lnSpc>
                <a:spcPct val="110000"/>
              </a:lnSpc>
            </a:pP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Позволяет судить об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инсулиносекретирующей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способности островкового аппарата ПЖ. 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натощак – менее 0,4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нмоль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/л, с высокой вероятностью свидетельствует о манифестации СД1 и абсолютной недостаточности инсулина.</a:t>
            </a:r>
          </a:p>
          <a:p>
            <a:pPr algn="just" eaLnBrk="1" hangingPunct="1">
              <a:lnSpc>
                <a:spcPct val="110000"/>
              </a:lnSpc>
            </a:pP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–пептид более 1 нормы свидетельство </a:t>
            </a:r>
            <a:r>
              <a:rPr lang="ru-RU" alt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гиперинсулинемии</a:t>
            </a:r>
            <a:r>
              <a:rPr lang="ru-RU" alt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относительной инсулиновой недостаточности, которая наблюдается при СД2 типа</a:t>
            </a:r>
          </a:p>
        </p:txBody>
      </p:sp>
    </p:spTree>
    <p:extLst>
      <p:ext uri="{BB962C8B-B14F-4D97-AF65-F5344CB8AC3E}">
        <p14:creationId xmlns:p14="http://schemas.microsoft.com/office/powerpoint/2010/main" val="63596671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274638"/>
            <a:ext cx="8458200" cy="1706562"/>
          </a:xfrm>
        </p:spPr>
        <p:txBody>
          <a:bodyPr/>
          <a:lstStyle/>
          <a:p>
            <a:pPr eaLnBrk="1" hangingPunct="1"/>
            <a:r>
              <a:rPr lang="ru-RU" alt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Гликированный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гемоглобин.</a:t>
            </a:r>
            <a:b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HHbA</a:t>
            </a:r>
            <a:r>
              <a:rPr lang="en-US" altLang="ru-RU" baseline="-2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altLang="ru-RU" baseline="-2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2819400" y="2133600"/>
            <a:ext cx="7086600" cy="4038600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just" eaLnBrk="1" hangingPunct="1"/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норме до 6%</a:t>
            </a:r>
          </a:p>
          <a:p>
            <a:pPr algn="just" eaLnBrk="1" hangingPunct="1"/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Позволяет оценить качество компенсации СД на протяжении предшествовавших 110-120 дней.</a:t>
            </a:r>
          </a:p>
          <a:p>
            <a:pPr algn="just" eaLnBrk="1" hangingPunct="1"/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</a:t>
            </a:r>
            <a:r>
              <a:rPr lang="en-US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HHbA</a:t>
            </a:r>
            <a:r>
              <a:rPr lang="en-US" altLang="ru-RU" baseline="-2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рекомендуется исследовать каждые 3 месяца.</a:t>
            </a:r>
          </a:p>
        </p:txBody>
      </p:sp>
    </p:spTree>
    <p:extLst>
      <p:ext uri="{BB962C8B-B14F-4D97-AF65-F5344CB8AC3E}">
        <p14:creationId xmlns:p14="http://schemas.microsoft.com/office/powerpoint/2010/main" val="34742360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ГТТГ (гликемический тест толерантности к глюкозе)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>
          <a:xfrm>
            <a:off x="2209800" y="1981200"/>
            <a:ext cx="7772400" cy="44958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110000"/>
              </a:lnSpc>
              <a:buFontTx/>
              <a:buNone/>
            </a:pPr>
            <a:r>
              <a:rPr lang="ru-RU" alt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Нагрузка глюкозой:</a:t>
            </a:r>
            <a:endParaRPr lang="ru-RU" alt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ru-RU" alt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взрослых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–75 г глюкозы в 300 мл воды; выпить в течение 3 –5 минут;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ru-RU" alt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детей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–1,75 г глюкозы / кг веса в 300 мл воды; выпить в течение 3 –5 минут;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ru-RU" altLang="ru-RU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гестационный</a:t>
            </a:r>
            <a:r>
              <a:rPr lang="ru-RU" alt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СД 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alt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ГТТ  на 24 –28  с 50 г глюкозы, при (-) результате ГТТ повторяют на 32 –34 неделе </a:t>
            </a:r>
            <a:r>
              <a:rPr lang="ru-RU" alt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гестации</a:t>
            </a:r>
            <a:r>
              <a:rPr lang="ru-RU" alt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 100 г .</a:t>
            </a:r>
          </a:p>
          <a:p>
            <a:pPr eaLnBrk="1" hangingPunct="1">
              <a:lnSpc>
                <a:spcPct val="110000"/>
              </a:lnSpc>
              <a:buFontTx/>
              <a:buNone/>
            </a:pPr>
            <a:endParaRPr lang="ru-RU" alt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78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64341" y="1794716"/>
            <a:ext cx="9144000" cy="2387600"/>
          </a:xfrm>
        </p:spPr>
        <p:txBody>
          <a:bodyPr/>
          <a:lstStyle/>
          <a:p>
            <a:pPr eaLnBrk="1" hangingPunct="1"/>
            <a:r>
              <a:rPr lang="ru-RU" altLang="ru-RU" sz="4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Инструментальные методы исследования в эндокринологии</a:t>
            </a:r>
          </a:p>
        </p:txBody>
      </p:sp>
    </p:spTree>
    <p:extLst>
      <p:ext uri="{BB962C8B-B14F-4D97-AF65-F5344CB8AC3E}">
        <p14:creationId xmlns:p14="http://schemas.microsoft.com/office/powerpoint/2010/main" val="360858437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Методы 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10596282" cy="48768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 eaLnBrk="1" hangingPunct="1"/>
            <a:r>
              <a:rPr lang="ru-RU" alt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Ультразвуковая </a:t>
            </a:r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диагностика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щитовидной железы, надпочечников, яичников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Радиоизотопная диагностика</a:t>
            </a:r>
          </a:p>
          <a:p>
            <a:pPr algn="just" eaLnBrk="1" hangingPunct="1">
              <a:buFontTx/>
              <a:buNone/>
            </a:pP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Сцинтиграфия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 радиоактивный йод 131 вводят в/в, в виде раствора или капсулы перорально, с последующей фиксацией поглощения йода щитовидной железой. Применяют для диагностики гиперфункции щитовидной железы и дифференциальной диагностики ДТЗ и аденомы </a:t>
            </a:r>
            <a:r>
              <a:rPr lang="ru-RU" alt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Пламера</a:t>
            </a:r>
            <a:endParaRPr lang="ru-RU" alt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ru-RU" alt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Термография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 при тиреотоксикозе с подозрением на  рак щитовидной железы выявляют участки более интенсивного инфракрасного излучения</a:t>
            </a:r>
          </a:p>
          <a:p>
            <a:pPr algn="just" eaLnBrk="1" hangingPunct="1"/>
            <a:r>
              <a:rPr lang="ru-RU" alt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Рентгенологическое исследование</a:t>
            </a:r>
          </a:p>
        </p:txBody>
      </p:sp>
    </p:spTree>
    <p:extLst>
      <p:ext uri="{BB962C8B-B14F-4D97-AF65-F5344CB8AC3E}">
        <p14:creationId xmlns:p14="http://schemas.microsoft.com/office/powerpoint/2010/main" val="243191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1828800"/>
            <a:ext cx="7772400" cy="177165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/>
              <a:t>Роль рентгенологической диагностики в эндокринологической практике</a:t>
            </a:r>
          </a:p>
        </p:txBody>
      </p:sp>
    </p:spTree>
    <p:extLst>
      <p:ext uri="{BB962C8B-B14F-4D97-AF65-F5344CB8AC3E}">
        <p14:creationId xmlns:p14="http://schemas.microsoft.com/office/powerpoint/2010/main" val="20676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81736" y="193956"/>
            <a:ext cx="8229600" cy="56356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 dirty="0"/>
              <a:t>Рентгенография 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>
          <a:xfrm>
            <a:off x="605119" y="914399"/>
            <a:ext cx="10582834" cy="5755341"/>
          </a:xfrm>
          <a:solidFill>
            <a:schemeClr val="accent3"/>
          </a:solidFill>
        </p:spPr>
        <p:txBody>
          <a:bodyPr>
            <a:normAutofit fontScale="92500" lnSpcReduction="20000"/>
          </a:bodyPr>
          <a:lstStyle/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endParaRPr lang="ru-RU" altLang="ru-RU" sz="2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исследовании видны только те железы, поглотительная способность которых в отношении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лучей отличается от окружающих тканей</a:t>
            </a: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Загрудинный зоб –дает тень на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при его объемности, смещение дыхательного горла</a:t>
            </a: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черепа в боковой проекции видно турецкое седло. По его размерам судят о величине гипофиза</a:t>
            </a: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Тень на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в области верхнего полюса почки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м.б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опухоли надпочечника. Для уточнения, связана ли опухоль с почкой или надпочечником выполняется КТ, МРТ органов брюшной полости</a:t>
            </a: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Гормоны влияют на костную систему: применяется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оценки состояния и развития костного скелета.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Роимер</a:t>
            </a: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при акромегалии – расширение турецкого седла, сильно развиты лобные пазухи, верхний край глазницы выступает вперед, скуловая кость увеличена, кости черепа утолщены</a:t>
            </a:r>
          </a:p>
          <a:p>
            <a:pPr algn="just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эндокринной патологии часто развивается остеопороз</a:t>
            </a:r>
          </a:p>
        </p:txBody>
      </p:sp>
    </p:spTree>
    <p:extLst>
      <p:ext uri="{BB962C8B-B14F-4D97-AF65-F5344CB8AC3E}">
        <p14:creationId xmlns:p14="http://schemas.microsoft.com/office/powerpoint/2010/main" val="185239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		Турецкое седло в </a:t>
            </a:r>
            <a:b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1-норме  	2-при акромегалии</a:t>
            </a:r>
          </a:p>
        </p:txBody>
      </p:sp>
      <p:pic>
        <p:nvPicPr>
          <p:cNvPr id="99331" name="Picture 4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0800" y="2209801"/>
            <a:ext cx="4038600" cy="3416299"/>
          </a:xfrm>
          <a:noFill/>
        </p:spPr>
      </p:pic>
      <p:pic>
        <p:nvPicPr>
          <p:cNvPr id="99332" name="Picture 3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2209800"/>
            <a:ext cx="4038600" cy="3416300"/>
          </a:xfrm>
          <a:noFill/>
        </p:spPr>
      </p:pic>
      <p:sp>
        <p:nvSpPr>
          <p:cNvPr id="99333" name="Line 5"/>
          <p:cNvSpPr>
            <a:spLocks noChangeShapeType="1"/>
          </p:cNvSpPr>
          <p:nvPr/>
        </p:nvSpPr>
        <p:spPr bwMode="auto">
          <a:xfrm flipV="1">
            <a:off x="1981200" y="4343400"/>
            <a:ext cx="1676400" cy="762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9334" name="Line 6"/>
          <p:cNvSpPr>
            <a:spLocks noChangeShapeType="1"/>
          </p:cNvSpPr>
          <p:nvPr/>
        </p:nvSpPr>
        <p:spPr bwMode="auto">
          <a:xfrm flipV="1">
            <a:off x="6400800" y="4724400"/>
            <a:ext cx="1981200" cy="12192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57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 smtClean="0"/>
              <a:t>Рентгенография 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76400" y="1600201"/>
            <a:ext cx="4724400" cy="4525963"/>
          </a:xfrm>
          <a:solidFill>
            <a:schemeClr val="accent4"/>
          </a:solidFill>
        </p:spPr>
        <p:txBody>
          <a:bodyPr/>
          <a:lstStyle/>
          <a:p>
            <a:pPr algn="just" eaLnBrk="1" hangingPunct="1"/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Преобладание процессов разрушения костной ткани над костеобразованием приводит к остеопорозу – уменьшению плотности костной ткани.</a:t>
            </a:r>
          </a:p>
          <a:p>
            <a:pPr algn="just" eaLnBrk="1" hangingPunct="1"/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сопровождается повышенным риском переломов</a:t>
            </a:r>
          </a:p>
          <a:p>
            <a:pPr algn="just" eaLnBrk="1" hangingPunct="1"/>
            <a:r>
              <a:rPr lang="ru-RU" alt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Остеопороз при синдроме </a:t>
            </a:r>
            <a:r>
              <a:rPr lang="ru-RU" altLang="ru-RU" sz="24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endParaRPr lang="ru-RU" alt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0356" name="Picture 4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53200" y="1371601"/>
            <a:ext cx="3886200" cy="4765675"/>
          </a:xfrm>
          <a:noFill/>
        </p:spPr>
      </p:pic>
    </p:spTree>
    <p:extLst>
      <p:ext uri="{BB962C8B-B14F-4D97-AF65-F5344CB8AC3E}">
        <p14:creationId xmlns:p14="http://schemas.microsoft.com/office/powerpoint/2010/main" val="74105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84412" y="673701"/>
            <a:ext cx="9925235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84413" y="2169941"/>
            <a:ext cx="992523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6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6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14146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Спасибо за </a:t>
            </a:r>
            <a:r>
              <a:rPr lang="ru-RU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внимание</a:t>
            </a:r>
            <a:r>
              <a:rPr lang="en-US" sz="6000" smtClean="0">
                <a:latin typeface="Arial" panose="020B0604020202020204" pitchFamily="34" charset="0"/>
                <a:cs typeface="Arial" panose="020B0604020202020204" pitchFamily="34" charset="0"/>
              </a:rPr>
              <a:t> !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92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6CEE7979-2DBE-468F-8DFD-55CA9F6F9DFB}" vid="{E08F77D4-2A5E-4E05-9E7D-C385027EFC5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3110</Words>
  <Application>Microsoft Office PowerPoint</Application>
  <PresentationFormat>Широкоэкранный</PresentationFormat>
  <Paragraphs>327</Paragraphs>
  <Slides>86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86</vt:i4>
      </vt:variant>
    </vt:vector>
  </HeadingPairs>
  <TitlesOfParts>
    <vt:vector size="93" baseType="lpstr">
      <vt:lpstr>Arial</vt:lpstr>
      <vt:lpstr>Calibri</vt:lpstr>
      <vt:lpstr>Tahoma</vt:lpstr>
      <vt:lpstr>Times New Roman</vt:lpstr>
      <vt:lpstr>Wingdings</vt:lpstr>
      <vt:lpstr>Wingdings 2</vt:lpstr>
      <vt:lpstr>Тема1</vt:lpstr>
      <vt:lpstr>Презентация PowerPoint</vt:lpstr>
      <vt:lpstr>ПЛАН </vt:lpstr>
      <vt:lpstr>Общие подходы к диагностике эндокринных заболеваний</vt:lpstr>
      <vt:lpstr>Методы исследования</vt:lpstr>
      <vt:lpstr>Расспрос при патологии желез внутренней секреции</vt:lpstr>
      <vt:lpstr>жалобы</vt:lpstr>
      <vt:lpstr>Жалобы</vt:lpstr>
      <vt:lpstr>Патогенез жалоб</vt:lpstr>
      <vt:lpstr>Патогенез жалоб</vt:lpstr>
      <vt:lpstr>Жалобы</vt:lpstr>
      <vt:lpstr>Жалобы</vt:lpstr>
      <vt:lpstr>Жалобы</vt:lpstr>
      <vt:lpstr>Жалобы</vt:lpstr>
      <vt:lpstr>Жалобы</vt:lpstr>
      <vt:lpstr>Анамнез при патологии желез внутренней секреции</vt:lpstr>
      <vt:lpstr>Анамнез</vt:lpstr>
      <vt:lpstr>Анамнез</vt:lpstr>
      <vt:lpstr>Осмотр при патологии желез внутренней секреции </vt:lpstr>
      <vt:lpstr> Осмотр   </vt:lpstr>
      <vt:lpstr> </vt:lpstr>
      <vt:lpstr> </vt:lpstr>
      <vt:lpstr>Изменение  при эндокринных заболеваний</vt:lpstr>
      <vt:lpstr>Кратко о гипофизарном нанизме(карликовости)</vt:lpstr>
      <vt:lpstr>Гипофизарный нанизм (больная Е., 16 лет)</vt:lpstr>
      <vt:lpstr>Презентация PowerPoint</vt:lpstr>
      <vt:lpstr>Презентация PowerPoint</vt:lpstr>
      <vt:lpstr>Кенади привезли домой из роддома, когда ей было три недели. Спустя восемь месяцев у неё диагностировали примордиальную карликовость.</vt:lpstr>
      <vt:lpstr>При рождении Кенади Джордин Бромли (Kenadie Jourdin-Bromley) весила 1,1 килограмма, и через какое-то время у неё диагностировали примордиальную карликовость. Сегодня Кенади 12 лет, и она ходит в школу в городе Китченер в Канаде. Несмотря на своё состояние девочка занимается плаванием, играет в хоккей и ведёт себя, как обычный подросток. Сегодня рост Кенади составляет 1 метр, а весит она столько же, сколько среднестатистический двухлетний ребёнок.</vt:lpstr>
      <vt:lpstr>Эозинофильная аденома гипофиза, акромегалия </vt:lpstr>
      <vt:lpstr>Презентация PowerPoint</vt:lpstr>
      <vt:lpstr>Презентация PowerPoint</vt:lpstr>
      <vt:lpstr>Гигантизм</vt:lpstr>
      <vt:lpstr>Гигантизм</vt:lpstr>
      <vt:lpstr>Гипофизарный нанизм у больного  17 лет(слева) и здоровый подросток того же возраста           ( справа)</vt:lpstr>
      <vt:lpstr>Презентация PowerPoint</vt:lpstr>
      <vt:lpstr>Презентация PowerPoint</vt:lpstr>
      <vt:lpstr>Презентация PowerPoint</vt:lpstr>
      <vt:lpstr>Презентация PowerPoint</vt:lpstr>
      <vt:lpstr>Гипотиреоз </vt:lpstr>
      <vt:lpstr>Гипотиреоз</vt:lpstr>
      <vt:lpstr>Презентация PowerPoint</vt:lpstr>
      <vt:lpstr>Болезнь Иценко-Кушинга (Гиперкортицизм)</vt:lpstr>
      <vt:lpstr>Осмотр </vt:lpstr>
      <vt:lpstr>Ксантоматоз</vt:lpstr>
      <vt:lpstr>Липоидный некробиоз –</vt:lpstr>
      <vt:lpstr>Осмотр </vt:lpstr>
      <vt:lpstr>Презентация PowerPoint</vt:lpstr>
      <vt:lpstr>Осмотр голова, шея</vt:lpstr>
      <vt:lpstr>Осмотр голова, шея</vt:lpstr>
      <vt:lpstr>Осмотр голова, шея</vt:lpstr>
      <vt:lpstr>Осмотр голова, шея</vt:lpstr>
      <vt:lpstr>Осмотр голова, шея</vt:lpstr>
      <vt:lpstr>Осмотр голова, шея</vt:lpstr>
      <vt:lpstr>Изменения кожи</vt:lpstr>
      <vt:lpstr>Изменения кожи</vt:lpstr>
      <vt:lpstr>Изменения роста волос</vt:lpstr>
      <vt:lpstr>Изменения роста волос</vt:lpstr>
      <vt:lpstr>Изменение размеров грудной железы</vt:lpstr>
      <vt:lpstr>Изменение формы наружных половых органов</vt:lpstr>
      <vt:lpstr>Изменения роста</vt:lpstr>
      <vt:lpstr>Изменения роста</vt:lpstr>
      <vt:lpstr>Ожирение:</vt:lpstr>
      <vt:lpstr>Изменение веса тела</vt:lpstr>
      <vt:lpstr>Ожирение</vt:lpstr>
      <vt:lpstr>Изменение веса тела</vt:lpstr>
      <vt:lpstr>Диагностика ожирения</vt:lpstr>
      <vt:lpstr>Диагностика ожирения</vt:lpstr>
      <vt:lpstr>Кахексия</vt:lpstr>
      <vt:lpstr>Снижение веса при эндокринопатиях </vt:lpstr>
      <vt:lpstr>Болезнь Симмондса (1914г.)</vt:lpstr>
      <vt:lpstr>Изможденная красота или как худеют до смерти…</vt:lpstr>
      <vt:lpstr>Лабораторные методы в эндокринологии</vt:lpstr>
      <vt:lpstr>Методы определения содержания гормонов</vt:lpstr>
      <vt:lpstr>Определение содержания гормонов и электролитов</vt:lpstr>
      <vt:lpstr>Структура проинсулина и инсулина </vt:lpstr>
      <vt:lpstr>С-пептид</vt:lpstr>
      <vt:lpstr>Гликированный гемоглобин. HHbA1</vt:lpstr>
      <vt:lpstr>ГТТГ (гликемический тест толерантности к глюкозе)</vt:lpstr>
      <vt:lpstr>Инструментальные методы исследования в эндокринологии</vt:lpstr>
      <vt:lpstr>Методы </vt:lpstr>
      <vt:lpstr>Роль рентгенологической диагностики в эндокринологической практике</vt:lpstr>
      <vt:lpstr>Рентгенография </vt:lpstr>
      <vt:lpstr>  Турецкое седло в  1-норме   2-при акромегалии</vt:lpstr>
      <vt:lpstr>Рентгенография 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Тема4: Лабораторные и инструментальные методы диагностики эндокринных заболеваний Lecture 4: Laboratory and instrumental methods for the diagnosis of endocrinopathies.</dc:title>
  <dc:creator>Aysacheva Maftunabonu</dc:creator>
  <cp:lastModifiedBy>DELL</cp:lastModifiedBy>
  <cp:revision>16</cp:revision>
  <dcterms:created xsi:type="dcterms:W3CDTF">2021-04-16T08:37:59Z</dcterms:created>
  <dcterms:modified xsi:type="dcterms:W3CDTF">2021-04-16T16:06:13Z</dcterms:modified>
</cp:coreProperties>
</file>