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1"/>
  </p:sldMasterIdLst>
  <p:notesMasterIdLst>
    <p:notesMasterId r:id="rId51"/>
  </p:notesMasterIdLst>
  <p:sldIdLst>
    <p:sldId id="304" r:id="rId2"/>
    <p:sldId id="30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5" r:id="rId49"/>
    <p:sldId id="303" r:id="rId5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1171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789B14-B192-414B-A3EE-07E0D242EB7C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2557F36B-AE89-4BF5-B090-6399F5168423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rPr>
            <a:t>ГИПОТАЛАМУС</a:t>
          </a:r>
          <a:endParaRPr kumimoji="0" lang="ru-RU" altLang="ru-RU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cs typeface="Arial" panose="020B0604020202020204" pitchFamily="34" charset="0"/>
          </a:endParaRPr>
        </a:p>
      </dgm:t>
    </dgm:pt>
    <dgm:pt modelId="{85C67DC0-5FBB-4709-A884-A69004BC7E84}" type="parTrans" cxnId="{EFA24EC4-A864-4457-8D30-5E672B00D601}">
      <dgm:prSet/>
      <dgm:spPr/>
    </dgm:pt>
    <dgm:pt modelId="{97DE663D-B192-4DFF-B5F0-0DD7D2E0FB56}" type="sibTrans" cxnId="{EFA24EC4-A864-4457-8D30-5E672B00D601}">
      <dgm:prSet/>
      <dgm:spPr/>
    </dgm:pt>
    <dgm:pt modelId="{8E5D932F-806B-4FCA-A377-9604F9B16238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rPr>
            <a:t>Релизинг-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rPr>
            <a:t>факторы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rPr>
            <a:t>или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rPr>
            <a:t>либерины</a:t>
          </a:r>
          <a:r>
            <a:rPr kumimoji="0" lang="ru-RU" altLang="ru-RU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rPr>
            <a:t> </a:t>
          </a:r>
        </a:p>
      </dgm:t>
    </dgm:pt>
    <dgm:pt modelId="{84B02F49-EEED-45D1-ABAE-7FB6E3519991}" type="parTrans" cxnId="{B9C810B0-19BB-4A42-BC90-B912045230BC}">
      <dgm:prSet/>
      <dgm:spPr/>
    </dgm:pt>
    <dgm:pt modelId="{1828AA7D-E3E4-4011-9373-5EBBFDA625E4}" type="sibTrans" cxnId="{B9C810B0-19BB-4A42-BC90-B912045230BC}">
      <dgm:prSet/>
      <dgm:spPr/>
    </dgm:pt>
    <dgm:pt modelId="{85A531DE-AF90-4DD0-842B-C3A392611565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rPr>
            <a:t>СТАТИНЫ</a:t>
          </a:r>
          <a:endParaRPr kumimoji="0" lang="ru-RU" altLang="ru-RU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cs typeface="Arial" panose="020B0604020202020204" pitchFamily="34" charset="0"/>
          </a:endParaRPr>
        </a:p>
      </dgm:t>
    </dgm:pt>
    <dgm:pt modelId="{8B3EF69F-AA9F-4503-BA29-B4DFE393EE7B}" type="parTrans" cxnId="{E2D782E5-FB3B-4825-A180-ADA00526E7F3}">
      <dgm:prSet/>
      <dgm:spPr/>
    </dgm:pt>
    <dgm:pt modelId="{B9631449-5A54-4F51-90AC-A6D4523235CE}" type="sibTrans" cxnId="{E2D782E5-FB3B-4825-A180-ADA00526E7F3}">
      <dgm:prSet/>
      <dgm:spPr/>
    </dgm:pt>
    <dgm:pt modelId="{983606C6-0775-47E1-8D61-9FBD11A12161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rPr>
            <a:t>ОКСИТОЦИН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rPr>
            <a:t>ВАЗОПРЕССИН</a:t>
          </a:r>
          <a:endParaRPr kumimoji="0" lang="ru-RU" altLang="ru-RU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cs typeface="Arial" panose="020B0604020202020204" pitchFamily="34" charset="0"/>
          </a:endParaRPr>
        </a:p>
      </dgm:t>
    </dgm:pt>
    <dgm:pt modelId="{282018FA-EE2C-4199-BD12-DC4FEDDEBB5E}" type="parTrans" cxnId="{B1CD90FA-24FB-4FA0-BDEE-4B600B9D4770}">
      <dgm:prSet/>
      <dgm:spPr/>
    </dgm:pt>
    <dgm:pt modelId="{A6E2E525-5F08-4E6F-A870-FB451C2B3DAB}" type="sibTrans" cxnId="{B1CD90FA-24FB-4FA0-BDEE-4B600B9D4770}">
      <dgm:prSet/>
      <dgm:spPr/>
    </dgm:pt>
    <dgm:pt modelId="{E51EEC27-083C-4C94-8521-355090E2D951}" type="pres">
      <dgm:prSet presAssocID="{C3789B14-B192-414B-A3EE-07E0D242EB7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AE64B888-26B4-48C2-A419-11D1368BC3E6}" type="pres">
      <dgm:prSet presAssocID="{2557F36B-AE89-4BF5-B090-6399F5168423}" presName="hierRoot1" presStyleCnt="0">
        <dgm:presLayoutVars>
          <dgm:hierBranch/>
        </dgm:presLayoutVars>
      </dgm:prSet>
      <dgm:spPr/>
    </dgm:pt>
    <dgm:pt modelId="{E9B046DF-8CD0-4B44-A3AA-FB51449AA49E}" type="pres">
      <dgm:prSet presAssocID="{2557F36B-AE89-4BF5-B090-6399F5168423}" presName="rootComposite1" presStyleCnt="0"/>
      <dgm:spPr/>
    </dgm:pt>
    <dgm:pt modelId="{55F23070-4503-4E68-8422-9CD11DE1A2A7}" type="pres">
      <dgm:prSet presAssocID="{2557F36B-AE89-4BF5-B090-6399F5168423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3768514-C3B1-4A69-A666-B55123A7B0D2}" type="pres">
      <dgm:prSet presAssocID="{2557F36B-AE89-4BF5-B090-6399F5168423}" presName="rootConnector1" presStyleLbl="node1" presStyleIdx="0" presStyleCnt="0"/>
      <dgm:spPr/>
      <dgm:t>
        <a:bodyPr/>
        <a:lstStyle/>
        <a:p>
          <a:endParaRPr lang="ru-RU"/>
        </a:p>
      </dgm:t>
    </dgm:pt>
    <dgm:pt modelId="{38DDB73D-1FC2-4941-8106-7130BDD9EDA2}" type="pres">
      <dgm:prSet presAssocID="{2557F36B-AE89-4BF5-B090-6399F5168423}" presName="hierChild2" presStyleCnt="0"/>
      <dgm:spPr/>
    </dgm:pt>
    <dgm:pt modelId="{7340D45C-385D-46AE-BBC9-EB8D29A150BF}" type="pres">
      <dgm:prSet presAssocID="{84B02F49-EEED-45D1-ABAE-7FB6E3519991}" presName="Name35" presStyleLbl="parChTrans1D2" presStyleIdx="0" presStyleCnt="3"/>
      <dgm:spPr/>
    </dgm:pt>
    <dgm:pt modelId="{C61CA58C-5AED-4936-8197-20C9B85A05B9}" type="pres">
      <dgm:prSet presAssocID="{8E5D932F-806B-4FCA-A377-9604F9B16238}" presName="hierRoot2" presStyleCnt="0">
        <dgm:presLayoutVars>
          <dgm:hierBranch/>
        </dgm:presLayoutVars>
      </dgm:prSet>
      <dgm:spPr/>
    </dgm:pt>
    <dgm:pt modelId="{4E3D567D-E5ED-42DB-B79A-65BFCB86F9EF}" type="pres">
      <dgm:prSet presAssocID="{8E5D932F-806B-4FCA-A377-9604F9B16238}" presName="rootComposite" presStyleCnt="0"/>
      <dgm:spPr/>
    </dgm:pt>
    <dgm:pt modelId="{87D48C3F-42EC-4054-9853-63450CD6A037}" type="pres">
      <dgm:prSet presAssocID="{8E5D932F-806B-4FCA-A377-9604F9B16238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53C53A3-4094-42AD-B4B1-0BE5EC0CF517}" type="pres">
      <dgm:prSet presAssocID="{8E5D932F-806B-4FCA-A377-9604F9B16238}" presName="rootConnector" presStyleLbl="node2" presStyleIdx="0" presStyleCnt="3"/>
      <dgm:spPr/>
      <dgm:t>
        <a:bodyPr/>
        <a:lstStyle/>
        <a:p>
          <a:endParaRPr lang="ru-RU"/>
        </a:p>
      </dgm:t>
    </dgm:pt>
    <dgm:pt modelId="{552D1E5F-6F0A-42E8-8381-692DB17F2C04}" type="pres">
      <dgm:prSet presAssocID="{8E5D932F-806B-4FCA-A377-9604F9B16238}" presName="hierChild4" presStyleCnt="0"/>
      <dgm:spPr/>
    </dgm:pt>
    <dgm:pt modelId="{D1E846D8-B128-4D29-BACF-0721C5190BF4}" type="pres">
      <dgm:prSet presAssocID="{8E5D932F-806B-4FCA-A377-9604F9B16238}" presName="hierChild5" presStyleCnt="0"/>
      <dgm:spPr/>
    </dgm:pt>
    <dgm:pt modelId="{55CAB235-1B34-48A6-81C2-D13F5BCCC3F0}" type="pres">
      <dgm:prSet presAssocID="{8B3EF69F-AA9F-4503-BA29-B4DFE393EE7B}" presName="Name35" presStyleLbl="parChTrans1D2" presStyleIdx="1" presStyleCnt="3"/>
      <dgm:spPr/>
    </dgm:pt>
    <dgm:pt modelId="{D7FE244A-8691-4812-A7C8-45557E2CACB0}" type="pres">
      <dgm:prSet presAssocID="{85A531DE-AF90-4DD0-842B-C3A392611565}" presName="hierRoot2" presStyleCnt="0">
        <dgm:presLayoutVars>
          <dgm:hierBranch/>
        </dgm:presLayoutVars>
      </dgm:prSet>
      <dgm:spPr/>
    </dgm:pt>
    <dgm:pt modelId="{F29F8C77-FFBA-4089-B939-0073042E8378}" type="pres">
      <dgm:prSet presAssocID="{85A531DE-AF90-4DD0-842B-C3A392611565}" presName="rootComposite" presStyleCnt="0"/>
      <dgm:spPr/>
    </dgm:pt>
    <dgm:pt modelId="{49E27354-9547-41AD-AEB2-82EEFA7FF161}" type="pres">
      <dgm:prSet presAssocID="{85A531DE-AF90-4DD0-842B-C3A392611565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1A4EFC3-1D52-4415-9DE3-A97F96A2A5EF}" type="pres">
      <dgm:prSet presAssocID="{85A531DE-AF90-4DD0-842B-C3A392611565}" presName="rootConnector" presStyleLbl="node2" presStyleIdx="1" presStyleCnt="3"/>
      <dgm:spPr/>
      <dgm:t>
        <a:bodyPr/>
        <a:lstStyle/>
        <a:p>
          <a:endParaRPr lang="ru-RU"/>
        </a:p>
      </dgm:t>
    </dgm:pt>
    <dgm:pt modelId="{D02C4308-B50F-4062-B978-C4EEAB279A11}" type="pres">
      <dgm:prSet presAssocID="{85A531DE-AF90-4DD0-842B-C3A392611565}" presName="hierChild4" presStyleCnt="0"/>
      <dgm:spPr/>
    </dgm:pt>
    <dgm:pt modelId="{14D81C5E-97CE-4FB9-82DE-5B0C754A109B}" type="pres">
      <dgm:prSet presAssocID="{85A531DE-AF90-4DD0-842B-C3A392611565}" presName="hierChild5" presStyleCnt="0"/>
      <dgm:spPr/>
    </dgm:pt>
    <dgm:pt modelId="{3A7ABF6C-2E04-497D-BE01-44E5BC0B01D1}" type="pres">
      <dgm:prSet presAssocID="{282018FA-EE2C-4199-BD12-DC4FEDDEBB5E}" presName="Name35" presStyleLbl="parChTrans1D2" presStyleIdx="2" presStyleCnt="3"/>
      <dgm:spPr/>
    </dgm:pt>
    <dgm:pt modelId="{52BEC579-F734-43A6-9C6B-78B1159027BF}" type="pres">
      <dgm:prSet presAssocID="{983606C6-0775-47E1-8D61-9FBD11A12161}" presName="hierRoot2" presStyleCnt="0">
        <dgm:presLayoutVars>
          <dgm:hierBranch/>
        </dgm:presLayoutVars>
      </dgm:prSet>
      <dgm:spPr/>
    </dgm:pt>
    <dgm:pt modelId="{5FC70188-CF49-4330-AEFF-001DD64B0A25}" type="pres">
      <dgm:prSet presAssocID="{983606C6-0775-47E1-8D61-9FBD11A12161}" presName="rootComposite" presStyleCnt="0"/>
      <dgm:spPr/>
    </dgm:pt>
    <dgm:pt modelId="{BC249BD8-97AC-496B-8F1A-7B359936E120}" type="pres">
      <dgm:prSet presAssocID="{983606C6-0775-47E1-8D61-9FBD11A12161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1F593B1-238A-42D6-BB50-9AC458A2B0A6}" type="pres">
      <dgm:prSet presAssocID="{983606C6-0775-47E1-8D61-9FBD11A12161}" presName="rootConnector" presStyleLbl="node2" presStyleIdx="2" presStyleCnt="3"/>
      <dgm:spPr/>
      <dgm:t>
        <a:bodyPr/>
        <a:lstStyle/>
        <a:p>
          <a:endParaRPr lang="ru-RU"/>
        </a:p>
      </dgm:t>
    </dgm:pt>
    <dgm:pt modelId="{A9D37DF1-3D8A-4499-8FF9-A37F116B824B}" type="pres">
      <dgm:prSet presAssocID="{983606C6-0775-47E1-8D61-9FBD11A12161}" presName="hierChild4" presStyleCnt="0"/>
      <dgm:spPr/>
    </dgm:pt>
    <dgm:pt modelId="{B5D627B3-F5F6-478A-B872-9E33C56C52F6}" type="pres">
      <dgm:prSet presAssocID="{983606C6-0775-47E1-8D61-9FBD11A12161}" presName="hierChild5" presStyleCnt="0"/>
      <dgm:spPr/>
    </dgm:pt>
    <dgm:pt modelId="{6EC686CE-040C-4616-81A2-AD8170045844}" type="pres">
      <dgm:prSet presAssocID="{2557F36B-AE89-4BF5-B090-6399F5168423}" presName="hierChild3" presStyleCnt="0"/>
      <dgm:spPr/>
    </dgm:pt>
  </dgm:ptLst>
  <dgm:cxnLst>
    <dgm:cxn modelId="{910D5450-C643-40F7-80DB-CE60BA5B4E6C}" type="presOf" srcId="{84B02F49-EEED-45D1-ABAE-7FB6E3519991}" destId="{7340D45C-385D-46AE-BBC9-EB8D29A150BF}" srcOrd="0" destOrd="0" presId="urn:microsoft.com/office/officeart/2005/8/layout/orgChart1"/>
    <dgm:cxn modelId="{1BDE936E-9A5B-4268-91C7-6AA679C0FEB9}" type="presOf" srcId="{983606C6-0775-47E1-8D61-9FBD11A12161}" destId="{31F593B1-238A-42D6-BB50-9AC458A2B0A6}" srcOrd="1" destOrd="0" presId="urn:microsoft.com/office/officeart/2005/8/layout/orgChart1"/>
    <dgm:cxn modelId="{EFA24EC4-A864-4457-8D30-5E672B00D601}" srcId="{C3789B14-B192-414B-A3EE-07E0D242EB7C}" destId="{2557F36B-AE89-4BF5-B090-6399F5168423}" srcOrd="0" destOrd="0" parTransId="{85C67DC0-5FBB-4709-A884-A69004BC7E84}" sibTransId="{97DE663D-B192-4DFF-B5F0-0DD7D2E0FB56}"/>
    <dgm:cxn modelId="{9200492C-AC6F-4DE2-A44F-4892B56A8F1D}" type="presOf" srcId="{282018FA-EE2C-4199-BD12-DC4FEDDEBB5E}" destId="{3A7ABF6C-2E04-497D-BE01-44E5BC0B01D1}" srcOrd="0" destOrd="0" presId="urn:microsoft.com/office/officeart/2005/8/layout/orgChart1"/>
    <dgm:cxn modelId="{E82F488F-A5A2-462A-A895-E20E74920B87}" type="presOf" srcId="{983606C6-0775-47E1-8D61-9FBD11A12161}" destId="{BC249BD8-97AC-496B-8F1A-7B359936E120}" srcOrd="0" destOrd="0" presId="urn:microsoft.com/office/officeart/2005/8/layout/orgChart1"/>
    <dgm:cxn modelId="{789FF009-689D-4266-B498-4CB19399F44A}" type="presOf" srcId="{8B3EF69F-AA9F-4503-BA29-B4DFE393EE7B}" destId="{55CAB235-1B34-48A6-81C2-D13F5BCCC3F0}" srcOrd="0" destOrd="0" presId="urn:microsoft.com/office/officeart/2005/8/layout/orgChart1"/>
    <dgm:cxn modelId="{EBABABB0-77AA-42FA-9EBE-1E7F4910C62D}" type="presOf" srcId="{2557F36B-AE89-4BF5-B090-6399F5168423}" destId="{E3768514-C3B1-4A69-A666-B55123A7B0D2}" srcOrd="1" destOrd="0" presId="urn:microsoft.com/office/officeart/2005/8/layout/orgChart1"/>
    <dgm:cxn modelId="{DC8173AD-E2D9-4362-86A3-85A34B33152E}" type="presOf" srcId="{2557F36B-AE89-4BF5-B090-6399F5168423}" destId="{55F23070-4503-4E68-8422-9CD11DE1A2A7}" srcOrd="0" destOrd="0" presId="urn:microsoft.com/office/officeart/2005/8/layout/orgChart1"/>
    <dgm:cxn modelId="{52164DD9-7975-49F7-9081-AECEB19AFBCC}" type="presOf" srcId="{85A531DE-AF90-4DD0-842B-C3A392611565}" destId="{A1A4EFC3-1D52-4415-9DE3-A97F96A2A5EF}" srcOrd="1" destOrd="0" presId="urn:microsoft.com/office/officeart/2005/8/layout/orgChart1"/>
    <dgm:cxn modelId="{DCCBB4EC-D227-4693-BD73-3412BBEE3E78}" type="presOf" srcId="{8E5D932F-806B-4FCA-A377-9604F9B16238}" destId="{053C53A3-4094-42AD-B4B1-0BE5EC0CF517}" srcOrd="1" destOrd="0" presId="urn:microsoft.com/office/officeart/2005/8/layout/orgChart1"/>
    <dgm:cxn modelId="{E2D782E5-FB3B-4825-A180-ADA00526E7F3}" srcId="{2557F36B-AE89-4BF5-B090-6399F5168423}" destId="{85A531DE-AF90-4DD0-842B-C3A392611565}" srcOrd="1" destOrd="0" parTransId="{8B3EF69F-AA9F-4503-BA29-B4DFE393EE7B}" sibTransId="{B9631449-5A54-4F51-90AC-A6D4523235CE}"/>
    <dgm:cxn modelId="{B9C810B0-19BB-4A42-BC90-B912045230BC}" srcId="{2557F36B-AE89-4BF5-B090-6399F5168423}" destId="{8E5D932F-806B-4FCA-A377-9604F9B16238}" srcOrd="0" destOrd="0" parTransId="{84B02F49-EEED-45D1-ABAE-7FB6E3519991}" sibTransId="{1828AA7D-E3E4-4011-9373-5EBBFDA625E4}"/>
    <dgm:cxn modelId="{9F8D14CF-2F14-429A-809E-29F5313BC1E0}" type="presOf" srcId="{C3789B14-B192-414B-A3EE-07E0D242EB7C}" destId="{E51EEC27-083C-4C94-8521-355090E2D951}" srcOrd="0" destOrd="0" presId="urn:microsoft.com/office/officeart/2005/8/layout/orgChart1"/>
    <dgm:cxn modelId="{4DCC8AC6-DE0F-4E90-A539-A97B571F6CED}" type="presOf" srcId="{8E5D932F-806B-4FCA-A377-9604F9B16238}" destId="{87D48C3F-42EC-4054-9853-63450CD6A037}" srcOrd="0" destOrd="0" presId="urn:microsoft.com/office/officeart/2005/8/layout/orgChart1"/>
    <dgm:cxn modelId="{B5C9EACB-FE01-4A47-A4C7-7F06A82B85B0}" type="presOf" srcId="{85A531DE-AF90-4DD0-842B-C3A392611565}" destId="{49E27354-9547-41AD-AEB2-82EEFA7FF161}" srcOrd="0" destOrd="0" presId="urn:microsoft.com/office/officeart/2005/8/layout/orgChart1"/>
    <dgm:cxn modelId="{B1CD90FA-24FB-4FA0-BDEE-4B600B9D4770}" srcId="{2557F36B-AE89-4BF5-B090-6399F5168423}" destId="{983606C6-0775-47E1-8D61-9FBD11A12161}" srcOrd="2" destOrd="0" parTransId="{282018FA-EE2C-4199-BD12-DC4FEDDEBB5E}" sibTransId="{A6E2E525-5F08-4E6F-A870-FB451C2B3DAB}"/>
    <dgm:cxn modelId="{8E9D85BF-FB55-4061-99E6-FAB929155C60}" type="presParOf" srcId="{E51EEC27-083C-4C94-8521-355090E2D951}" destId="{AE64B888-26B4-48C2-A419-11D1368BC3E6}" srcOrd="0" destOrd="0" presId="urn:microsoft.com/office/officeart/2005/8/layout/orgChart1"/>
    <dgm:cxn modelId="{76EDA50F-9C08-488A-BD28-954E9B8DE130}" type="presParOf" srcId="{AE64B888-26B4-48C2-A419-11D1368BC3E6}" destId="{E9B046DF-8CD0-4B44-A3AA-FB51449AA49E}" srcOrd="0" destOrd="0" presId="urn:microsoft.com/office/officeart/2005/8/layout/orgChart1"/>
    <dgm:cxn modelId="{DA2FE582-4CDD-4FE6-B26D-92D218336D69}" type="presParOf" srcId="{E9B046DF-8CD0-4B44-A3AA-FB51449AA49E}" destId="{55F23070-4503-4E68-8422-9CD11DE1A2A7}" srcOrd="0" destOrd="0" presId="urn:microsoft.com/office/officeart/2005/8/layout/orgChart1"/>
    <dgm:cxn modelId="{F491D0D9-9928-4289-BC0F-2545E410BFD4}" type="presParOf" srcId="{E9B046DF-8CD0-4B44-A3AA-FB51449AA49E}" destId="{E3768514-C3B1-4A69-A666-B55123A7B0D2}" srcOrd="1" destOrd="0" presId="urn:microsoft.com/office/officeart/2005/8/layout/orgChart1"/>
    <dgm:cxn modelId="{C6715CB2-C8C6-4F66-908A-8278C3C545E3}" type="presParOf" srcId="{AE64B888-26B4-48C2-A419-11D1368BC3E6}" destId="{38DDB73D-1FC2-4941-8106-7130BDD9EDA2}" srcOrd="1" destOrd="0" presId="urn:microsoft.com/office/officeart/2005/8/layout/orgChart1"/>
    <dgm:cxn modelId="{5E492C59-DE2D-4B92-A8AF-1A41EEF4FB68}" type="presParOf" srcId="{38DDB73D-1FC2-4941-8106-7130BDD9EDA2}" destId="{7340D45C-385D-46AE-BBC9-EB8D29A150BF}" srcOrd="0" destOrd="0" presId="urn:microsoft.com/office/officeart/2005/8/layout/orgChart1"/>
    <dgm:cxn modelId="{C32B7ABD-21FE-43B1-A9D4-8ADA0A8F9C0F}" type="presParOf" srcId="{38DDB73D-1FC2-4941-8106-7130BDD9EDA2}" destId="{C61CA58C-5AED-4936-8197-20C9B85A05B9}" srcOrd="1" destOrd="0" presId="urn:microsoft.com/office/officeart/2005/8/layout/orgChart1"/>
    <dgm:cxn modelId="{6840E02F-2B09-4263-BE0B-8AD83BB3ACBB}" type="presParOf" srcId="{C61CA58C-5AED-4936-8197-20C9B85A05B9}" destId="{4E3D567D-E5ED-42DB-B79A-65BFCB86F9EF}" srcOrd="0" destOrd="0" presId="urn:microsoft.com/office/officeart/2005/8/layout/orgChart1"/>
    <dgm:cxn modelId="{8665A9BF-1C67-4A37-85C9-135BDC618D0B}" type="presParOf" srcId="{4E3D567D-E5ED-42DB-B79A-65BFCB86F9EF}" destId="{87D48C3F-42EC-4054-9853-63450CD6A037}" srcOrd="0" destOrd="0" presId="urn:microsoft.com/office/officeart/2005/8/layout/orgChart1"/>
    <dgm:cxn modelId="{F884D4AF-F25C-4C7E-BB0D-E63BDC6344A2}" type="presParOf" srcId="{4E3D567D-E5ED-42DB-B79A-65BFCB86F9EF}" destId="{053C53A3-4094-42AD-B4B1-0BE5EC0CF517}" srcOrd="1" destOrd="0" presId="urn:microsoft.com/office/officeart/2005/8/layout/orgChart1"/>
    <dgm:cxn modelId="{D4C7E22F-EE80-4102-8435-3EA11A288853}" type="presParOf" srcId="{C61CA58C-5AED-4936-8197-20C9B85A05B9}" destId="{552D1E5F-6F0A-42E8-8381-692DB17F2C04}" srcOrd="1" destOrd="0" presId="urn:microsoft.com/office/officeart/2005/8/layout/orgChart1"/>
    <dgm:cxn modelId="{3E6A2803-7728-4EAC-BD30-08015B36F17E}" type="presParOf" srcId="{C61CA58C-5AED-4936-8197-20C9B85A05B9}" destId="{D1E846D8-B128-4D29-BACF-0721C5190BF4}" srcOrd="2" destOrd="0" presId="urn:microsoft.com/office/officeart/2005/8/layout/orgChart1"/>
    <dgm:cxn modelId="{FCDF004D-64A0-4CEB-8CC5-9E769263F9CA}" type="presParOf" srcId="{38DDB73D-1FC2-4941-8106-7130BDD9EDA2}" destId="{55CAB235-1B34-48A6-81C2-D13F5BCCC3F0}" srcOrd="2" destOrd="0" presId="urn:microsoft.com/office/officeart/2005/8/layout/orgChart1"/>
    <dgm:cxn modelId="{0AA5505E-A803-41EB-B56A-37622D48B64E}" type="presParOf" srcId="{38DDB73D-1FC2-4941-8106-7130BDD9EDA2}" destId="{D7FE244A-8691-4812-A7C8-45557E2CACB0}" srcOrd="3" destOrd="0" presId="urn:microsoft.com/office/officeart/2005/8/layout/orgChart1"/>
    <dgm:cxn modelId="{BC33F94F-93AD-47FF-A5D6-FB47FE8D0154}" type="presParOf" srcId="{D7FE244A-8691-4812-A7C8-45557E2CACB0}" destId="{F29F8C77-FFBA-4089-B939-0073042E8378}" srcOrd="0" destOrd="0" presId="urn:microsoft.com/office/officeart/2005/8/layout/orgChart1"/>
    <dgm:cxn modelId="{2D8C8F40-403C-4D7F-AB0B-F2E8E8E5C455}" type="presParOf" srcId="{F29F8C77-FFBA-4089-B939-0073042E8378}" destId="{49E27354-9547-41AD-AEB2-82EEFA7FF161}" srcOrd="0" destOrd="0" presId="urn:microsoft.com/office/officeart/2005/8/layout/orgChart1"/>
    <dgm:cxn modelId="{6882D876-D80D-499D-81BE-92965C5898CC}" type="presParOf" srcId="{F29F8C77-FFBA-4089-B939-0073042E8378}" destId="{A1A4EFC3-1D52-4415-9DE3-A97F96A2A5EF}" srcOrd="1" destOrd="0" presId="urn:microsoft.com/office/officeart/2005/8/layout/orgChart1"/>
    <dgm:cxn modelId="{6EF29AFD-E5AC-4A7F-A23D-B6EFEA7EEF8B}" type="presParOf" srcId="{D7FE244A-8691-4812-A7C8-45557E2CACB0}" destId="{D02C4308-B50F-4062-B978-C4EEAB279A11}" srcOrd="1" destOrd="0" presId="urn:microsoft.com/office/officeart/2005/8/layout/orgChart1"/>
    <dgm:cxn modelId="{E489B6CB-E182-47E5-858E-AD412F036B9C}" type="presParOf" srcId="{D7FE244A-8691-4812-A7C8-45557E2CACB0}" destId="{14D81C5E-97CE-4FB9-82DE-5B0C754A109B}" srcOrd="2" destOrd="0" presId="urn:microsoft.com/office/officeart/2005/8/layout/orgChart1"/>
    <dgm:cxn modelId="{B8C484A1-1E70-4287-AC42-E56B1621AC1F}" type="presParOf" srcId="{38DDB73D-1FC2-4941-8106-7130BDD9EDA2}" destId="{3A7ABF6C-2E04-497D-BE01-44E5BC0B01D1}" srcOrd="4" destOrd="0" presId="urn:microsoft.com/office/officeart/2005/8/layout/orgChart1"/>
    <dgm:cxn modelId="{CCAA9DE4-34F5-4310-8D4D-C431FCF836C3}" type="presParOf" srcId="{38DDB73D-1FC2-4941-8106-7130BDD9EDA2}" destId="{52BEC579-F734-43A6-9C6B-78B1159027BF}" srcOrd="5" destOrd="0" presId="urn:microsoft.com/office/officeart/2005/8/layout/orgChart1"/>
    <dgm:cxn modelId="{EDEC3669-1C13-4A62-8FAB-650CDC7F9DCC}" type="presParOf" srcId="{52BEC579-F734-43A6-9C6B-78B1159027BF}" destId="{5FC70188-CF49-4330-AEFF-001DD64B0A25}" srcOrd="0" destOrd="0" presId="urn:microsoft.com/office/officeart/2005/8/layout/orgChart1"/>
    <dgm:cxn modelId="{C9FB0193-2318-4907-8B60-64442916DC6C}" type="presParOf" srcId="{5FC70188-CF49-4330-AEFF-001DD64B0A25}" destId="{BC249BD8-97AC-496B-8F1A-7B359936E120}" srcOrd="0" destOrd="0" presId="urn:microsoft.com/office/officeart/2005/8/layout/orgChart1"/>
    <dgm:cxn modelId="{9AA62341-20AA-499D-BCD2-C8A72C11524F}" type="presParOf" srcId="{5FC70188-CF49-4330-AEFF-001DD64B0A25}" destId="{31F593B1-238A-42D6-BB50-9AC458A2B0A6}" srcOrd="1" destOrd="0" presId="urn:microsoft.com/office/officeart/2005/8/layout/orgChart1"/>
    <dgm:cxn modelId="{939E4B39-0F51-49AC-9A09-579F73E37BFF}" type="presParOf" srcId="{52BEC579-F734-43A6-9C6B-78B1159027BF}" destId="{A9D37DF1-3D8A-4499-8FF9-A37F116B824B}" srcOrd="1" destOrd="0" presId="urn:microsoft.com/office/officeart/2005/8/layout/orgChart1"/>
    <dgm:cxn modelId="{5DCF0723-4EF0-4104-956A-2D844180E003}" type="presParOf" srcId="{52BEC579-F734-43A6-9C6B-78B1159027BF}" destId="{B5D627B3-F5F6-478A-B872-9E33C56C52F6}" srcOrd="2" destOrd="0" presId="urn:microsoft.com/office/officeart/2005/8/layout/orgChart1"/>
    <dgm:cxn modelId="{55435D82-BAFB-4667-A4AE-C049CBA24440}" type="presParOf" srcId="{AE64B888-26B4-48C2-A419-11D1368BC3E6}" destId="{6EC686CE-040C-4616-81A2-AD817004584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93C5665-589C-41EF-BBD7-DC72AA17B6C4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8619689D-1BBB-47A8-9922-153F265DE5A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Акромегалия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СТГ – секретирующая аденома гипофиз</a:t>
          </a:r>
          <a:endParaRPr kumimoji="0" lang="uk-UA" altLang="ru-RU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15AEB2-BE95-4981-A959-8B1772C1D6D7}" type="parTrans" cxnId="{2416AAA6-495E-4670-AB1A-40E4916184E4}">
      <dgm:prSet/>
      <dgm:spPr/>
    </dgm:pt>
    <dgm:pt modelId="{12E2F1D2-0E1C-4998-878B-E61E9D2020DB}" type="sibTrans" cxnId="{2416AAA6-495E-4670-AB1A-40E4916184E4}">
      <dgm:prSet/>
      <dgm:spPr/>
    </dgm:pt>
    <dgm:pt modelId="{BB4E2018-6784-49C0-A20C-509BAA595E3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Пациент неоперабелен</a:t>
          </a:r>
          <a:endParaRPr kumimoji="0" lang="uk-UA" alt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E00C75-C5C0-480C-915C-4E42EB1DDA70}" type="parTrans" cxnId="{ABE3E6B4-BEF0-40AB-9147-66A81C5E2046}">
      <dgm:prSet/>
      <dgm:spPr/>
    </dgm:pt>
    <dgm:pt modelId="{3F4A9E3D-EEA8-407E-B14E-131F14E481F0}" type="sibTrans" cxnId="{ABE3E6B4-BEF0-40AB-9147-66A81C5E2046}">
      <dgm:prSet/>
      <dgm:spPr/>
    </dgm:pt>
    <dgm:pt modelId="{AE4BC332-940B-47A4-8D0D-F74B7BDFE8F6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Протонотерапия</a:t>
          </a:r>
          <a:endParaRPr kumimoji="0" lang="uk-UA" alt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B7D636-4CFF-4CEB-BF7F-8B1CBC47A73C}" type="parTrans" cxnId="{6FF9321F-FD95-430B-BC3D-8080046CDC61}">
      <dgm:prSet/>
      <dgm:spPr/>
    </dgm:pt>
    <dgm:pt modelId="{07AD0659-770A-4462-AEA4-921D101E91D6}" type="sibTrans" cxnId="{6FF9321F-FD95-430B-BC3D-8080046CDC61}">
      <dgm:prSet/>
      <dgm:spPr/>
    </dgm:pt>
    <dgm:pt modelId="{3795D3B3-630D-4CEA-AEBB-3866142136B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Аналоги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соматостатина,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дофаминомиметики</a:t>
          </a:r>
          <a:endParaRPr kumimoji="0" lang="uk-UA" alt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31E3CD-F815-4834-AA3D-819D1B0FE00A}" type="parTrans" cxnId="{AF3AC998-3918-45D2-99E0-C1C33B4E94C7}">
      <dgm:prSet/>
      <dgm:spPr/>
    </dgm:pt>
    <dgm:pt modelId="{37B799EA-FB04-4795-8BE5-D8421F8973F2}" type="sibTrans" cxnId="{AF3AC998-3918-45D2-99E0-C1C33B4E94C7}">
      <dgm:prSet/>
      <dgm:spPr/>
    </dgm:pt>
    <dgm:pt modelId="{E0D1FF84-45D4-420B-A2EE-8A32973F36D0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Аденомэктомия </a:t>
          </a:r>
          <a:endParaRPr kumimoji="0" lang="uk-UA" alt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2B9EEC-BBDF-49BB-A263-87A45665D207}" type="parTrans" cxnId="{1C380163-F26E-4C38-8AFF-2FC5035EB505}">
      <dgm:prSet/>
      <dgm:spPr/>
    </dgm:pt>
    <dgm:pt modelId="{38A1D72A-BAF2-49D1-B5A5-ECA0B8AC70CA}" type="sibTrans" cxnId="{1C380163-F26E-4C38-8AFF-2FC5035EB505}">
      <dgm:prSet/>
      <dgm:spPr/>
    </dgm:pt>
    <dgm:pt modelId="{65C8D14D-C8BB-4F3D-8BD0-2A335D8B490B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Рецидив или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остаточная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секреция СТГ</a:t>
          </a:r>
          <a:endParaRPr kumimoji="0" lang="uk-UA" alt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8540A2-3EE6-4FEA-9D56-1E79C3C8230D}" type="parTrans" cxnId="{B55161A6-F62A-437C-A634-AC9553672072}">
      <dgm:prSet/>
      <dgm:spPr/>
    </dgm:pt>
    <dgm:pt modelId="{492C0720-830E-40E9-86E9-45AB07DCEE7E}" type="sibTrans" cxnId="{B55161A6-F62A-437C-A634-AC9553672072}">
      <dgm:prSet/>
      <dgm:spPr/>
    </dgm:pt>
    <dgm:pt modelId="{90EBDE47-45F4-4A60-A656-8260907AE14C}" type="asst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Протонотерапия</a:t>
          </a:r>
          <a:endParaRPr kumimoji="0" lang="uk-UA" alt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E32677-186F-4297-A186-A9A09DD23138}" type="parTrans" cxnId="{0B765D09-B4A6-41FA-91E2-5DF6E84EE9BC}">
      <dgm:prSet/>
      <dgm:spPr/>
    </dgm:pt>
    <dgm:pt modelId="{4918371F-BD49-4D03-8995-4EE765B22A31}" type="sibTrans" cxnId="{0B765D09-B4A6-41FA-91E2-5DF6E84EE9BC}">
      <dgm:prSet/>
      <dgm:spPr/>
    </dgm:pt>
    <dgm:pt modelId="{7F20065C-680A-48B3-A729-328CA6C2C5B1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Повторная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операция</a:t>
          </a:r>
          <a:endParaRPr kumimoji="0" lang="uk-UA" alt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8896D21-4C03-4EBA-9FD8-D9965C1DB173}" type="parTrans" cxnId="{632F89C6-7143-4A26-8775-BA19A097CB29}">
      <dgm:prSet/>
      <dgm:spPr/>
    </dgm:pt>
    <dgm:pt modelId="{1EDE7D3C-01EB-491B-9464-6789CC7665E0}" type="sibTrans" cxnId="{632F89C6-7143-4A26-8775-BA19A097CB29}">
      <dgm:prSet/>
      <dgm:spPr/>
    </dgm:pt>
    <dgm:pt modelId="{C5703A90-9FC5-49ED-9173-6BCE6B9DD7F1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Аналоги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соматостатина,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дофаминомиметики</a:t>
          </a:r>
          <a:endParaRPr kumimoji="0" lang="uk-UA" alt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uk-UA" alt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351E56-AECD-44CF-81AA-AA222803C043}" type="parTrans" cxnId="{FA71852F-8189-482E-9E90-4102ED5CF091}">
      <dgm:prSet/>
      <dgm:spPr/>
    </dgm:pt>
    <dgm:pt modelId="{4E57770E-C7C4-4A4D-9124-31CDFFDDA19F}" type="sibTrans" cxnId="{FA71852F-8189-482E-9E90-4102ED5CF091}">
      <dgm:prSet/>
      <dgm:spPr/>
    </dgm:pt>
    <dgm:pt modelId="{C71544A2-4502-4F95-8567-9E1CD3A70B2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Ремиссия</a:t>
          </a:r>
          <a:endParaRPr kumimoji="0" lang="uk-UA" alt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9400EB-C261-4922-9913-993991FCCFFB}" type="parTrans" cxnId="{EE0BCF10-F789-4503-9B10-8FCFB7F07B58}">
      <dgm:prSet/>
      <dgm:spPr/>
    </dgm:pt>
    <dgm:pt modelId="{805B17BE-BBF0-4AE9-A6E7-5F9EDE37CF60}" type="sibTrans" cxnId="{EE0BCF10-F789-4503-9B10-8FCFB7F07B58}">
      <dgm:prSet/>
      <dgm:spPr/>
    </dgm:pt>
    <dgm:pt modelId="{42887241-0A79-47F2-83A9-64B5B1C956FC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Наблюдение</a:t>
          </a:r>
          <a:endParaRPr kumimoji="0" lang="uk-UA" altLang="ru-RU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493950-F4DA-4688-9EE8-1F1665981984}" type="parTrans" cxnId="{CCE41513-DED1-4FB7-A25A-46DE491A047B}">
      <dgm:prSet/>
      <dgm:spPr/>
    </dgm:pt>
    <dgm:pt modelId="{2728A31A-F98E-44BF-938D-18DE39F52999}" type="sibTrans" cxnId="{CCE41513-DED1-4FB7-A25A-46DE491A047B}">
      <dgm:prSet/>
      <dgm:spPr/>
    </dgm:pt>
    <dgm:pt modelId="{0DC502CD-6CBB-4CDC-9BF3-C9DA7FF57C4D}" type="pres">
      <dgm:prSet presAssocID="{193C5665-589C-41EF-BBD7-DC72AA17B6C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F9C82C66-59B0-4A8D-9A16-D74633CD3C4E}" type="pres">
      <dgm:prSet presAssocID="{8619689D-1BBB-47A8-9922-153F265DE5AD}" presName="hierRoot1" presStyleCnt="0">
        <dgm:presLayoutVars>
          <dgm:hierBranch/>
        </dgm:presLayoutVars>
      </dgm:prSet>
      <dgm:spPr/>
    </dgm:pt>
    <dgm:pt modelId="{3AFA2500-6DDE-448D-AC65-EE36E3DDBD88}" type="pres">
      <dgm:prSet presAssocID="{8619689D-1BBB-47A8-9922-153F265DE5AD}" presName="rootComposite1" presStyleCnt="0"/>
      <dgm:spPr/>
    </dgm:pt>
    <dgm:pt modelId="{AD1C6AFD-5531-4B19-8A4A-E08B79AB1B63}" type="pres">
      <dgm:prSet presAssocID="{8619689D-1BBB-47A8-9922-153F265DE5AD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5861966-9FE1-42CF-AEBF-CC5A3476356F}" type="pres">
      <dgm:prSet presAssocID="{8619689D-1BBB-47A8-9922-153F265DE5AD}" presName="rootConnector1" presStyleLbl="node1" presStyleIdx="0" presStyleCnt="0"/>
      <dgm:spPr/>
      <dgm:t>
        <a:bodyPr/>
        <a:lstStyle/>
        <a:p>
          <a:endParaRPr lang="ru-RU"/>
        </a:p>
      </dgm:t>
    </dgm:pt>
    <dgm:pt modelId="{45237E28-7A6D-4CAD-9148-46E97211EC30}" type="pres">
      <dgm:prSet presAssocID="{8619689D-1BBB-47A8-9922-153F265DE5AD}" presName="hierChild2" presStyleCnt="0"/>
      <dgm:spPr/>
    </dgm:pt>
    <dgm:pt modelId="{691CF367-F634-47FE-BD16-B2EC95C56F62}" type="pres">
      <dgm:prSet presAssocID="{A3E00C75-C5C0-480C-915C-4E42EB1DDA70}" presName="Name35" presStyleLbl="parChTrans1D2" presStyleIdx="0" presStyleCnt="2"/>
      <dgm:spPr/>
    </dgm:pt>
    <dgm:pt modelId="{D1DE68AB-C3E9-41B7-AF0D-8DFC79210B7A}" type="pres">
      <dgm:prSet presAssocID="{BB4E2018-6784-49C0-A20C-509BAA595E3D}" presName="hierRoot2" presStyleCnt="0">
        <dgm:presLayoutVars>
          <dgm:hierBranch/>
        </dgm:presLayoutVars>
      </dgm:prSet>
      <dgm:spPr/>
    </dgm:pt>
    <dgm:pt modelId="{0AB6A12B-C20F-4514-8ADE-2B78B5458C6E}" type="pres">
      <dgm:prSet presAssocID="{BB4E2018-6784-49C0-A20C-509BAA595E3D}" presName="rootComposite" presStyleCnt="0"/>
      <dgm:spPr/>
    </dgm:pt>
    <dgm:pt modelId="{91EF7688-436D-4C7E-8F60-8E480F1246C9}" type="pres">
      <dgm:prSet presAssocID="{BB4E2018-6784-49C0-A20C-509BAA595E3D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5C107D2-F1EB-44DC-89E5-579D4DF300CA}" type="pres">
      <dgm:prSet presAssocID="{BB4E2018-6784-49C0-A20C-509BAA595E3D}" presName="rootConnector" presStyleLbl="node2" presStyleIdx="0" presStyleCnt="2"/>
      <dgm:spPr/>
      <dgm:t>
        <a:bodyPr/>
        <a:lstStyle/>
        <a:p>
          <a:endParaRPr lang="ru-RU"/>
        </a:p>
      </dgm:t>
    </dgm:pt>
    <dgm:pt modelId="{C3A1908E-6BB3-4BCF-8645-C160BF02034D}" type="pres">
      <dgm:prSet presAssocID="{BB4E2018-6784-49C0-A20C-509BAA595E3D}" presName="hierChild4" presStyleCnt="0"/>
      <dgm:spPr/>
    </dgm:pt>
    <dgm:pt modelId="{54F93CFF-80EF-47FA-93B5-491ED24FFB3D}" type="pres">
      <dgm:prSet presAssocID="{32B7D636-4CFF-4CEB-BF7F-8B1CBC47A73C}" presName="Name35" presStyleLbl="parChTrans1D3" presStyleIdx="0" presStyleCnt="4"/>
      <dgm:spPr/>
    </dgm:pt>
    <dgm:pt modelId="{5960CF10-BC53-4F2A-AA61-A8C119B21B80}" type="pres">
      <dgm:prSet presAssocID="{AE4BC332-940B-47A4-8D0D-F74B7BDFE8F6}" presName="hierRoot2" presStyleCnt="0">
        <dgm:presLayoutVars>
          <dgm:hierBranch val="r"/>
        </dgm:presLayoutVars>
      </dgm:prSet>
      <dgm:spPr/>
    </dgm:pt>
    <dgm:pt modelId="{A758B28C-A70E-4130-844A-18D67204B7A8}" type="pres">
      <dgm:prSet presAssocID="{AE4BC332-940B-47A4-8D0D-F74B7BDFE8F6}" presName="rootComposite" presStyleCnt="0"/>
      <dgm:spPr/>
    </dgm:pt>
    <dgm:pt modelId="{672B56FD-8307-4CCA-A642-6A38CD1FB731}" type="pres">
      <dgm:prSet presAssocID="{AE4BC332-940B-47A4-8D0D-F74B7BDFE8F6}" presName="rootText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8F212D0-C09F-4DB2-9E9F-4E336A246A6B}" type="pres">
      <dgm:prSet presAssocID="{AE4BC332-940B-47A4-8D0D-F74B7BDFE8F6}" presName="rootConnector" presStyleLbl="node3" presStyleIdx="0" presStyleCnt="4"/>
      <dgm:spPr/>
      <dgm:t>
        <a:bodyPr/>
        <a:lstStyle/>
        <a:p>
          <a:endParaRPr lang="ru-RU"/>
        </a:p>
      </dgm:t>
    </dgm:pt>
    <dgm:pt modelId="{C388EEEC-0B70-45FD-9668-F96AA4880CD5}" type="pres">
      <dgm:prSet presAssocID="{AE4BC332-940B-47A4-8D0D-F74B7BDFE8F6}" presName="hierChild4" presStyleCnt="0"/>
      <dgm:spPr/>
    </dgm:pt>
    <dgm:pt modelId="{A1C89B4A-8232-436C-93FB-812D9E53DC82}" type="pres">
      <dgm:prSet presAssocID="{AE4BC332-940B-47A4-8D0D-F74B7BDFE8F6}" presName="hierChild5" presStyleCnt="0"/>
      <dgm:spPr/>
    </dgm:pt>
    <dgm:pt modelId="{071403D2-1922-4A80-AD5A-6F85142478A9}" type="pres">
      <dgm:prSet presAssocID="{E531E3CD-F815-4834-AA3D-819D1B0FE00A}" presName="Name35" presStyleLbl="parChTrans1D3" presStyleIdx="1" presStyleCnt="4"/>
      <dgm:spPr/>
    </dgm:pt>
    <dgm:pt modelId="{2E5449E9-FD71-447B-91A3-3FA829A9FD90}" type="pres">
      <dgm:prSet presAssocID="{3795D3B3-630D-4CEA-AEBB-3866142136B4}" presName="hierRoot2" presStyleCnt="0">
        <dgm:presLayoutVars>
          <dgm:hierBranch val="r"/>
        </dgm:presLayoutVars>
      </dgm:prSet>
      <dgm:spPr/>
    </dgm:pt>
    <dgm:pt modelId="{C6369DF8-8EF6-4C1B-9678-9EF9F101CE48}" type="pres">
      <dgm:prSet presAssocID="{3795D3B3-630D-4CEA-AEBB-3866142136B4}" presName="rootComposite" presStyleCnt="0"/>
      <dgm:spPr/>
    </dgm:pt>
    <dgm:pt modelId="{D84CA149-3F6E-41C4-912F-576CB96C259A}" type="pres">
      <dgm:prSet presAssocID="{3795D3B3-630D-4CEA-AEBB-3866142136B4}" presName="rootText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FA06CE0-C60D-4322-ACFA-A583B2FC30D0}" type="pres">
      <dgm:prSet presAssocID="{3795D3B3-630D-4CEA-AEBB-3866142136B4}" presName="rootConnector" presStyleLbl="node3" presStyleIdx="1" presStyleCnt="4"/>
      <dgm:spPr/>
      <dgm:t>
        <a:bodyPr/>
        <a:lstStyle/>
        <a:p>
          <a:endParaRPr lang="ru-RU"/>
        </a:p>
      </dgm:t>
    </dgm:pt>
    <dgm:pt modelId="{134FF47C-84F7-4910-AD35-898A0369AAAA}" type="pres">
      <dgm:prSet presAssocID="{3795D3B3-630D-4CEA-AEBB-3866142136B4}" presName="hierChild4" presStyleCnt="0"/>
      <dgm:spPr/>
    </dgm:pt>
    <dgm:pt modelId="{8ED3ABB2-E54C-4072-875C-F7B02EE8F882}" type="pres">
      <dgm:prSet presAssocID="{3795D3B3-630D-4CEA-AEBB-3866142136B4}" presName="hierChild5" presStyleCnt="0"/>
      <dgm:spPr/>
    </dgm:pt>
    <dgm:pt modelId="{630530A4-EA0F-4BDA-B4E1-40865C01C7F0}" type="pres">
      <dgm:prSet presAssocID="{BB4E2018-6784-49C0-A20C-509BAA595E3D}" presName="hierChild5" presStyleCnt="0"/>
      <dgm:spPr/>
    </dgm:pt>
    <dgm:pt modelId="{C52838B0-80C9-4E22-96B7-1304359AAAD9}" type="pres">
      <dgm:prSet presAssocID="{E12B9EEC-BBDF-49BB-A263-87A45665D207}" presName="Name35" presStyleLbl="parChTrans1D2" presStyleIdx="1" presStyleCnt="2"/>
      <dgm:spPr/>
    </dgm:pt>
    <dgm:pt modelId="{5E9BA1C8-9355-41D2-A00B-EC3E239B7605}" type="pres">
      <dgm:prSet presAssocID="{E0D1FF84-45D4-420B-A2EE-8A32973F36D0}" presName="hierRoot2" presStyleCnt="0">
        <dgm:presLayoutVars>
          <dgm:hierBranch/>
        </dgm:presLayoutVars>
      </dgm:prSet>
      <dgm:spPr/>
    </dgm:pt>
    <dgm:pt modelId="{18D5993A-18B5-4BC8-A8E5-AC129D0BA198}" type="pres">
      <dgm:prSet presAssocID="{E0D1FF84-45D4-420B-A2EE-8A32973F36D0}" presName="rootComposite" presStyleCnt="0"/>
      <dgm:spPr/>
    </dgm:pt>
    <dgm:pt modelId="{8EEB7818-23A6-49D9-A4B8-85E8585EC655}" type="pres">
      <dgm:prSet presAssocID="{E0D1FF84-45D4-420B-A2EE-8A32973F36D0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8993624-3FD9-4926-9A27-E9DA0EAF60BA}" type="pres">
      <dgm:prSet presAssocID="{E0D1FF84-45D4-420B-A2EE-8A32973F36D0}" presName="rootConnector" presStyleLbl="node2" presStyleIdx="1" presStyleCnt="2"/>
      <dgm:spPr/>
      <dgm:t>
        <a:bodyPr/>
        <a:lstStyle/>
        <a:p>
          <a:endParaRPr lang="ru-RU"/>
        </a:p>
      </dgm:t>
    </dgm:pt>
    <dgm:pt modelId="{ED21728B-8BA8-4DD7-84AA-3BEEB290161B}" type="pres">
      <dgm:prSet presAssocID="{E0D1FF84-45D4-420B-A2EE-8A32973F36D0}" presName="hierChild4" presStyleCnt="0"/>
      <dgm:spPr/>
    </dgm:pt>
    <dgm:pt modelId="{3EB16443-ABFE-481F-8C4B-E3A2753C2DBE}" type="pres">
      <dgm:prSet presAssocID="{F48540A2-3EE6-4FEA-9D56-1E79C3C8230D}" presName="Name35" presStyleLbl="parChTrans1D3" presStyleIdx="2" presStyleCnt="4"/>
      <dgm:spPr/>
    </dgm:pt>
    <dgm:pt modelId="{AA0E6A71-3636-483C-A6EF-4B0352E6B1C4}" type="pres">
      <dgm:prSet presAssocID="{65C8D14D-C8BB-4F3D-8BD0-2A335D8B490B}" presName="hierRoot2" presStyleCnt="0">
        <dgm:presLayoutVars>
          <dgm:hierBranch val="r"/>
        </dgm:presLayoutVars>
      </dgm:prSet>
      <dgm:spPr/>
    </dgm:pt>
    <dgm:pt modelId="{EB668E1A-FFC9-432D-AD04-ACB600A79FBD}" type="pres">
      <dgm:prSet presAssocID="{65C8D14D-C8BB-4F3D-8BD0-2A335D8B490B}" presName="rootComposite" presStyleCnt="0"/>
      <dgm:spPr/>
    </dgm:pt>
    <dgm:pt modelId="{673262AC-1F70-4A93-AE55-C3379999C5D9}" type="pres">
      <dgm:prSet presAssocID="{65C8D14D-C8BB-4F3D-8BD0-2A335D8B490B}" presName="rootText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18EE20D-C09A-488F-9151-31BA63F7D42D}" type="pres">
      <dgm:prSet presAssocID="{65C8D14D-C8BB-4F3D-8BD0-2A335D8B490B}" presName="rootConnector" presStyleLbl="node3" presStyleIdx="2" presStyleCnt="4"/>
      <dgm:spPr/>
      <dgm:t>
        <a:bodyPr/>
        <a:lstStyle/>
        <a:p>
          <a:endParaRPr lang="ru-RU"/>
        </a:p>
      </dgm:t>
    </dgm:pt>
    <dgm:pt modelId="{A10421BC-2248-434F-92C5-4F503BD71D6D}" type="pres">
      <dgm:prSet presAssocID="{65C8D14D-C8BB-4F3D-8BD0-2A335D8B490B}" presName="hierChild4" presStyleCnt="0"/>
      <dgm:spPr/>
    </dgm:pt>
    <dgm:pt modelId="{67CC0336-919C-47AF-91F8-A2AA8DF20846}" type="pres">
      <dgm:prSet presAssocID="{F8896D21-4C03-4EBA-9FD8-D9965C1DB173}" presName="Name50" presStyleLbl="parChTrans1D4" presStyleIdx="0" presStyleCnt="4"/>
      <dgm:spPr/>
    </dgm:pt>
    <dgm:pt modelId="{EE561AF8-60AC-4205-90D3-2EA46F838900}" type="pres">
      <dgm:prSet presAssocID="{7F20065C-680A-48B3-A729-328CA6C2C5B1}" presName="hierRoot2" presStyleCnt="0">
        <dgm:presLayoutVars>
          <dgm:hierBranch val="r"/>
        </dgm:presLayoutVars>
      </dgm:prSet>
      <dgm:spPr/>
    </dgm:pt>
    <dgm:pt modelId="{3534C855-ABEA-4715-A2A4-422AC8C3FCD5}" type="pres">
      <dgm:prSet presAssocID="{7F20065C-680A-48B3-A729-328CA6C2C5B1}" presName="rootComposite" presStyleCnt="0"/>
      <dgm:spPr/>
    </dgm:pt>
    <dgm:pt modelId="{AE3D05CE-7D04-4179-8E3F-3A4BE2055033}" type="pres">
      <dgm:prSet presAssocID="{7F20065C-680A-48B3-A729-328CA6C2C5B1}" presName="rootText" presStyleLbl="node4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57B44AE-02BB-4541-8F2E-FB467145E4CB}" type="pres">
      <dgm:prSet presAssocID="{7F20065C-680A-48B3-A729-328CA6C2C5B1}" presName="rootConnector" presStyleLbl="node4" presStyleIdx="0" presStyleCnt="3"/>
      <dgm:spPr/>
      <dgm:t>
        <a:bodyPr/>
        <a:lstStyle/>
        <a:p>
          <a:endParaRPr lang="ru-RU"/>
        </a:p>
      </dgm:t>
    </dgm:pt>
    <dgm:pt modelId="{5F12DD55-1330-4DF2-9B09-E589D26818C9}" type="pres">
      <dgm:prSet presAssocID="{7F20065C-680A-48B3-A729-328CA6C2C5B1}" presName="hierChild4" presStyleCnt="0"/>
      <dgm:spPr/>
    </dgm:pt>
    <dgm:pt modelId="{77F53DC0-A4F2-422E-BD44-E02A7E3F9143}" type="pres">
      <dgm:prSet presAssocID="{7F20065C-680A-48B3-A729-328CA6C2C5B1}" presName="hierChild5" presStyleCnt="0"/>
      <dgm:spPr/>
    </dgm:pt>
    <dgm:pt modelId="{BDA65C2F-8E09-4295-921D-03937B10A531}" type="pres">
      <dgm:prSet presAssocID="{EA351E56-AECD-44CF-81AA-AA222803C043}" presName="Name50" presStyleLbl="parChTrans1D4" presStyleIdx="1" presStyleCnt="4"/>
      <dgm:spPr/>
    </dgm:pt>
    <dgm:pt modelId="{4C05E071-9EB4-4369-BFEC-C0199FD5253C}" type="pres">
      <dgm:prSet presAssocID="{C5703A90-9FC5-49ED-9173-6BCE6B9DD7F1}" presName="hierRoot2" presStyleCnt="0">
        <dgm:presLayoutVars>
          <dgm:hierBranch val="r"/>
        </dgm:presLayoutVars>
      </dgm:prSet>
      <dgm:spPr/>
    </dgm:pt>
    <dgm:pt modelId="{2F363435-5F15-4CBC-8C60-8E5A53ADD9C3}" type="pres">
      <dgm:prSet presAssocID="{C5703A90-9FC5-49ED-9173-6BCE6B9DD7F1}" presName="rootComposite" presStyleCnt="0"/>
      <dgm:spPr/>
    </dgm:pt>
    <dgm:pt modelId="{8BB32086-8AD1-4CAE-8E87-1497D5C061FC}" type="pres">
      <dgm:prSet presAssocID="{C5703A90-9FC5-49ED-9173-6BCE6B9DD7F1}" presName="rootText" presStyleLbl="node4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A1F5D86-CB97-4115-8145-1F4386BFB21B}" type="pres">
      <dgm:prSet presAssocID="{C5703A90-9FC5-49ED-9173-6BCE6B9DD7F1}" presName="rootConnector" presStyleLbl="node4" presStyleIdx="1" presStyleCnt="3"/>
      <dgm:spPr/>
      <dgm:t>
        <a:bodyPr/>
        <a:lstStyle/>
        <a:p>
          <a:endParaRPr lang="ru-RU"/>
        </a:p>
      </dgm:t>
    </dgm:pt>
    <dgm:pt modelId="{C0D04055-62A8-40D9-B8B8-0EE592FA1BFA}" type="pres">
      <dgm:prSet presAssocID="{C5703A90-9FC5-49ED-9173-6BCE6B9DD7F1}" presName="hierChild4" presStyleCnt="0"/>
      <dgm:spPr/>
    </dgm:pt>
    <dgm:pt modelId="{BB551535-8343-4D64-AE75-4D2B912ED046}" type="pres">
      <dgm:prSet presAssocID="{C5703A90-9FC5-49ED-9173-6BCE6B9DD7F1}" presName="hierChild5" presStyleCnt="0"/>
      <dgm:spPr/>
    </dgm:pt>
    <dgm:pt modelId="{FAFB84B1-7437-4072-B2E4-BF70C77E5288}" type="pres">
      <dgm:prSet presAssocID="{65C8D14D-C8BB-4F3D-8BD0-2A335D8B490B}" presName="hierChild5" presStyleCnt="0"/>
      <dgm:spPr/>
    </dgm:pt>
    <dgm:pt modelId="{76A1500F-D38E-474E-91CC-1C3068418CE8}" type="pres">
      <dgm:prSet presAssocID="{4FE32677-186F-4297-A186-A9A09DD23138}" presName="Name111" presStyleLbl="parChTrans1D4" presStyleIdx="2" presStyleCnt="4"/>
      <dgm:spPr/>
    </dgm:pt>
    <dgm:pt modelId="{9A7B574F-886A-4858-83CD-FD0C8D92F1C9}" type="pres">
      <dgm:prSet presAssocID="{90EBDE47-45F4-4A60-A656-8260907AE14C}" presName="hierRoot3" presStyleCnt="0">
        <dgm:presLayoutVars>
          <dgm:hierBranch/>
        </dgm:presLayoutVars>
      </dgm:prSet>
      <dgm:spPr/>
    </dgm:pt>
    <dgm:pt modelId="{D6D13FBB-00AC-4FCF-A5F9-E596DC0DCC22}" type="pres">
      <dgm:prSet presAssocID="{90EBDE47-45F4-4A60-A656-8260907AE14C}" presName="rootComposite3" presStyleCnt="0"/>
      <dgm:spPr/>
    </dgm:pt>
    <dgm:pt modelId="{E880EDCA-300B-49E6-9814-AE8896C13CAD}" type="pres">
      <dgm:prSet presAssocID="{90EBDE47-45F4-4A60-A656-8260907AE14C}" presName="rootText3" presStyleLbl="asst3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28BBEE8-0AAC-4070-8E5D-A7A21C6C8151}" type="pres">
      <dgm:prSet presAssocID="{90EBDE47-45F4-4A60-A656-8260907AE14C}" presName="rootConnector3" presStyleLbl="asst3" presStyleIdx="0" presStyleCnt="1"/>
      <dgm:spPr/>
      <dgm:t>
        <a:bodyPr/>
        <a:lstStyle/>
        <a:p>
          <a:endParaRPr lang="ru-RU"/>
        </a:p>
      </dgm:t>
    </dgm:pt>
    <dgm:pt modelId="{D2953788-B5E3-4227-8F0A-34BCC39B8E5E}" type="pres">
      <dgm:prSet presAssocID="{90EBDE47-45F4-4A60-A656-8260907AE14C}" presName="hierChild6" presStyleCnt="0"/>
      <dgm:spPr/>
    </dgm:pt>
    <dgm:pt modelId="{8CC1AD45-75E3-4F87-A729-20D14749CCB0}" type="pres">
      <dgm:prSet presAssocID="{90EBDE47-45F4-4A60-A656-8260907AE14C}" presName="hierChild7" presStyleCnt="0"/>
      <dgm:spPr/>
    </dgm:pt>
    <dgm:pt modelId="{A8140299-8390-4561-9F27-CC58E8796D9C}" type="pres">
      <dgm:prSet presAssocID="{779400EB-C261-4922-9913-993991FCCFFB}" presName="Name35" presStyleLbl="parChTrans1D3" presStyleIdx="3" presStyleCnt="4"/>
      <dgm:spPr/>
    </dgm:pt>
    <dgm:pt modelId="{F5D4CE5D-D3F3-4076-84BA-BAC900B93B5D}" type="pres">
      <dgm:prSet presAssocID="{C71544A2-4502-4F95-8567-9E1CD3A70B2A}" presName="hierRoot2" presStyleCnt="0">
        <dgm:presLayoutVars>
          <dgm:hierBranch val="r"/>
        </dgm:presLayoutVars>
      </dgm:prSet>
      <dgm:spPr/>
    </dgm:pt>
    <dgm:pt modelId="{17AD5F2E-5195-4BAB-BA2B-043062DE7347}" type="pres">
      <dgm:prSet presAssocID="{C71544A2-4502-4F95-8567-9E1CD3A70B2A}" presName="rootComposite" presStyleCnt="0"/>
      <dgm:spPr/>
    </dgm:pt>
    <dgm:pt modelId="{88AEE224-7143-44C3-BFBB-66B52D1D8F6F}" type="pres">
      <dgm:prSet presAssocID="{C71544A2-4502-4F95-8567-9E1CD3A70B2A}" presName="rootText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20CF677-D507-4D30-9D2B-99935998EEFC}" type="pres">
      <dgm:prSet presAssocID="{C71544A2-4502-4F95-8567-9E1CD3A70B2A}" presName="rootConnector" presStyleLbl="node3" presStyleIdx="3" presStyleCnt="4"/>
      <dgm:spPr/>
      <dgm:t>
        <a:bodyPr/>
        <a:lstStyle/>
        <a:p>
          <a:endParaRPr lang="ru-RU"/>
        </a:p>
      </dgm:t>
    </dgm:pt>
    <dgm:pt modelId="{B5B15E21-E3C1-4AC2-893F-5BBEC6F2FC88}" type="pres">
      <dgm:prSet presAssocID="{C71544A2-4502-4F95-8567-9E1CD3A70B2A}" presName="hierChild4" presStyleCnt="0"/>
      <dgm:spPr/>
    </dgm:pt>
    <dgm:pt modelId="{ADC22F53-E085-4DA7-A37C-CB6C4C90004C}" type="pres">
      <dgm:prSet presAssocID="{83493950-F4DA-4688-9EE8-1F1665981984}" presName="Name50" presStyleLbl="parChTrans1D4" presStyleIdx="3" presStyleCnt="4"/>
      <dgm:spPr/>
    </dgm:pt>
    <dgm:pt modelId="{28208D4F-BA42-4753-8553-623D1EF1D9C2}" type="pres">
      <dgm:prSet presAssocID="{42887241-0A79-47F2-83A9-64B5B1C956FC}" presName="hierRoot2" presStyleCnt="0">
        <dgm:presLayoutVars>
          <dgm:hierBranch val="r"/>
        </dgm:presLayoutVars>
      </dgm:prSet>
      <dgm:spPr/>
    </dgm:pt>
    <dgm:pt modelId="{08EBC3E5-7D54-477F-BB3E-39C970EE1714}" type="pres">
      <dgm:prSet presAssocID="{42887241-0A79-47F2-83A9-64B5B1C956FC}" presName="rootComposite" presStyleCnt="0"/>
      <dgm:spPr/>
    </dgm:pt>
    <dgm:pt modelId="{03E35E71-3146-4C29-BC73-8A08D4F9CA99}" type="pres">
      <dgm:prSet presAssocID="{42887241-0A79-47F2-83A9-64B5B1C956FC}" presName="rootText" presStyleLbl="node4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74B2834-CBFA-4497-A9B9-06718DF1DAD3}" type="pres">
      <dgm:prSet presAssocID="{42887241-0A79-47F2-83A9-64B5B1C956FC}" presName="rootConnector" presStyleLbl="node4" presStyleIdx="2" presStyleCnt="3"/>
      <dgm:spPr/>
      <dgm:t>
        <a:bodyPr/>
        <a:lstStyle/>
        <a:p>
          <a:endParaRPr lang="ru-RU"/>
        </a:p>
      </dgm:t>
    </dgm:pt>
    <dgm:pt modelId="{D66CC910-6EA2-4883-80E6-E974B4E1BE00}" type="pres">
      <dgm:prSet presAssocID="{42887241-0A79-47F2-83A9-64B5B1C956FC}" presName="hierChild4" presStyleCnt="0"/>
      <dgm:spPr/>
    </dgm:pt>
    <dgm:pt modelId="{B3297CDC-240B-43F3-8CBB-106E496A6CE4}" type="pres">
      <dgm:prSet presAssocID="{42887241-0A79-47F2-83A9-64B5B1C956FC}" presName="hierChild5" presStyleCnt="0"/>
      <dgm:spPr/>
    </dgm:pt>
    <dgm:pt modelId="{769FF1F4-DD16-4B7E-B5EB-CF8C436126FB}" type="pres">
      <dgm:prSet presAssocID="{C71544A2-4502-4F95-8567-9E1CD3A70B2A}" presName="hierChild5" presStyleCnt="0"/>
      <dgm:spPr/>
    </dgm:pt>
    <dgm:pt modelId="{FD8F9C18-C6C5-4157-8219-8D0B70FD51CB}" type="pres">
      <dgm:prSet presAssocID="{E0D1FF84-45D4-420B-A2EE-8A32973F36D0}" presName="hierChild5" presStyleCnt="0"/>
      <dgm:spPr/>
    </dgm:pt>
    <dgm:pt modelId="{B2222532-B6C8-4B39-959A-520F62F90C4F}" type="pres">
      <dgm:prSet presAssocID="{8619689D-1BBB-47A8-9922-153F265DE5AD}" presName="hierChild3" presStyleCnt="0"/>
      <dgm:spPr/>
    </dgm:pt>
  </dgm:ptLst>
  <dgm:cxnLst>
    <dgm:cxn modelId="{3FC60CFF-6E81-4684-AC38-949FFB8E1E7E}" type="presOf" srcId="{65C8D14D-C8BB-4F3D-8BD0-2A335D8B490B}" destId="{518EE20D-C09A-488F-9151-31BA63F7D42D}" srcOrd="1" destOrd="0" presId="urn:microsoft.com/office/officeart/2005/8/layout/orgChart1"/>
    <dgm:cxn modelId="{CCE41513-DED1-4FB7-A25A-46DE491A047B}" srcId="{C71544A2-4502-4F95-8567-9E1CD3A70B2A}" destId="{42887241-0A79-47F2-83A9-64B5B1C956FC}" srcOrd="0" destOrd="0" parTransId="{83493950-F4DA-4688-9EE8-1F1665981984}" sibTransId="{2728A31A-F98E-44BF-938D-18DE39F52999}"/>
    <dgm:cxn modelId="{29C9CF6A-808F-4EA6-9814-7C12F6F4F7EA}" type="presOf" srcId="{F48540A2-3EE6-4FEA-9D56-1E79C3C8230D}" destId="{3EB16443-ABFE-481F-8C4B-E3A2753C2DBE}" srcOrd="0" destOrd="0" presId="urn:microsoft.com/office/officeart/2005/8/layout/orgChart1"/>
    <dgm:cxn modelId="{B55161A6-F62A-437C-A634-AC9553672072}" srcId="{E0D1FF84-45D4-420B-A2EE-8A32973F36D0}" destId="{65C8D14D-C8BB-4F3D-8BD0-2A335D8B490B}" srcOrd="0" destOrd="0" parTransId="{F48540A2-3EE6-4FEA-9D56-1E79C3C8230D}" sibTransId="{492C0720-830E-40E9-86E9-45AB07DCEE7E}"/>
    <dgm:cxn modelId="{4D5274F4-6B81-41DB-8F2F-0CA4ECE86485}" type="presOf" srcId="{90EBDE47-45F4-4A60-A656-8260907AE14C}" destId="{C28BBEE8-0AAC-4070-8E5D-A7A21C6C8151}" srcOrd="1" destOrd="0" presId="urn:microsoft.com/office/officeart/2005/8/layout/orgChart1"/>
    <dgm:cxn modelId="{331D2AD7-4756-4D81-ABE2-0B02F989B7F6}" type="presOf" srcId="{E12B9EEC-BBDF-49BB-A263-87A45665D207}" destId="{C52838B0-80C9-4E22-96B7-1304359AAAD9}" srcOrd="0" destOrd="0" presId="urn:microsoft.com/office/officeart/2005/8/layout/orgChart1"/>
    <dgm:cxn modelId="{632F89C6-7143-4A26-8775-BA19A097CB29}" srcId="{65C8D14D-C8BB-4F3D-8BD0-2A335D8B490B}" destId="{7F20065C-680A-48B3-A729-328CA6C2C5B1}" srcOrd="1" destOrd="0" parTransId="{F8896D21-4C03-4EBA-9FD8-D9965C1DB173}" sibTransId="{1EDE7D3C-01EB-491B-9464-6789CC7665E0}"/>
    <dgm:cxn modelId="{0B765D09-B4A6-41FA-91E2-5DF6E84EE9BC}" srcId="{65C8D14D-C8BB-4F3D-8BD0-2A335D8B490B}" destId="{90EBDE47-45F4-4A60-A656-8260907AE14C}" srcOrd="0" destOrd="0" parTransId="{4FE32677-186F-4297-A186-A9A09DD23138}" sibTransId="{4918371F-BD49-4D03-8995-4EE765B22A31}"/>
    <dgm:cxn modelId="{A6B6732D-8D3C-4C3F-BF8E-AB85D0104E1D}" type="presOf" srcId="{42887241-0A79-47F2-83A9-64B5B1C956FC}" destId="{03E35E71-3146-4C29-BC73-8A08D4F9CA99}" srcOrd="0" destOrd="0" presId="urn:microsoft.com/office/officeart/2005/8/layout/orgChart1"/>
    <dgm:cxn modelId="{DB29C959-1D47-4287-B360-89D38244B621}" type="presOf" srcId="{E0D1FF84-45D4-420B-A2EE-8A32973F36D0}" destId="{8EEB7818-23A6-49D9-A4B8-85E8585EC655}" srcOrd="0" destOrd="0" presId="urn:microsoft.com/office/officeart/2005/8/layout/orgChart1"/>
    <dgm:cxn modelId="{F1F5F543-0BF5-4671-995E-215066A27AE6}" type="presOf" srcId="{83493950-F4DA-4688-9EE8-1F1665981984}" destId="{ADC22F53-E085-4DA7-A37C-CB6C4C90004C}" srcOrd="0" destOrd="0" presId="urn:microsoft.com/office/officeart/2005/8/layout/orgChart1"/>
    <dgm:cxn modelId="{DC4F87C1-D073-45F6-B066-756CA74BF7DA}" type="presOf" srcId="{E531E3CD-F815-4834-AA3D-819D1B0FE00A}" destId="{071403D2-1922-4A80-AD5A-6F85142478A9}" srcOrd="0" destOrd="0" presId="urn:microsoft.com/office/officeart/2005/8/layout/orgChart1"/>
    <dgm:cxn modelId="{A04DD3D6-51AC-48B3-8512-E1824AD31C9A}" type="presOf" srcId="{8619689D-1BBB-47A8-9922-153F265DE5AD}" destId="{AD1C6AFD-5531-4B19-8A4A-E08B79AB1B63}" srcOrd="0" destOrd="0" presId="urn:microsoft.com/office/officeart/2005/8/layout/orgChart1"/>
    <dgm:cxn modelId="{6FF9321F-FD95-430B-BC3D-8080046CDC61}" srcId="{BB4E2018-6784-49C0-A20C-509BAA595E3D}" destId="{AE4BC332-940B-47A4-8D0D-F74B7BDFE8F6}" srcOrd="0" destOrd="0" parTransId="{32B7D636-4CFF-4CEB-BF7F-8B1CBC47A73C}" sibTransId="{07AD0659-770A-4462-AEA4-921D101E91D6}"/>
    <dgm:cxn modelId="{B959DC84-7091-4F9E-BF82-3D392E50C062}" type="presOf" srcId="{3795D3B3-630D-4CEA-AEBB-3866142136B4}" destId="{CFA06CE0-C60D-4322-ACFA-A583B2FC30D0}" srcOrd="1" destOrd="0" presId="urn:microsoft.com/office/officeart/2005/8/layout/orgChart1"/>
    <dgm:cxn modelId="{BB9EBBA8-A713-4076-B9B7-726CEA515E1D}" type="presOf" srcId="{C5703A90-9FC5-49ED-9173-6BCE6B9DD7F1}" destId="{8BB32086-8AD1-4CAE-8E87-1497D5C061FC}" srcOrd="0" destOrd="0" presId="urn:microsoft.com/office/officeart/2005/8/layout/orgChart1"/>
    <dgm:cxn modelId="{1C380163-F26E-4C38-8AFF-2FC5035EB505}" srcId="{8619689D-1BBB-47A8-9922-153F265DE5AD}" destId="{E0D1FF84-45D4-420B-A2EE-8A32973F36D0}" srcOrd="1" destOrd="0" parTransId="{E12B9EEC-BBDF-49BB-A263-87A45665D207}" sibTransId="{38A1D72A-BAF2-49D1-B5A5-ECA0B8AC70CA}"/>
    <dgm:cxn modelId="{2CA9B100-F51F-478F-992E-E977B36DCC68}" type="presOf" srcId="{779400EB-C261-4922-9913-993991FCCFFB}" destId="{A8140299-8390-4561-9F27-CC58E8796D9C}" srcOrd="0" destOrd="0" presId="urn:microsoft.com/office/officeart/2005/8/layout/orgChart1"/>
    <dgm:cxn modelId="{23A6936B-0B92-4FE6-AC24-1C73EB6B4059}" type="presOf" srcId="{AE4BC332-940B-47A4-8D0D-F74B7BDFE8F6}" destId="{78F212D0-C09F-4DB2-9E9F-4E336A246A6B}" srcOrd="1" destOrd="0" presId="urn:microsoft.com/office/officeart/2005/8/layout/orgChart1"/>
    <dgm:cxn modelId="{15D15532-3310-47FA-926A-B518336F755E}" type="presOf" srcId="{EA351E56-AECD-44CF-81AA-AA222803C043}" destId="{BDA65C2F-8E09-4295-921D-03937B10A531}" srcOrd="0" destOrd="0" presId="urn:microsoft.com/office/officeart/2005/8/layout/orgChart1"/>
    <dgm:cxn modelId="{AD7AEB88-C372-40DD-B79E-FC0CA9CEDA84}" type="presOf" srcId="{3795D3B3-630D-4CEA-AEBB-3866142136B4}" destId="{D84CA149-3F6E-41C4-912F-576CB96C259A}" srcOrd="0" destOrd="0" presId="urn:microsoft.com/office/officeart/2005/8/layout/orgChart1"/>
    <dgm:cxn modelId="{A858DA1C-211D-4E9B-83D6-7003B6FB8221}" type="presOf" srcId="{32B7D636-4CFF-4CEB-BF7F-8B1CBC47A73C}" destId="{54F93CFF-80EF-47FA-93B5-491ED24FFB3D}" srcOrd="0" destOrd="0" presId="urn:microsoft.com/office/officeart/2005/8/layout/orgChart1"/>
    <dgm:cxn modelId="{FA71852F-8189-482E-9E90-4102ED5CF091}" srcId="{65C8D14D-C8BB-4F3D-8BD0-2A335D8B490B}" destId="{C5703A90-9FC5-49ED-9173-6BCE6B9DD7F1}" srcOrd="2" destOrd="0" parTransId="{EA351E56-AECD-44CF-81AA-AA222803C043}" sibTransId="{4E57770E-C7C4-4A4D-9124-31CDFFDDA19F}"/>
    <dgm:cxn modelId="{B44666A7-9FC7-45A9-B6F2-C5757236A6EC}" type="presOf" srcId="{BB4E2018-6784-49C0-A20C-509BAA595E3D}" destId="{91EF7688-436D-4C7E-8F60-8E480F1246C9}" srcOrd="0" destOrd="0" presId="urn:microsoft.com/office/officeart/2005/8/layout/orgChart1"/>
    <dgm:cxn modelId="{5447FAD3-646C-42E9-9AC4-FD274229EC6F}" type="presOf" srcId="{C5703A90-9FC5-49ED-9173-6BCE6B9DD7F1}" destId="{3A1F5D86-CB97-4115-8145-1F4386BFB21B}" srcOrd="1" destOrd="0" presId="urn:microsoft.com/office/officeart/2005/8/layout/orgChart1"/>
    <dgm:cxn modelId="{50CF2493-A2DF-4BDD-833D-CCA3B00040B3}" type="presOf" srcId="{90EBDE47-45F4-4A60-A656-8260907AE14C}" destId="{E880EDCA-300B-49E6-9814-AE8896C13CAD}" srcOrd="0" destOrd="0" presId="urn:microsoft.com/office/officeart/2005/8/layout/orgChart1"/>
    <dgm:cxn modelId="{DA333216-E998-4373-BB3A-8F889FC45380}" type="presOf" srcId="{BB4E2018-6784-49C0-A20C-509BAA595E3D}" destId="{A5C107D2-F1EB-44DC-89E5-579D4DF300CA}" srcOrd="1" destOrd="0" presId="urn:microsoft.com/office/officeart/2005/8/layout/orgChart1"/>
    <dgm:cxn modelId="{54D62C13-E86D-4A9B-97F5-0C7DDBD64A97}" type="presOf" srcId="{F8896D21-4C03-4EBA-9FD8-D9965C1DB173}" destId="{67CC0336-919C-47AF-91F8-A2AA8DF20846}" srcOrd="0" destOrd="0" presId="urn:microsoft.com/office/officeart/2005/8/layout/orgChart1"/>
    <dgm:cxn modelId="{AF3AC998-3918-45D2-99E0-C1C33B4E94C7}" srcId="{BB4E2018-6784-49C0-A20C-509BAA595E3D}" destId="{3795D3B3-630D-4CEA-AEBB-3866142136B4}" srcOrd="1" destOrd="0" parTransId="{E531E3CD-F815-4834-AA3D-819D1B0FE00A}" sibTransId="{37B799EA-FB04-4795-8BE5-D8421F8973F2}"/>
    <dgm:cxn modelId="{6CECCDA4-BB61-4EB3-BD3A-9433AB03EFDA}" type="presOf" srcId="{A3E00C75-C5C0-480C-915C-4E42EB1DDA70}" destId="{691CF367-F634-47FE-BD16-B2EC95C56F62}" srcOrd="0" destOrd="0" presId="urn:microsoft.com/office/officeart/2005/8/layout/orgChart1"/>
    <dgm:cxn modelId="{AB3CD2F6-68F7-4190-99F3-997A2FD55ACB}" type="presOf" srcId="{AE4BC332-940B-47A4-8D0D-F74B7BDFE8F6}" destId="{672B56FD-8307-4CCA-A642-6A38CD1FB731}" srcOrd="0" destOrd="0" presId="urn:microsoft.com/office/officeart/2005/8/layout/orgChart1"/>
    <dgm:cxn modelId="{B99681DB-B853-4B9C-9CDE-DCEC1F33A027}" type="presOf" srcId="{7F20065C-680A-48B3-A729-328CA6C2C5B1}" destId="{AE3D05CE-7D04-4179-8E3F-3A4BE2055033}" srcOrd="0" destOrd="0" presId="urn:microsoft.com/office/officeart/2005/8/layout/orgChart1"/>
    <dgm:cxn modelId="{95006F26-71DC-43F1-B693-E0AF06F9B34A}" type="presOf" srcId="{7F20065C-680A-48B3-A729-328CA6C2C5B1}" destId="{057B44AE-02BB-4541-8F2E-FB467145E4CB}" srcOrd="1" destOrd="0" presId="urn:microsoft.com/office/officeart/2005/8/layout/orgChart1"/>
    <dgm:cxn modelId="{AB369E68-4E8B-40DD-AC1A-B5FDB1F8569F}" type="presOf" srcId="{C71544A2-4502-4F95-8567-9E1CD3A70B2A}" destId="{88AEE224-7143-44C3-BFBB-66B52D1D8F6F}" srcOrd="0" destOrd="0" presId="urn:microsoft.com/office/officeart/2005/8/layout/orgChart1"/>
    <dgm:cxn modelId="{D4F9CE3C-870D-48C7-BDAB-041BD88CF029}" type="presOf" srcId="{C71544A2-4502-4F95-8567-9E1CD3A70B2A}" destId="{620CF677-D507-4D30-9D2B-99935998EEFC}" srcOrd="1" destOrd="0" presId="urn:microsoft.com/office/officeart/2005/8/layout/orgChart1"/>
    <dgm:cxn modelId="{2416AAA6-495E-4670-AB1A-40E4916184E4}" srcId="{193C5665-589C-41EF-BBD7-DC72AA17B6C4}" destId="{8619689D-1BBB-47A8-9922-153F265DE5AD}" srcOrd="0" destOrd="0" parTransId="{0715AEB2-BE95-4981-A959-8B1772C1D6D7}" sibTransId="{12E2F1D2-0E1C-4998-878B-E61E9D2020DB}"/>
    <dgm:cxn modelId="{EE0BCF10-F789-4503-9B10-8FCFB7F07B58}" srcId="{E0D1FF84-45D4-420B-A2EE-8A32973F36D0}" destId="{C71544A2-4502-4F95-8567-9E1CD3A70B2A}" srcOrd="1" destOrd="0" parTransId="{779400EB-C261-4922-9913-993991FCCFFB}" sibTransId="{805B17BE-BBF0-4AE9-A6E7-5F9EDE37CF60}"/>
    <dgm:cxn modelId="{900D15EE-7A58-454A-A325-1F3AB4BDC040}" type="presOf" srcId="{8619689D-1BBB-47A8-9922-153F265DE5AD}" destId="{35861966-9FE1-42CF-AEBF-CC5A3476356F}" srcOrd="1" destOrd="0" presId="urn:microsoft.com/office/officeart/2005/8/layout/orgChart1"/>
    <dgm:cxn modelId="{4C53DA82-2753-45C1-9D98-768144E82406}" type="presOf" srcId="{193C5665-589C-41EF-BBD7-DC72AA17B6C4}" destId="{0DC502CD-6CBB-4CDC-9BF3-C9DA7FF57C4D}" srcOrd="0" destOrd="0" presId="urn:microsoft.com/office/officeart/2005/8/layout/orgChart1"/>
    <dgm:cxn modelId="{ABE3E6B4-BEF0-40AB-9147-66A81C5E2046}" srcId="{8619689D-1BBB-47A8-9922-153F265DE5AD}" destId="{BB4E2018-6784-49C0-A20C-509BAA595E3D}" srcOrd="0" destOrd="0" parTransId="{A3E00C75-C5C0-480C-915C-4E42EB1DDA70}" sibTransId="{3F4A9E3D-EEA8-407E-B14E-131F14E481F0}"/>
    <dgm:cxn modelId="{292BC4FC-7DDB-469E-9C40-A3B103A93EE2}" type="presOf" srcId="{65C8D14D-C8BB-4F3D-8BD0-2A335D8B490B}" destId="{673262AC-1F70-4A93-AE55-C3379999C5D9}" srcOrd="0" destOrd="0" presId="urn:microsoft.com/office/officeart/2005/8/layout/orgChart1"/>
    <dgm:cxn modelId="{D907C27A-742D-446B-B717-67C4574EB8E3}" type="presOf" srcId="{42887241-0A79-47F2-83A9-64B5B1C956FC}" destId="{074B2834-CBFA-4497-A9B9-06718DF1DAD3}" srcOrd="1" destOrd="0" presId="urn:microsoft.com/office/officeart/2005/8/layout/orgChart1"/>
    <dgm:cxn modelId="{56B0A0C5-A642-4C35-9B03-E52E89342C8D}" type="presOf" srcId="{4FE32677-186F-4297-A186-A9A09DD23138}" destId="{76A1500F-D38E-474E-91CC-1C3068418CE8}" srcOrd="0" destOrd="0" presId="urn:microsoft.com/office/officeart/2005/8/layout/orgChart1"/>
    <dgm:cxn modelId="{B5DD9FA5-24EC-4552-8D01-2341CA5DF784}" type="presOf" srcId="{E0D1FF84-45D4-420B-A2EE-8A32973F36D0}" destId="{18993624-3FD9-4926-9A27-E9DA0EAF60BA}" srcOrd="1" destOrd="0" presId="urn:microsoft.com/office/officeart/2005/8/layout/orgChart1"/>
    <dgm:cxn modelId="{517B54A7-1343-45E6-8493-392556ADA781}" type="presParOf" srcId="{0DC502CD-6CBB-4CDC-9BF3-C9DA7FF57C4D}" destId="{F9C82C66-59B0-4A8D-9A16-D74633CD3C4E}" srcOrd="0" destOrd="0" presId="urn:microsoft.com/office/officeart/2005/8/layout/orgChart1"/>
    <dgm:cxn modelId="{4D7F99A3-5E3C-424E-B868-9794ACC00E32}" type="presParOf" srcId="{F9C82C66-59B0-4A8D-9A16-D74633CD3C4E}" destId="{3AFA2500-6DDE-448D-AC65-EE36E3DDBD88}" srcOrd="0" destOrd="0" presId="urn:microsoft.com/office/officeart/2005/8/layout/orgChart1"/>
    <dgm:cxn modelId="{466523F3-00B4-4B14-9567-C396A122FDE6}" type="presParOf" srcId="{3AFA2500-6DDE-448D-AC65-EE36E3DDBD88}" destId="{AD1C6AFD-5531-4B19-8A4A-E08B79AB1B63}" srcOrd="0" destOrd="0" presId="urn:microsoft.com/office/officeart/2005/8/layout/orgChart1"/>
    <dgm:cxn modelId="{D4516204-6533-44F3-9B4C-8E713DBDA86A}" type="presParOf" srcId="{3AFA2500-6DDE-448D-AC65-EE36E3DDBD88}" destId="{35861966-9FE1-42CF-AEBF-CC5A3476356F}" srcOrd="1" destOrd="0" presId="urn:microsoft.com/office/officeart/2005/8/layout/orgChart1"/>
    <dgm:cxn modelId="{42D31595-3883-4A3B-8C4E-1A211002ED6F}" type="presParOf" srcId="{F9C82C66-59B0-4A8D-9A16-D74633CD3C4E}" destId="{45237E28-7A6D-4CAD-9148-46E97211EC30}" srcOrd="1" destOrd="0" presId="urn:microsoft.com/office/officeart/2005/8/layout/orgChart1"/>
    <dgm:cxn modelId="{E9ACBED1-1D34-40FE-A3D3-2029D5DB132A}" type="presParOf" srcId="{45237E28-7A6D-4CAD-9148-46E97211EC30}" destId="{691CF367-F634-47FE-BD16-B2EC95C56F62}" srcOrd="0" destOrd="0" presId="urn:microsoft.com/office/officeart/2005/8/layout/orgChart1"/>
    <dgm:cxn modelId="{16D98DEA-70D3-4B76-9618-9CF5E1407455}" type="presParOf" srcId="{45237E28-7A6D-4CAD-9148-46E97211EC30}" destId="{D1DE68AB-C3E9-41B7-AF0D-8DFC79210B7A}" srcOrd="1" destOrd="0" presId="urn:microsoft.com/office/officeart/2005/8/layout/orgChart1"/>
    <dgm:cxn modelId="{60F64539-D61F-47B1-A6BB-160D661962EB}" type="presParOf" srcId="{D1DE68AB-C3E9-41B7-AF0D-8DFC79210B7A}" destId="{0AB6A12B-C20F-4514-8ADE-2B78B5458C6E}" srcOrd="0" destOrd="0" presId="urn:microsoft.com/office/officeart/2005/8/layout/orgChart1"/>
    <dgm:cxn modelId="{6D43B518-E4DB-41CA-8825-481341507376}" type="presParOf" srcId="{0AB6A12B-C20F-4514-8ADE-2B78B5458C6E}" destId="{91EF7688-436D-4C7E-8F60-8E480F1246C9}" srcOrd="0" destOrd="0" presId="urn:microsoft.com/office/officeart/2005/8/layout/orgChart1"/>
    <dgm:cxn modelId="{43F378A3-AFDD-443B-9326-993129239BC3}" type="presParOf" srcId="{0AB6A12B-C20F-4514-8ADE-2B78B5458C6E}" destId="{A5C107D2-F1EB-44DC-89E5-579D4DF300CA}" srcOrd="1" destOrd="0" presId="urn:microsoft.com/office/officeart/2005/8/layout/orgChart1"/>
    <dgm:cxn modelId="{84F83C16-7A3D-405B-8032-FC1ED855495D}" type="presParOf" srcId="{D1DE68AB-C3E9-41B7-AF0D-8DFC79210B7A}" destId="{C3A1908E-6BB3-4BCF-8645-C160BF02034D}" srcOrd="1" destOrd="0" presId="urn:microsoft.com/office/officeart/2005/8/layout/orgChart1"/>
    <dgm:cxn modelId="{6697CED2-7318-4377-A7E5-E58D1576E57B}" type="presParOf" srcId="{C3A1908E-6BB3-4BCF-8645-C160BF02034D}" destId="{54F93CFF-80EF-47FA-93B5-491ED24FFB3D}" srcOrd="0" destOrd="0" presId="urn:microsoft.com/office/officeart/2005/8/layout/orgChart1"/>
    <dgm:cxn modelId="{DF4C67F0-FFA9-480C-9848-CEB83D182E94}" type="presParOf" srcId="{C3A1908E-6BB3-4BCF-8645-C160BF02034D}" destId="{5960CF10-BC53-4F2A-AA61-A8C119B21B80}" srcOrd="1" destOrd="0" presId="urn:microsoft.com/office/officeart/2005/8/layout/orgChart1"/>
    <dgm:cxn modelId="{308F53E7-1129-46BC-B7E5-6F5FA726B919}" type="presParOf" srcId="{5960CF10-BC53-4F2A-AA61-A8C119B21B80}" destId="{A758B28C-A70E-4130-844A-18D67204B7A8}" srcOrd="0" destOrd="0" presId="urn:microsoft.com/office/officeart/2005/8/layout/orgChart1"/>
    <dgm:cxn modelId="{D58B1551-261E-4D53-A90C-208BC412A833}" type="presParOf" srcId="{A758B28C-A70E-4130-844A-18D67204B7A8}" destId="{672B56FD-8307-4CCA-A642-6A38CD1FB731}" srcOrd="0" destOrd="0" presId="urn:microsoft.com/office/officeart/2005/8/layout/orgChart1"/>
    <dgm:cxn modelId="{7761EE4E-CD8F-45AB-B741-D3CB0FBD1AE3}" type="presParOf" srcId="{A758B28C-A70E-4130-844A-18D67204B7A8}" destId="{78F212D0-C09F-4DB2-9E9F-4E336A246A6B}" srcOrd="1" destOrd="0" presId="urn:microsoft.com/office/officeart/2005/8/layout/orgChart1"/>
    <dgm:cxn modelId="{38147B4E-0F59-4CBE-8F3C-A6AA6CAAB7A3}" type="presParOf" srcId="{5960CF10-BC53-4F2A-AA61-A8C119B21B80}" destId="{C388EEEC-0B70-45FD-9668-F96AA4880CD5}" srcOrd="1" destOrd="0" presId="urn:microsoft.com/office/officeart/2005/8/layout/orgChart1"/>
    <dgm:cxn modelId="{C1C67F90-4EBC-4494-8004-7054CFEE9A64}" type="presParOf" srcId="{5960CF10-BC53-4F2A-AA61-A8C119B21B80}" destId="{A1C89B4A-8232-436C-93FB-812D9E53DC82}" srcOrd="2" destOrd="0" presId="urn:microsoft.com/office/officeart/2005/8/layout/orgChart1"/>
    <dgm:cxn modelId="{5D617054-E34A-4C0A-9DCF-C4B88F8A55E2}" type="presParOf" srcId="{C3A1908E-6BB3-4BCF-8645-C160BF02034D}" destId="{071403D2-1922-4A80-AD5A-6F85142478A9}" srcOrd="2" destOrd="0" presId="urn:microsoft.com/office/officeart/2005/8/layout/orgChart1"/>
    <dgm:cxn modelId="{25628C8B-2D5D-4553-9A55-8792EF3233C7}" type="presParOf" srcId="{C3A1908E-6BB3-4BCF-8645-C160BF02034D}" destId="{2E5449E9-FD71-447B-91A3-3FA829A9FD90}" srcOrd="3" destOrd="0" presId="urn:microsoft.com/office/officeart/2005/8/layout/orgChart1"/>
    <dgm:cxn modelId="{2B328738-2DF0-4272-8831-3EC660C5C7BA}" type="presParOf" srcId="{2E5449E9-FD71-447B-91A3-3FA829A9FD90}" destId="{C6369DF8-8EF6-4C1B-9678-9EF9F101CE48}" srcOrd="0" destOrd="0" presId="urn:microsoft.com/office/officeart/2005/8/layout/orgChart1"/>
    <dgm:cxn modelId="{281D21B7-760F-4ED8-A093-24B1636C2C24}" type="presParOf" srcId="{C6369DF8-8EF6-4C1B-9678-9EF9F101CE48}" destId="{D84CA149-3F6E-41C4-912F-576CB96C259A}" srcOrd="0" destOrd="0" presId="urn:microsoft.com/office/officeart/2005/8/layout/orgChart1"/>
    <dgm:cxn modelId="{3F52124B-4F02-4D08-B03E-9DC4BAA06DCD}" type="presParOf" srcId="{C6369DF8-8EF6-4C1B-9678-9EF9F101CE48}" destId="{CFA06CE0-C60D-4322-ACFA-A583B2FC30D0}" srcOrd="1" destOrd="0" presId="urn:microsoft.com/office/officeart/2005/8/layout/orgChart1"/>
    <dgm:cxn modelId="{FD024E3A-E343-4D95-9A53-00FDF8244469}" type="presParOf" srcId="{2E5449E9-FD71-447B-91A3-3FA829A9FD90}" destId="{134FF47C-84F7-4910-AD35-898A0369AAAA}" srcOrd="1" destOrd="0" presId="urn:microsoft.com/office/officeart/2005/8/layout/orgChart1"/>
    <dgm:cxn modelId="{093A814D-D9F2-401E-90A6-EFD10B197E54}" type="presParOf" srcId="{2E5449E9-FD71-447B-91A3-3FA829A9FD90}" destId="{8ED3ABB2-E54C-4072-875C-F7B02EE8F882}" srcOrd="2" destOrd="0" presId="urn:microsoft.com/office/officeart/2005/8/layout/orgChart1"/>
    <dgm:cxn modelId="{D50F9929-0969-461E-B9E6-C6A61EAC06AA}" type="presParOf" srcId="{D1DE68AB-C3E9-41B7-AF0D-8DFC79210B7A}" destId="{630530A4-EA0F-4BDA-B4E1-40865C01C7F0}" srcOrd="2" destOrd="0" presId="urn:microsoft.com/office/officeart/2005/8/layout/orgChart1"/>
    <dgm:cxn modelId="{0428C7B8-1951-41F4-9A25-FE251028F4D7}" type="presParOf" srcId="{45237E28-7A6D-4CAD-9148-46E97211EC30}" destId="{C52838B0-80C9-4E22-96B7-1304359AAAD9}" srcOrd="2" destOrd="0" presId="urn:microsoft.com/office/officeart/2005/8/layout/orgChart1"/>
    <dgm:cxn modelId="{C5AE0EB6-B8CB-4D20-B5CB-04C394759061}" type="presParOf" srcId="{45237E28-7A6D-4CAD-9148-46E97211EC30}" destId="{5E9BA1C8-9355-41D2-A00B-EC3E239B7605}" srcOrd="3" destOrd="0" presId="urn:microsoft.com/office/officeart/2005/8/layout/orgChart1"/>
    <dgm:cxn modelId="{45BE93D7-93F4-46F5-911F-A1F13646F603}" type="presParOf" srcId="{5E9BA1C8-9355-41D2-A00B-EC3E239B7605}" destId="{18D5993A-18B5-4BC8-A8E5-AC129D0BA198}" srcOrd="0" destOrd="0" presId="urn:microsoft.com/office/officeart/2005/8/layout/orgChart1"/>
    <dgm:cxn modelId="{C9E8E8B7-2F2E-45F0-B07C-4F17F6AACD63}" type="presParOf" srcId="{18D5993A-18B5-4BC8-A8E5-AC129D0BA198}" destId="{8EEB7818-23A6-49D9-A4B8-85E8585EC655}" srcOrd="0" destOrd="0" presId="urn:microsoft.com/office/officeart/2005/8/layout/orgChart1"/>
    <dgm:cxn modelId="{49426E63-B552-433C-A640-C7DFFCDC7FE9}" type="presParOf" srcId="{18D5993A-18B5-4BC8-A8E5-AC129D0BA198}" destId="{18993624-3FD9-4926-9A27-E9DA0EAF60BA}" srcOrd="1" destOrd="0" presId="urn:microsoft.com/office/officeart/2005/8/layout/orgChart1"/>
    <dgm:cxn modelId="{82E2EE22-AB89-4F37-8287-CF3DEE369275}" type="presParOf" srcId="{5E9BA1C8-9355-41D2-A00B-EC3E239B7605}" destId="{ED21728B-8BA8-4DD7-84AA-3BEEB290161B}" srcOrd="1" destOrd="0" presId="urn:microsoft.com/office/officeart/2005/8/layout/orgChart1"/>
    <dgm:cxn modelId="{924E4A70-707F-43FA-A8AD-8C863AD67BD5}" type="presParOf" srcId="{ED21728B-8BA8-4DD7-84AA-3BEEB290161B}" destId="{3EB16443-ABFE-481F-8C4B-E3A2753C2DBE}" srcOrd="0" destOrd="0" presId="urn:microsoft.com/office/officeart/2005/8/layout/orgChart1"/>
    <dgm:cxn modelId="{D518798A-D020-49C4-A6EC-06EE764F58E6}" type="presParOf" srcId="{ED21728B-8BA8-4DD7-84AA-3BEEB290161B}" destId="{AA0E6A71-3636-483C-A6EF-4B0352E6B1C4}" srcOrd="1" destOrd="0" presId="urn:microsoft.com/office/officeart/2005/8/layout/orgChart1"/>
    <dgm:cxn modelId="{E49880F8-0D08-429A-9BE0-CD60764575AC}" type="presParOf" srcId="{AA0E6A71-3636-483C-A6EF-4B0352E6B1C4}" destId="{EB668E1A-FFC9-432D-AD04-ACB600A79FBD}" srcOrd="0" destOrd="0" presId="urn:microsoft.com/office/officeart/2005/8/layout/orgChart1"/>
    <dgm:cxn modelId="{73802B6B-0C38-4262-937B-ECDAB218A59A}" type="presParOf" srcId="{EB668E1A-FFC9-432D-AD04-ACB600A79FBD}" destId="{673262AC-1F70-4A93-AE55-C3379999C5D9}" srcOrd="0" destOrd="0" presId="urn:microsoft.com/office/officeart/2005/8/layout/orgChart1"/>
    <dgm:cxn modelId="{E39F7527-35F0-4FB2-B9CE-E025BD257A9D}" type="presParOf" srcId="{EB668E1A-FFC9-432D-AD04-ACB600A79FBD}" destId="{518EE20D-C09A-488F-9151-31BA63F7D42D}" srcOrd="1" destOrd="0" presId="urn:microsoft.com/office/officeart/2005/8/layout/orgChart1"/>
    <dgm:cxn modelId="{C317BD03-70D7-4456-86DC-3B64777F8657}" type="presParOf" srcId="{AA0E6A71-3636-483C-A6EF-4B0352E6B1C4}" destId="{A10421BC-2248-434F-92C5-4F503BD71D6D}" srcOrd="1" destOrd="0" presId="urn:microsoft.com/office/officeart/2005/8/layout/orgChart1"/>
    <dgm:cxn modelId="{26EB4C39-B815-4463-99CC-22D574574C5A}" type="presParOf" srcId="{A10421BC-2248-434F-92C5-4F503BD71D6D}" destId="{67CC0336-919C-47AF-91F8-A2AA8DF20846}" srcOrd="0" destOrd="0" presId="urn:microsoft.com/office/officeart/2005/8/layout/orgChart1"/>
    <dgm:cxn modelId="{1CE2B437-5CE8-485E-B856-71ED451D1AAE}" type="presParOf" srcId="{A10421BC-2248-434F-92C5-4F503BD71D6D}" destId="{EE561AF8-60AC-4205-90D3-2EA46F838900}" srcOrd="1" destOrd="0" presId="urn:microsoft.com/office/officeart/2005/8/layout/orgChart1"/>
    <dgm:cxn modelId="{14989D8C-8671-48AC-A318-C9CF4648358D}" type="presParOf" srcId="{EE561AF8-60AC-4205-90D3-2EA46F838900}" destId="{3534C855-ABEA-4715-A2A4-422AC8C3FCD5}" srcOrd="0" destOrd="0" presId="urn:microsoft.com/office/officeart/2005/8/layout/orgChart1"/>
    <dgm:cxn modelId="{9E90407E-55DE-49E7-B99B-23B6137433F0}" type="presParOf" srcId="{3534C855-ABEA-4715-A2A4-422AC8C3FCD5}" destId="{AE3D05CE-7D04-4179-8E3F-3A4BE2055033}" srcOrd="0" destOrd="0" presId="urn:microsoft.com/office/officeart/2005/8/layout/orgChart1"/>
    <dgm:cxn modelId="{F1BECAB9-FAA5-4A6F-9634-7F2B7AD13288}" type="presParOf" srcId="{3534C855-ABEA-4715-A2A4-422AC8C3FCD5}" destId="{057B44AE-02BB-4541-8F2E-FB467145E4CB}" srcOrd="1" destOrd="0" presId="urn:microsoft.com/office/officeart/2005/8/layout/orgChart1"/>
    <dgm:cxn modelId="{E39BF35A-B1CE-47C9-B8BD-2DEF5398CF8C}" type="presParOf" srcId="{EE561AF8-60AC-4205-90D3-2EA46F838900}" destId="{5F12DD55-1330-4DF2-9B09-E589D26818C9}" srcOrd="1" destOrd="0" presId="urn:microsoft.com/office/officeart/2005/8/layout/orgChart1"/>
    <dgm:cxn modelId="{E7822826-D66F-4FD4-9CE3-A8C44869DF52}" type="presParOf" srcId="{EE561AF8-60AC-4205-90D3-2EA46F838900}" destId="{77F53DC0-A4F2-422E-BD44-E02A7E3F9143}" srcOrd="2" destOrd="0" presId="urn:microsoft.com/office/officeart/2005/8/layout/orgChart1"/>
    <dgm:cxn modelId="{AA99BB4F-2FB5-438C-910B-66DAB4CD2101}" type="presParOf" srcId="{A10421BC-2248-434F-92C5-4F503BD71D6D}" destId="{BDA65C2F-8E09-4295-921D-03937B10A531}" srcOrd="2" destOrd="0" presId="urn:microsoft.com/office/officeart/2005/8/layout/orgChart1"/>
    <dgm:cxn modelId="{5FF6959B-EE56-4699-8ED8-3FCD64ADB2E5}" type="presParOf" srcId="{A10421BC-2248-434F-92C5-4F503BD71D6D}" destId="{4C05E071-9EB4-4369-BFEC-C0199FD5253C}" srcOrd="3" destOrd="0" presId="urn:microsoft.com/office/officeart/2005/8/layout/orgChart1"/>
    <dgm:cxn modelId="{10D8217A-CF06-4654-9229-41E9A8A6F48D}" type="presParOf" srcId="{4C05E071-9EB4-4369-BFEC-C0199FD5253C}" destId="{2F363435-5F15-4CBC-8C60-8E5A53ADD9C3}" srcOrd="0" destOrd="0" presId="urn:microsoft.com/office/officeart/2005/8/layout/orgChart1"/>
    <dgm:cxn modelId="{6F12B25A-97DC-4590-878B-B26F00A0C2EA}" type="presParOf" srcId="{2F363435-5F15-4CBC-8C60-8E5A53ADD9C3}" destId="{8BB32086-8AD1-4CAE-8E87-1497D5C061FC}" srcOrd="0" destOrd="0" presId="urn:microsoft.com/office/officeart/2005/8/layout/orgChart1"/>
    <dgm:cxn modelId="{FEC35DD0-104E-42C8-AA0D-CCB4F93CE568}" type="presParOf" srcId="{2F363435-5F15-4CBC-8C60-8E5A53ADD9C3}" destId="{3A1F5D86-CB97-4115-8145-1F4386BFB21B}" srcOrd="1" destOrd="0" presId="urn:microsoft.com/office/officeart/2005/8/layout/orgChart1"/>
    <dgm:cxn modelId="{F08DC913-8871-4104-8F33-0D500D1F1C47}" type="presParOf" srcId="{4C05E071-9EB4-4369-BFEC-C0199FD5253C}" destId="{C0D04055-62A8-40D9-B8B8-0EE592FA1BFA}" srcOrd="1" destOrd="0" presId="urn:microsoft.com/office/officeart/2005/8/layout/orgChart1"/>
    <dgm:cxn modelId="{978F10A1-0910-4110-980D-17860927A5F6}" type="presParOf" srcId="{4C05E071-9EB4-4369-BFEC-C0199FD5253C}" destId="{BB551535-8343-4D64-AE75-4D2B912ED046}" srcOrd="2" destOrd="0" presId="urn:microsoft.com/office/officeart/2005/8/layout/orgChart1"/>
    <dgm:cxn modelId="{460C3740-BA7D-45B2-A121-6B61BE97A28F}" type="presParOf" srcId="{AA0E6A71-3636-483C-A6EF-4B0352E6B1C4}" destId="{FAFB84B1-7437-4072-B2E4-BF70C77E5288}" srcOrd="2" destOrd="0" presId="urn:microsoft.com/office/officeart/2005/8/layout/orgChart1"/>
    <dgm:cxn modelId="{6230C699-1CDC-4126-8259-5CC1D865DA2F}" type="presParOf" srcId="{FAFB84B1-7437-4072-B2E4-BF70C77E5288}" destId="{76A1500F-D38E-474E-91CC-1C3068418CE8}" srcOrd="0" destOrd="0" presId="urn:microsoft.com/office/officeart/2005/8/layout/orgChart1"/>
    <dgm:cxn modelId="{26662777-B611-46D1-84F4-D4972D9CFC6D}" type="presParOf" srcId="{FAFB84B1-7437-4072-B2E4-BF70C77E5288}" destId="{9A7B574F-886A-4858-83CD-FD0C8D92F1C9}" srcOrd="1" destOrd="0" presId="urn:microsoft.com/office/officeart/2005/8/layout/orgChart1"/>
    <dgm:cxn modelId="{7D15DA91-598A-46B6-A210-C2FAF66E9400}" type="presParOf" srcId="{9A7B574F-886A-4858-83CD-FD0C8D92F1C9}" destId="{D6D13FBB-00AC-4FCF-A5F9-E596DC0DCC22}" srcOrd="0" destOrd="0" presId="urn:microsoft.com/office/officeart/2005/8/layout/orgChart1"/>
    <dgm:cxn modelId="{8AE17302-A80F-4955-9D86-BFE5AF2886C6}" type="presParOf" srcId="{D6D13FBB-00AC-4FCF-A5F9-E596DC0DCC22}" destId="{E880EDCA-300B-49E6-9814-AE8896C13CAD}" srcOrd="0" destOrd="0" presId="urn:microsoft.com/office/officeart/2005/8/layout/orgChart1"/>
    <dgm:cxn modelId="{E3991982-2C73-4E67-B2F9-817C6FD92F62}" type="presParOf" srcId="{D6D13FBB-00AC-4FCF-A5F9-E596DC0DCC22}" destId="{C28BBEE8-0AAC-4070-8E5D-A7A21C6C8151}" srcOrd="1" destOrd="0" presId="urn:microsoft.com/office/officeart/2005/8/layout/orgChart1"/>
    <dgm:cxn modelId="{D846A6E9-15D8-4F38-9E1A-9AE1761ED47C}" type="presParOf" srcId="{9A7B574F-886A-4858-83CD-FD0C8D92F1C9}" destId="{D2953788-B5E3-4227-8F0A-34BCC39B8E5E}" srcOrd="1" destOrd="0" presId="urn:microsoft.com/office/officeart/2005/8/layout/orgChart1"/>
    <dgm:cxn modelId="{29DB6C4A-C4D5-4523-AF1A-A311D2526CFB}" type="presParOf" srcId="{9A7B574F-886A-4858-83CD-FD0C8D92F1C9}" destId="{8CC1AD45-75E3-4F87-A729-20D14749CCB0}" srcOrd="2" destOrd="0" presId="urn:microsoft.com/office/officeart/2005/8/layout/orgChart1"/>
    <dgm:cxn modelId="{D9676249-7320-40E2-B42F-CB41ABFFE929}" type="presParOf" srcId="{ED21728B-8BA8-4DD7-84AA-3BEEB290161B}" destId="{A8140299-8390-4561-9F27-CC58E8796D9C}" srcOrd="2" destOrd="0" presId="urn:microsoft.com/office/officeart/2005/8/layout/orgChart1"/>
    <dgm:cxn modelId="{DE854A44-F778-4E52-B7A1-A45804FA5289}" type="presParOf" srcId="{ED21728B-8BA8-4DD7-84AA-3BEEB290161B}" destId="{F5D4CE5D-D3F3-4076-84BA-BAC900B93B5D}" srcOrd="3" destOrd="0" presId="urn:microsoft.com/office/officeart/2005/8/layout/orgChart1"/>
    <dgm:cxn modelId="{F1206183-417C-4DE2-AAF7-EFE6C4A38AD9}" type="presParOf" srcId="{F5D4CE5D-D3F3-4076-84BA-BAC900B93B5D}" destId="{17AD5F2E-5195-4BAB-BA2B-043062DE7347}" srcOrd="0" destOrd="0" presId="urn:microsoft.com/office/officeart/2005/8/layout/orgChart1"/>
    <dgm:cxn modelId="{CD6CEA1D-80DD-4C2E-B0B6-08BA5E8C73F8}" type="presParOf" srcId="{17AD5F2E-5195-4BAB-BA2B-043062DE7347}" destId="{88AEE224-7143-44C3-BFBB-66B52D1D8F6F}" srcOrd="0" destOrd="0" presId="urn:microsoft.com/office/officeart/2005/8/layout/orgChart1"/>
    <dgm:cxn modelId="{341ACAB2-3EEA-43F9-9B42-67F3AF394D9F}" type="presParOf" srcId="{17AD5F2E-5195-4BAB-BA2B-043062DE7347}" destId="{620CF677-D507-4D30-9D2B-99935998EEFC}" srcOrd="1" destOrd="0" presId="urn:microsoft.com/office/officeart/2005/8/layout/orgChart1"/>
    <dgm:cxn modelId="{C73BF77B-896E-4DF1-B1C2-7E03C9359374}" type="presParOf" srcId="{F5D4CE5D-D3F3-4076-84BA-BAC900B93B5D}" destId="{B5B15E21-E3C1-4AC2-893F-5BBEC6F2FC88}" srcOrd="1" destOrd="0" presId="urn:microsoft.com/office/officeart/2005/8/layout/orgChart1"/>
    <dgm:cxn modelId="{F693FE0C-9AC7-43BC-9E24-2FED2C3B3BBF}" type="presParOf" srcId="{B5B15E21-E3C1-4AC2-893F-5BBEC6F2FC88}" destId="{ADC22F53-E085-4DA7-A37C-CB6C4C90004C}" srcOrd="0" destOrd="0" presId="urn:microsoft.com/office/officeart/2005/8/layout/orgChart1"/>
    <dgm:cxn modelId="{47071D28-2CE4-488B-BF29-92A24FB87705}" type="presParOf" srcId="{B5B15E21-E3C1-4AC2-893F-5BBEC6F2FC88}" destId="{28208D4F-BA42-4753-8553-623D1EF1D9C2}" srcOrd="1" destOrd="0" presId="urn:microsoft.com/office/officeart/2005/8/layout/orgChart1"/>
    <dgm:cxn modelId="{C4810668-239C-4B29-85A8-9BEF4582D589}" type="presParOf" srcId="{28208D4F-BA42-4753-8553-623D1EF1D9C2}" destId="{08EBC3E5-7D54-477F-BB3E-39C970EE1714}" srcOrd="0" destOrd="0" presId="urn:microsoft.com/office/officeart/2005/8/layout/orgChart1"/>
    <dgm:cxn modelId="{CC786E91-AA38-4150-8D8C-555BA6898ECC}" type="presParOf" srcId="{08EBC3E5-7D54-477F-BB3E-39C970EE1714}" destId="{03E35E71-3146-4C29-BC73-8A08D4F9CA99}" srcOrd="0" destOrd="0" presId="urn:microsoft.com/office/officeart/2005/8/layout/orgChart1"/>
    <dgm:cxn modelId="{A2B9C88E-C0AF-4474-BBC4-EBAA957B7A64}" type="presParOf" srcId="{08EBC3E5-7D54-477F-BB3E-39C970EE1714}" destId="{074B2834-CBFA-4497-A9B9-06718DF1DAD3}" srcOrd="1" destOrd="0" presId="urn:microsoft.com/office/officeart/2005/8/layout/orgChart1"/>
    <dgm:cxn modelId="{73E16246-C5AC-40DD-BBE6-5CCD542F845E}" type="presParOf" srcId="{28208D4F-BA42-4753-8553-623D1EF1D9C2}" destId="{D66CC910-6EA2-4883-80E6-E974B4E1BE00}" srcOrd="1" destOrd="0" presId="urn:microsoft.com/office/officeart/2005/8/layout/orgChart1"/>
    <dgm:cxn modelId="{93BC11D7-A98E-4811-B8CB-520F5179B713}" type="presParOf" srcId="{28208D4F-BA42-4753-8553-623D1EF1D9C2}" destId="{B3297CDC-240B-43F3-8CBB-106E496A6CE4}" srcOrd="2" destOrd="0" presId="urn:microsoft.com/office/officeart/2005/8/layout/orgChart1"/>
    <dgm:cxn modelId="{CC376079-D1D3-456F-8025-A647AF743C61}" type="presParOf" srcId="{F5D4CE5D-D3F3-4076-84BA-BAC900B93B5D}" destId="{769FF1F4-DD16-4B7E-B5EB-CF8C436126FB}" srcOrd="2" destOrd="0" presId="urn:microsoft.com/office/officeart/2005/8/layout/orgChart1"/>
    <dgm:cxn modelId="{0E5D8CCB-1EDC-424A-BFF3-001123EA9E06}" type="presParOf" srcId="{5E9BA1C8-9355-41D2-A00B-EC3E239B7605}" destId="{FD8F9C18-C6C5-4157-8219-8D0B70FD51CB}" srcOrd="2" destOrd="0" presId="urn:microsoft.com/office/officeart/2005/8/layout/orgChart1"/>
    <dgm:cxn modelId="{17991E74-92F6-4A37-B2E5-788313FDE1B7}" type="presParOf" srcId="{F9C82C66-59B0-4A8D-9A16-D74633CD3C4E}" destId="{B2222532-B6C8-4B39-959A-520F62F90C4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7ABF6C-2E04-497D-BE01-44E5BC0B01D1}">
      <dsp:nvSpPr>
        <dsp:cNvPr id="0" name=""/>
        <dsp:cNvSpPr/>
      </dsp:nvSpPr>
      <dsp:spPr>
        <a:xfrm>
          <a:off x="3489511" y="1662973"/>
          <a:ext cx="2468854" cy="4284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4239"/>
              </a:lnTo>
              <a:lnTo>
                <a:pt x="2468854" y="214239"/>
              </a:lnTo>
              <a:lnTo>
                <a:pt x="2468854" y="42847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CAB235-1B34-48A6-81C2-D13F5BCCC3F0}">
      <dsp:nvSpPr>
        <dsp:cNvPr id="0" name=""/>
        <dsp:cNvSpPr/>
      </dsp:nvSpPr>
      <dsp:spPr>
        <a:xfrm>
          <a:off x="3443791" y="1662973"/>
          <a:ext cx="91440" cy="42847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2847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40D45C-385D-46AE-BBC9-EB8D29A150BF}">
      <dsp:nvSpPr>
        <dsp:cNvPr id="0" name=""/>
        <dsp:cNvSpPr/>
      </dsp:nvSpPr>
      <dsp:spPr>
        <a:xfrm>
          <a:off x="1020656" y="1662973"/>
          <a:ext cx="2468854" cy="428478"/>
        </a:xfrm>
        <a:custGeom>
          <a:avLst/>
          <a:gdLst/>
          <a:ahLst/>
          <a:cxnLst/>
          <a:rect l="0" t="0" r="0" b="0"/>
          <a:pathLst>
            <a:path>
              <a:moveTo>
                <a:pt x="2468854" y="0"/>
              </a:moveTo>
              <a:lnTo>
                <a:pt x="2468854" y="214239"/>
              </a:lnTo>
              <a:lnTo>
                <a:pt x="0" y="214239"/>
              </a:lnTo>
              <a:lnTo>
                <a:pt x="0" y="42847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F23070-4503-4E68-8422-9CD11DE1A2A7}">
      <dsp:nvSpPr>
        <dsp:cNvPr id="0" name=""/>
        <dsp:cNvSpPr/>
      </dsp:nvSpPr>
      <dsp:spPr>
        <a:xfrm>
          <a:off x="2469323" y="642785"/>
          <a:ext cx="2040375" cy="10201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sz="16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rPr>
            <a:t>ГИПОТАЛАМУС</a:t>
          </a:r>
          <a:endParaRPr kumimoji="0" lang="ru-RU" altLang="ru-RU" sz="1600" b="1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cs typeface="Arial" panose="020B0604020202020204" pitchFamily="34" charset="0"/>
          </a:endParaRPr>
        </a:p>
      </dsp:txBody>
      <dsp:txXfrm>
        <a:off x="2469323" y="642785"/>
        <a:ext cx="2040375" cy="1020187"/>
      </dsp:txXfrm>
    </dsp:sp>
    <dsp:sp modelId="{87D48C3F-42EC-4054-9853-63450CD6A037}">
      <dsp:nvSpPr>
        <dsp:cNvPr id="0" name=""/>
        <dsp:cNvSpPr/>
      </dsp:nvSpPr>
      <dsp:spPr>
        <a:xfrm>
          <a:off x="468" y="2091451"/>
          <a:ext cx="2040375" cy="10201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sz="16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rPr>
            <a:t>Релизинг-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sz="16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rPr>
            <a:t>факторы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sz="16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rPr>
            <a:t>или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sz="16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rPr>
            <a:t>либерины</a:t>
          </a:r>
          <a:r>
            <a:rPr kumimoji="0" lang="ru-RU" altLang="ru-RU" sz="16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rPr>
            <a:t> </a:t>
          </a:r>
        </a:p>
      </dsp:txBody>
      <dsp:txXfrm>
        <a:off x="468" y="2091451"/>
        <a:ext cx="2040375" cy="1020187"/>
      </dsp:txXfrm>
    </dsp:sp>
    <dsp:sp modelId="{49E27354-9547-41AD-AEB2-82EEFA7FF161}">
      <dsp:nvSpPr>
        <dsp:cNvPr id="0" name=""/>
        <dsp:cNvSpPr/>
      </dsp:nvSpPr>
      <dsp:spPr>
        <a:xfrm>
          <a:off x="2469323" y="2091451"/>
          <a:ext cx="2040375" cy="10201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sz="16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rPr>
            <a:t>СТАТИНЫ</a:t>
          </a:r>
          <a:endParaRPr kumimoji="0" lang="ru-RU" altLang="ru-RU" sz="1600" b="1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cs typeface="Arial" panose="020B0604020202020204" pitchFamily="34" charset="0"/>
          </a:endParaRPr>
        </a:p>
      </dsp:txBody>
      <dsp:txXfrm>
        <a:off x="2469323" y="2091451"/>
        <a:ext cx="2040375" cy="1020187"/>
      </dsp:txXfrm>
    </dsp:sp>
    <dsp:sp modelId="{BC249BD8-97AC-496B-8F1A-7B359936E120}">
      <dsp:nvSpPr>
        <dsp:cNvPr id="0" name=""/>
        <dsp:cNvSpPr/>
      </dsp:nvSpPr>
      <dsp:spPr>
        <a:xfrm>
          <a:off x="4938178" y="2091451"/>
          <a:ext cx="2040375" cy="10201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sz="16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rPr>
            <a:t>ОКСИТОЦИН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altLang="ru-RU" sz="16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anose="020B0604020202020204" pitchFamily="34" charset="0"/>
            </a:rPr>
            <a:t>ВАЗОПРЕССИН</a:t>
          </a:r>
          <a:endParaRPr kumimoji="0" lang="ru-RU" altLang="ru-RU" sz="1600" b="1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cs typeface="Arial" panose="020B0604020202020204" pitchFamily="34" charset="0"/>
          </a:endParaRPr>
        </a:p>
      </dsp:txBody>
      <dsp:txXfrm>
        <a:off x="4938178" y="2091451"/>
        <a:ext cx="2040375" cy="10201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C22F53-E085-4DA7-A37C-CB6C4C90004C}">
      <dsp:nvSpPr>
        <dsp:cNvPr id="0" name=""/>
        <dsp:cNvSpPr/>
      </dsp:nvSpPr>
      <dsp:spPr>
        <a:xfrm>
          <a:off x="8279866" y="3251242"/>
          <a:ext cx="253937" cy="7787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78743"/>
              </a:lnTo>
              <a:lnTo>
                <a:pt x="253937" y="7787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140299-8390-4561-9F27-CC58E8796D9C}">
      <dsp:nvSpPr>
        <dsp:cNvPr id="0" name=""/>
        <dsp:cNvSpPr/>
      </dsp:nvSpPr>
      <dsp:spPr>
        <a:xfrm>
          <a:off x="7932818" y="2049269"/>
          <a:ext cx="1024216" cy="3555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7756"/>
              </a:lnTo>
              <a:lnTo>
                <a:pt x="1024216" y="177756"/>
              </a:lnTo>
              <a:lnTo>
                <a:pt x="1024216" y="35551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6A1500F-D38E-474E-91CC-1C3068418CE8}">
      <dsp:nvSpPr>
        <dsp:cNvPr id="0" name=""/>
        <dsp:cNvSpPr/>
      </dsp:nvSpPr>
      <dsp:spPr>
        <a:xfrm>
          <a:off x="6730844" y="3251242"/>
          <a:ext cx="177756" cy="778743"/>
        </a:xfrm>
        <a:custGeom>
          <a:avLst/>
          <a:gdLst/>
          <a:ahLst/>
          <a:cxnLst/>
          <a:rect l="0" t="0" r="0" b="0"/>
          <a:pathLst>
            <a:path>
              <a:moveTo>
                <a:pt x="177756" y="0"/>
              </a:moveTo>
              <a:lnTo>
                <a:pt x="177756" y="778743"/>
              </a:lnTo>
              <a:lnTo>
                <a:pt x="0" y="7787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A65C2F-8E09-4295-921D-03937B10A531}">
      <dsp:nvSpPr>
        <dsp:cNvPr id="0" name=""/>
        <dsp:cNvSpPr/>
      </dsp:nvSpPr>
      <dsp:spPr>
        <a:xfrm>
          <a:off x="6908601" y="3251242"/>
          <a:ext cx="253937" cy="31826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82689"/>
              </a:lnTo>
              <a:lnTo>
                <a:pt x="253937" y="318268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CC0336-919C-47AF-91F8-A2AA8DF20846}">
      <dsp:nvSpPr>
        <dsp:cNvPr id="0" name=""/>
        <dsp:cNvSpPr/>
      </dsp:nvSpPr>
      <dsp:spPr>
        <a:xfrm>
          <a:off x="6908601" y="3251242"/>
          <a:ext cx="253937" cy="19807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80716"/>
              </a:lnTo>
              <a:lnTo>
                <a:pt x="253937" y="198071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B16443-ABFE-481F-8C4B-E3A2753C2DBE}">
      <dsp:nvSpPr>
        <dsp:cNvPr id="0" name=""/>
        <dsp:cNvSpPr/>
      </dsp:nvSpPr>
      <dsp:spPr>
        <a:xfrm>
          <a:off x="6908601" y="2049269"/>
          <a:ext cx="1024216" cy="355513"/>
        </a:xfrm>
        <a:custGeom>
          <a:avLst/>
          <a:gdLst/>
          <a:ahLst/>
          <a:cxnLst/>
          <a:rect l="0" t="0" r="0" b="0"/>
          <a:pathLst>
            <a:path>
              <a:moveTo>
                <a:pt x="1024216" y="0"/>
              </a:moveTo>
              <a:lnTo>
                <a:pt x="1024216" y="177756"/>
              </a:lnTo>
              <a:lnTo>
                <a:pt x="0" y="177756"/>
              </a:lnTo>
              <a:lnTo>
                <a:pt x="0" y="35551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2838B0-80C9-4E22-96B7-1304359AAAD9}">
      <dsp:nvSpPr>
        <dsp:cNvPr id="0" name=""/>
        <dsp:cNvSpPr/>
      </dsp:nvSpPr>
      <dsp:spPr>
        <a:xfrm>
          <a:off x="5884385" y="847296"/>
          <a:ext cx="2048433" cy="3555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7756"/>
              </a:lnTo>
              <a:lnTo>
                <a:pt x="2048433" y="177756"/>
              </a:lnTo>
              <a:lnTo>
                <a:pt x="2048433" y="35551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1403D2-1922-4A80-AD5A-6F85142478A9}">
      <dsp:nvSpPr>
        <dsp:cNvPr id="0" name=""/>
        <dsp:cNvSpPr/>
      </dsp:nvSpPr>
      <dsp:spPr>
        <a:xfrm>
          <a:off x="3835951" y="2049269"/>
          <a:ext cx="1024216" cy="3555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7756"/>
              </a:lnTo>
              <a:lnTo>
                <a:pt x="1024216" y="177756"/>
              </a:lnTo>
              <a:lnTo>
                <a:pt x="1024216" y="35551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F93CFF-80EF-47FA-93B5-491ED24FFB3D}">
      <dsp:nvSpPr>
        <dsp:cNvPr id="0" name=""/>
        <dsp:cNvSpPr/>
      </dsp:nvSpPr>
      <dsp:spPr>
        <a:xfrm>
          <a:off x="2811735" y="2049269"/>
          <a:ext cx="1024216" cy="355513"/>
        </a:xfrm>
        <a:custGeom>
          <a:avLst/>
          <a:gdLst/>
          <a:ahLst/>
          <a:cxnLst/>
          <a:rect l="0" t="0" r="0" b="0"/>
          <a:pathLst>
            <a:path>
              <a:moveTo>
                <a:pt x="1024216" y="0"/>
              </a:moveTo>
              <a:lnTo>
                <a:pt x="1024216" y="177756"/>
              </a:lnTo>
              <a:lnTo>
                <a:pt x="0" y="177756"/>
              </a:lnTo>
              <a:lnTo>
                <a:pt x="0" y="35551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1CF367-F634-47FE-BD16-B2EC95C56F62}">
      <dsp:nvSpPr>
        <dsp:cNvPr id="0" name=""/>
        <dsp:cNvSpPr/>
      </dsp:nvSpPr>
      <dsp:spPr>
        <a:xfrm>
          <a:off x="3835951" y="847296"/>
          <a:ext cx="2048433" cy="355513"/>
        </a:xfrm>
        <a:custGeom>
          <a:avLst/>
          <a:gdLst/>
          <a:ahLst/>
          <a:cxnLst/>
          <a:rect l="0" t="0" r="0" b="0"/>
          <a:pathLst>
            <a:path>
              <a:moveTo>
                <a:pt x="2048433" y="0"/>
              </a:moveTo>
              <a:lnTo>
                <a:pt x="2048433" y="177756"/>
              </a:lnTo>
              <a:lnTo>
                <a:pt x="0" y="177756"/>
              </a:lnTo>
              <a:lnTo>
                <a:pt x="0" y="35551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1C6AFD-5531-4B19-8A4A-E08B79AB1B63}">
      <dsp:nvSpPr>
        <dsp:cNvPr id="0" name=""/>
        <dsp:cNvSpPr/>
      </dsp:nvSpPr>
      <dsp:spPr>
        <a:xfrm>
          <a:off x="5037925" y="836"/>
          <a:ext cx="1692919" cy="8464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4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Акромегалия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4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СТГ – секретирующая аденома гипофиз</a:t>
          </a:r>
          <a:endParaRPr kumimoji="0" lang="uk-UA" altLang="ru-RU" sz="1400" b="1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37925" y="836"/>
        <a:ext cx="1692919" cy="846459"/>
      </dsp:txXfrm>
    </dsp:sp>
    <dsp:sp modelId="{91EF7688-436D-4C7E-8F60-8E480F1246C9}">
      <dsp:nvSpPr>
        <dsp:cNvPr id="0" name=""/>
        <dsp:cNvSpPr/>
      </dsp:nvSpPr>
      <dsp:spPr>
        <a:xfrm>
          <a:off x="2989491" y="1202809"/>
          <a:ext cx="1692919" cy="8464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4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Пациент неоперабелен</a:t>
          </a:r>
          <a:endParaRPr kumimoji="0" lang="uk-UA" altLang="ru-RU" sz="14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89491" y="1202809"/>
        <a:ext cx="1692919" cy="846459"/>
      </dsp:txXfrm>
    </dsp:sp>
    <dsp:sp modelId="{672B56FD-8307-4CCA-A642-6A38CD1FB731}">
      <dsp:nvSpPr>
        <dsp:cNvPr id="0" name=""/>
        <dsp:cNvSpPr/>
      </dsp:nvSpPr>
      <dsp:spPr>
        <a:xfrm>
          <a:off x="1965275" y="2404782"/>
          <a:ext cx="1692919" cy="8464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4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Протонотерапия</a:t>
          </a:r>
          <a:endParaRPr kumimoji="0" lang="uk-UA" altLang="ru-RU" sz="14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965275" y="2404782"/>
        <a:ext cx="1692919" cy="846459"/>
      </dsp:txXfrm>
    </dsp:sp>
    <dsp:sp modelId="{D84CA149-3F6E-41C4-912F-576CB96C259A}">
      <dsp:nvSpPr>
        <dsp:cNvPr id="0" name=""/>
        <dsp:cNvSpPr/>
      </dsp:nvSpPr>
      <dsp:spPr>
        <a:xfrm>
          <a:off x="4013708" y="2404782"/>
          <a:ext cx="1692919" cy="8464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4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Аналоги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4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соматостатина,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4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дофаминомиметики</a:t>
          </a:r>
          <a:endParaRPr kumimoji="0" lang="uk-UA" altLang="ru-RU" sz="14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13708" y="2404782"/>
        <a:ext cx="1692919" cy="846459"/>
      </dsp:txXfrm>
    </dsp:sp>
    <dsp:sp modelId="{8EEB7818-23A6-49D9-A4B8-85E8585EC655}">
      <dsp:nvSpPr>
        <dsp:cNvPr id="0" name=""/>
        <dsp:cNvSpPr/>
      </dsp:nvSpPr>
      <dsp:spPr>
        <a:xfrm>
          <a:off x="7086358" y="1202809"/>
          <a:ext cx="1692919" cy="8464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4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Аденомэктомия </a:t>
          </a:r>
          <a:endParaRPr kumimoji="0" lang="uk-UA" altLang="ru-RU" sz="14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086358" y="1202809"/>
        <a:ext cx="1692919" cy="846459"/>
      </dsp:txXfrm>
    </dsp:sp>
    <dsp:sp modelId="{673262AC-1F70-4A93-AE55-C3379999C5D9}">
      <dsp:nvSpPr>
        <dsp:cNvPr id="0" name=""/>
        <dsp:cNvSpPr/>
      </dsp:nvSpPr>
      <dsp:spPr>
        <a:xfrm>
          <a:off x="6062141" y="2404782"/>
          <a:ext cx="1692919" cy="8464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4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Рецидив или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4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остаточная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4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секреция СТГ</a:t>
          </a:r>
          <a:endParaRPr kumimoji="0" lang="uk-UA" altLang="ru-RU" sz="14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062141" y="2404782"/>
        <a:ext cx="1692919" cy="846459"/>
      </dsp:txXfrm>
    </dsp:sp>
    <dsp:sp modelId="{AE3D05CE-7D04-4179-8E3F-3A4BE2055033}">
      <dsp:nvSpPr>
        <dsp:cNvPr id="0" name=""/>
        <dsp:cNvSpPr/>
      </dsp:nvSpPr>
      <dsp:spPr>
        <a:xfrm>
          <a:off x="7162539" y="4808729"/>
          <a:ext cx="1692919" cy="8464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4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Повторная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4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операция</a:t>
          </a:r>
          <a:endParaRPr kumimoji="0" lang="uk-UA" altLang="ru-RU" sz="14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162539" y="4808729"/>
        <a:ext cx="1692919" cy="846459"/>
      </dsp:txXfrm>
    </dsp:sp>
    <dsp:sp modelId="{8BB32086-8AD1-4CAE-8E87-1497D5C061FC}">
      <dsp:nvSpPr>
        <dsp:cNvPr id="0" name=""/>
        <dsp:cNvSpPr/>
      </dsp:nvSpPr>
      <dsp:spPr>
        <a:xfrm>
          <a:off x="7162539" y="6010702"/>
          <a:ext cx="1692919" cy="8464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4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Аналоги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4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соматостатина,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4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дофаминомиметики</a:t>
          </a:r>
          <a:endParaRPr kumimoji="0" lang="uk-UA" altLang="ru-RU" sz="14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uk-UA" altLang="ru-RU" sz="14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162539" y="6010702"/>
        <a:ext cx="1692919" cy="846459"/>
      </dsp:txXfrm>
    </dsp:sp>
    <dsp:sp modelId="{E880EDCA-300B-49E6-9814-AE8896C13CAD}">
      <dsp:nvSpPr>
        <dsp:cNvPr id="0" name=""/>
        <dsp:cNvSpPr/>
      </dsp:nvSpPr>
      <dsp:spPr>
        <a:xfrm>
          <a:off x="5037925" y="3606756"/>
          <a:ext cx="1692919" cy="8464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4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Протонотерапия</a:t>
          </a:r>
          <a:endParaRPr kumimoji="0" lang="uk-UA" altLang="ru-RU" sz="14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37925" y="3606756"/>
        <a:ext cx="1692919" cy="846459"/>
      </dsp:txXfrm>
    </dsp:sp>
    <dsp:sp modelId="{88AEE224-7143-44C3-BFBB-66B52D1D8F6F}">
      <dsp:nvSpPr>
        <dsp:cNvPr id="0" name=""/>
        <dsp:cNvSpPr/>
      </dsp:nvSpPr>
      <dsp:spPr>
        <a:xfrm>
          <a:off x="8110574" y="2404782"/>
          <a:ext cx="1692919" cy="8464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4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Ремиссия</a:t>
          </a:r>
          <a:endParaRPr kumimoji="0" lang="uk-UA" altLang="ru-RU" sz="14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110574" y="2404782"/>
        <a:ext cx="1692919" cy="846459"/>
      </dsp:txXfrm>
    </dsp:sp>
    <dsp:sp modelId="{03E35E71-3146-4C29-BC73-8A08D4F9CA99}">
      <dsp:nvSpPr>
        <dsp:cNvPr id="0" name=""/>
        <dsp:cNvSpPr/>
      </dsp:nvSpPr>
      <dsp:spPr>
        <a:xfrm>
          <a:off x="8533804" y="3606756"/>
          <a:ext cx="1692919" cy="8464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altLang="ru-RU" sz="14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Наблюдение</a:t>
          </a:r>
          <a:endParaRPr kumimoji="0" lang="uk-UA" altLang="ru-RU" sz="14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533804" y="3606756"/>
        <a:ext cx="1692919" cy="8464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BA59F9-6EA5-44F4-AFC0-902567C789C2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802C63-46C8-495A-BFF6-C6A1FB121C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6207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ru-RU" smtClean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74692DE-E241-4B45-B3D0-AB6457838651}" type="slidenum">
              <a:rPr lang="en-US" altLang="ru-RU">
                <a:latin typeface="Calibri" panose="020F0502020204030204" pitchFamily="34" charset="0"/>
              </a:rPr>
              <a:pPr/>
              <a:t>3</a:t>
            </a:fld>
            <a:endParaRPr lang="en-US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83931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ru-RU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C1D6F1C-926E-4E9E-969C-5750C7269941}" type="slidenum">
              <a:rPr lang="en-US" altLang="ru-RU">
                <a:latin typeface="Calibri" panose="020F0502020204030204" pitchFamily="34" charset="0"/>
              </a:rPr>
              <a:pPr/>
              <a:t>4</a:t>
            </a:fld>
            <a:endParaRPr lang="en-US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1040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ru-RU" smtClean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F502BF7-C384-41D3-B353-1B324D583387}" type="slidenum">
              <a:rPr lang="en-US" altLang="ru-RU">
                <a:latin typeface="Calibri" panose="020F0502020204030204" pitchFamily="34" charset="0"/>
              </a:rPr>
              <a:pPr/>
              <a:t>5</a:t>
            </a:fld>
            <a:endParaRPr lang="en-US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3877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ru-RU" smtClean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522697F-8043-4DA0-BBEE-FDDF0CBFA514}" type="slidenum">
              <a:rPr lang="en-US" altLang="ru-RU">
                <a:latin typeface="Calibri" panose="020F0502020204030204" pitchFamily="34" charset="0"/>
              </a:rPr>
              <a:pPr/>
              <a:t>6</a:t>
            </a:fld>
            <a:endParaRPr lang="en-US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33179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ru-RU" smtClean="0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827DE58-8DF2-4C74-B0F3-3A45CB8A5EC6}" type="slidenum">
              <a:rPr lang="en-US" altLang="ru-RU">
                <a:latin typeface="Calibri" panose="020F0502020204030204" pitchFamily="34" charset="0"/>
              </a:rPr>
              <a:pPr/>
              <a:t>7</a:t>
            </a:fld>
            <a:endParaRPr lang="en-US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66125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ru-RU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BA61E32-C841-4C12-8220-D1F04DAA2270}" type="slidenum">
              <a:rPr lang="en-US" altLang="ru-RU">
                <a:latin typeface="Calibri" panose="020F0502020204030204" pitchFamily="34" charset="0"/>
              </a:rPr>
              <a:pPr/>
              <a:t>8</a:t>
            </a:fld>
            <a:endParaRPr lang="en-US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62740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ru-RU" smtClean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F803975-267C-4AFF-9B4B-9504D94E7E75}" type="slidenum">
              <a:rPr lang="en-US" altLang="ru-RU">
                <a:latin typeface="Calibri" panose="020F0502020204030204" pitchFamily="34" charset="0"/>
              </a:rPr>
              <a:pPr/>
              <a:t>9</a:t>
            </a:fld>
            <a:endParaRPr lang="en-US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6186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ru-RU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4D1493D-7D9C-4F96-9BD1-AEEEB438AB6A}" type="slidenum">
              <a:rPr lang="en-US" altLang="ru-RU">
                <a:latin typeface="Calibri" panose="020F0502020204030204" pitchFamily="34" charset="0"/>
              </a:rPr>
              <a:pPr/>
              <a:t>10</a:t>
            </a:fld>
            <a:endParaRPr lang="en-US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997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ru-RU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B8F7B5B-AEA0-4467-852C-EA82BBF772BB}" type="slidenum">
              <a:rPr lang="en-US" altLang="ru-RU">
                <a:latin typeface="Calibri" panose="020F0502020204030204" pitchFamily="34" charset="0"/>
              </a:rPr>
              <a:pPr/>
              <a:t>11</a:t>
            </a:fld>
            <a:endParaRPr lang="en-US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269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ru-RU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54F443A-1059-4602-845C-990455D87F9F}" type="slidenum">
              <a:rPr lang="en-US" altLang="ru-RU">
                <a:latin typeface="Calibri" panose="020F0502020204030204" pitchFamily="34" charset="0"/>
              </a:rPr>
              <a:pPr/>
              <a:t>12</a:t>
            </a:fld>
            <a:endParaRPr lang="en-US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80060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ru-RU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759718B-F8F9-4614-812F-EE978D9ACA7B}" type="slidenum">
              <a:rPr lang="en-US" altLang="ru-RU">
                <a:latin typeface="Calibri" panose="020F0502020204030204" pitchFamily="34" charset="0"/>
              </a:rPr>
              <a:pPr/>
              <a:t>21</a:t>
            </a:fld>
            <a:endParaRPr lang="en-US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62554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ru-RU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4A57BC6-5EB9-48C9-BFC9-1A6643371166}" type="slidenum">
              <a:rPr lang="en-US" altLang="ru-RU">
                <a:latin typeface="Calibri" panose="020F0502020204030204" pitchFamily="34" charset="0"/>
              </a:rPr>
              <a:pPr/>
              <a:t>24</a:t>
            </a:fld>
            <a:endParaRPr lang="en-US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10583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ru-RU" smtClean="0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5E48483-D623-4754-87B0-93F6C6C4B0C9}" type="slidenum">
              <a:rPr lang="en-US" altLang="ru-RU">
                <a:latin typeface="Calibri" panose="020F0502020204030204" pitchFamily="34" charset="0"/>
              </a:rPr>
              <a:pPr/>
              <a:t>25</a:t>
            </a:fld>
            <a:endParaRPr lang="en-US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42876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03712" y="2852936"/>
            <a:ext cx="7776480" cy="1152128"/>
          </a:xfrm>
        </p:spPr>
        <p:txBody>
          <a:bodyPr/>
          <a:lstStyle>
            <a:lvl1pPr>
              <a:defRPr b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E51637DB-BC69-4EAA-B949-DC967A8C8004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F22E8AE3-FC93-4C04-A1D4-CB698C7913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055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520260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E51637DB-BC69-4EAA-B949-DC967A8C8004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520260"/>
            <a:ext cx="3860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520260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F22E8AE3-FC93-4C04-A1D4-CB698C7913A4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Номер слайда 5"/>
          <p:cNvSpPr txBox="1">
            <a:spLocks/>
          </p:cNvSpPr>
          <p:nvPr/>
        </p:nvSpPr>
        <p:spPr>
          <a:xfrm>
            <a:off x="8940800" y="65087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43339" y="63885"/>
            <a:ext cx="9072331" cy="11508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1" name="Текст 2"/>
          <p:cNvSpPr>
            <a:spLocks noGrp="1"/>
          </p:cNvSpPr>
          <p:nvPr>
            <p:ph idx="1"/>
          </p:nvPr>
        </p:nvSpPr>
        <p:spPr>
          <a:xfrm>
            <a:off x="1967541" y="1556792"/>
            <a:ext cx="8352928" cy="43924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7891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75520" y="2060848"/>
            <a:ext cx="4704523" cy="4093915"/>
          </a:xfrm>
        </p:spPr>
        <p:txBody>
          <a:bodyPr/>
          <a:lstStyle>
            <a:lvl1pPr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  <a:lvl2pPr>
              <a:defRPr sz="2400">
                <a:solidFill>
                  <a:schemeClr val="accent1">
                    <a:lumMod val="75000"/>
                  </a:schemeClr>
                </a:solidFill>
              </a:defRPr>
            </a:lvl2pPr>
            <a:lvl3pPr>
              <a:defRPr sz="2000">
                <a:solidFill>
                  <a:schemeClr val="accent1">
                    <a:lumMod val="75000"/>
                  </a:schemeClr>
                </a:solidFill>
              </a:defRPr>
            </a:lvl3pPr>
            <a:lvl4pPr>
              <a:defRPr sz="1800">
                <a:solidFill>
                  <a:schemeClr val="accent1">
                    <a:lumMod val="75000"/>
                  </a:schemeClr>
                </a:solidFill>
              </a:defRPr>
            </a:lvl4pPr>
            <a:lvl5pPr>
              <a:defRPr sz="1800">
                <a:solidFill>
                  <a:schemeClr val="accent1">
                    <a:lumMod val="7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576053" y="2071390"/>
            <a:ext cx="4704523" cy="4093915"/>
          </a:xfrm>
        </p:spPr>
        <p:txBody>
          <a:bodyPr/>
          <a:lstStyle>
            <a:lvl1pPr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  <a:lvl2pPr>
              <a:defRPr sz="2400">
                <a:solidFill>
                  <a:schemeClr val="accent1">
                    <a:lumMod val="75000"/>
                  </a:schemeClr>
                </a:solidFill>
              </a:defRPr>
            </a:lvl2pPr>
            <a:lvl3pPr>
              <a:defRPr sz="2000">
                <a:solidFill>
                  <a:schemeClr val="accent1">
                    <a:lumMod val="75000"/>
                  </a:schemeClr>
                </a:solidFill>
              </a:defRPr>
            </a:lvl3pPr>
            <a:lvl4pPr>
              <a:defRPr sz="1800">
                <a:solidFill>
                  <a:schemeClr val="accent1">
                    <a:lumMod val="75000"/>
                  </a:schemeClr>
                </a:solidFill>
              </a:defRPr>
            </a:lvl4pPr>
            <a:lvl5pPr>
              <a:defRPr sz="1800">
                <a:solidFill>
                  <a:schemeClr val="accent1">
                    <a:lumMod val="7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E51637DB-BC69-4EAA-B949-DC967A8C8004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F22E8AE3-FC93-4C04-A1D4-CB698C7913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7658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5733" y="4406901"/>
            <a:ext cx="7630551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95733" y="2906713"/>
            <a:ext cx="76305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E51637DB-BC69-4EAA-B949-DC967A8C8004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F22E8AE3-FC93-4C04-A1D4-CB698C7913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576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35360" y="1916832"/>
            <a:ext cx="556861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35360" y="2556594"/>
            <a:ext cx="5568619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88022" y="1934294"/>
            <a:ext cx="566462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88022" y="2574056"/>
            <a:ext cx="5664629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833747" y="6410897"/>
            <a:ext cx="162065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E51637DB-BC69-4EAA-B949-DC967A8C8004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5538912" y="6356351"/>
            <a:ext cx="2199456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9961747" y="6356351"/>
            <a:ext cx="162065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F22E8AE3-FC93-4C04-A1D4-CB698C7913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126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E51637DB-BC69-4EAA-B949-DC967A8C8004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F22E8AE3-FC93-4C04-A1D4-CB698C7913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551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E51637DB-BC69-4EAA-B949-DC967A8C8004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F22E8AE3-FC93-4C04-A1D4-CB698C7913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803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513622"/>
            <a:ext cx="4011084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51851" y="1916833"/>
            <a:ext cx="6815667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E51637DB-BC69-4EAA-B949-DC967A8C8004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F22E8AE3-FC93-4C04-A1D4-CB698C7913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7168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E51637DB-BC69-4EAA-B949-DC967A8C8004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F22E8AE3-FC93-4C04-A1D4-CB698C7913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3520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E51637DB-BC69-4EAA-B949-DC967A8C8004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F22E8AE3-FC93-4C04-A1D4-CB698C7913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981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E51637DB-BC69-4EAA-B949-DC967A8C8004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F22E8AE3-FC93-4C04-A1D4-CB698C7913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424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6685" y="301625"/>
            <a:ext cx="9751483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1826685" y="1827213"/>
            <a:ext cx="9751483" cy="4114800"/>
          </a:xfrm>
        </p:spPr>
        <p:txBody>
          <a:bodyPr rtlCol="0">
            <a:normAutofit/>
          </a:bodyPr>
          <a:lstStyle/>
          <a:p>
            <a:pPr lvl="0"/>
            <a:endParaRPr lang="en-US" noProof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90DE06D-86E0-4E08-872E-37662FB6F98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635493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83188B4-52E2-4EEF-90B3-A1FEB0871D37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41595940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0" y="1600200"/>
            <a:ext cx="53848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6197600" y="3924300"/>
            <a:ext cx="5384800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90372FF-BBED-443A-8076-19469DEDD6F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11981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hyperlink" Target="https://presentation-creation.ru/" TargetMode="Externa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339" y="63885"/>
            <a:ext cx="9072331" cy="11508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59563" y="1556792"/>
            <a:ext cx="9793088" cy="48245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52026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E51637DB-BC69-4EAA-B949-DC967A8C8004}" type="datetimeFigureOut">
              <a:rPr lang="ru-RU" smtClean="0"/>
              <a:t>16.04.2021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52026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52026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F22E8AE3-FC93-4C04-A1D4-CB698C7913A4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7"/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60917" y="45855"/>
            <a:ext cx="1010349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773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2" r:id="rId12"/>
    <p:sldLayoutId id="2147483693" r:id="rId13"/>
    <p:sldLayoutId id="2147483694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1">
              <a:lumMod val="7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probolezny.ru/nanizm-gipofizarnyy/#1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0.jpeg"/><Relationship Id="rId2" Type="http://schemas.openxmlformats.org/officeDocument/2006/relationships/hyperlink" Target="http://images.google.ru/imgres?imgurl=http://www.welcomediet.ru/img/lowering1.jpg&amp;imgrefurl=http://www.welcomediet.ru/general_excessweight_lowering.asp&amp;h=352&amp;w=241&amp;sz=12&amp;tbnid=7tIt41amnL4J:&amp;tbnh=116&amp;tbnw=79&amp;hl=ru&amp;start=5&amp;prev=/images?q=%D0%BE%D0%B6%D0%B8%D1%80%D0%B5%D0%BD%D0%B8%D0%B5&amp;hl=ru&amp;lr=" TargetMode="Externa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9.jpeg"/><Relationship Id="rId5" Type="http://schemas.openxmlformats.org/officeDocument/2006/relationships/hyperlink" Target="http://images.google.ru/imgres?imgurl=http://mignews.com.ua/data/Articles/AnonsPhoto/130562.JPEG&amp;imgrefurl=http://mignews.com.ua/archive/2004/08/25/&amp;h=139&amp;w=185&amp;sz=10&amp;tbnid=bbmLOaF75V8J:&amp;tbnh=72&amp;tbnw=96&amp;hl=ru&amp;start=171&amp;prev=/images?q=%D0%BE%D0%B6%D0%B8%D1%80%D0%B5%D0%BD%D0%B8%D0%B5&amp;start=160&amp;hl=ru&amp;lr=&amp;sa=N" TargetMode="External"/><Relationship Id="rId4" Type="http://schemas.openxmlformats.org/officeDocument/2006/relationships/image" Target="../media/image38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6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4.xml"/><Relationship Id="rId6" Type="http://schemas.openxmlformats.org/officeDocument/2006/relationships/hyperlink" Target="http://images.google.ru/imgres?imgurl=http://www.consilium-medicum.com/media/viva/02_03/20.jpg&amp;imgrefurl=http://www.consilium-medicum.com/media/viva/02_03/20.shtml&amp;h=357&amp;w=300&amp;sz=14&amp;tbnid=pH2MBiSP-vwJ:&amp;tbnh=117&amp;tbnw=98&amp;hl=ru&amp;start=8&amp;prev=/images?q=%D0%BE%D0%B6%D0%B8%D1%80%D0%B5%D0%BD%D0%B8%D0%B5&amp;hl=ru&amp;lr=" TargetMode="External"/><Relationship Id="rId5" Type="http://schemas.openxmlformats.org/officeDocument/2006/relationships/image" Target="../media/image45.jpeg"/><Relationship Id="rId4" Type="http://schemas.openxmlformats.org/officeDocument/2006/relationships/hyperlink" Target="http://images.yandex.ru/yandpage?q=1488554992&amp;p=42&amp;ag=ih&amp;rpt2=simage&amp;qs=stype=image&amp;text=%CF%D6%C9%D2%C5%CE%C9%C5&amp;isize=" TargetMode="Externa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sdmanuals.com/ru/" TargetMode="Externa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 bwMode="auto">
          <a:xfrm>
            <a:off x="6426521" y="739147"/>
            <a:ext cx="4198937" cy="1624242"/>
          </a:xfrm>
          <a:prstGeom prst="rect">
            <a:avLst/>
          </a:prstGeo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6000" kern="120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Андижанский государственный медицинский институт</a:t>
            </a:r>
            <a:b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endParaRPr lang="ru-RU" sz="2400" b="1" dirty="0"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Текст 5"/>
          <p:cNvSpPr txBox="1">
            <a:spLocks/>
          </p:cNvSpPr>
          <p:nvPr/>
        </p:nvSpPr>
        <p:spPr>
          <a:xfrm>
            <a:off x="1061017" y="2719391"/>
            <a:ext cx="9445840" cy="1650660"/>
          </a:xfrm>
          <a:prstGeom prst="rect">
            <a:avLst/>
          </a:prstGeom>
        </p:spPr>
        <p:txBody>
          <a:bodyPr anchor="b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ru-RU" sz="4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Тема</a:t>
            </a:r>
            <a:r>
              <a:rPr lang="en-US" sz="4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ru-RU" sz="4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ru-RU" sz="4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: Заболевания гипоталамо-гипофизарной </a:t>
            </a:r>
            <a:r>
              <a:rPr lang="ru-RU" sz="4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системы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</a:rPr>
            </a:br>
            <a:endParaRPr lang="en-US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913734" y="4141278"/>
            <a:ext cx="79961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 5: Hypothalamic-pituitary diseases</a:t>
            </a:r>
            <a:endParaRPr lang="en-US" sz="32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426521" y="6328065"/>
            <a:ext cx="50063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Лектор: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Айсачева</a:t>
            </a:r>
            <a:r>
              <a:rPr lang="ru-RU" sz="24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Мафтунабону</a:t>
            </a:r>
            <a:endParaRPr lang="ru-RU" sz="24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4189" r="2526"/>
          <a:stretch/>
        </p:blipFill>
        <p:spPr>
          <a:xfrm>
            <a:off x="1669451" y="571150"/>
            <a:ext cx="2175029" cy="1952625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116663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72044" y="221662"/>
            <a:ext cx="8688288" cy="882937"/>
          </a:xfrm>
        </p:spPr>
        <p:txBody>
          <a:bodyPr/>
          <a:lstStyle/>
          <a:p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лан </a:t>
            </a:r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1576628" y="1558032"/>
            <a:ext cx="8256917" cy="2986259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</a:bodyPr>
          <a:lstStyle/>
          <a:p>
            <a:pPr marL="457200" lvl="0" indent="-457200" algn="just">
              <a:lnSpc>
                <a:spcPct val="107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ru-RU" sz="28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Анатомия и физиология гипоталамо-гипофизарной системы</a:t>
            </a:r>
            <a:endParaRPr lang="ru-RU" sz="2800" dirty="0">
              <a:solidFill>
                <a:srgbClr val="00B05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lvl="0" indent="-457200" algn="just">
              <a:lnSpc>
                <a:spcPct val="107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ru-RU" sz="28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Биосинтез, секреция, регуляция и механизмы действия гормонов гипофиза и гипоталамуса </a:t>
            </a:r>
            <a:endParaRPr lang="ru-RU" sz="2800" dirty="0">
              <a:solidFill>
                <a:srgbClr val="00B0F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lvl="0" indent="-457200" algn="just">
              <a:lnSpc>
                <a:spcPct val="107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ru-RU" sz="2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Патогенез гипофизарного нанизма</a:t>
            </a:r>
            <a:endParaRPr lang="ru-RU" sz="2800" dirty="0">
              <a:solidFill>
                <a:srgbClr val="FFC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42913" lvl="0" indent="-442913" algn="just">
              <a:lnSpc>
                <a:spcPct val="107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ru-RU" sz="28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Акромегалия и гигантизм.</a:t>
            </a:r>
            <a:endParaRPr lang="ru-RU" sz="280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2450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7"/>
          <p:cNvSpPr txBox="1">
            <a:spLocks noChangeArrowheads="1"/>
          </p:cNvSpPr>
          <p:nvPr/>
        </p:nvSpPr>
        <p:spPr bwMode="auto">
          <a:xfrm>
            <a:off x="2606488" y="2119386"/>
            <a:ext cx="3028950" cy="3993401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1950" b="1" dirty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uk-UA" altLang="ru-RU" sz="1950" b="1" dirty="0" err="1">
                <a:latin typeface="Arial" panose="020B0604020202020204" pitchFamily="34" charset="0"/>
                <a:cs typeface="Arial" panose="020B0604020202020204" pitchFamily="34" charset="0"/>
              </a:rPr>
              <a:t>Гипоталамус</a:t>
            </a:r>
            <a:endParaRPr lang="uk-UA" altLang="ru-RU" sz="19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1950" b="1" dirty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uk-UA" altLang="ru-RU" sz="1950" b="1" dirty="0" err="1">
                <a:latin typeface="Arial" panose="020B0604020202020204" pitchFamily="34" charset="0"/>
                <a:cs typeface="Arial" panose="020B0604020202020204" pitchFamily="34" charset="0"/>
              </a:rPr>
              <a:t>Гипофиз</a:t>
            </a:r>
            <a:endParaRPr lang="uk-UA" altLang="ru-RU" sz="19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1950" b="1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uk-UA" altLang="ru-RU" sz="1950" b="1" dirty="0" err="1">
                <a:latin typeface="Arial" panose="020B0604020202020204" pitchFamily="34" charset="0"/>
                <a:cs typeface="Arial" panose="020B0604020202020204" pitchFamily="34" charset="0"/>
              </a:rPr>
              <a:t>Эпифиз</a:t>
            </a:r>
            <a:endParaRPr lang="uk-UA" altLang="ru-RU" sz="19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1950" b="1" dirty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uk-UA" altLang="ru-RU" sz="1950" b="1" dirty="0" err="1">
                <a:latin typeface="Arial" panose="020B0604020202020204" pitchFamily="34" charset="0"/>
                <a:cs typeface="Arial" panose="020B0604020202020204" pitchFamily="34" charset="0"/>
              </a:rPr>
              <a:t>Тимус</a:t>
            </a:r>
            <a:endParaRPr lang="uk-UA" altLang="ru-RU" sz="19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1950" b="1" dirty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uk-UA" altLang="ru-RU" sz="1950" b="1" dirty="0" err="1">
                <a:latin typeface="Arial" panose="020B0604020202020204" pitchFamily="34" charset="0"/>
                <a:cs typeface="Arial" panose="020B0604020202020204" pitchFamily="34" charset="0"/>
              </a:rPr>
              <a:t>Щитовидная</a:t>
            </a:r>
            <a:r>
              <a:rPr lang="uk-UA" altLang="ru-RU" sz="19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altLang="ru-RU" sz="1950" b="1" dirty="0" err="1">
                <a:latin typeface="Arial" panose="020B0604020202020204" pitchFamily="34" charset="0"/>
                <a:cs typeface="Arial" panose="020B0604020202020204" pitchFamily="34" charset="0"/>
              </a:rPr>
              <a:t>железа</a:t>
            </a:r>
            <a:endParaRPr lang="uk-UA" altLang="ru-RU" sz="19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1950" b="1" dirty="0"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uk-UA" altLang="ru-RU" sz="1950" b="1" dirty="0" err="1">
                <a:latin typeface="Arial" panose="020B0604020202020204" pitchFamily="34" charset="0"/>
                <a:cs typeface="Arial" panose="020B0604020202020204" pitchFamily="34" charset="0"/>
              </a:rPr>
              <a:t>Паращитовидные</a:t>
            </a:r>
            <a:r>
              <a:rPr lang="uk-UA" altLang="ru-RU" sz="19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altLang="ru-RU" sz="1950" b="1" dirty="0" err="1">
                <a:latin typeface="Arial" panose="020B0604020202020204" pitchFamily="34" charset="0"/>
                <a:cs typeface="Arial" panose="020B0604020202020204" pitchFamily="34" charset="0"/>
              </a:rPr>
              <a:t>железы</a:t>
            </a:r>
            <a:endParaRPr lang="uk-UA" altLang="ru-RU" sz="19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1950" b="1" dirty="0">
                <a:latin typeface="Arial" panose="020B0604020202020204" pitchFamily="34" charset="0"/>
                <a:cs typeface="Arial" panose="020B0604020202020204" pitchFamily="34" charset="0"/>
              </a:rPr>
              <a:t>7. Островки </a:t>
            </a:r>
            <a:r>
              <a:rPr lang="uk-UA" altLang="ru-RU" sz="1950" b="1" dirty="0" err="1">
                <a:latin typeface="Arial" panose="020B0604020202020204" pitchFamily="34" charset="0"/>
                <a:cs typeface="Arial" panose="020B0604020202020204" pitchFamily="34" charset="0"/>
              </a:rPr>
              <a:t>Лангерганса</a:t>
            </a:r>
            <a:r>
              <a:rPr lang="uk-UA" altLang="ru-RU" sz="19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1950" b="1" dirty="0" err="1">
                <a:latin typeface="Arial" panose="020B0604020202020204" pitchFamily="34" charset="0"/>
                <a:cs typeface="Arial" panose="020B0604020202020204" pitchFamily="34" charset="0"/>
              </a:rPr>
              <a:t>поджелудочной</a:t>
            </a:r>
            <a:r>
              <a:rPr lang="uk-UA" altLang="ru-RU" sz="19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altLang="ru-RU" sz="1950" b="1" dirty="0" err="1">
                <a:latin typeface="Arial" panose="020B0604020202020204" pitchFamily="34" charset="0"/>
                <a:cs typeface="Arial" panose="020B0604020202020204" pitchFamily="34" charset="0"/>
              </a:rPr>
              <a:t>железы</a:t>
            </a:r>
            <a:endParaRPr lang="uk-UA" altLang="ru-RU" sz="19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1950" b="1" dirty="0">
                <a:latin typeface="Arial" panose="020B0604020202020204" pitchFamily="34" charset="0"/>
                <a:cs typeface="Arial" panose="020B0604020202020204" pitchFamily="34" charset="0"/>
              </a:rPr>
              <a:t>8. </a:t>
            </a:r>
            <a:r>
              <a:rPr lang="uk-UA" altLang="ru-RU" sz="1950" b="1" dirty="0" err="1">
                <a:latin typeface="Arial" panose="020B0604020202020204" pitchFamily="34" charset="0"/>
                <a:cs typeface="Arial" panose="020B0604020202020204" pitchFamily="34" charset="0"/>
              </a:rPr>
              <a:t>Надпочечники</a:t>
            </a:r>
            <a:endParaRPr lang="uk-UA" altLang="ru-RU" sz="19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1950" b="1" dirty="0">
                <a:latin typeface="Arial" panose="020B0604020202020204" pitchFamily="34" charset="0"/>
                <a:cs typeface="Arial" panose="020B0604020202020204" pitchFamily="34" charset="0"/>
              </a:rPr>
              <a:t>9. </a:t>
            </a:r>
            <a:r>
              <a:rPr lang="uk-UA" altLang="ru-RU" sz="1950" b="1" dirty="0" err="1">
                <a:latin typeface="Arial" panose="020B0604020202020204" pitchFamily="34" charset="0"/>
                <a:cs typeface="Arial" panose="020B0604020202020204" pitchFamily="34" charset="0"/>
              </a:rPr>
              <a:t>Половые</a:t>
            </a:r>
            <a:r>
              <a:rPr lang="uk-UA" altLang="ru-RU" sz="19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altLang="ru-RU" sz="1950" b="1" dirty="0" err="1">
                <a:latin typeface="Arial" panose="020B0604020202020204" pitchFamily="34" charset="0"/>
                <a:cs typeface="Arial" panose="020B0604020202020204" pitchFamily="34" charset="0"/>
              </a:rPr>
              <a:t>железы</a:t>
            </a:r>
            <a:endParaRPr lang="ru-RU" altLang="ru-RU" sz="195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43" name="Picture 4" descr="http://www.anselm.edu/homepage/jpitocch/genbio/endocrinegland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11"/>
          <a:stretch>
            <a:fillRect/>
          </a:stretch>
        </p:blipFill>
        <p:spPr bwMode="auto">
          <a:xfrm>
            <a:off x="5810250" y="857250"/>
            <a:ext cx="371475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 Box 6"/>
          <p:cNvSpPr txBox="1">
            <a:spLocks noChangeArrowheads="1"/>
          </p:cNvSpPr>
          <p:nvPr/>
        </p:nvSpPr>
        <p:spPr bwMode="auto">
          <a:xfrm>
            <a:off x="2606488" y="857250"/>
            <a:ext cx="3028950" cy="1131079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225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Железы</a:t>
            </a:r>
            <a:r>
              <a:rPr lang="uk-UA" altLang="ru-RU" sz="22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altLang="ru-RU" sz="225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внутренней</a:t>
            </a:r>
            <a:r>
              <a:rPr lang="uk-UA" altLang="ru-RU" sz="22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altLang="ru-RU" sz="225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секреции</a:t>
            </a:r>
            <a:r>
              <a:rPr lang="uk-UA" altLang="ru-RU" sz="225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altLang="ru-RU" sz="225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867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 txBox="1">
            <a:spLocks noChangeArrowheads="1"/>
          </p:cNvSpPr>
          <p:nvPr/>
        </p:nvSpPr>
        <p:spPr bwMode="auto">
          <a:xfrm>
            <a:off x="5607424" y="742951"/>
            <a:ext cx="3496235" cy="547967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27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ГИПОТАЛАМУС</a:t>
            </a:r>
            <a:endParaRPr lang="ru-RU" altLang="ru-RU" sz="27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2291" name="Picture 2" descr="http://rds.yahoo.com/_ylt=A9gnMikYDYZHEi4BvWijzbkF/SIG=122d83voo/EXP=1200053912/**http%3A/www.ualberta.ca/~somji/hypothalamu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3629" y="1963014"/>
            <a:ext cx="4430315" cy="405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3"/>
          <p:cNvSpPr>
            <a:spLocks noChangeArrowheads="1"/>
          </p:cNvSpPr>
          <p:nvPr/>
        </p:nvSpPr>
        <p:spPr bwMode="auto">
          <a:xfrm>
            <a:off x="2847686" y="1963014"/>
            <a:ext cx="2286000" cy="1754326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1800" dirty="0" err="1">
                <a:latin typeface="Comic Sans MS" panose="030F0702030302020204" pitchFamily="66" charset="0"/>
              </a:rPr>
              <a:t>Размещается</a:t>
            </a:r>
            <a:r>
              <a:rPr lang="uk-UA" altLang="ru-RU" sz="1800" dirty="0">
                <a:latin typeface="Comic Sans MS" panose="030F0702030302020204" pitchFamily="66" charset="0"/>
              </a:rPr>
              <a:t> в </a:t>
            </a:r>
            <a:r>
              <a:rPr lang="uk-UA" altLang="ru-RU" sz="1800" dirty="0" err="1">
                <a:latin typeface="Comic Sans MS" panose="030F0702030302020204" pitchFamily="66" charset="0"/>
              </a:rPr>
              <a:t>основании</a:t>
            </a:r>
            <a:r>
              <a:rPr lang="uk-UA" altLang="ru-RU" sz="1800" dirty="0">
                <a:latin typeface="Comic Sans MS" panose="030F0702030302020204" pitchFamily="66" charset="0"/>
              </a:rPr>
              <a:t> </a:t>
            </a:r>
            <a:r>
              <a:rPr lang="uk-UA" altLang="ru-RU" sz="1800" dirty="0" err="1">
                <a:latin typeface="Comic Sans MS" panose="030F0702030302020204" pitchFamily="66" charset="0"/>
              </a:rPr>
              <a:t>переднего</a:t>
            </a:r>
            <a:r>
              <a:rPr lang="uk-UA" altLang="ru-RU" sz="1800" dirty="0">
                <a:latin typeface="Comic Sans MS" panose="030F0702030302020204" pitchFamily="66" charset="0"/>
              </a:rPr>
              <a:t> </a:t>
            </a:r>
            <a:r>
              <a:rPr lang="uk-UA" altLang="ru-RU" sz="1800" dirty="0" err="1">
                <a:latin typeface="Comic Sans MS" panose="030F0702030302020204" pitchFamily="66" charset="0"/>
              </a:rPr>
              <a:t>мозга</a:t>
            </a:r>
            <a:r>
              <a:rPr lang="uk-UA" altLang="ru-RU" sz="1800" dirty="0">
                <a:latin typeface="Comic Sans MS" panose="030F0702030302020204" pitchFamily="66" charset="0"/>
              </a:rPr>
              <a:t>, </a:t>
            </a:r>
            <a:r>
              <a:rPr lang="uk-UA" altLang="ru-RU" sz="1800" dirty="0" err="1">
                <a:latin typeface="Comic Sans MS" panose="030F0702030302020204" pitchFamily="66" charset="0"/>
              </a:rPr>
              <a:t>между</a:t>
            </a:r>
            <a:r>
              <a:rPr lang="uk-UA" altLang="ru-RU" sz="1800" dirty="0">
                <a:latin typeface="Comic Sans MS" panose="030F0702030302020204" pitchFamily="66" charset="0"/>
              </a:rPr>
              <a:t> таламусом и </a:t>
            </a:r>
            <a:r>
              <a:rPr lang="uk-UA" altLang="ru-RU" sz="1800" dirty="0" err="1">
                <a:latin typeface="Comic Sans MS" panose="030F0702030302020204" pitchFamily="66" charset="0"/>
              </a:rPr>
              <a:t>гипофизом</a:t>
            </a:r>
            <a:r>
              <a:rPr lang="uk-UA" altLang="ru-RU" sz="1800" dirty="0">
                <a:latin typeface="Comic Sans MS" panose="030F0702030302020204" pitchFamily="66" charset="0"/>
              </a:rPr>
              <a:t>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uk-UA" altLang="ru-RU" sz="1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950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2689411" y="583021"/>
          <a:ext cx="6979023" cy="3754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36" name="Text Box 37"/>
          <p:cNvSpPr txBox="1">
            <a:spLocks noChangeArrowheads="1"/>
          </p:cNvSpPr>
          <p:nvPr/>
        </p:nvSpPr>
        <p:spPr bwMode="auto">
          <a:xfrm>
            <a:off x="2689225" y="4599117"/>
            <a:ext cx="1861407" cy="1015663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uk-UA" altLang="ru-RU" sz="1500" b="1" dirty="0" err="1">
                <a:latin typeface="Comic Sans MS" panose="030F0702030302020204" pitchFamily="66" charset="0"/>
              </a:rPr>
              <a:t>соматолиберин</a:t>
            </a:r>
            <a:r>
              <a:rPr lang="uk-UA" altLang="ru-RU" sz="1500" b="1" dirty="0">
                <a:latin typeface="Comic Sans MS" panose="030F0702030302020204" pitchFamily="66" charset="0"/>
              </a:rPr>
              <a:t>,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uk-UA" altLang="ru-RU" sz="1500" b="1" dirty="0" err="1">
                <a:latin typeface="Comic Sans MS" panose="030F0702030302020204" pitchFamily="66" charset="0"/>
              </a:rPr>
              <a:t>тиреолиберин</a:t>
            </a:r>
            <a:r>
              <a:rPr lang="uk-UA" altLang="ru-RU" sz="1500" b="1" dirty="0">
                <a:latin typeface="Comic Sans MS" panose="030F0702030302020204" pitchFamily="66" charset="0"/>
              </a:rPr>
              <a:t>,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uk-UA" altLang="ru-RU" sz="1500" b="1" dirty="0" err="1">
                <a:latin typeface="Comic Sans MS" panose="030F0702030302020204" pitchFamily="66" charset="0"/>
              </a:rPr>
              <a:t>кортиколиберин</a:t>
            </a:r>
            <a:r>
              <a:rPr lang="uk-UA" altLang="ru-RU" sz="1500" b="1" dirty="0">
                <a:latin typeface="Comic Sans MS" panose="030F0702030302020204" pitchFamily="66" charset="0"/>
              </a:rPr>
              <a:t>,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uk-UA" altLang="ru-RU" sz="1500" b="1" dirty="0" err="1">
                <a:latin typeface="Comic Sans MS" panose="030F0702030302020204" pitchFamily="66" charset="0"/>
              </a:rPr>
              <a:t>гонадолиберин</a:t>
            </a:r>
            <a:endParaRPr lang="ru-RU" altLang="ru-RU" sz="1500" b="1" dirty="0">
              <a:latin typeface="Comic Sans MS" panose="030F0702030302020204" pitchFamily="66" charset="0"/>
            </a:endParaRPr>
          </a:p>
        </p:txBody>
      </p:sp>
      <p:sp>
        <p:nvSpPr>
          <p:cNvPr id="1037" name="Text Box 38"/>
          <p:cNvSpPr txBox="1">
            <a:spLocks noChangeArrowheads="1"/>
          </p:cNvSpPr>
          <p:nvPr/>
        </p:nvSpPr>
        <p:spPr bwMode="auto">
          <a:xfrm>
            <a:off x="5010150" y="4552951"/>
            <a:ext cx="2171700" cy="553998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ru-RU" altLang="ru-RU" sz="1500" b="1" dirty="0" err="1">
                <a:latin typeface="Comic Sans MS" panose="030F0702030302020204" pitchFamily="66" charset="0"/>
              </a:rPr>
              <a:t>соматостатин</a:t>
            </a:r>
            <a:r>
              <a:rPr lang="uk-UA" altLang="ru-RU" sz="1500" b="1" dirty="0">
                <a:latin typeface="Comic Sans MS" panose="030F0702030302020204" pitchFamily="66" charset="0"/>
              </a:rPr>
              <a:t>, </a:t>
            </a:r>
            <a:endParaRPr lang="en-US" altLang="ru-RU" sz="1500" b="1" dirty="0">
              <a:latin typeface="Comic Sans MS" panose="030F0702030302020204" pitchFamily="66" charset="0"/>
            </a:endParaRPr>
          </a:p>
          <a:p>
            <a:pPr lvl="1" eaLnBrk="1" hangingPunct="1">
              <a:spcBef>
                <a:spcPct val="0"/>
              </a:spcBef>
              <a:buFontTx/>
              <a:buChar char="•"/>
            </a:pPr>
            <a:r>
              <a:rPr lang="uk-UA" altLang="ru-RU" sz="1500" b="1" dirty="0" err="1">
                <a:latin typeface="Comic Sans MS" panose="030F0702030302020204" pitchFamily="66" charset="0"/>
              </a:rPr>
              <a:t>допамин</a:t>
            </a:r>
            <a:endParaRPr lang="ru-RU" altLang="ru-RU" sz="15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0441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 txBox="1">
            <a:spLocks noChangeArrowheads="1"/>
          </p:cNvSpPr>
          <p:nvPr/>
        </p:nvSpPr>
        <p:spPr bwMode="auto">
          <a:xfrm>
            <a:off x="2895600" y="36980"/>
            <a:ext cx="3543300" cy="1442196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27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Гипоталамус</a:t>
            </a:r>
            <a:r>
              <a:rPr lang="uk-UA" altLang="ru-RU" sz="27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и </a:t>
            </a:r>
            <a:r>
              <a:rPr lang="uk-UA" altLang="ru-RU" sz="27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задн</a:t>
            </a:r>
            <a:r>
              <a:rPr lang="uk-UA" altLang="ru-RU" sz="2700" b="1" dirty="0" err="1">
                <a:solidFill>
                  <a:srgbClr val="FF0000"/>
                </a:solidFill>
                <a:latin typeface="Arial" panose="020B0604020202020204" pitchFamily="34" charset="0"/>
              </a:rPr>
              <a:t>я</a:t>
            </a:r>
            <a:r>
              <a:rPr lang="uk-UA" altLang="ru-RU" sz="27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я</a:t>
            </a:r>
            <a:r>
              <a:rPr lang="uk-UA" altLang="ru-RU" sz="27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доля </a:t>
            </a:r>
            <a:r>
              <a:rPr lang="uk-UA" altLang="ru-RU" sz="27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гипофиз</a:t>
            </a:r>
            <a:r>
              <a:rPr lang="uk-UA" altLang="ru-RU" sz="2700" b="1" dirty="0" err="1">
                <a:solidFill>
                  <a:srgbClr val="FF0000"/>
                </a:solidFill>
                <a:latin typeface="Arial" panose="020B0604020202020204" pitchFamily="34" charset="0"/>
              </a:rPr>
              <a:t>а</a:t>
            </a:r>
            <a:endParaRPr lang="ru-RU" altLang="ru-RU" sz="27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5363" name="TextBox 3"/>
          <p:cNvSpPr txBox="1">
            <a:spLocks noChangeArrowheads="1"/>
          </p:cNvSpPr>
          <p:nvPr/>
        </p:nvSpPr>
        <p:spPr bwMode="auto">
          <a:xfrm>
            <a:off x="3009900" y="2228851"/>
            <a:ext cx="3314700" cy="170816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2100" dirty="0" err="1">
                <a:latin typeface="Comic Sans MS" panose="030F0702030302020204" pitchFamily="66" charset="0"/>
              </a:rPr>
              <a:t>Синтезируется</a:t>
            </a:r>
            <a:r>
              <a:rPr lang="uk-UA" altLang="ru-RU" sz="2100" dirty="0">
                <a:latin typeface="Comic Sans MS" panose="030F0702030302020204" pitchFamily="66" charset="0"/>
              </a:rPr>
              <a:t> 3 </a:t>
            </a:r>
            <a:r>
              <a:rPr lang="uk-UA" altLang="ru-RU" sz="2100" dirty="0" err="1">
                <a:latin typeface="Comic Sans MS" panose="030F0702030302020204" pitchFamily="66" charset="0"/>
              </a:rPr>
              <a:t>пептида</a:t>
            </a:r>
            <a:endParaRPr lang="uk-UA" altLang="ru-RU" sz="2100" dirty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2100" dirty="0" err="1">
                <a:latin typeface="Comic Sans MS" panose="030F0702030302020204" pitchFamily="66" charset="0"/>
              </a:rPr>
              <a:t>Мигрируют</a:t>
            </a:r>
            <a:r>
              <a:rPr lang="uk-UA" altLang="ru-RU" sz="2100" dirty="0">
                <a:latin typeface="Comic Sans MS" panose="030F0702030302020204" pitchFamily="66" charset="0"/>
              </a:rPr>
              <a:t> </a:t>
            </a:r>
            <a:r>
              <a:rPr lang="uk-UA" altLang="ru-RU" sz="2100" dirty="0" err="1">
                <a:latin typeface="Comic Sans MS" panose="030F0702030302020204" pitchFamily="66" charset="0"/>
              </a:rPr>
              <a:t>вдоль</a:t>
            </a:r>
            <a:r>
              <a:rPr lang="uk-UA" altLang="ru-RU" sz="2100" dirty="0">
                <a:latin typeface="Comic Sans MS" panose="030F0702030302020204" pitchFamily="66" charset="0"/>
              </a:rPr>
              <a:t> </a:t>
            </a:r>
            <a:r>
              <a:rPr lang="uk-UA" altLang="ru-RU" sz="2100" dirty="0" err="1">
                <a:latin typeface="Comic Sans MS" panose="030F0702030302020204" pitchFamily="66" charset="0"/>
              </a:rPr>
              <a:t>аксонов</a:t>
            </a:r>
            <a:r>
              <a:rPr lang="uk-UA" altLang="ru-RU" sz="2100" dirty="0">
                <a:latin typeface="Comic Sans MS" panose="030F0702030302020204" pitchFamily="66" charset="0"/>
              </a:rPr>
              <a:t> в </a:t>
            </a:r>
            <a:r>
              <a:rPr lang="uk-UA" altLang="ru-RU" sz="2100" dirty="0" err="1">
                <a:latin typeface="Comic Sans MS" panose="030F0702030302020204" pitchFamily="66" charset="0"/>
              </a:rPr>
              <a:t>заднюю</a:t>
            </a:r>
            <a:r>
              <a:rPr lang="uk-UA" altLang="ru-RU" sz="2100" dirty="0">
                <a:latin typeface="Comic Sans MS" panose="030F0702030302020204" pitchFamily="66" charset="0"/>
              </a:rPr>
              <a:t> долю </a:t>
            </a:r>
            <a:r>
              <a:rPr lang="uk-UA" altLang="ru-RU" sz="2100" dirty="0" err="1">
                <a:latin typeface="Comic Sans MS" panose="030F0702030302020204" pitchFamily="66" charset="0"/>
              </a:rPr>
              <a:t>гипофиза</a:t>
            </a:r>
            <a:endParaRPr lang="uk-UA" altLang="ru-RU" sz="2100" dirty="0">
              <a:latin typeface="Comic Sans MS" panose="030F0702030302020204" pitchFamily="66" charset="0"/>
            </a:endParaRPr>
          </a:p>
        </p:txBody>
      </p:sp>
      <p:pic>
        <p:nvPicPr>
          <p:cNvPr id="15364" name="Picture 2" descr="http://rds.yahoo.com/_ylt=A0WTefaAPYZHPkoABTCjzbkF/SIG=12fpa4fcq/EXP=1200066304/**http%3A/www.pitt.edu/~anat/Neuro/Pituitary/PituitaryPos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13498"/>
            <a:ext cx="2971800" cy="3256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4" descr="http://rds.yahoo.com/_ylt=A9gnMifAPYZHpaMACxajzbkF/SIG=1314htsq7/EXP=1200066368/**http%3A/www.neurosci.pharm.utoledo.edu/MBC3320/images/Oxytocin_Vasopressin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188" y="4171951"/>
            <a:ext cx="4741209" cy="2000250"/>
          </a:xfrm>
          <a:prstGeom prst="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6953250" y="4171951"/>
            <a:ext cx="2571750" cy="923330"/>
          </a:xfrm>
          <a:prstGeom prst="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arenR"/>
            </a:pPr>
            <a:r>
              <a:rPr lang="uk-UA" altLang="ru-RU" sz="1350" b="1" dirty="0" err="1">
                <a:solidFill>
                  <a:srgbClr val="0000FF"/>
                </a:solidFill>
                <a:latin typeface="Comic Sans MS" panose="030F0702030302020204" pitchFamily="66" charset="0"/>
              </a:rPr>
              <a:t>Антидиуретический</a:t>
            </a:r>
            <a:r>
              <a:rPr lang="uk-UA" altLang="ru-RU" sz="1350" b="1" dirty="0">
                <a:solidFill>
                  <a:srgbClr val="0000FF"/>
                </a:solidFill>
                <a:latin typeface="Comic Sans MS" panose="030F0702030302020204" pitchFamily="66" charset="0"/>
              </a:rPr>
              <a:t> гормон (</a:t>
            </a:r>
            <a:r>
              <a:rPr lang="uk-UA" altLang="ru-RU" sz="1350" b="1" dirty="0" err="1">
                <a:solidFill>
                  <a:srgbClr val="0000FF"/>
                </a:solidFill>
                <a:latin typeface="Comic Sans MS" panose="030F0702030302020204" pitchFamily="66" charset="0"/>
              </a:rPr>
              <a:t>вазопрессин</a:t>
            </a:r>
            <a:r>
              <a:rPr lang="uk-UA" altLang="ru-RU" sz="1350" b="1" dirty="0">
                <a:solidFill>
                  <a:srgbClr val="0000FF"/>
                </a:solidFill>
                <a:latin typeface="Comic Sans MS" panose="030F0702030302020204" pitchFamily="66" charset="0"/>
              </a:rPr>
              <a:t>)</a:t>
            </a:r>
          </a:p>
          <a:p>
            <a:pPr eaLnBrk="1" hangingPunct="1">
              <a:spcBef>
                <a:spcPct val="0"/>
              </a:spcBef>
              <a:buFontTx/>
              <a:buAutoNum type="arabicParenR"/>
            </a:pPr>
            <a:r>
              <a:rPr lang="uk-UA" altLang="ru-RU" sz="1350" b="1" dirty="0" err="1">
                <a:solidFill>
                  <a:srgbClr val="0000FF"/>
                </a:solidFill>
                <a:latin typeface="Comic Sans MS" panose="030F0702030302020204" pitchFamily="66" charset="0"/>
              </a:rPr>
              <a:t>Окситоцин</a:t>
            </a:r>
            <a:endParaRPr lang="uk-UA" altLang="ru-RU" sz="1350" b="1" dirty="0">
              <a:solidFill>
                <a:srgbClr val="0000FF"/>
              </a:solidFill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FontTx/>
              <a:buAutoNum type="arabicParenR"/>
            </a:pPr>
            <a:r>
              <a:rPr lang="uk-UA" altLang="ru-RU" sz="1350" b="1" dirty="0" err="1">
                <a:solidFill>
                  <a:srgbClr val="0000FF"/>
                </a:solidFill>
                <a:latin typeface="Comic Sans MS" panose="030F0702030302020204" pitchFamily="66" charset="0"/>
              </a:rPr>
              <a:t>Нейрофизин</a:t>
            </a:r>
            <a:endParaRPr lang="en-US" altLang="ru-RU" sz="135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40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 txBox="1">
            <a:spLocks noChangeArrowheads="1"/>
          </p:cNvSpPr>
          <p:nvPr/>
        </p:nvSpPr>
        <p:spPr bwMode="auto">
          <a:xfrm>
            <a:off x="2912409" y="235323"/>
            <a:ext cx="6286500" cy="914400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27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Гипоталамус</a:t>
            </a:r>
            <a:r>
              <a:rPr lang="uk-UA" altLang="ru-RU" sz="27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и </a:t>
            </a:r>
            <a:r>
              <a:rPr lang="uk-UA" altLang="ru-RU" sz="27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передняя</a:t>
            </a:r>
            <a:r>
              <a:rPr lang="uk-UA" altLang="ru-RU" sz="27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доля </a:t>
            </a:r>
            <a:r>
              <a:rPr lang="uk-UA" altLang="ru-RU" sz="27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гипофиза</a:t>
            </a:r>
            <a:endParaRPr lang="ru-RU" altLang="ru-RU" sz="27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7411" name="Picture 2" descr="http://rds.yahoo.com/_ylt=A0WTefWBQ4ZHk2QBHRSjzbkF/SIG=12t531tur/EXP=1200067841/**http%3A/faculty.ccri.edu/kamontgomery/pituitary%2520portal%2520vessel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0591" y="2282638"/>
            <a:ext cx="440055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Box 3"/>
          <p:cNvSpPr txBox="1">
            <a:spLocks noChangeArrowheads="1"/>
          </p:cNvSpPr>
          <p:nvPr/>
        </p:nvSpPr>
        <p:spPr bwMode="auto">
          <a:xfrm>
            <a:off x="3009900" y="2000251"/>
            <a:ext cx="2571750" cy="341632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1800" dirty="0" err="1">
                <a:latin typeface="Comic Sans MS" panose="030F0702030302020204" pitchFamily="66" charset="0"/>
              </a:rPr>
              <a:t>Связан</a:t>
            </a:r>
            <a:r>
              <a:rPr lang="ru-RU" altLang="ru-RU" sz="1800" dirty="0">
                <a:latin typeface="Comic Sans MS" panose="030F0702030302020204" pitchFamily="66" charset="0"/>
              </a:rPr>
              <a:t> </a:t>
            </a:r>
            <a:r>
              <a:rPr lang="en-US" altLang="ru-RU" sz="1800" dirty="0" smtClean="0">
                <a:latin typeface="Comic Sans MS" panose="030F0702030302020204" pitchFamily="66" charset="0"/>
              </a:rPr>
              <a:t>c</a:t>
            </a:r>
            <a:r>
              <a:rPr lang="ru-RU" altLang="ru-RU" sz="1800" dirty="0" smtClean="0">
                <a:latin typeface="Comic Sans MS" panose="030F0702030302020204" pitchFamily="66" charset="0"/>
              </a:rPr>
              <a:t> </a:t>
            </a:r>
            <a:r>
              <a:rPr lang="ru-RU" altLang="ru-RU" sz="1800" dirty="0">
                <a:latin typeface="Comic Sans MS" panose="030F0702030302020204" pitchFamily="66" charset="0"/>
              </a:rPr>
              <a:t>передней долей г</a:t>
            </a:r>
            <a:r>
              <a:rPr lang="uk-UA" altLang="ru-RU" sz="1800" dirty="0" err="1">
                <a:latin typeface="Comic Sans MS" panose="030F0702030302020204" pitchFamily="66" charset="0"/>
              </a:rPr>
              <a:t>ипофиза</a:t>
            </a:r>
            <a:r>
              <a:rPr lang="uk-UA" altLang="ru-RU" sz="1800" dirty="0">
                <a:latin typeface="Comic Sans MS" panose="030F0702030302020204" pitchFamily="66" charset="0"/>
              </a:rPr>
              <a:t> </a:t>
            </a:r>
            <a:r>
              <a:rPr lang="uk-UA" altLang="ru-RU" sz="1800" dirty="0" err="1">
                <a:latin typeface="Comic Sans MS" panose="030F0702030302020204" pitchFamily="66" charset="0"/>
              </a:rPr>
              <a:t>сеткой</a:t>
            </a:r>
            <a:r>
              <a:rPr lang="uk-UA" altLang="ru-RU" sz="1800" dirty="0">
                <a:latin typeface="Comic Sans MS" panose="030F0702030302020204" pitchFamily="66" charset="0"/>
              </a:rPr>
              <a:t> </a:t>
            </a:r>
            <a:r>
              <a:rPr lang="uk-UA" altLang="ru-RU" sz="1800" dirty="0" err="1">
                <a:latin typeface="Comic Sans MS" panose="030F0702030302020204" pitchFamily="66" charset="0"/>
              </a:rPr>
              <a:t>кровеносных</a:t>
            </a:r>
            <a:r>
              <a:rPr lang="uk-UA" altLang="ru-RU" sz="1800" dirty="0">
                <a:latin typeface="Comic Sans MS" panose="030F0702030302020204" pitchFamily="66" charset="0"/>
              </a:rPr>
              <a:t> </a:t>
            </a:r>
            <a:r>
              <a:rPr lang="uk-UA" altLang="ru-RU" sz="1800" dirty="0" err="1">
                <a:latin typeface="Comic Sans MS" panose="030F0702030302020204" pitchFamily="66" charset="0"/>
              </a:rPr>
              <a:t>капиляров</a:t>
            </a:r>
            <a:r>
              <a:rPr lang="uk-UA" altLang="ru-RU" sz="1800" dirty="0">
                <a:latin typeface="Comic Sans MS" panose="030F0702030302020204" pitchFamily="66" charset="0"/>
              </a:rPr>
              <a:t> – </a:t>
            </a:r>
            <a:r>
              <a:rPr lang="uk-UA" altLang="ru-RU" sz="1800" b="1" dirty="0" err="1">
                <a:solidFill>
                  <a:srgbClr val="0000FF"/>
                </a:solidFill>
                <a:latin typeface="Comic Sans MS" panose="030F0702030302020204" pitchFamily="66" charset="0"/>
              </a:rPr>
              <a:t>гипоталамической</a:t>
            </a:r>
            <a:r>
              <a:rPr lang="uk-UA" altLang="ru-RU" sz="1800" b="1" dirty="0">
                <a:solidFill>
                  <a:srgbClr val="0000FF"/>
                </a:solidFill>
                <a:latin typeface="Comic Sans MS" panose="030F0702030302020204" pitchFamily="66" charset="0"/>
              </a:rPr>
              <a:t> </a:t>
            </a:r>
            <a:r>
              <a:rPr lang="uk-UA" altLang="ru-RU" sz="1800" b="1" dirty="0" err="1">
                <a:solidFill>
                  <a:srgbClr val="0000FF"/>
                </a:solidFill>
                <a:latin typeface="Comic Sans MS" panose="030F0702030302020204" pitchFamily="66" charset="0"/>
              </a:rPr>
              <a:t>портальной</a:t>
            </a:r>
            <a:r>
              <a:rPr lang="uk-UA" altLang="ru-RU" sz="1800" b="1" dirty="0">
                <a:solidFill>
                  <a:srgbClr val="0000FF"/>
                </a:solidFill>
                <a:latin typeface="Comic Sans MS" panose="030F0702030302020204" pitchFamily="66" charset="0"/>
              </a:rPr>
              <a:t> </a:t>
            </a:r>
            <a:r>
              <a:rPr lang="uk-UA" altLang="ru-RU" sz="1800" b="1" dirty="0" err="1">
                <a:solidFill>
                  <a:srgbClr val="0000FF"/>
                </a:solidFill>
                <a:latin typeface="Comic Sans MS" panose="030F0702030302020204" pitchFamily="66" charset="0"/>
              </a:rPr>
              <a:t>системой</a:t>
            </a:r>
            <a:endParaRPr lang="uk-UA" altLang="ru-RU" sz="1800" b="1" dirty="0">
              <a:solidFill>
                <a:srgbClr val="0000FF"/>
              </a:solidFill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uk-UA" altLang="ru-RU" sz="1800" dirty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uk-UA" altLang="ru-RU" sz="1800" dirty="0" err="1">
                <a:solidFill>
                  <a:srgbClr val="0000FF"/>
                </a:solidFill>
                <a:latin typeface="Comic Sans MS" panose="030F0702030302020204" pitchFamily="66" charset="0"/>
              </a:rPr>
              <a:t>Либерины</a:t>
            </a:r>
            <a:r>
              <a:rPr lang="uk-UA" altLang="ru-RU" sz="1800" dirty="0">
                <a:latin typeface="Comic Sans MS" panose="030F0702030302020204" pitchFamily="66" charset="0"/>
              </a:rPr>
              <a:t> и </a:t>
            </a:r>
            <a:r>
              <a:rPr lang="uk-UA" altLang="ru-RU" sz="1800" dirty="0" err="1">
                <a:solidFill>
                  <a:srgbClr val="0000FF"/>
                </a:solidFill>
                <a:latin typeface="Comic Sans MS" panose="030F0702030302020204" pitchFamily="66" charset="0"/>
              </a:rPr>
              <a:t>статины</a:t>
            </a:r>
            <a:r>
              <a:rPr lang="uk-UA" altLang="ru-RU" sz="1800" dirty="0">
                <a:latin typeface="Comic Sans MS" panose="030F0702030302020204" pitchFamily="66" charset="0"/>
              </a:rPr>
              <a:t> </a:t>
            </a:r>
            <a:r>
              <a:rPr lang="uk-UA" altLang="ru-RU" sz="1800" dirty="0" err="1">
                <a:latin typeface="Comic Sans MS" panose="030F0702030302020204" pitchFamily="66" charset="0"/>
              </a:rPr>
              <a:t>достигают</a:t>
            </a:r>
            <a:r>
              <a:rPr lang="uk-UA" altLang="ru-RU" sz="1800" dirty="0">
                <a:latin typeface="Comic Sans MS" panose="030F0702030302020204" pitchFamily="66" charset="0"/>
              </a:rPr>
              <a:t> </a:t>
            </a:r>
            <a:r>
              <a:rPr lang="uk-UA" altLang="ru-RU" sz="1800" dirty="0" err="1">
                <a:latin typeface="Comic Sans MS" panose="030F0702030302020204" pitchFamily="66" charset="0"/>
              </a:rPr>
              <a:t>передней</a:t>
            </a:r>
            <a:r>
              <a:rPr lang="uk-UA" altLang="ru-RU" sz="1800" dirty="0">
                <a:latin typeface="Comic Sans MS" panose="030F0702030302020204" pitchFamily="66" charset="0"/>
              </a:rPr>
              <a:t> </a:t>
            </a:r>
            <a:r>
              <a:rPr lang="uk-UA" altLang="ru-RU" sz="1800" dirty="0" err="1">
                <a:latin typeface="Comic Sans MS" panose="030F0702030302020204" pitchFamily="66" charset="0"/>
              </a:rPr>
              <a:t>доли</a:t>
            </a:r>
            <a:r>
              <a:rPr lang="uk-UA" altLang="ru-RU" sz="1800" dirty="0">
                <a:latin typeface="Comic Sans MS" panose="030F0702030302020204" pitchFamily="66" charset="0"/>
              </a:rPr>
              <a:t> через </a:t>
            </a:r>
            <a:r>
              <a:rPr lang="uk-UA" altLang="ru-RU" sz="1800" dirty="0" err="1">
                <a:latin typeface="Comic Sans MS" panose="030F0702030302020204" pitchFamily="66" charset="0"/>
              </a:rPr>
              <a:t>эту</a:t>
            </a:r>
            <a:r>
              <a:rPr lang="uk-UA" altLang="ru-RU" sz="1800" dirty="0">
                <a:latin typeface="Comic Sans MS" panose="030F0702030302020204" pitchFamily="66" charset="0"/>
              </a:rPr>
              <a:t> систему </a:t>
            </a:r>
          </a:p>
        </p:txBody>
      </p:sp>
    </p:spTree>
    <p:extLst>
      <p:ext uri="{BB962C8B-B14F-4D97-AF65-F5344CB8AC3E}">
        <p14:creationId xmlns:p14="http://schemas.microsoft.com/office/powerpoint/2010/main" val="175056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2428316" y="218515"/>
            <a:ext cx="6226969" cy="51435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>
              <a:defRPr/>
            </a:pPr>
            <a:r>
              <a:rPr lang="uk-UA" b="1" dirty="0" smtClean="0">
                <a:solidFill>
                  <a:srgbClr val="FF0000"/>
                </a:solidFill>
                <a:latin typeface="Comic Sans MS" pitchFamily="66" charset="0"/>
              </a:rPr>
              <a:t>ГИПОФИЗ -</a:t>
            </a:r>
            <a:endParaRPr lang="ru-RU" b="1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19459" name="Picture 15" descr="http://rds.yahoo.com/_ylt=A9gnMijSSoZHhykBhDajzbkF/SIG=12s7qlgbi/EXP=1200069714/**http%3A/www.biologie.uni-freiburg.de/data/bio1/varga/images/pituitar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27" b="2510"/>
          <a:stretch>
            <a:fillRect/>
          </a:stretch>
        </p:blipFill>
        <p:spPr bwMode="auto">
          <a:xfrm>
            <a:off x="5690558" y="1351429"/>
            <a:ext cx="4130278" cy="405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Rectangle 7"/>
          <p:cNvSpPr>
            <a:spLocks noChangeArrowheads="1"/>
          </p:cNvSpPr>
          <p:nvPr/>
        </p:nvSpPr>
        <p:spPr bwMode="auto">
          <a:xfrm>
            <a:off x="2838450" y="1714502"/>
            <a:ext cx="2400300" cy="3139321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>
                <a:latin typeface="Comic Sans MS" panose="030F0702030302020204" pitchFamily="66" charset="0"/>
              </a:rPr>
              <a:t>Различают гормоны </a:t>
            </a:r>
            <a:r>
              <a:rPr lang="ru-RU" altLang="ru-RU" sz="1800" dirty="0">
                <a:solidFill>
                  <a:srgbClr val="0000FF"/>
                </a:solidFill>
                <a:latin typeface="Comic Sans MS" panose="030F0702030302020204" pitchFamily="66" charset="0"/>
              </a:rPr>
              <a:t>передней, средней и задней </a:t>
            </a:r>
            <a:r>
              <a:rPr lang="ru-RU" altLang="ru-RU" sz="1800" dirty="0">
                <a:latin typeface="Comic Sans MS" panose="030F0702030302020204" pitchFamily="66" charset="0"/>
              </a:rPr>
              <a:t>части гипофиза.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>
                <a:latin typeface="Comic Sans MS" panose="030F0702030302020204" pitchFamily="66" charset="0"/>
              </a:rPr>
              <a:t>Наибольшее значение – передняя доля (вырабатывает </a:t>
            </a:r>
            <a:r>
              <a:rPr lang="ru-RU" altLang="ru-RU" sz="1800" i="1" dirty="0" err="1">
                <a:solidFill>
                  <a:srgbClr val="0000FF"/>
                </a:solidFill>
                <a:latin typeface="Comic Sans MS" panose="030F0702030302020204" pitchFamily="66" charset="0"/>
              </a:rPr>
              <a:t>тропные</a:t>
            </a:r>
            <a:r>
              <a:rPr lang="ru-RU" altLang="ru-RU" sz="1800" i="1" dirty="0">
                <a:solidFill>
                  <a:srgbClr val="0000FF"/>
                </a:solidFill>
                <a:latin typeface="Comic Sans MS" panose="030F0702030302020204" pitchFamily="66" charset="0"/>
              </a:rPr>
              <a:t> гормоны</a:t>
            </a:r>
            <a:r>
              <a:rPr lang="ru-RU" altLang="ru-RU" sz="1800" dirty="0">
                <a:latin typeface="Comic Sans MS" panose="030F0702030302020204" pitchFamily="66" charset="0"/>
              </a:rPr>
              <a:t>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6050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2724150" y="201474"/>
            <a:ext cx="5715000" cy="454819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>
              <a:defRPr/>
            </a:pPr>
            <a:r>
              <a:rPr lang="uk-UA" sz="2000" b="1" dirty="0" err="1">
                <a:solidFill>
                  <a:srgbClr val="FF0000"/>
                </a:solidFill>
                <a:latin typeface="Comic Sans MS" pitchFamily="66" charset="0"/>
              </a:rPr>
              <a:t>Влияние</a:t>
            </a:r>
            <a:r>
              <a:rPr lang="uk-UA" sz="2000" b="1" dirty="0">
                <a:solidFill>
                  <a:srgbClr val="FF0000"/>
                </a:solidFill>
                <a:latin typeface="Comic Sans MS" pitchFamily="66" charset="0"/>
              </a:rPr>
              <a:t> СТГ на </a:t>
            </a:r>
            <a:r>
              <a:rPr lang="uk-UA" sz="2000" b="1" dirty="0" err="1">
                <a:solidFill>
                  <a:srgbClr val="FF0000"/>
                </a:solidFill>
                <a:latin typeface="Comic Sans MS" pitchFamily="66" charset="0"/>
              </a:rPr>
              <a:t>белковый</a:t>
            </a:r>
            <a:r>
              <a:rPr lang="uk-UA" sz="2000" b="1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uk-UA" sz="2000" b="1" dirty="0" err="1">
                <a:solidFill>
                  <a:srgbClr val="FF0000"/>
                </a:solidFill>
                <a:latin typeface="Comic Sans MS" pitchFamily="66" charset="0"/>
              </a:rPr>
              <a:t>обмен</a:t>
            </a:r>
            <a:endParaRPr lang="ru-RU" sz="20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2724150" y="1007699"/>
            <a:ext cx="5715000" cy="85725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 fontScale="85000" lnSpcReduction="10000"/>
          </a:bodyPr>
          <a:lstStyle/>
          <a:p>
            <a:pPr>
              <a:lnSpc>
                <a:spcPct val="80000"/>
              </a:lnSpc>
              <a:defRPr/>
            </a:pPr>
            <a:r>
              <a:rPr lang="uk-UA" sz="2000" b="1" dirty="0" err="1">
                <a:latin typeface="Comic Sans MS" pitchFamily="66" charset="0"/>
              </a:rPr>
              <a:t>способствует</a:t>
            </a:r>
            <a:r>
              <a:rPr lang="uk-UA" sz="2000" b="1" dirty="0">
                <a:latin typeface="Comic Sans MS" pitchFamily="66" charset="0"/>
              </a:rPr>
              <a:t> </a:t>
            </a:r>
            <a:r>
              <a:rPr lang="uk-UA" sz="2000" b="1" dirty="0" err="1">
                <a:latin typeface="Comic Sans MS" pitchFamily="66" charset="0"/>
              </a:rPr>
              <a:t>поступлению</a:t>
            </a:r>
            <a:r>
              <a:rPr lang="uk-UA" sz="2000" b="1" dirty="0">
                <a:latin typeface="Comic Sans MS" pitchFamily="66" charset="0"/>
              </a:rPr>
              <a:t> АК в </a:t>
            </a:r>
            <a:r>
              <a:rPr lang="uk-UA" sz="2000" b="1" dirty="0" err="1">
                <a:latin typeface="Comic Sans MS" pitchFamily="66" charset="0"/>
              </a:rPr>
              <a:t>клетки</a:t>
            </a:r>
            <a:r>
              <a:rPr lang="uk-UA" sz="2000" b="1" dirty="0">
                <a:latin typeface="Comic Sans MS" pitchFamily="66" charset="0"/>
              </a:rPr>
              <a:t>, </a:t>
            </a:r>
          </a:p>
          <a:p>
            <a:pPr>
              <a:lnSpc>
                <a:spcPct val="80000"/>
              </a:lnSpc>
              <a:defRPr/>
            </a:pPr>
            <a:r>
              <a:rPr lang="uk-UA" sz="2000" b="1" dirty="0" err="1">
                <a:latin typeface="Comic Sans MS" pitchFamily="66" charset="0"/>
              </a:rPr>
              <a:t>угнетает</a:t>
            </a:r>
            <a:r>
              <a:rPr lang="uk-UA" sz="2000" b="1" dirty="0">
                <a:latin typeface="Comic Sans MS" pitchFamily="66" charset="0"/>
              </a:rPr>
              <a:t> </a:t>
            </a:r>
            <a:r>
              <a:rPr lang="uk-UA" sz="2000" b="1" dirty="0" err="1">
                <a:latin typeface="Comic Sans MS" pitchFamily="66" charset="0"/>
              </a:rPr>
              <a:t>катаболизм</a:t>
            </a:r>
            <a:r>
              <a:rPr lang="uk-UA" sz="2000" b="1" dirty="0">
                <a:latin typeface="Comic Sans MS" pitchFamily="66" charset="0"/>
              </a:rPr>
              <a:t> </a:t>
            </a:r>
            <a:r>
              <a:rPr lang="uk-UA" sz="2000" b="1" dirty="0" err="1">
                <a:latin typeface="Comic Sans MS" pitchFamily="66" charset="0"/>
              </a:rPr>
              <a:t>белков</a:t>
            </a:r>
            <a:r>
              <a:rPr lang="uk-UA" sz="2000" b="1" dirty="0">
                <a:latin typeface="Comic Sans MS" pitchFamily="66" charset="0"/>
              </a:rPr>
              <a:t> и АК</a:t>
            </a:r>
          </a:p>
          <a:p>
            <a:pPr>
              <a:lnSpc>
                <a:spcPct val="80000"/>
              </a:lnSpc>
              <a:defRPr/>
            </a:pPr>
            <a:r>
              <a:rPr lang="uk-UA" sz="2000" b="1" dirty="0" err="1">
                <a:latin typeface="Comic Sans MS" pitchFamily="66" charset="0"/>
              </a:rPr>
              <a:t>активируетует</a:t>
            </a:r>
            <a:r>
              <a:rPr lang="uk-UA" sz="2000" b="1" dirty="0">
                <a:latin typeface="Comic Sans MS" pitchFamily="66" charset="0"/>
              </a:rPr>
              <a:t> </a:t>
            </a:r>
            <a:r>
              <a:rPr lang="uk-UA" sz="2000" b="1" dirty="0" err="1">
                <a:latin typeface="Comic Sans MS" pitchFamily="66" charset="0"/>
              </a:rPr>
              <a:t>биосинтез</a:t>
            </a:r>
            <a:r>
              <a:rPr lang="uk-UA" sz="2000" b="1" dirty="0">
                <a:latin typeface="Comic Sans MS" pitchFamily="66" charset="0"/>
              </a:rPr>
              <a:t> </a:t>
            </a:r>
            <a:r>
              <a:rPr lang="uk-UA" sz="2000" b="1" dirty="0" err="1">
                <a:latin typeface="Comic Sans MS" pitchFamily="66" charset="0"/>
              </a:rPr>
              <a:t>белка</a:t>
            </a:r>
            <a:r>
              <a:rPr lang="uk-UA" sz="2000" b="1" dirty="0">
                <a:latin typeface="Comic Sans MS" pitchFamily="66" charset="0"/>
              </a:rPr>
              <a:t>, ДНК и РНК.</a:t>
            </a:r>
          </a:p>
        </p:txBody>
      </p:sp>
      <p:sp>
        <p:nvSpPr>
          <p:cNvPr id="21508" name="Rectangle 2"/>
          <p:cNvSpPr txBox="1">
            <a:spLocks noChangeArrowheads="1"/>
          </p:cNvSpPr>
          <p:nvPr/>
        </p:nvSpPr>
        <p:spPr bwMode="auto">
          <a:xfrm>
            <a:off x="2724150" y="2102649"/>
            <a:ext cx="5715000" cy="454819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b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20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Влияние</a:t>
            </a:r>
            <a:r>
              <a:rPr lang="uk-UA" altLang="ru-RU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СТГ на </a:t>
            </a:r>
            <a:r>
              <a:rPr lang="uk-UA" altLang="ru-RU" sz="20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углеводный</a:t>
            </a:r>
            <a:r>
              <a:rPr lang="uk-UA" altLang="ru-RU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uk-UA" altLang="ru-RU" sz="20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обмен</a:t>
            </a:r>
            <a:endParaRPr lang="ru-RU" altLang="ru-RU" sz="2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1509" name="Rectangle 3"/>
          <p:cNvSpPr txBox="1">
            <a:spLocks noChangeArrowheads="1"/>
          </p:cNvSpPr>
          <p:nvPr/>
        </p:nvSpPr>
        <p:spPr bwMode="auto">
          <a:xfrm>
            <a:off x="2724150" y="2795168"/>
            <a:ext cx="5715000" cy="140367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</a:pPr>
            <a:r>
              <a:rPr lang="uk-UA" altLang="ru-RU" sz="2000" b="1" dirty="0" err="1">
                <a:latin typeface="Comic Sans MS" panose="030F0702030302020204" pitchFamily="66" charset="0"/>
              </a:rPr>
              <a:t>контринсулярный</a:t>
            </a:r>
            <a:r>
              <a:rPr lang="uk-UA" altLang="ru-RU" sz="2000" b="1" dirty="0">
                <a:latin typeface="Comic Sans MS" panose="030F0702030302020204" pitchFamily="66" charset="0"/>
              </a:rPr>
              <a:t> гормон - </a:t>
            </a:r>
            <a:r>
              <a:rPr lang="uk-UA" altLang="ru-RU" sz="2000" b="1" dirty="0" err="1">
                <a:latin typeface="Comic Sans MS" panose="030F0702030302020204" pitchFamily="66" charset="0"/>
              </a:rPr>
              <a:t>активирует</a:t>
            </a:r>
            <a:r>
              <a:rPr lang="uk-UA" altLang="ru-RU" sz="2000" b="1" dirty="0">
                <a:latin typeface="Comic Sans MS" panose="030F0702030302020204" pitchFamily="66" charset="0"/>
              </a:rPr>
              <a:t> </a:t>
            </a:r>
            <a:r>
              <a:rPr lang="uk-UA" altLang="ru-RU" sz="2000" b="1" dirty="0" err="1">
                <a:latin typeface="Comic Sans MS" panose="030F0702030302020204" pitchFamily="66" charset="0"/>
              </a:rPr>
              <a:t>инсулиназу</a:t>
            </a:r>
            <a:r>
              <a:rPr lang="uk-UA" altLang="ru-RU" sz="2000" b="1" dirty="0">
                <a:latin typeface="Comic Sans MS" panose="030F0702030302020204" pitchFamily="66" charset="0"/>
              </a:rPr>
              <a:t> </a:t>
            </a:r>
            <a:r>
              <a:rPr lang="uk-UA" altLang="ru-RU" sz="2000" b="1" dirty="0" err="1">
                <a:latin typeface="Comic Sans MS" panose="030F0702030302020204" pitchFamily="66" charset="0"/>
              </a:rPr>
              <a:t>печени</a:t>
            </a:r>
            <a:r>
              <a:rPr lang="uk-UA" altLang="ru-RU" sz="2000" b="1" dirty="0">
                <a:latin typeface="Comic Sans MS" panose="030F0702030302020204" pitchFamily="66" charset="0"/>
              </a:rPr>
              <a:t> (</a:t>
            </a:r>
            <a:r>
              <a:rPr lang="uk-UA" altLang="ru-RU" sz="2000" b="1" dirty="0" err="1">
                <a:latin typeface="Comic Sans MS" panose="030F0702030302020204" pitchFamily="66" charset="0"/>
              </a:rPr>
              <a:t>способствует</a:t>
            </a:r>
            <a:r>
              <a:rPr lang="uk-UA" altLang="ru-RU" sz="2000" b="1" dirty="0">
                <a:latin typeface="Comic Sans MS" panose="030F0702030302020204" pitchFamily="66" charset="0"/>
              </a:rPr>
              <a:t> </a:t>
            </a:r>
            <a:r>
              <a:rPr lang="uk-UA" altLang="ru-RU" sz="2000" b="1" dirty="0" err="1">
                <a:latin typeface="Comic Sans MS" panose="030F0702030302020204" pitchFamily="66" charset="0"/>
              </a:rPr>
              <a:t>расщеплению</a:t>
            </a:r>
            <a:r>
              <a:rPr lang="uk-UA" altLang="ru-RU" sz="2000" b="1" dirty="0">
                <a:latin typeface="Comic Sans MS" panose="030F0702030302020204" pitchFamily="66" charset="0"/>
              </a:rPr>
              <a:t> </a:t>
            </a:r>
            <a:r>
              <a:rPr lang="uk-UA" altLang="ru-RU" sz="2000" b="1" dirty="0" err="1">
                <a:latin typeface="Comic Sans MS" panose="030F0702030302020204" pitchFamily="66" charset="0"/>
              </a:rPr>
              <a:t>инсулина</a:t>
            </a:r>
            <a:r>
              <a:rPr lang="uk-UA" altLang="ru-RU" sz="2000" b="1" dirty="0">
                <a:latin typeface="Comic Sans MS" panose="030F0702030302020204" pitchFamily="66" charset="0"/>
              </a:rPr>
              <a:t>)</a:t>
            </a:r>
          </a:p>
          <a:p>
            <a:pPr eaLnBrk="1" hangingPunct="1">
              <a:lnSpc>
                <a:spcPct val="80000"/>
              </a:lnSpc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</a:pPr>
            <a:r>
              <a:rPr lang="uk-UA" altLang="ru-RU" sz="2000" b="1" dirty="0" err="1">
                <a:latin typeface="Comic Sans MS" panose="030F0702030302020204" pitchFamily="66" charset="0"/>
              </a:rPr>
              <a:t>активирует</a:t>
            </a:r>
            <a:r>
              <a:rPr lang="uk-UA" altLang="ru-RU" sz="2000" b="1" dirty="0">
                <a:latin typeface="Comic Sans MS" panose="030F0702030302020204" pitchFamily="66" charset="0"/>
              </a:rPr>
              <a:t> </a:t>
            </a:r>
            <a:r>
              <a:rPr lang="uk-UA" altLang="ru-RU" sz="2000" b="1" dirty="0" err="1">
                <a:latin typeface="Comic Sans MS" panose="030F0702030302020204" pitchFamily="66" charset="0"/>
              </a:rPr>
              <a:t>выход</a:t>
            </a:r>
            <a:r>
              <a:rPr lang="uk-UA" altLang="ru-RU" sz="2000" b="1" dirty="0">
                <a:latin typeface="Comic Sans MS" panose="030F0702030302020204" pitchFamily="66" charset="0"/>
              </a:rPr>
              <a:t> </a:t>
            </a:r>
            <a:r>
              <a:rPr lang="uk-UA" altLang="ru-RU" sz="2000" b="1" dirty="0" err="1">
                <a:latin typeface="Comic Sans MS" panose="030F0702030302020204" pitchFamily="66" charset="0"/>
              </a:rPr>
              <a:t>глюкозы</a:t>
            </a:r>
            <a:r>
              <a:rPr lang="uk-UA" altLang="ru-RU" sz="2000" b="1" dirty="0">
                <a:latin typeface="Comic Sans MS" panose="030F0702030302020204" pitchFamily="66" charset="0"/>
              </a:rPr>
              <a:t> </a:t>
            </a:r>
            <a:r>
              <a:rPr lang="uk-UA" altLang="ru-RU" sz="2000" b="1" dirty="0" err="1">
                <a:latin typeface="Comic Sans MS" panose="030F0702030302020204" pitchFamily="66" charset="0"/>
              </a:rPr>
              <a:t>из</a:t>
            </a:r>
            <a:r>
              <a:rPr lang="uk-UA" altLang="ru-RU" sz="2000" b="1" dirty="0">
                <a:latin typeface="Comic Sans MS" panose="030F0702030302020204" pitchFamily="66" charset="0"/>
              </a:rPr>
              <a:t> </a:t>
            </a:r>
            <a:r>
              <a:rPr lang="uk-UA" altLang="ru-RU" sz="2000" b="1" dirty="0" err="1">
                <a:latin typeface="Comic Sans MS" panose="030F0702030302020204" pitchFamily="66" charset="0"/>
              </a:rPr>
              <a:t>печени</a:t>
            </a:r>
            <a:endParaRPr lang="uk-UA" altLang="ru-RU" sz="2000" b="1" dirty="0">
              <a:latin typeface="Comic Sans MS" panose="030F0702030302020204" pitchFamily="66" charset="0"/>
            </a:endParaRPr>
          </a:p>
          <a:p>
            <a:pPr eaLnBrk="1" hangingPunct="1">
              <a:lnSpc>
                <a:spcPct val="80000"/>
              </a:lnSpc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</a:pPr>
            <a:r>
              <a:rPr lang="uk-UA" altLang="ru-RU" sz="2000" b="1" dirty="0" err="1">
                <a:latin typeface="Comic Sans MS" panose="030F0702030302020204" pitchFamily="66" charset="0"/>
              </a:rPr>
              <a:t>угнетает</a:t>
            </a:r>
            <a:r>
              <a:rPr lang="uk-UA" altLang="ru-RU" sz="2000" b="1" dirty="0">
                <a:latin typeface="Comic Sans MS" panose="030F0702030302020204" pitchFamily="66" charset="0"/>
              </a:rPr>
              <a:t> </a:t>
            </a:r>
            <a:r>
              <a:rPr lang="uk-UA" altLang="ru-RU" sz="2000" b="1" dirty="0" err="1">
                <a:latin typeface="Comic Sans MS" panose="030F0702030302020204" pitchFamily="66" charset="0"/>
              </a:rPr>
              <a:t>превращение</a:t>
            </a:r>
            <a:r>
              <a:rPr lang="uk-UA" altLang="ru-RU" sz="2000" b="1" dirty="0">
                <a:latin typeface="Comic Sans MS" panose="030F0702030302020204" pitchFamily="66" charset="0"/>
              </a:rPr>
              <a:t> </a:t>
            </a:r>
            <a:r>
              <a:rPr lang="uk-UA" altLang="ru-RU" sz="2000" b="1" dirty="0" err="1">
                <a:latin typeface="Comic Sans MS" panose="030F0702030302020204" pitchFamily="66" charset="0"/>
              </a:rPr>
              <a:t>глюкозы</a:t>
            </a:r>
            <a:r>
              <a:rPr lang="uk-UA" altLang="ru-RU" sz="2000" b="1" dirty="0">
                <a:latin typeface="Comic Sans MS" panose="030F0702030302020204" pitchFamily="66" charset="0"/>
              </a:rPr>
              <a:t> в жир</a:t>
            </a:r>
          </a:p>
        </p:txBody>
      </p:sp>
      <p:sp>
        <p:nvSpPr>
          <p:cNvPr id="21510" name="Rectangle 2"/>
          <p:cNvSpPr txBox="1">
            <a:spLocks noChangeArrowheads="1"/>
          </p:cNvSpPr>
          <p:nvPr/>
        </p:nvSpPr>
        <p:spPr bwMode="auto">
          <a:xfrm>
            <a:off x="2724150" y="4542233"/>
            <a:ext cx="5715000" cy="454819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b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20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Влияние</a:t>
            </a:r>
            <a:r>
              <a:rPr lang="uk-UA" altLang="ru-RU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СТГ на </a:t>
            </a:r>
            <a:r>
              <a:rPr lang="uk-UA" altLang="ru-RU" sz="20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липидный</a:t>
            </a:r>
            <a:r>
              <a:rPr lang="uk-UA" altLang="ru-RU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uk-UA" altLang="ru-RU" sz="20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обмен</a:t>
            </a:r>
            <a:endParaRPr lang="ru-RU" altLang="ru-RU" sz="2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1511" name="Rectangle 3"/>
          <p:cNvSpPr txBox="1">
            <a:spLocks noChangeArrowheads="1"/>
          </p:cNvSpPr>
          <p:nvPr/>
        </p:nvSpPr>
        <p:spPr bwMode="auto">
          <a:xfrm>
            <a:off x="2724150" y="5340443"/>
            <a:ext cx="5715000" cy="1073803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</a:pPr>
            <a:r>
              <a:rPr lang="uk-UA" altLang="ru-RU" sz="2000" b="1" dirty="0" err="1">
                <a:latin typeface="Comic Sans MS" panose="030F0702030302020204" pitchFamily="66" charset="0"/>
              </a:rPr>
              <a:t>стимулирует</a:t>
            </a:r>
            <a:r>
              <a:rPr lang="uk-UA" altLang="ru-RU" sz="2000" b="1" dirty="0">
                <a:latin typeface="Comic Sans MS" panose="030F0702030302020204" pitchFamily="66" charset="0"/>
              </a:rPr>
              <a:t> </a:t>
            </a:r>
            <a:r>
              <a:rPr lang="uk-UA" altLang="ru-RU" sz="2000" b="1" dirty="0" err="1">
                <a:latin typeface="Comic Sans MS" panose="030F0702030302020204" pitchFamily="66" charset="0"/>
              </a:rPr>
              <a:t>расщепление</a:t>
            </a:r>
            <a:r>
              <a:rPr lang="uk-UA" altLang="ru-RU" sz="2000" b="1" dirty="0">
                <a:latin typeface="Comic Sans MS" panose="030F0702030302020204" pitchFamily="66" charset="0"/>
              </a:rPr>
              <a:t> </a:t>
            </a:r>
            <a:r>
              <a:rPr lang="uk-UA" altLang="ru-RU" sz="2000" b="1" dirty="0" err="1">
                <a:latin typeface="Comic Sans MS" panose="030F0702030302020204" pitchFamily="66" charset="0"/>
              </a:rPr>
              <a:t>жира</a:t>
            </a:r>
            <a:r>
              <a:rPr lang="uk-UA" altLang="ru-RU" sz="2000" b="1" dirty="0">
                <a:latin typeface="Comic Sans MS" panose="030F0702030302020204" pitchFamily="66" charset="0"/>
              </a:rPr>
              <a:t> (</a:t>
            </a:r>
            <a:r>
              <a:rPr lang="uk-UA" altLang="ru-RU" sz="2000" b="1" dirty="0" err="1">
                <a:latin typeface="Comic Sans MS" panose="030F0702030302020204" pitchFamily="66" charset="0"/>
              </a:rPr>
              <a:t>липолиз</a:t>
            </a:r>
            <a:r>
              <a:rPr lang="uk-UA" altLang="ru-RU" sz="2000" b="1" dirty="0">
                <a:latin typeface="Comic Sans MS" panose="030F0702030302020204" pitchFamily="66" charset="0"/>
              </a:rPr>
              <a:t>)</a:t>
            </a:r>
          </a:p>
          <a:p>
            <a:pPr eaLnBrk="1" hangingPunct="1">
              <a:lnSpc>
                <a:spcPct val="80000"/>
              </a:lnSpc>
              <a:buClr>
                <a:schemeClr val="tx2"/>
              </a:buClr>
              <a:buSzPct val="70000"/>
              <a:buFont typeface="Wingdings" panose="05000000000000000000" pitchFamily="2" charset="2"/>
              <a:buChar char="¡"/>
            </a:pPr>
            <a:r>
              <a:rPr lang="uk-UA" altLang="ru-RU" sz="2000" b="1" dirty="0" err="1">
                <a:latin typeface="Comic Sans MS" panose="030F0702030302020204" pitchFamily="66" charset="0"/>
              </a:rPr>
              <a:t>стимулирует</a:t>
            </a:r>
            <a:r>
              <a:rPr lang="uk-UA" altLang="ru-RU" sz="2000" b="1" dirty="0">
                <a:latin typeface="Comic Sans MS" panose="030F0702030302020204" pitchFamily="66" charset="0"/>
              </a:rPr>
              <a:t> </a:t>
            </a:r>
            <a:r>
              <a:rPr lang="uk-UA" altLang="ru-RU" sz="2000" b="1" dirty="0" err="1">
                <a:latin typeface="Comic Sans MS" panose="030F0702030302020204" pitchFamily="66" charset="0"/>
              </a:rPr>
              <a:t>окисление</a:t>
            </a:r>
            <a:r>
              <a:rPr lang="uk-UA" altLang="ru-RU" sz="2000" b="1" dirty="0">
                <a:latin typeface="Comic Sans MS" panose="030F0702030302020204" pitchFamily="66" charset="0"/>
              </a:rPr>
              <a:t> </a:t>
            </a:r>
            <a:r>
              <a:rPr lang="uk-UA" altLang="ru-RU" sz="2000" b="1" dirty="0" err="1">
                <a:latin typeface="Comic Sans MS" panose="030F0702030302020204" pitchFamily="66" charset="0"/>
              </a:rPr>
              <a:t>жирных</a:t>
            </a:r>
            <a:r>
              <a:rPr lang="uk-UA" altLang="ru-RU" sz="2000" b="1" dirty="0">
                <a:latin typeface="Comic Sans MS" panose="030F0702030302020204" pitchFamily="66" charset="0"/>
              </a:rPr>
              <a:t> кислот.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5084" y="3922023"/>
            <a:ext cx="3000376" cy="2150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927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 txBox="1">
            <a:spLocks noChangeArrowheads="1"/>
          </p:cNvSpPr>
          <p:nvPr/>
        </p:nvSpPr>
        <p:spPr bwMode="auto">
          <a:xfrm>
            <a:off x="401173" y="426944"/>
            <a:ext cx="6226969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2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Адренокортикотропный</a:t>
            </a:r>
            <a:r>
              <a:rPr lang="uk-UA" alt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гормон (</a:t>
            </a:r>
            <a:r>
              <a:rPr lang="ru-RU" alt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АКТГ)</a:t>
            </a:r>
          </a:p>
        </p:txBody>
      </p:sp>
      <p:sp>
        <p:nvSpPr>
          <p:cNvPr id="23555" name="Rectangle 1"/>
          <p:cNvSpPr>
            <a:spLocks noChangeArrowheads="1"/>
          </p:cNvSpPr>
          <p:nvPr/>
        </p:nvSpPr>
        <p:spPr bwMode="auto">
          <a:xfrm>
            <a:off x="2730873" y="1359099"/>
            <a:ext cx="5829300" cy="397031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80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Полипептид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ru-RU" altLang="ru-RU" sz="180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800" dirty="0">
                <a:latin typeface="Comic Sans MS" panose="030F0702030302020204" pitchFamily="66" charset="0"/>
                <a:cs typeface="Times New Roman" panose="02020603050405020304" pitchFamily="18" charset="0"/>
              </a:rPr>
              <a:t>Секреция </a:t>
            </a:r>
            <a:r>
              <a:rPr lang="ru-RU" altLang="ru-RU" sz="180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стимулируется </a:t>
            </a:r>
            <a:r>
              <a:rPr lang="ru-RU" altLang="ru-RU" sz="1800" dirty="0" err="1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кортиколиберином</a:t>
            </a:r>
            <a:r>
              <a:rPr lang="ru-RU" altLang="ru-RU" sz="180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ru-RU" altLang="ru-RU" sz="1800" dirty="0">
              <a:solidFill>
                <a:srgbClr val="0000FF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800" b="1" dirty="0">
                <a:solidFill>
                  <a:srgbClr val="0000FF"/>
                </a:solidFill>
                <a:latin typeface="Comic Sans MS" panose="030F0702030302020204" pitchFamily="66" charset="0"/>
              </a:rPr>
              <a:t>Контролирует пучковую зону коры надпочечников, клетки которой продуцируют кортизол:</a:t>
            </a:r>
          </a:p>
          <a:p>
            <a:pPr algn="just">
              <a:spcBef>
                <a:spcPct val="0"/>
              </a:spcBef>
              <a:buFontTx/>
              <a:buChar char="-"/>
            </a:pPr>
            <a:r>
              <a:rPr lang="ru-RU" altLang="ru-RU" sz="180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способствует увеличению содержания </a:t>
            </a:r>
            <a:r>
              <a:rPr lang="ru-RU" altLang="ru-RU" sz="1800" dirty="0" err="1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холестерола</a:t>
            </a:r>
            <a:r>
              <a:rPr lang="ru-RU" altLang="ru-RU" sz="180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в коре надпочечников и превращению его в кортикостероиды;</a:t>
            </a:r>
          </a:p>
          <a:p>
            <a:pPr algn="just">
              <a:spcBef>
                <a:spcPct val="0"/>
              </a:spcBef>
              <a:buFontTx/>
              <a:buChar char="-"/>
            </a:pPr>
            <a:r>
              <a:rPr lang="ru-RU" altLang="ru-RU" sz="180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активирует прохождение глюкозы в надпочечники и ПФЦ (синтез НАДФН</a:t>
            </a:r>
            <a:r>
              <a:rPr lang="ru-RU" altLang="ru-RU" sz="1350" baseline="-25000" dirty="0">
                <a:solidFill>
                  <a:srgbClr val="0000FF"/>
                </a:solidFill>
                <a:latin typeface="Comic Sans MS" panose="030F0702030302020204" pitchFamily="66" charset="0"/>
              </a:rPr>
              <a:t>2</a:t>
            </a:r>
            <a:r>
              <a:rPr lang="ru-RU" altLang="ru-RU" sz="180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) </a:t>
            </a:r>
          </a:p>
          <a:p>
            <a:pPr algn="just">
              <a:spcBef>
                <a:spcPct val="0"/>
              </a:spcBef>
              <a:buFontTx/>
              <a:buChar char="-"/>
            </a:pPr>
            <a:r>
              <a:rPr lang="ru-RU" altLang="ru-RU" sz="180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проявляет </a:t>
            </a:r>
            <a:r>
              <a:rPr lang="ru-RU" altLang="ru-RU" sz="1800" dirty="0" err="1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меланоцитстимулирующую</a:t>
            </a:r>
            <a:r>
              <a:rPr lang="ru-RU" altLang="ru-RU" sz="180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активность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31674" y="3903848"/>
            <a:ext cx="2857500" cy="21431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83275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 txBox="1">
            <a:spLocks noChangeArrowheads="1"/>
          </p:cNvSpPr>
          <p:nvPr/>
        </p:nvSpPr>
        <p:spPr bwMode="auto">
          <a:xfrm>
            <a:off x="0" y="305080"/>
            <a:ext cx="6226969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2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Тиреотропный</a:t>
            </a:r>
            <a:r>
              <a:rPr lang="uk-UA" alt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гормон (</a:t>
            </a:r>
            <a:r>
              <a:rPr lang="ru-RU" altLang="ru-RU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ТТГ)</a:t>
            </a:r>
          </a:p>
        </p:txBody>
      </p:sp>
      <p:sp>
        <p:nvSpPr>
          <p:cNvPr id="25603" name="Rectangle 1"/>
          <p:cNvSpPr>
            <a:spLocks noChangeArrowheads="1"/>
          </p:cNvSpPr>
          <p:nvPr/>
        </p:nvSpPr>
        <p:spPr bwMode="auto">
          <a:xfrm>
            <a:off x="2408144" y="1424802"/>
            <a:ext cx="5829300" cy="30931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95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Белок (гликопротеин)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ru-RU" altLang="ru-RU" sz="195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950" dirty="0">
                <a:latin typeface="Comic Sans MS" panose="030F0702030302020204" pitchFamily="66" charset="0"/>
                <a:cs typeface="Times New Roman" panose="02020603050405020304" pitchFamily="18" charset="0"/>
              </a:rPr>
              <a:t>Секреция </a:t>
            </a:r>
            <a:r>
              <a:rPr lang="ru-RU" altLang="ru-RU" sz="195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стимулируется </a:t>
            </a:r>
            <a:r>
              <a:rPr lang="ru-RU" altLang="ru-RU" sz="1950" dirty="0" err="1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тиреолиберином</a:t>
            </a:r>
            <a:endParaRPr lang="ru-RU" altLang="ru-RU" sz="1950" dirty="0">
              <a:solidFill>
                <a:srgbClr val="0000FF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95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950" b="1" dirty="0">
                <a:solidFill>
                  <a:srgbClr val="0000FF"/>
                </a:solidFill>
                <a:latin typeface="Comic Sans MS" panose="030F0702030302020204" pitchFamily="66" charset="0"/>
              </a:rPr>
              <a:t>Необходим для нормального функционирования щитовидной железы:</a:t>
            </a:r>
          </a:p>
          <a:p>
            <a:pPr algn="just">
              <a:spcBef>
                <a:spcPct val="0"/>
              </a:spcBef>
              <a:buFontTx/>
              <a:buChar char="-"/>
            </a:pPr>
            <a:r>
              <a:rPr lang="ru-RU" altLang="ru-RU" sz="195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Способствует накоплению йода в щитовидной железе и включению йода в тирозин;</a:t>
            </a:r>
          </a:p>
          <a:p>
            <a:pPr algn="just">
              <a:spcBef>
                <a:spcPct val="0"/>
              </a:spcBef>
              <a:buFontTx/>
              <a:buChar char="-"/>
            </a:pPr>
            <a:r>
              <a:rPr lang="ru-RU" altLang="ru-RU" sz="195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синтезу три- и </a:t>
            </a:r>
            <a:r>
              <a:rPr lang="ru-RU" altLang="ru-RU" sz="1950" dirty="0" err="1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тетрайодтиронина</a:t>
            </a:r>
            <a:endParaRPr lang="ru-RU" altLang="ru-RU" sz="1950" dirty="0">
              <a:solidFill>
                <a:srgbClr val="0000FF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07238" y="3899647"/>
            <a:ext cx="3409950" cy="2386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31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 txBox="1">
            <a:spLocks noChangeArrowheads="1"/>
          </p:cNvSpPr>
          <p:nvPr/>
        </p:nvSpPr>
        <p:spPr bwMode="auto">
          <a:xfrm>
            <a:off x="2982515" y="307450"/>
            <a:ext cx="6226969" cy="457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27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Гонадотропные</a:t>
            </a:r>
            <a:r>
              <a:rPr lang="uk-UA" altLang="ru-RU" sz="27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uk-UA" altLang="ru-RU" sz="27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гормоны</a:t>
            </a:r>
            <a:endParaRPr lang="ru-RU" altLang="ru-RU" sz="2700" b="1" dirty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27651" name="Rectangle 1"/>
          <p:cNvSpPr>
            <a:spLocks noChangeArrowheads="1"/>
          </p:cNvSpPr>
          <p:nvPr/>
        </p:nvSpPr>
        <p:spPr bwMode="auto">
          <a:xfrm>
            <a:off x="3181349" y="1861195"/>
            <a:ext cx="5829300" cy="189282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95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Белок (гликопротеин)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ru-RU" altLang="ru-RU" sz="1950" dirty="0"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950" dirty="0">
                <a:latin typeface="Comic Sans MS" panose="030F0702030302020204" pitchFamily="66" charset="0"/>
                <a:cs typeface="Times New Roman" panose="02020603050405020304" pitchFamily="18" charset="0"/>
              </a:rPr>
              <a:t>Секреция </a:t>
            </a:r>
            <a:r>
              <a:rPr lang="ru-RU" altLang="ru-RU" sz="195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стимулируется </a:t>
            </a:r>
            <a:r>
              <a:rPr lang="ru-RU" altLang="ru-RU" sz="1950" dirty="0" err="1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гонадолиберином</a:t>
            </a:r>
            <a:endParaRPr lang="ru-RU" altLang="ru-RU" sz="1950" dirty="0">
              <a:solidFill>
                <a:srgbClr val="0000FF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95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ru-RU" altLang="ru-RU" sz="1950" dirty="0">
                <a:latin typeface="Comic Sans MS" panose="030F0702030302020204" pitchFamily="66" charset="0"/>
              </a:rPr>
              <a:t>Функция</a:t>
            </a:r>
            <a:r>
              <a:rPr lang="uk-UA" altLang="ru-RU" sz="1950" dirty="0">
                <a:latin typeface="Comic Sans MS" panose="030F0702030302020204" pitchFamily="66" charset="0"/>
              </a:rPr>
              <a:t>: </a:t>
            </a:r>
            <a:r>
              <a:rPr lang="uk-UA" altLang="ru-RU" sz="1950" dirty="0" err="1">
                <a:solidFill>
                  <a:srgbClr val="0000FF"/>
                </a:solidFill>
                <a:latin typeface="Comic Sans MS" panose="030F0702030302020204" pitchFamily="66" charset="0"/>
              </a:rPr>
              <a:t>стимулирует</a:t>
            </a:r>
            <a:r>
              <a:rPr lang="uk-UA" altLang="ru-RU" sz="1950" dirty="0">
                <a:solidFill>
                  <a:srgbClr val="0000FF"/>
                </a:solidFill>
                <a:latin typeface="Comic Sans MS" panose="030F0702030302020204" pitchFamily="66" charset="0"/>
              </a:rPr>
              <a:t> </a:t>
            </a:r>
            <a:r>
              <a:rPr lang="uk-UA" altLang="ru-RU" sz="1950" dirty="0" err="1">
                <a:solidFill>
                  <a:srgbClr val="0000FF"/>
                </a:solidFill>
                <a:latin typeface="Comic Sans MS" panose="030F0702030302020204" pitchFamily="66" charset="0"/>
              </a:rPr>
              <a:t>функцию</a:t>
            </a:r>
            <a:r>
              <a:rPr lang="uk-UA" altLang="ru-RU" sz="1950" dirty="0">
                <a:solidFill>
                  <a:srgbClr val="0000FF"/>
                </a:solidFill>
                <a:latin typeface="Comic Sans MS" panose="030F0702030302020204" pitchFamily="66" charset="0"/>
              </a:rPr>
              <a:t> </a:t>
            </a:r>
            <a:r>
              <a:rPr lang="uk-UA" altLang="ru-RU" sz="1950" dirty="0" err="1">
                <a:solidFill>
                  <a:srgbClr val="0000FF"/>
                </a:solidFill>
                <a:latin typeface="Comic Sans MS" panose="030F0702030302020204" pitchFamily="66" charset="0"/>
              </a:rPr>
              <a:t>фолликулов</a:t>
            </a:r>
            <a:r>
              <a:rPr lang="uk-UA" altLang="ru-RU" sz="1950" dirty="0">
                <a:solidFill>
                  <a:srgbClr val="0000FF"/>
                </a:solidFill>
                <a:latin typeface="Comic Sans MS" panose="030F0702030302020204" pitchFamily="66" charset="0"/>
              </a:rPr>
              <a:t> у </a:t>
            </a:r>
            <a:r>
              <a:rPr lang="uk-UA" altLang="ru-RU" sz="1950" dirty="0" err="1">
                <a:solidFill>
                  <a:srgbClr val="0000FF"/>
                </a:solidFill>
                <a:latin typeface="Comic Sans MS" panose="030F0702030302020204" pitchFamily="66" charset="0"/>
              </a:rPr>
              <a:t>женщин</a:t>
            </a:r>
            <a:r>
              <a:rPr lang="uk-UA" altLang="ru-RU" sz="1950" dirty="0">
                <a:solidFill>
                  <a:srgbClr val="0000FF"/>
                </a:solidFill>
                <a:latin typeface="Comic Sans MS" panose="030F0702030302020204" pitchFamily="66" charset="0"/>
              </a:rPr>
              <a:t> (</a:t>
            </a:r>
            <a:r>
              <a:rPr lang="uk-UA" altLang="ru-RU" sz="1950" dirty="0" err="1">
                <a:solidFill>
                  <a:srgbClr val="0000FF"/>
                </a:solidFill>
                <a:latin typeface="Comic Sans MS" panose="030F0702030302020204" pitchFamily="66" charset="0"/>
              </a:rPr>
              <a:t>овогенез</a:t>
            </a:r>
            <a:r>
              <a:rPr lang="uk-UA" altLang="ru-RU" sz="1950" dirty="0">
                <a:solidFill>
                  <a:srgbClr val="0000FF"/>
                </a:solidFill>
                <a:latin typeface="Comic Sans MS" panose="030F0702030302020204" pitchFamily="66" charset="0"/>
              </a:rPr>
              <a:t>) и сперматогенез у мужчин </a:t>
            </a:r>
            <a:endParaRPr lang="ru-RU" altLang="ru-RU" sz="1950" dirty="0">
              <a:solidFill>
                <a:srgbClr val="0000FF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27652" name="Rectangle 2"/>
          <p:cNvSpPr txBox="1">
            <a:spLocks noChangeArrowheads="1"/>
          </p:cNvSpPr>
          <p:nvPr/>
        </p:nvSpPr>
        <p:spPr bwMode="auto">
          <a:xfrm>
            <a:off x="2982515" y="1084322"/>
            <a:ext cx="6226969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21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Фолликулостимулирующий</a:t>
            </a:r>
            <a:r>
              <a:rPr lang="uk-UA" altLang="ru-RU" sz="2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гормон</a:t>
            </a:r>
            <a:endParaRPr lang="ru-RU" altLang="ru-RU" sz="21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7653" name="Rectangle 2"/>
          <p:cNvSpPr txBox="1">
            <a:spLocks noChangeArrowheads="1"/>
          </p:cNvSpPr>
          <p:nvPr/>
        </p:nvSpPr>
        <p:spPr bwMode="auto">
          <a:xfrm>
            <a:off x="2982515" y="3904154"/>
            <a:ext cx="6226969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21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Лютеинизирующий</a:t>
            </a:r>
            <a:r>
              <a:rPr lang="uk-UA" altLang="ru-RU" sz="2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гормон</a:t>
            </a:r>
            <a:endParaRPr lang="ru-RU" altLang="ru-RU" sz="21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7654" name="Rectangle 1"/>
          <p:cNvSpPr>
            <a:spLocks noChangeArrowheads="1"/>
          </p:cNvSpPr>
          <p:nvPr/>
        </p:nvSpPr>
        <p:spPr bwMode="auto">
          <a:xfrm>
            <a:off x="3181349" y="4641751"/>
            <a:ext cx="5829300" cy="174278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95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Белок (гликопротеин)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ru-RU" altLang="ru-RU" sz="1950" dirty="0">
                <a:latin typeface="Comic Sans MS" panose="030F0702030302020204" pitchFamily="66" charset="0"/>
                <a:cs typeface="Times New Roman" panose="02020603050405020304" pitchFamily="18" charset="0"/>
              </a:rPr>
              <a:t>Секреция </a:t>
            </a:r>
            <a:r>
              <a:rPr lang="ru-RU" altLang="ru-RU" sz="195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стимулируется </a:t>
            </a:r>
            <a:r>
              <a:rPr lang="ru-RU" altLang="ru-RU" sz="1950" dirty="0" err="1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гонадолиберином</a:t>
            </a:r>
            <a:endParaRPr lang="ru-RU" altLang="ru-RU" sz="1950" dirty="0">
              <a:solidFill>
                <a:srgbClr val="0000FF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950" dirty="0">
                <a:solidFill>
                  <a:srgbClr val="0000FF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ru-RU" altLang="ru-RU" sz="1950" dirty="0">
                <a:latin typeface="Comic Sans MS" panose="030F0702030302020204" pitchFamily="66" charset="0"/>
              </a:rPr>
              <a:t>Функция</a:t>
            </a:r>
            <a:r>
              <a:rPr lang="uk-UA" altLang="ru-RU" sz="1950" dirty="0">
                <a:latin typeface="Comic Sans MS" panose="030F0702030302020204" pitchFamily="66" charset="0"/>
              </a:rPr>
              <a:t>: </a:t>
            </a:r>
            <a:r>
              <a:rPr lang="uk-UA" altLang="ru-RU" sz="1950" dirty="0" err="1">
                <a:solidFill>
                  <a:srgbClr val="0000FF"/>
                </a:solidFill>
                <a:latin typeface="Comic Sans MS" panose="030F0702030302020204" pitchFamily="66" charset="0"/>
              </a:rPr>
              <a:t>стимулирует</a:t>
            </a:r>
            <a:r>
              <a:rPr lang="uk-UA" altLang="ru-RU" sz="1950" dirty="0">
                <a:solidFill>
                  <a:srgbClr val="0000FF"/>
                </a:solidFill>
                <a:latin typeface="Comic Sans MS" panose="030F0702030302020204" pitchFamily="66" charset="0"/>
              </a:rPr>
              <a:t> </a:t>
            </a:r>
            <a:r>
              <a:rPr lang="uk-UA" altLang="ru-RU" sz="1950" dirty="0" err="1">
                <a:solidFill>
                  <a:srgbClr val="0000FF"/>
                </a:solidFill>
                <a:latin typeface="Comic Sans MS" panose="030F0702030302020204" pitchFamily="66" charset="0"/>
              </a:rPr>
              <a:t>созревание</a:t>
            </a:r>
            <a:r>
              <a:rPr lang="uk-UA" altLang="ru-RU" sz="1950" dirty="0">
                <a:solidFill>
                  <a:srgbClr val="0000FF"/>
                </a:solidFill>
                <a:latin typeface="Comic Sans MS" panose="030F0702030302020204" pitchFamily="66" charset="0"/>
              </a:rPr>
              <a:t> </a:t>
            </a:r>
            <a:r>
              <a:rPr lang="uk-UA" altLang="ru-RU" sz="1950" dirty="0" err="1">
                <a:solidFill>
                  <a:srgbClr val="0000FF"/>
                </a:solidFill>
                <a:latin typeface="Comic Sans MS" panose="030F0702030302020204" pitchFamily="66" charset="0"/>
              </a:rPr>
              <a:t>фолликула</a:t>
            </a:r>
            <a:r>
              <a:rPr lang="uk-UA" altLang="ru-RU" sz="1950" dirty="0">
                <a:solidFill>
                  <a:srgbClr val="0000FF"/>
                </a:solidFill>
                <a:latin typeface="Comic Sans MS" panose="030F0702030302020204" pitchFamily="66" charset="0"/>
              </a:rPr>
              <a:t> и </a:t>
            </a:r>
            <a:r>
              <a:rPr lang="uk-UA" altLang="ru-RU" sz="1950" dirty="0" err="1">
                <a:solidFill>
                  <a:srgbClr val="0000FF"/>
                </a:solidFill>
                <a:latin typeface="Comic Sans MS" panose="030F0702030302020204" pitchFamily="66" charset="0"/>
              </a:rPr>
              <a:t>образование</a:t>
            </a:r>
            <a:r>
              <a:rPr lang="uk-UA" altLang="ru-RU" sz="1950" dirty="0">
                <a:solidFill>
                  <a:srgbClr val="0000FF"/>
                </a:solidFill>
                <a:latin typeface="Comic Sans MS" panose="030F0702030302020204" pitchFamily="66" charset="0"/>
              </a:rPr>
              <a:t> </a:t>
            </a:r>
            <a:r>
              <a:rPr lang="uk-UA" altLang="ru-RU" sz="1950" dirty="0" err="1">
                <a:solidFill>
                  <a:srgbClr val="0000FF"/>
                </a:solidFill>
                <a:latin typeface="Comic Sans MS" panose="030F0702030302020204" pitchFamily="66" charset="0"/>
              </a:rPr>
              <a:t>жёлтого</a:t>
            </a:r>
            <a:r>
              <a:rPr lang="uk-UA" altLang="ru-RU" sz="1950" dirty="0">
                <a:solidFill>
                  <a:srgbClr val="0000FF"/>
                </a:solidFill>
                <a:latin typeface="Comic Sans MS" panose="030F0702030302020204" pitchFamily="66" charset="0"/>
              </a:rPr>
              <a:t> </a:t>
            </a:r>
            <a:r>
              <a:rPr lang="uk-UA" altLang="ru-RU" sz="1950" dirty="0" err="1">
                <a:solidFill>
                  <a:srgbClr val="0000FF"/>
                </a:solidFill>
                <a:latin typeface="Comic Sans MS" panose="030F0702030302020204" pitchFamily="66" charset="0"/>
              </a:rPr>
              <a:t>тела</a:t>
            </a:r>
            <a:r>
              <a:rPr lang="uk-UA" altLang="ru-RU" sz="1950" dirty="0">
                <a:solidFill>
                  <a:srgbClr val="0000FF"/>
                </a:solidFill>
                <a:latin typeface="Comic Sans MS" panose="030F0702030302020204" pitchFamily="66" charset="0"/>
              </a:rPr>
              <a:t> у </a:t>
            </a:r>
            <a:r>
              <a:rPr lang="uk-UA" altLang="ru-RU" sz="1950" dirty="0" err="1">
                <a:solidFill>
                  <a:srgbClr val="0000FF"/>
                </a:solidFill>
                <a:latin typeface="Comic Sans MS" panose="030F0702030302020204" pitchFamily="66" charset="0"/>
              </a:rPr>
              <a:t>женщин</a:t>
            </a:r>
            <a:r>
              <a:rPr lang="uk-UA" altLang="ru-RU" sz="1950" dirty="0">
                <a:solidFill>
                  <a:srgbClr val="0000FF"/>
                </a:solidFill>
                <a:latin typeface="Comic Sans MS" panose="030F0702030302020204" pitchFamily="66" charset="0"/>
              </a:rPr>
              <a:t> и </a:t>
            </a:r>
            <a:r>
              <a:rPr lang="uk-UA" altLang="ru-RU" sz="1950" dirty="0" err="1">
                <a:solidFill>
                  <a:srgbClr val="0000FF"/>
                </a:solidFill>
                <a:latin typeface="Comic Sans MS" panose="030F0702030302020204" pitchFamily="66" charset="0"/>
              </a:rPr>
              <a:t>секрецию</a:t>
            </a:r>
            <a:r>
              <a:rPr lang="uk-UA" altLang="ru-RU" sz="1950" dirty="0">
                <a:solidFill>
                  <a:srgbClr val="0000FF"/>
                </a:solidFill>
                <a:latin typeface="Comic Sans MS" panose="030F0702030302020204" pitchFamily="66" charset="0"/>
              </a:rPr>
              <a:t> </a:t>
            </a:r>
            <a:r>
              <a:rPr lang="uk-UA" altLang="ru-RU" sz="1950" dirty="0" err="1">
                <a:solidFill>
                  <a:srgbClr val="0000FF"/>
                </a:solidFill>
                <a:latin typeface="Comic Sans MS" panose="030F0702030302020204" pitchFamily="66" charset="0"/>
              </a:rPr>
              <a:t>тестостерона</a:t>
            </a:r>
            <a:r>
              <a:rPr lang="uk-UA" altLang="ru-RU" sz="1950" dirty="0">
                <a:solidFill>
                  <a:srgbClr val="0000FF"/>
                </a:solidFill>
                <a:latin typeface="Comic Sans MS" panose="030F0702030302020204" pitchFamily="66" charset="0"/>
              </a:rPr>
              <a:t> у мужчин</a:t>
            </a:r>
            <a:endParaRPr lang="ru-RU" altLang="ru-RU" sz="1950" dirty="0">
              <a:solidFill>
                <a:srgbClr val="0000FF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629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2734270" y="558052"/>
            <a:ext cx="6723459" cy="514350"/>
          </a:xfrm>
          <a:solidFill>
            <a:srgbClr val="FFFF00"/>
          </a:solidFill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sz="2100" b="1" dirty="0">
                <a:effectLst/>
              </a:rPr>
              <a:t>Классификация </a:t>
            </a:r>
            <a:r>
              <a:rPr lang="ru-RU" sz="2100" b="1" dirty="0" err="1">
                <a:effectLst/>
              </a:rPr>
              <a:t>гипоталамо</a:t>
            </a:r>
            <a:r>
              <a:rPr lang="ru-RU" sz="2100" b="1" dirty="0">
                <a:effectLst/>
              </a:rPr>
              <a:t> – гипофизарных заболеваний</a:t>
            </a:r>
            <a:endParaRPr lang="uk-UA" sz="2100" b="1" dirty="0">
              <a:effectLst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2667000" y="1538288"/>
            <a:ext cx="6858000" cy="4462463"/>
          </a:xfrm>
          <a:solidFill>
            <a:schemeClr val="accent5"/>
          </a:solidFill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altLang="ru-RU" sz="1350" dirty="0">
                <a:solidFill>
                  <a:schemeClr val="accent3">
                    <a:lumMod val="75000"/>
                  </a:schemeClr>
                </a:solidFill>
              </a:rPr>
              <a:t>I.</a:t>
            </a:r>
            <a:r>
              <a:rPr lang="ru-RU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altLang="ru-RU" sz="1500" b="1" dirty="0" err="1">
                <a:solidFill>
                  <a:schemeClr val="accent3">
                    <a:lumMod val="75000"/>
                  </a:schemeClr>
                </a:solidFill>
              </a:rPr>
              <a:t>Гипоталамо</a:t>
            </a:r>
            <a:r>
              <a:rPr lang="ru-RU" altLang="ru-RU" sz="1500" b="1" dirty="0">
                <a:solidFill>
                  <a:schemeClr val="accent3">
                    <a:lumMod val="75000"/>
                  </a:schemeClr>
                </a:solidFill>
              </a:rPr>
              <a:t> – </a:t>
            </a:r>
            <a:r>
              <a:rPr lang="ru-RU" altLang="ru-RU" sz="1500" b="1" dirty="0" err="1">
                <a:solidFill>
                  <a:schemeClr val="accent3">
                    <a:lumMod val="75000"/>
                  </a:schemeClr>
                </a:solidFill>
              </a:rPr>
              <a:t>аденогипофизарные</a:t>
            </a:r>
            <a:r>
              <a:rPr lang="ru-RU" altLang="ru-RU" sz="1500" b="1" dirty="0">
                <a:solidFill>
                  <a:schemeClr val="accent3">
                    <a:lumMod val="75000"/>
                  </a:schemeClr>
                </a:solidFill>
              </a:rPr>
              <a:t> заболевания</a:t>
            </a:r>
            <a:endParaRPr lang="uk-UA" altLang="ru-RU" sz="1500" b="1" dirty="0">
              <a:solidFill>
                <a:schemeClr val="accent3">
                  <a:lumMod val="75000"/>
                </a:schemeClr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	1.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Заболевания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связанные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с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нарушением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секреции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гормона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роста;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		-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акромегалия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гигантизм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		-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гипофизарный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нанизм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	2.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Заболевания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связанные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с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нарушением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секреции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АКТГ: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		-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болезнь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Иценко-Кушинга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		-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гипоталамический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пубертатный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синдром.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	3.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Заболевания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связанные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с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нарушением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секреции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пролактина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		- синдром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гиперпролактинемии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	4.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Заболевания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связанные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с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нарушением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секреции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ТТГ: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		-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опухоли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гипофиза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с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повышенной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секрецией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ТТГ.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	5.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Заболевания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связанные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с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нарушением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секреции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гонадотропних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гормонов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		-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адипозо-генитальная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дистрофия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	6.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Гипопитуитаризм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(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гипоталамо-гипофизарная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кахексия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).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	7.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Гипоталамическое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ожирения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ІІ. </a:t>
            </a:r>
            <a:r>
              <a:rPr lang="uk-UA" altLang="ru-RU" sz="1500" b="1" dirty="0" err="1">
                <a:solidFill>
                  <a:schemeClr val="accent3">
                    <a:lumMod val="75000"/>
                  </a:schemeClr>
                </a:solidFill>
              </a:rPr>
              <a:t>Гипоталамо-нейрогипофизарные</a:t>
            </a:r>
            <a:r>
              <a:rPr lang="uk-UA" altLang="ru-RU" sz="15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500" b="1" dirty="0" err="1">
                <a:solidFill>
                  <a:schemeClr val="accent3">
                    <a:lumMod val="75000"/>
                  </a:schemeClr>
                </a:solidFill>
              </a:rPr>
              <a:t>заболевания</a:t>
            </a:r>
            <a:r>
              <a:rPr lang="uk-UA" altLang="ru-RU" sz="1500" b="1" dirty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	1.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Недостаточность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секреции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вазопресина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(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несахарный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диабет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).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	2. Синдром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избыточной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секреции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вазопресина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 (синдром </a:t>
            </a:r>
            <a:r>
              <a:rPr lang="uk-UA" altLang="ru-RU" sz="1350" dirty="0" err="1">
                <a:solidFill>
                  <a:schemeClr val="accent3">
                    <a:lumMod val="75000"/>
                  </a:schemeClr>
                </a:solidFill>
              </a:rPr>
              <a:t>Пархона</a:t>
            </a:r>
            <a:r>
              <a:rPr lang="uk-UA" altLang="ru-RU" sz="1350" dirty="0">
                <a:solidFill>
                  <a:schemeClr val="accent3">
                    <a:lumMod val="75000"/>
                  </a:schemeClr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005107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8551" y="94129"/>
            <a:ext cx="5485210" cy="2151530"/>
          </a:xfrm>
          <a:solidFill>
            <a:schemeClr val="accent3">
              <a:lumMod val="75000"/>
            </a:schemeClr>
          </a:solidFill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dirty="0" smtClean="0"/>
              <a:t>Этиология </a:t>
            </a:r>
            <a:r>
              <a:rPr lang="ru-RU" dirty="0" err="1" smtClean="0"/>
              <a:t>гипоталамо</a:t>
            </a:r>
            <a:r>
              <a:rPr lang="ru-RU" dirty="0" smtClean="0"/>
              <a:t> - гипофизарных расстройств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52156" y="2719668"/>
            <a:ext cx="6858000" cy="3086100"/>
          </a:xfrm>
          <a:solidFill>
            <a:schemeClr val="accent6">
              <a:lumMod val="60000"/>
              <a:lumOff val="40000"/>
            </a:schemeClr>
          </a:solidFill>
        </p:spPr>
        <p:txBody>
          <a:bodyPr rtlCol="0">
            <a:normAutofit fontScale="92500" lnSpcReduction="20000"/>
          </a:bodyPr>
          <a:lstStyle/>
          <a:p>
            <a:pPr marL="385763" indent="-385763" algn="ctr">
              <a:buFont typeface="Arial" panose="020B0604020202020204" pitchFamily="34" charset="0"/>
              <a:buAutoNum type="arabicPeriod"/>
              <a:defRPr/>
            </a:pPr>
            <a:r>
              <a:rPr lang="ru-RU" sz="1950" dirty="0"/>
              <a:t>Опухоли (</a:t>
            </a:r>
            <a:r>
              <a:rPr lang="ru-RU" sz="1950" dirty="0" err="1"/>
              <a:t>краниофарингиомы</a:t>
            </a:r>
            <a:r>
              <a:rPr lang="ru-RU" sz="1950" dirty="0"/>
              <a:t>) или метастазы</a:t>
            </a:r>
          </a:p>
          <a:p>
            <a:pPr marL="385763" indent="-385763" algn="ctr">
              <a:buFont typeface="Arial" panose="020B0604020202020204" pitchFamily="34" charset="0"/>
              <a:buAutoNum type="arabicPeriod"/>
              <a:defRPr/>
            </a:pPr>
            <a:r>
              <a:rPr lang="ru-RU" sz="1950" dirty="0"/>
              <a:t>Инфекционные заболевания:</a:t>
            </a:r>
            <a:br>
              <a:rPr lang="ru-RU" sz="1950" dirty="0"/>
            </a:br>
            <a:r>
              <a:rPr lang="ru-RU" sz="1950" dirty="0"/>
              <a:t>острые (скарлатина, грипп),</a:t>
            </a:r>
            <a:br>
              <a:rPr lang="ru-RU" sz="1950" dirty="0"/>
            </a:br>
            <a:r>
              <a:rPr lang="ru-RU" sz="1950" dirty="0"/>
              <a:t>хронические (туберкулез, малярия, токсоплазмоз)</a:t>
            </a:r>
          </a:p>
          <a:p>
            <a:pPr marL="385763" indent="-385763" algn="ctr">
              <a:buFont typeface="Arial" panose="020B0604020202020204" pitchFamily="34" charset="0"/>
              <a:buAutoNum type="arabicPeriod"/>
              <a:defRPr/>
            </a:pPr>
            <a:r>
              <a:rPr lang="ru-RU" sz="1950" dirty="0"/>
              <a:t>Травма</a:t>
            </a:r>
          </a:p>
          <a:p>
            <a:pPr marL="385763" indent="-385763" algn="ctr">
              <a:buFont typeface="Arial" panose="020B0604020202020204" pitchFamily="34" charset="0"/>
              <a:buAutoNum type="arabicPeriod"/>
              <a:defRPr/>
            </a:pPr>
            <a:r>
              <a:rPr lang="ru-RU" sz="1950" dirty="0"/>
              <a:t>Сосудистые повреждения (тромбоз, тромбоэмболия)</a:t>
            </a:r>
          </a:p>
          <a:p>
            <a:pPr marL="385763" indent="-385763" algn="ctr">
              <a:buFont typeface="Arial" panose="020B0604020202020204" pitchFamily="34" charset="0"/>
              <a:buAutoNum type="arabicPeriod"/>
              <a:defRPr/>
            </a:pPr>
            <a:r>
              <a:rPr lang="ru-RU" sz="1950" dirty="0"/>
              <a:t>Нарушения обмена веществ (</a:t>
            </a:r>
            <a:r>
              <a:rPr lang="ru-RU" sz="1950" dirty="0" err="1"/>
              <a:t>xanthomathosis</a:t>
            </a:r>
            <a:r>
              <a:rPr lang="ru-RU" sz="1950" dirty="0"/>
              <a:t>)</a:t>
            </a:r>
          </a:p>
          <a:p>
            <a:pPr marL="385763" indent="-385763" algn="ctr">
              <a:buFont typeface="Arial" panose="020B0604020202020204" pitchFamily="34" charset="0"/>
              <a:buAutoNum type="arabicPeriod"/>
              <a:defRPr/>
            </a:pPr>
            <a:r>
              <a:rPr lang="ru-RU" sz="1950" dirty="0"/>
              <a:t>Врожденная гипофизарная </a:t>
            </a:r>
            <a:r>
              <a:rPr lang="ru-RU" sz="1950" dirty="0" err="1"/>
              <a:t>гипо</a:t>
            </a:r>
            <a:r>
              <a:rPr lang="ru-RU" sz="1950" dirty="0"/>
              <a:t> - или аплазия</a:t>
            </a:r>
          </a:p>
          <a:p>
            <a:pPr marL="385763" indent="-385763" algn="ctr">
              <a:buFont typeface="Arial" panose="020B0604020202020204" pitchFamily="34" charset="0"/>
              <a:buAutoNum type="arabicPeriod"/>
              <a:defRPr/>
            </a:pPr>
            <a:r>
              <a:rPr lang="ru-RU" sz="1950" dirty="0"/>
              <a:t>Синдром пустого турецкого</a:t>
            </a:r>
          </a:p>
          <a:p>
            <a:pPr marL="385763" indent="-385763" algn="ctr">
              <a:buFont typeface="Arial" panose="020B0604020202020204" pitchFamily="34" charset="0"/>
              <a:buAutoNum type="arabicPeriod"/>
              <a:defRPr/>
            </a:pPr>
            <a:r>
              <a:rPr lang="ru-RU" sz="1950" dirty="0"/>
              <a:t>Генетическая предрасположенность</a:t>
            </a:r>
          </a:p>
          <a:p>
            <a:pPr marL="385763" indent="-385763" algn="ctr">
              <a:buFont typeface="Arial" panose="020B0604020202020204" pitchFamily="34" charset="0"/>
              <a:buAutoNum type="arabicPeriod"/>
              <a:defRPr/>
            </a:pPr>
            <a:r>
              <a:rPr lang="ru-RU" sz="1950" dirty="0" err="1"/>
              <a:t>Идиопатический</a:t>
            </a:r>
            <a:endParaRPr lang="ru-RU" sz="1950" dirty="0"/>
          </a:p>
          <a:p>
            <a:pPr algn="ctr">
              <a:defRPr/>
            </a:pPr>
            <a:endParaRPr lang="ru-RU" sz="1950" dirty="0"/>
          </a:p>
        </p:txBody>
      </p:sp>
    </p:spTree>
    <p:extLst>
      <p:ext uri="{BB962C8B-B14F-4D97-AF65-F5344CB8AC3E}">
        <p14:creationId xmlns:p14="http://schemas.microsoft.com/office/powerpoint/2010/main" val="137597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072331" cy="1401844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dirty="0" smtClean="0"/>
              <a:t>Проявление </a:t>
            </a:r>
            <a:r>
              <a:rPr lang="ru-RU" dirty="0" err="1" smtClean="0"/>
              <a:t>гипоталамо</a:t>
            </a:r>
            <a:r>
              <a:rPr lang="ru-RU" dirty="0" smtClean="0"/>
              <a:t> - гипофизарных расстройств</a:t>
            </a:r>
            <a:endParaRPr lang="ru-RU" dirty="0"/>
          </a:p>
        </p:txBody>
      </p:sp>
      <p:sp>
        <p:nvSpPr>
          <p:cNvPr id="31747" name="Содержимое 2"/>
          <p:cNvSpPr>
            <a:spLocks noGrp="1"/>
          </p:cNvSpPr>
          <p:nvPr>
            <p:ph idx="1"/>
          </p:nvPr>
        </p:nvSpPr>
        <p:spPr>
          <a:xfrm>
            <a:off x="3409951" y="2228850"/>
            <a:ext cx="5485210" cy="30861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algn="ctr" eaLnBrk="1" hangingPunct="1"/>
            <a:r>
              <a:rPr lang="ru-RU" altLang="ru-RU" dirty="0" smtClean="0"/>
              <a:t>Гиперсекреция (ПРЛ, ГР, АКТГ)</a:t>
            </a:r>
          </a:p>
          <a:p>
            <a:pPr algn="ctr" eaLnBrk="1" hangingPunct="1"/>
            <a:r>
              <a:rPr lang="ru-RU" altLang="ru-RU" dirty="0" smtClean="0"/>
              <a:t>Гипосекреция (</a:t>
            </a:r>
            <a:r>
              <a:rPr lang="ru-RU" altLang="ru-RU" dirty="0" err="1" smtClean="0"/>
              <a:t>пангипопитуитаризм</a:t>
            </a:r>
            <a:r>
              <a:rPr lang="ru-RU" altLang="ru-RU" dirty="0" smtClean="0"/>
              <a:t>)</a:t>
            </a:r>
          </a:p>
          <a:p>
            <a:pPr algn="ctr" eaLnBrk="1" hangingPunct="1"/>
            <a:r>
              <a:rPr lang="ru-RU" altLang="ru-RU" dirty="0" smtClean="0"/>
              <a:t>Расширение турецкого седла (рентген, КТ, МРТ)</a:t>
            </a:r>
          </a:p>
          <a:p>
            <a:pPr algn="ctr" eaLnBrk="1" hangingPunct="1"/>
            <a:r>
              <a:rPr lang="ru-RU" altLang="ru-RU" dirty="0" smtClean="0"/>
              <a:t>Потеря зрения (битемпоральная гемианопсия или дефекты поля зрения)</a:t>
            </a:r>
          </a:p>
        </p:txBody>
      </p:sp>
    </p:spTree>
    <p:extLst>
      <p:ext uri="{BB962C8B-B14F-4D97-AF65-F5344CB8AC3E}">
        <p14:creationId xmlns:p14="http://schemas.microsoft.com/office/powerpoint/2010/main" val="22585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50292" y="90562"/>
            <a:ext cx="5485210" cy="72851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dirty="0" smtClean="0"/>
              <a:t>Опухоли гипофиза</a:t>
            </a:r>
            <a:endParaRPr lang="ru-RU" dirty="0"/>
          </a:p>
        </p:txBody>
      </p:sp>
      <p:sp>
        <p:nvSpPr>
          <p:cNvPr id="32771" name="Содержимое 2"/>
          <p:cNvSpPr>
            <a:spLocks noGrp="1"/>
          </p:cNvSpPr>
          <p:nvPr>
            <p:ph idx="1"/>
          </p:nvPr>
        </p:nvSpPr>
        <p:spPr>
          <a:xfrm>
            <a:off x="1873623" y="1314450"/>
            <a:ext cx="3771900" cy="38862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ru-RU" altLang="ru-RU" sz="1500" dirty="0"/>
              <a:t>Медленно-растущая (доброкачественная)</a:t>
            </a:r>
            <a:br>
              <a:rPr lang="ru-RU" altLang="ru-RU" sz="1500" dirty="0"/>
            </a:br>
            <a:r>
              <a:rPr lang="ru-RU" altLang="ru-RU" sz="1500" dirty="0"/>
              <a:t>10 - 15% всех опухолей головного мозга:</a:t>
            </a:r>
            <a:br>
              <a:rPr lang="ru-RU" altLang="ru-RU" sz="1500" dirty="0"/>
            </a:br>
            <a:r>
              <a:rPr lang="ru-RU" altLang="ru-RU" sz="1500" dirty="0" err="1"/>
              <a:t>Пролактиномы</a:t>
            </a:r>
            <a:r>
              <a:rPr lang="ru-RU" altLang="ru-RU" sz="1500" dirty="0"/>
              <a:t> 60%</a:t>
            </a:r>
            <a:br>
              <a:rPr lang="ru-RU" altLang="ru-RU" sz="1500" dirty="0"/>
            </a:br>
            <a:r>
              <a:rPr lang="ru-RU" altLang="ru-RU" sz="1500" dirty="0"/>
              <a:t>гиперсекреция ГР 20%</a:t>
            </a:r>
            <a:br>
              <a:rPr lang="ru-RU" altLang="ru-RU" sz="1500" dirty="0"/>
            </a:br>
            <a:r>
              <a:rPr lang="ru-RU" altLang="ru-RU" sz="1500" dirty="0"/>
              <a:t>избыток АКТГ 10%</a:t>
            </a:r>
          </a:p>
          <a:p>
            <a:pPr eaLnBrk="1" hangingPunct="1"/>
            <a:endParaRPr lang="ru-RU" altLang="ru-RU" sz="1500" dirty="0"/>
          </a:p>
          <a:p>
            <a:pPr eaLnBrk="1" hangingPunct="1"/>
            <a:r>
              <a:rPr lang="ru-RU" altLang="ru-RU" sz="1500" dirty="0"/>
              <a:t>Клинические проявления:</a:t>
            </a:r>
            <a:br>
              <a:rPr lang="ru-RU" altLang="ru-RU" sz="1500" dirty="0"/>
            </a:br>
            <a:r>
              <a:rPr lang="ru-RU" altLang="ru-RU" sz="1500" dirty="0"/>
              <a:t>Эффект ткань +:</a:t>
            </a:r>
            <a:br>
              <a:rPr lang="ru-RU" altLang="ru-RU" sz="1500" dirty="0"/>
            </a:br>
            <a:r>
              <a:rPr lang="ru-RU" altLang="ru-RU" sz="1500" dirty="0"/>
              <a:t>Головные боли</a:t>
            </a:r>
            <a:br>
              <a:rPr lang="ru-RU" altLang="ru-RU" sz="1500" dirty="0"/>
            </a:br>
            <a:r>
              <a:rPr lang="ru-RU" altLang="ru-RU" sz="1500" dirty="0"/>
              <a:t>Судороги</a:t>
            </a:r>
            <a:br>
              <a:rPr lang="ru-RU" altLang="ru-RU" sz="1500" dirty="0"/>
            </a:br>
            <a:r>
              <a:rPr lang="ru-RU" altLang="ru-RU" sz="1500" dirty="0"/>
              <a:t>Лицевая боль или онемение</a:t>
            </a:r>
            <a:br>
              <a:rPr lang="ru-RU" altLang="ru-RU" sz="1500" dirty="0"/>
            </a:br>
            <a:r>
              <a:rPr lang="ru-RU" altLang="ru-RU" sz="1500" dirty="0"/>
              <a:t>Парез, паралич </a:t>
            </a:r>
            <a:br>
              <a:rPr lang="ru-RU" altLang="ru-RU" sz="1500" dirty="0"/>
            </a:br>
            <a:r>
              <a:rPr lang="ru-RU" altLang="ru-RU" sz="1500" dirty="0"/>
              <a:t>Тошнота, рвота</a:t>
            </a:r>
          </a:p>
        </p:txBody>
      </p:sp>
      <p:pic>
        <p:nvPicPr>
          <p:cNvPr id="32772" name="Picture 7" descr="http://gammaknifeonline.in/yahoo_site_admin/assets/images/070829MRIarrowed.54154850_st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3432" y="1853803"/>
            <a:ext cx="3114675" cy="2807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687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9" descr="http://www.neurosurgery.medsch.ucla.edu/images/Pituitary%20Program/Acromegaly_imaging_mic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7691" y="1538289"/>
            <a:ext cx="7231857" cy="3544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475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uncleharvey.com/images/uploads/imageoftheweek/pituitarygl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2" y="857250"/>
            <a:ext cx="3236119" cy="275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4" descr="http://research.vet.upenn.edu/Portals/61/Gallery/Album/39/pars_intermedia_pituitary_adenom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2878" y="857251"/>
            <a:ext cx="3642122" cy="273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10" descr="http://www.ijem.in/articles/2012/16/5/images/IndianJEndocrMetab_2012_16_5_713_100659_u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6207" y="3502821"/>
            <a:ext cx="4454129" cy="2497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201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3018235" y="857250"/>
            <a:ext cx="6172200" cy="62865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sz="2100" dirty="0"/>
              <a:t>Утрата зрения </a:t>
            </a:r>
            <a:r>
              <a:rPr lang="en-US" sz="2100" dirty="0"/>
              <a:t>(</a:t>
            </a:r>
            <a:r>
              <a:rPr lang="ru-RU" sz="2100" dirty="0"/>
              <a:t>битемпоральная гемианопсия или дефект полей зрения) </a:t>
            </a:r>
          </a:p>
        </p:txBody>
      </p:sp>
      <p:pic>
        <p:nvPicPr>
          <p:cNvPr id="35844" name="Picture 2" descr="http://www.dwp.gov.uk/img/visual-strok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438" y="1834335"/>
            <a:ext cx="6070997" cy="3498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5126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2586949" y="152331"/>
            <a:ext cx="6172200" cy="864394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eaLnBrk="1" hangingPunct="1"/>
            <a:r>
              <a:rPr lang="uk-UA" altLang="ru-RU" sz="2700" b="1" dirty="0" err="1"/>
              <a:t>Гипофизарный</a:t>
            </a:r>
            <a:r>
              <a:rPr lang="uk-UA" altLang="ru-RU" sz="2700" b="1" dirty="0"/>
              <a:t> </a:t>
            </a:r>
            <a:r>
              <a:rPr lang="uk-UA" altLang="ru-RU" sz="2700" b="1" dirty="0" err="1"/>
              <a:t>нанизм</a:t>
            </a:r>
            <a:r>
              <a:rPr lang="uk-UA" altLang="ru-RU" sz="2700" b="1" dirty="0"/>
              <a:t> </a:t>
            </a:r>
            <a:r>
              <a:rPr lang="uk-UA" altLang="ru-RU" sz="2400" b="1" dirty="0"/>
              <a:t>(</a:t>
            </a:r>
            <a:r>
              <a:rPr lang="uk-UA" altLang="ru-RU" sz="2400" b="1" dirty="0" err="1"/>
              <a:t>карликовость</a:t>
            </a:r>
            <a:r>
              <a:rPr lang="uk-UA" altLang="ru-RU" sz="2400" b="1" dirty="0"/>
              <a:t>)</a:t>
            </a:r>
            <a:r>
              <a:rPr lang="uk-UA" altLang="ru-RU" sz="3000" dirty="0"/>
              <a:t> 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2855119" y="2132411"/>
            <a:ext cx="6858000" cy="248364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algn="ctr" eaLnBrk="1" hangingPunct="1">
              <a:buFontTx/>
              <a:buNone/>
            </a:pPr>
            <a:endParaRPr lang="en-US" altLang="ru-RU" b="1" dirty="0" smtClean="0"/>
          </a:p>
          <a:p>
            <a:pPr algn="ctr" eaLnBrk="1" hangingPunct="1">
              <a:buFontTx/>
              <a:buNone/>
            </a:pPr>
            <a:r>
              <a:rPr lang="ru-RU" altLang="ru-RU" b="1" dirty="0" smtClean="0"/>
              <a:t>Гипофизарный нанизм</a:t>
            </a:r>
            <a:r>
              <a:rPr lang="ru-RU" altLang="ru-RU" dirty="0" smtClean="0"/>
              <a:t>, или </a:t>
            </a:r>
            <a:r>
              <a:rPr lang="ru-RU" altLang="ru-RU" b="1" dirty="0" err="1" smtClean="0"/>
              <a:t>гипопитуитаризм</a:t>
            </a:r>
            <a:r>
              <a:rPr lang="ru-RU" altLang="ru-RU" dirty="0" smtClean="0"/>
              <a:t> — это заболевание, при котором частично или полностью прекращается выработка гормона роста — </a:t>
            </a:r>
            <a:r>
              <a:rPr lang="ru-RU" altLang="ru-RU" dirty="0" err="1" smtClean="0"/>
              <a:t>соматотропина</a:t>
            </a:r>
            <a:r>
              <a:rPr lang="ru-RU" altLang="ru-RU" dirty="0" smtClean="0"/>
              <a:t> (соматотропного гормона) </a:t>
            </a:r>
            <a:r>
              <a:rPr lang="ru-RU" altLang="ru-RU" baseline="30000" dirty="0" smtClean="0">
                <a:hlinkClick r:id="rId2"/>
              </a:rPr>
              <a:t>[1]</a:t>
            </a:r>
            <a:r>
              <a:rPr lang="ru-RU" altLang="ru-RU" dirty="0" smtClean="0"/>
              <a:t>. Оно сопровождается нарушением роста скелета, из-за чего мужчины не вырастают выше 130 см, а женщины — выше 120 см. В связи с этим характерным проявлением болезнь также называют </a:t>
            </a:r>
            <a:r>
              <a:rPr lang="ru-RU" altLang="ru-RU" b="1" dirty="0" smtClean="0"/>
              <a:t>карликовостью</a:t>
            </a:r>
            <a:r>
              <a:rPr lang="ru-RU" altLang="ru-RU" dirty="0" smtClean="0"/>
              <a:t>.</a:t>
            </a:r>
            <a:endParaRPr lang="uk-UA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356980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5" descr="mattne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63" b="5029"/>
          <a:stretch>
            <a:fillRect/>
          </a:stretch>
        </p:blipFill>
        <p:spPr bwMode="auto">
          <a:xfrm>
            <a:off x="2667000" y="857251"/>
            <a:ext cx="2914650" cy="2853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Picture 7" descr="horse081006_536x7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1650" y="857250"/>
            <a:ext cx="3943350" cy="5149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2" name="Rectangle 3"/>
          <p:cNvSpPr>
            <a:spLocks noChangeArrowheads="1"/>
          </p:cNvSpPr>
          <p:nvPr/>
        </p:nvSpPr>
        <p:spPr bwMode="auto">
          <a:xfrm>
            <a:off x="2667000" y="3843279"/>
            <a:ext cx="2800350" cy="2031325"/>
          </a:xfrm>
          <a:prstGeom prst="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ru-RU" sz="1800" dirty="0" smtClean="0"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 smtClean="0">
                <a:latin typeface="Comic Sans MS" panose="030F0702030302020204" pitchFamily="66" charset="0"/>
              </a:rPr>
              <a:t>При </a:t>
            </a:r>
            <a:r>
              <a:rPr lang="ru-RU" altLang="ru-RU" sz="1800" dirty="0">
                <a:latin typeface="Comic Sans MS" panose="030F0702030302020204" pitchFamily="66" charset="0"/>
              </a:rPr>
              <a:t>недостаточном синтезе СТГ развивается гипофизарная </a:t>
            </a:r>
            <a:r>
              <a:rPr lang="ru-RU" altLang="ru-RU" sz="1800" b="1" dirty="0">
                <a:solidFill>
                  <a:srgbClr val="0000FF"/>
                </a:solidFill>
                <a:latin typeface="Comic Sans MS" panose="030F0702030302020204" pitchFamily="66" charset="0"/>
              </a:rPr>
              <a:t>карликовость</a:t>
            </a:r>
            <a:r>
              <a:rPr lang="ru-RU" altLang="ru-RU" sz="1800" dirty="0">
                <a:latin typeface="Comic Sans MS" panose="030F0702030302020204" pitchFamily="66" charset="0"/>
              </a:rPr>
              <a:t>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974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4.bp.blogspot.com/_h8swaZWFcE8/Sr_g2-CP7hI/AAAAAAAAAvA/ViNQwXf9nfQ/s400/image00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857252"/>
            <a:ext cx="3752850" cy="329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Picture 4" descr="http://1.bp.blogspot.com/_h8swaZWFcE8/Sr_g3_1wzLI/AAAAAAAAAvQ/fGB3q5MqPYw/s400/image00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004" y="3893271"/>
            <a:ext cx="3861197" cy="220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0" name="Picture 6" descr="http://1.bp.blogspot.com/_h8swaZWFcE8/Sr_g4CkP6DI/AAAAAAAAAvY/OU2ln9wkBLY/s400/image004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004" y="1072404"/>
            <a:ext cx="3125391" cy="2327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1" name="TextBox 4"/>
          <p:cNvSpPr txBox="1">
            <a:spLocks noChangeArrowheads="1"/>
          </p:cNvSpPr>
          <p:nvPr/>
        </p:nvSpPr>
        <p:spPr bwMode="auto">
          <a:xfrm>
            <a:off x="3299012" y="4333176"/>
            <a:ext cx="2996804" cy="1962076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350" dirty="0"/>
              <a:t>Команда Книги рекордов Гиннеса официально признала самой миниатюрной женщиной на Земле 20-летнюю индийскую красавицу </a:t>
            </a:r>
            <a:r>
              <a:rPr lang="ru-RU" altLang="ru-RU" sz="1350" dirty="0" err="1"/>
              <a:t>Джоти</a:t>
            </a:r>
            <a:r>
              <a:rPr lang="ru-RU" altLang="ru-RU" sz="1350" dirty="0"/>
              <a:t> </a:t>
            </a:r>
            <a:r>
              <a:rPr lang="ru-RU" altLang="ru-RU" sz="1350" dirty="0" err="1"/>
              <a:t>Амджи</a:t>
            </a:r>
            <a:r>
              <a:rPr lang="ru-RU" altLang="ru-RU" sz="1350" dirty="0"/>
              <a:t>, живущую в городе </a:t>
            </a:r>
            <a:r>
              <a:rPr lang="ru-RU" altLang="ru-RU" sz="1350" dirty="0" err="1"/>
              <a:t>Нагпур</a:t>
            </a:r>
            <a:r>
              <a:rPr lang="ru-RU" altLang="ru-RU" sz="1350" dirty="0"/>
              <a:t> штата </a:t>
            </a:r>
            <a:r>
              <a:rPr lang="ru-RU" altLang="ru-RU" sz="1350" dirty="0" err="1"/>
              <a:t>Махараштра</a:t>
            </a:r>
            <a:r>
              <a:rPr lang="ru-RU" altLang="ru-RU" sz="1350" dirty="0"/>
              <a:t>. Ее рост составляет всего 62.7 сантиметра — меньше, чем рост среднего годовалого ребенка.</a:t>
            </a:r>
          </a:p>
        </p:txBody>
      </p:sp>
    </p:spTree>
    <p:extLst>
      <p:ext uri="{BB962C8B-B14F-4D97-AF65-F5344CB8AC3E}">
        <p14:creationId xmlns:p14="http://schemas.microsoft.com/office/powerpoint/2010/main" val="146312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uk-UA" altLang="ru-RU" sz="2700" b="1" dirty="0" err="1"/>
              <a:t>Акромегалия</a:t>
            </a:r>
            <a:r>
              <a:rPr lang="uk-UA" altLang="ru-RU" sz="2700" b="1" dirty="0"/>
              <a:t> и </a:t>
            </a:r>
            <a:r>
              <a:rPr lang="uk-UA" altLang="ru-RU" sz="2700" b="1" dirty="0" err="1"/>
              <a:t>гигантизм</a:t>
            </a:r>
            <a:endParaRPr lang="uk-UA" altLang="ru-RU" dirty="0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3043470" y="1546412"/>
            <a:ext cx="6172200" cy="3801666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pPr eaLnBrk="1" hangingPunct="1"/>
            <a:r>
              <a:rPr lang="uk-UA" altLang="ru-RU" dirty="0" smtClean="0"/>
              <a:t>	</a:t>
            </a:r>
            <a:r>
              <a:rPr lang="uk-UA" altLang="ru-RU" dirty="0" err="1" smtClean="0"/>
              <a:t>Заболевания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обусловленные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избыточной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секрецией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гормона</a:t>
            </a:r>
            <a:r>
              <a:rPr lang="uk-UA" altLang="ru-RU" dirty="0" smtClean="0"/>
              <a:t> роста </a:t>
            </a:r>
            <a:r>
              <a:rPr lang="uk-UA" altLang="ru-RU" dirty="0" err="1" smtClean="0"/>
              <a:t>или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повышенной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чувствительностью</a:t>
            </a:r>
            <a:r>
              <a:rPr lang="uk-UA" altLang="ru-RU" dirty="0" smtClean="0"/>
              <a:t> к </a:t>
            </a:r>
            <a:r>
              <a:rPr lang="uk-UA" altLang="ru-RU" dirty="0" err="1" smtClean="0"/>
              <a:t>соматотропину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периферических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клеток</a:t>
            </a:r>
            <a:endParaRPr lang="uk-UA" altLang="ru-RU" dirty="0" smtClean="0"/>
          </a:p>
          <a:p>
            <a:pPr eaLnBrk="1" hangingPunct="1"/>
            <a:endParaRPr lang="uk-UA" altLang="ru-RU" dirty="0" smtClean="0"/>
          </a:p>
          <a:p>
            <a:pPr eaLnBrk="1" hangingPunct="1"/>
            <a:r>
              <a:rPr lang="uk-UA" altLang="ru-RU" dirty="0" smtClean="0"/>
              <a:t>	 У </a:t>
            </a:r>
            <a:r>
              <a:rPr lang="uk-UA" altLang="ru-RU" dirty="0" err="1" smtClean="0"/>
              <a:t>детей</a:t>
            </a:r>
            <a:r>
              <a:rPr lang="uk-UA" altLang="ru-RU" dirty="0" smtClean="0"/>
              <a:t> и </a:t>
            </a:r>
            <a:r>
              <a:rPr lang="uk-UA" altLang="ru-RU" dirty="0" err="1" smtClean="0"/>
              <a:t>подростков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развивается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гигантизм</a:t>
            </a:r>
            <a:r>
              <a:rPr lang="uk-UA" altLang="ru-RU" dirty="0" smtClean="0"/>
              <a:t>, потому </a:t>
            </a:r>
            <a:r>
              <a:rPr lang="uk-UA" altLang="ru-RU" dirty="0" err="1" smtClean="0"/>
              <a:t>что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зоны</a:t>
            </a:r>
            <a:r>
              <a:rPr lang="uk-UA" altLang="ru-RU" dirty="0" smtClean="0"/>
              <a:t> роста </a:t>
            </a:r>
            <a:r>
              <a:rPr lang="uk-UA" altLang="ru-RU" dirty="0" err="1" smtClean="0"/>
              <a:t>еще</a:t>
            </a:r>
            <a:r>
              <a:rPr lang="uk-UA" altLang="ru-RU" dirty="0" smtClean="0"/>
              <a:t> не </a:t>
            </a:r>
            <a:r>
              <a:rPr lang="uk-UA" altLang="ru-RU" dirty="0" err="1" smtClean="0"/>
              <a:t>закрыты</a:t>
            </a:r>
            <a:r>
              <a:rPr lang="uk-UA" altLang="ru-RU" dirty="0" smtClean="0"/>
              <a:t>, а в </a:t>
            </a:r>
            <a:r>
              <a:rPr lang="uk-UA" altLang="ru-RU" dirty="0" err="1" smtClean="0"/>
              <a:t>взрослых</a:t>
            </a:r>
            <a:r>
              <a:rPr lang="uk-UA" altLang="ru-RU" dirty="0" smtClean="0"/>
              <a:t> – </a:t>
            </a:r>
            <a:r>
              <a:rPr lang="uk-UA" altLang="ru-RU" dirty="0" err="1" smtClean="0"/>
              <a:t>акромегалия</a:t>
            </a:r>
            <a:r>
              <a:rPr lang="uk-UA" altLang="ru-RU" dirty="0" smtClean="0"/>
              <a:t> </a:t>
            </a:r>
            <a:r>
              <a:rPr lang="uk-UA" altLang="ru-RU" sz="2100" dirty="0"/>
              <a:t>(</a:t>
            </a:r>
            <a:r>
              <a:rPr lang="en-US" altLang="ru-RU" sz="2100" dirty="0" err="1"/>
              <a:t>akros</a:t>
            </a:r>
            <a:r>
              <a:rPr lang="en-US" altLang="ru-RU" sz="2100" dirty="0"/>
              <a:t> </a:t>
            </a:r>
            <a:r>
              <a:rPr lang="uk-UA" altLang="ru-RU" sz="2100" dirty="0"/>
              <a:t>- </a:t>
            </a:r>
            <a:r>
              <a:rPr lang="uk-UA" altLang="ru-RU" sz="2100" dirty="0" err="1"/>
              <a:t>крайний</a:t>
            </a:r>
            <a:r>
              <a:rPr lang="uk-UA" altLang="ru-RU" sz="2100" dirty="0"/>
              <a:t>, </a:t>
            </a:r>
            <a:r>
              <a:rPr lang="en-US" altLang="ru-RU" sz="2100" dirty="0" err="1"/>
              <a:t>megas</a:t>
            </a:r>
            <a:r>
              <a:rPr lang="en-US" altLang="ru-RU" sz="2100" dirty="0"/>
              <a:t> </a:t>
            </a:r>
            <a:r>
              <a:rPr lang="uk-UA" altLang="ru-RU" sz="2100" dirty="0"/>
              <a:t>- </a:t>
            </a:r>
            <a:r>
              <a:rPr lang="uk-UA" altLang="ru-RU" sz="2100" dirty="0" err="1"/>
              <a:t>большой</a:t>
            </a:r>
            <a:r>
              <a:rPr lang="uk-UA" altLang="ru-RU" sz="2100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9055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 noChangeArrowheads="1"/>
          </p:cNvSpPr>
          <p:nvPr/>
        </p:nvSpPr>
        <p:spPr bwMode="auto">
          <a:xfrm>
            <a:off x="2317376" y="1143000"/>
            <a:ext cx="3429000" cy="1477328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>
                <a:latin typeface="Comic Sans MS" panose="030F0702030302020204" pitchFamily="66" charset="0"/>
              </a:rPr>
              <a:t>Избыточная продукция ГР в периоде до полового созревания и до завершения окостенения обуславливает </a:t>
            </a:r>
            <a:r>
              <a:rPr lang="ru-RU" altLang="ru-RU" sz="1800" b="1" dirty="0">
                <a:solidFill>
                  <a:srgbClr val="0000FF"/>
                </a:solidFill>
                <a:latin typeface="Comic Sans MS" panose="030F0702030302020204" pitchFamily="66" charset="0"/>
              </a:rPr>
              <a:t>гигантизм </a:t>
            </a:r>
            <a:endParaRPr lang="en-US" altLang="ru-RU" sz="1800" b="1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41987" name="Picture 11" descr="dalipandada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2930128"/>
            <a:ext cx="2057400" cy="3070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8" name="Picture 13" descr="yaodefenchinashanghaiwoma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026" y="857250"/>
            <a:ext cx="32289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9" name="Rectangle 4"/>
          <p:cNvSpPr>
            <a:spLocks noChangeArrowheads="1"/>
          </p:cNvSpPr>
          <p:nvPr/>
        </p:nvSpPr>
        <p:spPr bwMode="auto">
          <a:xfrm>
            <a:off x="4838700" y="4572002"/>
            <a:ext cx="1485900" cy="646331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 b="1" dirty="0" err="1"/>
              <a:t>Yao</a:t>
            </a:r>
            <a:r>
              <a:rPr lang="ru-RU" altLang="ru-RU" sz="1200" b="1" dirty="0"/>
              <a:t> </a:t>
            </a:r>
            <a:r>
              <a:rPr lang="ru-RU" altLang="ru-RU" sz="1200" b="1" dirty="0" err="1"/>
              <a:t>Defen</a:t>
            </a:r>
            <a:r>
              <a:rPr lang="ru-RU" altLang="ru-RU" sz="1200" b="1" dirty="0"/>
              <a:t>, Самая высокая женщина в мире, 2.36 м</a:t>
            </a:r>
            <a:endParaRPr lang="en-US" altLang="ru-RU" sz="1200" b="1" dirty="0"/>
          </a:p>
        </p:txBody>
      </p:sp>
    </p:spTree>
    <p:extLst>
      <p:ext uri="{BB962C8B-B14F-4D97-AF65-F5344CB8AC3E}">
        <p14:creationId xmlns:p14="http://schemas.microsoft.com/office/powerpoint/2010/main" val="2583823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"/>
          <p:cNvSpPr>
            <a:spLocks noChangeArrowheads="1"/>
          </p:cNvSpPr>
          <p:nvPr/>
        </p:nvSpPr>
        <p:spPr bwMode="auto">
          <a:xfrm>
            <a:off x="4687421" y="547968"/>
            <a:ext cx="3943350" cy="2308324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dirty="0">
                <a:latin typeface="Comic Sans MS" panose="030F0702030302020204" pitchFamily="66" charset="0"/>
              </a:rPr>
              <a:t>Гиперфункции гипофиза у взрослых приводят к </a:t>
            </a:r>
            <a:r>
              <a:rPr lang="ru-RU" altLang="ru-RU" sz="1800" b="1" dirty="0">
                <a:solidFill>
                  <a:srgbClr val="0000FF"/>
                </a:solidFill>
                <a:latin typeface="Comic Sans MS" panose="030F0702030302020204" pitchFamily="66" charset="0"/>
              </a:rPr>
              <a:t>акромегалии</a:t>
            </a:r>
            <a:r>
              <a:rPr lang="ru-RU" altLang="ru-RU" sz="1800" dirty="0">
                <a:latin typeface="Comic Sans MS" panose="030F0702030302020204" pitchFamily="66" charset="0"/>
              </a:rPr>
              <a:t>- непропорционально интенсивный рост отдельных частей тела (пальцев рук и ног, носа, нижней челюсти, языка, внутренних органов). </a:t>
            </a:r>
            <a:endParaRPr lang="en-US" altLang="ru-RU" sz="1800" dirty="0">
              <a:latin typeface="Comic Sans MS" panose="030F0702030302020204" pitchFamily="66" charset="0"/>
            </a:endParaRPr>
          </a:p>
        </p:txBody>
      </p:sp>
      <p:pic>
        <p:nvPicPr>
          <p:cNvPr id="44035" name="Picture 5" descr="uchr_01_img006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984" y="3279874"/>
            <a:ext cx="2315766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6" name="Picture 7" descr="acromegal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2100" y="2997014"/>
            <a:ext cx="2697956" cy="305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7" name="Picture 9" descr="acromeg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98"/>
          <a:stretch>
            <a:fillRect/>
          </a:stretch>
        </p:blipFill>
        <p:spPr bwMode="auto">
          <a:xfrm>
            <a:off x="1013013" y="547968"/>
            <a:ext cx="230386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657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4608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46084" name="Picture 4" descr="h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2" y="857250"/>
            <a:ext cx="3736181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5" name="Picture 5" descr="http://www.consultant360.com/sites/default/files/old/img_4db8c476ebbb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111" y="857250"/>
            <a:ext cx="293489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057650"/>
            <a:ext cx="36576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7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0" y="4029076"/>
            <a:ext cx="2628900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595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3" name="Rectangle 2"/>
          <p:cNvSpPr>
            <a:spLocks noGrp="1" noChangeArrowheads="1"/>
          </p:cNvSpPr>
          <p:nvPr>
            <p:ph type="title"/>
          </p:nvPr>
        </p:nvSpPr>
        <p:spPr>
          <a:xfrm>
            <a:off x="828788" y="1630558"/>
            <a:ext cx="9633471" cy="513830"/>
          </a:xfrm>
        </p:spPr>
        <p:txBody>
          <a:bodyPr>
            <a:normAutofit/>
          </a:bodyPr>
          <a:lstStyle/>
          <a:p>
            <a:pPr eaLnBrk="1" hangingPunct="1"/>
            <a:endParaRPr lang="ru-RU" altLang="ru-RU" sz="1000"/>
          </a:p>
        </p:txBody>
      </p:sp>
      <p:graphicFrame>
        <p:nvGraphicFramePr>
          <p:cNvPr id="2" name="Схема 1"/>
          <p:cNvGraphicFramePr/>
          <p:nvPr/>
        </p:nvGraphicFramePr>
        <p:xfrm>
          <a:off x="0" y="0"/>
          <a:ext cx="12192000" cy="6857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05117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3071813" y="1214437"/>
            <a:ext cx="6172200" cy="681038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uk-UA" altLang="ru-RU" sz="2700" b="1" dirty="0" err="1"/>
              <a:t>Гипопитуитаризм</a:t>
            </a:r>
            <a:r>
              <a:rPr lang="uk-UA" altLang="ru-RU" sz="2700" b="1" dirty="0"/>
              <a:t> </a:t>
            </a:r>
            <a:endParaRPr lang="uk-UA" altLang="ru-RU" dirty="0" smtClean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>
          <a:xfrm>
            <a:off x="2728913" y="2402682"/>
            <a:ext cx="6858000" cy="215979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uk-UA" altLang="ru-RU" dirty="0" smtClean="0"/>
              <a:t>синдром, в </a:t>
            </a:r>
            <a:r>
              <a:rPr lang="uk-UA" altLang="ru-RU" dirty="0" err="1" smtClean="0"/>
              <a:t>основе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которой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лежит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поражения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гипоталамо-гипофизарной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системы</a:t>
            </a:r>
            <a:r>
              <a:rPr lang="uk-UA" altLang="ru-RU" dirty="0" smtClean="0"/>
              <a:t> с </a:t>
            </a:r>
            <a:r>
              <a:rPr lang="uk-UA" altLang="ru-RU" dirty="0" err="1" smtClean="0"/>
              <a:t>стойким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снижением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или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выпадением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функции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аденогипофиза</a:t>
            </a:r>
            <a:r>
              <a:rPr lang="uk-UA" altLang="ru-RU" dirty="0" smtClean="0"/>
              <a:t> и </a:t>
            </a:r>
            <a:r>
              <a:rPr lang="uk-UA" altLang="ru-RU" dirty="0" err="1" smtClean="0"/>
              <a:t>нарушением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деятельности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периферических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эндокринных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желез</a:t>
            </a:r>
            <a:r>
              <a:rPr lang="uk-UA" altLang="ru-RU" dirty="0" smtClean="0"/>
              <a:t>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290416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501153" y="1815353"/>
            <a:ext cx="7247965" cy="32676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2910659" y="333691"/>
            <a:ext cx="6172200" cy="897731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eaLnBrk="1" hangingPunct="1"/>
            <a:r>
              <a:rPr lang="uk-UA" altLang="ru-RU" sz="2700" b="1" dirty="0" err="1"/>
              <a:t>Несахарный</a:t>
            </a:r>
            <a:r>
              <a:rPr lang="uk-UA" altLang="ru-RU" sz="2700" b="1" dirty="0"/>
              <a:t> </a:t>
            </a:r>
            <a:r>
              <a:rPr lang="uk-UA" altLang="ru-RU" sz="2700" b="1" dirty="0" err="1"/>
              <a:t>диабет</a:t>
            </a:r>
            <a:endParaRPr lang="uk-UA" altLang="ru-RU" sz="2700" b="1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>
          <a:xfrm>
            <a:off x="2696135" y="2085485"/>
            <a:ext cx="6858000" cy="2862263"/>
          </a:xfrm>
        </p:spPr>
        <p:txBody>
          <a:bodyPr>
            <a:normAutofit fontScale="85000" lnSpcReduction="10000"/>
          </a:bodyPr>
          <a:lstStyle/>
          <a:p>
            <a:pPr eaLnBrk="1" hangingPunct="1">
              <a:buFontTx/>
              <a:buChar char="-"/>
            </a:pPr>
            <a:r>
              <a:rPr lang="uk-UA" altLang="ru-RU" dirty="0" err="1" smtClean="0">
                <a:solidFill>
                  <a:schemeClr val="accent3">
                    <a:lumMod val="75000"/>
                  </a:schemeClr>
                </a:solidFill>
              </a:rPr>
              <a:t>это</a:t>
            </a:r>
            <a:r>
              <a:rPr lang="uk-UA" alt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dirty="0" err="1" smtClean="0">
                <a:solidFill>
                  <a:schemeClr val="accent3">
                    <a:lumMod val="75000"/>
                  </a:schemeClr>
                </a:solidFill>
              </a:rPr>
              <a:t>заболевания</a:t>
            </a:r>
            <a:r>
              <a:rPr lang="uk-UA" altLang="ru-RU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uk-UA" altLang="ru-RU" dirty="0" err="1" smtClean="0">
                <a:solidFill>
                  <a:schemeClr val="accent3">
                    <a:lumMod val="75000"/>
                  </a:schemeClr>
                </a:solidFill>
              </a:rPr>
              <a:t>которое</a:t>
            </a:r>
            <a:r>
              <a:rPr lang="uk-UA" alt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dirty="0" err="1" smtClean="0">
                <a:solidFill>
                  <a:schemeClr val="accent3">
                    <a:lumMod val="75000"/>
                  </a:schemeClr>
                </a:solidFill>
              </a:rPr>
              <a:t>возникает</a:t>
            </a:r>
            <a:r>
              <a:rPr lang="uk-UA" alt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dirty="0" err="1" smtClean="0">
                <a:solidFill>
                  <a:schemeClr val="accent3">
                    <a:lumMod val="75000"/>
                  </a:schemeClr>
                </a:solidFill>
              </a:rPr>
              <a:t>вследствие</a:t>
            </a:r>
            <a:r>
              <a:rPr lang="uk-UA" alt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dirty="0" err="1" smtClean="0">
                <a:solidFill>
                  <a:schemeClr val="accent3">
                    <a:lumMod val="75000"/>
                  </a:schemeClr>
                </a:solidFill>
              </a:rPr>
              <a:t>абсолютной</a:t>
            </a:r>
            <a:r>
              <a:rPr lang="uk-UA" alt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dirty="0" err="1" smtClean="0">
                <a:solidFill>
                  <a:schemeClr val="accent3">
                    <a:lumMod val="75000"/>
                  </a:schemeClr>
                </a:solidFill>
              </a:rPr>
              <a:t>или</a:t>
            </a:r>
            <a:r>
              <a:rPr lang="uk-UA" alt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dirty="0" err="1" smtClean="0">
                <a:solidFill>
                  <a:schemeClr val="accent3">
                    <a:lumMod val="75000"/>
                  </a:schemeClr>
                </a:solidFill>
              </a:rPr>
              <a:t>относительной</a:t>
            </a:r>
            <a:r>
              <a:rPr lang="uk-UA" alt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dirty="0" err="1" smtClean="0">
                <a:solidFill>
                  <a:schemeClr val="accent3">
                    <a:lumMod val="75000"/>
                  </a:schemeClr>
                </a:solidFill>
              </a:rPr>
              <a:t>недостаточности</a:t>
            </a:r>
            <a:r>
              <a:rPr lang="uk-UA" alt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dirty="0" err="1" smtClean="0">
                <a:solidFill>
                  <a:schemeClr val="accent3">
                    <a:lumMod val="75000"/>
                  </a:schemeClr>
                </a:solidFill>
              </a:rPr>
              <a:t>вазопресина</a:t>
            </a:r>
            <a:r>
              <a:rPr lang="uk-UA" altLang="ru-RU" dirty="0" smtClean="0">
                <a:solidFill>
                  <a:schemeClr val="accent3">
                    <a:lumMod val="75000"/>
                  </a:schemeClr>
                </a:solidFill>
              </a:rPr>
              <a:t> (</a:t>
            </a:r>
            <a:r>
              <a:rPr lang="uk-UA" altLang="ru-RU" dirty="0" err="1" smtClean="0">
                <a:solidFill>
                  <a:schemeClr val="accent3">
                    <a:lumMod val="75000"/>
                  </a:schemeClr>
                </a:solidFill>
              </a:rPr>
              <a:t>антидиуритического</a:t>
            </a:r>
            <a:r>
              <a:rPr lang="uk-UA" alt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dirty="0" err="1" smtClean="0">
                <a:solidFill>
                  <a:schemeClr val="accent3">
                    <a:lumMod val="75000"/>
                  </a:schemeClr>
                </a:solidFill>
              </a:rPr>
              <a:t>гормона</a:t>
            </a:r>
            <a:r>
              <a:rPr lang="uk-UA" altLang="ru-RU" dirty="0" smtClean="0">
                <a:solidFill>
                  <a:schemeClr val="accent3">
                    <a:lumMod val="75000"/>
                  </a:schemeClr>
                </a:solidFill>
              </a:rPr>
              <a:t>, АДГ) и </a:t>
            </a:r>
            <a:r>
              <a:rPr lang="uk-UA" altLang="ru-RU" dirty="0" err="1" smtClean="0">
                <a:solidFill>
                  <a:schemeClr val="accent3">
                    <a:lumMod val="75000"/>
                  </a:schemeClr>
                </a:solidFill>
              </a:rPr>
              <a:t>характеризуется</a:t>
            </a:r>
            <a:r>
              <a:rPr lang="uk-UA" alt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dirty="0" err="1" smtClean="0">
                <a:solidFill>
                  <a:schemeClr val="accent3">
                    <a:lumMod val="75000"/>
                  </a:schemeClr>
                </a:solidFill>
              </a:rPr>
              <a:t>жаждой</a:t>
            </a:r>
            <a:r>
              <a:rPr lang="uk-UA" altLang="ru-RU" dirty="0" smtClean="0">
                <a:solidFill>
                  <a:schemeClr val="accent3">
                    <a:lumMod val="75000"/>
                  </a:schemeClr>
                </a:solidFill>
              </a:rPr>
              <a:t> и </a:t>
            </a:r>
            <a:r>
              <a:rPr lang="uk-UA" altLang="ru-RU" dirty="0" err="1" smtClean="0">
                <a:solidFill>
                  <a:schemeClr val="accent3">
                    <a:lumMod val="75000"/>
                  </a:schemeClr>
                </a:solidFill>
              </a:rPr>
              <a:t>выделением</a:t>
            </a:r>
            <a:r>
              <a:rPr lang="uk-UA" alt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dirty="0" err="1" smtClean="0">
                <a:solidFill>
                  <a:schemeClr val="accent3">
                    <a:lumMod val="75000"/>
                  </a:schemeClr>
                </a:solidFill>
              </a:rPr>
              <a:t>большого</a:t>
            </a:r>
            <a:r>
              <a:rPr lang="uk-UA" alt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dirty="0" err="1" smtClean="0">
                <a:solidFill>
                  <a:schemeClr val="accent3">
                    <a:lumMod val="75000"/>
                  </a:schemeClr>
                </a:solidFill>
              </a:rPr>
              <a:t>количества</a:t>
            </a:r>
            <a:r>
              <a:rPr lang="uk-UA" altLang="ru-RU" dirty="0" smtClean="0">
                <a:solidFill>
                  <a:schemeClr val="accent3">
                    <a:lumMod val="75000"/>
                  </a:schemeClr>
                </a:solidFill>
              </a:rPr>
              <a:t> мочи с </a:t>
            </a:r>
            <a:r>
              <a:rPr lang="uk-UA" altLang="ru-RU" dirty="0" err="1" smtClean="0">
                <a:solidFill>
                  <a:schemeClr val="accent3">
                    <a:lumMod val="75000"/>
                  </a:schemeClr>
                </a:solidFill>
              </a:rPr>
              <a:t>низким</a:t>
            </a:r>
            <a:r>
              <a:rPr lang="uk-UA" alt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dirty="0" err="1" smtClean="0">
                <a:solidFill>
                  <a:schemeClr val="accent3">
                    <a:lumMod val="75000"/>
                  </a:schemeClr>
                </a:solidFill>
              </a:rPr>
              <a:t>удельным</a:t>
            </a:r>
            <a:r>
              <a:rPr lang="uk-UA" alt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uk-UA" altLang="ru-RU" dirty="0" err="1" smtClean="0">
                <a:solidFill>
                  <a:schemeClr val="accent3">
                    <a:lumMod val="75000"/>
                  </a:schemeClr>
                </a:solidFill>
              </a:rPr>
              <a:t>весом</a:t>
            </a:r>
            <a:endParaRPr lang="uk-UA" alt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eaLnBrk="1" hangingPunct="1">
              <a:buFontTx/>
              <a:buChar char="-"/>
            </a:pPr>
            <a:endParaRPr lang="ru-RU" altLang="ru-RU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eaLnBrk="1" hangingPunct="1">
              <a:buFontTx/>
              <a:buChar char="-"/>
            </a:pPr>
            <a:endParaRPr lang="ru-RU" altLang="ru-RU" dirty="0" smtClean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47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2895600" y="127610"/>
            <a:ext cx="6172200" cy="573881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ru-RU" altLang="ru-RU" sz="2700" b="1" dirty="0"/>
              <a:t>Патогенез</a:t>
            </a:r>
            <a:endParaRPr lang="uk-UA" altLang="ru-RU" sz="2700" b="1" dirty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2667000" y="1322787"/>
            <a:ext cx="6858000" cy="467796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 fontScale="77500" lnSpcReduction="20000"/>
          </a:bodyPr>
          <a:lstStyle/>
          <a:p>
            <a:pPr>
              <a:lnSpc>
                <a:spcPct val="90000"/>
              </a:lnSpc>
              <a:defRPr/>
            </a:pPr>
            <a:r>
              <a:rPr lang="ru-RU" dirty="0"/>
              <a:t>Дефицит АДГ </a:t>
            </a:r>
            <a:r>
              <a:rPr lang="ru-RU" b="1" dirty="0">
                <a:cs typeface="Arial" pitchFamily="34" charset="0"/>
              </a:rPr>
              <a:t>→</a:t>
            </a:r>
            <a:r>
              <a:rPr lang="ru-RU" dirty="0">
                <a:cs typeface="Arial" pitchFamily="34" charset="0"/>
              </a:rPr>
              <a:t> нарушение концентрации мочи на уровне дистальных канальцев нефрона</a:t>
            </a:r>
            <a:r>
              <a:rPr lang="ru-RU" dirty="0"/>
              <a:t> </a:t>
            </a:r>
            <a:r>
              <a:rPr lang="ru-RU" b="1" dirty="0">
                <a:cs typeface="Arial" pitchFamily="34" charset="0"/>
              </a:rPr>
              <a:t>→</a:t>
            </a:r>
            <a:r>
              <a:rPr lang="ru-RU" dirty="0">
                <a:cs typeface="Arial" pitchFamily="34" charset="0"/>
              </a:rPr>
              <a:t> полиурия, </a:t>
            </a:r>
            <a:r>
              <a:rPr lang="ru-RU" dirty="0" err="1">
                <a:cs typeface="Arial" pitchFamily="34" charset="0"/>
              </a:rPr>
              <a:t>гипоизостенурия</a:t>
            </a:r>
            <a:r>
              <a:rPr lang="ru-RU" dirty="0"/>
              <a:t> </a:t>
            </a:r>
            <a:r>
              <a:rPr lang="ru-RU" b="1" dirty="0">
                <a:cs typeface="Arial" pitchFamily="34" charset="0"/>
              </a:rPr>
              <a:t>→ </a:t>
            </a:r>
            <a:r>
              <a:rPr lang="ru-RU" dirty="0">
                <a:cs typeface="Arial" pitchFamily="34" charset="0"/>
              </a:rPr>
              <a:t>дегидратация</a:t>
            </a:r>
            <a:r>
              <a:rPr lang="ru-RU" dirty="0"/>
              <a:t> </a:t>
            </a:r>
            <a:r>
              <a:rPr lang="ru-RU" b="1" dirty="0">
                <a:cs typeface="Arial" pitchFamily="34" charset="0"/>
              </a:rPr>
              <a:t>→</a:t>
            </a:r>
            <a:r>
              <a:rPr lang="ru-RU" dirty="0">
                <a:cs typeface="Arial" pitchFamily="34" charset="0"/>
              </a:rPr>
              <a:t> стимуляция центра жажды</a:t>
            </a:r>
            <a:r>
              <a:rPr lang="ru-RU" dirty="0"/>
              <a:t> </a:t>
            </a:r>
            <a:r>
              <a:rPr lang="ru-RU" b="1" dirty="0">
                <a:cs typeface="Arial" pitchFamily="34" charset="0"/>
              </a:rPr>
              <a:t>→</a:t>
            </a:r>
            <a:r>
              <a:rPr lang="ru-RU" dirty="0">
                <a:cs typeface="Arial" pitchFamily="34" charset="0"/>
              </a:rPr>
              <a:t> полидипсия</a:t>
            </a:r>
          </a:p>
          <a:p>
            <a:pPr>
              <a:lnSpc>
                <a:spcPct val="90000"/>
              </a:lnSpc>
              <a:buNone/>
              <a:defRPr/>
            </a:pPr>
            <a:endParaRPr lang="ru-RU" dirty="0">
              <a:cs typeface="Arial" pitchFamily="34" charset="0"/>
            </a:endParaRPr>
          </a:p>
          <a:p>
            <a:pPr>
              <a:lnSpc>
                <a:spcPct val="90000"/>
              </a:lnSpc>
              <a:defRPr/>
            </a:pPr>
            <a:endParaRPr lang="ru-RU" dirty="0" smtClean="0">
              <a:cs typeface="Arial" pitchFamily="34" charset="0"/>
            </a:endParaRPr>
          </a:p>
          <a:p>
            <a:pPr>
              <a:lnSpc>
                <a:spcPct val="90000"/>
              </a:lnSpc>
              <a:defRPr/>
            </a:pPr>
            <a:endParaRPr lang="ru-RU" dirty="0" smtClean="0">
              <a:cs typeface="Arial" pitchFamily="34" charset="0"/>
            </a:endParaRPr>
          </a:p>
          <a:p>
            <a:pPr>
              <a:lnSpc>
                <a:spcPct val="90000"/>
              </a:lnSpc>
              <a:defRPr/>
            </a:pPr>
            <a:endParaRPr lang="ru-RU" dirty="0" smtClean="0">
              <a:cs typeface="Arial" pitchFamily="34" charset="0"/>
            </a:endParaRPr>
          </a:p>
          <a:p>
            <a:pPr>
              <a:lnSpc>
                <a:spcPct val="90000"/>
              </a:lnSpc>
              <a:defRPr/>
            </a:pPr>
            <a:endParaRPr lang="ru-RU" dirty="0" smtClean="0">
              <a:cs typeface="Arial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ru-RU" dirty="0" smtClean="0">
                <a:cs typeface="Arial" pitchFamily="34" charset="0"/>
              </a:rPr>
              <a:t>Периферический </a:t>
            </a:r>
            <a:r>
              <a:rPr lang="ru-RU" dirty="0">
                <a:cs typeface="Arial" pitchFamily="34" charset="0"/>
              </a:rPr>
              <a:t>НД: снижение или отсутствие чувствительности рецепторов почечных канальцев к АДГ или усиленная </a:t>
            </a:r>
            <a:r>
              <a:rPr lang="ru-RU" dirty="0" err="1">
                <a:cs typeface="Arial" pitchFamily="34" charset="0"/>
              </a:rPr>
              <a:t>инактивация</a:t>
            </a:r>
            <a:r>
              <a:rPr lang="ru-RU" dirty="0">
                <a:cs typeface="Arial" pitchFamily="34" charset="0"/>
              </a:rPr>
              <a:t> последнего в печени, почках, плаценте</a:t>
            </a:r>
          </a:p>
        </p:txBody>
      </p:sp>
      <p:pic>
        <p:nvPicPr>
          <p:cNvPr id="49156" name="Рисунок 8" descr="http://img1.1tv.ru/imgsize480x360/PR201109252028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876" y="2762325"/>
            <a:ext cx="2039541" cy="1535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7" name="Рисунок 7" descr="http://www.darmedcenter.ru/wp-content/uploads/2012/03/Nesaharnyiy-diabe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533" y="2795662"/>
            <a:ext cx="1997869" cy="1502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5447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2667000" y="857250"/>
            <a:ext cx="6858000" cy="116800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ru-RU" altLang="ru-RU" sz="2700" b="1" dirty="0"/>
              <a:t>Синдром </a:t>
            </a:r>
            <a:r>
              <a:rPr lang="ru-RU" altLang="ru-RU" sz="2700" b="1" dirty="0" err="1"/>
              <a:t>Пархона</a:t>
            </a:r>
            <a:r>
              <a:rPr lang="ru-RU" altLang="ru-RU" sz="2700" b="1" dirty="0"/>
              <a:t/>
            </a:r>
            <a:br>
              <a:rPr lang="ru-RU" altLang="ru-RU" sz="2700" b="1" dirty="0"/>
            </a:br>
            <a:r>
              <a:rPr lang="ru-RU" altLang="ru-RU" sz="2400" b="1" dirty="0"/>
              <a:t> </a:t>
            </a:r>
            <a:r>
              <a:rPr lang="ru-RU" altLang="ru-RU" sz="1800" b="1" dirty="0"/>
              <a:t>(</a:t>
            </a:r>
            <a:r>
              <a:rPr lang="uk-UA" altLang="ru-RU" sz="1800" dirty="0" err="1"/>
              <a:t>гипергидропексический</a:t>
            </a:r>
            <a:r>
              <a:rPr lang="uk-UA" altLang="ru-RU" sz="1800" dirty="0"/>
              <a:t> синдром, </a:t>
            </a:r>
            <a:r>
              <a:rPr lang="uk-UA" altLang="ru-RU" sz="1800" dirty="0" err="1"/>
              <a:t>несахарный</a:t>
            </a:r>
            <a:r>
              <a:rPr lang="uk-UA" altLang="ru-RU" sz="1800" dirty="0"/>
              <a:t> </a:t>
            </a:r>
            <a:r>
              <a:rPr lang="uk-UA" altLang="ru-RU" sz="1800" dirty="0" err="1"/>
              <a:t>антидиабет</a:t>
            </a:r>
            <a:r>
              <a:rPr lang="uk-UA" altLang="ru-RU" sz="1800" dirty="0"/>
              <a:t>,</a:t>
            </a:r>
            <a:br>
              <a:rPr lang="uk-UA" altLang="ru-RU" sz="1800" dirty="0"/>
            </a:br>
            <a:r>
              <a:rPr lang="uk-UA" altLang="ru-RU" sz="1800" dirty="0"/>
              <a:t>синдром </a:t>
            </a:r>
            <a:r>
              <a:rPr lang="uk-UA" altLang="ru-RU" sz="1800" dirty="0" err="1"/>
              <a:t>неадекватной</a:t>
            </a:r>
            <a:r>
              <a:rPr lang="uk-UA" altLang="ru-RU" sz="1800" dirty="0"/>
              <a:t> </a:t>
            </a:r>
            <a:r>
              <a:rPr lang="uk-UA" altLang="ru-RU" sz="1800" dirty="0" err="1"/>
              <a:t>продукции</a:t>
            </a:r>
            <a:r>
              <a:rPr lang="uk-UA" altLang="ru-RU" sz="1800" dirty="0"/>
              <a:t> </a:t>
            </a:r>
            <a:r>
              <a:rPr lang="uk-UA" altLang="ru-RU" sz="1800" dirty="0" err="1"/>
              <a:t>вазопрессина</a:t>
            </a:r>
            <a:r>
              <a:rPr lang="uk-UA" altLang="ru-RU" sz="1800" dirty="0"/>
              <a:t>)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>
          <a:xfrm>
            <a:off x="2667000" y="2457451"/>
            <a:ext cx="6858000" cy="221456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eaLnBrk="1" hangingPunct="1"/>
            <a:r>
              <a:rPr lang="uk-UA" altLang="ru-RU" dirty="0" smtClean="0"/>
              <a:t>синдром, </a:t>
            </a:r>
            <a:r>
              <a:rPr lang="uk-UA" altLang="ru-RU" dirty="0" err="1" smtClean="0"/>
              <a:t>который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развивается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вследствие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неадекватной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продукции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антидиуретического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гормона</a:t>
            </a:r>
            <a:r>
              <a:rPr lang="uk-UA" altLang="ru-RU" dirty="0" smtClean="0"/>
              <a:t> и </a:t>
            </a:r>
            <a:r>
              <a:rPr lang="uk-UA" altLang="ru-RU" dirty="0" err="1" smtClean="0"/>
              <a:t>характеризуется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олигуриею</a:t>
            </a:r>
            <a:r>
              <a:rPr lang="uk-UA" altLang="ru-RU" dirty="0" smtClean="0"/>
              <a:t>, </a:t>
            </a:r>
            <a:r>
              <a:rPr lang="uk-UA" altLang="ru-RU" dirty="0" err="1" smtClean="0"/>
              <a:t>задержкой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жидкости</a:t>
            </a:r>
            <a:r>
              <a:rPr lang="uk-UA" altLang="ru-RU" dirty="0" smtClean="0"/>
              <a:t> в </a:t>
            </a:r>
            <a:r>
              <a:rPr lang="uk-UA" altLang="ru-RU" dirty="0" err="1" smtClean="0"/>
              <a:t>организме</a:t>
            </a:r>
            <a:r>
              <a:rPr lang="uk-UA" altLang="ru-RU" dirty="0" smtClean="0"/>
              <a:t>, </a:t>
            </a:r>
            <a:r>
              <a:rPr lang="uk-UA" altLang="ru-RU" dirty="0" err="1" smtClean="0"/>
              <a:t>отсутствием</a:t>
            </a:r>
            <a:r>
              <a:rPr lang="uk-UA" altLang="ru-RU" dirty="0" smtClean="0"/>
              <a:t> </a:t>
            </a:r>
            <a:r>
              <a:rPr lang="uk-UA" altLang="ru-RU" dirty="0" err="1" smtClean="0"/>
              <a:t>жажды</a:t>
            </a:r>
            <a:r>
              <a:rPr lang="uk-UA" altLang="ru-RU" dirty="0" smtClean="0"/>
              <a:t>.</a:t>
            </a:r>
          </a:p>
          <a:p>
            <a:pPr eaLnBrk="1" hangingPunct="1">
              <a:buFontTx/>
              <a:buNone/>
            </a:pPr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2680995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3009900" y="857252"/>
            <a:ext cx="6172200" cy="789385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hangingPunct="1"/>
            <a:r>
              <a:rPr lang="ru-RU" altLang="ru-RU" sz="2700" b="1" dirty="0"/>
              <a:t>Патогенез</a:t>
            </a:r>
            <a:endParaRPr lang="uk-UA" altLang="ru-RU" sz="2700" b="1" dirty="0"/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>
          <a:xfrm>
            <a:off x="2667000" y="2025255"/>
            <a:ext cx="6858000" cy="302537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eaLnBrk="1" hangingPunct="1"/>
            <a:r>
              <a:rPr lang="ru-RU" altLang="ru-RU" dirty="0" err="1" smtClean="0"/>
              <a:t>Гиперпродукция</a:t>
            </a:r>
            <a:r>
              <a:rPr lang="ru-RU" altLang="ru-RU" dirty="0" smtClean="0"/>
              <a:t> АДГ</a:t>
            </a:r>
            <a:r>
              <a:rPr lang="uk-UA" altLang="ru-RU" dirty="0" smtClean="0"/>
              <a:t> </a:t>
            </a:r>
            <a:r>
              <a:rPr lang="uk-UA" altLang="ru-RU" dirty="0" smtClean="0">
                <a:cs typeface="Arial" panose="020B0604020202020204" pitchFamily="34" charset="0"/>
              </a:rPr>
              <a:t>→задержка </a:t>
            </a:r>
            <a:r>
              <a:rPr lang="uk-UA" altLang="ru-RU" dirty="0" err="1" smtClean="0">
                <a:cs typeface="Arial" panose="020B0604020202020204" pitchFamily="34" charset="0"/>
              </a:rPr>
              <a:t>жидкости</a:t>
            </a:r>
            <a:r>
              <a:rPr lang="uk-UA" altLang="ru-RU" dirty="0" smtClean="0">
                <a:cs typeface="Arial" panose="020B0604020202020204" pitchFamily="34" charset="0"/>
              </a:rPr>
              <a:t> в </a:t>
            </a:r>
            <a:r>
              <a:rPr lang="uk-UA" altLang="ru-RU" dirty="0" err="1" smtClean="0">
                <a:cs typeface="Arial" panose="020B0604020202020204" pitchFamily="34" charset="0"/>
              </a:rPr>
              <a:t>организме</a:t>
            </a:r>
            <a:r>
              <a:rPr lang="uk-UA" altLang="ru-RU" dirty="0" smtClean="0"/>
              <a:t> </a:t>
            </a:r>
            <a:r>
              <a:rPr lang="uk-UA" altLang="ru-RU" dirty="0" smtClean="0">
                <a:cs typeface="Arial" panose="020B0604020202020204" pitchFamily="34" charset="0"/>
              </a:rPr>
              <a:t>→</a:t>
            </a:r>
            <a:r>
              <a:rPr lang="uk-UA" altLang="ru-RU" dirty="0" err="1" smtClean="0">
                <a:cs typeface="Arial" panose="020B0604020202020204" pitchFamily="34" charset="0"/>
              </a:rPr>
              <a:t>снижение</a:t>
            </a:r>
            <a:r>
              <a:rPr lang="uk-UA" altLang="ru-RU" dirty="0" smtClean="0">
                <a:cs typeface="Arial" panose="020B0604020202020204" pitchFamily="34" charset="0"/>
              </a:rPr>
              <a:t> </a:t>
            </a:r>
            <a:r>
              <a:rPr lang="uk-UA" altLang="ru-RU" dirty="0" err="1" smtClean="0">
                <a:cs typeface="Arial" panose="020B0604020202020204" pitchFamily="34" charset="0"/>
              </a:rPr>
              <a:t>осмолярности</a:t>
            </a:r>
            <a:r>
              <a:rPr lang="uk-UA" altLang="ru-RU" dirty="0" smtClean="0">
                <a:cs typeface="Arial" panose="020B0604020202020204" pitchFamily="34" charset="0"/>
              </a:rPr>
              <a:t> </a:t>
            </a:r>
            <a:r>
              <a:rPr lang="uk-UA" altLang="ru-RU" dirty="0" err="1" smtClean="0">
                <a:cs typeface="Arial" panose="020B0604020202020204" pitchFamily="34" charset="0"/>
              </a:rPr>
              <a:t>плазмы</a:t>
            </a:r>
            <a:r>
              <a:rPr lang="uk-UA" altLang="ru-RU" dirty="0" smtClean="0"/>
              <a:t> </a:t>
            </a:r>
            <a:r>
              <a:rPr lang="uk-UA" altLang="ru-RU" dirty="0" smtClean="0">
                <a:cs typeface="Arial" panose="020B0604020202020204" pitchFamily="34" charset="0"/>
              </a:rPr>
              <a:t>→</a:t>
            </a:r>
            <a:r>
              <a:rPr lang="uk-UA" altLang="ru-RU" dirty="0" err="1" smtClean="0">
                <a:cs typeface="Arial" panose="020B0604020202020204" pitchFamily="34" charset="0"/>
              </a:rPr>
              <a:t>увеличение</a:t>
            </a:r>
            <a:r>
              <a:rPr lang="uk-UA" altLang="ru-RU" dirty="0" smtClean="0">
                <a:cs typeface="Arial" panose="020B0604020202020204" pitchFamily="34" charset="0"/>
              </a:rPr>
              <a:t> </a:t>
            </a:r>
            <a:r>
              <a:rPr lang="uk-UA" altLang="ru-RU" dirty="0" err="1" smtClean="0">
                <a:cs typeface="Arial" panose="020B0604020202020204" pitchFamily="34" charset="0"/>
              </a:rPr>
              <a:t>гипонатриемиии</a:t>
            </a:r>
            <a:r>
              <a:rPr lang="uk-UA" altLang="ru-RU" dirty="0" smtClean="0">
                <a:cs typeface="Arial" panose="020B0604020202020204" pitchFamily="34" charset="0"/>
              </a:rPr>
              <a:t> и </a:t>
            </a:r>
            <a:r>
              <a:rPr lang="uk-UA" altLang="ru-RU" dirty="0" err="1" smtClean="0">
                <a:cs typeface="Arial" panose="020B0604020202020204" pitchFamily="34" charset="0"/>
              </a:rPr>
              <a:t>натрийурии</a:t>
            </a:r>
            <a:r>
              <a:rPr lang="uk-UA" altLang="ru-RU" dirty="0" smtClean="0"/>
              <a:t> </a:t>
            </a:r>
            <a:r>
              <a:rPr lang="uk-UA" altLang="ru-RU" dirty="0" smtClean="0">
                <a:cs typeface="Arial" panose="020B0604020202020204" pitchFamily="34" charset="0"/>
              </a:rPr>
              <a:t>→но </a:t>
            </a:r>
            <a:r>
              <a:rPr lang="uk-UA" altLang="ru-RU" dirty="0" err="1" smtClean="0">
                <a:cs typeface="Arial" panose="020B0604020202020204" pitchFamily="34" charset="0"/>
              </a:rPr>
              <a:t>угнетения</a:t>
            </a:r>
            <a:r>
              <a:rPr lang="uk-UA" altLang="ru-RU" dirty="0" smtClean="0">
                <a:cs typeface="Arial" panose="020B0604020202020204" pitchFamily="34" charset="0"/>
              </a:rPr>
              <a:t> </a:t>
            </a:r>
            <a:r>
              <a:rPr lang="uk-UA" altLang="ru-RU" dirty="0" err="1" smtClean="0">
                <a:cs typeface="Arial" panose="020B0604020202020204" pitchFamily="34" charset="0"/>
              </a:rPr>
              <a:t>секреции</a:t>
            </a:r>
            <a:r>
              <a:rPr lang="uk-UA" altLang="ru-RU" dirty="0" smtClean="0">
                <a:cs typeface="Arial" panose="020B0604020202020204" pitchFamily="34" charset="0"/>
              </a:rPr>
              <a:t> АДГ </a:t>
            </a:r>
            <a:r>
              <a:rPr lang="uk-UA" altLang="ru-RU" dirty="0" err="1" smtClean="0">
                <a:cs typeface="Arial" panose="020B0604020202020204" pitchFamily="34" charset="0"/>
              </a:rPr>
              <a:t>нет</a:t>
            </a:r>
            <a:endParaRPr lang="uk-UA" altLang="ru-RU" dirty="0" smtClean="0">
              <a:cs typeface="Arial" panose="020B0604020202020204" pitchFamily="34" charset="0"/>
            </a:endParaRPr>
          </a:p>
          <a:p>
            <a:pPr eaLnBrk="1" hangingPunct="1"/>
            <a:r>
              <a:rPr lang="ru-RU" altLang="ru-RU" dirty="0" err="1" smtClean="0">
                <a:cs typeface="Arial" panose="020B0604020202020204" pitchFamily="34" charset="0"/>
              </a:rPr>
              <a:t>Гиперволемия</a:t>
            </a:r>
            <a:r>
              <a:rPr lang="ru-RU" altLang="ru-RU" dirty="0" smtClean="0">
                <a:cs typeface="Arial" panose="020B0604020202020204" pitchFamily="34" charset="0"/>
              </a:rPr>
              <a:t> </a:t>
            </a:r>
            <a:r>
              <a:rPr lang="uk-UA" altLang="ru-RU" dirty="0" smtClean="0"/>
              <a:t> </a:t>
            </a:r>
            <a:r>
              <a:rPr lang="uk-UA" altLang="ru-RU" dirty="0" smtClean="0">
                <a:cs typeface="Arial" panose="020B0604020202020204" pitchFamily="34" charset="0"/>
              </a:rPr>
              <a:t>→</a:t>
            </a:r>
            <a:r>
              <a:rPr lang="uk-UA" altLang="ru-RU" dirty="0" err="1" smtClean="0">
                <a:cs typeface="Arial" panose="020B0604020202020204" pitchFamily="34" charset="0"/>
              </a:rPr>
              <a:t>снижение</a:t>
            </a:r>
            <a:r>
              <a:rPr lang="uk-UA" altLang="ru-RU" dirty="0" smtClean="0">
                <a:cs typeface="Arial" panose="020B0604020202020204" pitchFamily="34" charset="0"/>
              </a:rPr>
              <a:t> </a:t>
            </a:r>
            <a:r>
              <a:rPr lang="uk-UA" altLang="ru-RU" dirty="0" err="1" smtClean="0">
                <a:cs typeface="Arial" panose="020B0604020202020204" pitchFamily="34" charset="0"/>
              </a:rPr>
              <a:t>продукции</a:t>
            </a:r>
            <a:r>
              <a:rPr lang="uk-UA" altLang="ru-RU" dirty="0" smtClean="0">
                <a:cs typeface="Arial" panose="020B0604020202020204" pitchFamily="34" charset="0"/>
              </a:rPr>
              <a:t> </a:t>
            </a:r>
            <a:r>
              <a:rPr lang="uk-UA" altLang="ru-RU" dirty="0" err="1" smtClean="0">
                <a:cs typeface="Arial" panose="020B0604020202020204" pitchFamily="34" charset="0"/>
              </a:rPr>
              <a:t>альдостерона</a:t>
            </a:r>
            <a:r>
              <a:rPr lang="uk-UA" altLang="ru-RU" dirty="0" smtClean="0"/>
              <a:t> </a:t>
            </a:r>
            <a:r>
              <a:rPr lang="uk-UA" altLang="ru-RU" dirty="0" smtClean="0">
                <a:cs typeface="Arial" panose="020B0604020202020204" pitchFamily="34" charset="0"/>
              </a:rPr>
              <a:t>→</a:t>
            </a:r>
            <a:r>
              <a:rPr lang="uk-UA" altLang="ru-RU" dirty="0" err="1" smtClean="0">
                <a:cs typeface="Arial" panose="020B0604020202020204" pitchFamily="34" charset="0"/>
              </a:rPr>
              <a:t>увеличение</a:t>
            </a:r>
            <a:r>
              <a:rPr lang="uk-UA" altLang="ru-RU" dirty="0" smtClean="0">
                <a:cs typeface="Arial" panose="020B0604020202020204" pitchFamily="34" charset="0"/>
              </a:rPr>
              <a:t> </a:t>
            </a:r>
            <a:r>
              <a:rPr lang="uk-UA" altLang="ru-RU" dirty="0" err="1" smtClean="0">
                <a:cs typeface="Arial" panose="020B0604020202020204" pitchFamily="34" charset="0"/>
              </a:rPr>
              <a:t>натрийурии</a:t>
            </a:r>
            <a:endParaRPr lang="uk-UA" altLang="ru-RU" dirty="0" smtClean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765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3009900" y="1063231"/>
            <a:ext cx="6172200" cy="69175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ru-RU" altLang="ru-RU" sz="3000" b="1" dirty="0"/>
              <a:t>Ожирение</a:t>
            </a:r>
            <a:endParaRPr lang="uk-UA" altLang="ru-RU" sz="3000" b="1" dirty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87315" y="2361433"/>
            <a:ext cx="5617369" cy="2106215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pPr eaLnBrk="1" hangingPunct="1">
              <a:buFontTx/>
              <a:buNone/>
            </a:pPr>
            <a:r>
              <a:rPr lang="ru-RU" altLang="ru-RU" sz="2100" dirty="0"/>
              <a:t>	</a:t>
            </a:r>
            <a:r>
              <a:rPr lang="ru-RU" altLang="ru-RU" dirty="0" smtClean="0"/>
              <a:t>заболевание организма, которое характеризуется избыточным откладыванием жира в подкожной клетчатке и тканях вследствие нарушенного обмена веществ</a:t>
            </a:r>
            <a:endParaRPr lang="uk-UA" altLang="ru-RU" sz="1800" dirty="0"/>
          </a:p>
        </p:txBody>
      </p:sp>
    </p:spTree>
    <p:extLst>
      <p:ext uri="{BB962C8B-B14F-4D97-AF65-F5344CB8AC3E}">
        <p14:creationId xmlns:p14="http://schemas.microsoft.com/office/powerpoint/2010/main" val="39384830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2894410" y="323642"/>
            <a:ext cx="6172200" cy="69175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ru-RU" altLang="ru-RU" sz="3000" b="1" dirty="0"/>
              <a:t>Ожирение</a:t>
            </a:r>
            <a:endParaRPr lang="uk-UA" altLang="ru-RU" sz="3000" b="1" dirty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51510" y="1298973"/>
            <a:ext cx="6858000" cy="2106215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eaLnBrk="1" hangingPunct="1">
              <a:buFontTx/>
              <a:buNone/>
            </a:pPr>
            <a:r>
              <a:rPr lang="ru-RU" altLang="ru-RU" sz="2100" dirty="0"/>
              <a:t>	</a:t>
            </a:r>
            <a:r>
              <a:rPr lang="ru-RU" altLang="ru-RU" dirty="0" smtClean="0"/>
              <a:t>заболевание организма, которое характеризуется избыточным откладыванием жира в подкожной клетчатке и тканях вследствие нарушенного обмена веществ</a:t>
            </a:r>
            <a:endParaRPr lang="uk-UA" altLang="ru-RU" sz="1800" dirty="0"/>
          </a:p>
        </p:txBody>
      </p:sp>
      <p:pic>
        <p:nvPicPr>
          <p:cNvPr id="5325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38" t="22974" r="6889"/>
          <a:stretch>
            <a:fillRect/>
          </a:stretch>
        </p:blipFill>
        <p:spPr>
          <a:xfrm>
            <a:off x="3989785" y="3688766"/>
            <a:ext cx="3981450" cy="2595563"/>
          </a:xfrm>
          <a:ln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4130431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70848" y="1546412"/>
            <a:ext cx="8296834" cy="42896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 fontScale="85000" lnSpcReduction="10000"/>
          </a:bodyPr>
          <a:lstStyle/>
          <a:p>
            <a:pPr>
              <a:defRPr/>
            </a:pPr>
            <a:r>
              <a:rPr lang="ru-RU" dirty="0" smtClean="0"/>
              <a:t>Ожирение - это многофакторное гетерогенное заболевание, развивающееся в результате переедания, чрезмерного потребления жирной пищи в сочетании с низкой физической активностью у лиц с наследственной предрасположенностью.</a:t>
            </a:r>
          </a:p>
          <a:p>
            <a:pPr>
              <a:defRPr/>
            </a:pPr>
            <a:r>
              <a:rPr lang="ru-RU" dirty="0" smtClean="0"/>
              <a:t>По предварительным данным, в России не менее 30% трудоспособного населения имеют избыточную массу тела и 25% - ожирение. По прогнозам экспертов ВОЗ к 2025 г. в мире будет насчитываться более 300 млн. человек с диагнозом “ожирение”.</a:t>
            </a:r>
            <a:endParaRPr lang="ru-RU" dirty="0"/>
          </a:p>
        </p:txBody>
      </p:sp>
      <p:sp>
        <p:nvSpPr>
          <p:cNvPr id="54276" name="AutoShape 4" descr="data:image/jpeg;base64,/9j/4AAQSkZJRgABAQAAAQABAAD/2wBDAAkGBwgHBgkIBwgKCgkLDRYPDQwMDRsUFRAWIB0iIiAdHx8kKDQsJCYxJx8fLT0tMTU3Ojo6Iys/RD84QzQ5Ojf/2wBDAQoKCg0MDRoPDxo3JR8lNzc3Nzc3Nzc3Nzc3Nzc3Nzc3Nzc3Nzc3Nzc3Nzc3Nzc3Nzc3Nzc3Nzc3Nzc3Nzc3Nzf/wAARCAC+AQoDASIAAhEBAxEB/8QAHAAAAQUBAQEAAAAAAAAAAAAAAAEDBAUGAgcI/8QAOxAAAgEDAwIFAgQEBQIHAAAAAQIDAAQRBRIhMUEGEyJRYTJxBxRSgSNCkaEVM7HB0RZiJENTcpKT8f/EABkBAAMBAQEAAAAAAAAAAAAAAAACAwEEBf/EACQRAQEAAgICAgMBAAMAAAAAAAABAhEDEiExBEEFMlEVEyJh/9oADAMBAAIRAxEAPwD2/tRRRQBSc0tIaAXsKKSigDrS4oFKaAQUp6UgooAoopDQC0CiigA0UZo60AUtJRQB3oorkuAcZ59qA7rkmqvXtYt9JtGlldQ/AVT3JrzrVfxDcxSwwXBbIILbQCD8fFLctGmO3p76jaJL5RnTzP07qrtc8R2miyW4u1fy58gSDoD7V4dc+J7maQzeeWfP1LxVXe67d6leRxTyu4jX0+YxIApe1N0esat4/Vb8CzkCohAJf6Wqdpfj2BpTDfBWYthWhxtrxV2dXZrgqqdQA1d3F4F2m3YbQO1L2sN0j6An8XaYqZhfzW9hxRoXi7TdYleGJzHMnVG9vcGvn3/Eru3gfewKH/uyam+G9aktbppmjCuybdzVval6R9LBgRx0pe1eZ6B46SNAl7KcRgBmHOa2Gi+J7HV3KQCRG6qJFxuHxTzKUtxsXmM0dKAeKKYoBooooAoo7UmeaAM0tJxS0AUh60tAoBKWiigA9qWk70UAUUCigAUY5zQKM0AUUZooAzRRj3ooAqq1lVjgeVmdSvqBU4OfarXpWM/ELWZ9NtF2AeU/DEHmlyuo3GbrBeJtc8+GRLlTLMQQhY5x7Z+1YVcTwOLmXaM9EAyT813rl20s+9NxJPGOwqAhDKYycn+YY5qO6vrRuSb0LFE4C9CMdaAUiIId92MFiM/tilktvLkUYyc5bHcdjS3CvIp2qAFGeKaVmnNwz7Cu4yMeST0+1GlA7gJ2Awe56VFWdw+0cnsSOldqXVmODluQR80BayuTvEG123ek7elMzyuoPk7i5HPxTNmDGrIoLSE5HzXcU8sLLlM8+oH/AJrGnbbUJIEJLe3atJovie7tZkAJZVOVGKzOoPG6eZn0Zx9NJbS+VGsmHCYw2O3zWB7bp/4iZ/LpNACjYDSbq3NlqNveY8iQNwDj4NfMdpqm5dnTnKt3FbHw1rk1tfxu8zLCAC434yB2pplS5Yx7vmlrJaV4qt5ZY4nuInDybVBb1KCOM9q1QYY7Gq7Ss07oooxWsGKDSUtAFJRSgUAlFLRQCUtFGaAQd6WiigCiiigCiijFAFFGKKAQivP/ABtbz314LY5G0+n08Ee9egMcDNY/XHiF3JOuS7gL+wpcvRsPbFSaBaq5BjUn3PWq2fwnFMxaIbT1zitOWJfdT0fXmueuyY+GPg8GFdxMmS3XNcS+CyGJD8AYrcjPSu1jLcAVm6Ory2Tw8I3KGM555NVtzprW7lCo4PtXsNxpXmrlQN3es9rPh6aZXwmc9cCjdjOsryyW1kicuo3hffqKaaV2YZ4UHOCeDWwvfD00YzJlR3NZ2e0WO48tdpZuKaZbJcdGJL0TRLGMoFOQCaIL1mBiZyVPY9qjzxGObK7WAPPHBruNomccKh7/ACa0ptRidnX6Rz7c1cR3EbRAFmzjkE96qr0PHEAoGCTtxXVmGUFiQNvU/wDFbrwGs0DXjpshlYLI6fSH5GK9Ls/F9sbSAs7AmNcgZwOK8QMvmFS3DDkHPUVYrdOFADDp70S2MslfUVFFFXQAooooBKXNJRigFoFIOlLQBRRRigClFJR2oANBozRQBQKKDQBRRUbUbj8rZzTd0UkfegI+q3y26FMgsRWKv7gyyHnrVLe3982oNK85dGPI9qkLNvOQKhlnt1ceGj4GRT8a5pqLkdKkoyr1qTo0dRO9S4V/rUZHB78VIjmUEU8LZUwHim5MHNIJRiuWYGi3wSRTazFE8TIU7cn2rzPWrBVl3xt0PGK9ZvER0OevvWL1u0QuxkjUcfUKntutvPJI1KMoB3sTkk8faoiDy33eWAVGKt9Tt1iz5YJGc7QOtQrp0/LIkVuYpU5ZgfqFUl2lZpDucOV9ZHG40jzvEo2KCHbnHtXccrSxzSFQHJwpPauF/MpIyvGC23AJH96eENXNzJJsVIyGHAqSGnxycftUZGeGQjbh8nDe32pwyzEk+mtrY+xKQZ70UhYDqaq53VFJmgkdTQ0UUgcGlyM0AooNGaKAKWkooAOaKO1AoAxRRS0AlGKKKAM1S+LWddCufK/zCvpHuatLqZLeB5ZPpUVitb1C5u1JU4UHhB2pcrqHwwuVecWcOoSrcz3zpEsZJIZTuwKmeGdRe9aSJ0KlBlcnORnFWMlrdXUrqYt+/hs9xU/SPD9tp8jyQxBJJcb+c9Klbj1dPXLabFEwQHFRLiUxk5NXpRPL2njFZvX43SIyIeh5OM4pdeFZXP5uQcxliR2HSptpcvIV8xcHvWWH5uGFrgRyGNV3uwlGQPtTuj+IoZmGXJ4yQ67Wx7/Nb0uts7zem4j3N0P7U6FK9eah21yk6B4269Kmo5PB6/60lgcXCjYc1l9VdBvU/T9q1pG4YrJ+LNJu5oGNpgkjp0paKwmpKHuNykLz3NVV9ticNkYbg+5qXqFtdwD/AMTnIGOB0qsuFD4USb1A6HtT4o1GuAVXfCSyk8qR3ruVpfysbRMFKDn1cnPb7VzO38MI2FU8hhTHl7ACruGYeo9fiqQh63YupA2sSvUnoa58kd465t4ijt5g3ccAd6kDyscxnP3oD61uZTHjGPtUXzjv9TVzqTkSLwfTySD1poAyIOMGr2udLLFzjJNKSwHJqLcXP5K1aXyywQZIFMi/MqhzEwz2qdykPMfG1iG4HNAlIbJJxVe19Cp8tDkd+KJNQhBxh1GOfSazvB1q0/McknmnlbcucVSreRMAVfj54qXHdhVDbgQTxzTTOVmqsKWuUbcoYdCM11TMFFFFALmiuc0uaAWkNLXJ6UBm/FGoLHttgeeprOeYZSFHWl12Yy6pNk5wxFVGpXUltGGiGWB6DvUMruu7jx1gvrLMhxFwo/vUraP1c1k4NbMCAxRSO36F61b6XrNrqUZ9LwyocMjjBFJVJFjOdq5NUOpI8nKMfkZqwu5ti/VkHpUUDeeelF8Gxx2rUiSWF4J0YxuMNtPWoVz4HsbjE9lfXEMyHKBzuC98D4rRJYhjnFSUsSuOtb3vpl4sbdqTSY7yxYRXSrjP1Icqfke1aSFt4HWuVthjGOKfhj2DHal2yzRwCot9II4yWqWDjtUbUFBQNjOKyseYeJr+ITNHkKSSNvc1kXEcMgYEkE5IY9qt/Eo26zLKyF1++MVV6iUJXYhQ8Hb1psUcvaLIVbJ2Z5zn2+1My3AKJHjaVByffmuhIVYMRlM8qe9MEZLBkIwePeqSJ1Ke8ferEHG3BAHautynnyx/86ahf05mHpAwp96b8vPOevxRoPq0TqZWVjlgSKdhKl+DVbcbp7reQOO4qfZIzDexFVqBnVGkzCiKdkjeo/alwDx70XUyvexwLnKDccjjn5qJqFzLalSIGcHuo4xXLndW1aepIlyIu0BBiuWUDA61VLq0rbsWNxgdwvFK+pXBi81bGcpnqB1pe0retWHk7mYt+1cpbRA4xkDqCajrevgCSCSInsRXb3KQsodwGbtWbGq0tsoWBAOgFO03bn+Cn2p2u2enPfYoopK0FooooaKQ0tIaA808Qx+TrE6+7ZFVqiNj5krAZOFBq+8YR41lsd1BrzjX4br/ABGBkklW3Vx5hjPQVzX9nfhd4xso7eATKyRrkd6mSabbTneykOO6nFUdmlzAFeynS6iA9SlskVcWOqw3BKZ2SrwyN1FNob/iJqX8FI1UnAOOacs23YzzRrah7UunJU5qHp0+5Ac8UmXtXC7jTWqBhmpBXBwDVfBcBQAD1p/zuaNxmrtIOK5PxxTXm9veuHlpbW6PM3HFQtRkYWr464pwSZqNe5khZR34pbRp5d4lhLuWU85xWaZ5PNCzAc8ZHtW61q02SKjDncT96qv8JgEqG7AIkbAboBTY5+Erx21lpYkR1DswUnt/anViaQh0xhlC4at7/wBKu7nKKUxxgVR3+gG2ndVH0Gm7+Gz49rM3R/Lr5b7ef5fmo/mN2Ax961vjfTIZNH0y/t4wkmPKkAGM8cVlxBcAAbKfGyxDkwuOWn07uUSPFn1g5I9qtrTKQAMOCOOKqBse6d1+gknJ6mra2DLCpY8AcVZzSK+/D3FyyRvsCLgso9QNc28EsEWxZDJx1k5Jp4kteTEgbARgjvTykc+571zfa1uvCKst0j48tCvcg121+oyGhkyO4FOFhzTfDLmsmVjHD30TEF1deO6muTFYTgPiMnPU9jToA29P6CuBEjAjaMijvfsai+t2VoUKkEY7U9Ue2UJBGAMDHSn811yeEaKKTNLWgtFFFYIU0ho70GhrF+NLctqEDjgMmCftWYvLcSqFQjC9B71t/FzxFI0b6wDn4FY4FS5CjAqOetuvh7KqHSmWYvHmNj1KHGaZ1Lw5dzQjyLuVHVtwcD1A/etNDG3BxxUkNxili+WX9jCofEtshhniW8T9Q9DVJ0iSQgh0Mbg8oeorVXDAAkjAxVDAg/MO+MbmzWZDH/xYRSlQDnmpS3GRwah444rpeDikqkTVl5rosaiqDnJ6VJXkUtbXS89a7ZVIpvil3nFYKg3mmxXU8ZfHB9qrr3RYrokKuYkc5+9XoVnyRjHzTm5kjZUjTnsDxW4yFlqj0PzEAgkYsF4GfamdStVknkKj1McCrVIhaBmJDTP0A6Cs34q1lNGtSVIe9lX+Gn6fk02trdph5qg8bXUbS2mjWwMjRANJjsT0FOw+FXaFG/MoMqD0NMeDfDdx4huzJdTBGk58xu5/2r2210G5htYYi8ZKIqkkDnAxVscfDzOXk7ZbcwDLbeME5qxnma1tJJfq2gnb7/FRIcKysDnP9qm3CpLBtbDZHI96fK+PCGPtmk1/MqiC0mbe3Kjnb96ulWWcFRMiH2XnFN6fawxM7xqMM3HFPSWcbvv5V/1KcGuTHtPboy6+obGn3OGJvM8cDZTQs7xGGJEb7n/an/KmU+idgB2PNI81xCcyNGc9CRimvS/RJsxJBqKZCNE2ecZpEW/idQYw4bqV7U6l9IxxiN8expxbq43cwrjtzRrBvlewtuiXscdK7qBDebF2yIQfcVF1rU5bW2WS2HG71EjOBXXLqbRmNt0uutLmsbJrs1xEcylABzt4zVfY+IJYbktFJvQHDAnINZ3lV/4cnodJUaxu47y3SaJsq3b2NSM0yNmnVIehoooZtgvF8jDWCjH07QRVZAAXzgGtn4n0P/FYFeEhLmP6Ce49jXnj3Mun3LQXiGORTghqjljdu7hzlx00ccSlcg4rsooHBzVPBqsZH1j+tPjUUPRhSXwezyduwMEe9VezYcVJluQ56jFMM+ScVlPiA2BzXcbY5FMZNG7bnFKomLIM06smBxUEPmuw/cGsCYGpV9XHTNRRJ701cyu8TRQkh2GAR2o0W1YynCgREH7GozCRjl22j71SxxXNmAqTbgP1c0xe3EzoVZyftxS+D45YyJWseILXTbaVs+bMDhFH8xrye5ur3VL+e4nYvNIcdeg9hWqvtNu9RjK2sDuiHLMBmtb4J/C64N5b6jqb+VbrhxDjDN9/ar4S6cfNy7XX4P6Bc2drJdXkMkakBUVxw3fOK9NwfehFCqFHAHAArrNXk05Ld1mbcmOUZXKk9akX1/b2USswOZDtXapPP7V5Vbya4zjZOdvuJMCp/wCY12FQfzZ/+yp5ZY6UnFlK9CtMCI4BwSTT3mLjqa89i1LxD/65/c1zNrXiaMfw1Eh+4qWsVLhk9CMqD6jWY16/J1KOIMdmBWOvvFviu3GXtZFX9QQMP7VTy+KdVu7qJ75WZUPQpgit6fcZhLL5eqWsmFGKsYbsAAPnP2rO6Ldpd2yOhzkVaghsgjrxW63D5xeh4SAzMo47mo13e2CRMs11EqkYwT1ryLxve6pot20YmkMMo3Qtk8j2+9YaXVL26fMsrAHtmr7mtIzitr2pta8OacxWW9jznooLE1m21uzudZnSxi8i3z6V49R/V+9ebJA73O/k5OcmtVoiLvUSKPgntU8tfTowx17r03w9rZsJghyYW+oE9Pmt9BMk8SyRMCrDINeRxsY1DcVq/B2sr55spG4blM9jT436T5uP7jamjNAoqjlHUVjfH3hxtRtje2QP5iNfWg/nH/NbHNLxilsbjdV86ESRybS5XHap1tcsmAXzW78feDvzCPqWlR4mHMsSj6vkV5PJeGJirnDA8jvS3j36dWPLPtqVvRgHdTy3qkfUKxkmpNjgH9+KbGpSucK/P/aM00+LyZeoL8rjx+24/PJ+qj82hOdwrGxTXkn0xufk8U+Eujyyj9zVsfx2d9o5fkMJ9NUb6MHJYUjatAinMij7mswts0nEsefsTUgadbqB5ieongdTTT8dl/WX8hNeItX1+BjsjkBPvUm31aHHDgmqg2sI/wDKCj4NNvbY+huD7iqf5uNntH/Qu/S9lvllB2ktnsozUOaO5uHVVidUJ5bGOKq8zwHdEWBHdDUqPWLxeDMT/wC8ZqOX4rOeZVJ+Swvix694UstMjs0FqVdgoyrY3L+1aMAdq+f5dTu2nimineCWL6ZIjtOPY+9Xth451yFFRrsSjpmRATVZ8Hlkc+XycLXslJuqr8M6hLqejW91cY8xwd20YFWv7Vy2aulpdzbyK/0PWdGd90DXEC/TNEM8fI7VTyas/nosmQQ2MEYr274qLfadZX8RivLWKVD13Lz/AFqV4v4vjz37ebWl/E2CSKmtcwlMDBNTvEHgezi06e40lpop40LLGXypx25rFWTSrbBfM3SDqallLjXRhnM/TTfm1wBtU/tTF1pdpfqdy7XP8wqst7hmTD/UKsbecnv2olU6pelWSadEIVO75PerdG6ECqyCQk89qnRtxWykyiB4l0e317Tns58K3WKTujdv2rx+TRZbe7ktpRtkjYqw9q9ybkV57+JFtNBcW2oWqA+bmOXjuOhpvZZ7Z6CzWMqjYPzVjHbmI70OD7e9V+ledPJvm6+2K0aQBlGT0opzlvdF02tkEUsV89pdxzo2CrA000Xl5IGR8VDkXcwO402Iz/V73aTLcW0UynIdQw/enqyHgHVxc2C2cjfxIh6c9xWuzxVXn2apDxUe/wBQtNOt2nvZ44YwPqc4rPeMvGdp4dhKJie8YemIH6fk15De3Wr+Kbo3F5KxTP8AMcIo+BXTw/Gy5PN8Rz8nPMfE9tx4k/FaKMtBoUHmv086QcfsK82uhqGr3Ul1OFVpDlmC7Qat4rKysQN2Hk/U3+wpue8UnCqW+/SvQ4+LDD9Y5cuTK/tVZHpUKHMpMh7jtUyOJIx6Iwo+K5Z52+lOD0wOlclJsgyEgVeYf0nf+HxIEGW4Ap1QWUO/oTt81HjiwTJOMDstSEBOC3PHC+1Z0Fzp2MtwIlCL7nrTuxQcnJJ75psNkdQD7U4DkdRW9dM3se69RTbLj6eKdJHauXbdwaGU1gdRnA64rl488/WPjrXeMEHNAzn4PxTbKjtEpOFYZ9jwaTy5F6Bv2p91DjkAn7U0qpnHKH4NAbn8ONemjvk0ubJikyVyPpNen7xXh3hdlg8Q2MskjFFmGQT717jx7143zMJjyeHo/Hy3iYzRmkzXVc6xODwRkV5H40sV0TXStsCIJ180D2JPIr1usP8AilaK1jaXn86SeXj3B/8Ayp8k3FuLLWTFwzq+CKsbaQDkVnoHKNxVnbTHI4rmd8vho7Zu/XNWMRyBVLaOW4q3t+mTzTxPJIb6eKz3ilBLpkyuOFww+4NaHIx0qp162NxYXEakBmjOCfenkJtiLQpE2VHWrWGRCvJ57VkkuXRyrdQccVYwXbY55NFh5Yu5JUI2nj5qsk/zSVBwO5pp7hjye3apVuuV3NzgdKbCMzqw8P6k+malDMDwGG4fFeg+LfF8WlafGtiBNfXK/wAFBzge5ry2OMy3CIDjJqdqMiafGbhw0sxG3cTzjsPgV3cPFM75ef8AJz6xXvZbpnv9bn86dzuZd3APye/2oe9muBi3CwQDje3A/YVAu52LCS5/iueQv8qj7VyI3uY/NmlITsqivVxweVcz7y2sR6tM/dqVWmkBKIsa+54/1qOJEjwIowp9zya4kkZzliTkVWYaTuSWBtyzzZIHOK7gZQDNIOP5fio0ULEhN2QRk5pyQ4fAAGOw6Zo6wdqfLh3G88np8U8FxyMA1XxAmUEn5qwzkZos02XZq4PlkOOhrpGz+9JcjMJ+K4t+VAoG/J9SehpeAa5Bzg80hOcfFZozrbRgH70melBADEe9ZQPt/pTU6k+oHHPau2OP6U2TkfFE9iw/ZS+XcQyceh1P9DXvkTq8SPz6lBr55hJ3lewr2fTLyY6dakseYU/0FcHzcN5R0/Hy/wCr/9k="/>
          <p:cNvSpPr>
            <a:spLocks noChangeAspect="1" noChangeArrowheads="1"/>
          </p:cNvSpPr>
          <p:nvPr/>
        </p:nvSpPr>
        <p:spPr bwMode="auto">
          <a:xfrm>
            <a:off x="2783681" y="748904"/>
            <a:ext cx="228600" cy="228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350"/>
          </a:p>
        </p:txBody>
      </p:sp>
      <p:sp>
        <p:nvSpPr>
          <p:cNvPr id="54277" name="AutoShape 6" descr="https://encrypted-tbn2.gstatic.com/images?q=tbn:ANd9GcS2RIcFgMRMf4OeLRHlCaMBFtbVFV15mAH7KI7ERI3hfswehBPTdg"/>
          <p:cNvSpPr>
            <a:spLocks noChangeAspect="1" noChangeArrowheads="1"/>
          </p:cNvSpPr>
          <p:nvPr/>
        </p:nvSpPr>
        <p:spPr bwMode="auto">
          <a:xfrm>
            <a:off x="2783681" y="748904"/>
            <a:ext cx="228600" cy="228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350"/>
          </a:p>
        </p:txBody>
      </p:sp>
      <p:sp>
        <p:nvSpPr>
          <p:cNvPr id="54278" name="AutoShape 8" descr="data:image/jpeg;base64,/9j/4AAQSkZJRgABAQAAAQABAAD/2wBDAAkGBwgHBgkIBwgKCgkLDRYPDQwMDRsUFRAWIB0iIiAdHx8kKDQsJCYxJx8fLT0tMTU3Ojo6Iys/RD84QzQ5Ojf/2wBDAQoKCg0MDRoPDxo3JR8lNzc3Nzc3Nzc3Nzc3Nzc3Nzc3Nzc3Nzc3Nzc3Nzc3Nzc3Nzc3Nzc3Nzc3Nzc3Nzc3Nzf/wAARCAC+AQoDASIAAhEBAxEB/8QAHAAAAQUBAQEAAAAAAAAAAAAAAAEDBAUGAgcI/8QAOxAAAgEDAwIFAgQEBQIHAAAAAQIDAAQRBRIhMUEGEyJRYTJxBxRSgSNCkaEVM7HB0RZiJENTcpKT8f/EABkBAAMBAQEAAAAAAAAAAAAAAAACAwEEBf/EACQRAQEAAgICAgMBAAMAAAAAAAABAhEDEiExBEEFMlEVEyJh/9oADAMBAAIRAxEAPwD2/tRRRQBSc0tIaAXsKKSigDrS4oFKaAQUp6UgooAoopDQC0CiigA0UZo60AUtJRQB3oorkuAcZ59qA7rkmqvXtYt9JtGlldQ/AVT3JrzrVfxDcxSwwXBbIILbQCD8fFLctGmO3p76jaJL5RnTzP07qrtc8R2miyW4u1fy58gSDoD7V4dc+J7maQzeeWfP1LxVXe67d6leRxTyu4jX0+YxIApe1N0esat4/Vb8CzkCohAJf6Wqdpfj2BpTDfBWYthWhxtrxV2dXZrgqqdQA1d3F4F2m3YbQO1L2sN0j6An8XaYqZhfzW9hxRoXi7TdYleGJzHMnVG9vcGvn3/Eru3gfewKH/uyam+G9aktbppmjCuybdzVval6R9LBgRx0pe1eZ6B46SNAl7KcRgBmHOa2Gi+J7HV3KQCRG6qJFxuHxTzKUtxsXmM0dKAeKKYoBooooAoo7UmeaAM0tJxS0AUh60tAoBKWiigA9qWk70UAUUCigAUY5zQKM0AUUZooAzRRj3ooAqq1lVjgeVmdSvqBU4OfarXpWM/ELWZ9NtF2AeU/DEHmlyuo3GbrBeJtc8+GRLlTLMQQhY5x7Z+1YVcTwOLmXaM9EAyT813rl20s+9NxJPGOwqAhDKYycn+YY5qO6vrRuSb0LFE4C9CMdaAUiIId92MFiM/tilktvLkUYyc5bHcdjS3CvIp2qAFGeKaVmnNwz7Cu4yMeST0+1GlA7gJ2Awe56VFWdw+0cnsSOldqXVmODluQR80BayuTvEG123ek7elMzyuoPk7i5HPxTNmDGrIoLSE5HzXcU8sLLlM8+oH/AJrGnbbUJIEJLe3atJovie7tZkAJZVOVGKzOoPG6eZn0Zx9NJbS+VGsmHCYw2O3zWB7bp/4iZ/LpNACjYDSbq3NlqNveY8iQNwDj4NfMdpqm5dnTnKt3FbHw1rk1tfxu8zLCAC434yB2pplS5Yx7vmlrJaV4qt5ZY4nuInDybVBb1KCOM9q1QYY7Gq7Ss07oooxWsGKDSUtAFJRSgUAlFLRQCUtFGaAQd6WiigCiiigCiijFAFFGKKAQivP/ABtbz314LY5G0+n08Ee9egMcDNY/XHiF3JOuS7gL+wpcvRsPbFSaBaq5BjUn3PWq2fwnFMxaIbT1zitOWJfdT0fXmueuyY+GPg8GFdxMmS3XNcS+CyGJD8AYrcjPSu1jLcAVm6Ory2Tw8I3KGM555NVtzprW7lCo4PtXsNxpXmrlQN3es9rPh6aZXwmc9cCjdjOsryyW1kicuo3hffqKaaV2YZ4UHOCeDWwvfD00YzJlR3NZ2e0WO48tdpZuKaZbJcdGJL0TRLGMoFOQCaIL1mBiZyVPY9qjzxGObK7WAPPHBruNomccKh7/ACa0ptRidnX6Rz7c1cR3EbRAFmzjkE96qr0PHEAoGCTtxXVmGUFiQNvU/wDFbrwGs0DXjpshlYLI6fSH5GK9Ls/F9sbSAs7AmNcgZwOK8QMvmFS3DDkHPUVYrdOFADDp70S2MslfUVFFFXQAooooBKXNJRigFoFIOlLQBRRRigClFJR2oANBozRQBQKKDQBRRUbUbj8rZzTd0UkfegI+q3y26FMgsRWKv7gyyHnrVLe3982oNK85dGPI9qkLNvOQKhlnt1ceGj4GRT8a5pqLkdKkoyr1qTo0dRO9S4V/rUZHB78VIjmUEU8LZUwHim5MHNIJRiuWYGi3wSRTazFE8TIU7cn2rzPWrBVl3xt0PGK9ZvER0OevvWL1u0QuxkjUcfUKntutvPJI1KMoB3sTkk8faoiDy33eWAVGKt9Tt1iz5YJGc7QOtQrp0/LIkVuYpU5ZgfqFUl2lZpDucOV9ZHG40jzvEo2KCHbnHtXccrSxzSFQHJwpPauF/MpIyvGC23AJH96eENXNzJJsVIyGHAqSGnxycftUZGeGQjbh8nDe32pwyzEk+mtrY+xKQZ70UhYDqaq53VFJmgkdTQ0UUgcGlyM0AooNGaKAKWkooAOaKO1AoAxRRS0AlGKKKAM1S+LWddCufK/zCvpHuatLqZLeB5ZPpUVitb1C5u1JU4UHhB2pcrqHwwuVecWcOoSrcz3zpEsZJIZTuwKmeGdRe9aSJ0KlBlcnORnFWMlrdXUrqYt+/hs9xU/SPD9tp8jyQxBJJcb+c9Klbj1dPXLabFEwQHFRLiUxk5NXpRPL2njFZvX43SIyIeh5OM4pdeFZXP5uQcxliR2HSptpcvIV8xcHvWWH5uGFrgRyGNV3uwlGQPtTuj+IoZmGXJ4yQ67Wx7/Nb0uts7zem4j3N0P7U6FK9eah21yk6B4269Kmo5PB6/60lgcXCjYc1l9VdBvU/T9q1pG4YrJ+LNJu5oGNpgkjp0paKwmpKHuNykLz3NVV9ticNkYbg+5qXqFtdwD/AMTnIGOB0qsuFD4USb1A6HtT4o1GuAVXfCSyk8qR3ruVpfysbRMFKDn1cnPb7VzO38MI2FU8hhTHl7ACruGYeo9fiqQh63YupA2sSvUnoa58kd465t4ijt5g3ccAd6kDyscxnP3oD61uZTHjGPtUXzjv9TVzqTkSLwfTySD1poAyIOMGr2udLLFzjJNKSwHJqLcXP5K1aXyywQZIFMi/MqhzEwz2qdykPMfG1iG4HNAlIbJJxVe19Cp8tDkd+KJNQhBxh1GOfSazvB1q0/McknmnlbcucVSreRMAVfj54qXHdhVDbgQTxzTTOVmqsKWuUbcoYdCM11TMFFFFALmiuc0uaAWkNLXJ6UBm/FGoLHttgeeprOeYZSFHWl12Yy6pNk5wxFVGpXUltGGiGWB6DvUMruu7jx1gvrLMhxFwo/vUraP1c1k4NbMCAxRSO36F61b6XrNrqUZ9LwyocMjjBFJVJFjOdq5NUOpI8nKMfkZqwu5ti/VkHpUUDeeelF8Gxx2rUiSWF4J0YxuMNtPWoVz4HsbjE9lfXEMyHKBzuC98D4rRJYhjnFSUsSuOtb3vpl4sbdqTSY7yxYRXSrjP1Icqfke1aSFt4HWuVthjGOKfhj2DHal2yzRwCot9II4yWqWDjtUbUFBQNjOKyseYeJr+ITNHkKSSNvc1kXEcMgYEkE5IY9qt/Eo26zLKyF1++MVV6iUJXYhQ8Hb1psUcvaLIVbJ2Z5zn2+1My3AKJHjaVByffmuhIVYMRlM8qe9MEZLBkIwePeqSJ1Ke8ferEHG3BAHautynnyx/86ahf05mHpAwp96b8vPOevxRoPq0TqZWVjlgSKdhKl+DVbcbp7reQOO4qfZIzDexFVqBnVGkzCiKdkjeo/alwDx70XUyvexwLnKDccjjn5qJqFzLalSIGcHuo4xXLndW1aepIlyIu0BBiuWUDA61VLq0rbsWNxgdwvFK+pXBi81bGcpnqB1pe0retWHk7mYt+1cpbRA4xkDqCajrevgCSCSInsRXb3KQsodwGbtWbGq0tsoWBAOgFO03bn+Cn2p2u2enPfYoopK0FooooaKQ0tIaA808Qx+TrE6+7ZFVqiNj5krAZOFBq+8YR41lsd1BrzjX4br/ABGBkklW3Vx5hjPQVzX9nfhd4xso7eATKyRrkd6mSabbTneykOO6nFUdmlzAFeynS6iA9SlskVcWOqw3BKZ2SrwyN1FNob/iJqX8FI1UnAOOacs23YzzRrah7UunJU5qHp0+5Ac8UmXtXC7jTWqBhmpBXBwDVfBcBQAD1p/zuaNxmrtIOK5PxxTXm9veuHlpbW6PM3HFQtRkYWr464pwSZqNe5khZR34pbRp5d4lhLuWU85xWaZ5PNCzAc8ZHtW61q02SKjDncT96qv8JgEqG7AIkbAboBTY5+Erx21lpYkR1DswUnt/anViaQh0xhlC4at7/wBKu7nKKUxxgVR3+gG2ndVH0Gm7+Gz49rM3R/Lr5b7ef5fmo/mN2Ax961vjfTIZNH0y/t4wkmPKkAGM8cVlxBcAAbKfGyxDkwuOWn07uUSPFn1g5I9qtrTKQAMOCOOKqBse6d1+gknJ6mra2DLCpY8AcVZzSK+/D3FyyRvsCLgso9QNc28EsEWxZDJx1k5Jp4kteTEgbARgjvTykc+571zfa1uvCKst0j48tCvcg121+oyGhkyO4FOFhzTfDLmsmVjHD30TEF1deO6muTFYTgPiMnPU9jToA29P6CuBEjAjaMijvfsai+t2VoUKkEY7U9Ue2UJBGAMDHSn811yeEaKKTNLWgtFFFYIU0ho70GhrF+NLctqEDjgMmCftWYvLcSqFQjC9B71t/FzxFI0b6wDn4FY4FS5CjAqOetuvh7KqHSmWYvHmNj1KHGaZ1Lw5dzQjyLuVHVtwcD1A/etNDG3BxxUkNxili+WX9jCofEtshhniW8T9Q9DVJ0iSQgh0Mbg8oeorVXDAAkjAxVDAg/MO+MbmzWZDH/xYRSlQDnmpS3GRwah444rpeDikqkTVl5rosaiqDnJ6VJXkUtbXS89a7ZVIpvil3nFYKg3mmxXU8ZfHB9qrr3RYrokKuYkc5+9XoVnyRjHzTm5kjZUjTnsDxW4yFlqj0PzEAgkYsF4GfamdStVknkKj1McCrVIhaBmJDTP0A6Cs34q1lNGtSVIe9lX+Gn6fk02trdph5qg8bXUbS2mjWwMjRANJjsT0FOw+FXaFG/MoMqD0NMeDfDdx4huzJdTBGk58xu5/2r2210G5htYYi8ZKIqkkDnAxVscfDzOXk7ZbcwDLbeME5qxnma1tJJfq2gnb7/FRIcKysDnP9qm3CpLBtbDZHI96fK+PCGPtmk1/MqiC0mbe3Kjnb96ulWWcFRMiH2XnFN6fawxM7xqMM3HFPSWcbvv5V/1KcGuTHtPboy6+obGn3OGJvM8cDZTQs7xGGJEb7n/an/KmU+idgB2PNI81xCcyNGc9CRimvS/RJsxJBqKZCNE2ecZpEW/idQYw4bqV7U6l9IxxiN8expxbq43cwrjtzRrBvlewtuiXscdK7qBDebF2yIQfcVF1rU5bW2WS2HG71EjOBXXLqbRmNt0uutLmsbJrs1xEcylABzt4zVfY+IJYbktFJvQHDAnINZ3lV/4cnodJUaxu47y3SaJsq3b2NSM0yNmnVIehoooZtgvF8jDWCjH07QRVZAAXzgGtn4n0P/FYFeEhLmP6Ce49jXnj3Mun3LQXiGORTghqjljdu7hzlx00ccSlcg4rsooHBzVPBqsZH1j+tPjUUPRhSXwezyduwMEe9VezYcVJluQ56jFMM+ScVlPiA2BzXcbY5FMZNG7bnFKomLIM06smBxUEPmuw/cGsCYGpV9XHTNRRJ701cyu8TRQkh2GAR2o0W1YynCgREH7GozCRjl22j71SxxXNmAqTbgP1c0xe3EzoVZyftxS+D45YyJWseILXTbaVs+bMDhFH8xrye5ur3VL+e4nYvNIcdeg9hWqvtNu9RjK2sDuiHLMBmtb4J/C64N5b6jqb+VbrhxDjDN9/ar4S6cfNy7XX4P6Bc2drJdXkMkakBUVxw3fOK9NwfehFCqFHAHAArrNXk05Ld1mbcmOUZXKk9akX1/b2USswOZDtXapPP7V5Vbya4zjZOdvuJMCp/wCY12FQfzZ/+yp5ZY6UnFlK9CtMCI4BwSTT3mLjqa89i1LxD/65/c1zNrXiaMfw1Eh+4qWsVLhk9CMqD6jWY16/J1KOIMdmBWOvvFviu3GXtZFX9QQMP7VTy+KdVu7qJ75WZUPQpgit6fcZhLL5eqWsmFGKsYbsAAPnP2rO6Ldpd2yOhzkVaghsgjrxW63D5xeh4SAzMo47mo13e2CRMs11EqkYwT1ryLxve6pot20YmkMMo3Qtk8j2+9YaXVL26fMsrAHtmr7mtIzitr2pta8OacxWW9jznooLE1m21uzudZnSxi8i3z6V49R/V+9ebJA73O/k5OcmtVoiLvUSKPgntU8tfTowx17r03w9rZsJghyYW+oE9Pmt9BMk8SyRMCrDINeRxsY1DcVq/B2sr55spG4blM9jT436T5uP7jamjNAoqjlHUVjfH3hxtRtje2QP5iNfWg/nH/NbHNLxilsbjdV86ESRybS5XHap1tcsmAXzW78feDvzCPqWlR4mHMsSj6vkV5PJeGJirnDA8jvS3j36dWPLPtqVvRgHdTy3qkfUKxkmpNjgH9+KbGpSucK/P/aM00+LyZeoL8rjx+24/PJ+qj82hOdwrGxTXkn0xufk8U+Eujyyj9zVsfx2d9o5fkMJ9NUb6MHJYUjatAinMij7mswts0nEsefsTUgadbqB5ieongdTTT8dl/WX8hNeItX1+BjsjkBPvUm31aHHDgmqg2sI/wDKCj4NNvbY+huD7iqf5uNntH/Qu/S9lvllB2ktnsozUOaO5uHVVidUJ5bGOKq8zwHdEWBHdDUqPWLxeDMT/wC8ZqOX4rOeZVJ+Swvix694UstMjs0FqVdgoyrY3L+1aMAdq+f5dTu2nimineCWL6ZIjtOPY+9Xth451yFFRrsSjpmRATVZ8Hlkc+XycLXslJuqr8M6hLqejW91cY8xwd20YFWv7Vy2aulpdzbyK/0PWdGd90DXEC/TNEM8fI7VTyas/nosmQQ2MEYr274qLfadZX8RivLWKVD13Lz/AFqV4v4vjz37ebWl/E2CSKmtcwlMDBNTvEHgezi06e40lpop40LLGXypx25rFWTSrbBfM3SDqallLjXRhnM/TTfm1wBtU/tTF1pdpfqdy7XP8wqst7hmTD/UKsbecnv2olU6pelWSadEIVO75PerdG6ECqyCQk89qnRtxWykyiB4l0e317Tns58K3WKTujdv2rx+TRZbe7ktpRtkjYqw9q9ybkV57+JFtNBcW2oWqA+bmOXjuOhpvZZ7Z6CzWMqjYPzVjHbmI70OD7e9V+ledPJvm6+2K0aQBlGT0opzlvdF02tkEUsV89pdxzo2CrA000Xl5IGR8VDkXcwO402Iz/V73aTLcW0UynIdQw/enqyHgHVxc2C2cjfxIh6c9xWuzxVXn2apDxUe/wBQtNOt2nvZ44YwPqc4rPeMvGdp4dhKJie8YemIH6fk15De3Wr+Kbo3F5KxTP8AMcIo+BXTw/Gy5PN8Rz8nPMfE9tx4k/FaKMtBoUHmv086QcfsK82uhqGr3Ul1OFVpDlmC7Qat4rKysQN2Hk/U3+wpue8UnCqW+/SvQ4+LDD9Y5cuTK/tVZHpUKHMpMh7jtUyOJIx6Iwo+K5Z52+lOD0wOlclJsgyEgVeYf0nf+HxIEGW4Ap1QWUO/oTt81HjiwTJOMDstSEBOC3PHC+1Z0Fzp2MtwIlCL7nrTuxQcnJJ75psNkdQD7U4DkdRW9dM3se69RTbLj6eKdJHauXbdwaGU1gdRnA64rl488/WPjrXeMEHNAzn4PxTbKjtEpOFYZ9jwaTy5F6Bv2p91DjkAn7U0qpnHKH4NAbn8ONemjvk0ubJikyVyPpNen7xXh3hdlg8Q2MskjFFmGQT717jx7143zMJjyeHo/Hy3iYzRmkzXVc6xODwRkV5H40sV0TXStsCIJ180D2JPIr1usP8AilaK1jaXn86SeXj3B/8Ayp8k3FuLLWTFwzq+CKsbaQDkVnoHKNxVnbTHI4rmd8vho7Zu/XNWMRyBVLaOW4q3t+mTzTxPJIb6eKz3ilBLpkyuOFww+4NaHIx0qp162NxYXEakBmjOCfenkJtiLQpE2VHWrWGRCvJ57VkkuXRyrdQccVYwXbY55NFh5Yu5JUI2nj5qsk/zSVBwO5pp7hjye3apVuuV3NzgdKbCMzqw8P6k+malDMDwGG4fFeg+LfF8WlafGtiBNfXK/wAFBzge5ry2OMy3CIDjJqdqMiafGbhw0sxG3cTzjsPgV3cPFM75ef8AJz6xXvZbpnv9bn86dzuZd3APye/2oe9muBi3CwQDje3A/YVAu52LCS5/iueQv8qj7VyI3uY/NmlITsqivVxweVcz7y2sR6tM/dqVWmkBKIsa+54/1qOJEjwIowp9zya4kkZzliTkVWYaTuSWBtyzzZIHOK7gZQDNIOP5fio0ULEhN2QRk5pyQ4fAAGOw6Zo6wdqfLh3G88np8U8FxyMA1XxAmUEn5qwzkZos02XZq4PlkOOhrpGz+9JcjMJ+K4t+VAoG/J9SehpeAa5Bzg80hOcfFZozrbRgH70melBADEe9ZQPt/pTU6k+oHHPau2OP6U2TkfFE9iw/ZS+XcQyceh1P9DXvkTq8SPz6lBr55hJ3lewr2fTLyY6dakseYU/0FcHzcN5R0/Hy/wCr/9k="/>
          <p:cNvSpPr>
            <a:spLocks noChangeAspect="1" noChangeArrowheads="1"/>
          </p:cNvSpPr>
          <p:nvPr/>
        </p:nvSpPr>
        <p:spPr bwMode="auto">
          <a:xfrm>
            <a:off x="2783681" y="748904"/>
            <a:ext cx="228600" cy="228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350"/>
          </a:p>
        </p:txBody>
      </p:sp>
      <p:sp>
        <p:nvSpPr>
          <p:cNvPr id="54279" name="AutoShape 10" descr="data:image/jpeg;base64,/9j/4AAQSkZJRgABAQAAAQABAAD/2wBDAAkGBwgHBgkIBwgKCgkLDRYPDQwMDRsUFRAWIB0iIiAdHx8kKDQsJCYxJx8fLT0tMTU3Ojo6Iys/RD84QzQ5Ojf/2wBDAQoKCg0MDRoPDxo3JR8lNzc3Nzc3Nzc3Nzc3Nzc3Nzc3Nzc3Nzc3Nzc3Nzc3Nzc3Nzc3Nzc3Nzc3Nzc3Nzc3Nzf/wAARCAC+AQoDASIAAhEBAxEB/8QAHAAAAQUBAQEAAAAAAAAAAAAAAAEDBAUGAgcI/8QAOxAAAgEDAwIFAgQEBQIHAAAAAQIDAAQRBRIhMUEGEyJRYTJxBxRSgSNCkaEVM7HB0RZiJENTcpKT8f/EABkBAAMBAQEAAAAAAAAAAAAAAAACAwEEBf/EACQRAQEAAgICAgMBAAMAAAAAAAABAhEDEiExBEEFMlEVEyJh/9oADAMBAAIRAxEAPwD2/tRRRQBSc0tIaAXsKKSigDrS4oFKaAQUp6UgooAoopDQC0CiigA0UZo60AUtJRQB3oorkuAcZ59qA7rkmqvXtYt9JtGlldQ/AVT3JrzrVfxDcxSwwXBbIILbQCD8fFLctGmO3p76jaJL5RnTzP07qrtc8R2miyW4u1fy58gSDoD7V4dc+J7maQzeeWfP1LxVXe67d6leRxTyu4jX0+YxIApe1N0esat4/Vb8CzkCohAJf6Wqdpfj2BpTDfBWYthWhxtrxV2dXZrgqqdQA1d3F4F2m3YbQO1L2sN0j6An8XaYqZhfzW9hxRoXi7TdYleGJzHMnVG9vcGvn3/Eru3gfewKH/uyam+G9aktbppmjCuybdzVval6R9LBgRx0pe1eZ6B46SNAl7KcRgBmHOa2Gi+J7HV3KQCRG6qJFxuHxTzKUtxsXmM0dKAeKKYoBooooAoo7UmeaAM0tJxS0AUh60tAoBKWiigA9qWk70UAUUCigAUY5zQKM0AUUZooAzRRj3ooAqq1lVjgeVmdSvqBU4OfarXpWM/ELWZ9NtF2AeU/DEHmlyuo3GbrBeJtc8+GRLlTLMQQhY5x7Z+1YVcTwOLmXaM9EAyT813rl20s+9NxJPGOwqAhDKYycn+YY5qO6vrRuSb0LFE4C9CMdaAUiIId92MFiM/tilktvLkUYyc5bHcdjS3CvIp2qAFGeKaVmnNwz7Cu4yMeST0+1GlA7gJ2Awe56VFWdw+0cnsSOldqXVmODluQR80BayuTvEG123ek7elMzyuoPk7i5HPxTNmDGrIoLSE5HzXcU8sLLlM8+oH/AJrGnbbUJIEJLe3atJovie7tZkAJZVOVGKzOoPG6eZn0Zx9NJbS+VGsmHCYw2O3zWB7bp/4iZ/LpNACjYDSbq3NlqNveY8iQNwDj4NfMdpqm5dnTnKt3FbHw1rk1tfxu8zLCAC434yB2pplS5Yx7vmlrJaV4qt5ZY4nuInDybVBb1KCOM9q1QYY7Gq7Ss07oooxWsGKDSUtAFJRSgUAlFLRQCUtFGaAQd6WiigCiiigCiijFAFFGKKAQivP/ABtbz314LY5G0+n08Ee9egMcDNY/XHiF3JOuS7gL+wpcvRsPbFSaBaq5BjUn3PWq2fwnFMxaIbT1zitOWJfdT0fXmueuyY+GPg8GFdxMmS3XNcS+CyGJD8AYrcjPSu1jLcAVm6Ory2Tw8I3KGM555NVtzprW7lCo4PtXsNxpXmrlQN3es9rPh6aZXwmc9cCjdjOsryyW1kicuo3hffqKaaV2YZ4UHOCeDWwvfD00YzJlR3NZ2e0WO48tdpZuKaZbJcdGJL0TRLGMoFOQCaIL1mBiZyVPY9qjzxGObK7WAPPHBruNomccKh7/ACa0ptRidnX6Rz7c1cR3EbRAFmzjkE96qr0PHEAoGCTtxXVmGUFiQNvU/wDFbrwGs0DXjpshlYLI6fSH5GK9Ls/F9sbSAs7AmNcgZwOK8QMvmFS3DDkHPUVYrdOFADDp70S2MslfUVFFFXQAooooBKXNJRigFoFIOlLQBRRRigClFJR2oANBozRQBQKKDQBRRUbUbj8rZzTd0UkfegI+q3y26FMgsRWKv7gyyHnrVLe3982oNK85dGPI9qkLNvOQKhlnt1ceGj4GRT8a5pqLkdKkoyr1qTo0dRO9S4V/rUZHB78VIjmUEU8LZUwHim5MHNIJRiuWYGi3wSRTazFE8TIU7cn2rzPWrBVl3xt0PGK9ZvER0OevvWL1u0QuxkjUcfUKntutvPJI1KMoB3sTkk8faoiDy33eWAVGKt9Tt1iz5YJGc7QOtQrp0/LIkVuYpU5ZgfqFUl2lZpDucOV9ZHG40jzvEo2KCHbnHtXccrSxzSFQHJwpPauF/MpIyvGC23AJH96eENXNzJJsVIyGHAqSGnxycftUZGeGQjbh8nDe32pwyzEk+mtrY+xKQZ70UhYDqaq53VFJmgkdTQ0UUgcGlyM0AooNGaKAKWkooAOaKO1AoAxRRS0AlGKKKAM1S+LWddCufK/zCvpHuatLqZLeB5ZPpUVitb1C5u1JU4UHhB2pcrqHwwuVecWcOoSrcz3zpEsZJIZTuwKmeGdRe9aSJ0KlBlcnORnFWMlrdXUrqYt+/hs9xU/SPD9tp8jyQxBJJcb+c9Klbj1dPXLabFEwQHFRLiUxk5NXpRPL2njFZvX43SIyIeh5OM4pdeFZXP5uQcxliR2HSptpcvIV8xcHvWWH5uGFrgRyGNV3uwlGQPtTuj+IoZmGXJ4yQ67Wx7/Nb0uts7zem4j3N0P7U6FK9eah21yk6B4269Kmo5PB6/60lgcXCjYc1l9VdBvU/T9q1pG4YrJ+LNJu5oGNpgkjp0paKwmpKHuNykLz3NVV9ticNkYbg+5qXqFtdwD/AMTnIGOB0qsuFD4USb1A6HtT4o1GuAVXfCSyk8qR3ruVpfysbRMFKDn1cnPb7VzO38MI2FU8hhTHl7ACruGYeo9fiqQh63YupA2sSvUnoa58kd465t4ijt5g3ccAd6kDyscxnP3oD61uZTHjGPtUXzjv9TVzqTkSLwfTySD1poAyIOMGr2udLLFzjJNKSwHJqLcXP5K1aXyywQZIFMi/MqhzEwz2qdykPMfG1iG4HNAlIbJJxVe19Cp8tDkd+KJNQhBxh1GOfSazvB1q0/McknmnlbcucVSreRMAVfj54qXHdhVDbgQTxzTTOVmqsKWuUbcoYdCM11TMFFFFALmiuc0uaAWkNLXJ6UBm/FGoLHttgeeprOeYZSFHWl12Yy6pNk5wxFVGpXUltGGiGWB6DvUMruu7jx1gvrLMhxFwo/vUraP1c1k4NbMCAxRSO36F61b6XrNrqUZ9LwyocMjjBFJVJFjOdq5NUOpI8nKMfkZqwu5ti/VkHpUUDeeelF8Gxx2rUiSWF4J0YxuMNtPWoVz4HsbjE9lfXEMyHKBzuC98D4rRJYhjnFSUsSuOtb3vpl4sbdqTSY7yxYRXSrjP1Icqfke1aSFt4HWuVthjGOKfhj2DHal2yzRwCot9II4yWqWDjtUbUFBQNjOKyseYeJr+ITNHkKSSNvc1kXEcMgYEkE5IY9qt/Eo26zLKyF1++MVV6iUJXYhQ8Hb1psUcvaLIVbJ2Z5zn2+1My3AKJHjaVByffmuhIVYMRlM8qe9MEZLBkIwePeqSJ1Ke8ferEHG3BAHautynnyx/86ahf05mHpAwp96b8vPOevxRoPq0TqZWVjlgSKdhKl+DVbcbp7reQOO4qfZIzDexFVqBnVGkzCiKdkjeo/alwDx70XUyvexwLnKDccjjn5qJqFzLalSIGcHuo4xXLndW1aepIlyIu0BBiuWUDA61VLq0rbsWNxgdwvFK+pXBi81bGcpnqB1pe0retWHk7mYt+1cpbRA4xkDqCajrevgCSCSInsRXb3KQsodwGbtWbGq0tsoWBAOgFO03bn+Cn2p2u2enPfYoopK0FooooaKQ0tIaA808Qx+TrE6+7ZFVqiNj5krAZOFBq+8YR41lsd1BrzjX4br/ABGBkklW3Vx5hjPQVzX9nfhd4xso7eATKyRrkd6mSabbTneykOO6nFUdmlzAFeynS6iA9SlskVcWOqw3BKZ2SrwyN1FNob/iJqX8FI1UnAOOacs23YzzRrah7UunJU5qHp0+5Ac8UmXtXC7jTWqBhmpBXBwDVfBcBQAD1p/zuaNxmrtIOK5PxxTXm9veuHlpbW6PM3HFQtRkYWr464pwSZqNe5khZR34pbRp5d4lhLuWU85xWaZ5PNCzAc8ZHtW61q02SKjDncT96qv8JgEqG7AIkbAboBTY5+Erx21lpYkR1DswUnt/anViaQh0xhlC4at7/wBKu7nKKUxxgVR3+gG2ndVH0Gm7+Gz49rM3R/Lr5b7ef5fmo/mN2Ax961vjfTIZNH0y/t4wkmPKkAGM8cVlxBcAAbKfGyxDkwuOWn07uUSPFn1g5I9qtrTKQAMOCOOKqBse6d1+gknJ6mra2DLCpY8AcVZzSK+/D3FyyRvsCLgso9QNc28EsEWxZDJx1k5Jp4kteTEgbARgjvTykc+571zfa1uvCKst0j48tCvcg121+oyGhkyO4FOFhzTfDLmsmVjHD30TEF1deO6muTFYTgPiMnPU9jToA29P6CuBEjAjaMijvfsai+t2VoUKkEY7U9Ue2UJBGAMDHSn811yeEaKKTNLWgtFFFYIU0ho70GhrF+NLctqEDjgMmCftWYvLcSqFQjC9B71t/FzxFI0b6wDn4FY4FS5CjAqOetuvh7KqHSmWYvHmNj1KHGaZ1Lw5dzQjyLuVHVtwcD1A/etNDG3BxxUkNxili+WX9jCofEtshhniW8T9Q9DVJ0iSQgh0Mbg8oeorVXDAAkjAxVDAg/MO+MbmzWZDH/xYRSlQDnmpS3GRwah444rpeDikqkTVl5rosaiqDnJ6VJXkUtbXS89a7ZVIpvil3nFYKg3mmxXU8ZfHB9qrr3RYrokKuYkc5+9XoVnyRjHzTm5kjZUjTnsDxW4yFlqj0PzEAgkYsF4GfamdStVknkKj1McCrVIhaBmJDTP0A6Cs34q1lNGtSVIe9lX+Gn6fk02trdph5qg8bXUbS2mjWwMjRANJjsT0FOw+FXaFG/MoMqD0NMeDfDdx4huzJdTBGk58xu5/2r2210G5htYYi8ZKIqkkDnAxVscfDzOXk7ZbcwDLbeME5qxnma1tJJfq2gnb7/FRIcKysDnP9qm3CpLBtbDZHI96fK+PCGPtmk1/MqiC0mbe3Kjnb96ulWWcFRMiH2XnFN6fawxM7xqMM3HFPSWcbvv5V/1KcGuTHtPboy6+obGn3OGJvM8cDZTQs7xGGJEb7n/an/KmU+idgB2PNI81xCcyNGc9CRimvS/RJsxJBqKZCNE2ecZpEW/idQYw4bqV7U6l9IxxiN8expxbq43cwrjtzRrBvlewtuiXscdK7qBDebF2yIQfcVF1rU5bW2WS2HG71EjOBXXLqbRmNt0uutLmsbJrs1xEcylABzt4zVfY+IJYbktFJvQHDAnINZ3lV/4cnodJUaxu47y3SaJsq3b2NSM0yNmnVIehoooZtgvF8jDWCjH07QRVZAAXzgGtn4n0P/FYFeEhLmP6Ce49jXnj3Mun3LQXiGORTghqjljdu7hzlx00ccSlcg4rsooHBzVPBqsZH1j+tPjUUPRhSXwezyduwMEe9VezYcVJluQ56jFMM+ScVlPiA2BzXcbY5FMZNG7bnFKomLIM06smBxUEPmuw/cGsCYGpV9XHTNRRJ701cyu8TRQkh2GAR2o0W1YynCgREH7GozCRjl22j71SxxXNmAqTbgP1c0xe3EzoVZyftxS+D45YyJWseILXTbaVs+bMDhFH8xrye5ur3VL+e4nYvNIcdeg9hWqvtNu9RjK2sDuiHLMBmtb4J/C64N5b6jqb+VbrhxDjDN9/ar4S6cfNy7XX4P6Bc2drJdXkMkakBUVxw3fOK9NwfehFCqFHAHAArrNXk05Ld1mbcmOUZXKk9akX1/b2USswOZDtXapPP7V5Vbya4zjZOdvuJMCp/wCY12FQfzZ/+yp5ZY6UnFlK9CtMCI4BwSTT3mLjqa89i1LxD/65/c1zNrXiaMfw1Eh+4qWsVLhk9CMqD6jWY16/J1KOIMdmBWOvvFviu3GXtZFX9QQMP7VTy+KdVu7qJ75WZUPQpgit6fcZhLL5eqWsmFGKsYbsAAPnP2rO6Ldpd2yOhzkVaghsgjrxW63D5xeh4SAzMo47mo13e2CRMs11EqkYwT1ryLxve6pot20YmkMMo3Qtk8j2+9YaXVL26fMsrAHtmr7mtIzitr2pta8OacxWW9jznooLE1m21uzudZnSxi8i3z6V49R/V+9ebJA73O/k5OcmtVoiLvUSKPgntU8tfTowx17r03w9rZsJghyYW+oE9Pmt9BMk8SyRMCrDINeRxsY1DcVq/B2sr55spG4blM9jT436T5uP7jamjNAoqjlHUVjfH3hxtRtje2QP5iNfWg/nH/NbHNLxilsbjdV86ESRybS5XHap1tcsmAXzW78feDvzCPqWlR4mHMsSj6vkV5PJeGJirnDA8jvS3j36dWPLPtqVvRgHdTy3qkfUKxkmpNjgH9+KbGpSucK/P/aM00+LyZeoL8rjx+24/PJ+qj82hOdwrGxTXkn0xufk8U+Eujyyj9zVsfx2d9o5fkMJ9NUb6MHJYUjatAinMij7mswts0nEsefsTUgadbqB5ieongdTTT8dl/WX8hNeItX1+BjsjkBPvUm31aHHDgmqg2sI/wDKCj4NNvbY+huD7iqf5uNntH/Qu/S9lvllB2ktnsozUOaO5uHVVidUJ5bGOKq8zwHdEWBHdDUqPWLxeDMT/wC8ZqOX4rOeZVJ+Swvix694UstMjs0FqVdgoyrY3L+1aMAdq+f5dTu2nimineCWL6ZIjtOPY+9Xth451yFFRrsSjpmRATVZ8Hlkc+XycLXslJuqr8M6hLqejW91cY8xwd20YFWv7Vy2aulpdzbyK/0PWdGd90DXEC/TNEM8fI7VTyas/nosmQQ2MEYr274qLfadZX8RivLWKVD13Lz/AFqV4v4vjz37ebWl/E2CSKmtcwlMDBNTvEHgezi06e40lpop40LLGXypx25rFWTSrbBfM3SDqallLjXRhnM/TTfm1wBtU/tTF1pdpfqdy7XP8wqst7hmTD/UKsbecnv2olU6pelWSadEIVO75PerdG6ECqyCQk89qnRtxWykyiB4l0e317Tns58K3WKTujdv2rx+TRZbe7ktpRtkjYqw9q9ybkV57+JFtNBcW2oWqA+bmOXjuOhpvZZ7Z6CzWMqjYPzVjHbmI70OD7e9V+ledPJvm6+2K0aQBlGT0opzlvdF02tkEUsV89pdxzo2CrA000Xl5IGR8VDkXcwO402Iz/V73aTLcW0UynIdQw/enqyHgHVxc2C2cjfxIh6c9xWuzxVXn2apDxUe/wBQtNOt2nvZ44YwPqc4rPeMvGdp4dhKJie8YemIH6fk15De3Wr+Kbo3F5KxTP8AMcIo+BXTw/Gy5PN8Rz8nPMfE9tx4k/FaKMtBoUHmv086QcfsK82uhqGr3Ul1OFVpDlmC7Qat4rKysQN2Hk/U3+wpue8UnCqW+/SvQ4+LDD9Y5cuTK/tVZHpUKHMpMh7jtUyOJIx6Iwo+K5Z52+lOD0wOlclJsgyEgVeYf0nf+HxIEGW4Ap1QWUO/oTt81HjiwTJOMDstSEBOC3PHC+1Z0Fzp2MtwIlCL7nrTuxQcnJJ75psNkdQD7U4DkdRW9dM3se69RTbLj6eKdJHauXbdwaGU1gdRnA64rl488/WPjrXeMEHNAzn4PxTbKjtEpOFYZ9jwaTy5F6Bv2p91DjkAn7U0qpnHKH4NAbn8ONemjvk0ubJikyVyPpNen7xXh3hdlg8Q2MskjFFmGQT717jx7143zMJjyeHo/Hy3iYzRmkzXVc6xODwRkV5H40sV0TXStsCIJ180D2JPIr1usP8AilaK1jaXn86SeXj3B/8Ayp8k3FuLLWTFwzq+CKsbaQDkVnoHKNxVnbTHI4rmd8vho7Zu/XNWMRyBVLaOW4q3t+mTzTxPJIb6eKz3ilBLpkyuOFww+4NaHIx0qp162NxYXEakBmjOCfenkJtiLQpE2VHWrWGRCvJ57VkkuXRyrdQccVYwXbY55NFh5Yu5JUI2nj5qsk/zSVBwO5pp7hjye3apVuuV3NzgdKbCMzqw8P6k+malDMDwGG4fFeg+LfF8WlafGtiBNfXK/wAFBzge5ry2OMy3CIDjJqdqMiafGbhw0sxG3cTzjsPgV3cPFM75ef8AJz6xXvZbpnv9bn86dzuZd3APye/2oe9muBi3CwQDje3A/YVAu52LCS5/iueQv8qj7VyI3uY/NmlITsqivVxweVcz7y2sR6tM/dqVWmkBKIsa+54/1qOJEjwIowp9zya4kkZzliTkVWYaTuSWBtyzzZIHOK7gZQDNIOP5fio0ULEhN2QRk5pyQ4fAAGOw6Zo6wdqfLh3G88np8U8FxyMA1XxAmUEn5qwzkZos02XZq4PlkOOhrpGz+9JcjMJ+K4t+VAoG/J9SehpeAa5Bzg80hOcfFZozrbRgH70melBADEe9ZQPt/pTU6k+oHHPau2OP6U2TkfFE9iw/ZS+XcQyceh1P9DXvkTq8SPz6lBr55hJ3lewr2fTLyY6dakseYU/0FcHzcN5R0/Hy/wCr/9k="/>
          <p:cNvSpPr>
            <a:spLocks noChangeAspect="1" noChangeArrowheads="1"/>
          </p:cNvSpPr>
          <p:nvPr/>
        </p:nvSpPr>
        <p:spPr bwMode="auto">
          <a:xfrm>
            <a:off x="2783681" y="748904"/>
            <a:ext cx="228600" cy="228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350"/>
          </a:p>
        </p:txBody>
      </p:sp>
      <p:sp>
        <p:nvSpPr>
          <p:cNvPr id="54280" name="AutoShape 12" descr="data:image/jpeg;base64,/9j/4AAQSkZJRgABAQAAAQABAAD/2wBDAAkGBwgHBgkIBwgKCgkLDRYPDQwMDRsUFRAWIB0iIiAdHx8kKDQsJCYxJx8fLT0tMTU3Ojo6Iys/RD84QzQ5Ojf/2wBDAQoKCg0MDRoPDxo3JR8lNzc3Nzc3Nzc3Nzc3Nzc3Nzc3Nzc3Nzc3Nzc3Nzc3Nzc3Nzc3Nzc3Nzc3Nzc3Nzc3Nzf/wAARCAC+AQoDASIAAhEBAxEB/8QAHAAAAQUBAQEAAAAAAAAAAAAAAAEDBAUGAgcI/8QAOxAAAgEDAwIFAgQEBQIHAAAAAQIDAAQRBRIhMUEGEyJRYTJxBxRSgSNCkaEVM7HB0RZiJENTcpKT8f/EABkBAAMBAQEAAAAAAAAAAAAAAAACAwEEBf/EACQRAQEAAgICAgMBAAMAAAAAAAABAhEDEiExBEEFMlEVEyJh/9oADAMBAAIRAxEAPwD2/tRRRQBSc0tIaAXsKKSigDrS4oFKaAQUp6UgooAoopDQC0CiigA0UZo60AUtJRQB3oorkuAcZ59qA7rkmqvXtYt9JtGlldQ/AVT3JrzrVfxDcxSwwXBbIILbQCD8fFLctGmO3p76jaJL5RnTzP07qrtc8R2miyW4u1fy58gSDoD7V4dc+J7maQzeeWfP1LxVXe67d6leRxTyu4jX0+YxIApe1N0esat4/Vb8CzkCohAJf6Wqdpfj2BpTDfBWYthWhxtrxV2dXZrgqqdQA1d3F4F2m3YbQO1L2sN0j6An8XaYqZhfzW9hxRoXi7TdYleGJzHMnVG9vcGvn3/Eru3gfewKH/uyam+G9aktbppmjCuybdzVval6R9LBgRx0pe1eZ6B46SNAl7KcRgBmHOa2Gi+J7HV3KQCRG6qJFxuHxTzKUtxsXmM0dKAeKKYoBooooAoo7UmeaAM0tJxS0AUh60tAoBKWiigA9qWk70UAUUCigAUY5zQKM0AUUZooAzRRj3ooAqq1lVjgeVmdSvqBU4OfarXpWM/ELWZ9NtF2AeU/DEHmlyuo3GbrBeJtc8+GRLlTLMQQhY5x7Z+1YVcTwOLmXaM9EAyT813rl20s+9NxJPGOwqAhDKYycn+YY5qO6vrRuSb0LFE4C9CMdaAUiIId92MFiM/tilktvLkUYyc5bHcdjS3CvIp2qAFGeKaVmnNwz7Cu4yMeST0+1GlA7gJ2Awe56VFWdw+0cnsSOldqXVmODluQR80BayuTvEG123ek7elMzyuoPk7i5HPxTNmDGrIoLSE5HzXcU8sLLlM8+oH/AJrGnbbUJIEJLe3atJovie7tZkAJZVOVGKzOoPG6eZn0Zx9NJbS+VGsmHCYw2O3zWB7bp/4iZ/LpNACjYDSbq3NlqNveY8iQNwDj4NfMdpqm5dnTnKt3FbHw1rk1tfxu8zLCAC434yB2pplS5Yx7vmlrJaV4qt5ZY4nuInDybVBb1KCOM9q1QYY7Gq7Ss07oooxWsGKDSUtAFJRSgUAlFLRQCUtFGaAQd6WiigCiiigCiijFAFFGKKAQivP/ABtbz314LY5G0+n08Ee9egMcDNY/XHiF3JOuS7gL+wpcvRsPbFSaBaq5BjUn3PWq2fwnFMxaIbT1zitOWJfdT0fXmueuyY+GPg8GFdxMmS3XNcS+CyGJD8AYrcjPSu1jLcAVm6Ory2Tw8I3KGM555NVtzprW7lCo4PtXsNxpXmrlQN3es9rPh6aZXwmc9cCjdjOsryyW1kicuo3hffqKaaV2YZ4UHOCeDWwvfD00YzJlR3NZ2e0WO48tdpZuKaZbJcdGJL0TRLGMoFOQCaIL1mBiZyVPY9qjzxGObK7WAPPHBruNomccKh7/ACa0ptRidnX6Rz7c1cR3EbRAFmzjkE96qr0PHEAoGCTtxXVmGUFiQNvU/wDFbrwGs0DXjpshlYLI6fSH5GK9Ls/F9sbSAs7AmNcgZwOK8QMvmFS3DDkHPUVYrdOFADDp70S2MslfUVFFFXQAooooBKXNJRigFoFIOlLQBRRRigClFJR2oANBozRQBQKKDQBRRUbUbj8rZzTd0UkfegI+q3y26FMgsRWKv7gyyHnrVLe3982oNK85dGPI9qkLNvOQKhlnt1ceGj4GRT8a5pqLkdKkoyr1qTo0dRO9S4V/rUZHB78VIjmUEU8LZUwHim5MHNIJRiuWYGi3wSRTazFE8TIU7cn2rzPWrBVl3xt0PGK9ZvER0OevvWL1u0QuxkjUcfUKntutvPJI1KMoB3sTkk8faoiDy33eWAVGKt9Tt1iz5YJGc7QOtQrp0/LIkVuYpU5ZgfqFUl2lZpDucOV9ZHG40jzvEo2KCHbnHtXccrSxzSFQHJwpPauF/MpIyvGC23AJH96eENXNzJJsVIyGHAqSGnxycftUZGeGQjbh8nDe32pwyzEk+mtrY+xKQZ70UhYDqaq53VFJmgkdTQ0UUgcGlyM0AooNGaKAKWkooAOaKO1AoAxRRS0AlGKKKAM1S+LWddCufK/zCvpHuatLqZLeB5ZPpUVitb1C5u1JU4UHhB2pcrqHwwuVecWcOoSrcz3zpEsZJIZTuwKmeGdRe9aSJ0KlBlcnORnFWMlrdXUrqYt+/hs9xU/SPD9tp8jyQxBJJcb+c9Klbj1dPXLabFEwQHFRLiUxk5NXpRPL2njFZvX43SIyIeh5OM4pdeFZXP5uQcxliR2HSptpcvIV8xcHvWWH5uGFrgRyGNV3uwlGQPtTuj+IoZmGXJ4yQ67Wx7/Nb0uts7zem4j3N0P7U6FK9eah21yk6B4269Kmo5PB6/60lgcXCjYc1l9VdBvU/T9q1pG4YrJ+LNJu5oGNpgkjp0paKwmpKHuNykLz3NVV9ticNkYbg+5qXqFtdwD/AMTnIGOB0qsuFD4USb1A6HtT4o1GuAVXfCSyk8qR3ruVpfysbRMFKDn1cnPb7VzO38MI2FU8hhTHl7ACruGYeo9fiqQh63YupA2sSvUnoa58kd465t4ijt5g3ccAd6kDyscxnP3oD61uZTHjGPtUXzjv9TVzqTkSLwfTySD1poAyIOMGr2udLLFzjJNKSwHJqLcXP5K1aXyywQZIFMi/MqhzEwz2qdykPMfG1iG4HNAlIbJJxVe19Cp8tDkd+KJNQhBxh1GOfSazvB1q0/McknmnlbcucVSreRMAVfj54qXHdhVDbgQTxzTTOVmqsKWuUbcoYdCM11TMFFFFALmiuc0uaAWkNLXJ6UBm/FGoLHttgeeprOeYZSFHWl12Yy6pNk5wxFVGpXUltGGiGWB6DvUMruu7jx1gvrLMhxFwo/vUraP1c1k4NbMCAxRSO36F61b6XrNrqUZ9LwyocMjjBFJVJFjOdq5NUOpI8nKMfkZqwu5ti/VkHpUUDeeelF8Gxx2rUiSWF4J0YxuMNtPWoVz4HsbjE9lfXEMyHKBzuC98D4rRJYhjnFSUsSuOtb3vpl4sbdqTSY7yxYRXSrjP1Icqfke1aSFt4HWuVthjGOKfhj2DHal2yzRwCot9II4yWqWDjtUbUFBQNjOKyseYeJr+ITNHkKSSNvc1kXEcMgYEkE5IY9qt/Eo26zLKyF1++MVV6iUJXYhQ8Hb1psUcvaLIVbJ2Z5zn2+1My3AKJHjaVByffmuhIVYMRlM8qe9MEZLBkIwePeqSJ1Ke8ferEHG3BAHautynnyx/86ahf05mHpAwp96b8vPOevxRoPq0TqZWVjlgSKdhKl+DVbcbp7reQOO4qfZIzDexFVqBnVGkzCiKdkjeo/alwDx70XUyvexwLnKDccjjn5qJqFzLalSIGcHuo4xXLndW1aepIlyIu0BBiuWUDA61VLq0rbsWNxgdwvFK+pXBi81bGcpnqB1pe0retWHk7mYt+1cpbRA4xkDqCajrevgCSCSInsRXb3KQsodwGbtWbGq0tsoWBAOgFO03bn+Cn2p2u2enPfYoopK0FooooaKQ0tIaA808Qx+TrE6+7ZFVqiNj5krAZOFBq+8YR41lsd1BrzjX4br/ABGBkklW3Vx5hjPQVzX9nfhd4xso7eATKyRrkd6mSabbTneykOO6nFUdmlzAFeynS6iA9SlskVcWOqw3BKZ2SrwyN1FNob/iJqX8FI1UnAOOacs23YzzRrah7UunJU5qHp0+5Ac8UmXtXC7jTWqBhmpBXBwDVfBcBQAD1p/zuaNxmrtIOK5PxxTXm9veuHlpbW6PM3HFQtRkYWr464pwSZqNe5khZR34pbRp5d4lhLuWU85xWaZ5PNCzAc8ZHtW61q02SKjDncT96qv8JgEqG7AIkbAboBTY5+Erx21lpYkR1DswUnt/anViaQh0xhlC4at7/wBKu7nKKUxxgVR3+gG2ndVH0Gm7+Gz49rM3R/Lr5b7ef5fmo/mN2Ax961vjfTIZNH0y/t4wkmPKkAGM8cVlxBcAAbKfGyxDkwuOWn07uUSPFn1g5I9qtrTKQAMOCOOKqBse6d1+gknJ6mra2DLCpY8AcVZzSK+/D3FyyRvsCLgso9QNc28EsEWxZDJx1k5Jp4kteTEgbARgjvTykc+571zfa1uvCKst0j48tCvcg121+oyGhkyO4FOFhzTfDLmsmVjHD30TEF1deO6muTFYTgPiMnPU9jToA29P6CuBEjAjaMijvfsai+t2VoUKkEY7U9Ue2UJBGAMDHSn811yeEaKKTNLWgtFFFYIU0ho70GhrF+NLctqEDjgMmCftWYvLcSqFQjC9B71t/FzxFI0b6wDn4FY4FS5CjAqOetuvh7KqHSmWYvHmNj1KHGaZ1Lw5dzQjyLuVHVtwcD1A/etNDG3BxxUkNxili+WX9jCofEtshhniW8T9Q9DVJ0iSQgh0Mbg8oeorVXDAAkjAxVDAg/MO+MbmzWZDH/xYRSlQDnmpS3GRwah444rpeDikqkTVl5rosaiqDnJ6VJXkUtbXS89a7ZVIpvil3nFYKg3mmxXU8ZfHB9qrr3RYrokKuYkc5+9XoVnyRjHzTm5kjZUjTnsDxW4yFlqj0PzEAgkYsF4GfamdStVknkKj1McCrVIhaBmJDTP0A6Cs34q1lNGtSVIe9lX+Gn6fk02trdph5qg8bXUbS2mjWwMjRANJjsT0FOw+FXaFG/MoMqD0NMeDfDdx4huzJdTBGk58xu5/2r2210G5htYYi8ZKIqkkDnAxVscfDzOXk7ZbcwDLbeME5qxnma1tJJfq2gnb7/FRIcKysDnP9qm3CpLBtbDZHI96fK+PCGPtmk1/MqiC0mbe3Kjnb96ulWWcFRMiH2XnFN6fawxM7xqMM3HFPSWcbvv5V/1KcGuTHtPboy6+obGn3OGJvM8cDZTQs7xGGJEb7n/an/KmU+idgB2PNI81xCcyNGc9CRimvS/RJsxJBqKZCNE2ecZpEW/idQYw4bqV7U6l9IxxiN8expxbq43cwrjtzRrBvlewtuiXscdK7qBDebF2yIQfcVF1rU5bW2WS2HG71EjOBXXLqbRmNt0uutLmsbJrs1xEcylABzt4zVfY+IJYbktFJvQHDAnINZ3lV/4cnodJUaxu47y3SaJsq3b2NSM0yNmnVIehoooZtgvF8jDWCjH07QRVZAAXzgGtn4n0P/FYFeEhLmP6Ce49jXnj3Mun3LQXiGORTghqjljdu7hzlx00ccSlcg4rsooHBzVPBqsZH1j+tPjUUPRhSXwezyduwMEe9VezYcVJluQ56jFMM+ScVlPiA2BzXcbY5FMZNG7bnFKomLIM06smBxUEPmuw/cGsCYGpV9XHTNRRJ701cyu8TRQkh2GAR2o0W1YynCgREH7GozCRjl22j71SxxXNmAqTbgP1c0xe3EzoVZyftxS+D45YyJWseILXTbaVs+bMDhFH8xrye5ur3VL+e4nYvNIcdeg9hWqvtNu9RjK2sDuiHLMBmtb4J/C64N5b6jqb+VbrhxDjDN9/ar4S6cfNy7XX4P6Bc2drJdXkMkakBUVxw3fOK9NwfehFCqFHAHAArrNXk05Ld1mbcmOUZXKk9akX1/b2USswOZDtXapPP7V5Vbya4zjZOdvuJMCp/wCY12FQfzZ/+yp5ZY6UnFlK9CtMCI4BwSTT3mLjqa89i1LxD/65/c1zNrXiaMfw1Eh+4qWsVLhk9CMqD6jWY16/J1KOIMdmBWOvvFviu3GXtZFX9QQMP7VTy+KdVu7qJ75WZUPQpgit6fcZhLL5eqWsmFGKsYbsAAPnP2rO6Ldpd2yOhzkVaghsgjrxW63D5xeh4SAzMo47mo13e2CRMs11EqkYwT1ryLxve6pot20YmkMMo3Qtk8j2+9YaXVL26fMsrAHtmr7mtIzitr2pta8OacxWW9jznooLE1m21uzudZnSxi8i3z6V49R/V+9ebJA73O/k5OcmtVoiLvUSKPgntU8tfTowx17r03w9rZsJghyYW+oE9Pmt9BMk8SyRMCrDINeRxsY1DcVq/B2sr55spG4blM9jT436T5uP7jamjNAoqjlHUVjfH3hxtRtje2QP5iNfWg/nH/NbHNLxilsbjdV86ESRybS5XHap1tcsmAXzW78feDvzCPqWlR4mHMsSj6vkV5PJeGJirnDA8jvS3j36dWPLPtqVvRgHdTy3qkfUKxkmpNjgH9+KbGpSucK/P/aM00+LyZeoL8rjx+24/PJ+qj82hOdwrGxTXkn0xufk8U+Eujyyj9zVsfx2d9o5fkMJ9NUb6MHJYUjatAinMij7mswts0nEsefsTUgadbqB5ieongdTTT8dl/WX8hNeItX1+BjsjkBPvUm31aHHDgmqg2sI/wDKCj4NNvbY+huD7iqf5uNntH/Qu/S9lvllB2ktnsozUOaO5uHVVidUJ5bGOKq8zwHdEWBHdDUqPWLxeDMT/wC8ZqOX4rOeZVJ+Swvix694UstMjs0FqVdgoyrY3L+1aMAdq+f5dTu2nimineCWL6ZIjtOPY+9Xth451yFFRrsSjpmRATVZ8Hlkc+XycLXslJuqr8M6hLqejW91cY8xwd20YFWv7Vy2aulpdzbyK/0PWdGd90DXEC/TNEM8fI7VTyas/nosmQQ2MEYr274qLfadZX8RivLWKVD13Lz/AFqV4v4vjz37ebWl/E2CSKmtcwlMDBNTvEHgezi06e40lpop40LLGXypx25rFWTSrbBfM3SDqallLjXRhnM/TTfm1wBtU/tTF1pdpfqdy7XP8wqst7hmTD/UKsbecnv2olU6pelWSadEIVO75PerdG6ECqyCQk89qnRtxWykyiB4l0e317Tns58K3WKTujdv2rx+TRZbe7ktpRtkjYqw9q9ybkV57+JFtNBcW2oWqA+bmOXjuOhpvZZ7Z6CzWMqjYPzVjHbmI70OD7e9V+ledPJvm6+2K0aQBlGT0opzlvdF02tkEUsV89pdxzo2CrA000Xl5IGR8VDkXcwO402Iz/V73aTLcW0UynIdQw/enqyHgHVxc2C2cjfxIh6c9xWuzxVXn2apDxUe/wBQtNOt2nvZ44YwPqc4rPeMvGdp4dhKJie8YemIH6fk15De3Wr+Kbo3F5KxTP8AMcIo+BXTw/Gy5PN8Rz8nPMfE9tx4k/FaKMtBoUHmv086QcfsK82uhqGr3Ul1OFVpDlmC7Qat4rKysQN2Hk/U3+wpue8UnCqW+/SvQ4+LDD9Y5cuTK/tVZHpUKHMpMh7jtUyOJIx6Iwo+K5Z52+lOD0wOlclJsgyEgVeYf0nf+HxIEGW4Ap1QWUO/oTt81HjiwTJOMDstSEBOC3PHC+1Z0Fzp2MtwIlCL7nrTuxQcnJJ75psNkdQD7U4DkdRW9dM3se69RTbLj6eKdJHauXbdwaGU1gdRnA64rl488/WPjrXeMEHNAzn4PxTbKjtEpOFYZ9jwaTy5F6Bv2p91DjkAn7U0qpnHKH4NAbn8ONemjvk0ubJikyVyPpNen7xXh3hdlg8Q2MskjFFmGQT717jx7143zMJjyeHo/Hy3iYzRmkzXVc6xODwRkV5H40sV0TXStsCIJ180D2JPIr1usP8AilaK1jaXn86SeXj3B/8Ayp8k3FuLLWTFwzq+CKsbaQDkVnoHKNxVnbTHI4rmd8vho7Zu/XNWMRyBVLaOW4q3t+mTzTxPJIb6eKz3ilBLpkyuOFww+4NaHIx0qp162NxYXEakBmjOCfenkJtiLQpE2VHWrWGRCvJ57VkkuXRyrdQccVYwXbY55NFh5Yu5JUI2nj5qsk/zSVBwO5pp7hjye3apVuuV3NzgdKbCMzqw8P6k+malDMDwGG4fFeg+LfF8WlafGtiBNfXK/wAFBzge5ry2OMy3CIDjJqdqMiafGbhw0sxG3cTzjsPgV3cPFM75ef8AJz6xXvZbpnv9bn86dzuZd3APye/2oe9muBi3CwQDje3A/YVAu52LCS5/iueQv8qj7VyI3uY/NmlITsqivVxweVcz7y2sR6tM/dqVWmkBKIsa+54/1qOJEjwIowp9zya4kkZzliTkVWYaTuSWBtyzzZIHOK7gZQDNIOP5fio0ULEhN2QRk5pyQ4fAAGOw6Zo6wdqfLh3G88np8U8FxyMA1XxAmUEn5qwzkZos02XZq4PlkOOhrpGz+9JcjMJ+K4t+VAoG/J9SehpeAa5Bzg80hOcfFZozrbRgH70melBADEe9ZQPt/pTU6k+oHHPau2OP6U2TkfFE9iw/ZS+XcQyceh1P9DXvkTq8SPz6lBr55hJ3lewr2fTLyY6dakseYU/0FcHzcN5R0/Hy/wCr/9k="/>
          <p:cNvSpPr>
            <a:spLocks noChangeAspect="1" noChangeArrowheads="1"/>
          </p:cNvSpPr>
          <p:nvPr/>
        </p:nvSpPr>
        <p:spPr bwMode="auto">
          <a:xfrm>
            <a:off x="2783681" y="748904"/>
            <a:ext cx="228600" cy="228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350"/>
          </a:p>
        </p:txBody>
      </p:sp>
      <p:sp>
        <p:nvSpPr>
          <p:cNvPr id="54281" name="AutoShape 14" descr="data:image/jpeg;base64,/9j/4AAQSkZJRgABAQAAAQABAAD/2wCEAAkGBhQSERUUExQVFRUUGBgaGBgYFxgYHRgXGBYVFRgaFxcXHSceGBkjGhcXHy8gIycpLCwsFx4xNTAqNSYrLSkBCQoKDgwOGg8PGiwkHyQsLCwsLCwsLSwpKSwpLCwsKSwsLCwsLCwsLCwsLCwsLCksLCksLCksLCwpLCkpLCwsLP/AABEIALcBFAMBIgACEQEDEQH/xAAcAAACAgMBAQAAAAAAAAAAAAAFBgMEAAIHAQj/xABEEAABAgQEAwUFBQYFAwUBAAABAhEAAwQhBRIxQVFhcQYTIoGRMkKhsfAHUmLB0RQjcoKS4RUzorLxJMLSF0NTY+IW/8QAGwEAAgMBAQEAAAAAAAAAAAAAAgMAAQQFBgf/xAAuEQACAgICAQMACQUBAAAAAAAAAQIRAyESMQQTQVEFIjJhgZGhscEUI1Jx8OH/2gAMAwEAAhEDEQA/AFCWCTbU/IaxFUhTgHRQ0gp2WnhFZTghyZgd9ABy3uRHRMY+zWmqnXKKpE2/s3RmFi8v3bj3SOhjPlwynG4h5m+jhlXMUnw68LwUw9BKADrBLtF2EqqNRVMlFUvaah1o8yzo/mAithaQQFbCEZE4w62KfWyzTzQVhMw+EkeUe9o6NMicgIcoW3r+kbzcKK7oSevAxmM1ClJlSFgAoI8X1pGbFFufK9IVpaGfsJSpVXS2DFCVTPROUf6lCOkTBCL9m+G5Js6cV5vAmUltLnOv0yI/qh5Ju3GOd58k8lI1+LGoFHEqTMAtOqeEUcLS0+a48E4JWBs90TE/I/zQZ77IC4flASbVLE5H7jIhzmXmDAkWAHMtHOjd6NiDIokpskMlrNYA9NzdrxZE02LuefpEM6aWA53+X11j3veUG5uuwXvbNpitonpJgQXOgSSbE7pAYC51irIvePJ05kzCpwAmxCXAulRKmLs4AsI0+A/76f8Av9ipbWy3U0oI7yVcG7J1e908C+qevMFV7TfaBT0s1afHOmOQUo0SxIAzGw6Bz4jCx2j+0xReXTKKAr2in2lbODqhPPUttHP6qoYkZSTuWfT5x6SPixyw+uqvbX3mWWRxdJjdW/aPUzAQAgIPu929uBKlMfJtYs0/2pTACFIBIbQEBuLO5PIfDbn0uqUSXLsHsBpo7NzjZa1JJJNkgW5u35fGGy8HA41xF+tL5OjYBXyEomd2komTjmWVKcqVmUWSDoBmOnGOiUyWlpHAfk0cBkV4CQAXJBL8Lnf0joHYvtsSRInqJf2Fk6cAs8Dsq/Ngzcf6Q+jZU8mN39w/HmvTOoUc6OYdvexq/wBrXNljwTvHoosr3xYcfF/NHRaZahxDHcW9Y07SUQnU5GYIUk5kKKsozaBJJNgrTXccIz/RvlZMM6h7g+RhjkVSOSzsSUpHdqQXFlqBS4VdJUEqD+zta+jWiOgqEBIljMUKUkkufCbpJYpDBiLX2vpGknERNmFIQlSi5BmAPmyNd3sMr66jnGsjDld5nMuYQys4fV3HuqBI9lx1N7R6h4ouL56ff5/ic/HlaetpaBlfMKFpVLJSLlKrBQ2IcN+VlaRdlYlnErXPLWSTxBKVOOJcKJHOCk/DaeYhQJVLJchSkKygm5ZvClyLknS1oo0eAIB9oLIFyCCPEGBHRdtdxDF6fp8fcz53JStdFv3KndlZh1Cn06R5WJC5WwKpSV/zSiULA2fKX8orVuaUXSpSUzbEHxOGSPFmcg5nB0Zoip8SUFBJSFJl5jv4krstJvpCONa/EKM21dFPDKwd4lJDpzt5HXrvHbcM7ZypUiUhYUSEAOGLhPh3Iva8cMrkd2t0MWYpU3tDZ+bWg/h2O5pKyQQE5OY8QUDfa4Bi5xm9x6GY5Ri/hs61/wCo1K5B7wN+H9CYmpu39GssJpB5oWPyjiU7EAr3ou4UoM5cAaK0D8rXPR4VtGpORF2pkCVVTQm6CoqRzQs5k+jt5GF6oQF3JLcAWgpj9YJi3D2AAfcDj5vA6RW5doW+zbHaSIGkC2Rf9WsZF04kn7o9I8i+bC4l3sPJM+tK9pakAcPac/MR29KChRUNCxI6hj8R/qjnH2SYNlp5ayLzCpZ6Zso+CQfOOqzZdo3xjxVGZys2kzvj9ecBsS7A0k8lQliVMPvygEueKkeyo82fnBKnPgD+6SPryieWOBI+ucDOCkqYDRz7G+wtRIknuv32t0Bldcjv6PHLqtKs2Y3ePphE4736Qg/ab2MRMkrq5IaZLGaYke+ke0ptlgXPEA7xifjrH9kmrs1+zuup5FCkGYgzJhUtdx4XYJSX3CUpccXhiXMC0+FuoP8AzHDqJ5acwKkqVoxa0EplfNMqxIWw8SXSoXG6Wjn5vDWR3Zpxv2OrELScwUX5hwfQwOx5BmS3KvEhSVgMQAUHNYFtQCP5o59R4nXpuKiY34jm/wBwMFJmJ1ZQSqe/Iy0MfQPGL+gnGVpo0UzoMiqzMTrv5RZd4XeyWJd9Ty1qPjCQlTBg6fCfN0mGGWuOZlhwm0yi1Kl2LNbaOefafjM1BNOD3ctbkgOVLSOJ2TmtlZzlJsGB6RQ1DkpswD6fKOGfaxVFWJTA7sEAMD4fDpztfzj0P0b42PgsvuY8s3y4ivImlGZbXtkJHQu2nC7WitMq1LWFkXd3tc6+YiWYxA8TsNxf87RApgNHNvTb5x2UxTVmisQa+Vi2Xlqf1+EayPGlRLnR+Jvp0jz9kU10m/xi5IoVJZhp+cRyLUNlZM0pZOjfE6wToqhRNxp1+eo2iOdICi24/vGvdlKSQeI5aWIaJFklE6Rhv2hzO5RLSkqmpGVUxR8LCySwupRSxa3WJqnD/wBpvPUZiz7JVcIP4UhkpHQdXhFwWpuTxY+e/wBfrDphtU8Y/Rx4pvgqs1Y1zhsBy8P7qehmsPELlrlxu7DKTuHvBCqSpaggzcgVm2u4AygAkG5Jil2pCpM8TQ+SYA52Ckm7/Ajm8YmtfKfZXcoJAWFAi4LPYg3tY3hkm5Ti3ujFKCxwcVo0nAZiJIWlSUg5LFJIDLV4tfdL2IuQ7xdoZ7qH3FBJVZnCTZ92BUH5dIpyKhSVuFBSncDKCGIyqzaKAAfcbcYkFQJbEj74GwBmA3bdI678YObXJV7mZJyxySNsbUe7HErUpRsyHdBSBxtfoOMDJIAUMi7HS79QXuxgjjc+WuUrKbgpygu5YBKlKfiw9I37J9lv2qcAHEpDGYrccEjbMb9A54O16hsyxi1ar4/2VRhkybMyyJapihqlCSQHFrtYEbnhDVgH2czxJUKju5ed7BWYhx4fYcBjzMPdEJcpIlSkoSBYJSoP1bUnmY9nz2Dk257dYTLJyHw/tr5OczOyqKVbFDq1Cj4n/h2+DxHWSTq5aHLFKcLRlILP4TuhWzcQbBvLcMtzZZDoXqNxuNiOTMfOE8tnV8bJHLGvcR8Slsoj6+t/OBU2n4Q14rhmbSAYkKSfGLcfrSI2aOAOFOvn/SYyGWUgMGj2BsnAZ6vFF0CKanp1DOlKQolIPhCQA4O6i6vLnD/2axg1MoZwBMYZgNDzD/KOff4MZs4zC5JUS511cfBoZcDSUG1iNOUdFW2xU4xUUkM6Ekd4nz9REqV2HSIEVWclx4gGJ2I289XHSN0nwjpBmZlhK/lGFfnx5g7GIUq06RomaxJ5/L/iKaIclx/s6mnrpiX8FlSx+BQcD+U5k/yxTpDmK3b3QPif0hs+0mkfuZo1GdB2scq0/wDf6woYbKypPUP8Yw5I8Wx2K+SDKacNFPEvCgwSpy4gX2gPgLawqjbJ0Hvs+lFNICffXMUP4SogfEE+cNfeNeKOF0olSpaEpU0tIBUegGmgu/WCKp6EMCzsbl2BZw/PkI83PH6uaVtLfYlypFrDHCST71x9ekcW+1QBGILmS1BWdIzgEFiE5SLaeEC3XjHUplaVqQyhqLEMkE2ud7GOOduV/wDWTXb2iX5apbjaPR+Jlx8PTh0jI4yvkxZRJUtQCUkncf8AEE6TClGYAsdYYMBp+7pu8KXXMJUS2zADyb5wMqcVBJ/e5dmCQ3QmHOTekao41FXIZJOHSykApBZvKLC8IQRYbbXv0EAMIx5Shl8KgOD+UEcUxKalGYEoFgSz3Nh5wvd0aFxasH1mAEqdA+Hr+cAsTw2bKP7xKghWhAseHTSDFHjAJfPPWoEAgDQklhlA5H0MN/7GqfTLC0k5horXryMMUnHsS4RmtHOsLVlPy+bc4a8Jq7iFJEopWpKh7JbodLfOCOHVnigsi6aFYXWh1r6RM+UZahzSeChoR8fWEObh0yWrwsq+g2Zrgi4vw3B4GHqgnZgIFYzgiHJCE+LxPlG7bAAsL6GDxNPTCy41LtC+cTQUMpJUskHMrVgCGGzOeG0S08wKdrDdyTdthvaK9VhIykqRlCVMfEt3YGwdtyAzuRtFJcpcoBwcr6HVPB+Bh0rivkyeioqkGpsnw8QqwIuC+w4GOudlMG/ZqWXL0URmXzWr2vTToBHM+wkj9qqBmciWy1jaxGUNo5IHkDHYEKfRv6v7NCJ5G1xZnzO3s9nywUspIUOBY/A/rAuetcoEpedL96Wq8xI/ApV1W9xeuxGhJTFqF2ccvq/l6RCspXuxG4sR+nQ+YjPSZmkytRzUrSL5kqAD/eSoOhXVrHm8UcQwzMCB7aHKfxJuW6s5HRY2j2kWRPmSj93MG08StRw8TltiVbNBSYXynQ2BPAk2PkpvIqgVsmPI8clJCWqme8QqowLkWhjxCgPeOhNl+JhoC7LHAAKf1ERf4eAMy2I4bPs/p/zsvLljiVv8jvrNGUVL5F9PZvOMwyoB0B+eto9gkqqcuA46t6coyOX/AF2V7oVzY00lCAPI/KJpFGBFrKwMeoj13uKcj2nSzxMNB0iNBtG40EQWbr2iiZnxU3qpvk8WaiYySeA/KByJt0p4DOfPwp9fH/TECiBPtBpDMolK3QtC/Jyg/wC/4QpyMDXJpZM1du/JKUnUISBlUf4szgcG4x01VOmZLKFpzIVZQO4s4hV7a15m5OCSWSLBOg9YweTOpxj8/wADcKblYGkLtA7EVZ1IQ/tLQPVQHyiYTWTGYDJE6qSkgFKbl9tger/KM8pcVZqydHSKeQGJdkJ8RHG1h9c+MBKmcSqwJJNgOJgpiE1ShkkaMyi4BUCzgPtz6wCnzAFZQbcefLzjmfSGNKaajSM2K6PRmchrh9wNNgTCX29wYTFImIcqJKVAagWyudzZrQ4LmLUCJbgMBZRZwdTzgXUUWUhzvsPzMX42NxkpQX4jKb7CGHlEmWlASDZvyijinZiRPuUAE6kBn6trFf8AbGsdov0da+8dNSaZqUE0CplLKkHKhNwxUo6sAwcnpYDSCq61Hd6JWm2boWZxw5wC7T0ckqC5iyA4e9rG3PNtb8ohw6mpJi3QvxAX8Rul7a6h284O32DroYsNwmUDmloyvc/87wZIAGggPRz8lnfnxi5MrQ3OBc7L4fAgdtMHWmeO6QpSZrk5QSxGrgdYBfsU2WMypcxN90K+bR0itLrR5/8AbBijSGhnLVCFj9xI7P4g7X1g1ikvNLzDVDm24IYjmND/ACwSxTs3KWM8sCXM1cWCv4gLP+IX6xRCrMoaWI+Bi4vi7Le1QqzJgbPqhMwgm3tBKWW6QAW0bZweMV1oDkKZveJFiN4jrpplTFSwhdjrnDKBAKSyhZwNuYiimucAFK8tyAwLMHD3FgzseEdBwvYhs6R9neH9zTqXkUVTlZixS+VPgSPERf2ieZhs/wAQTv3ks8Sg/wC5GZPqYE4HlTIlJMwghCdHLOASCEgtfjBdFQD7K0E9Uv8A0m7xy5yuTOVkdyZKipOpKVp++hnH8QBY/A8o2UQfFofvceR5cjGk1Khcu2hYZT1B36RAuXNFgtKgbhxlP/ifICBsQ2yiZjVbKDFUtvQqP10i2urGUudfr1eAWK15TPlJb94kqDDRSFJORSeBChkI2J4ERfEhQSFK5DoS/qW9NOvP8nPOCah3+w/x8SnuXRpU1syZMCSlQl6k6XSXuRsWZjz1OlarmKWA2inLaOB7xP3S+m7EmzBUs4+F/dNmOha+2ofbfpr5JICTMXpmDA++SCANbXGmnxMc9SU5JNe3/fizpV7I0k0qyHQElJ3Oe/Fm1Gz8vIZFCoxJj+9C0qbQJLNybbbyjI0Rwzr7AfpyOh1K2jAYrYktinmfyMbJm28o9aJosJVaN0qsIrJXaJidOoiFHmKTAJZfe0CKDTMdVl/JvCP6b9VKjftDVupMsae9039bDzMe0urmIGloICaEi+kI3aCUUzpod0lQUg/hWkKPovMPKGqom5lgHQQE7ZIH7pQDAgj0II+ZhOZJxv4GYtSFCrWyYPdhacy5E2pIfMrIkM+jOeQct5QrYxUZUKPAE/nC7TfaDVIk9ynJk4EHfW72jIsc5r6vf8jM00mkzsqe0Us5EZEKWUkrLlIRw4hRcpTbUvoxEU0YeM2ZV72Hx84AdhUTZ0ozp6UhKiO7DXUE6LvoBonzNt2iTMzqLaD5wPpuVeqraI1C7h0TEWgNi6bPwg4sQPrJLgiGMNCJU1jq1uIt0+IACxvA3tJhipa8yQSk6tqIF08zN7K4TKI1T9hgBObMhpkzcqGYD+EHQfExZnJmhH/US0Klm4yoAbmCLpPMEQMw/E0y9WB3BgpJ7SJYoKgU7Rdvosjoq3JZRJTsTw58+cXBiiePSAVatLlWYpGwt9PHlFQLmHQhPE6ny2HWB4tsnOlQxUc/vFZthYQcp1wOoKQIAEEpY4QdERZCnECa6Uxf1/KCTxFUoB+toIBrdiX2joApOcB1J+I/X9TCtOQ2UOWNidGdh8n4w/1chlMdIAYvhCVJJS6TyuLX0P5Q7Hn46YrJC9oZP/79IATTyitIYBa1d2D/AAoAKm65ekWqftlNVZUmSocMyvzQRHP8ONgIP4cbxnaQuPi42toeKPtAn/41y/4GUn+lJD/0wRpsRSoEOlQ1YC6eqDp6CFemi3MYpvtodCDyIuPKJQjJ4EX9h0QYiM1YSC4SgAcsxJUPRKfoRZFRrLB1Z/r61HF4EYPWlUxaycxGYMwHiS6UvzKQC/UgQWw5CQhyo5lObjUl3NrsRd9jyEcPLjeTK5X9xUI+nHiydVOHJNkIA3s5DxpVrUqWFAXZglTMBmFwDu2gO9o3rSAhKEm+bcD2QH033vx9IiEw8yss3n4So8NvnGVvjPVMYiumgDeLvlHdjLLE3KXKC7HhaMi4gKa5L/LlHkEvMy/5foM5sYq2Vmc6EaciPmLm0VZNW4bcajcfqOcFzI8J5wGr6Ea8PIjmCNDHtmLjTLfeW9IkTOJPIG31wgZToURdZ8PEAv5/rF6llZUuokkkOTw200ERMjVC7WVbz1n8WXyTb5ufOC8qccjnoBC7Qz05itRHiJN+ZeDiauWlHerWjKn8QYfHXlFWMaLdNLs51N4pdsacqpnGqSD5eyfmD5RcwXFRPCiZfdy/cWQUv1fSIa2rTMzIF0kFL8Xs45c+UDJWmUtSOTdpC0hQ5N6kCIOyHYk1IM+a6aZBYnQzFO2RJ2D6q20F9GrEMElKKUz1Hu8yc+UscuYPfb8r7w2YzMT+zmRICEiWBlSPwe6kDQWIf/kpx5OEGl2TNDlkT9ij+2AJYMAkMALAABgANgBF2ilZU8zc9T9fCFHA6kzZqRsPEroP7sPOHinkEiExt9j5NI8Z40VIi7kAiCZOAgnoFNsGVeHBQuIVsQ7HS1F2Y8Q4PqIc1zRFdc0bwDkNURDX2K4TF+eU/MR7J7JhJutZ8wPkHhqq69CeEC5uMy39oeoikyNJHlJgMpNwm/EuT6m8FJVGNoFSu0UoFioeogpT4shTMRFN0WkmWkSImEuMlT0mLCWiuRfEhyxpMiyERHMlQSBYBxQ2fcEfXyihNkloIY4nKgqLlhoNzoG8yITavHJ8sfvUW3IuPMbRTWyrKqFNMUOcHMOmXhWk14XMKukG8Oq2VFlRY6UptEtTNZMV6Gc4ER43PyoLxJdDFoGYRU3mBJuVqdvuu9/U/GGCRPYFRPhFz5fWkJmCVYSCWdSlEnkXe301zxgt2ir8qEJl2c5lAmzJ0SDqHJP9McPPheTJUWZH9ZhulxAlyq+Yjw7JZ2boDy1PGLsrK9s3mxJ6m1tbQuYbiAKQR/fa3UXtBD9vAD94lPxPkIyuWSDVoBxTCFViqQouGOpAO58i3rGQF/aVm6AGO6iHPO+nSPIO29uCK4nUgqIamUDHgm+IRIs6R7YWtA4yMjvpxivWVJVKmAalCgDwOUgfFokxGqc5Btr12EUqhlBMuxCz4he6E3VpsVZR6xOkH2KGDdhpDjwqqVAspnUE2OqlEJd2DZnvDnR9l8g/dyRJ/EmepCv9CG9SYu1OLyaWWkFgNEoQm5/hSLAcywEDldvU7yF5eOZL+n94U5RWmMXJ9A3Hez1Xl8E9Uwi4RMKVZuSVsGP8ST5Qr0mIyjK76ZPnpb/2ykBRIeyWAB67btHQ6fGpFQDkUTcZkmykE6FutgRYxzqV2SMypWJk32JinYE5glZIZ7IGlr6QvJSVoODbdFyiT384ImOEqdSr3bg/EkgP1hqnYPT+6jKrilSgfV7+cCxTU8pSWKUqJYqUSToSLv5+RjWfiYzFNiQ9xsNAXHHXzjNy0NcXZ7g2DpkzpqgXCm8mcn1JHpB1WJhIhUGKkBibkl/kPhEa8R5xXOi1C9sY5+JvFaZXcYTqnHzm3bl8uZhlwnCFzkhU90J2QCxI/Gfd6C/MaQO2FcYmk3FSpWSWlS18Eh/XgOZtG6cCqJv+ZMEofdSy1eZ9kf6oZJElEtOVCQlPABvM8TzMewxQQDm2L0vslJTcgzDxmHN8NB5CJhg6BohI6AD5CDShESkwVggs4Uk6pB6gGKs3svJVfIEnijwH/SwPm8HgiPVJgWy0hZT2emIP7ucSBssf9yf/ABiZMyfL9tDgboOYegv6iD+WPIBxTDUmgXTYqkhwYj/xsBQCtDp9cYnxHBkTLjwL+8nf+IaK+fOFSsEySvIsC+h2UOKSflqHiugrTG6eApPWF7FqAzLpABHHfiLbGLlDWjKA+kU51b+9KX4fKK5WTiAMWwNQSlSZZzBRCsofws4JbW9oGKkqSQoR02knpI+iTFDH+zveJK5SWWNRYBX/AOucHdi+PHoC4PXMA8HJ8lM1BSoOFBiOsK9Gu5B8JBuDYg7gjjB6inkflFoJi3XYQunmW8UtS3B4E3IPxaJJNWmdNackGUUgh9LcDq91Pcat7sN8ySmYkpVcGF6vosk6U4sPZPFtPO8Y8sfSlzoTx49Fii7LhKHS7KudjfR9wwb6eLCcMloLqdSjoLqJbXy5mCdNUkC9+cD5kxSlkIX/AJhu4DgJvZTsGFr8X1McbHOWebUnr4+QaSK6JExTlKloBJYDg5Z3OrWta3mcgkzakDox+MZD1lf3foAPi7hxqNYgrq3Il9yGEBqftfIVdK2fUEEH0gdiGMBSsz226bR7FUxTTCAmWc6keg49dvWKNDiSVGZNd0glI5JQ6firMfMQI7Q165VOqapWQaIT7y1n2X4JGrcEwG7HzlTJYQSyUEPp4idMx1sxPnCsk1EZCNug/LC5qzNme0rRJ9xHup6trzJiWdRltrx7MnJQvKSxYf3gjJS4s1/jHNk22bkqVCXMmmTPlq0yq8XNOt+VgeTA7RPLrJ6VrmSx3gUSoswUCq58JNxcwaxHCO8LpYKD5CeJBDHjq46CFGZTqkOkzVSy3sqTmBGnhLhxBKVqgFGnZfrJgqZRmS5a+8QWmS9jLSCrOx0INrcTazwLV2gTLkLCEhJOpAuep3ifCJpSoqVNmslspAyJPEG7q+UBe0OJIUMqGYakAXOkT3Dk6QQpa4qD8Y3qMRs2pNgNzAeRUZUwcwunSjxrus/6X2HPnAtAp2gt2bwfKRMm3XsNkfqrn6Q3yajYQrSa7NpBukQWhkSnQYRPjcLivKESBUECSZo8jXNGZoFstIlRHpEaIVG+aKCo8IjQoiR41eIUQqTA/E6NM1BQsOD6g7EHYj61glMijUKIiMiEOrWummZJmnuq2Ukb8jxG3oSDm40pU1SxoTboAAPgIe+0dAmop1oPtM6TwUBbyOh5GORSa0iLjG+gJzaZ0XsnjmdRST4g3p/zDvIrANTHD8IxBYm5k2/PcR0jAceRMBSoF1ghVwCnnfeKlGg4TUhkxTs/KqBm9lbWWNfP7w5H4QsjNJmd1MDEaHZQ4j9NoKycSUlZlq91r/eB0I5Hj5agtT7aylGUmaB/lkF/wqISoeRyGBTsJqi5InPEtTIExJB8uRhXwrFXZzDFKnvB6ktgNC9UTpypvdMUpTqQbq6HZP4i3DrapJkuWciAZq39hDkAnQKUrYc+Z6E8Sw4TgCCxBc8FDgobiB1PUKCiEAyx7BOVipjoiWXdTmxOj6GwHNz4FBP2X7iXGi3MowbzqpctZHsSgkpSOBKgSo87dNzkFKfDPDfKDuC5IPAliSeZLx7CFkaVKIsrV/Y/vS5JSTwtFqVg0qllmZMUTlDusv6f2hrqFpQgqUQAkEknYCOcYpMnV8ywKZST4Rx5q58to9Wkl0gOTaF3tJiEysXmuJaLITwG5P4iw+A2g72KpWlkMxzFzxsAPhEs+hk0yB3q0gkbm5HTVoIdmKZxnSlXdFyCQQFAMDc6xm8iOh+F2wf2prhLnpvcIJ6AkD+/lBuinHuweUL2LUyZs3vAy8ysuXXKxOVn2b49YMTalKUs+0YjTCfKyeXXOglrOQBxazxUxamTPlssAu+UtcL0BTz1iCrq2MqWHdRCelnJ8gD5kQZmzE97JQAwBZuWVTRKCs4t2ixaaqacymICQQmw8IyuRxLOYFKrS1w8F+3NPkr54Gmdx/MkK+ZMADGxRVHOlKXLsPUdUFFJ4XI4EQzYNhc+oUGSUy91qsG/C91eVucDOyWDITlmrGZRuAdEjYtuflHQqav0jNJpPRpxxdWyxh+DJlhteZgpLYQPRUvFlM9tDFchvEt5uEe3iFE0xMgxLLqj0Rhj0mI1TIhCVCokSYrInCJ0qiEJhGZI9lxvaLBZAuXygfVSzBZRitOS8QoS+0lSZMla7+Eacdh8THI5Q0aO+YrhaJ0tSFaKBB8w0cUxzBV0s5UpYdrpP3knRQ4dOIMNxiMtkuEMFpG7P1vf65R2bB+w8iolIWhSkTLX9oHSyk235iOEU04iYFfcuI7x9meJunK72BHQ6RWTsCLa2hpm9j5UyVlmBJmAHLNCcpQdst/Z/CSQbvrHKe1WJTZdLOlzAUqByKFrKzhJbkwPWO8JEcX+3jAlhcqcj/Lm2WP/ALUDwk9UP/QYpxXZccr3Zz7D8QZoa8MxjRzHP0IWjUE8xBWhqeBhT09DoTvTOm0lUDobxJMpwVBYH7wBn5cuB584UcNxMhnhmo6vMIt8Zx4yDcbQMqZS1KJWsIOyXFhtGQbUkG7eojIyf0fwxXA3qO03feFUpSku7DQtpmJ2dj5QDxPt2lH7uWZSDopSfEByH3iPSLWIdmKqdaZOlIR9yWFN/MSHV8uUQyex6kBkqlq5FAIjv8ZGGWWPsB8U7QSZkoywkqJuVqYqzD3r7/lawhzRVzDIRJSQJYQEgjUpYN0J1JvrC5V4CU3MtI6G39unxgknMmShV2yJsOAAT+Uc/wA6U4pNMR68sa+oyvS0apRJUsGX7ouC/Pa358oH1NXmnJCELWN8o9B6/KLONgKlpbMGYbBLHnqTZ3iTCZZSoKTrls+mh/L5dWRDau7OtDNcUk7fyXE0jlKj7SCVK5OGCOZ35PG1HWZ1rmrDIlJLKfVRDfAP6xDPEyYVSpB2zqJH3tNBqSbW2gN29qzIoZMkJUhSyyyTqADmsDcqU7k8IbGPJjHJRRzvGa/vp8yZ99RI6aD4ARRIjdoaMA+z6dUMqZ+6QeI8RHTbzjS2omJJzeibDq9kII0yj5QapsS5wxYX9ntPLSAUlX8RJ/t8IIr7B0ytJZSeKVKH5tGSST6NkG0tgGlxDnBanq33inXdiJku8hecD3Vsk+ShY+YHWBtPWFKilYKVjVKgxH9uekLaaHKSY2yZ0WpcyANLWQSl1DwKZYRKngViU9QScovF+XOjWcAXg0wRP7PYjULzFbHxEWDaFt4dKOaSLxSlU6U3Ai5KXFvsiWthBMYTFbv4jXUtEsqixMXFOfUWijW4slIufrlFaTRz5+3dJ4qDq/pe3mR0iK2R0ixNxMDUxzj7Ra9MxcojUZh5W/OOjTOw6FDxTZr8QUj4ZYTu0f2WTXK5M3vOCV+E+ShY+YEMhp7E5NrQhSBZ+MdT+xyqzTVJPuj1DuPnHNqnDpkpWWahSFCzEfLYvHQPsozImzVFz4Q7B2u2nCKk/czpHdEVIMLHbuUJlJNQQ7FCkuXZQVdj/CVDzixS4slehcQF7Z4iRLQEn2ztqWvYOH0gck/qOiuDsSE9mAoXFjwAG/r8YFYn2GUnxSlMT7pBY+f5w4yakpT4zlI2USTew8IslzYH5ReROWpeRJBSA5IQogqL2usDYaPZQsdY5MZZYXJypfeMqjlSFqlqyzUlB5/kdDBujrShjqmHaq7MoqE5ZqkXd8yVMOgJcXIFvzsGm9ju6fupkoi7BcuZ6E94x/oh68uCSbY+MktWSSK+WUgq1jIjl4ZVAMJqEjYIVLSnyDD4h4yGrzI/5L8w/qjmJRj0U8SJMSZwA/1wj0dnAKk6iBEBqpRkjKWyHQ/dJO/IkwyZrtzKehZwYHYnh/ey1ILkKSNtH58d4Rlxxyx4yRONihi6vAEqs6g1uStIv4FTKKXlgEou50ZN2PUD4wLx6YUploWGUk3OgJCCLP1Bhm7IywzXNzpocwA+EcrCuKr7zV4y4wDFPRpAWpV1O555bp9ARC32ywSRVTSidnSmWgKCkEAhSi2hBBDHSGuYcockBmJfRsrKfk0Kk6p76aV7ABIt7o0J5w9to0KDyAHs72FkyVlfimF/CVgWHQWfnDvT04AsIrUwAEX0GAtvbNkYqKpGyVjQiJyQNIgTKtrFdVQUFjpELovmBuMYLLnpZYuNFCxSeRi1LnONY2d4hTRzytpplKvKvxIJZK9PJQ2V84v0deOMNNdQpmIKVAKCgxBjn+K4aukU91SSbE6o5K5cD68wlH4DUhoRU84lTU84WKavcaxdTWwIQd78cY8E/nAYVnONZ2JADWLIF5lcwgecQXNVklBzuT7Kep/LWBtGldSbEplfe3VyTwHP04w24XQJlpASAANvrUwSQLfwe4T2fSgha/HM+8dv4R7o+PODaJQiKWqJu9tBi2jBNBLcNY2VKBERJmPpEpLCIUCsV7Py56cq0g9dRzB2PSBHY7s4qkqJo9pKgCkjVgoWNx4g2xGvlDWTEcxN3GoicSmrN6iilrUSzL3KXSvqWDnqUqH4oAdq0BP7KkKNysFTpdvAPaSSEO9yL221hkSkLFw/5HfpC721qVIMgpJJZdySrQIDOp4VlvjYjaIsNpgU+zmSSWcAjRnH6m53MF5NOwAYNsP0in2equ9QQzKGxa7QZkEJS6rXcDkHBJ0t+keZnjllm+X/AIFyo3XQqykXCSxubaWGl7m/QRXrMHlqd8wfTw5gTa9iflEVfWZ0gIU+c5SoKuBlUqzHUhJA5nlFAZjmRnUChmJ3BKgH5ukh2D2LXjTOCWPmo6/X/rK4urK87s6oG1x+FvzZjGROJ6xYl+cZGT1F8A7LlOTlF/d+L2Pwi8iXmRwKg56m8ZGR9BRziUU+77g+gaNVyWFrtsTtGRkFRQpdtMIzys7AKl+IX23G23yi32QX+78z+UexkYfIVNUasPRr2rxEgJljVbk/whreZ+UDqWMjIzs6GLSLaZxGu0EKWe4j2MikNZZSY1raULQ2h2PA8Y9jItdlMAYfXkKKF+0gsW9fiGMHpU9w/KPYyKemF7GzwPrpAWkpUHBcERkZFgo5vjeHqpFZk3lEtrdBO3NPyjSViLxkZAySKMXigGsS4VSqqiFKtL2H3uvLlGRkRLVkvdDvSygkMIJyV8YyMgUETiZEMyrchI1MZGQSLfRbkFg0SlUZGQQJpNqGjxM3jGRkEDRvSTWW2x+ev6wE7cKabTjkv/ch/lGRkJz/AGfyET0ytgiVS1lrXDaagw1rqgokgAeu3B9PKPYyPP5m4Wl8/wAEir2Up9EFWypU/ukDl7J2HKzsLi7jZ1SmXMUVhwlIScwdSCkLWBqXcPodg5LmPYyOh4GWWSDUvahibTouUlCFISQGsLWtbdrEs0ZGRkceX2mJfZ//2Q=="/>
          <p:cNvSpPr>
            <a:spLocks noChangeAspect="1" noChangeArrowheads="1"/>
          </p:cNvSpPr>
          <p:nvPr/>
        </p:nvSpPr>
        <p:spPr bwMode="auto">
          <a:xfrm>
            <a:off x="2783681" y="748904"/>
            <a:ext cx="228600" cy="228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350"/>
          </a:p>
        </p:txBody>
      </p:sp>
    </p:spTree>
    <p:extLst>
      <p:ext uri="{BB962C8B-B14F-4D97-AF65-F5344CB8AC3E}">
        <p14:creationId xmlns:p14="http://schemas.microsoft.com/office/powerpoint/2010/main" val="1826274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Причины ожирения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667002" y="2057401"/>
            <a:ext cx="3861197" cy="3639741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1800" b="1">
                <a:latin typeface="Times New Roman" panose="02020603050405020304" pitchFamily="18" charset="0"/>
              </a:rPr>
              <a:t>          Постоянное переедание приводит к нарушению работы центра аппетита (того самого, что в головном мозге), и нормальное количество съеденной пищи уже не может подавить чувство голода. Человеку приходится есть все больше и больше. Избыточная, лишняя пища откладывается как бы "про запас" в жировое депо, что ведет к увеличению количества жира в организме, то есть к развитию ожирения.</a:t>
            </a:r>
            <a:r>
              <a:rPr lang="ru-RU" altLang="ru-RU" sz="1800"/>
              <a:t> </a:t>
            </a:r>
          </a:p>
        </p:txBody>
      </p:sp>
      <p:pic>
        <p:nvPicPr>
          <p:cNvPr id="55301" name="Picture 10" descr="lowering1">
            <a:hlinkClick r:id="rId2"/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581776" y="2187181"/>
            <a:ext cx="1196579" cy="1458515"/>
          </a:xfrm>
        </p:spPr>
      </p:pic>
      <p:pic>
        <p:nvPicPr>
          <p:cNvPr id="55300" name="Picture 6" descr="2023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1946" y="2025254"/>
            <a:ext cx="1437085" cy="1566863"/>
          </a:xfrm>
        </p:spPr>
      </p:pic>
      <p:pic>
        <p:nvPicPr>
          <p:cNvPr id="55302" name="Picture 13" descr="130562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200" y="3807620"/>
            <a:ext cx="1458515" cy="1321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3" name="Picture 14" descr="obesity_0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3870" y="3807619"/>
            <a:ext cx="128587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057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    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idx="1"/>
          </p:nvPr>
        </p:nvSpPr>
        <p:spPr>
          <a:xfrm>
            <a:off x="3009900" y="1107283"/>
            <a:ext cx="6172200" cy="4321969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altLang="ru-RU" sz="2100" dirty="0"/>
              <a:t>        В 1994 г. был открыт гормон — лептин, который синтезируется жировой тканью. </a:t>
            </a:r>
            <a:br>
              <a:rPr lang="ru-RU" altLang="ru-RU" sz="2100" dirty="0"/>
            </a:br>
            <a:r>
              <a:rPr lang="ru-RU" altLang="ru-RU" sz="2100" dirty="0"/>
              <a:t>Полагают, что регуляторный эффект этого белка реализуется на уровне пищевых центров гипоталамуса. Это позволяет рассматривать лептин как специфический гормон, регулирующий запасы энергии в организме. </a:t>
            </a:r>
            <a:br>
              <a:rPr lang="ru-RU" altLang="ru-RU" sz="2100" dirty="0"/>
            </a:br>
            <a:r>
              <a:rPr lang="ru-RU" altLang="ru-RU" sz="2100" dirty="0"/>
              <a:t>При ожирении его количество увеличено, но жировая ткань </a:t>
            </a:r>
            <a:r>
              <a:rPr lang="ru-RU" altLang="ru-RU" sz="2100" dirty="0" err="1"/>
              <a:t>резистентна</a:t>
            </a:r>
            <a:r>
              <a:rPr lang="ru-RU" altLang="ru-RU" sz="2100" dirty="0"/>
              <a:t> к нему. </a:t>
            </a:r>
            <a:br>
              <a:rPr lang="ru-RU" altLang="ru-RU" sz="2100" dirty="0"/>
            </a:br>
            <a:r>
              <a:rPr lang="ru-RU" altLang="ru-RU" sz="2100" dirty="0"/>
              <a:t>Таким образом, согласно современным представлениям, в основе накопления массы жира лежит не только энергетический дисбаланс (преобладание энергии потребления над энергией расхода) как полагали ранее, но и дисбаланс нутриентов и в частности жира. </a:t>
            </a:r>
          </a:p>
          <a:p>
            <a:pPr eaLnBrk="1" hangingPunct="1">
              <a:lnSpc>
                <a:spcPct val="80000"/>
              </a:lnSpc>
            </a:pPr>
            <a:endParaRPr lang="ru-RU" altLang="ru-RU" sz="2100" dirty="0"/>
          </a:p>
        </p:txBody>
      </p:sp>
    </p:spTree>
    <p:extLst>
      <p:ext uri="{BB962C8B-B14F-4D97-AF65-F5344CB8AC3E}">
        <p14:creationId xmlns:p14="http://schemas.microsoft.com/office/powerpoint/2010/main" val="278424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5" name="Rectangle 5"/>
          <p:cNvSpPr>
            <a:spLocks noGrp="1" noChangeArrowheads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>
              <a:defRPr/>
            </a:pPr>
            <a:r>
              <a:rPr lang="ru-RU" sz="3000" dirty="0"/>
              <a:t>Варианты осуществления различных влияний лептина. </a:t>
            </a:r>
          </a:p>
        </p:txBody>
      </p:sp>
      <p:pic>
        <p:nvPicPr>
          <p:cNvPr id="57348" name="Picture 11" descr="leptin_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9732" y="3347133"/>
            <a:ext cx="3571875" cy="2500313"/>
          </a:xfrm>
        </p:spPr>
      </p:pic>
      <p:sp>
        <p:nvSpPr>
          <p:cNvPr id="204810" name="Rectangle 10"/>
          <p:cNvSpPr>
            <a:spLocks noChangeArrowheads="1"/>
          </p:cNvSpPr>
          <p:nvPr/>
        </p:nvSpPr>
        <p:spPr bwMode="auto">
          <a:xfrm>
            <a:off x="3125355" y="1831904"/>
            <a:ext cx="4089378" cy="20891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4625" lvl="3" indent="-80963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defRPr/>
            </a:pPr>
            <a:r>
              <a:rPr lang="ru-RU" dirty="0" smtClean="0">
                <a:latin typeface="Garamond" pitchFamily="18" charset="0"/>
              </a:rPr>
              <a:t>Лептин </a:t>
            </a:r>
            <a:r>
              <a:rPr lang="ru-RU" dirty="0">
                <a:latin typeface="Garamond" pitchFamily="18" charset="0"/>
              </a:rPr>
              <a:t>снижает аппетит и потребление пищи, повышает расход энергии, изменяет метаболизм жиров и глюкозы, а также нейроэндокринную функцию путем либо прямого влияния, либо активации специфических структур в центральной нервной системе. </a:t>
            </a:r>
          </a:p>
        </p:txBody>
      </p:sp>
    </p:spTree>
    <p:extLst>
      <p:ext uri="{BB962C8B-B14F-4D97-AF65-F5344CB8AC3E}">
        <p14:creationId xmlns:p14="http://schemas.microsoft.com/office/powerpoint/2010/main" val="204750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rrowheads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eaLnBrk="1" hangingPunct="1"/>
            <a:r>
              <a:rPr lang="ru-RU" altLang="ru-RU" sz="3000" dirty="0"/>
              <a:t>Классификация ожирения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idx="1"/>
          </p:nvPr>
        </p:nvSpPr>
        <p:spPr>
          <a:xfrm>
            <a:off x="2142353" y="1597133"/>
            <a:ext cx="8352928" cy="4392488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eaLnBrk="1" hangingPunct="1">
              <a:buFont typeface="Wingdings" panose="05000000000000000000" pitchFamily="2" charset="2"/>
              <a:buChar char="v"/>
            </a:pPr>
            <a:r>
              <a:rPr lang="en-US" altLang="ru-RU" dirty="0" smtClean="0">
                <a:solidFill>
                  <a:srgbClr val="FFFF00"/>
                </a:solidFill>
              </a:rPr>
              <a:t>I</a:t>
            </a:r>
            <a:r>
              <a:rPr lang="ru-RU" altLang="ru-RU" b="1" u="sng" dirty="0" smtClean="0">
                <a:solidFill>
                  <a:srgbClr val="FFFF00"/>
                </a:solidFill>
              </a:rPr>
              <a:t>.Первичное ожирение</a:t>
            </a:r>
            <a:endParaRPr lang="en-US" altLang="ru-RU" b="1" u="sng" dirty="0" smtClean="0">
              <a:solidFill>
                <a:srgbClr val="FFFF00"/>
              </a:solidFill>
            </a:endParaRP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ru-RU" dirty="0" smtClean="0">
                <a:solidFill>
                  <a:srgbClr val="002060"/>
                </a:solidFill>
              </a:rPr>
              <a:t>1</a:t>
            </a:r>
            <a:r>
              <a:rPr lang="ru-RU" altLang="ru-RU" i="1" dirty="0" smtClean="0">
                <a:solidFill>
                  <a:srgbClr val="002060"/>
                </a:solidFill>
              </a:rPr>
              <a:t>.</a:t>
            </a:r>
            <a:r>
              <a:rPr lang="ru-RU" altLang="ru-RU" sz="2100" i="1" dirty="0">
                <a:solidFill>
                  <a:srgbClr val="002060"/>
                </a:solidFill>
              </a:rPr>
              <a:t>Алиментарно-конституциональное (экзогенно-конституциональное):</a:t>
            </a:r>
          </a:p>
          <a:p>
            <a:pPr eaLnBrk="1" hangingPunct="1"/>
            <a:r>
              <a:rPr lang="ru-RU" altLang="ru-RU" sz="2100" i="1" dirty="0" err="1">
                <a:solidFill>
                  <a:srgbClr val="002060"/>
                </a:solidFill>
              </a:rPr>
              <a:t>Гиноидное</a:t>
            </a:r>
            <a:endParaRPr lang="ru-RU" altLang="ru-RU" sz="2100" i="1" dirty="0">
              <a:solidFill>
                <a:srgbClr val="002060"/>
              </a:solidFill>
            </a:endParaRPr>
          </a:p>
          <a:p>
            <a:pPr eaLnBrk="1" hangingPunct="1"/>
            <a:r>
              <a:rPr lang="ru-RU" altLang="ru-RU" sz="2100" i="1" dirty="0" err="1">
                <a:solidFill>
                  <a:srgbClr val="002060"/>
                </a:solidFill>
              </a:rPr>
              <a:t>Андроидное</a:t>
            </a:r>
            <a:r>
              <a:rPr lang="ru-RU" altLang="ru-RU" sz="2100" i="1" dirty="0">
                <a:solidFill>
                  <a:srgbClr val="002060"/>
                </a:solidFill>
              </a:rPr>
              <a:t> (висцеральное</a:t>
            </a:r>
            <a:r>
              <a:rPr lang="ru-RU" altLang="ru-RU" sz="1800" i="1" dirty="0">
                <a:solidFill>
                  <a:srgbClr val="002060"/>
                </a:solidFill>
              </a:rPr>
              <a:t>):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1800" dirty="0">
                <a:solidFill>
                  <a:srgbClr val="002060"/>
                </a:solidFill>
              </a:rPr>
              <a:t> - с отдельными компонентами метаболического синдрома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1800" dirty="0">
                <a:solidFill>
                  <a:srgbClr val="002060"/>
                </a:solidFill>
              </a:rPr>
              <a:t> - с развернутым метаболическим синдромом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1050" dirty="0">
                <a:solidFill>
                  <a:srgbClr val="CC99FF"/>
                </a:solidFill>
              </a:rPr>
              <a:t>                                                                                                                        </a:t>
            </a:r>
          </a:p>
          <a:p>
            <a:pPr eaLnBrk="1" hangingPunct="1"/>
            <a:endParaRPr lang="ru-RU" altLang="ru-RU" sz="1800" dirty="0">
              <a:solidFill>
                <a:srgbClr val="CC99FF"/>
              </a:solidFill>
            </a:endParaRPr>
          </a:p>
          <a:p>
            <a:pPr eaLnBrk="1" hangingPunct="1"/>
            <a:endParaRPr lang="ru-RU" altLang="ru-RU" i="1" dirty="0" smtClean="0">
              <a:solidFill>
                <a:srgbClr val="CC99FF"/>
              </a:solidFill>
            </a:endParaRPr>
          </a:p>
        </p:txBody>
      </p:sp>
      <p:sp>
        <p:nvSpPr>
          <p:cNvPr id="109572" name="Text Box 4"/>
          <p:cNvSpPr txBox="1">
            <a:spLocks noChangeArrowheads="1"/>
          </p:cNvSpPr>
          <p:nvPr/>
        </p:nvSpPr>
        <p:spPr bwMode="auto">
          <a:xfrm>
            <a:off x="7485460" y="5587604"/>
            <a:ext cx="428322" cy="253916"/>
          </a:xfrm>
          <a:prstGeom prst="rect">
            <a:avLst/>
          </a:prstGeom>
          <a:noFill/>
          <a:ln w="9525">
            <a:noFill/>
            <a:miter lim="800000"/>
            <a:headEnd/>
            <a:tailEnd type="none" w="med" len="lg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050">
                <a:effectLst>
                  <a:outerShdw blurRad="38100" dist="38100" dir="2700000" algn="tl">
                    <a:srgbClr val="000000"/>
                  </a:outerShdw>
                </a:effectLst>
              </a:rPr>
              <a:t>        </a:t>
            </a:r>
          </a:p>
        </p:txBody>
      </p:sp>
    </p:spTree>
    <p:extLst>
      <p:ext uri="{BB962C8B-B14F-4D97-AF65-F5344CB8AC3E}">
        <p14:creationId xmlns:p14="http://schemas.microsoft.com/office/powerpoint/2010/main" val="4089850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967541" y="0"/>
            <a:ext cx="6288881" cy="1073944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eaLnBrk="1" hangingPunct="1"/>
            <a:r>
              <a:rPr lang="ru-RU" altLang="ru-RU" sz="2700" dirty="0"/>
              <a:t>Классификация ожирения</a:t>
            </a:r>
          </a:p>
        </p:txBody>
      </p:sp>
      <p:sp>
        <p:nvSpPr>
          <p:cNvPr id="110595" name="Rectangle 3"/>
          <p:cNvSpPr>
            <a:spLocks noGrp="1" noChangeArrowheads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ru-RU" sz="2100" dirty="0">
                <a:solidFill>
                  <a:srgbClr val="CC99FF"/>
                </a:solidFill>
              </a:rPr>
              <a:t>С выраженными</a:t>
            </a:r>
            <a:r>
              <a:rPr lang="ru-RU" sz="2100" b="1" dirty="0">
                <a:solidFill>
                  <a:srgbClr val="CC99FF"/>
                </a:solidFill>
              </a:rPr>
              <a:t> </a:t>
            </a:r>
            <a:r>
              <a:rPr lang="ru-RU" sz="2100" dirty="0">
                <a:solidFill>
                  <a:srgbClr val="CC99FF"/>
                </a:solidFill>
              </a:rPr>
              <a:t>нарушениями пищевого поведения:</a:t>
            </a:r>
          </a:p>
          <a:p>
            <a:pPr>
              <a:lnSpc>
                <a:spcPct val="90000"/>
              </a:lnSpc>
              <a:defRPr/>
            </a:pPr>
            <a:r>
              <a:rPr lang="ru-RU" sz="2100" dirty="0">
                <a:solidFill>
                  <a:srgbClr val="FF66FF"/>
                </a:solidFill>
              </a:rPr>
              <a:t>- синдром ночной еды</a:t>
            </a:r>
          </a:p>
          <a:p>
            <a:pPr>
              <a:lnSpc>
                <a:spcPct val="90000"/>
              </a:lnSpc>
              <a:defRPr/>
            </a:pPr>
            <a:r>
              <a:rPr lang="ru-RU" sz="2100" dirty="0">
                <a:solidFill>
                  <a:srgbClr val="FF66FF"/>
                </a:solidFill>
              </a:rPr>
              <a:t>- сезонные аффективные колебания</a:t>
            </a:r>
          </a:p>
          <a:p>
            <a:pPr>
              <a:lnSpc>
                <a:spcPct val="90000"/>
              </a:lnSpc>
              <a:defRPr/>
            </a:pPr>
            <a:r>
              <a:rPr lang="ru-RU" sz="2100" dirty="0">
                <a:solidFill>
                  <a:srgbClr val="FF66FF"/>
                </a:solidFill>
              </a:rPr>
              <a:t>- </a:t>
            </a:r>
            <a:r>
              <a:rPr lang="ru-RU" sz="2100" dirty="0" err="1">
                <a:solidFill>
                  <a:srgbClr val="FF66FF"/>
                </a:solidFill>
              </a:rPr>
              <a:t>гиперфагическая</a:t>
            </a:r>
            <a:r>
              <a:rPr lang="ru-RU" sz="2100" dirty="0">
                <a:solidFill>
                  <a:srgbClr val="FF66FF"/>
                </a:solidFill>
              </a:rPr>
              <a:t> реакция на стресс </a:t>
            </a:r>
          </a:p>
          <a:p>
            <a:pPr>
              <a:lnSpc>
                <a:spcPct val="90000"/>
              </a:lnSpc>
              <a:defRPr/>
            </a:pPr>
            <a:r>
              <a:rPr lang="ru-RU" sz="2100" dirty="0">
                <a:solidFill>
                  <a:srgbClr val="FF66FF"/>
                </a:solidFill>
              </a:rPr>
              <a:t>- «</a:t>
            </a:r>
            <a:r>
              <a:rPr lang="en-US" sz="2100" dirty="0">
                <a:solidFill>
                  <a:srgbClr val="FF66FF"/>
                </a:solidFill>
              </a:rPr>
              <a:t>binge</a:t>
            </a:r>
            <a:r>
              <a:rPr lang="ru-RU" sz="2100" dirty="0">
                <a:solidFill>
                  <a:srgbClr val="FF66FF"/>
                </a:solidFill>
              </a:rPr>
              <a:t>»</a:t>
            </a:r>
            <a:r>
              <a:rPr lang="en-US" sz="2100" dirty="0">
                <a:solidFill>
                  <a:srgbClr val="FF66FF"/>
                </a:solidFill>
              </a:rPr>
              <a:t>-eating</a:t>
            </a:r>
          </a:p>
          <a:p>
            <a:pPr>
              <a:lnSpc>
                <a:spcPct val="90000"/>
              </a:lnSpc>
              <a:defRPr/>
            </a:pPr>
            <a:r>
              <a:rPr lang="ru-RU" sz="2100" dirty="0">
                <a:solidFill>
                  <a:srgbClr val="CC99FF"/>
                </a:solidFill>
              </a:rPr>
              <a:t>С синдромом </a:t>
            </a:r>
            <a:r>
              <a:rPr lang="ru-RU" sz="2100" dirty="0" err="1">
                <a:solidFill>
                  <a:srgbClr val="CC99FF"/>
                </a:solidFill>
              </a:rPr>
              <a:t>Пиквика</a:t>
            </a:r>
            <a:r>
              <a:rPr lang="ru-RU" sz="2100" dirty="0">
                <a:solidFill>
                  <a:srgbClr val="CC99FF"/>
                </a:solidFill>
              </a:rPr>
              <a:t>, с синдромом апноэ во сне</a:t>
            </a:r>
          </a:p>
          <a:p>
            <a:pPr>
              <a:lnSpc>
                <a:spcPct val="90000"/>
              </a:lnSpc>
              <a:defRPr/>
            </a:pPr>
            <a:r>
              <a:rPr lang="ru-RU" sz="2100" dirty="0">
                <a:solidFill>
                  <a:srgbClr val="CC99FF"/>
                </a:solidFill>
              </a:rPr>
              <a:t>Пубертатно-юношеское ожирение (пубертатный гипоталамический синдром, синдром </a:t>
            </a:r>
            <a:r>
              <a:rPr lang="ru-RU" sz="2100" dirty="0" err="1">
                <a:solidFill>
                  <a:srgbClr val="CC99FF"/>
                </a:solidFill>
              </a:rPr>
              <a:t>псевдо-Фрелиха</a:t>
            </a:r>
            <a:r>
              <a:rPr lang="ru-RU" sz="2100" dirty="0">
                <a:solidFill>
                  <a:srgbClr val="CC99FF"/>
                </a:solidFill>
              </a:rPr>
              <a:t>)</a:t>
            </a:r>
          </a:p>
          <a:p>
            <a:pPr>
              <a:lnSpc>
                <a:spcPct val="90000"/>
              </a:lnSpc>
              <a:defRPr/>
            </a:pPr>
            <a:r>
              <a:rPr lang="ru-RU" sz="2100" dirty="0">
                <a:solidFill>
                  <a:srgbClr val="CC99FF"/>
                </a:solidFill>
              </a:rPr>
              <a:t>Смешанное ожирение</a:t>
            </a:r>
          </a:p>
          <a:p>
            <a:pPr>
              <a:lnSpc>
                <a:spcPct val="90000"/>
              </a:lnSpc>
              <a:defRPr/>
            </a:pPr>
            <a:endParaRPr lang="ru-RU" sz="2100" dirty="0">
              <a:solidFill>
                <a:srgbClr val="CC99FF"/>
              </a:solidFill>
            </a:endParaRPr>
          </a:p>
        </p:txBody>
      </p:sp>
      <p:sp>
        <p:nvSpPr>
          <p:cNvPr id="110596" name="Text Box 4"/>
          <p:cNvSpPr txBox="1">
            <a:spLocks noChangeArrowheads="1"/>
          </p:cNvSpPr>
          <p:nvPr/>
        </p:nvSpPr>
        <p:spPr bwMode="auto">
          <a:xfrm>
            <a:off x="7053264" y="5480447"/>
            <a:ext cx="793807" cy="253916"/>
          </a:xfrm>
          <a:prstGeom prst="rect">
            <a:avLst/>
          </a:prstGeom>
          <a:noFill/>
          <a:ln w="9525">
            <a:noFill/>
            <a:miter lim="800000"/>
            <a:headEnd/>
            <a:tailEnd type="none" w="med" len="lg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05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78264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rrowheads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ru-RU" altLang="ru-RU" sz="2700" dirty="0"/>
              <a:t>Классификация ожирения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idx="1"/>
          </p:nvPr>
        </p:nvSpPr>
        <p:spPr>
          <a:xfrm>
            <a:off x="3018235" y="1863329"/>
            <a:ext cx="6172200" cy="394335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altLang="ru-RU" sz="2100" dirty="0">
                <a:solidFill>
                  <a:srgbClr val="002060"/>
                </a:solidFill>
              </a:rPr>
              <a:t>II</a:t>
            </a:r>
            <a:r>
              <a:rPr lang="ru-RU" altLang="ru-RU" sz="2100" dirty="0">
                <a:solidFill>
                  <a:srgbClr val="002060"/>
                </a:solidFill>
              </a:rPr>
              <a:t> </a:t>
            </a:r>
            <a:r>
              <a:rPr lang="ru-RU" altLang="ru-RU" sz="2100" b="1" u="sng" dirty="0">
                <a:solidFill>
                  <a:srgbClr val="002060"/>
                </a:solidFill>
              </a:rPr>
              <a:t>Симптоматическое ожирение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ru-RU" altLang="ru-RU" sz="2100" dirty="0">
                <a:solidFill>
                  <a:srgbClr val="FF66FF"/>
                </a:solidFill>
              </a:rPr>
              <a:t>1.С установленными генетическими дефектами: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1800" dirty="0">
                <a:solidFill>
                  <a:srgbClr val="9966FF"/>
                </a:solidFill>
              </a:rPr>
              <a:t>В составе известных генетических синдромов с </a:t>
            </a:r>
            <a:r>
              <a:rPr lang="ru-RU" altLang="ru-RU" sz="1800" dirty="0" err="1">
                <a:solidFill>
                  <a:srgbClr val="9966FF"/>
                </a:solidFill>
              </a:rPr>
              <a:t>полиорганными</a:t>
            </a:r>
            <a:r>
              <a:rPr lang="ru-RU" altLang="ru-RU" sz="1800" dirty="0">
                <a:solidFill>
                  <a:srgbClr val="9966FF"/>
                </a:solidFill>
              </a:rPr>
              <a:t> поражениями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1800" dirty="0">
                <a:solidFill>
                  <a:srgbClr val="9966FF"/>
                </a:solidFill>
              </a:rPr>
              <a:t>Генетические дефекты структур, вовлеченных в регуляцию обмена жира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ru-RU" altLang="ru-RU" sz="2100" dirty="0">
                <a:solidFill>
                  <a:srgbClr val="FF66FF"/>
                </a:solidFill>
              </a:rPr>
              <a:t>2.Церебральное (</a:t>
            </a:r>
            <a:r>
              <a:rPr lang="ru-RU" altLang="ru-RU" sz="2100" dirty="0" err="1">
                <a:solidFill>
                  <a:srgbClr val="FF66FF"/>
                </a:solidFill>
              </a:rPr>
              <a:t>адипозогенитальная</a:t>
            </a:r>
            <a:r>
              <a:rPr lang="ru-RU" altLang="ru-RU" sz="2100" dirty="0">
                <a:solidFill>
                  <a:srgbClr val="FF66FF"/>
                </a:solidFill>
              </a:rPr>
              <a:t> дистрофия, синдром </a:t>
            </a:r>
            <a:r>
              <a:rPr lang="ru-RU" altLang="ru-RU" sz="2100" dirty="0" err="1">
                <a:solidFill>
                  <a:srgbClr val="FF66FF"/>
                </a:solidFill>
              </a:rPr>
              <a:t>Бабинского-Пехкранц-Фрелиха</a:t>
            </a:r>
            <a:r>
              <a:rPr lang="ru-RU" altLang="ru-RU" sz="2100" dirty="0">
                <a:solidFill>
                  <a:srgbClr val="FF66FF"/>
                </a:solidFill>
              </a:rPr>
              <a:t>):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1800" dirty="0">
                <a:solidFill>
                  <a:srgbClr val="9966FF"/>
                </a:solidFill>
              </a:rPr>
              <a:t>Опухоли головного мозга</a:t>
            </a:r>
            <a:endParaRPr lang="en-US" altLang="ru-RU" sz="1800" dirty="0">
              <a:solidFill>
                <a:srgbClr val="9966FF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ru-RU" altLang="ru-RU" sz="1800" dirty="0">
                <a:solidFill>
                  <a:srgbClr val="9966FF"/>
                </a:solidFill>
              </a:rPr>
              <a:t>Диссеминация системных поражений, инфекционные заболевания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1800" dirty="0">
                <a:solidFill>
                  <a:srgbClr val="9966FF"/>
                </a:solidFill>
              </a:rPr>
              <a:t>Гормонально неактивные опухоли гипофиза, синдром «пустого» турецкого седла, синдром «</a:t>
            </a:r>
            <a:r>
              <a:rPr lang="ru-RU" altLang="ru-RU" sz="1800" dirty="0" err="1">
                <a:solidFill>
                  <a:srgbClr val="9966FF"/>
                </a:solidFill>
              </a:rPr>
              <a:t>псевдоопухоли</a:t>
            </a:r>
            <a:r>
              <a:rPr lang="ru-RU" altLang="ru-RU" sz="1350" dirty="0">
                <a:solidFill>
                  <a:srgbClr val="9966FF"/>
                </a:solidFill>
              </a:rPr>
              <a:t>»</a:t>
            </a:r>
            <a:endParaRPr lang="ru-RU" altLang="ru-RU" sz="1800" dirty="0">
              <a:solidFill>
                <a:srgbClr val="9966FF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ru-RU" altLang="ru-RU" sz="1800" dirty="0">
              <a:solidFill>
                <a:srgbClr val="9966FF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ru-RU" altLang="ru-RU" sz="1800" dirty="0">
              <a:solidFill>
                <a:srgbClr val="9966FF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ru-RU" altLang="ru-RU" sz="1800" b="1" u="sng" dirty="0"/>
          </a:p>
        </p:txBody>
      </p:sp>
      <p:sp>
        <p:nvSpPr>
          <p:cNvPr id="111620" name="Text Box 4"/>
          <p:cNvSpPr txBox="1">
            <a:spLocks noChangeArrowheads="1"/>
          </p:cNvSpPr>
          <p:nvPr/>
        </p:nvSpPr>
        <p:spPr bwMode="auto">
          <a:xfrm>
            <a:off x="7106843" y="5587604"/>
            <a:ext cx="763351" cy="253916"/>
          </a:xfrm>
          <a:prstGeom prst="rect">
            <a:avLst/>
          </a:prstGeom>
          <a:noFill/>
          <a:ln w="9525">
            <a:noFill/>
            <a:miter lim="800000"/>
            <a:headEnd/>
            <a:tailEnd type="none" w="med" len="lg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050"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48309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rrowheads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ru-RU" altLang="ru-RU" sz="2700" dirty="0"/>
              <a:t>Классификация ожирения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ru-RU" altLang="ru-RU" sz="1350" dirty="0">
              <a:solidFill>
                <a:srgbClr val="9966FF"/>
              </a:solidFill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ru-RU" altLang="ru-RU" dirty="0" smtClean="0">
                <a:solidFill>
                  <a:srgbClr val="FF66FF"/>
                </a:solidFill>
              </a:rPr>
              <a:t>3.Ожирение на фоне психических заболеваний и/или приема нейролептиков</a:t>
            </a:r>
            <a:endParaRPr lang="en-US" altLang="ru-RU" dirty="0" smtClean="0">
              <a:solidFill>
                <a:srgbClr val="FF66FF"/>
              </a:solidFill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ru-RU" altLang="ru-RU" dirty="0" smtClean="0">
              <a:solidFill>
                <a:srgbClr val="FF66FF"/>
              </a:solidFill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ru-RU" altLang="ru-RU" dirty="0" smtClean="0">
                <a:solidFill>
                  <a:srgbClr val="FF66FF"/>
                </a:solidFill>
              </a:rPr>
              <a:t>4.Эндокринное: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altLang="ru-RU" sz="1350" dirty="0"/>
              <a:t> </a:t>
            </a:r>
            <a:r>
              <a:rPr lang="ru-RU" alt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- гипофизарное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alt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- </a:t>
            </a:r>
            <a:r>
              <a:rPr lang="ru-RU" altLang="ru-RU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гипотиреоидное</a:t>
            </a:r>
            <a:endParaRPr lang="ru-RU" altLang="ru-RU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ru-RU" alt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- надпочечниковое</a:t>
            </a:r>
          </a:p>
        </p:txBody>
      </p:sp>
      <p:sp>
        <p:nvSpPr>
          <p:cNvPr id="112644" name="Text Box 4"/>
          <p:cNvSpPr txBox="1">
            <a:spLocks noChangeArrowheads="1"/>
          </p:cNvSpPr>
          <p:nvPr/>
        </p:nvSpPr>
        <p:spPr bwMode="auto">
          <a:xfrm>
            <a:off x="7485460" y="5587604"/>
            <a:ext cx="428322" cy="253916"/>
          </a:xfrm>
          <a:prstGeom prst="rect">
            <a:avLst/>
          </a:prstGeom>
          <a:noFill/>
          <a:ln w="9525">
            <a:noFill/>
            <a:miter lim="800000"/>
            <a:headEnd/>
            <a:tailEnd type="none" w="med" len="lg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050">
                <a:effectLst>
                  <a:outerShdw blurRad="38100" dist="38100" dir="2700000" algn="tl">
                    <a:srgbClr val="000000"/>
                  </a:outerShdw>
                </a:effectLst>
              </a:rPr>
              <a:t>        </a:t>
            </a:r>
          </a:p>
        </p:txBody>
      </p:sp>
    </p:spTree>
    <p:extLst>
      <p:ext uri="{BB962C8B-B14F-4D97-AF65-F5344CB8AC3E}">
        <p14:creationId xmlns:p14="http://schemas.microsoft.com/office/powerpoint/2010/main" val="2410265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eaLnBrk="1" hangingPunct="1"/>
            <a:r>
              <a:rPr lang="ru-RU" altLang="ru-RU" dirty="0" smtClean="0"/>
              <a:t>Методы лечения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4"/>
            <a:ext cx="5384800" cy="1990162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1" hangingPunct="1">
              <a:buFontTx/>
              <a:buNone/>
            </a:pPr>
            <a:r>
              <a:rPr lang="ru-RU" altLang="ru-RU" sz="2100" dirty="0"/>
              <a:t>▪ Немедикаментозные методы лечения ожирения</a:t>
            </a:r>
          </a:p>
          <a:p>
            <a:pPr eaLnBrk="1" hangingPunct="1">
              <a:buFontTx/>
              <a:buNone/>
            </a:pPr>
            <a:r>
              <a:rPr lang="ru-RU" altLang="ru-RU" sz="2100" dirty="0"/>
              <a:t>▪ Медикаментозные методы лечения ожирения</a:t>
            </a:r>
          </a:p>
          <a:p>
            <a:pPr eaLnBrk="1" hangingPunct="1">
              <a:buFontTx/>
              <a:buNone/>
            </a:pPr>
            <a:r>
              <a:rPr lang="ru-RU" altLang="ru-RU" sz="2100" dirty="0"/>
              <a:t>▪ Хирургические методы лечения ожирения</a:t>
            </a:r>
          </a:p>
        </p:txBody>
      </p:sp>
      <p:pic>
        <p:nvPicPr>
          <p:cNvPr id="62468" name="Picture 6" descr="еагн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11504" y="2132411"/>
            <a:ext cx="2862263" cy="2970609"/>
          </a:xfrm>
        </p:spPr>
      </p:pic>
    </p:spTree>
    <p:extLst>
      <p:ext uri="{BB962C8B-B14F-4D97-AF65-F5344CB8AC3E}">
        <p14:creationId xmlns:p14="http://schemas.microsoft.com/office/powerpoint/2010/main" val="333878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2"/>
          <p:cNvSpPr>
            <a:spLocks noGrp="1" noChangeArrowheads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>
              <a:defRPr/>
            </a:pPr>
            <a:r>
              <a:rPr lang="ru-RU" sz="3000" dirty="0">
                <a:latin typeface="Arial" panose="020B0604020202020204" pitchFamily="34" charset="0"/>
                <a:cs typeface="Arial" panose="020B0604020202020204" pitchFamily="34" charset="0"/>
              </a:rPr>
              <a:t>Немедикаментозные методы лечения </a:t>
            </a:r>
            <a:r>
              <a:rPr lang="ru-RU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ожирения</a:t>
            </a:r>
            <a:endParaRPr lang="ru-RU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220742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eaLnBrk="1" hangingPunct="1">
              <a:buFontTx/>
              <a:buNone/>
            </a:pPr>
            <a:r>
              <a:rPr lang="ru-RU" altLang="ru-RU" dirty="0" smtClean="0"/>
              <a:t>▪ Рациональное </a:t>
            </a:r>
            <a:r>
              <a:rPr lang="ru-RU" altLang="ru-RU" dirty="0" err="1" smtClean="0"/>
              <a:t>гипокалорийное</a:t>
            </a:r>
            <a:r>
              <a:rPr lang="ru-RU" altLang="ru-RU" dirty="0" smtClean="0"/>
              <a:t> питание</a:t>
            </a:r>
          </a:p>
          <a:p>
            <a:pPr eaLnBrk="1" hangingPunct="1">
              <a:buFontTx/>
              <a:buNone/>
            </a:pPr>
            <a:r>
              <a:rPr lang="ru-RU" altLang="ru-RU" dirty="0" smtClean="0"/>
              <a:t>▪ Повышение физической активности</a:t>
            </a:r>
          </a:p>
        </p:txBody>
      </p:sp>
      <p:pic>
        <p:nvPicPr>
          <p:cNvPr id="63492" name="Picture 4" descr="лл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94400" y="3943350"/>
            <a:ext cx="2257262" cy="2455169"/>
          </a:xfrm>
        </p:spPr>
      </p:pic>
      <p:pic>
        <p:nvPicPr>
          <p:cNvPr id="63493" name="Picture 6" descr="obesity_03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57365" y="1783953"/>
            <a:ext cx="1994297" cy="1834972"/>
          </a:xfrm>
        </p:spPr>
      </p:pic>
      <p:pic>
        <p:nvPicPr>
          <p:cNvPr id="63494" name="Picture 9" descr="i?id=680026&amp;tov=2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5820" y="1783953"/>
            <a:ext cx="2572398" cy="207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5" name="Picture 11" descr="20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883" y="4590456"/>
            <a:ext cx="1802606" cy="183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923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ru-RU" altLang="ru-RU" sz="3000" dirty="0"/>
              <a:t>Медикаментозный метод лечения</a:t>
            </a:r>
          </a:p>
        </p:txBody>
      </p:sp>
      <p:sp>
        <p:nvSpPr>
          <p:cNvPr id="2232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388659" y="1761565"/>
            <a:ext cx="5204012" cy="3907913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>
              <a:lnSpc>
                <a:spcPct val="80000"/>
              </a:lnSpc>
              <a:buNone/>
              <a:defRPr/>
            </a:pPr>
            <a:r>
              <a:rPr lang="ru-RU" sz="1800" dirty="0"/>
              <a:t>1. Первая группа препаратов – </a:t>
            </a:r>
            <a:r>
              <a:rPr lang="ru-RU" sz="1800" dirty="0" err="1"/>
              <a:t>аноректики</a:t>
            </a:r>
            <a:r>
              <a:rPr lang="ru-RU" sz="1800" dirty="0"/>
              <a:t>, подавляющие аппетит (для</a:t>
            </a:r>
            <a:r>
              <a:rPr lang="ru-RU" sz="1800" u="sng" dirty="0"/>
              <a:t> </a:t>
            </a:r>
            <a:r>
              <a:rPr lang="ru-RU" sz="1800" dirty="0"/>
              <a:t>длительного лечения ожирения не применяются!):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1800" dirty="0"/>
              <a:t>      Побочные действия: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1800" dirty="0"/>
              <a:t>          - повышенная нервная возбудимость, бессонница, эйфория, потливость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1800" dirty="0"/>
              <a:t>          - диарея (понос), тошнота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1800" dirty="0"/>
              <a:t>          - повышение артериального давления, частоты сердечных сокращений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1800" dirty="0"/>
              <a:t>          - риск формирования лекарственной зависимости</a:t>
            </a:r>
          </a:p>
        </p:txBody>
      </p:sp>
    </p:spTree>
    <p:extLst>
      <p:ext uri="{BB962C8B-B14F-4D97-AF65-F5344CB8AC3E}">
        <p14:creationId xmlns:p14="http://schemas.microsoft.com/office/powerpoint/2010/main" val="3157273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 </a:t>
            </a:r>
          </a:p>
        </p:txBody>
      </p:sp>
      <p:sp>
        <p:nvSpPr>
          <p:cNvPr id="2437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67062" y="846138"/>
            <a:ext cx="5655714" cy="4103688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>
              <a:lnSpc>
                <a:spcPct val="80000"/>
              </a:lnSpc>
              <a:buNone/>
              <a:defRPr/>
            </a:pPr>
            <a:endParaRPr lang="en-US" sz="1500" dirty="0" smtClean="0"/>
          </a:p>
          <a:p>
            <a:pPr>
              <a:lnSpc>
                <a:spcPct val="80000"/>
              </a:lnSpc>
              <a:buNone/>
              <a:defRPr/>
            </a:pPr>
            <a:r>
              <a:rPr lang="ru-RU" sz="1500" dirty="0" smtClean="0"/>
              <a:t>2</a:t>
            </a:r>
            <a:r>
              <a:rPr lang="ru-RU" sz="1500" dirty="0"/>
              <a:t>. </a:t>
            </a:r>
            <a:r>
              <a:rPr lang="ru-RU" sz="1500" dirty="0" smtClean="0"/>
              <a:t>Вторая </a:t>
            </a:r>
            <a:r>
              <a:rPr lang="ru-RU" sz="1500" dirty="0"/>
              <a:t>группа – препараты, уменьшающие всасывание питательных веществ в организм: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1500" dirty="0"/>
              <a:t>          - действуют </a:t>
            </a:r>
            <a:r>
              <a:rPr lang="ru-RU" sz="1500" dirty="0" err="1"/>
              <a:t>местно</a:t>
            </a:r>
            <a:r>
              <a:rPr lang="ru-RU" sz="1500" dirty="0"/>
              <a:t>, в просвете желудочно-кишечного тракта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1500" dirty="0"/>
              <a:t>          - подавляют фермент липазу, благодаря которому жиры пищи расщепляются и всасываются в кровь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1500" dirty="0"/>
              <a:t>          - уменьшают всасывание жиров, что создает дефицит энергии и способствует снижению массы тела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1500" dirty="0"/>
              <a:t>          - предотвращают всасывание около 30% съеденных жиров (триглицеридов) пищи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1500" dirty="0"/>
              <a:t>          - помогают контролировать количество жиров пищи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1500" dirty="0"/>
              <a:t>          - не влияют на центральную, сердечно-сосудистую системы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1500" dirty="0"/>
              <a:t>          - не формируют привыкания и зависимости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1500" dirty="0"/>
              <a:t>          - безопасны при длительном приеме</a:t>
            </a:r>
            <a:r>
              <a:rPr lang="ru-RU" sz="1800" dirty="0"/>
              <a:t>.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1800" dirty="0"/>
              <a:t> </a:t>
            </a:r>
          </a:p>
          <a:p>
            <a:pPr>
              <a:lnSpc>
                <a:spcPct val="80000"/>
              </a:lnSpc>
              <a:buNone/>
              <a:defRPr/>
            </a:pPr>
            <a:endParaRPr lang="ru-RU" sz="1800" dirty="0"/>
          </a:p>
        </p:txBody>
      </p:sp>
      <p:pic>
        <p:nvPicPr>
          <p:cNvPr id="7170" name="Picture 2" descr="Ведущие западные фармкомпании договорились продавать лекарства в Китае на  60% дешевле | Inbusines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1353" y="3593118"/>
            <a:ext cx="3866618" cy="2579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8166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65" name="Rectangle 9"/>
          <p:cNvSpPr>
            <a:spLocks noGrp="1" noChangeArrowheads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>
              <a:defRPr/>
            </a:pPr>
            <a:r>
              <a:rPr lang="ru-RU" sz="3000" dirty="0"/>
              <a:t>Хирургические методы лечения ожирения</a:t>
            </a:r>
          </a:p>
        </p:txBody>
      </p:sp>
      <p:sp>
        <p:nvSpPr>
          <p:cNvPr id="66563" name="Rectangle 12"/>
          <p:cNvSpPr>
            <a:spLocks noChangeArrowheads="1"/>
          </p:cNvSpPr>
          <p:nvPr/>
        </p:nvSpPr>
        <p:spPr bwMode="auto">
          <a:xfrm>
            <a:off x="2801542" y="2108956"/>
            <a:ext cx="6426994" cy="2585323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ru-RU" altLang="ru-RU" sz="1800" dirty="0">
                <a:latin typeface="Garamond" panose="02020404030301010803" pitchFamily="18" charset="0"/>
              </a:rPr>
              <a:t>    липосакция- удаление излишков жировых тканей из-под кожного покрова; 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ru-RU" altLang="ru-RU" sz="1800" dirty="0">
                <a:latin typeface="Garamond" panose="02020404030301010803" pitchFamily="18" charset="0"/>
              </a:rPr>
              <a:t>    обходные </a:t>
            </a:r>
            <a:r>
              <a:rPr lang="ru-RU" altLang="ru-RU" sz="1800" dirty="0" err="1">
                <a:latin typeface="Garamond" panose="02020404030301010803" pitchFamily="18" charset="0"/>
              </a:rPr>
              <a:t>энтероанастомозы</a:t>
            </a:r>
            <a:r>
              <a:rPr lang="ru-RU" altLang="ru-RU" sz="1800" dirty="0">
                <a:latin typeface="Garamond" panose="02020404030301010803" pitchFamily="18" charset="0"/>
              </a:rPr>
              <a:t> - операция, "выключающая" из пищеварения части тонкой кишки; 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ru-RU" altLang="ru-RU" sz="1800" dirty="0">
                <a:latin typeface="Garamond" panose="02020404030301010803" pitchFamily="18" charset="0"/>
              </a:rPr>
              <a:t>    желудочные кольца (</a:t>
            </a:r>
            <a:r>
              <a:rPr lang="ru-RU" altLang="ru-RU" sz="1800" dirty="0" err="1">
                <a:latin typeface="Garamond" panose="02020404030301010803" pitchFamily="18" charset="0"/>
              </a:rPr>
              <a:t>Gastric</a:t>
            </a:r>
            <a:r>
              <a:rPr lang="ru-RU" altLang="ru-RU" sz="1800" dirty="0">
                <a:latin typeface="Garamond" panose="02020404030301010803" pitchFamily="18" charset="0"/>
              </a:rPr>
              <a:t> </a:t>
            </a:r>
            <a:r>
              <a:rPr lang="ru-RU" altLang="ru-RU" sz="1800" dirty="0" err="1">
                <a:latin typeface="Garamond" panose="02020404030301010803" pitchFamily="18" charset="0"/>
              </a:rPr>
              <a:t>Band</a:t>
            </a:r>
            <a:r>
              <a:rPr lang="ru-RU" altLang="ru-RU" sz="1800" dirty="0">
                <a:latin typeface="Garamond" panose="02020404030301010803" pitchFamily="18" charset="0"/>
              </a:rPr>
              <a:t>), которые накладываются на желудок, уменьшая его объем и соответственно ускоряя время насыщения; </a:t>
            </a:r>
          </a:p>
          <a:p>
            <a:pPr eaLnBrk="1" hangingPunct="1">
              <a:spcBef>
                <a:spcPct val="0"/>
              </a:spcBef>
              <a:buFontTx/>
              <a:buChar char="•"/>
            </a:pPr>
            <a:r>
              <a:rPr lang="ru-RU" altLang="ru-RU" sz="1800" dirty="0">
                <a:latin typeface="Garamond" panose="02020404030301010803" pitchFamily="18" charset="0"/>
              </a:rPr>
              <a:t>    </a:t>
            </a:r>
            <a:r>
              <a:rPr lang="ru-RU" altLang="ru-RU" sz="1800" dirty="0" err="1">
                <a:latin typeface="Garamond" panose="02020404030301010803" pitchFamily="18" charset="0"/>
              </a:rPr>
              <a:t>абдоминопластика</a:t>
            </a:r>
            <a:r>
              <a:rPr lang="ru-RU" altLang="ru-RU" sz="1800" dirty="0">
                <a:latin typeface="Garamond" panose="02020404030301010803" pitchFamily="18" charset="0"/>
              </a:rPr>
              <a:t> - устранение отвисшего и/или большого живота. </a:t>
            </a:r>
          </a:p>
        </p:txBody>
      </p:sp>
    </p:spTree>
    <p:extLst>
      <p:ext uri="{BB962C8B-B14F-4D97-AF65-F5344CB8AC3E}">
        <p14:creationId xmlns:p14="http://schemas.microsoft.com/office/powerpoint/2010/main" val="162101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49576" y="174937"/>
            <a:ext cx="8163152" cy="9839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Литература: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24195" y="1366378"/>
            <a:ext cx="9463596" cy="526297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5600" algn="just">
              <a:buFont typeface="+mj-lt"/>
              <a:buAutoNum type="arabicPeriod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Дедов </a:t>
            </a:r>
            <a:r>
              <a:rPr 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И.И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, Мельниченко </a:t>
            </a:r>
            <a:r>
              <a:rPr 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Г.А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, Фадеев </a:t>
            </a:r>
            <a:r>
              <a:rPr 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В.В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 «Эндокринология». Учебник. –М.: «Медицина», 2000. Стр. 632.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5600" algn="just">
              <a:buFont typeface="+mj-lt"/>
              <a:buAutoNum type="arabicPeriod"/>
            </a:pP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Гарднер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Д.,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Шобек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Д. Базисная и клиническая эндокринология / под ред. Г. А. Мельниченко. — М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.: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2015. —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Стр.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169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indent="355600" algn="just">
              <a:buFont typeface="+mj-lt"/>
              <a:buAutoNum type="arabicPeriod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Дедов И. И., Мельниченко Г. А. Эндокринология. Национальное руководство. Краткое издание. — 2-е изд.,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перераб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. и доп. — М.: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ГЭОТАР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-Медиа, 2018. —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Стр.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832. </a:t>
            </a: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5600" algn="just">
              <a:buFont typeface="+mj-lt"/>
              <a:buAutoNum type="arabicPeriod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Проверенный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поставщик медицинской информации с 1899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года.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www.msdmanuals.com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/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ru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/</a:t>
            </a:r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5600" algn="just">
              <a:buFont typeface="+mj-lt"/>
              <a:buAutoNum type="arabicPeriod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World Health Organization (WHO). ICD-10 classification of mental and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behavioural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disorders: diagnostic criteria for research 1993. — Geneva (Switzerland), 1993.</a:t>
            </a:r>
          </a:p>
          <a:p>
            <a:pPr indent="355600" algn="just">
              <a:buFont typeface="+mj-lt"/>
              <a:buAutoNum type="arabicPeriod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Calabria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A. Growth hormone deficiency in children // MSD Manual. — 2018.</a:t>
            </a:r>
          </a:p>
          <a:p>
            <a:pPr indent="355600" algn="just">
              <a:buFont typeface="+mj-lt"/>
              <a:buAutoNum type="arabicPeriod"/>
            </a:pPr>
            <a:r>
              <a:rPr 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Гарднер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Д.,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Шобек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Д. Базисная и клиническая эндокринология / под ред. Г. А. Мельниченко. — М., 2015. — С. 169.</a:t>
            </a:r>
          </a:p>
          <a:p>
            <a:pPr indent="355600" algn="just">
              <a:buFont typeface="+mj-lt"/>
              <a:buAutoNum type="arabicPeriod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Российская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ассоциация эндокринологов. Федеральные клинические рекомендации по ведению детей с эндокринными заболеваниями. — М., 2014 — С. 338.</a:t>
            </a:r>
          </a:p>
          <a:p>
            <a:pPr indent="355600" algn="just">
              <a:buFont typeface="+mj-lt"/>
              <a:buAutoNum type="arabicPeriod"/>
            </a:pPr>
            <a:r>
              <a:rPr lang="en-US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Kurtoglu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S.,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Ozdemir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A.,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Hatipoglu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N. Neonatal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hipopituitarism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: approaches to diagnosis and treatment // J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Clin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Res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Pediatr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Endocrinol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 — 2019; 11 (1): 4-12.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ссылка</a:t>
            </a:r>
          </a:p>
          <a:p>
            <a:pPr indent="355600" algn="just">
              <a:buFont typeface="+mj-lt"/>
              <a:buAutoNum type="arabicPeriod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Дедов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И. И., Мельниченко Г. А., Фадеев В. В. Эндокринология. — М., 2015. — С. 59.</a:t>
            </a:r>
          </a:p>
          <a:p>
            <a:pPr indent="355600" algn="just">
              <a:buFont typeface="+mj-lt"/>
              <a:buAutoNum type="arabicPeriod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Дедов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И. И.,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Петеркова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В. А.,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Малиевский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О. А. Детская эндокринология. — М., 2016. — С. 9.</a:t>
            </a:r>
          </a:p>
          <a:p>
            <a:pPr indent="355600" algn="just">
              <a:buFont typeface="+mj-lt"/>
              <a:buAutoNum type="arabicPeriod"/>
            </a:pPr>
            <a:r>
              <a:rPr 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Камачо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П.,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Гариба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Х. Доказательная эндокринология. — М., 2009. — С. 58.</a:t>
            </a:r>
          </a:p>
          <a:p>
            <a:pPr indent="355600" algn="just">
              <a:buFont typeface="+mj-lt"/>
              <a:buAutoNum type="arabicPeriod"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406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СПАСИБО ЗА </a:t>
            </a:r>
            <a:r>
              <a:rPr lang="ru-RU" dirty="0" smtClean="0"/>
              <a:t>ВНИМАНИЕ</a:t>
            </a:r>
            <a:r>
              <a:rPr lang="en-US" dirty="0" smtClean="0"/>
              <a:t> !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3443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3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3" id="{263F5F85-07CC-4586-B69D-C18BEB6B688F}" vid="{473705D5-1527-402D-BB85-EF97DCD0D36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Тема3</Template>
  <TotalTime>182</TotalTime>
  <Words>1694</Words>
  <Application>Microsoft Office PowerPoint</Application>
  <PresentationFormat>Широкоэкранный</PresentationFormat>
  <Paragraphs>285</Paragraphs>
  <Slides>49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6" baseType="lpstr">
      <vt:lpstr>Arial</vt:lpstr>
      <vt:lpstr>Calibri</vt:lpstr>
      <vt:lpstr>Comic Sans MS</vt:lpstr>
      <vt:lpstr>Garamond</vt:lpstr>
      <vt:lpstr>Times New Roman</vt:lpstr>
      <vt:lpstr>Wingdings</vt:lpstr>
      <vt:lpstr>Тема3</vt:lpstr>
      <vt:lpstr>Презентация PowerPoint</vt:lpstr>
      <vt:lpstr>План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ГИПОФИЗ -</vt:lpstr>
      <vt:lpstr>Влияние СТГ на белковый обмен</vt:lpstr>
      <vt:lpstr>Презентация PowerPoint</vt:lpstr>
      <vt:lpstr>Презентация PowerPoint</vt:lpstr>
      <vt:lpstr>Презентация PowerPoint</vt:lpstr>
      <vt:lpstr>Классификация гипоталамо – гипофизарных заболеваний</vt:lpstr>
      <vt:lpstr>Этиология гипоталамо - гипофизарных расстройств</vt:lpstr>
      <vt:lpstr>Проявление гипоталамо - гипофизарных расстройств</vt:lpstr>
      <vt:lpstr>Опухоли гипофиза</vt:lpstr>
      <vt:lpstr>Презентация PowerPoint</vt:lpstr>
      <vt:lpstr>Презентация PowerPoint</vt:lpstr>
      <vt:lpstr>Утрата зрения (битемпоральная гемианопсия или дефект полей зрения) </vt:lpstr>
      <vt:lpstr>Гипофизарный нанизм (карликовость) </vt:lpstr>
      <vt:lpstr>Презентация PowerPoint</vt:lpstr>
      <vt:lpstr>Презентация PowerPoint</vt:lpstr>
      <vt:lpstr>Акромегалия и гигантизм</vt:lpstr>
      <vt:lpstr>Презентация PowerPoint</vt:lpstr>
      <vt:lpstr>Презентация PowerPoint</vt:lpstr>
      <vt:lpstr>Презентация PowerPoint</vt:lpstr>
      <vt:lpstr>Презентация PowerPoint</vt:lpstr>
      <vt:lpstr>Гипопитуитаризм </vt:lpstr>
      <vt:lpstr>Несахарный диабет</vt:lpstr>
      <vt:lpstr>Патогенез</vt:lpstr>
      <vt:lpstr>Синдром Пархона  (гипергидропексический синдром, несахарный антидиабет, синдром неадекватной продукции вазопрессина)</vt:lpstr>
      <vt:lpstr>Патогенез</vt:lpstr>
      <vt:lpstr>Ожирение</vt:lpstr>
      <vt:lpstr>Ожирение</vt:lpstr>
      <vt:lpstr>Презентация PowerPoint</vt:lpstr>
      <vt:lpstr>Причины ожирения</vt:lpstr>
      <vt:lpstr>    </vt:lpstr>
      <vt:lpstr>Варианты осуществления различных влияний лептина. </vt:lpstr>
      <vt:lpstr>Классификация ожирения</vt:lpstr>
      <vt:lpstr>Классификация ожирения</vt:lpstr>
      <vt:lpstr>Классификация ожирения</vt:lpstr>
      <vt:lpstr>Классификация ожирения</vt:lpstr>
      <vt:lpstr>Методы лечения</vt:lpstr>
      <vt:lpstr>Немедикаментозные методы лечения ожирения</vt:lpstr>
      <vt:lpstr>Медикаментозный метод лечения</vt:lpstr>
      <vt:lpstr> </vt:lpstr>
      <vt:lpstr>Хирургические методы лечения ожирения</vt:lpstr>
      <vt:lpstr>Презентация PowerPoint</vt:lpstr>
      <vt:lpstr>СПАСИБО ЗА ВНИМАНИЕ !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Aysacheva Maftunabonu</dc:creator>
  <cp:lastModifiedBy>DELL</cp:lastModifiedBy>
  <cp:revision>14</cp:revision>
  <dcterms:created xsi:type="dcterms:W3CDTF">2021-04-16T10:02:04Z</dcterms:created>
  <dcterms:modified xsi:type="dcterms:W3CDTF">2021-04-16T16:42:34Z</dcterms:modified>
</cp:coreProperties>
</file>