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313" r:id="rId2"/>
    <p:sldId id="310" r:id="rId3"/>
    <p:sldId id="261" r:id="rId4"/>
    <p:sldId id="302" r:id="rId5"/>
    <p:sldId id="303" r:id="rId6"/>
    <p:sldId id="263" r:id="rId7"/>
    <p:sldId id="264" r:id="rId8"/>
    <p:sldId id="265" r:id="rId9"/>
    <p:sldId id="308" r:id="rId10"/>
    <p:sldId id="309" r:id="rId11"/>
    <p:sldId id="266" r:id="rId12"/>
    <p:sldId id="267" r:id="rId13"/>
    <p:sldId id="305" r:id="rId14"/>
    <p:sldId id="269" r:id="rId15"/>
    <p:sldId id="304" r:id="rId16"/>
    <p:sldId id="270" r:id="rId17"/>
    <p:sldId id="306" r:id="rId18"/>
    <p:sldId id="307" r:id="rId19"/>
    <p:sldId id="271" r:id="rId20"/>
    <p:sldId id="272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11" r:id="rId47"/>
    <p:sldId id="312" r:id="rId4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CC"/>
    <a:srgbClr val="FF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7" autoAdjust="0"/>
    <p:restoredTop sz="94580" autoAdjust="0"/>
  </p:normalViewPr>
  <p:slideViewPr>
    <p:cSldViewPr>
      <p:cViewPr varScale="1">
        <p:scale>
          <a:sx n="65" d="100"/>
          <a:sy n="65" d="100"/>
        </p:scale>
        <p:origin x="62" y="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8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3160" y="2852936"/>
            <a:ext cx="6301208" cy="1102022"/>
          </a:xfrm>
        </p:spPr>
        <p:txBody>
          <a:bodyPr/>
          <a:lstStyle>
            <a:lvl1pPr>
              <a:defRPr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A348313-4E2C-467F-B9B4-27ECA3C6A44E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180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8CDA8808-9E97-4FF2-AE84-B476EB6432DD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1" name="Дата 3"/>
          <p:cNvSpPr txBox="1">
            <a:spLocks/>
          </p:cNvSpPr>
          <p:nvPr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E48A96-E1BB-4C8F-80B2-32A47A48A9D5}" type="datetimeFigureOut">
              <a:rPr lang="ru-RU" smtClean="0">
                <a:solidFill>
                  <a:schemeClr val="accent1">
                    <a:lumMod val="50000"/>
                  </a:schemeClr>
                </a:solidFill>
              </a:rPr>
              <a:pPr/>
              <a:t>16.04.2021</a:t>
            </a:fld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44A1F6A-164B-43BA-A19E-4AE6BB502A21}" type="slidenum">
              <a:rPr lang="ru-RU" smtClean="0">
                <a:solidFill>
                  <a:schemeClr val="accent1">
                    <a:lumMod val="50000"/>
                  </a:schemeClr>
                </a:solidFill>
              </a:rPr>
              <a:pPr/>
              <a:t>‹#›</a:t>
            </a:fld>
            <a:endParaRPr lang="ru-RU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6417433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267744" y="1484784"/>
            <a:ext cx="6696744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8228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F9B0FE5-0C6E-41A2-A821-EEB0FA1DC6F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803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2A35B2C-E9F1-4A37-ABAB-CCCD152533E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333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40857E6-CC04-4B76-91DB-DBE5FD783249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7600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3C7E182-49FA-4B42-9D7F-EB7F2FEAEBE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350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C2616CB-74D3-45A2-BCD2-33B70F7817F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7729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 sz="2800"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 sz="2400"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 sz="2000"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 sz="2000">
                <a:solidFill>
                  <a:schemeClr val="accent1">
                    <a:lumMod val="5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CA5E56B-5B3B-4C40-9106-4DC81B821CBC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608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C4EA5CA-CE9E-47D8-80A0-9D1C839A689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6191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56A54E6-7608-46D8-A9C8-CA6AE9CA2B10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763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A6B240A-1E1E-47BC-B1EC-5A97CD79C2FE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816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8215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8216" name="Rectangle 2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217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5C841DA-78E4-4357-BAC9-32980461C128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8218" name="Rectangle 2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04853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98ACB18-9EA0-4CDD-82C1-E4F35F7B92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46100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260648"/>
            <a:ext cx="6417433" cy="9361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67744" y="1484784"/>
            <a:ext cx="6696744" cy="4824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A348313-4E2C-467F-B9B4-27ECA3C6A44E}" type="slidenum">
              <a:rPr lang="ru-RU" altLang="ru-RU" smtClean="0"/>
              <a:pPr/>
              <a:t>‹#›</a:t>
            </a:fld>
            <a:endParaRPr lang="ru-RU" altLang="ru-RU"/>
          </a:p>
        </p:txBody>
      </p:sp>
      <p:pic>
        <p:nvPicPr>
          <p:cNvPr id="7" name="Рисунок 6">
            <a:hlinkClick r:id="rId16"/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46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5328009" y="423566"/>
            <a:ext cx="3636851" cy="1334733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400" b="1" dirty="0"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664877" y="2408520"/>
            <a:ext cx="8181382" cy="1356442"/>
          </a:xfrm>
          <a:prstGeom prst="rect">
            <a:avLst/>
          </a:prstGeom>
        </p:spPr>
        <p:txBody>
          <a:bodyPr anchor="b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Тема</a:t>
            </a:r>
            <a:r>
              <a:rPr lang="en-US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6: </a:t>
            </a:r>
            <a:r>
              <a:rPr lang="ru-RU" sz="4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Заболевания щитовидной </a:t>
            </a:r>
            <a:r>
              <a:rPr lang="ru-RU" sz="4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железы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itchFamily="18" charset="0"/>
              </a:rPr>
            </a:b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23526" y="3640421"/>
            <a:ext cx="69257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Arial" panose="020B0604020202020204" pitchFamily="34" charset="0"/>
              </a:rPr>
              <a:t>Lecture </a:t>
            </a:r>
            <a:r>
              <a:rPr lang="ru-RU" sz="32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6</a:t>
            </a:r>
            <a:r>
              <a:rPr lang="en-US" sz="32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: </a:t>
            </a:r>
            <a:r>
              <a:rPr lang="en-US" sz="3200" b="1" dirty="0">
                <a:solidFill>
                  <a:srgbClr val="00B0F0"/>
                </a:solidFill>
                <a:cs typeface="Arial" panose="020B0604020202020204" pitchFamily="34" charset="0"/>
              </a:rPr>
              <a:t>Diseases of the thyroid </a:t>
            </a:r>
            <a:r>
              <a:rPr lang="en-US" sz="32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gland</a:t>
            </a:r>
            <a:endParaRPr lang="en-US" sz="3200" b="1" dirty="0">
              <a:solidFill>
                <a:srgbClr val="00B0F0"/>
              </a:solidFill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55224" y="6381328"/>
            <a:ext cx="43824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20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20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i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300011" y="227447"/>
            <a:ext cx="1883871" cy="169123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53367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764704"/>
            <a:ext cx="6417433" cy="93610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dirty="0" smtClean="0"/>
              <a:t>План лекции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4140" y="2132856"/>
            <a:ext cx="6046292" cy="2664296"/>
          </a:xfrm>
          <a:noFill/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uz-Cyrl-UZ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Анатомия и физиология щитовидной железы 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>
                <a:solidFill>
                  <a:srgbClr val="92D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Гормоны щитовидной железы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Заболевания щитовидной железы</a:t>
            </a:r>
            <a:endParaRPr lang="ru-RU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61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342517"/>
            <a:ext cx="8229600" cy="549275"/>
          </a:xfrm>
        </p:spPr>
        <p:txBody>
          <a:bodyPr/>
          <a:lstStyle/>
          <a:p>
            <a:r>
              <a:rPr lang="ru-RU" altLang="ru-RU" sz="2800" b="1" dirty="0" err="1"/>
              <a:t>Макроанатомия</a:t>
            </a:r>
            <a:r>
              <a:rPr lang="ru-RU" altLang="ru-RU" sz="2800" b="1" dirty="0"/>
              <a:t> щитовидной железы</a:t>
            </a:r>
          </a:p>
        </p:txBody>
      </p:sp>
      <p:pic>
        <p:nvPicPr>
          <p:cNvPr id="1536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9832" y="908720"/>
            <a:ext cx="5473700" cy="583247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/>
              <a:t>Фасции шеи. Кровоснабжение щитовидной железы.</a:t>
            </a:r>
          </a:p>
        </p:txBody>
      </p:sp>
      <p:pic>
        <p:nvPicPr>
          <p:cNvPr id="71684" name="Picture 4" descr="Кровоснабжение щит железы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28775"/>
            <a:ext cx="4145632" cy="424524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85" name="Picture 5" descr="Попереч срез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086298" cy="4053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sz="4000" dirty="0"/>
              <a:t>Гормоны, синтезируемые </a:t>
            </a:r>
            <a:r>
              <a:rPr lang="ru-RU" altLang="ru-RU" sz="4000" dirty="0" err="1"/>
              <a:t>тиреоцитами</a:t>
            </a:r>
            <a:r>
              <a:rPr lang="ru-RU" altLang="ru-RU" sz="4000" dirty="0"/>
              <a:t>.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2420481" y="1628800"/>
            <a:ext cx="6696744" cy="482453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dirty="0"/>
              <a:t>1) гормоны - </a:t>
            </a:r>
            <a:r>
              <a:rPr lang="ru-RU" altLang="ru-RU" dirty="0" err="1"/>
              <a:t>тетрайодтиронин</a:t>
            </a:r>
            <a:r>
              <a:rPr lang="ru-RU" altLang="ru-RU" dirty="0"/>
              <a:t> (тироксин, Т4); </a:t>
            </a:r>
            <a:r>
              <a:rPr lang="ru-RU" altLang="ru-RU" dirty="0" err="1"/>
              <a:t>трийодтиронин</a:t>
            </a:r>
            <a:r>
              <a:rPr lang="ru-RU" altLang="ru-RU" dirty="0"/>
              <a:t> (Т3), реверсивный </a:t>
            </a:r>
            <a:r>
              <a:rPr lang="ru-RU" altLang="ru-RU" dirty="0" err="1"/>
              <a:t>трийодтиронин</a:t>
            </a:r>
            <a:r>
              <a:rPr lang="ru-RU" altLang="ru-RU" dirty="0"/>
              <a:t> (р-Т3), </a:t>
            </a:r>
            <a:r>
              <a:rPr lang="ru-RU" altLang="ru-RU" dirty="0" err="1"/>
              <a:t>дийодтирозин</a:t>
            </a:r>
            <a:r>
              <a:rPr lang="ru-RU" altLang="ru-RU" dirty="0"/>
              <a:t> (ДИТ) и </a:t>
            </a:r>
            <a:r>
              <a:rPr lang="ru-RU" altLang="ru-RU" dirty="0" err="1"/>
              <a:t>монойодтирозин</a:t>
            </a:r>
            <a:r>
              <a:rPr lang="ru-RU" altLang="ru-RU" dirty="0"/>
              <a:t> (МИТ);</a:t>
            </a:r>
          </a:p>
          <a:p>
            <a:pPr>
              <a:lnSpc>
                <a:spcPct val="90000"/>
              </a:lnSpc>
            </a:pPr>
            <a:r>
              <a:rPr lang="ru-RU" altLang="ru-RU" dirty="0"/>
              <a:t>2) белковые соединения - </a:t>
            </a:r>
            <a:r>
              <a:rPr lang="ru-RU" altLang="ru-RU" dirty="0" err="1"/>
              <a:t>тиреоглобулины</a:t>
            </a:r>
            <a:r>
              <a:rPr lang="ru-RU" altLang="ru-RU" dirty="0"/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/>
              <a:t>Предшественником Т3 и т4 является аминокислота </a:t>
            </a:r>
            <a:r>
              <a:rPr lang="en-US" altLang="ru-RU" dirty="0"/>
              <a:t>L</a:t>
            </a:r>
            <a:r>
              <a:rPr lang="ru-RU" altLang="ru-RU" dirty="0"/>
              <a:t>-тирозин.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82067"/>
            <a:ext cx="7705725" cy="522128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468313" y="0"/>
            <a:ext cx="842486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600" dirty="0"/>
              <a:t>Химическая структура </a:t>
            </a:r>
            <a:r>
              <a:rPr lang="ru-RU" altLang="ru-RU" sz="3600" dirty="0" err="1"/>
              <a:t>тиреоидных</a:t>
            </a:r>
            <a:r>
              <a:rPr lang="ru-RU" altLang="ru-RU" sz="3600" dirty="0"/>
              <a:t> гормонов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Rectangle 10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7239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sz="2800" b="1" dirty="0"/>
              <a:t>Функция йодсодержащих гормонов:</a:t>
            </a:r>
          </a:p>
        </p:txBody>
      </p:sp>
      <p:sp>
        <p:nvSpPr>
          <p:cNvPr id="20491" name="Rectangle 11"/>
          <p:cNvSpPr>
            <a:spLocks noGrp="1" noChangeArrowheads="1"/>
          </p:cNvSpPr>
          <p:nvPr>
            <p:ph idx="1"/>
          </p:nvPr>
        </p:nvSpPr>
        <p:spPr>
          <a:xfrm>
            <a:off x="1331640" y="908720"/>
            <a:ext cx="6768752" cy="53284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altLang="ru-RU" sz="2800" b="1" dirty="0"/>
              <a:t>1.Активируют процессы выработки энергии, ускоряют катаболизм белков, жиров и углеводов (возрастает основной обмен и потребление О2, стимулируется синтез белков и активность </a:t>
            </a:r>
            <a:r>
              <a:rPr lang="en-US" altLang="ru-RU" sz="2800" b="1" dirty="0"/>
              <a:t>Na</a:t>
            </a:r>
            <a:r>
              <a:rPr lang="ru-RU" altLang="ru-RU" sz="2800" b="1" dirty="0"/>
              <a:t>*, К*, </a:t>
            </a:r>
            <a:r>
              <a:rPr lang="ru-RU" altLang="ru-RU" sz="2800" b="1" dirty="0" err="1"/>
              <a:t>АТФазы</a:t>
            </a:r>
            <a:r>
              <a:rPr lang="ru-RU" altLang="ru-RU" sz="2800" b="1" dirty="0"/>
              <a:t>)</a:t>
            </a:r>
          </a:p>
          <a:p>
            <a:r>
              <a:rPr lang="ru-RU" altLang="ru-RU" sz="2800" b="1" dirty="0"/>
              <a:t>2. Усиливают </a:t>
            </a:r>
            <a:r>
              <a:rPr lang="ru-RU" altLang="ru-RU" sz="2800" b="1" dirty="0" err="1"/>
              <a:t>гликогенолиз</a:t>
            </a:r>
            <a:r>
              <a:rPr lang="ru-RU" altLang="ru-RU" sz="2800" b="1" dirty="0"/>
              <a:t> (повышается уровень сахара крови)</a:t>
            </a:r>
          </a:p>
          <a:p>
            <a:r>
              <a:rPr lang="ru-RU" altLang="ru-RU" sz="2800" b="1" dirty="0"/>
              <a:t>3.Усиливают действие катехоламинов (увеличивается ЧСС и сердечный выброс, появляется нервозность, раздражительность, мышечный тремор и возникает гипотрофия мышц)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92163"/>
          </a:xfrm>
        </p:spPr>
        <p:txBody>
          <a:bodyPr>
            <a:normAutofit fontScale="90000"/>
          </a:bodyPr>
          <a:lstStyle/>
          <a:p>
            <a:r>
              <a:rPr lang="ru-RU" altLang="ru-RU" sz="2800" b="1"/>
              <a:t>Механизм регуляции синтеза гормонов щитовидной железы</a:t>
            </a:r>
            <a:endParaRPr lang="ru-RU" altLang="ru-RU" sz="4000"/>
          </a:p>
        </p:txBody>
      </p:sp>
      <p:pic>
        <p:nvPicPr>
          <p:cNvPr id="26628" name="Picture 4" descr="Регуляция гипер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928688"/>
            <a:ext cx="8642350" cy="5619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2407399" y="260648"/>
            <a:ext cx="6417433" cy="93610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>
                <a:solidFill>
                  <a:srgbClr val="FFFF00"/>
                </a:solidFill>
              </a:rPr>
              <a:t>Основные симптомы, характеризующие гипофункцию щитовидной железы.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sz="2800" dirty="0"/>
              <a:t>Апатия и сонливость</a:t>
            </a:r>
          </a:p>
          <a:p>
            <a:r>
              <a:rPr lang="ru-RU" altLang="ru-RU" sz="2800" dirty="0"/>
              <a:t>Снижение памяти</a:t>
            </a:r>
          </a:p>
          <a:p>
            <a:r>
              <a:rPr lang="ru-RU" altLang="ru-RU" sz="2800" dirty="0"/>
              <a:t>Зябкость и плохая переносимость холода</a:t>
            </a:r>
          </a:p>
          <a:p>
            <a:r>
              <a:rPr lang="ru-RU" altLang="ru-RU" sz="2800" dirty="0"/>
              <a:t>Повышение массы тела при сниженном аппетите</a:t>
            </a:r>
          </a:p>
          <a:p>
            <a:r>
              <a:rPr lang="ru-RU" altLang="ru-RU" sz="2800" dirty="0"/>
              <a:t>Боли в мышцах</a:t>
            </a:r>
          </a:p>
          <a:p>
            <a:r>
              <a:rPr lang="ru-RU" altLang="ru-RU" sz="2800" dirty="0"/>
              <a:t>Отеки лица и конечностей</a:t>
            </a:r>
          </a:p>
          <a:p>
            <a:r>
              <a:rPr lang="ru-RU" altLang="ru-RU" sz="2800" dirty="0"/>
              <a:t>Выпадение волос, ломкость ногтей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2407399" y="332656"/>
            <a:ext cx="6417433" cy="93610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>
                <a:solidFill>
                  <a:srgbClr val="FFFF00"/>
                </a:solidFill>
              </a:rPr>
              <a:t>Основные симптомы, характеризующие гиперфункцию щитовидной железы.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ru-RU" altLang="ru-RU" dirty="0"/>
              <a:t>Плаксивость и раздражительность</a:t>
            </a:r>
          </a:p>
          <a:p>
            <a:r>
              <a:rPr lang="ru-RU" altLang="ru-RU" dirty="0"/>
              <a:t>Чувство жара и плохая переносимость жары</a:t>
            </a:r>
          </a:p>
          <a:p>
            <a:r>
              <a:rPr lang="ru-RU" altLang="ru-RU" dirty="0"/>
              <a:t>Снижение массы тела при повышенном аппетите</a:t>
            </a:r>
          </a:p>
          <a:p>
            <a:r>
              <a:rPr lang="ru-RU" altLang="ru-RU" dirty="0"/>
              <a:t>Потливость, сердцебиение, поносы.</a:t>
            </a:r>
          </a:p>
          <a:p>
            <a:r>
              <a:rPr lang="ru-RU" altLang="ru-RU" dirty="0"/>
              <a:t>Тахикардия, тремор, глазные </a:t>
            </a:r>
            <a:r>
              <a:rPr lang="ru-RU" altLang="ru-RU" dirty="0" err="1"/>
              <a:t>симтомы</a:t>
            </a:r>
            <a:r>
              <a:rPr lang="ru-RU" altLang="ru-RU" dirty="0"/>
              <a:t> и зоб.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Диагностики заболеваний щитовидной железы</a:t>
            </a:r>
            <a:endParaRPr lang="ru-RU" altLang="ru-RU" sz="2800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691680" y="1600201"/>
            <a:ext cx="6094958" cy="46064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altLang="ru-RU" sz="2400" b="1" dirty="0"/>
              <a:t> </a:t>
            </a:r>
            <a:r>
              <a:rPr lang="ru-RU" altLang="ru-RU" sz="2400" b="1" dirty="0" smtClean="0"/>
              <a:t>                        Осмотр </a:t>
            </a:r>
            <a:r>
              <a:rPr lang="ru-RU" altLang="ru-RU" sz="2400" b="1" dirty="0"/>
              <a:t>и пальпация </a:t>
            </a:r>
          </a:p>
        </p:txBody>
      </p:sp>
      <p:pic>
        <p:nvPicPr>
          <p:cNvPr id="27652" name="Picture 4" descr="P10100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2262" y="2708920"/>
            <a:ext cx="4249738" cy="3529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654" name="Picture 6" descr="P101001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39159" y="2708919"/>
            <a:ext cx="4248150" cy="3529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686800" cy="1371600"/>
          </a:xfrm>
        </p:spPr>
        <p:txBody>
          <a:bodyPr/>
          <a:lstStyle/>
          <a:p>
            <a:r>
              <a:rPr lang="ru-RU" altLang="ru-RU" sz="2800" b="1"/>
              <a:t>Радиоизотопное сканирование (сцинтиграфия щитовидной железы)</a:t>
            </a:r>
            <a:br>
              <a:rPr lang="ru-RU" altLang="ru-RU" sz="2800" b="1"/>
            </a:br>
            <a:r>
              <a:rPr lang="ru-RU" altLang="ru-RU" sz="2800" b="1"/>
              <a:t>(</a:t>
            </a:r>
            <a:r>
              <a:rPr lang="ru-RU" altLang="ru-RU" sz="2400" b="1"/>
              <a:t>йод-131, предпочтительнее йод-123 и технеций-99)</a:t>
            </a:r>
          </a:p>
        </p:txBody>
      </p:sp>
      <p:pic>
        <p:nvPicPr>
          <p:cNvPr id="307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3848" y="1916832"/>
            <a:ext cx="3840163" cy="4608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sz="4000"/>
              <a:t>Радиоизотопное исследование щитовидной железы</a:t>
            </a:r>
          </a:p>
        </p:txBody>
      </p:sp>
      <p:pic>
        <p:nvPicPr>
          <p:cNvPr id="75780" name="Picture 4" descr="Сцинтиграфия схем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454150"/>
            <a:ext cx="8569325" cy="5259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2843808" y="228600"/>
            <a:ext cx="6192688" cy="586422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altLang="ru-RU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Ультразвуковое исследование</a:t>
            </a: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(размер, объем долей, </a:t>
            </a:r>
            <a:r>
              <a:rPr lang="ru-RU" altLang="ru-RU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эхоструктура</a:t>
            </a: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ru-RU" altLang="ru-RU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Рентген-исследование </a:t>
            </a: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ru-RU" altLang="ru-RU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мягкотканная</a:t>
            </a: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рентегнография</a:t>
            </a: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КТ шейного отдела трахеи. (смещение,  сужение трахеи и пищевода, загрудинный зоб)</a:t>
            </a:r>
            <a:b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altLang="ru-RU" sz="32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Биопсия щитовидной железы</a:t>
            </a: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(тонкоигольная, трепан-биопсия) под контролем УЗИ.</a:t>
            </a:r>
            <a:br>
              <a:rPr lang="ru-RU" altLang="ru-RU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60801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sz="4000" dirty="0"/>
              <a:t>УЗИ щитовидной железы</a:t>
            </a:r>
          </a:p>
        </p:txBody>
      </p:sp>
      <p:pic>
        <p:nvPicPr>
          <p:cNvPr id="74756" name="Picture 4" descr="DEC18-0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003300"/>
            <a:ext cx="5076825" cy="3913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4757" name="Picture 5" descr="JAN17-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852738"/>
            <a:ext cx="4787900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sz="2800" b="1" dirty="0"/>
              <a:t>Исследование функциональной активности ЩЖ</a:t>
            </a:r>
            <a:endParaRPr lang="ru-RU" altLang="ru-RU" sz="4000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908720"/>
            <a:ext cx="8618735" cy="5832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Основные маркеры:</a:t>
            </a:r>
          </a:p>
          <a:p>
            <a:pPr>
              <a:buFontTx/>
              <a:buNone/>
            </a:pPr>
            <a:r>
              <a:rPr lang="ru-RU" altLang="ru-RU" sz="2800" b="1" dirty="0"/>
              <a:t>    общий и свободный тироксин (Т4) </a:t>
            </a:r>
          </a:p>
          <a:p>
            <a:pPr>
              <a:buFontTx/>
              <a:buNone/>
            </a:pPr>
            <a:r>
              <a:rPr lang="ru-RU" altLang="ru-RU" sz="2800" b="1" dirty="0"/>
              <a:t>    общий и свободный </a:t>
            </a:r>
            <a:r>
              <a:rPr lang="ru-RU" altLang="ru-RU" sz="2800" b="1" dirty="0" err="1"/>
              <a:t>трийодтиронин</a:t>
            </a:r>
            <a:r>
              <a:rPr lang="ru-RU" altLang="ru-RU" sz="2800" b="1" dirty="0"/>
              <a:t> (Т3) </a:t>
            </a:r>
          </a:p>
          <a:p>
            <a:pPr>
              <a:buFontTx/>
              <a:buNone/>
            </a:pPr>
            <a:r>
              <a:rPr lang="ru-RU" altLang="ru-RU" sz="2800" b="1" dirty="0"/>
              <a:t>    тиреотропный гормон гипофиза (ТТГ) </a:t>
            </a:r>
          </a:p>
          <a:p>
            <a:r>
              <a:rPr lang="ru-RU" altLang="ru-RU" sz="2800" b="1" dirty="0"/>
              <a:t>При латентно протекающих заболеваниях  специальные </a:t>
            </a:r>
            <a:r>
              <a:rPr lang="ru-RU" altLang="ru-RU" sz="2800" b="1" dirty="0" err="1"/>
              <a:t>функц</a:t>
            </a:r>
            <a:r>
              <a:rPr lang="ru-RU" altLang="ru-RU" sz="2800" b="1" dirty="0"/>
              <a:t>. пробы (стимулирующая проба с </a:t>
            </a:r>
            <a:r>
              <a:rPr lang="ru-RU" altLang="ru-RU" sz="2800" b="1" dirty="0" err="1"/>
              <a:t>тиролиберином</a:t>
            </a:r>
            <a:r>
              <a:rPr lang="ru-RU" altLang="ru-RU" sz="2800" b="1" dirty="0"/>
              <a:t>, проба подавления с использованием </a:t>
            </a:r>
            <a:r>
              <a:rPr lang="ru-RU" altLang="ru-RU" sz="2800" b="1" dirty="0" err="1"/>
              <a:t>трийодтиронина</a:t>
            </a:r>
            <a:r>
              <a:rPr lang="ru-RU" altLang="ru-RU" sz="2800" b="1" dirty="0"/>
              <a:t>) </a:t>
            </a:r>
          </a:p>
          <a:p>
            <a:r>
              <a:rPr lang="ru-RU" altLang="ru-RU" sz="2800" b="1" dirty="0"/>
              <a:t>Достижение последних лет- более чувствительные неизотопные технологии гормонального </a:t>
            </a:r>
            <a:r>
              <a:rPr lang="ru-RU" altLang="ru-RU" sz="2800" b="1" dirty="0" err="1"/>
              <a:t>иммуноанализа</a:t>
            </a:r>
            <a:r>
              <a:rPr lang="ru-RU" altLang="ru-RU" sz="2800" b="1" dirty="0"/>
              <a:t> (системы «</a:t>
            </a:r>
            <a:r>
              <a:rPr lang="ru-RU" altLang="ru-RU" sz="2800" b="1" dirty="0" err="1"/>
              <a:t>Амерляйт</a:t>
            </a:r>
            <a:r>
              <a:rPr lang="ru-RU" altLang="ru-RU" sz="2800" b="1" dirty="0"/>
              <a:t>», «</a:t>
            </a:r>
            <a:r>
              <a:rPr lang="ru-RU" altLang="ru-RU" sz="2800" b="1" dirty="0" err="1"/>
              <a:t>Дельфия</a:t>
            </a:r>
            <a:r>
              <a:rPr lang="ru-RU" altLang="ru-RU" sz="2800" b="1" dirty="0"/>
              <a:t>»)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4000" b="1" dirty="0"/>
              <a:t>Классификация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89756" y="1124744"/>
            <a:ext cx="8964488" cy="532889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700" b="1" dirty="0"/>
              <a:t>I. Врождённые аномалии: а)аплазия и гипоплазия (с гипотиреозом </a:t>
            </a:r>
            <a:r>
              <a:rPr lang="en-US" altLang="ru-RU" sz="2700" b="1" dirty="0"/>
              <a:t> </a:t>
            </a:r>
            <a:r>
              <a:rPr lang="ru-RU" altLang="ru-RU" sz="2700" b="1" dirty="0"/>
              <a:t>или </a:t>
            </a:r>
            <a:r>
              <a:rPr lang="ru-RU" altLang="ru-RU" sz="2700" b="1" dirty="0" err="1"/>
              <a:t>миксидемой</a:t>
            </a:r>
            <a:r>
              <a:rPr lang="ru-RU" altLang="ru-RU" sz="2700" b="1" dirty="0"/>
              <a:t>); </a:t>
            </a:r>
          </a:p>
          <a:p>
            <a:pPr>
              <a:lnSpc>
                <a:spcPct val="90000"/>
              </a:lnSpc>
            </a:pPr>
            <a:r>
              <a:rPr lang="ru-RU" altLang="ru-RU" sz="2700" b="1" dirty="0"/>
              <a:t>б) эктопия ткани железы (</a:t>
            </a:r>
            <a:r>
              <a:rPr lang="ru-RU" altLang="ru-RU" sz="2700" b="1" dirty="0" err="1"/>
              <a:t>абберантные</a:t>
            </a:r>
            <a:r>
              <a:rPr lang="ru-RU" altLang="ru-RU" sz="2700" b="1" dirty="0"/>
              <a:t> формы </a:t>
            </a:r>
            <a:endParaRPr lang="en-US" altLang="ru-RU" sz="27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ru-RU" sz="2700" b="1" dirty="0"/>
              <a:t>        </a:t>
            </a:r>
            <a:r>
              <a:rPr lang="ru-RU" altLang="ru-RU" sz="2700" b="1" dirty="0"/>
              <a:t>зоба)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700" b="1" dirty="0"/>
              <a:t>     в) </a:t>
            </a:r>
            <a:r>
              <a:rPr lang="ru-RU" altLang="ru-RU" sz="2700" b="1" dirty="0" err="1"/>
              <a:t>незаращение</a:t>
            </a:r>
            <a:r>
              <a:rPr lang="ru-RU" altLang="ru-RU" sz="2700" b="1" dirty="0"/>
              <a:t> язычно-щитовидного протока (срединные кисты и свищи шеи) </a:t>
            </a:r>
          </a:p>
          <a:p>
            <a:pPr>
              <a:lnSpc>
                <a:spcPct val="90000"/>
              </a:lnSpc>
            </a:pPr>
            <a:r>
              <a:rPr lang="ru-RU" altLang="ru-RU" sz="2700" b="1" dirty="0"/>
              <a:t>II. Эндемический зоб: а)0,</a:t>
            </a:r>
            <a:r>
              <a:rPr lang="en-US" altLang="ru-RU" sz="2700" b="1" dirty="0"/>
              <a:t>I</a:t>
            </a:r>
            <a:r>
              <a:rPr lang="ru-RU" altLang="ru-RU" sz="2700" b="1" dirty="0"/>
              <a:t>, II ст. увеличения железы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700" b="1" dirty="0"/>
              <a:t>        </a:t>
            </a:r>
            <a:r>
              <a:rPr lang="en-US" altLang="ru-RU" sz="2700" b="1" dirty="0"/>
              <a:t>  </a:t>
            </a:r>
            <a:r>
              <a:rPr lang="ru-RU" altLang="ru-RU" sz="2700" b="1" dirty="0"/>
              <a:t>б)по форме: диффузный, узловой, смешанный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700" b="1" dirty="0"/>
              <a:t>         </a:t>
            </a:r>
            <a:r>
              <a:rPr lang="en-US" altLang="ru-RU" sz="2700" b="1" dirty="0"/>
              <a:t> </a:t>
            </a:r>
            <a:r>
              <a:rPr lang="ru-RU" altLang="ru-RU" sz="2700" b="1" dirty="0"/>
              <a:t>в)по функциональным проявлениям: </a:t>
            </a:r>
            <a:r>
              <a:rPr lang="ru-RU" altLang="ru-RU" sz="2700" b="1" dirty="0" err="1"/>
              <a:t>эутиреоидный</a:t>
            </a:r>
            <a:r>
              <a:rPr lang="ru-RU" altLang="ru-RU" sz="2700" b="1" dirty="0"/>
              <a:t>, </a:t>
            </a:r>
            <a:r>
              <a:rPr lang="ru-RU" altLang="ru-RU" sz="2700" b="1" dirty="0" err="1"/>
              <a:t>гипертиреоидный</a:t>
            </a:r>
            <a:r>
              <a:rPr lang="ru-RU" altLang="ru-RU" sz="2700" b="1" dirty="0"/>
              <a:t>,  </a:t>
            </a:r>
            <a:r>
              <a:rPr lang="ru-RU" altLang="ru-RU" sz="2700" b="1" dirty="0" err="1"/>
              <a:t>гипотиреоидний</a:t>
            </a:r>
            <a:endParaRPr lang="ru-RU" altLang="ru-RU" sz="2700" b="1" dirty="0"/>
          </a:p>
          <a:p>
            <a:pPr>
              <a:lnSpc>
                <a:spcPct val="90000"/>
              </a:lnSpc>
            </a:pPr>
            <a:r>
              <a:rPr lang="ru-RU" altLang="ru-RU" sz="2700" b="1" dirty="0"/>
              <a:t>III. Спорадический зоб с разделением по тем же параметрам, что и эндемический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6794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3600" b="1"/>
              <a:t>Классификация (продолжение)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765175"/>
            <a:ext cx="8713788" cy="5832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80000"/>
              </a:lnSpc>
            </a:pPr>
            <a:r>
              <a:rPr lang="en-US" altLang="ru-RU" sz="2400" b="1" dirty="0"/>
              <a:t>IV</a:t>
            </a:r>
            <a:r>
              <a:rPr lang="ru-RU" altLang="ru-RU" sz="2400" b="1" dirty="0"/>
              <a:t>. Диффузный токсический зоб </a:t>
            </a:r>
            <a:r>
              <a:rPr lang="en-US" altLang="ru-RU" sz="2400" b="1" dirty="0"/>
              <a:t>c</a:t>
            </a:r>
            <a:r>
              <a:rPr lang="ru-RU" altLang="ru-RU" sz="2400" b="1" dirty="0"/>
              <a:t> разделением по тяжести форм: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2400" b="1" dirty="0"/>
              <a:t>          </a:t>
            </a:r>
            <a:r>
              <a:rPr lang="ru-RU" altLang="ru-RU" sz="2400" b="1" dirty="0"/>
              <a:t>а)лёгкая, б)средняя, в)тяжёлая.</a:t>
            </a:r>
          </a:p>
          <a:p>
            <a:pPr>
              <a:lnSpc>
                <a:spcPct val="80000"/>
              </a:lnSpc>
            </a:pPr>
            <a:r>
              <a:rPr lang="en-US" altLang="ru-RU" sz="2400" b="1" dirty="0"/>
              <a:t>V</a:t>
            </a:r>
            <a:r>
              <a:rPr lang="ru-RU" altLang="ru-RU" sz="2400" b="1" dirty="0"/>
              <a:t>. Гипотиреоз с разделением по тяжести: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2400" b="1" dirty="0"/>
              <a:t>         </a:t>
            </a:r>
            <a:r>
              <a:rPr lang="ru-RU" altLang="ru-RU" sz="2400" b="1" dirty="0"/>
              <a:t>а)лёгкий, б)средний, в)тяжёлый (микседема).</a:t>
            </a:r>
          </a:p>
          <a:p>
            <a:pPr>
              <a:lnSpc>
                <a:spcPct val="80000"/>
              </a:lnSpc>
            </a:pPr>
            <a:r>
              <a:rPr lang="en-US" altLang="ru-RU" sz="2400" b="1" dirty="0"/>
              <a:t>VI</a:t>
            </a:r>
            <a:r>
              <a:rPr lang="ru-RU" altLang="ru-RU" sz="2400" b="1" dirty="0"/>
              <a:t>.</a:t>
            </a:r>
            <a:r>
              <a:rPr lang="en-US" altLang="ru-RU" sz="2400" b="1" dirty="0"/>
              <a:t> </a:t>
            </a:r>
            <a:r>
              <a:rPr lang="ru-RU" altLang="ru-RU" sz="2400" b="1" dirty="0"/>
              <a:t>Воспалительные заболевания щитовидной железы: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ru-RU" sz="2400" b="1" dirty="0"/>
              <a:t>    </a:t>
            </a:r>
            <a:r>
              <a:rPr lang="ru-RU" altLang="ru-RU" sz="2400" b="1" dirty="0"/>
              <a:t> а)острый </a:t>
            </a:r>
            <a:r>
              <a:rPr lang="ru-RU" altLang="ru-RU" sz="2400" b="1" dirty="0" err="1"/>
              <a:t>тиреоидит</a:t>
            </a:r>
            <a:r>
              <a:rPr lang="ru-RU" altLang="ru-RU" sz="2400" b="1" dirty="0"/>
              <a:t> и </a:t>
            </a:r>
            <a:r>
              <a:rPr lang="ru-RU" altLang="ru-RU" sz="2400" b="1" dirty="0" err="1"/>
              <a:t>струмит</a:t>
            </a:r>
            <a:r>
              <a:rPr lang="ru-RU" altLang="ru-RU" sz="2400" b="1" dirty="0"/>
              <a:t>;</a:t>
            </a:r>
            <a:r>
              <a:rPr lang="en-US" altLang="ru-RU" sz="2400" b="1" dirty="0"/>
              <a:t> </a:t>
            </a:r>
            <a:endParaRPr lang="ru-RU" altLang="ru-RU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b="1" dirty="0"/>
              <a:t>	б)подострый </a:t>
            </a:r>
            <a:r>
              <a:rPr lang="ru-RU" altLang="ru-RU" sz="2400" b="1" dirty="0" err="1"/>
              <a:t>тиреоидит</a:t>
            </a:r>
            <a:r>
              <a:rPr lang="ru-RU" altLang="ru-RU" sz="2400" b="1" dirty="0"/>
              <a:t> (де </a:t>
            </a:r>
            <a:r>
              <a:rPr lang="en-US" altLang="ru-RU" sz="2400" b="1" dirty="0"/>
              <a:t> </a:t>
            </a:r>
            <a:r>
              <a:rPr lang="ru-RU" altLang="ru-RU" sz="2400" b="1" dirty="0" err="1"/>
              <a:t>Кервена</a:t>
            </a:r>
            <a:r>
              <a:rPr lang="ru-RU" altLang="ru-RU" sz="2400" b="1" dirty="0"/>
              <a:t>);</a:t>
            </a:r>
            <a:r>
              <a:rPr lang="en-US" altLang="ru-RU" sz="2400" b="1" dirty="0"/>
              <a:t> </a:t>
            </a:r>
            <a:endParaRPr lang="ru-RU" altLang="ru-RU" sz="2400" b="1" dirty="0"/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b="1" dirty="0"/>
              <a:t>	в)хронический </a:t>
            </a:r>
            <a:r>
              <a:rPr lang="ru-RU" altLang="ru-RU" sz="2400" b="1" dirty="0" err="1"/>
              <a:t>тиреоидит</a:t>
            </a:r>
            <a:r>
              <a:rPr lang="ru-RU" altLang="ru-RU" sz="2400" b="1" dirty="0"/>
              <a:t> (фиброзный </a:t>
            </a:r>
            <a:r>
              <a:rPr lang="ru-RU" altLang="ru-RU" sz="2400" b="1" dirty="0" err="1"/>
              <a:t>Риделя</a:t>
            </a:r>
            <a:r>
              <a:rPr lang="ru-RU" altLang="ru-RU" sz="2400" b="1" dirty="0"/>
              <a:t>, </a:t>
            </a:r>
            <a:r>
              <a:rPr lang="en-US" altLang="ru-RU" sz="2400" b="1" dirty="0"/>
              <a:t>            </a:t>
            </a:r>
            <a:r>
              <a:rPr lang="ru-RU" altLang="ru-RU" sz="2400" b="1" dirty="0" err="1"/>
              <a:t>лимфоматозный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Хашимото</a:t>
            </a:r>
            <a:r>
              <a:rPr lang="ru-RU" altLang="ru-RU" sz="2400" b="1" dirty="0"/>
              <a:t>);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2400" b="1" dirty="0"/>
              <a:t>	г)специфические (туберкулёз, сифилис), грибковые и</a:t>
            </a:r>
            <a:r>
              <a:rPr lang="en-US" altLang="ru-RU" sz="2400" b="1" dirty="0"/>
              <a:t> </a:t>
            </a:r>
            <a:r>
              <a:rPr lang="ru-RU" altLang="ru-RU" sz="2400" b="1" dirty="0"/>
              <a:t>паразитарные </a:t>
            </a:r>
          </a:p>
          <a:p>
            <a:pPr>
              <a:lnSpc>
                <a:spcPct val="80000"/>
              </a:lnSpc>
            </a:pPr>
            <a:r>
              <a:rPr lang="en-US" altLang="ru-RU" sz="2400" b="1" dirty="0"/>
              <a:t>VII</a:t>
            </a:r>
            <a:r>
              <a:rPr lang="ru-RU" altLang="ru-RU" sz="2400" b="1" dirty="0"/>
              <a:t>. Повреждения железы: а)открытые, б)закрытые. </a:t>
            </a:r>
          </a:p>
          <a:p>
            <a:pPr>
              <a:lnSpc>
                <a:spcPct val="80000"/>
              </a:lnSpc>
            </a:pPr>
            <a:r>
              <a:rPr lang="en-US" altLang="ru-RU" sz="2400" b="1" dirty="0"/>
              <a:t>VIII.</a:t>
            </a:r>
            <a:r>
              <a:rPr lang="ru-RU" altLang="ru-RU" sz="2400" b="1" dirty="0"/>
              <a:t> Злокачественные опухоли. </a:t>
            </a:r>
          </a:p>
          <a:p>
            <a:pPr>
              <a:lnSpc>
                <a:spcPct val="80000"/>
              </a:lnSpc>
            </a:pPr>
            <a:endParaRPr lang="ru-RU" alt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71913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4000" b="1" dirty="0"/>
              <a:t>Зоб</a:t>
            </a:r>
            <a:r>
              <a:rPr lang="ru-RU" altLang="ru-RU" sz="4000" dirty="0"/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340768"/>
            <a:ext cx="8229600" cy="511242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endParaRPr lang="ru-RU" altLang="ru-RU" dirty="0"/>
          </a:p>
          <a:p>
            <a:pPr>
              <a:lnSpc>
                <a:spcPct val="90000"/>
              </a:lnSpc>
            </a:pPr>
            <a:r>
              <a:rPr lang="ru-RU" altLang="ru-RU" sz="3600" b="1" i="1" u="sng" dirty="0"/>
              <a:t>Зобом</a:t>
            </a:r>
            <a:r>
              <a:rPr lang="ru-RU" altLang="ru-RU" sz="3600" b="1" dirty="0"/>
              <a:t> принято называть увеличение щитовидной железы за счет разрастания ее ткани, не связанного  с воспалением, кровоизлиянием или злокачественным ростом</a:t>
            </a:r>
          </a:p>
          <a:p>
            <a:pPr>
              <a:lnSpc>
                <a:spcPct val="90000"/>
              </a:lnSpc>
            </a:pPr>
            <a:r>
              <a:rPr lang="ru-RU" altLang="ru-RU" sz="3600" b="1" dirty="0"/>
              <a:t>Возникновение зоба представляет собой </a:t>
            </a:r>
            <a:r>
              <a:rPr lang="ru-RU" altLang="ru-RU" sz="3600" b="1" i="1" u="sng" dirty="0" err="1"/>
              <a:t>компенсаторно</a:t>
            </a:r>
            <a:r>
              <a:rPr lang="ru-RU" altLang="ru-RU" sz="3600" b="1" i="1" u="sng" dirty="0"/>
              <a:t> - приспособительную реакцию</a:t>
            </a:r>
            <a:r>
              <a:rPr lang="ru-RU" altLang="ru-RU" sz="3600" b="1" dirty="0"/>
              <a:t> организма к специфическим особенностям окружающей среды.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0"/>
            <a:ext cx="8893175" cy="69215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/>
              <a:t>Классификация увеличения ЩЖ</a:t>
            </a:r>
            <a:r>
              <a:rPr lang="ru-RU" altLang="ru-RU" sz="4000" dirty="0"/>
              <a:t>  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765175"/>
            <a:ext cx="8713788" cy="568801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FontTx/>
              <a:buNone/>
            </a:pPr>
            <a:r>
              <a:rPr lang="ru-RU" altLang="ru-RU" dirty="0"/>
              <a:t>                        </a:t>
            </a:r>
            <a:r>
              <a:rPr lang="ru-RU" altLang="ru-RU" b="1" u="sng" dirty="0"/>
              <a:t>ВОЗ  (1992 г) </a:t>
            </a:r>
          </a:p>
          <a:p>
            <a:pPr>
              <a:buFontTx/>
              <a:buNone/>
            </a:pPr>
            <a:r>
              <a:rPr lang="ru-RU" altLang="ru-RU" b="1" dirty="0"/>
              <a:t>   О ст. - зоба нет </a:t>
            </a:r>
          </a:p>
          <a:p>
            <a:pPr>
              <a:buFontTx/>
              <a:buNone/>
            </a:pPr>
            <a:r>
              <a:rPr lang="ru-RU" altLang="ru-RU" b="1" dirty="0"/>
              <a:t>   I ст. - размеры больше дистальной фаланги большого пальца, зоб пальпируется, но не виден</a:t>
            </a:r>
          </a:p>
          <a:p>
            <a:pPr>
              <a:buFontTx/>
              <a:buNone/>
            </a:pPr>
            <a:r>
              <a:rPr lang="ru-RU" altLang="ru-RU" b="1" dirty="0"/>
              <a:t>   II ст. - зоб пальпируется и виден</a:t>
            </a:r>
          </a:p>
          <a:p>
            <a:pPr>
              <a:buFontTx/>
              <a:buNone/>
            </a:pPr>
            <a:r>
              <a:rPr lang="ru-RU" altLang="ru-RU" b="1" dirty="0"/>
              <a:t>  </a:t>
            </a:r>
            <a:r>
              <a:rPr lang="ru-RU" altLang="ru-RU" b="1" u="sng" dirty="0"/>
              <a:t>УЗИ</a:t>
            </a:r>
            <a:r>
              <a:rPr lang="ru-RU" altLang="ru-RU" b="1" dirty="0"/>
              <a:t>: объем щитовидной железы у женщин больше 18 мл, а у мужчин больше 25 мл - диагностируется зоб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476250"/>
          </a:xfrm>
          <a:solidFill>
            <a:srgbClr val="66FFCC"/>
          </a:solidFill>
        </p:spPr>
        <p:txBody>
          <a:bodyPr>
            <a:normAutofit fontScale="90000"/>
          </a:bodyPr>
          <a:lstStyle/>
          <a:p>
            <a:r>
              <a:rPr lang="ru-RU" altLang="ru-RU" sz="4000" b="1" dirty="0"/>
              <a:t>Эндемический зоб</a:t>
            </a:r>
            <a:r>
              <a:rPr lang="ru-RU" altLang="ru-RU" sz="4000" dirty="0"/>
              <a:t> 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124744"/>
            <a:ext cx="8642350" cy="439246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ru-RU" altLang="ru-RU" sz="3600" b="1" dirty="0" smtClean="0"/>
          </a:p>
          <a:p>
            <a:r>
              <a:rPr lang="ru-RU" altLang="ru-RU" sz="3600" b="1" dirty="0" smtClean="0"/>
              <a:t>По </a:t>
            </a:r>
            <a:r>
              <a:rPr lang="ru-RU" altLang="ru-RU" sz="3600" b="1" dirty="0"/>
              <a:t>данным ВОЗ</a:t>
            </a:r>
            <a:r>
              <a:rPr lang="en-US" altLang="ru-RU" sz="3600" b="1" dirty="0"/>
              <a:t> -</a:t>
            </a:r>
            <a:r>
              <a:rPr lang="ru-RU" altLang="ru-RU" sz="3600" b="1" dirty="0"/>
              <a:t> около 1 млрд. проживает в эндемичной местности</a:t>
            </a:r>
          </a:p>
          <a:p>
            <a:r>
              <a:rPr lang="ru-RU" altLang="ru-RU" sz="3600" b="1" dirty="0"/>
              <a:t>Около 7 % населения земного шара страдает эндемическим </a:t>
            </a:r>
            <a:r>
              <a:rPr lang="ru-RU" altLang="ru-RU" sz="3600" b="1" dirty="0" smtClean="0"/>
              <a:t>зобом</a:t>
            </a:r>
            <a:endParaRPr lang="ru-RU" altLang="ru-RU" sz="3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40481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3200" b="1" dirty="0"/>
              <a:t>Этиология и патогенез</a:t>
            </a:r>
            <a:r>
              <a:rPr lang="ru-RU" altLang="ru-RU" sz="4000" dirty="0"/>
              <a:t> 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0" y="1025525"/>
            <a:ext cx="9144000" cy="5832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Основная причина - дефицит йода Потребление менее 150-300 мкг в сутки приводит к снижению выработки </a:t>
            </a:r>
            <a:r>
              <a:rPr lang="ru-RU" altLang="ru-RU" b="1" dirty="0" err="1"/>
              <a:t>тиреоидных</a:t>
            </a:r>
            <a:r>
              <a:rPr lang="ru-RU" altLang="ru-RU" b="1" dirty="0"/>
              <a:t> гормонов</a:t>
            </a:r>
          </a:p>
          <a:p>
            <a:r>
              <a:rPr lang="ru-RU" altLang="ru-RU" b="1" dirty="0"/>
              <a:t>Принцип обратной связи вызывает повышение секреции ТТГ</a:t>
            </a:r>
          </a:p>
          <a:p>
            <a:r>
              <a:rPr lang="ru-RU" altLang="ru-RU" b="1" dirty="0"/>
              <a:t>Стимулируется пролиферация </a:t>
            </a:r>
            <a:r>
              <a:rPr lang="ru-RU" altLang="ru-RU" b="1" dirty="0" err="1"/>
              <a:t>тиреоидного</a:t>
            </a:r>
            <a:r>
              <a:rPr lang="ru-RU" altLang="ru-RU" b="1" dirty="0"/>
              <a:t> эпителия (для обеспечения необходимого уровня секреции </a:t>
            </a:r>
            <a:r>
              <a:rPr lang="ru-RU" altLang="ru-RU" b="1" dirty="0" err="1"/>
              <a:t>тиреоидных</a:t>
            </a:r>
            <a:r>
              <a:rPr lang="ru-RU" altLang="ru-RU" b="1" dirty="0"/>
              <a:t> гормонов)</a:t>
            </a:r>
          </a:p>
          <a:p>
            <a:r>
              <a:rPr lang="ru-RU" altLang="ru-RU" b="1" dirty="0" err="1"/>
              <a:t>Компенсаторно</a:t>
            </a:r>
            <a:r>
              <a:rPr lang="ru-RU" altLang="ru-RU" b="1" dirty="0"/>
              <a:t> увеличивается масса ЩЖ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08012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ru-RU" altLang="ru-RU" sz="2800" b="1" dirty="0"/>
              <a:t>                               </a:t>
            </a:r>
            <a:r>
              <a:rPr lang="ru-RU" altLang="ru-RU" sz="4000" b="1" u="sng" dirty="0"/>
              <a:t>Морфология</a:t>
            </a:r>
            <a:br>
              <a:rPr lang="ru-RU" altLang="ru-RU" sz="4000" b="1" u="sng" dirty="0"/>
            </a:br>
            <a:r>
              <a:rPr lang="ru-RU" altLang="ru-RU" sz="4000" b="1" u="sng" dirty="0"/>
              <a:t/>
            </a:r>
            <a:br>
              <a:rPr lang="ru-RU" altLang="ru-RU" sz="4000" b="1" u="sng" dirty="0"/>
            </a:br>
            <a:r>
              <a:rPr lang="ru-RU" altLang="ru-RU" sz="2800" b="1" dirty="0"/>
              <a:t>   </a:t>
            </a:r>
            <a:r>
              <a:rPr lang="ru-RU" altLang="ru-RU" sz="3600" b="1" u="sng" dirty="0"/>
              <a:t>Три формы</a:t>
            </a:r>
            <a:r>
              <a:rPr lang="ru-RU" altLang="ru-RU" sz="3600" b="1" dirty="0"/>
              <a:t> эндемического зоба: диффузная, узловая (</a:t>
            </a:r>
            <a:r>
              <a:rPr lang="ru-RU" altLang="ru-RU" sz="3600" b="1" dirty="0" err="1"/>
              <a:t>аденоматозная</a:t>
            </a:r>
            <a:r>
              <a:rPr lang="ru-RU" altLang="ru-RU" sz="3600" b="1" dirty="0"/>
              <a:t>) и смешанная</a:t>
            </a:r>
            <a:br>
              <a:rPr lang="ru-RU" altLang="ru-RU" sz="3600" b="1" dirty="0"/>
            </a:br>
            <a:r>
              <a:rPr lang="ru-RU" altLang="ru-RU" sz="3600" b="1" dirty="0"/>
              <a:t>   </a:t>
            </a:r>
            <a:r>
              <a:rPr lang="ru-RU" altLang="ru-RU" sz="3600" b="1" u="sng" dirty="0" err="1"/>
              <a:t>Гистологитчески</a:t>
            </a:r>
            <a:r>
              <a:rPr lang="ru-RU" altLang="ru-RU" sz="3600" b="1" dirty="0"/>
              <a:t> - диффузный микро - или </a:t>
            </a:r>
            <a:r>
              <a:rPr lang="ru-RU" altLang="ru-RU" sz="3600" b="1" dirty="0" err="1"/>
              <a:t>макрофолликулярный</a:t>
            </a:r>
            <a:r>
              <a:rPr lang="ru-RU" altLang="ru-RU" sz="3600" b="1" dirty="0"/>
              <a:t> зоб</a:t>
            </a:r>
            <a:br>
              <a:rPr lang="ru-RU" altLang="ru-RU" sz="3600" b="1" dirty="0"/>
            </a:br>
            <a:r>
              <a:rPr lang="ru-RU" altLang="ru-RU" sz="3600" b="1" dirty="0"/>
              <a:t>   Коллоидный</a:t>
            </a:r>
            <a:br>
              <a:rPr lang="ru-RU" altLang="ru-RU" sz="3600" b="1" dirty="0"/>
            </a:br>
            <a:r>
              <a:rPr lang="ru-RU" altLang="ru-RU" sz="3600" b="1" dirty="0"/>
              <a:t>   </a:t>
            </a:r>
            <a:r>
              <a:rPr lang="ru-RU" altLang="ru-RU" sz="3600" b="1" dirty="0" err="1"/>
              <a:t>Васкулярный</a:t>
            </a:r>
            <a:endParaRPr lang="ru-RU" altLang="ru-RU" sz="3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4000" b="1" dirty="0"/>
              <a:t>Клиника</a:t>
            </a:r>
            <a:r>
              <a:rPr lang="ru-RU" altLang="ru-RU" sz="4000" dirty="0"/>
              <a:t> 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0" y="1124744"/>
            <a:ext cx="9144000" cy="51124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altLang="ru-RU" sz="4000" b="1" u="sng" dirty="0"/>
              <a:t>Определяется</a:t>
            </a:r>
            <a:r>
              <a:rPr lang="ru-RU" altLang="ru-RU" sz="4000" b="1" dirty="0"/>
              <a:t>: </a:t>
            </a:r>
          </a:p>
          <a:p>
            <a:r>
              <a:rPr lang="ru-RU" altLang="ru-RU" sz="4000" b="1" dirty="0"/>
              <a:t>Функциональным состоянием щитовидной железы</a:t>
            </a:r>
          </a:p>
          <a:p>
            <a:r>
              <a:rPr lang="ru-RU" altLang="ru-RU" sz="4000" b="1" dirty="0"/>
              <a:t>Величиной зоба </a:t>
            </a:r>
          </a:p>
          <a:p>
            <a:r>
              <a:rPr lang="ru-RU" altLang="ru-RU" sz="4000" b="1" dirty="0"/>
              <a:t>Локализацией</a:t>
            </a:r>
          </a:p>
          <a:p>
            <a:pPr>
              <a:buFontTx/>
              <a:buNone/>
            </a:pPr>
            <a:r>
              <a:rPr lang="ru-RU" altLang="ru-RU" sz="4000" b="1" dirty="0"/>
              <a:t>   (Нет корреляции между величиной зоба и степенью функциональных изменений)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34143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ru-RU" altLang="ru-RU" sz="2800" b="1" dirty="0"/>
              <a:t>При значительном дефиците йода появляется гипотиреоз (заболевание развивается постепенно)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0" y="1341438"/>
            <a:ext cx="9144000" cy="55165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800" b="1" u="sng" dirty="0"/>
              <a:t>Жалобы</a:t>
            </a:r>
            <a:r>
              <a:rPr lang="ru-RU" altLang="ru-RU" sz="2800" b="1" dirty="0"/>
              <a:t>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 dirty="0"/>
              <a:t>    Вялость, сонливость, апатия, медлительность,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 dirty="0"/>
              <a:t>    зябкость, ослабление памяти, запоры</a:t>
            </a:r>
          </a:p>
          <a:p>
            <a:pPr>
              <a:lnSpc>
                <a:spcPct val="90000"/>
              </a:lnSpc>
            </a:pPr>
            <a:r>
              <a:rPr lang="ru-RU" altLang="ru-RU" sz="2800" b="1" u="sng" dirty="0"/>
              <a:t>При осмотре</a:t>
            </a:r>
            <a:r>
              <a:rPr lang="ru-RU" altLang="ru-RU" sz="2800" b="1" dirty="0"/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 dirty="0"/>
              <a:t>  «Одутловатость» лица с бедной мимикой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 dirty="0"/>
              <a:t>   Отеки на теле и конечностях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 dirty="0"/>
              <a:t>   Брадикардия, снижение АД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800" b="1" dirty="0"/>
              <a:t>   Угнетение факторов неспецифической защиты</a:t>
            </a:r>
            <a:r>
              <a:rPr lang="ru-RU" altLang="ru-RU" sz="2800" dirty="0"/>
              <a:t>  </a:t>
            </a:r>
            <a:r>
              <a:rPr lang="ru-RU" altLang="ru-RU" sz="2400" b="1" dirty="0"/>
              <a:t>(Гипотиреоз в раннем детском возрасте может привести к снижению умственного развития  вплоть до кретинизма)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altLang="ru-RU" sz="4000" b="1" dirty="0"/>
              <a:t>Диагностика</a:t>
            </a:r>
            <a:r>
              <a:rPr lang="ru-RU" altLang="ru-RU" sz="4000" dirty="0"/>
              <a:t> 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908050"/>
            <a:ext cx="8713788" cy="54737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3600" b="1" dirty="0"/>
              <a:t>Проживающие или проживавшие в районах йодного дефицита</a:t>
            </a:r>
          </a:p>
          <a:p>
            <a:r>
              <a:rPr lang="ru-RU" altLang="ru-RU" sz="3600" b="1" dirty="0"/>
              <a:t>При первичном гипотиреозе уровень ТТГ повышен</a:t>
            </a:r>
          </a:p>
          <a:p>
            <a:r>
              <a:rPr lang="ru-RU" altLang="ru-RU" sz="3600" b="1" dirty="0"/>
              <a:t>Содержание Т3 и Т4 снижено</a:t>
            </a:r>
          </a:p>
          <a:p>
            <a:r>
              <a:rPr lang="ru-RU" altLang="ru-RU" sz="3600" b="1" dirty="0"/>
              <a:t>Проба с </a:t>
            </a:r>
            <a:r>
              <a:rPr lang="ru-RU" altLang="ru-RU" sz="3600" b="1" dirty="0" err="1"/>
              <a:t>тиролиберином</a:t>
            </a:r>
            <a:r>
              <a:rPr lang="ru-RU" altLang="ru-RU" sz="3600" b="1" dirty="0"/>
              <a:t> положительная.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60350"/>
            <a:ext cx="8229600" cy="6207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3600" b="1" dirty="0"/>
              <a:t>Лечение</a:t>
            </a:r>
            <a:r>
              <a:rPr lang="ru-RU" altLang="ru-RU" sz="4000" dirty="0"/>
              <a:t>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0" y="954088"/>
            <a:ext cx="9144000" cy="590391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3000" b="1" dirty="0"/>
              <a:t>Методы лечения зависят от величины, морфологических изменений и функционального состояния ЩЖ </a:t>
            </a:r>
          </a:p>
          <a:p>
            <a:r>
              <a:rPr lang="ru-RU" altLang="ru-RU" sz="3000" b="1" dirty="0"/>
              <a:t>Диффузный зоб – консервативное лечение (тиреоидин, </a:t>
            </a:r>
            <a:r>
              <a:rPr lang="ru-RU" altLang="ru-RU" sz="3000" b="1" dirty="0" err="1"/>
              <a:t>трийодтиронин</a:t>
            </a:r>
            <a:r>
              <a:rPr lang="ru-RU" altLang="ru-RU" sz="3000" b="1" dirty="0"/>
              <a:t>)</a:t>
            </a:r>
          </a:p>
          <a:p>
            <a:r>
              <a:rPr lang="ru-RU" altLang="ru-RU" sz="3000" b="1" dirty="0"/>
              <a:t>Оперативное лечение:</a:t>
            </a:r>
          </a:p>
          <a:p>
            <a:pPr>
              <a:buFontTx/>
              <a:buNone/>
            </a:pPr>
            <a:r>
              <a:rPr lang="ru-RU" altLang="ru-RU" sz="3000" b="1" dirty="0"/>
              <a:t>    Узловой и смешанный зоб (большая величина,  нарушение функции соседних органов) – </a:t>
            </a:r>
            <a:r>
              <a:rPr lang="ru-RU" altLang="ru-RU" sz="3000" b="1" dirty="0" err="1"/>
              <a:t>гемитиреоидэктомия</a:t>
            </a:r>
            <a:endParaRPr lang="ru-RU" altLang="ru-RU" sz="3000" b="1" dirty="0"/>
          </a:p>
          <a:p>
            <a:pPr>
              <a:buFontTx/>
              <a:buNone/>
            </a:pPr>
            <a:r>
              <a:rPr lang="ru-RU" altLang="ru-RU" sz="3000" b="1" dirty="0"/>
              <a:t>	</a:t>
            </a:r>
            <a:r>
              <a:rPr lang="ru-RU" altLang="ru-RU" sz="3000" b="1" dirty="0" err="1"/>
              <a:t>Многоузловой</a:t>
            </a:r>
            <a:r>
              <a:rPr lang="ru-RU" altLang="ru-RU" sz="3000" b="1" dirty="0"/>
              <a:t> или смешанный зоб -  субтотальная резекция щитовидной железы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4927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400" b="1" dirty="0"/>
              <a:t>Спорадический зоб</a:t>
            </a:r>
            <a:r>
              <a:rPr lang="ru-RU" altLang="ru-RU" sz="4000" dirty="0"/>
              <a:t>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0" y="549275"/>
            <a:ext cx="9144000" cy="604837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u="sng" dirty="0"/>
              <a:t>Этиология</a:t>
            </a:r>
            <a:r>
              <a:rPr lang="ru-RU" altLang="ru-RU" sz="2800" b="1" dirty="0"/>
              <a:t> окончательно не установлена (разделение </a:t>
            </a:r>
            <a:r>
              <a:rPr lang="ru-RU" altLang="ru-RU" sz="2800" b="1" dirty="0" err="1"/>
              <a:t>спорадич.и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эндемич</a:t>
            </a:r>
            <a:r>
              <a:rPr lang="ru-RU" altLang="ru-RU" sz="2800" b="1" dirty="0"/>
              <a:t>. условно)</a:t>
            </a:r>
          </a:p>
          <a:p>
            <a:r>
              <a:rPr lang="ru-RU" altLang="ru-RU" sz="2800" b="1" u="sng" dirty="0"/>
              <a:t>Предполагается</a:t>
            </a:r>
            <a:r>
              <a:rPr lang="ru-RU" altLang="ru-RU" sz="2800" b="1" dirty="0"/>
              <a:t>:</a:t>
            </a:r>
          </a:p>
          <a:p>
            <a:pPr>
              <a:buFontTx/>
              <a:buNone/>
            </a:pPr>
            <a:r>
              <a:rPr lang="ru-RU" altLang="ru-RU" sz="2800" b="1" dirty="0"/>
              <a:t>     1.Ряд генетических факторов приводит к  </a:t>
            </a:r>
          </a:p>
          <a:p>
            <a:pPr>
              <a:buFontTx/>
              <a:buNone/>
            </a:pPr>
            <a:r>
              <a:rPr lang="ru-RU" altLang="ru-RU" sz="2800" b="1" dirty="0"/>
              <a:t>       дефициту ТГ </a:t>
            </a:r>
          </a:p>
          <a:p>
            <a:pPr>
              <a:buFontTx/>
              <a:buNone/>
            </a:pPr>
            <a:r>
              <a:rPr lang="ru-RU" altLang="ru-RU" sz="2800" b="1" dirty="0"/>
              <a:t>     2. Способствует пища богатая </a:t>
            </a:r>
            <a:r>
              <a:rPr lang="ru-RU" altLang="ru-RU" sz="2800" b="1" dirty="0" err="1"/>
              <a:t>струмогенами</a:t>
            </a:r>
            <a:r>
              <a:rPr lang="ru-RU" altLang="ru-RU" sz="2800" b="1" dirty="0"/>
              <a:t>- </a:t>
            </a:r>
          </a:p>
          <a:p>
            <a:pPr>
              <a:buFontTx/>
              <a:buNone/>
            </a:pPr>
            <a:r>
              <a:rPr lang="ru-RU" altLang="ru-RU" sz="2800" b="1" dirty="0"/>
              <a:t>     </a:t>
            </a:r>
            <a:r>
              <a:rPr lang="ru-RU" altLang="ru-RU" sz="2800" b="1" dirty="0" err="1"/>
              <a:t>тиоционатами</a:t>
            </a:r>
            <a:r>
              <a:rPr lang="ru-RU" altLang="ru-RU" sz="2800" b="1" dirty="0"/>
              <a:t> (капуста, репа, соя и др.) --  </a:t>
            </a:r>
          </a:p>
          <a:p>
            <a:pPr>
              <a:buFontTx/>
              <a:buNone/>
            </a:pPr>
            <a:r>
              <a:rPr lang="ru-RU" altLang="ru-RU" sz="2800" b="1" dirty="0"/>
              <a:t>     уменьшается содержание йода и синтез ТГ </a:t>
            </a:r>
          </a:p>
          <a:p>
            <a:r>
              <a:rPr lang="ru-RU" altLang="ru-RU" sz="2800" b="1" dirty="0"/>
              <a:t>Недостаток ТГ включает тот же механизм развития гиперплазии ЩЖ, что и при эндемическом зобе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435975" cy="54927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3200" b="1" dirty="0"/>
              <a:t>Диагностика</a:t>
            </a:r>
            <a:r>
              <a:rPr lang="ru-RU" altLang="ru-RU" sz="4000" dirty="0"/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125538"/>
            <a:ext cx="8785225" cy="532765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Увеличенная ЩЖ (наличие узла) </a:t>
            </a:r>
          </a:p>
          <a:p>
            <a:r>
              <a:rPr lang="ru-RU" altLang="ru-RU" sz="2800" b="1" dirty="0" err="1"/>
              <a:t>Пальпаторные</a:t>
            </a:r>
            <a:r>
              <a:rPr lang="ru-RU" altLang="ru-RU" sz="2800" b="1" dirty="0"/>
              <a:t> данные</a:t>
            </a:r>
          </a:p>
          <a:p>
            <a:r>
              <a:rPr lang="ru-RU" altLang="ru-RU" sz="2800" b="1" dirty="0"/>
              <a:t>Пункция при узловом зобе</a:t>
            </a:r>
          </a:p>
          <a:p>
            <a:r>
              <a:rPr lang="ru-RU" altLang="ru-RU" sz="2800" b="1" dirty="0"/>
              <a:t>Дополнительно</a:t>
            </a:r>
          </a:p>
          <a:p>
            <a:pPr>
              <a:buFontTx/>
              <a:buNone/>
            </a:pPr>
            <a:r>
              <a:rPr lang="ru-RU" altLang="ru-RU" sz="2800" b="1" dirty="0"/>
              <a:t>         Функциональное состояние (Т3,Т4,ТТГ) </a:t>
            </a:r>
          </a:p>
          <a:p>
            <a:pPr>
              <a:buFontTx/>
              <a:buNone/>
            </a:pPr>
            <a:r>
              <a:rPr lang="ru-RU" altLang="ru-RU" sz="2800" b="1" dirty="0"/>
              <a:t>         Если при п/п не удается обнаружить  </a:t>
            </a:r>
          </a:p>
          <a:p>
            <a:pPr>
              <a:buFontTx/>
              <a:buNone/>
            </a:pPr>
            <a:r>
              <a:rPr lang="ru-RU" altLang="ru-RU" sz="2800" b="1" dirty="0"/>
              <a:t>         </a:t>
            </a:r>
            <a:r>
              <a:rPr lang="ru-RU" altLang="ru-RU" sz="2800" b="1" dirty="0" err="1"/>
              <a:t>местоположени</a:t>
            </a:r>
            <a:r>
              <a:rPr lang="ru-RU" altLang="ru-RU" sz="2800" b="1" dirty="0"/>
              <a:t> ЩЖ в типичном месте  </a:t>
            </a:r>
          </a:p>
          <a:p>
            <a:pPr>
              <a:buFontTx/>
              <a:buNone/>
            </a:pPr>
            <a:r>
              <a:rPr lang="ru-RU" altLang="ru-RU" sz="2800" b="1" dirty="0"/>
              <a:t>         или отмечается ее необычный рост – УЗИ, </a:t>
            </a:r>
          </a:p>
          <a:p>
            <a:pPr>
              <a:buFontTx/>
              <a:buNone/>
            </a:pPr>
            <a:r>
              <a:rPr lang="ru-RU" altLang="ru-RU" sz="2800" b="1" dirty="0"/>
              <a:t>         КТ, изотопное исследование</a:t>
            </a:r>
          </a:p>
          <a:p>
            <a:pPr>
              <a:buFontTx/>
              <a:buNone/>
            </a:pPr>
            <a:r>
              <a:rPr lang="ru-RU" altLang="ru-RU" sz="2800" b="1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Лечение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0" y="908050"/>
            <a:ext cx="9144000" cy="532923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Принципы лечения спорадического зоба не отличаются от принципов лечения эндемического зоба</a:t>
            </a:r>
          </a:p>
          <a:p>
            <a:r>
              <a:rPr lang="ru-RU" altLang="ru-RU" b="1" dirty="0"/>
              <a:t>Максимально сохраняется неизменённая ткань щитовидной железы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400" b="1" dirty="0"/>
              <a:t>Синдром тиреотоксикоза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0" y="692150"/>
            <a:ext cx="9144000" cy="56165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400" b="1" u="sng" dirty="0"/>
              <a:t>Термином тиреотоксикоз</a:t>
            </a:r>
            <a:r>
              <a:rPr lang="ru-RU" altLang="ru-RU" sz="2400" b="1" dirty="0"/>
              <a:t> обозначают стойкую гиперфункцию щитовидной железы, связанную с </a:t>
            </a:r>
            <a:r>
              <a:rPr lang="ru-RU" altLang="ru-RU" sz="2400" b="1" dirty="0" err="1"/>
              <a:t>гиперпродукцией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тиреоидных</a:t>
            </a:r>
            <a:r>
              <a:rPr lang="ru-RU" altLang="ru-RU" sz="2400" b="1" dirty="0"/>
              <a:t> гормонов (Т4 и Т3) и эндогенной интоксикацией</a:t>
            </a:r>
          </a:p>
          <a:p>
            <a:pPr>
              <a:lnSpc>
                <a:spcPct val="90000"/>
              </a:lnSpc>
            </a:pPr>
            <a:r>
              <a:rPr lang="ru-RU" altLang="ru-RU" sz="2400" dirty="0"/>
              <a:t> </a:t>
            </a:r>
            <a:r>
              <a:rPr lang="ru-RU" altLang="ru-RU" sz="2400" b="1" dirty="0"/>
              <a:t>Причины тиреотоксикоза</a:t>
            </a:r>
          </a:p>
          <a:p>
            <a:pPr>
              <a:lnSpc>
                <a:spcPct val="90000"/>
              </a:lnSpc>
            </a:pPr>
            <a:r>
              <a:rPr lang="ru-RU" altLang="ru-RU" sz="2400" b="1" dirty="0"/>
              <a:t>1. Диффузный токсический зоб, как одно из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 b="1" dirty="0"/>
              <a:t>        проявлений болезни </a:t>
            </a:r>
            <a:r>
              <a:rPr lang="ru-RU" altLang="ru-RU" sz="2400" b="1" dirty="0" err="1"/>
              <a:t>Греевса</a:t>
            </a:r>
            <a:r>
              <a:rPr lang="ru-RU" altLang="ru-RU" sz="2400" b="1" dirty="0"/>
              <a:t> (Базедовой зоб)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 b="1" dirty="0"/>
              <a:t>        (1835 г. - болезнь описана </a:t>
            </a:r>
            <a:r>
              <a:rPr lang="ru-RU" altLang="ru-RU" sz="2400" b="1" dirty="0" err="1"/>
              <a:t>Греевсом</a:t>
            </a:r>
            <a:r>
              <a:rPr lang="ru-RU" altLang="ru-RU" sz="2400" b="1" dirty="0"/>
              <a:t>; 1821 г. – Пери;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 b="1" dirty="0"/>
              <a:t>       1840 г. – Карл Базедов)</a:t>
            </a:r>
          </a:p>
          <a:p>
            <a:pPr>
              <a:lnSpc>
                <a:spcPct val="90000"/>
              </a:lnSpc>
            </a:pPr>
            <a:r>
              <a:rPr lang="ru-RU" altLang="ru-RU" sz="2400" b="1" dirty="0"/>
              <a:t>2. Токсическая аденома щитовидной железы - болезнь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 b="1" dirty="0"/>
              <a:t>         </a:t>
            </a:r>
            <a:r>
              <a:rPr lang="ru-RU" altLang="ru-RU" sz="2400" b="1" dirty="0" err="1"/>
              <a:t>Плюммера</a:t>
            </a:r>
            <a:r>
              <a:rPr lang="ru-RU" altLang="ru-RU" sz="2400" b="1" dirty="0"/>
              <a:t>.</a:t>
            </a:r>
          </a:p>
          <a:p>
            <a:pPr>
              <a:lnSpc>
                <a:spcPct val="90000"/>
              </a:lnSpc>
            </a:pPr>
            <a:r>
              <a:rPr lang="ru-RU" altLang="ru-RU" sz="2400" b="1" dirty="0"/>
              <a:t>3. </a:t>
            </a:r>
            <a:r>
              <a:rPr lang="ru-RU" altLang="ru-RU" sz="2400" b="1" dirty="0" err="1"/>
              <a:t>Многоузловатый</a:t>
            </a:r>
            <a:r>
              <a:rPr lang="ru-RU" altLang="ru-RU" sz="2400" b="1" dirty="0"/>
              <a:t> токсический зоб (Болезнь </a:t>
            </a:r>
            <a:r>
              <a:rPr lang="ru-RU" altLang="ru-RU" sz="2400" b="1" dirty="0" err="1"/>
              <a:t>Греевса</a:t>
            </a:r>
            <a:r>
              <a:rPr lang="ru-RU" altLang="ru-RU" sz="2400" b="1" dirty="0"/>
              <a:t>) - </a:t>
            </a:r>
            <a:r>
              <a:rPr lang="ru-RU" altLang="ru-RU" sz="2400" b="1" dirty="0" err="1"/>
              <a:t>многосистемное</a:t>
            </a:r>
            <a:r>
              <a:rPr lang="ru-RU" altLang="ru-RU" sz="2400" b="1" dirty="0"/>
              <a:t>, </a:t>
            </a:r>
            <a:r>
              <a:rPr lang="ru-RU" altLang="ru-RU" sz="2400" b="1" dirty="0" err="1"/>
              <a:t>аутоиммуное</a:t>
            </a:r>
            <a:r>
              <a:rPr lang="ru-RU" altLang="ru-RU" sz="2400" b="1" dirty="0"/>
              <a:t> заболевание, протекающее по типу гиперчувствительности замедленного типа.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sz="2400" b="1" dirty="0"/>
              <a:t> 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/>
              <a:t>Диффузный токсический зоб</a:t>
            </a:r>
            <a:r>
              <a:rPr lang="ru-RU" altLang="ru-RU" sz="4000" dirty="0"/>
              <a:t> 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0" y="620713"/>
            <a:ext cx="9144000" cy="576103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Встречается повсеместно </a:t>
            </a:r>
          </a:p>
          <a:p>
            <a:r>
              <a:rPr lang="ru-RU" altLang="ru-RU" sz="2800" b="1" dirty="0"/>
              <a:t>Поражает преимущественно женщин (соотношение  женщин и мужчин 10:1)</a:t>
            </a:r>
          </a:p>
          <a:p>
            <a:r>
              <a:rPr lang="ru-RU" altLang="ru-RU" sz="2800" b="1" dirty="0"/>
              <a:t>Возраст от 20 до 50 лет</a:t>
            </a:r>
          </a:p>
          <a:p>
            <a:r>
              <a:rPr lang="ru-RU" altLang="ru-RU" sz="2800" b="1" dirty="0"/>
              <a:t>Аутоиммунное заболевание (возникает у лиц с врожденным дефектом </a:t>
            </a:r>
            <a:r>
              <a:rPr lang="ru-RU" altLang="ru-RU" sz="2800" b="1" dirty="0" err="1"/>
              <a:t>иммунноконтроля</a:t>
            </a:r>
            <a:r>
              <a:rPr lang="ru-RU" altLang="ru-RU" sz="2800" b="1" dirty="0"/>
              <a:t> – наследуемого особого рецессивного гена)</a:t>
            </a:r>
          </a:p>
          <a:p>
            <a:r>
              <a:rPr lang="ru-RU" altLang="ru-RU" sz="2800" b="1" dirty="0"/>
              <a:t>В основе заболевания - дефект Т-</a:t>
            </a:r>
            <a:r>
              <a:rPr lang="ru-RU" altLang="ru-RU" sz="2800" b="1" dirty="0" err="1"/>
              <a:t>супрессоров</a:t>
            </a:r>
            <a:r>
              <a:rPr lang="ru-RU" altLang="ru-RU" sz="2800" b="1" dirty="0"/>
              <a:t> </a:t>
            </a:r>
          </a:p>
          <a:p>
            <a:r>
              <a:rPr lang="ru-RU" altLang="ru-RU" sz="2800" b="1" dirty="0"/>
              <a:t>Причины: инфекция, инсоляция, тяжелый эмоциональный стресс </a:t>
            </a:r>
          </a:p>
          <a:p>
            <a:pPr>
              <a:buFontTx/>
              <a:buNone/>
            </a:pPr>
            <a:r>
              <a:rPr lang="ru-RU" altLang="ru-RU" sz="2800" b="1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262413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ru-RU" altLang="ru-RU" sz="2800" b="1" dirty="0"/>
              <a:t>  Т-хелперы стимулируют В-клетки,  вырабатываются </a:t>
            </a:r>
            <a:r>
              <a:rPr lang="ru-RU" altLang="ru-RU" sz="2800" b="1" dirty="0" err="1"/>
              <a:t>тиреостимулирующие</a:t>
            </a:r>
            <a:r>
              <a:rPr lang="ru-RU" altLang="ru-RU" sz="2800" b="1" dirty="0"/>
              <a:t> антитела (</a:t>
            </a:r>
            <a:r>
              <a:rPr lang="ru-RU" altLang="ru-RU" sz="2800" b="1" dirty="0" err="1"/>
              <a:t>TSaB</a:t>
            </a:r>
            <a:r>
              <a:rPr lang="ru-RU" altLang="ru-RU" sz="2800" b="1" dirty="0"/>
              <a:t>)</a:t>
            </a:r>
            <a:br>
              <a:rPr lang="ru-RU" altLang="ru-RU" sz="2800" b="1" dirty="0"/>
            </a:br>
            <a:r>
              <a:rPr lang="ru-RU" altLang="ru-RU" sz="2800" b="1" dirty="0"/>
              <a:t>При избытке кортизола нарушается контроль Т-</a:t>
            </a:r>
            <a:r>
              <a:rPr lang="ru-RU" altLang="ru-RU" sz="2800" b="1" dirty="0" err="1"/>
              <a:t>супрессоров</a:t>
            </a:r>
            <a:endParaRPr lang="ru-RU" altLang="ru-RU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3068638"/>
            <a:ext cx="8642350" cy="30273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 err="1"/>
              <a:t>TSaB</a:t>
            </a:r>
            <a:r>
              <a:rPr lang="ru-RU" altLang="ru-RU" sz="2800" b="1" dirty="0"/>
              <a:t> </a:t>
            </a:r>
            <a:r>
              <a:rPr lang="en-US" altLang="ru-RU" sz="2800" b="1" dirty="0"/>
              <a:t> “</a:t>
            </a:r>
            <a:r>
              <a:rPr lang="ru-RU" altLang="ru-RU" sz="2800" b="1" dirty="0"/>
              <a:t>садятся</a:t>
            </a:r>
            <a:r>
              <a:rPr lang="en-US" altLang="ru-RU" sz="2800" b="1" dirty="0"/>
              <a:t>”</a:t>
            </a:r>
            <a:r>
              <a:rPr lang="ru-RU" altLang="ru-RU" sz="2800" b="1" dirty="0"/>
              <a:t> </a:t>
            </a:r>
            <a:r>
              <a:rPr lang="en-US" altLang="ru-RU" sz="2800" b="1" dirty="0"/>
              <a:t> </a:t>
            </a:r>
            <a:r>
              <a:rPr lang="ru-RU" altLang="ru-RU" sz="2800" b="1" dirty="0"/>
              <a:t>на рецепторы, железа становится подконтрольна антителам</a:t>
            </a:r>
          </a:p>
          <a:p>
            <a:r>
              <a:rPr lang="ru-RU" altLang="ru-RU" sz="2800" b="1" dirty="0"/>
              <a:t>Стимулируется рост железы</a:t>
            </a:r>
          </a:p>
          <a:p>
            <a:r>
              <a:rPr lang="ru-RU" altLang="ru-RU" sz="2800" b="1" dirty="0"/>
              <a:t>Вырабатывается больше Т3 и Т4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/>
              <a:t>Клиника.</a:t>
            </a:r>
            <a:r>
              <a:rPr lang="ru-RU" altLang="ru-RU" sz="4000" dirty="0"/>
              <a:t> 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431192" y="980728"/>
            <a:ext cx="8281615" cy="576103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Клиническая картина диффузного токсического зоба многообразна</a:t>
            </a:r>
          </a:p>
          <a:p>
            <a:r>
              <a:rPr lang="ru-RU" altLang="ru-RU" b="1" dirty="0"/>
              <a:t>Определяется тяжестью тиреотоксикоза</a:t>
            </a:r>
          </a:p>
          <a:p>
            <a:pPr algn="ctr"/>
            <a:endParaRPr lang="ru-RU" altLang="ru-RU" b="1" dirty="0"/>
          </a:p>
          <a:p>
            <a:pPr algn="ctr">
              <a:buFontTx/>
              <a:buNone/>
            </a:pPr>
            <a:r>
              <a:rPr lang="ru-RU" altLang="ru-RU" b="1" dirty="0"/>
              <a:t>Классическая Базедова триада: экзофтальм, тахикардия, зоб </a:t>
            </a:r>
          </a:p>
          <a:p>
            <a:pPr algn="ctr">
              <a:buFontTx/>
              <a:buNone/>
            </a:pPr>
            <a:r>
              <a:rPr lang="ru-RU" altLang="ru-RU" b="1" dirty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435280" cy="62071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altLang="ru-RU" sz="2800" b="1" dirty="0"/>
              <a:t>Степени тяжести тиреотоксикоза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549201" y="908720"/>
            <a:ext cx="8137599" cy="568791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Легкая форма: умеренное похудание (на 10-15 % от </a:t>
            </a:r>
            <a:r>
              <a:rPr lang="ru-RU" altLang="ru-RU" b="1" dirty="0" err="1"/>
              <a:t>м.т</a:t>
            </a:r>
            <a:r>
              <a:rPr lang="ru-RU" altLang="ru-RU" b="1" dirty="0"/>
              <a:t>.)</a:t>
            </a:r>
          </a:p>
          <a:p>
            <a:r>
              <a:rPr lang="ru-RU" altLang="ru-RU" b="1" dirty="0"/>
              <a:t>Нервная возбудимость</a:t>
            </a:r>
          </a:p>
          <a:p>
            <a:r>
              <a:rPr lang="ru-RU" altLang="ru-RU" b="1" dirty="0"/>
              <a:t>Пульс не более 100 </a:t>
            </a:r>
            <a:r>
              <a:rPr lang="ru-RU" altLang="ru-RU" b="1" dirty="0" err="1"/>
              <a:t>уд.в</a:t>
            </a:r>
            <a:r>
              <a:rPr lang="ru-RU" altLang="ru-RU" b="1" dirty="0"/>
              <a:t> 1мин без нарушения ритма и функции других органов и систем</a:t>
            </a:r>
          </a:p>
          <a:p>
            <a:r>
              <a:rPr lang="ru-RU" altLang="ru-RU" b="1" dirty="0"/>
              <a:t>Основной обмен не превышает + 30 %</a:t>
            </a:r>
          </a:p>
          <a:p>
            <a:r>
              <a:rPr lang="ru-RU" altLang="ru-RU" b="1" dirty="0"/>
              <a:t>Некоторое снижение работоспособности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Тиреотоксикоз средней тяжести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836613"/>
            <a:ext cx="8713787" cy="54721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800" b="1" dirty="0"/>
              <a:t>Похудание более значительное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Повышенная нервная возбудимость (легкая раздражительность, плаксивость)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Тахикардия до 100-120 </a:t>
            </a:r>
            <a:r>
              <a:rPr lang="ru-RU" altLang="ru-RU" sz="2800" b="1" dirty="0" err="1"/>
              <a:t>уд.в</a:t>
            </a:r>
            <a:r>
              <a:rPr lang="ru-RU" altLang="ru-RU" sz="2800" b="1" dirty="0"/>
              <a:t> 1 мин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Кратковременные нарушения ритма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Повышенное систолическое АД, </a:t>
            </a:r>
            <a:r>
              <a:rPr lang="ru-RU" altLang="ru-RU" sz="2800" b="1" dirty="0" err="1"/>
              <a:t>Нк</a:t>
            </a:r>
            <a:r>
              <a:rPr lang="ru-RU" altLang="ru-RU" sz="2800" b="1" dirty="0"/>
              <a:t> </a:t>
            </a:r>
            <a:r>
              <a:rPr lang="en-US" altLang="ru-RU" sz="2800" b="1" dirty="0"/>
              <a:t>I</a:t>
            </a:r>
            <a:endParaRPr lang="ru-RU" altLang="ru-RU" sz="2800" b="1" dirty="0"/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Изменения в углеводном обмене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Желудочно-кишечные расстройства (частый жидкий стул)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Основной обмен повышен до+60%.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Существенное снижение работоспособности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/>
              <a:t>Тяжелая (</a:t>
            </a:r>
            <a:r>
              <a:rPr lang="ru-RU" altLang="ru-RU" sz="2800" b="1" dirty="0" err="1"/>
              <a:t>висцеропатическая</a:t>
            </a:r>
            <a:r>
              <a:rPr lang="ru-RU" altLang="ru-RU" sz="2800" b="1" dirty="0"/>
              <a:t>) форма тиреотоксикоза</a:t>
            </a:r>
            <a:endParaRPr lang="ru-RU" altLang="ru-RU" sz="4000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575494" y="1196752"/>
            <a:ext cx="7993012" cy="540067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800" b="1" dirty="0"/>
              <a:t>Резко повышена нервная возбудимость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Значительная потеря массы тела вплоть до кахексии 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Тахикардия более 120 уд. 1 мин, мерцательная аритмия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Сердечная недостаточность, </a:t>
            </a:r>
            <a:r>
              <a:rPr lang="ru-RU" altLang="ru-RU" sz="2800" b="1" dirty="0" err="1"/>
              <a:t>Нк</a:t>
            </a:r>
            <a:r>
              <a:rPr lang="ru-RU" altLang="ru-RU" sz="2800" b="1" dirty="0"/>
              <a:t>-</a:t>
            </a:r>
            <a:r>
              <a:rPr lang="en-US" altLang="ru-RU" sz="2800" b="1" dirty="0"/>
              <a:t>II</a:t>
            </a:r>
            <a:r>
              <a:rPr lang="ru-RU" altLang="ru-RU" sz="2800" b="1" dirty="0"/>
              <a:t>-</a:t>
            </a:r>
            <a:r>
              <a:rPr lang="en-US" altLang="ru-RU" sz="2800" b="1" dirty="0"/>
              <a:t>III</a:t>
            </a:r>
            <a:endParaRPr lang="ru-RU" altLang="ru-RU" sz="2800" b="1" dirty="0"/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Основной обмен превышен до + 60 %.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Манифестируют изменения в сердечно-сосудистой и нервной системах</a:t>
            </a:r>
          </a:p>
          <a:p>
            <a:pPr>
              <a:lnSpc>
                <a:spcPct val="90000"/>
              </a:lnSpc>
            </a:pPr>
            <a:r>
              <a:rPr lang="ru-RU" altLang="ru-RU" sz="2800" b="1" dirty="0"/>
              <a:t>Полная утрата работоспособности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12875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dirty="0"/>
              <a:t> </a:t>
            </a:r>
            <a:r>
              <a:rPr lang="ru-RU" altLang="ru-RU" sz="2800" b="1" dirty="0"/>
              <a:t>Основные клинические проявления тиреотоксикоза</a:t>
            </a:r>
            <a:endParaRPr lang="ru-RU" altLang="ru-RU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9144000" cy="482441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Жалобы на: чувство жара (образуется много тепловой энергии)</a:t>
            </a:r>
          </a:p>
          <a:p>
            <a:r>
              <a:rPr lang="ru-RU" altLang="ru-RU" b="1" dirty="0"/>
              <a:t>Потливость, кожа горячая, влажная </a:t>
            </a:r>
          </a:p>
          <a:p>
            <a:r>
              <a:rPr lang="ru-RU" altLang="ru-RU" b="1" dirty="0"/>
              <a:t>Чувство внутренней дрожи, дрожание рук (характерен мелкий  тремор вытянутых рук, век при закрытых глазах)</a:t>
            </a:r>
          </a:p>
          <a:p>
            <a:r>
              <a:rPr lang="ru-RU" altLang="ru-RU" b="1" dirty="0"/>
              <a:t>Суетливость, беспокойство, быстрая речь, раздражительность, обидчивость, плаксивость, плохой сон</a:t>
            </a:r>
          </a:p>
          <a:p>
            <a:pPr>
              <a:buFontTx/>
              <a:buNone/>
            </a:pPr>
            <a:endParaRPr lang="ru-RU" altLang="ru-RU" b="1" dirty="0"/>
          </a:p>
          <a:p>
            <a:pPr>
              <a:buFontTx/>
              <a:buNone/>
            </a:pPr>
            <a:endParaRPr lang="ru-RU" altLang="ru-RU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altLang="ru-RU" sz="2800" b="1" dirty="0"/>
              <a:t>Изменения сердечно-сосудистой системы:</a:t>
            </a:r>
            <a:r>
              <a:rPr lang="ru-RU" altLang="ru-RU" sz="4000" dirty="0"/>
              <a:t> 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0" y="908050"/>
            <a:ext cx="8686800" cy="518795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Тахикардия </a:t>
            </a:r>
          </a:p>
          <a:p>
            <a:r>
              <a:rPr lang="ru-RU" altLang="ru-RU" b="1" dirty="0"/>
              <a:t>Увеличение систолического и снижение диастолического АД</a:t>
            </a:r>
          </a:p>
          <a:p>
            <a:r>
              <a:rPr lang="ru-RU" altLang="ru-RU" b="1" dirty="0"/>
              <a:t>Гипертрофия левого желудочка </a:t>
            </a:r>
          </a:p>
          <a:p>
            <a:r>
              <a:rPr lang="ru-RU" altLang="ru-RU" b="1" dirty="0"/>
              <a:t>Мерцательная аритмия</a:t>
            </a:r>
          </a:p>
          <a:p>
            <a:pPr>
              <a:buFontTx/>
              <a:buNone/>
            </a:pPr>
            <a:r>
              <a:rPr lang="ru-RU" altLang="ru-RU" b="1" dirty="0"/>
              <a:t> </a:t>
            </a:r>
            <a:r>
              <a:rPr lang="ru-RU" altLang="ru-RU" b="1" u="sng" dirty="0"/>
              <a:t>Глазные симптомы</a:t>
            </a:r>
            <a:r>
              <a:rPr lang="ru-RU" altLang="ru-RU" b="1" dirty="0"/>
              <a:t>: экзофтальм, с-м </a:t>
            </a:r>
            <a:r>
              <a:rPr lang="ru-RU" altLang="ru-RU" b="1" dirty="0" err="1"/>
              <a:t>Штельвага</a:t>
            </a:r>
            <a:r>
              <a:rPr lang="ru-RU" altLang="ru-RU" b="1" dirty="0"/>
              <a:t>, </a:t>
            </a:r>
            <a:r>
              <a:rPr lang="ru-RU" altLang="ru-RU" b="1" dirty="0" err="1"/>
              <a:t>Дальримпля</a:t>
            </a:r>
            <a:r>
              <a:rPr lang="ru-RU" altLang="ru-RU" b="1" dirty="0"/>
              <a:t>, </a:t>
            </a:r>
            <a:r>
              <a:rPr lang="ru-RU" altLang="ru-RU" b="1" dirty="0" err="1"/>
              <a:t>Крауса</a:t>
            </a:r>
            <a:r>
              <a:rPr lang="ru-RU" altLang="ru-RU" b="1" dirty="0"/>
              <a:t>, Грефе, </a:t>
            </a:r>
            <a:r>
              <a:rPr lang="ru-RU" altLang="ru-RU" b="1" dirty="0" err="1"/>
              <a:t>Кохера</a:t>
            </a:r>
            <a:r>
              <a:rPr lang="ru-RU" altLang="ru-RU" b="1" dirty="0"/>
              <a:t>,  Мебиуса (поражение </a:t>
            </a:r>
            <a:r>
              <a:rPr lang="ru-RU" altLang="ru-RU" b="1" dirty="0" err="1"/>
              <a:t>ретробольбубарной</a:t>
            </a:r>
            <a:r>
              <a:rPr lang="ru-RU" altLang="ru-RU" b="1" dirty="0"/>
              <a:t> клетчатки)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3200" b="1" dirty="0"/>
              <a:t>Критерии диагностики «диффузного токсического зоба» : </a:t>
            </a:r>
            <a:endParaRPr lang="ru-RU" altLang="ru-RU" dirty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377788" y="1556792"/>
            <a:ext cx="8388424" cy="48656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1.Высокий уровень </a:t>
            </a:r>
            <a:r>
              <a:rPr lang="ru-RU" altLang="ru-RU" sz="2800" b="1" dirty="0" err="1"/>
              <a:t>тиреоидных</a:t>
            </a:r>
            <a:r>
              <a:rPr lang="ru-RU" altLang="ru-RU" sz="2800" b="1" dirty="0"/>
              <a:t> гормонов и нормальное или сниженное содержание </a:t>
            </a:r>
            <a:r>
              <a:rPr lang="ru-RU" altLang="ru-RU" sz="2800" b="1" dirty="0" err="1"/>
              <a:t>тиреотропина</a:t>
            </a:r>
            <a:r>
              <a:rPr lang="ru-RU" altLang="ru-RU" sz="2800" b="1" dirty="0"/>
              <a:t> в крови</a:t>
            </a:r>
          </a:p>
          <a:p>
            <a:r>
              <a:rPr lang="ru-RU" altLang="ru-RU" sz="2800" b="1" dirty="0"/>
              <a:t>2.Наличие </a:t>
            </a:r>
            <a:r>
              <a:rPr lang="ru-RU" altLang="ru-RU" sz="2800" b="1" dirty="0" err="1"/>
              <a:t>тиреостимулирующих</a:t>
            </a:r>
            <a:r>
              <a:rPr lang="ru-RU" altLang="ru-RU" sz="2800" b="1" dirty="0"/>
              <a:t> антител и антител к </a:t>
            </a:r>
            <a:r>
              <a:rPr lang="ru-RU" altLang="ru-RU" sz="2800" b="1" dirty="0" err="1"/>
              <a:t>тиреоглобулину</a:t>
            </a:r>
            <a:r>
              <a:rPr lang="ru-RU" altLang="ru-RU" sz="2800" b="1" dirty="0"/>
              <a:t> и </a:t>
            </a:r>
            <a:r>
              <a:rPr lang="ru-RU" altLang="ru-RU" sz="2800" b="1" dirty="0" err="1"/>
              <a:t>микросомальной</a:t>
            </a:r>
            <a:r>
              <a:rPr lang="ru-RU" altLang="ru-RU" sz="2800" b="1" dirty="0"/>
              <a:t> фракции щитовидной железы в крови</a:t>
            </a:r>
          </a:p>
          <a:p>
            <a:r>
              <a:rPr lang="ru-RU" altLang="ru-RU" sz="2800" b="1" dirty="0"/>
              <a:t>3. Диффузное увеличение щитовидной железы, определяемое при пальпации</a:t>
            </a:r>
          </a:p>
          <a:p>
            <a:r>
              <a:rPr lang="ru-RU" altLang="ru-RU" sz="2800" b="1" dirty="0"/>
              <a:t>4.Увеличение объема и диффузное снижение </a:t>
            </a:r>
            <a:r>
              <a:rPr lang="ru-RU" altLang="ru-RU" sz="2800" b="1" dirty="0" err="1"/>
              <a:t>эхогенности</a:t>
            </a:r>
            <a:r>
              <a:rPr lang="ru-RU" altLang="ru-RU" sz="2800" b="1" dirty="0"/>
              <a:t> ткани щитовидной железы при УЗИ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2553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Лечение (консервативная терапия является подготовкой к оперативному вмешательству)</a:t>
            </a:r>
            <a:endParaRPr lang="ru-RU" altLang="ru-RU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0" y="1125538"/>
            <a:ext cx="9144000" cy="518318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Эмоциональный и физический покой</a:t>
            </a:r>
          </a:p>
          <a:p>
            <a:r>
              <a:rPr lang="ru-RU" altLang="ru-RU" sz="2800" b="1" dirty="0" err="1"/>
              <a:t>Тиреостатические</a:t>
            </a:r>
            <a:r>
              <a:rPr lang="ru-RU" altLang="ru-RU" sz="2800" b="1" dirty="0"/>
              <a:t> препараты: </a:t>
            </a:r>
          </a:p>
          <a:p>
            <a:pPr>
              <a:buFontTx/>
              <a:buNone/>
            </a:pPr>
            <a:r>
              <a:rPr lang="ru-RU" altLang="ru-RU" sz="2800" b="1" dirty="0"/>
              <a:t>   а) производные </a:t>
            </a:r>
            <a:r>
              <a:rPr lang="ru-RU" altLang="ru-RU" sz="2800" b="1" dirty="0" err="1"/>
              <a:t>метилмазола</a:t>
            </a:r>
            <a:r>
              <a:rPr lang="ru-RU" altLang="ru-RU" sz="2800" b="1" dirty="0"/>
              <a:t> (</a:t>
            </a:r>
            <a:r>
              <a:rPr lang="ru-RU" altLang="ru-RU" sz="2800" b="1" dirty="0" err="1"/>
              <a:t>мерказолил</a:t>
            </a:r>
            <a:r>
              <a:rPr lang="ru-RU" altLang="ru-RU" sz="2800" b="1" dirty="0"/>
              <a:t>, </a:t>
            </a:r>
          </a:p>
          <a:p>
            <a:pPr>
              <a:buFontTx/>
              <a:buNone/>
            </a:pPr>
            <a:r>
              <a:rPr lang="ru-RU" altLang="ru-RU" sz="2800" b="1" dirty="0"/>
              <a:t>       </a:t>
            </a:r>
            <a:r>
              <a:rPr lang="ru-RU" altLang="ru-RU" sz="2800" b="1" dirty="0" err="1"/>
              <a:t>метатилин</a:t>
            </a:r>
            <a:r>
              <a:rPr lang="ru-RU" altLang="ru-RU" sz="2800" b="1" dirty="0"/>
              <a:t>, </a:t>
            </a:r>
            <a:r>
              <a:rPr lang="ru-RU" altLang="ru-RU" sz="2800" b="1" dirty="0" err="1"/>
              <a:t>метилмазол</a:t>
            </a:r>
            <a:r>
              <a:rPr lang="ru-RU" altLang="ru-RU" sz="2800" b="1" dirty="0"/>
              <a:t>) </a:t>
            </a:r>
          </a:p>
          <a:p>
            <a:pPr>
              <a:buFontTx/>
              <a:buNone/>
            </a:pPr>
            <a:r>
              <a:rPr lang="ru-RU" altLang="ru-RU" sz="2800" b="1" dirty="0"/>
              <a:t>   б)производные </a:t>
            </a:r>
            <a:r>
              <a:rPr lang="ru-RU" altLang="ru-RU" sz="2800" b="1" dirty="0" err="1"/>
              <a:t>тиурацила</a:t>
            </a:r>
            <a:r>
              <a:rPr lang="ru-RU" altLang="ru-RU" sz="2800" b="1" dirty="0"/>
              <a:t> (</a:t>
            </a:r>
            <a:r>
              <a:rPr lang="ru-RU" altLang="ru-RU" sz="2800" b="1" dirty="0" err="1"/>
              <a:t>пропилтиурацил</a:t>
            </a:r>
            <a:r>
              <a:rPr lang="ru-RU" altLang="ru-RU" sz="2800" b="1" dirty="0"/>
              <a:t>) </a:t>
            </a:r>
          </a:p>
          <a:p>
            <a:r>
              <a:rPr lang="ru-RU" altLang="ru-RU" sz="2800" b="1" dirty="0"/>
              <a:t>Радиоактивный йод ( I131) после 35-40 лет </a:t>
            </a:r>
          </a:p>
          <a:p>
            <a:r>
              <a:rPr lang="ru-RU" altLang="ru-RU" sz="2800" b="1" dirty="0"/>
              <a:t>Неорганический йод (раствор </a:t>
            </a:r>
            <a:r>
              <a:rPr lang="ru-RU" altLang="ru-RU" sz="2800" b="1" dirty="0" err="1"/>
              <a:t>Люголя</a:t>
            </a:r>
            <a:r>
              <a:rPr lang="ru-RU" altLang="ru-RU" sz="2800" b="1" dirty="0"/>
              <a:t>)</a:t>
            </a:r>
          </a:p>
          <a:p>
            <a:r>
              <a:rPr lang="ru-RU" altLang="ru-RU" sz="2800" b="1" dirty="0"/>
              <a:t>Бета-адреноблокаторы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Показания к оперативному лечению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0" y="836613"/>
            <a:ext cx="9144000" cy="568801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1.Безуспешность консервативного лечения</a:t>
            </a:r>
          </a:p>
          <a:p>
            <a:r>
              <a:rPr lang="ru-RU" altLang="ru-RU" b="1" dirty="0"/>
              <a:t>2. Зоб больших размеров, нарушающий функцию соседних органов</a:t>
            </a:r>
          </a:p>
          <a:p>
            <a:r>
              <a:rPr lang="ru-RU" altLang="ru-RU" b="1" dirty="0"/>
              <a:t>3. Молодой возраст больных</a:t>
            </a:r>
          </a:p>
          <a:p>
            <a:r>
              <a:rPr lang="ru-RU" altLang="ru-RU" b="1" dirty="0"/>
              <a:t>4. Непереносимость </a:t>
            </a:r>
            <a:r>
              <a:rPr lang="ru-RU" altLang="ru-RU" b="1" dirty="0" err="1"/>
              <a:t>антитиреоидных</a:t>
            </a:r>
            <a:r>
              <a:rPr lang="ru-RU" altLang="ru-RU" b="1" dirty="0"/>
              <a:t>  </a:t>
            </a:r>
          </a:p>
          <a:p>
            <a:pPr>
              <a:buFontTx/>
              <a:buNone/>
            </a:pPr>
            <a:r>
              <a:rPr lang="ru-RU" altLang="ru-RU" b="1" dirty="0"/>
              <a:t>       препаратов</a:t>
            </a:r>
          </a:p>
          <a:p>
            <a:r>
              <a:rPr lang="ru-RU" altLang="ru-RU" b="1" dirty="0"/>
              <a:t>5. Загрудинные формы токсического зоба</a:t>
            </a:r>
          </a:p>
          <a:p>
            <a:r>
              <a:rPr lang="ru-RU" altLang="ru-RU" b="1" dirty="0"/>
              <a:t>6. Токсическая аденома (узловой  </a:t>
            </a:r>
          </a:p>
          <a:p>
            <a:pPr>
              <a:buFontTx/>
              <a:buNone/>
            </a:pPr>
            <a:r>
              <a:rPr lang="ru-RU" altLang="ru-RU" b="1" dirty="0"/>
              <a:t>        токсический зоб)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53657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Хирургическое лечение тиреотоксического зоба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908050"/>
            <a:ext cx="8785225" cy="56896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dirty="0"/>
              <a:t>Количество ткани ЩЖ оставляемой после  резекции </a:t>
            </a:r>
            <a:r>
              <a:rPr lang="ru-RU" altLang="ru-RU" b="1" dirty="0" err="1"/>
              <a:t>д.б</a:t>
            </a:r>
            <a:r>
              <a:rPr lang="ru-RU" altLang="ru-RU" b="1" dirty="0"/>
              <a:t>. индивидуальным </a:t>
            </a:r>
          </a:p>
          <a:p>
            <a:r>
              <a:rPr lang="ru-RU" altLang="ru-RU" b="1" dirty="0"/>
              <a:t>С удалением большей части </a:t>
            </a:r>
            <a:r>
              <a:rPr lang="ru-RU" altLang="ru-RU" b="1" dirty="0" err="1"/>
              <a:t>гиперфункционирующих</a:t>
            </a:r>
            <a:r>
              <a:rPr lang="ru-RU" altLang="ru-RU" b="1" dirty="0"/>
              <a:t> фолликулярных клеток уменьшается масса антигена </a:t>
            </a:r>
          </a:p>
          <a:p>
            <a:r>
              <a:rPr lang="ru-RU" altLang="ru-RU" b="1" dirty="0"/>
              <a:t>Масса </a:t>
            </a:r>
            <a:r>
              <a:rPr lang="ru-RU" altLang="ru-RU" b="1" dirty="0" err="1"/>
              <a:t>тиреоидного</a:t>
            </a:r>
            <a:r>
              <a:rPr lang="ru-RU" altLang="ru-RU" b="1" dirty="0"/>
              <a:t> остатка колеблется от 3-4 до 7-8 г</a:t>
            </a:r>
          </a:p>
          <a:p>
            <a:r>
              <a:rPr lang="ru-RU" altLang="ru-RU" b="1" dirty="0"/>
              <a:t>Чем тяжелее тиреотоксикоз, тем больше ткани железы удаляется</a:t>
            </a:r>
          </a:p>
          <a:p>
            <a:endParaRPr lang="ru-RU" altLang="ru-RU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8600"/>
            <a:ext cx="8820150" cy="1143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2800" b="1" dirty="0"/>
              <a:t>Операция выбора – субтотальная </a:t>
            </a:r>
            <a:r>
              <a:rPr lang="ru-RU" altLang="ru-RU" sz="2800" b="1" dirty="0" err="1"/>
              <a:t>субфасциальная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струмэктомия</a:t>
            </a:r>
            <a:r>
              <a:rPr lang="ru-RU" altLang="ru-RU" sz="2800" b="1" dirty="0"/>
              <a:t> по Николаеву</a:t>
            </a:r>
          </a:p>
        </p:txBody>
      </p:sp>
      <p:pic>
        <p:nvPicPr>
          <p:cNvPr id="66564" name="Picture 4" descr="P10100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1" t="12166" r="16283" b="17142"/>
          <a:stretch>
            <a:fillRect/>
          </a:stretch>
        </p:blipFill>
        <p:spPr>
          <a:xfrm>
            <a:off x="2555776" y="1568450"/>
            <a:ext cx="6408737" cy="5289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sz="3200" b="1" dirty="0"/>
              <a:t>Осложнения </a:t>
            </a:r>
            <a:r>
              <a:rPr lang="ru-RU" altLang="ru-RU" dirty="0"/>
              <a:t> 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0" y="981075"/>
            <a:ext cx="9144000" cy="55435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altLang="ru-RU" b="1" u="sng" dirty="0"/>
              <a:t>Редкие</a:t>
            </a:r>
            <a:r>
              <a:rPr lang="ru-RU" altLang="ru-RU" b="1" dirty="0"/>
              <a:t>: асфиксия при </a:t>
            </a:r>
            <a:r>
              <a:rPr lang="ru-RU" altLang="ru-RU" b="1" dirty="0" err="1"/>
              <a:t>трахеомаляции</a:t>
            </a:r>
            <a:r>
              <a:rPr lang="ru-RU" altLang="ru-RU" b="1" dirty="0"/>
              <a:t>; воздушную эмболию; пневмоторакс;  инфекционные осложнения</a:t>
            </a:r>
          </a:p>
          <a:p>
            <a:r>
              <a:rPr lang="ru-RU" altLang="ru-RU" b="1" u="sng" dirty="0"/>
              <a:t>Типичные</a:t>
            </a:r>
            <a:r>
              <a:rPr lang="ru-RU" altLang="ru-RU" b="1" dirty="0"/>
              <a:t>: повреждение гортанных нервов; возвратный нерв (парез голосовой связки, нарушение фонации и дыхания)</a:t>
            </a:r>
          </a:p>
          <a:p>
            <a:r>
              <a:rPr lang="ru-RU" altLang="ru-RU" b="1" dirty="0" err="1"/>
              <a:t>Гипопаратиреоз</a:t>
            </a:r>
            <a:r>
              <a:rPr lang="ru-RU" altLang="ru-RU" b="1" dirty="0"/>
              <a:t> </a:t>
            </a:r>
          </a:p>
          <a:p>
            <a:r>
              <a:rPr lang="ru-RU" altLang="ru-RU" b="1" dirty="0"/>
              <a:t>Кровотечение</a:t>
            </a:r>
          </a:p>
          <a:p>
            <a:r>
              <a:rPr lang="ru-RU" altLang="ru-RU" b="1" dirty="0" err="1"/>
              <a:t>Тиреотоксическйй</a:t>
            </a:r>
            <a:r>
              <a:rPr lang="ru-RU" altLang="ru-RU" b="1" dirty="0"/>
              <a:t> криз </a:t>
            </a:r>
          </a:p>
          <a:p>
            <a:endParaRPr lang="ru-RU" altLang="ru-RU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66322" y="548680"/>
            <a:ext cx="7165880" cy="81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916832"/>
            <a:ext cx="8307453" cy="46166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И.И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Мельниченко </a:t>
            </a: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Г.А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, Фадеев </a:t>
            </a: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В.В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Д.,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2015. —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169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>
              <a:buFont typeface="+mj-lt"/>
              <a:buAutoNum type="arabicPeriod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перераб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ГЭОТАР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-Медиа, 2018. —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Стр.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832. </a:t>
            </a: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Проверенный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поставщик медицинской информации с 1899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года.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5600" algn="just">
              <a:buFont typeface="+mj-lt"/>
              <a:buAutoNum type="arabi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(WHO). ICD-10 classification of mental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disorders: diagnostic criteria for research 1993. — Geneva (Switzerland), 1993.</a:t>
            </a:r>
          </a:p>
          <a:p>
            <a:pPr indent="355600" algn="just">
              <a:buFont typeface="+mj-lt"/>
              <a:buAutoNum type="arabicPeriod"/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Calabria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A. Growth hormone deficiency in children // MSD Manual. — 2018.</a:t>
            </a:r>
          </a:p>
          <a:p>
            <a:pPr indent="355600" algn="just">
              <a:buFont typeface="+mj-lt"/>
              <a:buAutoNum type="arabicPeriod"/>
            </a:pP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Гарднер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Д.,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Шобек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М., 2015. — С. 169.</a:t>
            </a:r>
          </a:p>
          <a:p>
            <a:pPr indent="355600" algn="just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Российская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ассоциация эндокринологов. Федеральные клинические рекомендации по ведению детей с эндокринными заболеваниями. — М., 2014 — С. 338.</a:t>
            </a:r>
          </a:p>
          <a:p>
            <a:pPr indent="355600" algn="just">
              <a:buFont typeface="+mj-lt"/>
              <a:buAutoNum type="arabicPeriod"/>
            </a:pPr>
            <a:r>
              <a:rPr lang="en-US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Kurtoglu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S.,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Ozdemir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A.,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Hatipoglu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N. Neonatal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hipopituitarism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: approaches to diagnosis and treatment // J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Clin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Res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Pediatr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Endocrinol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. — 2019; 11 (1): 4-12.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ссылка</a:t>
            </a:r>
          </a:p>
          <a:p>
            <a:pPr indent="355600" algn="just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И. И., Мельниченко Г. А., Фадеев В. В. Эндокринология. — М., 2015. — С. 59.</a:t>
            </a:r>
          </a:p>
          <a:p>
            <a:pPr indent="355600" algn="just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Дедов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И. И.,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Петеркова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В. А.,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Малиевский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О. А. Детская эндокринология. — М., 2016. — С. 9.</a:t>
            </a:r>
          </a:p>
          <a:p>
            <a:pPr indent="355600" algn="just">
              <a:buFont typeface="+mj-lt"/>
              <a:buAutoNum type="arabicPeriod"/>
            </a:pPr>
            <a:r>
              <a:rPr lang="ru-RU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Камачо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П.,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Гариба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Х. Доказательная эндокринология. — М., 2009. — С. 58.</a:t>
            </a:r>
          </a:p>
          <a:p>
            <a:pPr indent="355600" algn="just">
              <a:buFont typeface="+mj-lt"/>
              <a:buAutoNum type="arabicPeriod"/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308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683568" y="3068960"/>
            <a:ext cx="7776480" cy="11521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mtClean="0"/>
              <a:t>СПАСИБО ЗА ВНИМАНИЕ</a:t>
            </a:r>
            <a:r>
              <a:rPr lang="en-US" smtClean="0"/>
              <a:t> !</a:t>
            </a:r>
            <a:r>
              <a:rPr lang="ru-RU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426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5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5" id="{8A4F4222-AF0D-4772-95D1-66CC866DB528}" vid="{65A3B7D8-9D14-4012-B4CD-BFFBDDF102E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1832</TotalTime>
  <Words>1935</Words>
  <Application>Microsoft Office PowerPoint</Application>
  <PresentationFormat>Экран (4:3)</PresentationFormat>
  <Paragraphs>250</Paragraphs>
  <Slides>47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51" baseType="lpstr">
      <vt:lpstr>Arial</vt:lpstr>
      <vt:lpstr>Calibri</vt:lpstr>
      <vt:lpstr>Times New Roman</vt:lpstr>
      <vt:lpstr>Тема5</vt:lpstr>
      <vt:lpstr>Презентация PowerPoint</vt:lpstr>
      <vt:lpstr>План лекции</vt:lpstr>
      <vt:lpstr>Макроанатомия щитовидной железы</vt:lpstr>
      <vt:lpstr>Фасции шеи. Кровоснабжение щитовидной железы.</vt:lpstr>
      <vt:lpstr>Гормоны, синтезируемые тиреоцитами.</vt:lpstr>
      <vt:lpstr>Презентация PowerPoint</vt:lpstr>
      <vt:lpstr>Функция йодсодержащих гормонов:</vt:lpstr>
      <vt:lpstr>Механизм регуляции синтеза гормонов щитовидной железы</vt:lpstr>
      <vt:lpstr>Основные симптомы, характеризующие гипофункцию щитовидной железы.</vt:lpstr>
      <vt:lpstr>Основные симптомы, характеризующие гиперфункцию щитовидной железы.</vt:lpstr>
      <vt:lpstr>Диагностики заболеваний щитовидной железы</vt:lpstr>
      <vt:lpstr>Радиоизотопное сканирование (сцинтиграфия щитовидной железы) (йод-131, предпочтительнее йод-123 и технеций-99)</vt:lpstr>
      <vt:lpstr>Радиоизотопное исследование щитовидной железы</vt:lpstr>
      <vt:lpstr>   Ультразвуковое исследование (размер, объем долей, эхоструктура)    Рентген-исследование – мягкотканная рентегнография и КТ шейного отдела трахеи. (смещение,  сужение трахеи и пищевода, загрудинный зоб)   Биопсия щитовидной железы  (тонкоигольная, трепан-биопсия) под контролем УЗИ. </vt:lpstr>
      <vt:lpstr>УЗИ щитовидной железы</vt:lpstr>
      <vt:lpstr>Исследование функциональной активности ЩЖ</vt:lpstr>
      <vt:lpstr>Классификация</vt:lpstr>
      <vt:lpstr>Классификация (продолжение)</vt:lpstr>
      <vt:lpstr>Зоб </vt:lpstr>
      <vt:lpstr>Классификация увеличения ЩЖ  </vt:lpstr>
      <vt:lpstr>Эндемический зоб </vt:lpstr>
      <vt:lpstr>Этиология и патогенез </vt:lpstr>
      <vt:lpstr>                               Морфология     Три формы эндемического зоба: диффузная, узловая (аденоматозная) и смешанная    Гистологитчески - диффузный микро - или макрофолликулярный зоб    Коллоидный    Васкулярный</vt:lpstr>
      <vt:lpstr>Клиника </vt:lpstr>
      <vt:lpstr>При значительном дефиците йода появляется гипотиреоз (заболевание развивается постепенно)</vt:lpstr>
      <vt:lpstr>Диагностика </vt:lpstr>
      <vt:lpstr>Лечение </vt:lpstr>
      <vt:lpstr>Спорадический зоб </vt:lpstr>
      <vt:lpstr>Диагностика </vt:lpstr>
      <vt:lpstr>Лечение</vt:lpstr>
      <vt:lpstr>Синдром тиреотоксикоза</vt:lpstr>
      <vt:lpstr>Диффузный токсический зоб </vt:lpstr>
      <vt:lpstr>  Т-хелперы стимулируют В-клетки,  вырабатываются тиреостимулирующие антитела (TSaB) При избытке кортизола нарушается контроль Т-супрессоров</vt:lpstr>
      <vt:lpstr>Клиника. </vt:lpstr>
      <vt:lpstr>Степени тяжести тиреотоксикоза</vt:lpstr>
      <vt:lpstr>Тиреотоксикоз средней тяжести</vt:lpstr>
      <vt:lpstr>Тяжелая (висцеропатическая) форма тиреотоксикоза</vt:lpstr>
      <vt:lpstr> Основные клинические проявления тиреотоксикоза</vt:lpstr>
      <vt:lpstr>Изменения сердечно-сосудистой системы: </vt:lpstr>
      <vt:lpstr>Критерии диагностики «диффузного токсического зоба» : </vt:lpstr>
      <vt:lpstr>Лечение (консервативная терапия является подготовкой к оперативному вмешательству)</vt:lpstr>
      <vt:lpstr>Показания к оперативному лечению </vt:lpstr>
      <vt:lpstr>Хирургическое лечение тиреотоксического зоба</vt:lpstr>
      <vt:lpstr>Операция выбора – субтотальная субфасциальная струмэктомия по Николаеву</vt:lpstr>
      <vt:lpstr>Осложнения  </vt:lpstr>
      <vt:lpstr>Презентация PowerPoint</vt:lpstr>
      <vt:lpstr>Презентация PowerPoint</vt:lpstr>
    </vt:vector>
  </TitlesOfParts>
  <Company>КГМА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Заболевания щитовидной железы</dc:title>
  <dc:creator>Aysacheva Maftunabonu</dc:creator>
  <cp:lastModifiedBy>DELL</cp:lastModifiedBy>
  <cp:revision>32</cp:revision>
  <dcterms:created xsi:type="dcterms:W3CDTF">2004-11-07T06:22:26Z</dcterms:created>
  <dcterms:modified xsi:type="dcterms:W3CDTF">2021-04-16T17:20:04Z</dcterms:modified>
</cp:coreProperties>
</file>