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70" r:id="rId1"/>
    <p:sldMasterId id="2147483683" r:id="rId2"/>
  </p:sldMasterIdLst>
  <p:sldIdLst>
    <p:sldId id="328" r:id="rId3"/>
    <p:sldId id="257" r:id="rId4"/>
    <p:sldId id="285" r:id="rId5"/>
    <p:sldId id="286" r:id="rId6"/>
    <p:sldId id="287" r:id="rId7"/>
    <p:sldId id="288" r:id="rId8"/>
    <p:sldId id="289" r:id="rId9"/>
    <p:sldId id="290" r:id="rId10"/>
    <p:sldId id="291" r:id="rId11"/>
    <p:sldId id="292" r:id="rId12"/>
    <p:sldId id="293" r:id="rId13"/>
    <p:sldId id="294" r:id="rId14"/>
    <p:sldId id="295" r:id="rId15"/>
    <p:sldId id="296" r:id="rId16"/>
    <p:sldId id="258" r:id="rId17"/>
    <p:sldId id="259" r:id="rId18"/>
    <p:sldId id="260" r:id="rId19"/>
    <p:sldId id="261" r:id="rId20"/>
    <p:sldId id="262" r:id="rId21"/>
    <p:sldId id="263" r:id="rId22"/>
    <p:sldId id="264" r:id="rId23"/>
    <p:sldId id="265" r:id="rId24"/>
    <p:sldId id="266" r:id="rId25"/>
    <p:sldId id="267" r:id="rId26"/>
    <p:sldId id="268" r:id="rId27"/>
    <p:sldId id="269" r:id="rId28"/>
    <p:sldId id="270" r:id="rId29"/>
    <p:sldId id="271" r:id="rId30"/>
    <p:sldId id="272" r:id="rId31"/>
    <p:sldId id="273" r:id="rId32"/>
    <p:sldId id="274" r:id="rId33"/>
    <p:sldId id="275" r:id="rId34"/>
    <p:sldId id="276" r:id="rId35"/>
    <p:sldId id="277" r:id="rId36"/>
    <p:sldId id="278" r:id="rId37"/>
    <p:sldId id="279" r:id="rId38"/>
    <p:sldId id="280" r:id="rId39"/>
    <p:sldId id="281" r:id="rId40"/>
    <p:sldId id="282" r:id="rId41"/>
    <p:sldId id="283" r:id="rId42"/>
    <p:sldId id="284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16" r:id="rId63"/>
    <p:sldId id="317" r:id="rId64"/>
    <p:sldId id="318" r:id="rId65"/>
    <p:sldId id="319" r:id="rId66"/>
    <p:sldId id="320" r:id="rId67"/>
    <p:sldId id="321" r:id="rId68"/>
    <p:sldId id="322" r:id="rId69"/>
    <p:sldId id="323" r:id="rId70"/>
    <p:sldId id="324" r:id="rId71"/>
    <p:sldId id="325" r:id="rId72"/>
    <p:sldId id="326" r:id="rId73"/>
    <p:sldId id="327" r:id="rId74"/>
    <p:sldId id="329" r:id="rId75"/>
    <p:sldId id="330" r:id="rId7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6" d="100"/>
          <a:sy n="86" d="100"/>
        </p:scale>
        <p:origin x="485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theme" Target="theme/theme1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07435" y="4437112"/>
            <a:ext cx="10657184" cy="1440160"/>
          </a:xfrm>
        </p:spPr>
        <p:txBody>
          <a:bodyPr/>
          <a:lstStyle>
            <a:lvl1pPr>
              <a:defRPr b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5/26/2021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987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объек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75000"/>
                  </a:schemeClr>
                </a:solidFill>
              </a:defRPr>
            </a:lvl1pPr>
          </a:lstStyle>
          <a:p>
            <a:fld id="{05BFA754-D5C3-4E66-96A6-867B257F58DC}" type="datetimeFigureOut">
              <a:rPr lang="en-US" smtClean="0"/>
              <a:t>5/26/2021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75000"/>
                  </a:schemeClr>
                </a:solidFill>
              </a:defRPr>
            </a:lvl1pPr>
          </a:lstStyle>
          <a:p>
            <a:fld id="{5D84065D-F351-4B03-BD91-D8A6B8D4B362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2" name="Номер слайда 5"/>
          <p:cNvSpPr txBox="1">
            <a:spLocks/>
          </p:cNvSpPr>
          <p:nvPr/>
        </p:nvSpPr>
        <p:spPr>
          <a:xfrm>
            <a:off x="8940800" y="65087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rgbClr val="3399FF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sz="12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335360" y="292102"/>
            <a:ext cx="9025003" cy="10486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solidFill>
                  <a:schemeClr val="accent6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13" name="Текст 2"/>
          <p:cNvSpPr>
            <a:spLocks noGrp="1"/>
          </p:cNvSpPr>
          <p:nvPr>
            <p:ph idx="1"/>
          </p:nvPr>
        </p:nvSpPr>
        <p:spPr>
          <a:xfrm>
            <a:off x="335360" y="1556792"/>
            <a:ext cx="9121013" cy="46085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>
                <a:solidFill>
                  <a:schemeClr val="accent6">
                    <a:lumMod val="75000"/>
                  </a:schemeClr>
                </a:solidFill>
              </a:defRPr>
            </a:lvl1pPr>
            <a:lvl2pPr>
              <a:defRPr>
                <a:solidFill>
                  <a:schemeClr val="accent6">
                    <a:lumMod val="75000"/>
                  </a:schemeClr>
                </a:solidFill>
              </a:defRPr>
            </a:lvl2pPr>
            <a:lvl3pPr>
              <a:defRPr>
                <a:solidFill>
                  <a:schemeClr val="accent6">
                    <a:lumMod val="75000"/>
                  </a:schemeClr>
                </a:solidFill>
              </a:defRPr>
            </a:lvl3pPr>
            <a:lvl4pPr>
              <a:defRPr>
                <a:solidFill>
                  <a:schemeClr val="accent6">
                    <a:lumMod val="75000"/>
                  </a:schemeClr>
                </a:solidFill>
              </a:defRPr>
            </a:lvl4pPr>
            <a:lvl5pPr>
              <a:defRPr>
                <a:solidFill>
                  <a:schemeClr val="accent6">
                    <a:lumMod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01229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95733" y="4406901"/>
            <a:ext cx="7630551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695733" y="2906713"/>
            <a:ext cx="763055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bg1">
                    <a:lumMod val="9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5/26/2021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9864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39349" y="2060848"/>
            <a:ext cx="5760640" cy="4093915"/>
          </a:xfrm>
        </p:spPr>
        <p:txBody>
          <a:bodyPr/>
          <a:lstStyle>
            <a:lvl1pPr>
              <a:defRPr sz="2800">
                <a:solidFill>
                  <a:schemeClr val="bg1">
                    <a:lumMod val="95000"/>
                  </a:schemeClr>
                </a:solidFill>
              </a:defRPr>
            </a:lvl1pPr>
            <a:lvl2pPr>
              <a:defRPr sz="2400">
                <a:solidFill>
                  <a:schemeClr val="bg1">
                    <a:lumMod val="95000"/>
                  </a:schemeClr>
                </a:solidFill>
              </a:defRPr>
            </a:lvl2pPr>
            <a:lvl3pPr>
              <a:defRPr sz="2000">
                <a:solidFill>
                  <a:schemeClr val="bg1">
                    <a:lumMod val="95000"/>
                  </a:schemeClr>
                </a:solidFill>
              </a:defRPr>
            </a:lvl3pPr>
            <a:lvl4pPr>
              <a:defRPr sz="1800">
                <a:solidFill>
                  <a:schemeClr val="bg1">
                    <a:lumMod val="95000"/>
                  </a:schemeClr>
                </a:solidFill>
              </a:defRPr>
            </a:lvl4pPr>
            <a:lvl5pPr>
              <a:defRPr sz="1800">
                <a:solidFill>
                  <a:schemeClr val="bg1">
                    <a:lumMod val="9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92011" y="2071390"/>
            <a:ext cx="5760640" cy="4093915"/>
          </a:xfrm>
        </p:spPr>
        <p:txBody>
          <a:bodyPr/>
          <a:lstStyle>
            <a:lvl1pPr>
              <a:defRPr sz="2800">
                <a:solidFill>
                  <a:schemeClr val="bg1">
                    <a:lumMod val="95000"/>
                  </a:schemeClr>
                </a:solidFill>
              </a:defRPr>
            </a:lvl1pPr>
            <a:lvl2pPr>
              <a:defRPr sz="2400">
                <a:solidFill>
                  <a:schemeClr val="bg1">
                    <a:lumMod val="95000"/>
                  </a:schemeClr>
                </a:solidFill>
              </a:defRPr>
            </a:lvl2pPr>
            <a:lvl3pPr>
              <a:defRPr sz="2000">
                <a:solidFill>
                  <a:schemeClr val="bg1">
                    <a:lumMod val="95000"/>
                  </a:schemeClr>
                </a:solidFill>
              </a:defRPr>
            </a:lvl3pPr>
            <a:lvl4pPr>
              <a:defRPr sz="1800">
                <a:solidFill>
                  <a:schemeClr val="bg1">
                    <a:lumMod val="95000"/>
                  </a:schemeClr>
                </a:solidFill>
              </a:defRPr>
            </a:lvl4pPr>
            <a:lvl5pPr>
              <a:defRPr sz="1800">
                <a:solidFill>
                  <a:schemeClr val="bg1">
                    <a:lumMod val="9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fld id="{05BFA754-D5C3-4E66-96A6-867B257F58DC}" type="datetimeFigureOut">
              <a:rPr lang="en-US" smtClean="0"/>
              <a:t>5/26/2021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fld id="{5D84065D-F351-4B03-BD91-D8A6B8D4B36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0993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35360" y="1916832"/>
            <a:ext cx="5568619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35360" y="2556594"/>
            <a:ext cx="5568619" cy="3951288"/>
          </a:xfrm>
        </p:spPr>
        <p:txBody>
          <a:bodyPr/>
          <a:lstStyle>
            <a:lvl1pPr>
              <a:defRPr sz="2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 sz="1800"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288022" y="1934294"/>
            <a:ext cx="5664629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288022" y="2574056"/>
            <a:ext cx="5664629" cy="3951288"/>
          </a:xfrm>
        </p:spPr>
        <p:txBody>
          <a:bodyPr/>
          <a:lstStyle>
            <a:lvl1pPr>
              <a:defRPr sz="2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 sz="1800"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1833747" y="6410897"/>
            <a:ext cx="1620652" cy="365125"/>
          </a:xfrm>
        </p:spPr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5/26/2021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5538912" y="6356351"/>
            <a:ext cx="2199456" cy="365125"/>
          </a:xfrm>
        </p:spPr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9961747" y="6356351"/>
            <a:ext cx="1620652" cy="365125"/>
          </a:xfrm>
        </p:spPr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7953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5/26/2021</a:t>
            </a:fld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0163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5/26/2021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8776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513622"/>
            <a:ext cx="4011084" cy="921478"/>
          </a:xfrm>
        </p:spPr>
        <p:txBody>
          <a:bodyPr anchor="b"/>
          <a:lstStyle>
            <a:lvl1pPr algn="l">
              <a:defRPr sz="20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51851" y="1916833"/>
            <a:ext cx="6815667" cy="4353347"/>
          </a:xfrm>
        </p:spPr>
        <p:txBody>
          <a:bodyPr/>
          <a:lstStyle>
            <a:lvl1pPr>
              <a:defRPr sz="32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 sz="2800"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 sz="2400"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5/26/2021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4685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5/26/2021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232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5/26/2021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4047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5/26/2021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0072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5/26/2021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146185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0"/>
          <p:cNvSpPr/>
          <p:nvPr/>
        </p:nvSpPr>
        <p:spPr>
          <a:xfrm>
            <a:off x="0" y="3866920"/>
            <a:ext cx="12192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5" name="Rectangle 11"/>
          <p:cNvSpPr/>
          <p:nvPr/>
        </p:nvSpPr>
        <p:spPr>
          <a:xfrm>
            <a:off x="0" y="0"/>
            <a:ext cx="12192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6" name="Rectangle 12"/>
          <p:cNvSpPr/>
          <p:nvPr/>
        </p:nvSpPr>
        <p:spPr>
          <a:xfrm>
            <a:off x="0" y="2652713"/>
            <a:ext cx="12192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7" name="Oval 13"/>
          <p:cNvSpPr/>
          <p:nvPr/>
        </p:nvSpPr>
        <p:spPr>
          <a:xfrm>
            <a:off x="0" y="1600200"/>
            <a:ext cx="12192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65060" y="5052546"/>
            <a:ext cx="7516013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0109" y="3132290"/>
            <a:ext cx="9567135" cy="1793167"/>
          </a:xfrm>
          <a:effectLst/>
        </p:spPr>
        <p:txBody>
          <a:bodyPr/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408122-23CC-4C80-8A85-DF97851A39A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802478525"/>
      </p:ext>
    </p:extLst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524000" y="731520"/>
            <a:ext cx="85344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C92AD359-6535-4142-B3F3-E016216C606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515249410"/>
      </p:ext>
    </p:extLst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0" y="3866920"/>
            <a:ext cx="12192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5" name="Rectangle 7"/>
          <p:cNvSpPr/>
          <p:nvPr/>
        </p:nvSpPr>
        <p:spPr>
          <a:xfrm>
            <a:off x="0" y="0"/>
            <a:ext cx="12192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6" name="Rectangle 8"/>
          <p:cNvSpPr/>
          <p:nvPr/>
        </p:nvSpPr>
        <p:spPr>
          <a:xfrm>
            <a:off x="0" y="2652713"/>
            <a:ext cx="12192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7" name="Oval 9"/>
          <p:cNvSpPr/>
          <p:nvPr/>
        </p:nvSpPr>
        <p:spPr>
          <a:xfrm>
            <a:off x="0" y="1600200"/>
            <a:ext cx="12192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10927" y="2172648"/>
            <a:ext cx="7955555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6584" y="4607511"/>
            <a:ext cx="7960659" cy="83546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9AC627-74A4-4513-9277-D955D000C7B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840837606"/>
      </p:ext>
    </p:extLst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523999" y="731519"/>
            <a:ext cx="4462272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6193536" y="731520"/>
            <a:ext cx="4462272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fld id="{1ACD78BB-8F80-413E-8B55-816021A84EF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428921120"/>
      </p:ext>
    </p:extLst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0" y="731520"/>
            <a:ext cx="4462272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41929" y="1400327"/>
            <a:ext cx="4462272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6403" y="731520"/>
            <a:ext cx="4462272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7" y="1399032"/>
            <a:ext cx="4462272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7C4BE2-37AE-46FD-9809-2AF4D5F8E45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11991899"/>
      </p:ext>
    </p:extLst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D51607-86CB-4204-9E19-8C707FA30E0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520034724"/>
      </p:ext>
    </p:extLst>
  </p:cSld>
  <p:clrMapOvr>
    <a:masterClrMapping/>
  </p:clrMapOvr>
  <p:transition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5659FF-2A13-4D0E-BFE1-3D6444B3736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51897718"/>
      </p:ext>
    </p:extLst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8794" y="2209801"/>
            <a:ext cx="4848113" cy="1258493"/>
          </a:xfrm>
          <a:effectLst/>
        </p:spPr>
        <p:txBody>
          <a:bodyPr anchor="b"/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24688" y="731520"/>
            <a:ext cx="5356113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34354" y="3497802"/>
            <a:ext cx="4518213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845814-0911-4E8D-9B6E-282AFCAFD21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753233275"/>
      </p:ext>
    </p:extLst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0" y="3866920"/>
            <a:ext cx="12192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6" name="Rectangle 8"/>
          <p:cNvSpPr/>
          <p:nvPr/>
        </p:nvSpPr>
        <p:spPr>
          <a:xfrm>
            <a:off x="0" y="0"/>
            <a:ext cx="12192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7" name="Rectangle 9"/>
          <p:cNvSpPr/>
          <p:nvPr/>
        </p:nvSpPr>
        <p:spPr>
          <a:xfrm>
            <a:off x="0" y="2652713"/>
            <a:ext cx="12192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8" name="Oval 10"/>
          <p:cNvSpPr/>
          <p:nvPr/>
        </p:nvSpPr>
        <p:spPr>
          <a:xfrm>
            <a:off x="0" y="1600200"/>
            <a:ext cx="12192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966900" y="1143000"/>
            <a:ext cx="54864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 rtlCol="0"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0516" y="1010486"/>
            <a:ext cx="4925485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9691" y="4464421"/>
            <a:ext cx="8511384" cy="1143000"/>
          </a:xfrm>
        </p:spPr>
        <p:txBody>
          <a:bodyPr anchor="b"/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A2D79C-0C02-4FAE-AEF4-23FC96CDCB6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343297208"/>
      </p:ext>
    </p:extLst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40000" y="731519"/>
            <a:ext cx="85344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03F40F-E278-4EDB-BDA2-EB5509FC43D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049720977"/>
      </p:ext>
    </p:extLst>
  </p:cSld>
  <p:clrMapOvr>
    <a:masterClrMapping/>
  </p:clrMapOvr>
  <p:transition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538344" y="376518"/>
            <a:ext cx="27432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432151" y="731520"/>
            <a:ext cx="6439049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5E8693-131C-46B1-B544-F872B0CFB3D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53767550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hyperlink" Target="https://presentation-creation.ru/" TargetMode="Externa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5360" y="292102"/>
            <a:ext cx="9025003" cy="10486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35360" y="1556792"/>
            <a:ext cx="9121013" cy="46085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6">
                    <a:lumMod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5/26/2021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6">
                    <a:lumMod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6">
                    <a:lumMod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Рисунок 6">
            <a:hlinkClick r:id="rId15"/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60917" y="45855"/>
            <a:ext cx="1010349" cy="757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2905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  <p:sldLayoutId id="2147483682" r:id="rId1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accent6">
              <a:lumMod val="75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accent6">
              <a:lumMod val="75000"/>
            </a:schemeClr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accent6">
              <a:lumMod val="7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accent6">
              <a:lumMod val="7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accent6">
              <a:lumMod val="7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accent6">
              <a:lumMod val="7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12192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12192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3768725"/>
            <a:ext cx="12192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12192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391834" y="4371975"/>
            <a:ext cx="8682567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524000" y="731839"/>
            <a:ext cx="8534400" cy="3475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00" y="6172201"/>
            <a:ext cx="335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172201"/>
            <a:ext cx="4470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080000" y="6172201"/>
            <a:ext cx="2438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 b="1">
                <a:solidFill>
                  <a:srgbClr val="7F7F7F"/>
                </a:solidFill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50E86E65-DBD6-42E3-AAD9-C328222AF956}" type="slidenum">
              <a:rPr lang="ru-RU" altLang="ru-RU" smtClean="0">
                <a:latin typeface="Arial" panose="020B0604020202020204" pitchFamily="34" charset="0"/>
                <a:cs typeface="Arial" panose="020B0604020202020204" pitchFamily="34" charset="0"/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07730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</p:sldLayoutIdLst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>
        <p:tmplLst>
          <p:tmpl lvl="1">
            <p:tnLst>
              <p:par>
                <p:cTn presetID="44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txStyles>
    <p:titleStyle>
      <a:lvl1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anose="02040502050405020303" pitchFamily="18" charset="0"/>
        <a:buChar char="*"/>
        <a:defRPr sz="4600" b="1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anose="02040502050405020303" pitchFamily="18" charset="0"/>
        <a:buChar char="*"/>
        <a:defRPr sz="4600" b="1">
          <a:solidFill>
            <a:schemeClr val="tx1"/>
          </a:solidFill>
          <a:latin typeface="Trebuchet MS" panose="020B0603020202020204" pitchFamily="34" charset="0"/>
        </a:defRPr>
      </a:lvl2pPr>
      <a:lvl3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anose="02040502050405020303" pitchFamily="18" charset="0"/>
        <a:buChar char="*"/>
        <a:defRPr sz="4600" b="1">
          <a:solidFill>
            <a:schemeClr val="tx1"/>
          </a:solidFill>
          <a:latin typeface="Trebuchet MS" panose="020B0603020202020204" pitchFamily="34" charset="0"/>
        </a:defRPr>
      </a:lvl3pPr>
      <a:lvl4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anose="02040502050405020303" pitchFamily="18" charset="0"/>
        <a:buChar char="*"/>
        <a:defRPr sz="4600" b="1">
          <a:solidFill>
            <a:schemeClr val="tx1"/>
          </a:solidFill>
          <a:latin typeface="Trebuchet MS" panose="020B0603020202020204" pitchFamily="34" charset="0"/>
        </a:defRPr>
      </a:lvl4pPr>
      <a:lvl5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anose="02040502050405020303" pitchFamily="18" charset="0"/>
        <a:buChar char="*"/>
        <a:defRPr sz="4600" b="1">
          <a:solidFill>
            <a:schemeClr val="tx1"/>
          </a:solidFill>
          <a:latin typeface="Trebuchet MS" panose="020B0603020202020204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anose="02040502050405020303" pitchFamily="18" charset="0"/>
        <a:buChar char="*"/>
        <a:defRPr sz="2200" kern="1200">
          <a:solidFill>
            <a:srgbClr val="404040"/>
          </a:solidFill>
          <a:latin typeface="+mn-lt"/>
          <a:ea typeface="+mn-ea"/>
          <a:cs typeface="+mn-cs"/>
        </a:defRPr>
      </a:lvl1pPr>
      <a:lvl2pPr marL="547688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anose="02040502050405020303" pitchFamily="18" charset="0"/>
        <a:buChar char="*"/>
        <a:defRPr sz="2000" kern="1200">
          <a:solidFill>
            <a:srgbClr val="404040"/>
          </a:solidFill>
          <a:latin typeface="+mn-lt"/>
          <a:ea typeface="+mn-ea"/>
          <a:cs typeface="+mn-cs"/>
        </a:defRPr>
      </a:lvl2pPr>
      <a:lvl3pPr marL="822325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anose="02040502050405020303" pitchFamily="18" charset="0"/>
        <a:buChar char="*"/>
        <a:defRPr kern="1200">
          <a:solidFill>
            <a:srgbClr val="404040"/>
          </a:solidFill>
          <a:latin typeface="+mn-lt"/>
          <a:ea typeface="+mn-ea"/>
          <a:cs typeface="+mn-cs"/>
        </a:defRPr>
      </a:lvl3pPr>
      <a:lvl4pPr marL="1096963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anose="02040502050405020303" pitchFamily="18" charset="0"/>
        <a:buChar char="*"/>
        <a:defRPr sz="1600" kern="1200">
          <a:solidFill>
            <a:srgbClr val="404040"/>
          </a:solidFill>
          <a:latin typeface="+mn-lt"/>
          <a:ea typeface="+mn-ea"/>
          <a:cs typeface="+mn-cs"/>
        </a:defRPr>
      </a:lvl4pPr>
      <a:lvl5pPr marL="1389063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anose="02040502050405020303" pitchFamily="18" charset="0"/>
        <a:buChar char="*"/>
        <a:defRPr sz="1400" kern="1200">
          <a:solidFill>
            <a:srgbClr val="404040"/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cs4184.vkontakte.ru/u10401819/47594325/x_66dee81b.jpg" TargetMode="Externa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feminine-genius.typepad.com/.a/6a00d8345201d369e20111689b4542970c-800wi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://www.mum.org/ovary1.jpg" TargetMode="External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www.tula.rodgor.ru/pictures/news/3659/picture-390h.jpg" TargetMode="Externa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4.jpeg"/><Relationship Id="rId4" Type="http://schemas.openxmlformats.org/officeDocument/2006/relationships/hyperlink" Target="http://img-fotki.yandex.ru/get/32/luk-konstantin.2e/0_1896f_b74656b5_XL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://img.bebesymas.com/2008/10/madre2.JPG" TargetMode="Externa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6.jpeg"/><Relationship Id="rId4" Type="http://schemas.openxmlformats.org/officeDocument/2006/relationships/hyperlink" Target="http://www.mama.nu/_internal/cimg!0/c9wbpc4634okmhv6j1s97gpul58rboj/V%c3%a5r%20hj%c3%a4ltinna!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19.jpeg"/><Relationship Id="rId2" Type="http://schemas.openxmlformats.org/officeDocument/2006/relationships/hyperlink" Target="http://www.kaheel7.com/userimages/picture_embryo_7.JPG" TargetMode="External"/><Relationship Id="rId1" Type="http://schemas.openxmlformats.org/officeDocument/2006/relationships/slideLayout" Target="../slideLayouts/slideLayout14.xml"/><Relationship Id="rId6" Type="http://schemas.openxmlformats.org/officeDocument/2006/relationships/hyperlink" Target="http://www.medkrug.ru/web/uploads/users/49/48456/5b7f0623f9447127fda44b691cfd5a9c" TargetMode="External"/><Relationship Id="rId5" Type="http://schemas.openxmlformats.org/officeDocument/2006/relationships/image" Target="../media/image18.jpeg"/><Relationship Id="rId4" Type="http://schemas.openxmlformats.org/officeDocument/2006/relationships/hyperlink" Target="http://prosano.md/img/Pediatrie.jpg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hyperlink" Target="http://9.imgbb.ru/8/e/8/8e854e7aca3bde46094fe99f73e236fb.jpg" TargetMode="Externa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1.jpeg"/><Relationship Id="rId4" Type="http://schemas.openxmlformats.org/officeDocument/2006/relationships/hyperlink" Target="http://s54.radikal.ru/i143/0904/f7/a847339702a2.jpg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7" Type="http://schemas.openxmlformats.org/officeDocument/2006/relationships/image" Target="../media/image24.jpeg"/><Relationship Id="rId2" Type="http://schemas.openxmlformats.org/officeDocument/2006/relationships/hyperlink" Target="http://s59.radikal.ru/i166/0906/62/755b9ecc4e0d.jpg" TargetMode="External"/><Relationship Id="rId1" Type="http://schemas.openxmlformats.org/officeDocument/2006/relationships/slideLayout" Target="../slideLayouts/slideLayout14.xml"/><Relationship Id="rId6" Type="http://schemas.openxmlformats.org/officeDocument/2006/relationships/hyperlink" Target="http://i025.radikal.ru/0712/59/2e0d9d4e8c2f.jpg" TargetMode="External"/><Relationship Id="rId5" Type="http://schemas.openxmlformats.org/officeDocument/2006/relationships/image" Target="../media/image23.jpeg"/><Relationship Id="rId4" Type="http://schemas.openxmlformats.org/officeDocument/2006/relationships/hyperlink" Target="http://as.baikal.tv/news/nimg/2004_03_15/big/R%20-%20Zubastik0253.jpg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hyperlink" Target="http://www.magiclands.ru/st/user/tni/vhrt.jpeg" TargetMode="Externa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6.jpeg"/><Relationship Id="rId4" Type="http://schemas.openxmlformats.org/officeDocument/2006/relationships/hyperlink" Target="http://www.dedenevo.net/images/stories/08_16_04.jpg" TargetMode="Externa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msdmanuals.com/ru/" TargetMode="External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 txBox="1">
            <a:spLocks/>
          </p:cNvSpPr>
          <p:nvPr/>
        </p:nvSpPr>
        <p:spPr bwMode="auto">
          <a:xfrm>
            <a:off x="8831295" y="1153750"/>
            <a:ext cx="2755326" cy="1404644"/>
          </a:xfrm>
          <a:prstGeom prst="rect">
            <a:avLst/>
          </a:prstGeom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6000" kern="120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ru-RU" sz="21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Андижанский государственный медицинский институт</a:t>
            </a:r>
            <a:br>
              <a:rPr lang="ru-RU" sz="21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US" sz="21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21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endParaRPr lang="ru-RU" sz="1800" b="1" dirty="0"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Текст 5"/>
          <p:cNvSpPr txBox="1">
            <a:spLocks/>
          </p:cNvSpPr>
          <p:nvPr/>
        </p:nvSpPr>
        <p:spPr>
          <a:xfrm>
            <a:off x="2299855" y="3429111"/>
            <a:ext cx="8294254" cy="495661"/>
          </a:xfrm>
          <a:prstGeom prst="rect">
            <a:avLst/>
          </a:prstGeom>
        </p:spPr>
        <p:txBody>
          <a:bodyPr anchor="b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Arial" charset="0"/>
              <a:buNone/>
              <a:defRPr/>
            </a:pPr>
            <a:r>
              <a:rPr lang="ru-RU" sz="28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Лекция</a:t>
            </a:r>
            <a:r>
              <a:rPr lang="en-US" sz="28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_</a:t>
            </a:r>
            <a:r>
              <a:rPr lang="ru-RU" sz="28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7</a:t>
            </a:r>
            <a:r>
              <a:rPr lang="en-US" sz="28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:</a:t>
            </a:r>
            <a:r>
              <a:rPr lang="ru-RU" sz="28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Заболевания женской репродуктивной системы</a:t>
            </a:r>
            <a:endParaRPr lang="en-US" sz="18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456873" y="4089552"/>
            <a:ext cx="757381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00B0F0"/>
                </a:solidFill>
                <a:cs typeface="Arial" panose="020B0604020202020204" pitchFamily="34" charset="0"/>
              </a:rPr>
              <a:t>Lecture_</a:t>
            </a:r>
            <a:r>
              <a:rPr lang="uz-Cyrl-UZ" sz="2400" b="1" dirty="0" smtClean="0">
                <a:solidFill>
                  <a:srgbClr val="00B0F0"/>
                </a:solidFill>
                <a:cs typeface="Arial" panose="020B0604020202020204" pitchFamily="34" charset="0"/>
              </a:rPr>
              <a:t>7</a:t>
            </a:r>
            <a:r>
              <a:rPr lang="en-US" sz="2400" b="1" dirty="0">
                <a:solidFill>
                  <a:srgbClr val="00B0F0"/>
                </a:solidFill>
                <a:cs typeface="Arial" panose="020B0604020202020204" pitchFamily="34" charset="0"/>
              </a:rPr>
              <a:t>: Diseases of the female reproductive system.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67585" y="6451707"/>
            <a:ext cx="406267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Лектор: </a:t>
            </a:r>
            <a:r>
              <a:rPr lang="ru-RU" i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Айсачева</a:t>
            </a:r>
            <a:r>
              <a:rPr lang="ru-RU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i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Мафтунабону</a:t>
            </a:r>
            <a:endParaRPr lang="ru-RU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/>
          <a:srcRect l="4189" r="2526"/>
          <a:stretch/>
        </p:blipFill>
        <p:spPr>
          <a:xfrm>
            <a:off x="1461873" y="878542"/>
            <a:ext cx="1871187" cy="1679852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946401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ПЛАН ЛЕКЦИИ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b="1" dirty="0" smtClean="0"/>
              <a:t>Женская репродуктивная система</a:t>
            </a:r>
          </a:p>
          <a:p>
            <a:r>
              <a:rPr lang="ru-RU" b="1" dirty="0" smtClean="0"/>
              <a:t>Синдром аменореи</a:t>
            </a:r>
          </a:p>
          <a:p>
            <a:r>
              <a:rPr lang="ru-RU" b="1" dirty="0" smtClean="0"/>
              <a:t>Синдром гермафродитизма</a:t>
            </a:r>
          </a:p>
          <a:p>
            <a:r>
              <a:rPr lang="ru-RU" b="1" dirty="0" smtClean="0"/>
              <a:t>Синдром </a:t>
            </a:r>
            <a:r>
              <a:rPr lang="ru-RU" b="1" dirty="0" err="1" smtClean="0"/>
              <a:t>гиперандрогении</a:t>
            </a:r>
            <a:r>
              <a:rPr lang="ru-RU" b="1" dirty="0" smtClean="0"/>
              <a:t> у женщин</a:t>
            </a:r>
          </a:p>
          <a:p>
            <a:r>
              <a:rPr lang="ru-RU" b="1" dirty="0" err="1"/>
              <a:t>Андрогенпродуцирующая</a:t>
            </a:r>
            <a:r>
              <a:rPr lang="ru-RU" b="1" dirty="0"/>
              <a:t> опухоль яичника или </a:t>
            </a:r>
            <a:r>
              <a:rPr lang="ru-RU" b="1" dirty="0" smtClean="0"/>
              <a:t>надпочечника</a:t>
            </a:r>
          </a:p>
          <a:p>
            <a:r>
              <a:rPr lang="ru-RU" b="1" dirty="0" smtClean="0"/>
              <a:t>Климактерический синдром</a:t>
            </a:r>
          </a:p>
          <a:p>
            <a:r>
              <a:rPr lang="ru-RU" b="1" dirty="0" smtClean="0"/>
              <a:t>Синдром поликистозных яичников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33918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152400"/>
            <a:ext cx="3200400" cy="60960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marL="320040" indent="-320040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r>
              <a:rPr lang="ru-RU" sz="4000" dirty="0"/>
              <a:t>Введение: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952500" y="1330960"/>
            <a:ext cx="5181600" cy="4800600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ru-RU" altLang="ru-RU" sz="2800" dirty="0"/>
              <a:t>Не удивительно, что каждой пациентке, задумывающейся о своем здоровье, хочется хорошо разобраться, как устроен ее организм, как работает ее репродуктивная система – уникальный механизм, благодаря которому женщина познает счастье материнства. </a:t>
            </a:r>
          </a:p>
        </p:txBody>
      </p:sp>
      <p:pic>
        <p:nvPicPr>
          <p:cNvPr id="6148" name="Picture 5" descr="Картинка 29 из 3059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6600" y="457200"/>
            <a:ext cx="3581400" cy="31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6" descr="anti-aging-feeding[1]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2401" y="3581400"/>
            <a:ext cx="2176463" cy="327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9271334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  <p:bldLst>
      <p:bldP spid="4098" grpId="0"/>
      <p:bldP spid="6147" grpId="0" build="p">
        <p:tmplLst>
          <p:tmpl lvl="1">
            <p:tnLst>
              <p:par>
                <p:cTn presetID="44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14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147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614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14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14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147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614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14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14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147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614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14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14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147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614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14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14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147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614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14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1828800" y="152401"/>
            <a:ext cx="8458200" cy="1371600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320040" indent="-320040" algn="ctr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r>
              <a:rPr lang="ru-RU" sz="3600" dirty="0"/>
              <a:t>Анатомия половой системы женщины</a:t>
            </a:r>
            <a:br>
              <a:rPr lang="ru-RU" sz="3600" dirty="0"/>
            </a:br>
            <a:endParaRPr lang="ru-RU" sz="3600" dirty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1828800" y="2072640"/>
            <a:ext cx="8458200" cy="478536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ru-RU" altLang="ru-RU" b="1" dirty="0" smtClean="0"/>
              <a:t>Половые органы женщины делятся на наружные и внутренние, соединенные между собой влагалищем.</a:t>
            </a:r>
          </a:p>
        </p:txBody>
      </p:sp>
      <p:graphicFrame>
        <p:nvGraphicFramePr>
          <p:cNvPr id="81937" name="Group 17"/>
          <p:cNvGraphicFramePr>
            <a:graphicFrameLocks noGrp="1"/>
          </p:cNvGraphicFramePr>
          <p:nvPr/>
        </p:nvGraphicFramePr>
        <p:xfrm>
          <a:off x="4724400" y="3048000"/>
          <a:ext cx="5492750" cy="3505200"/>
        </p:xfrm>
        <a:graphic>
          <a:graphicData uri="http://schemas.openxmlformats.org/drawingml/2006/table">
            <a:tbl>
              <a:tblPr/>
              <a:tblGrid>
                <a:gridCol w="1847850"/>
                <a:gridCol w="3644900"/>
              </a:tblGrid>
              <a:tr h="3505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                                             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Наружные половые органы:</a:t>
                      </a: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/>
                      </a:r>
                      <a:b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</a:b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1-лобок, </a:t>
                      </a:r>
                      <a:b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</a:b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2-клитор, </a:t>
                      </a:r>
                      <a:b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</a:b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3-уретра (отверстие мочеиспускательного канала), </a:t>
                      </a:r>
                      <a:b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</a:b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4-малые половые губы, </a:t>
                      </a:r>
                      <a:b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</a:b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5-большие половые губы, </a:t>
                      </a:r>
                      <a:b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</a:b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6-вход во влагалище, </a:t>
                      </a:r>
                      <a:b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</a:b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7-анальное отверстие.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7175" name="Picture 5" descr="organ_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3717925"/>
            <a:ext cx="2743200" cy="2535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1027491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  <p:bldLst>
      <p:bldP spid="5122" grpId="0"/>
      <p:bldP spid="7171" grpId="0" build="p">
        <p:tmplLst>
          <p:tmpl lvl="1">
            <p:tnLst>
              <p:par>
                <p:cTn presetID="44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17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171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717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17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17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171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717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17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17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171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717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17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17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171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717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17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17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171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717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17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1524000" y="381000"/>
            <a:ext cx="6019800" cy="6477000"/>
          </a:xfr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/>
          <a:lstStyle/>
          <a:p>
            <a:pPr>
              <a:lnSpc>
                <a:spcPct val="80000"/>
              </a:lnSpc>
            </a:pPr>
            <a:r>
              <a:rPr lang="ru-RU" altLang="ru-RU" sz="2000" dirty="0"/>
              <a:t>Под большими и малыми половыми губами находятся два отверстия. Одно из них, диаметром 3 - 4 мм, расположенное чуть ниже клитора, называется отверстием мочеиспускательного канала (уретры), через которое из мочевого пузыря выводится моча. Непосредственно под ним находится второе отверстие диаметром 2 - 3 см - это вход во влагалище, который прикрывает (или когда-то прикрывала) девственная плева. </a:t>
            </a:r>
          </a:p>
          <a:p>
            <a:pPr>
              <a:lnSpc>
                <a:spcPct val="80000"/>
              </a:lnSpc>
            </a:pPr>
            <a:r>
              <a:rPr lang="ru-RU" altLang="ru-RU" sz="2000" dirty="0"/>
              <a:t>Плева представляет собой тончайшую перепонку кольцевидной или полулунной формы, толщиной 0,5 - 2 мм, предохраняющую внутренние половые органы от проникновения инфекции. Влагалище - это легко растяжимая мышечная трубка длиной 7 - 8 см. Стенки влагалища, канал шейки матки и полость матки выстланы железами, выделяющими слизь, которая не только увлажняет нормальное здоровое влагалище, но и очищает его от "биологического мусора" (тел погибших клеток, бактерий и т.п.)</a:t>
            </a:r>
          </a:p>
        </p:txBody>
      </p:sp>
      <p:pic>
        <p:nvPicPr>
          <p:cNvPr id="8196" name="Picture 5" descr="x_2551ab7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3800" y="304800"/>
            <a:ext cx="3124200" cy="2103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9485371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  <p:bldLst>
      <p:bldP spid="8195" grpId="0" build="p">
        <p:tmplLst>
          <p:tmpl lvl="1">
            <p:tnLst>
              <p:par>
                <p:cTn presetID="44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19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8195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819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819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19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8195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819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819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19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8195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819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819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19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8195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819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819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19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8195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819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819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1752600" y="304800"/>
            <a:ext cx="8534400" cy="9906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marL="320040" indent="-320040" algn="ctr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r>
              <a:rPr lang="ru-RU" sz="3200" dirty="0"/>
              <a:t>Внутренние половые органы</a:t>
            </a:r>
            <a:br>
              <a:rPr lang="ru-RU" sz="3200" dirty="0"/>
            </a:br>
            <a:endParaRPr lang="ru-RU" sz="3200" dirty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1752600" y="1838960"/>
            <a:ext cx="5105400" cy="3276600"/>
          </a:xfr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/>
          <a:lstStyle/>
          <a:p>
            <a:pPr>
              <a:lnSpc>
                <a:spcPct val="90000"/>
              </a:lnSpc>
            </a:pPr>
            <a:r>
              <a:rPr lang="ru-RU" altLang="ru-RU" sz="2000" dirty="0">
                <a:solidFill>
                  <a:schemeClr val="tx2">
                    <a:lumMod val="75000"/>
                  </a:schemeClr>
                </a:solidFill>
              </a:rPr>
              <a:t>Внутренние половые органы состоят из матки, двух маточных труб и двух яичников.</a:t>
            </a:r>
          </a:p>
          <a:p>
            <a:pPr>
              <a:lnSpc>
                <a:spcPct val="90000"/>
              </a:lnSpc>
            </a:pPr>
            <a:r>
              <a:rPr lang="ru-RU" altLang="ru-RU" sz="2000" dirty="0">
                <a:solidFill>
                  <a:schemeClr val="tx2">
                    <a:lumMod val="75000"/>
                  </a:schemeClr>
                </a:solidFill>
              </a:rPr>
              <a:t> Внутренние половые органы:</a:t>
            </a:r>
            <a:br>
              <a:rPr lang="ru-RU" altLang="ru-RU" sz="2000" dirty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altLang="ru-RU" sz="2000" dirty="0">
                <a:solidFill>
                  <a:schemeClr val="tx2">
                    <a:lumMod val="75000"/>
                  </a:schemeClr>
                </a:solidFill>
              </a:rPr>
              <a:t>1-полость матки, </a:t>
            </a:r>
            <a:br>
              <a:rPr lang="ru-RU" altLang="ru-RU" sz="2000" dirty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altLang="ru-RU" sz="2000" dirty="0">
                <a:solidFill>
                  <a:schemeClr val="tx2">
                    <a:lumMod val="75000"/>
                  </a:schemeClr>
                </a:solidFill>
              </a:rPr>
              <a:t>2-матка (тело), </a:t>
            </a:r>
            <a:br>
              <a:rPr lang="ru-RU" altLang="ru-RU" sz="2000" dirty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altLang="ru-RU" sz="2000" dirty="0">
                <a:solidFill>
                  <a:schemeClr val="tx2">
                    <a:lumMod val="75000"/>
                  </a:schemeClr>
                </a:solidFill>
              </a:rPr>
              <a:t>3-яичник, </a:t>
            </a:r>
            <a:br>
              <a:rPr lang="ru-RU" altLang="ru-RU" sz="2000" dirty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altLang="ru-RU" sz="2000" dirty="0">
                <a:solidFill>
                  <a:schemeClr val="tx2">
                    <a:lumMod val="75000"/>
                  </a:schemeClr>
                </a:solidFill>
              </a:rPr>
              <a:t>4-маточная труба, </a:t>
            </a:r>
            <a:br>
              <a:rPr lang="ru-RU" altLang="ru-RU" sz="2000" dirty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altLang="ru-RU" sz="2000" dirty="0">
                <a:solidFill>
                  <a:schemeClr val="tx2">
                    <a:lumMod val="75000"/>
                  </a:schemeClr>
                </a:solidFill>
              </a:rPr>
              <a:t>5-шейка матки, </a:t>
            </a:r>
            <a:br>
              <a:rPr lang="ru-RU" altLang="ru-RU" sz="2000" dirty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altLang="ru-RU" sz="2000" dirty="0">
                <a:solidFill>
                  <a:schemeClr val="tx2">
                    <a:lumMod val="75000"/>
                  </a:schemeClr>
                </a:solidFill>
              </a:rPr>
              <a:t>6-влагалище</a:t>
            </a:r>
          </a:p>
        </p:txBody>
      </p:sp>
      <p:pic>
        <p:nvPicPr>
          <p:cNvPr id="9220" name="Picture 5" descr="organ_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6280" y="1965960"/>
            <a:ext cx="3136900" cy="335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2289141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  <p:bldLst>
      <p:bldP spid="7170" grpId="0"/>
      <p:bldP spid="9219" grpId="0" build="p">
        <p:tmplLst>
          <p:tmpl lvl="1">
            <p:tnLst>
              <p:par>
                <p:cTn presetID="44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2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219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921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921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2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219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921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921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2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219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921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921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2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219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921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921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2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219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921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921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 flipH="1" flipV="1">
            <a:off x="10591800" y="0"/>
            <a:ext cx="76200" cy="152400"/>
          </a:xfrm>
        </p:spPr>
        <p:txBody>
          <a:bodyPr/>
          <a:lstStyle/>
          <a:p>
            <a:pPr marL="320040" indent="-320040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endParaRPr lang="ru-RU" sz="4000"/>
          </a:p>
        </p:txBody>
      </p:sp>
      <p:sp>
        <p:nvSpPr>
          <p:cNvPr id="10243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1158240" y="533400"/>
            <a:ext cx="6096000" cy="5389880"/>
          </a:xfr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/>
          <a:p>
            <a:pPr>
              <a:lnSpc>
                <a:spcPct val="80000"/>
              </a:lnSpc>
            </a:pPr>
            <a:endParaRPr lang="ru-RU" altLang="ru-RU" sz="2000" dirty="0" smtClean="0">
              <a:solidFill>
                <a:schemeClr val="tx2">
                  <a:lumMod val="50000"/>
                </a:schemeClr>
              </a:solidFill>
            </a:endParaRPr>
          </a:p>
          <a:p>
            <a:pPr>
              <a:lnSpc>
                <a:spcPct val="80000"/>
              </a:lnSpc>
            </a:pPr>
            <a:r>
              <a:rPr lang="ru-RU" altLang="ru-RU" sz="2000" dirty="0" smtClean="0">
                <a:solidFill>
                  <a:schemeClr val="tx2">
                    <a:lumMod val="50000"/>
                  </a:schemeClr>
                </a:solidFill>
              </a:rPr>
              <a:t>Матка </a:t>
            </a:r>
            <a:r>
              <a:rPr lang="ru-RU" altLang="ru-RU" sz="2000" dirty="0">
                <a:solidFill>
                  <a:schemeClr val="tx2">
                    <a:lumMod val="50000"/>
                  </a:schemeClr>
                </a:solidFill>
              </a:rPr>
              <a:t>- это полый мышечный орган грушевидной формы, состоящий из двух частей: тела и шейки матки. Тело матки подвешено в центре малого таза, а шейка выдается во влагалище, соединяя внутренние и наружные половые органы женщины в единое целое.</a:t>
            </a:r>
          </a:p>
          <a:p>
            <a:pPr>
              <a:lnSpc>
                <a:spcPct val="80000"/>
              </a:lnSpc>
            </a:pPr>
            <a:r>
              <a:rPr lang="ru-RU" altLang="ru-RU" sz="2000" dirty="0">
                <a:solidFill>
                  <a:schemeClr val="tx2">
                    <a:lumMod val="50000"/>
                  </a:schemeClr>
                </a:solidFill>
              </a:rPr>
              <a:t>В сечении матка представляет собой треугольник, повернутый вершиной вниз. Нижнее отверстие - это выход через шейку матки во влагалище, а два верхних отверстия - левое и правое, связывают матку с брюшной полостью с помощью двух маточных труб, длиной около 13 см. Конец трубы, прилегающий к яичнику, расширяется в виде воронки с бахромчатыми краями. Внутренняя полость труб покрыта особой оболочкой, бахромки которой находятся в постоянном движении, помогая созревшей яйцеклетке продвигаться от яичника к матке. </a:t>
            </a:r>
          </a:p>
          <a:p>
            <a:pPr>
              <a:lnSpc>
                <a:spcPct val="80000"/>
              </a:lnSpc>
            </a:pPr>
            <a:endParaRPr lang="ru-RU" altLang="ru-RU" sz="20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10244" name="Picture 4" descr="Female%20reproduction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2400" y="533400"/>
            <a:ext cx="2667000" cy="31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6" descr="Картинка 166 из 3059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3800" y="4038601"/>
            <a:ext cx="2895600" cy="2449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7000575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  <p:bldLst>
      <p:bldP spid="8194" grpId="0"/>
      <p:bldP spid="10243" grpId="0" build="p">
        <p:tmplLst>
          <p:tmpl lvl="1">
            <p:tnLst>
              <p:par>
                <p:cTn presetID="44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4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243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024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024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4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243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024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024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4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243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024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024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4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243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024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024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4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243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024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024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 flipH="1">
            <a:off x="10515600" y="0"/>
            <a:ext cx="152400" cy="228600"/>
          </a:xfrm>
        </p:spPr>
        <p:txBody>
          <a:bodyPr/>
          <a:lstStyle/>
          <a:p>
            <a:pPr marL="320040" indent="-320040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endParaRPr lang="ru-RU" sz="4000"/>
          </a:p>
        </p:txBody>
      </p:sp>
      <p:sp>
        <p:nvSpPr>
          <p:cNvPr id="11267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924560" y="457200"/>
            <a:ext cx="6248400" cy="5943600"/>
          </a:xfr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pPr>
              <a:lnSpc>
                <a:spcPct val="90000"/>
              </a:lnSpc>
            </a:pPr>
            <a:r>
              <a:rPr lang="ru-RU" altLang="ru-RU" sz="2400" dirty="0">
                <a:solidFill>
                  <a:schemeClr val="tx2">
                    <a:lumMod val="50000"/>
                  </a:schemeClr>
                </a:solidFill>
              </a:rPr>
              <a:t>Яичники имеют форму голубиного яйца. С помощью специальных связок они подвешены в полости малого таза в непосредственной близости от воронкообразного конца маточной трубы. Каждый менструальный цикл в яичнике (правом или левом) созревает яйцеклетка, покидая его она отправляется выполнять свою природную функцию.</a:t>
            </a:r>
          </a:p>
          <a:p>
            <a:pPr>
              <a:lnSpc>
                <a:spcPct val="90000"/>
              </a:lnSpc>
            </a:pPr>
            <a:r>
              <a:rPr lang="ru-RU" altLang="ru-RU" sz="2400" dirty="0">
                <a:solidFill>
                  <a:schemeClr val="tx2">
                    <a:lumMod val="50000"/>
                  </a:schemeClr>
                </a:solidFill>
              </a:rPr>
              <a:t>Половые органы женщины, включая молочные железы, образуют удивительный механизм, работающий безупречно, как часы. Этот механизм обеспечивает размножение человека, заботясь о том, чтобы продолжался человеческий род.</a:t>
            </a:r>
          </a:p>
        </p:txBody>
      </p:sp>
      <p:pic>
        <p:nvPicPr>
          <p:cNvPr id="11268" name="Picture 5" descr="Картинка 20 из 10672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457200"/>
            <a:ext cx="29718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6195333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  <p:bldLst>
      <p:bldP spid="9218" grpId="0"/>
      <p:bldP spid="11267" grpId="0" build="p">
        <p:tmplLst>
          <p:tmpl lvl="1">
            <p:tnLst>
              <p:par>
                <p:cTn presetID="44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26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1267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126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126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26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1267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126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126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26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1267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126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126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26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1267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126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126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26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1267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126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126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1492250" y="76200"/>
            <a:ext cx="8915400" cy="919479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marL="320040" indent="-320040" algn="ctr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r>
              <a:rPr lang="ru-RU" sz="2800" dirty="0"/>
              <a:t>Как работает женская репродуктивная система?</a:t>
            </a:r>
            <a:r>
              <a:rPr lang="ru-RU" sz="4000" dirty="0"/>
              <a:t/>
            </a:r>
            <a:br>
              <a:rPr lang="ru-RU" sz="4000" dirty="0"/>
            </a:br>
            <a:endParaRPr lang="ru-RU" sz="4000" dirty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1492250" y="1143000"/>
            <a:ext cx="6858000" cy="5715000"/>
          </a:xfr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/>
          <a:p>
            <a:pPr>
              <a:lnSpc>
                <a:spcPct val="80000"/>
              </a:lnSpc>
            </a:pPr>
            <a:r>
              <a:rPr lang="ru-RU" altLang="ru-RU" sz="1800" dirty="0"/>
              <a:t>Основная функция женской половой системы - репродуктивная. Это означает, что зачатие нового организма и вынашивание беременности происходит в организме женщины. Данная функция реализуется путем взаимодействия нескольких органов женской репродуктивной системы. В свою очередь, это взаимодействие обеспечивается гормональной регуляцией. Именно гормональная регуляция является ведущим звеном в реализации репродуктивной функции женщины. </a:t>
            </a:r>
          </a:p>
          <a:p>
            <a:pPr>
              <a:lnSpc>
                <a:spcPct val="80000"/>
              </a:lnSpc>
            </a:pPr>
            <a:r>
              <a:rPr lang="ru-RU" altLang="ru-RU" sz="1800" dirty="0"/>
              <a:t>Одним из высших отделов гормональной регуляции всех внутренних органов и систем в организме человека является железа гипофиз, располагающаяся в головном мозге. Гипофиз выделяет особые регулирующие гормоны, которые в свою очередь регулируют работу других эндокринных желез – щитовидной железы (ТТГ – тиреотропный гормон), надпочечников (АКТГ – адренокортикотропный гормон), половых желез (ЛГ и ФСГ). Кроме того, гипофиз выделяет ряд гормонов, регулирующих работу некоторых внутренних органов и систем – мочевыделительной системы (вазопрессин или антидиуретический гормон), костной системы (СТГ или гормон роста), половых органов (окситоцин), молочной железы (пролактин, окситоцин). </a:t>
            </a:r>
          </a:p>
        </p:txBody>
      </p:sp>
      <p:pic>
        <p:nvPicPr>
          <p:cNvPr id="12292" name="Picture 5" descr="Картинка 330 из 2971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8200" y="1219201"/>
            <a:ext cx="2209800" cy="1649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Picture 7" descr="Картинка 414 из 2971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8200" y="3352800"/>
            <a:ext cx="194945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7944427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  <p:bldLst>
      <p:bldP spid="10242" grpId="0"/>
      <p:bldP spid="12291" grpId="0" build="p">
        <p:tmplLst>
          <p:tmpl lvl="1">
            <p:tnLst>
              <p:par>
                <p:cTn presetID="44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29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2291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229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229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29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2291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229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229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29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2291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229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229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29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2291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229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229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29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2291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229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229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0" y="76200"/>
            <a:ext cx="9144000" cy="9144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marL="320040" indent="-320040" algn="ctr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r>
              <a:rPr lang="ru-RU" sz="2800" dirty="0"/>
              <a:t>Циклические изменения в организме женщины или </a:t>
            </a:r>
            <a:r>
              <a:rPr lang="ru-RU" sz="2800" dirty="0" err="1"/>
              <a:t>менструально</a:t>
            </a:r>
            <a:r>
              <a:rPr lang="ru-RU" sz="2800" dirty="0"/>
              <a:t> - овариальный цикл</a:t>
            </a:r>
            <a:br>
              <a:rPr lang="ru-RU" sz="2800" dirty="0"/>
            </a:br>
            <a:endParaRPr lang="ru-RU" sz="2800" dirty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1524000" y="1219200"/>
            <a:ext cx="7315200" cy="563880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>
              <a:lnSpc>
                <a:spcPct val="80000"/>
              </a:lnSpc>
            </a:pPr>
            <a:r>
              <a:rPr lang="ru-RU" altLang="ru-RU" sz="1800" dirty="0"/>
              <a:t>В организме женщины происходят циклические изменения, а именно, каждый месяц происходят изменения слизистой оболочки матки (менструальный цикл) и изменения в яичниках (овариальный цикл). Поэтому правильно говорить о </a:t>
            </a:r>
            <a:r>
              <a:rPr lang="ru-RU" altLang="ru-RU" sz="1800" dirty="0" err="1"/>
              <a:t>менструально</a:t>
            </a:r>
            <a:r>
              <a:rPr lang="ru-RU" altLang="ru-RU" sz="1800" dirty="0"/>
              <a:t> - овариальном цикле. </a:t>
            </a:r>
            <a:r>
              <a:rPr lang="ru-RU" altLang="ru-RU" sz="1800" dirty="0" err="1"/>
              <a:t>Менструально</a:t>
            </a:r>
            <a:r>
              <a:rPr lang="ru-RU" altLang="ru-RU" sz="1800" dirty="0"/>
              <a:t> – овариальный цикл длится от первого дня менструации до первого дня следующей менструации и может длиться от 21 до 35 дней.</a:t>
            </a:r>
          </a:p>
          <a:p>
            <a:pPr>
              <a:lnSpc>
                <a:spcPct val="80000"/>
              </a:lnSpc>
            </a:pPr>
            <a:r>
              <a:rPr lang="ru-RU" altLang="ru-RU" sz="1800" dirty="0"/>
              <a:t>Овариальный или яичниковый цикл включает в себя процесс созревания фолликула (</a:t>
            </a:r>
            <a:r>
              <a:rPr lang="ru-RU" altLang="ru-RU" sz="1800" dirty="0" err="1"/>
              <a:t>фолликулогенез</a:t>
            </a:r>
            <a:r>
              <a:rPr lang="ru-RU" altLang="ru-RU" sz="1800" dirty="0"/>
              <a:t>), овуляцию и образование желтого тела.</a:t>
            </a:r>
          </a:p>
          <a:p>
            <a:pPr>
              <a:lnSpc>
                <a:spcPct val="80000"/>
              </a:lnSpc>
            </a:pPr>
            <a:r>
              <a:rPr lang="ru-RU" altLang="ru-RU" sz="1800" dirty="0"/>
              <a:t>Под влиянием ФСГ выделяемого гипофизом в начале менструального цикла (то есть с первого дня менструации) начинается процесс созревания фолликулов в яичнике – </a:t>
            </a:r>
            <a:r>
              <a:rPr lang="ru-RU" altLang="ru-RU" sz="1800" dirty="0" err="1"/>
              <a:t>фолликулиновая</a:t>
            </a:r>
            <a:r>
              <a:rPr lang="ru-RU" altLang="ru-RU" sz="1800" dirty="0"/>
              <a:t> фаза менструального цикла. ФСГ действует на первичные фолликулы, приводя к их росту. Как правило, в рост вступают несколько первичных фолликулов (от 3 до 30 в зависимости от возраста женщины), но ближе к середине цикла один из фолликулов «выбивается» в лидеры. По мере роста лидирующего фолликула его клетки вырабатывают гормон </a:t>
            </a:r>
            <a:r>
              <a:rPr lang="ru-RU" altLang="ru-RU" sz="1800" dirty="0" err="1"/>
              <a:t>эстрадиол</a:t>
            </a:r>
            <a:r>
              <a:rPr lang="ru-RU" altLang="ru-RU" sz="1800" dirty="0"/>
              <a:t>, который вызывает утолщение слизистой оболочки матки.</a:t>
            </a:r>
          </a:p>
        </p:txBody>
      </p:sp>
      <p:pic>
        <p:nvPicPr>
          <p:cNvPr id="13316" name="Picture 5" descr="Картинка 480 из 2971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83638" y="1143000"/>
            <a:ext cx="1884362" cy="251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Picture 7" descr="V%c3%a5r%20hj%c3%a4ltinna!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62988" y="3962400"/>
            <a:ext cx="1814512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6999431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  <p:bldLst>
      <p:bldP spid="11266" grpId="0"/>
      <p:bldP spid="13315" grpId="0" build="p">
        <p:tmplLst>
          <p:tmpl lvl="1">
            <p:tnLst>
              <p:par>
                <p:cTn presetID="44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3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3315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331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331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3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3315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331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331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3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3315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331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331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3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3315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331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331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3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3315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331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331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 flipH="1" flipV="1">
            <a:off x="10668000" y="0"/>
            <a:ext cx="76200" cy="76200"/>
          </a:xfrm>
        </p:spPr>
        <p:txBody>
          <a:bodyPr/>
          <a:lstStyle/>
          <a:p>
            <a:pPr marL="320040" indent="-320040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endParaRPr lang="ru-RU" sz="4000"/>
          </a:p>
        </p:txBody>
      </p:sp>
      <p:sp>
        <p:nvSpPr>
          <p:cNvPr id="14339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1524000" y="457200"/>
            <a:ext cx="7391400" cy="640080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>
              <a:lnSpc>
                <a:spcPct val="80000"/>
              </a:lnSpc>
            </a:pPr>
            <a:r>
              <a:rPr lang="ru-RU" altLang="ru-RU" sz="1800" dirty="0"/>
              <a:t>К середине менструального цикла, когда размеры лидирующего фолликула достигают 18-22 мм, гипофизом выделяется </a:t>
            </a:r>
            <a:r>
              <a:rPr lang="ru-RU" altLang="ru-RU" sz="1800" dirty="0" err="1"/>
              <a:t>лютеинизирующий</a:t>
            </a:r>
            <a:r>
              <a:rPr lang="ru-RU" altLang="ru-RU" sz="1800" dirty="0"/>
              <a:t> гормон - ЛГ (овуляторный пик), что приводит к овуляции, то есть разрыву фолликула и выходу из него яйцеклетки в брюшную полость. Следует помнить, что при 28-дневном менструальном цикле овуляция возможна между 8-м и 20-ми днями. На месте «лопнувшего» фолликула под влиянием того же ЛГ образуется желтое тело – эндокринная железа, выделяющая другой важный гормон прогестерон или «гормон беременности». Именно под влиянием прогестерона происходит изменения слизистой оболочки матки (лютеиновая фаза цикла), подготавливающие ее к возможному прикреплению эмбриона, то есть к беременности. Поэтому, бесплодие может возникать и при недостаточной функции желтого тела.</a:t>
            </a:r>
          </a:p>
          <a:p>
            <a:pPr>
              <a:lnSpc>
                <a:spcPct val="80000"/>
              </a:lnSpc>
            </a:pPr>
            <a:r>
              <a:rPr lang="ru-RU" altLang="ru-RU" sz="1800" dirty="0"/>
              <a:t>Менструальный цикл представляет собой изменения слизистой оболочки матки (эндометрия), которые происходят параллельно с яичниковым циклом. В </a:t>
            </a:r>
            <a:r>
              <a:rPr lang="ru-RU" altLang="ru-RU" sz="1800" dirty="0" err="1"/>
              <a:t>фолликулиновую</a:t>
            </a:r>
            <a:r>
              <a:rPr lang="ru-RU" altLang="ru-RU" sz="1800" dirty="0"/>
              <a:t> фазу цикла под влиянием гормона </a:t>
            </a:r>
            <a:r>
              <a:rPr lang="ru-RU" altLang="ru-RU" sz="1800" dirty="0" err="1"/>
              <a:t>эстрадиола</a:t>
            </a:r>
            <a:r>
              <a:rPr lang="ru-RU" altLang="ru-RU" sz="1800" dirty="0"/>
              <a:t> происходит утолщение эндометрия. После овуляции под влиянием гормона желтого тела прогестерона в клетках эндометрия накапливается большое количество питательных веществ для эмбриона – лютеиновая фаза цикла.</a:t>
            </a:r>
          </a:p>
          <a:p>
            <a:pPr>
              <a:lnSpc>
                <a:spcPct val="80000"/>
              </a:lnSpc>
            </a:pPr>
            <a:r>
              <a:rPr lang="ru-RU" altLang="ru-RU" sz="1800" dirty="0"/>
              <a:t>В том случае, если оплодотворение не происходит, возникает отторжение слизистой оболочки матки – менструация. Параллельно с менструацией начинается созревание первичных фолликулов, то есть новый менструальный цикл</a:t>
            </a:r>
          </a:p>
        </p:txBody>
      </p:sp>
      <p:pic>
        <p:nvPicPr>
          <p:cNvPr id="14340" name="Picture 5" descr="Картинка 507 из 2971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01100" y="304800"/>
            <a:ext cx="18669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Picture 7" descr="Картинка 523 из 2971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9200" y="2286001"/>
            <a:ext cx="1828800" cy="163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2" name="Picture 9" descr="Картинка 557 из 2971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6800" y="4038600"/>
            <a:ext cx="1981200" cy="147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6145458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  <p:bldLst>
      <p:bldP spid="12290" grpId="0"/>
      <p:bldP spid="14339" grpId="0" build="p">
        <p:tmplLst>
          <p:tmpl lvl="1">
            <p:tnLst>
              <p:par>
                <p:cTn presetID="44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3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4339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433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433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3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4339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433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433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3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4339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433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433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3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4339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433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433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3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4339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433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433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314960"/>
            <a:ext cx="9144000" cy="871220"/>
          </a:xfr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/>
          <a:lstStyle/>
          <a:p>
            <a:pPr marL="320040" indent="-320040" algn="ctr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r>
              <a:rPr lang="ru-RU" sz="3200" dirty="0"/>
              <a:t>Изменения в других органах и системах</a:t>
            </a:r>
            <a:r>
              <a:rPr lang="ru-RU" sz="4000" dirty="0"/>
              <a:t> </a:t>
            </a:r>
            <a:br>
              <a:rPr lang="ru-RU" sz="4000" dirty="0"/>
            </a:br>
            <a:endParaRPr lang="ru-RU" sz="4000" dirty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690880" y="1371600"/>
            <a:ext cx="7010400" cy="504952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>
              <a:lnSpc>
                <a:spcPct val="80000"/>
              </a:lnSpc>
            </a:pPr>
            <a:r>
              <a:rPr lang="ru-RU" altLang="ru-RU" sz="2000" dirty="0"/>
              <a:t>Подобно изменениям в половых органах, в результате изменения гормонального фона происходят циклические изменения во всем организме женщины.</a:t>
            </a:r>
          </a:p>
          <a:p>
            <a:pPr>
              <a:lnSpc>
                <a:spcPct val="80000"/>
              </a:lnSpc>
            </a:pPr>
            <a:r>
              <a:rPr lang="ru-RU" altLang="ru-RU" sz="2000" dirty="0"/>
              <a:t>Особенно это заметно во вторую фазу менструального цикла, когда организм «готовится» к возможной беременности. Под влиянием гормона прогестерона происходит задержка жидкости и солей в организме, повышение аппетита. Следствием этого является небольшая прибавка в массе тела у женщины, </a:t>
            </a:r>
            <a:r>
              <a:rPr lang="ru-RU" altLang="ru-RU" sz="2000" dirty="0" err="1"/>
              <a:t>нагрубание</a:t>
            </a:r>
            <a:r>
              <a:rPr lang="ru-RU" altLang="ru-RU" sz="2000" dirty="0"/>
              <a:t> молочных желез, вздутие кишечника. Кроме того, в результате небольшого отека ткани головного мозга, возможна головная боль, некоторая инертность мышления, сонливость или бессонница. У некоторых женщин возникают колебания настроения – плаксивость, раздражительность, утомляемость, вялость и апатия. Более выраженные нарушения характерны для предменструального синдрома. С наступлением менструации подобные изменения в организме исчезают</a:t>
            </a:r>
            <a:br>
              <a:rPr lang="ru-RU" altLang="ru-RU" sz="2000" dirty="0"/>
            </a:br>
            <a:endParaRPr lang="ru-RU" altLang="ru-RU" sz="2000" dirty="0"/>
          </a:p>
        </p:txBody>
      </p:sp>
      <p:pic>
        <p:nvPicPr>
          <p:cNvPr id="15364" name="Picture 5" descr="Картинка 233 из 2971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1" y="3505200"/>
            <a:ext cx="2054225" cy="31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5" name="Picture 7" descr="Картинка 241 из 2971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4928" y="1186180"/>
            <a:ext cx="1824038" cy="259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5814844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  <p:bldLst>
      <p:bldP spid="13314" grpId="0"/>
      <p:bldP spid="15363" grpId="0" build="p">
        <p:tmplLst>
          <p:tmpl lvl="1">
            <p:tnLst>
              <p:par>
                <p:cTn presetID="44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3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5363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536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536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3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5363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536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536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3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5363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536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536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3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5363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536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536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3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5363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536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536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 flipH="1">
            <a:off x="10629900" y="0"/>
            <a:ext cx="76200" cy="76200"/>
          </a:xfrm>
        </p:spPr>
        <p:txBody>
          <a:bodyPr/>
          <a:lstStyle/>
          <a:p>
            <a:pPr marL="320040" indent="-320040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endParaRPr lang="ru-RU" sz="4000"/>
          </a:p>
        </p:txBody>
      </p:sp>
      <p:sp>
        <p:nvSpPr>
          <p:cNvPr id="16387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914400" y="533400"/>
            <a:ext cx="7467600" cy="605028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>
              <a:lnSpc>
                <a:spcPct val="80000"/>
              </a:lnSpc>
            </a:pPr>
            <a:r>
              <a:rPr lang="ru-RU" altLang="ru-RU" sz="2000" dirty="0"/>
              <a:t>Работа репродуктивной системы регулируется несколькими «основными» гормонами, которые выделяются гипофизом: ФСГ, ЛГ, пролактином. ФСГ – фолликулостимулирующий гормон - вызывает непосредственно процесс созревания фолликулов в яичниках женщины. Соответственно, при недостаточной или избыточной продукции этого гормона происходит нарушение созревания фолликулов и возникает </a:t>
            </a:r>
            <a:r>
              <a:rPr lang="ru-RU" altLang="ru-RU" sz="2000" dirty="0" err="1"/>
              <a:t>бесплодие.ЛГ</a:t>
            </a:r>
            <a:r>
              <a:rPr lang="ru-RU" altLang="ru-RU" sz="2000" dirty="0"/>
              <a:t> – </a:t>
            </a:r>
            <a:r>
              <a:rPr lang="ru-RU" altLang="ru-RU" sz="2000" dirty="0" err="1"/>
              <a:t>лютеинизирующий</a:t>
            </a:r>
            <a:r>
              <a:rPr lang="ru-RU" altLang="ru-RU" sz="2000" dirty="0"/>
              <a:t> гормон – принимает участие в овуляции и образовании желтого тела. Пролактин (молочный гормон) регулирует секрецию молока во время лактации. Пролактин является гормоном антагонистом (соперником) ФСГ и ЛГ, и при повышении выработки пролактина в организме женщины нарушается работа яичников и возникает бесплодие . </a:t>
            </a:r>
          </a:p>
          <a:p>
            <a:pPr>
              <a:lnSpc>
                <a:spcPct val="80000"/>
              </a:lnSpc>
            </a:pPr>
            <a:r>
              <a:rPr lang="ru-RU" altLang="ru-RU" sz="2000" dirty="0"/>
              <a:t>Кроме вышеперечисленных гормонов, работа репродуктивной системы женщины регулируется гормонами, выделяемыми другими эндокринными железами: гормонами щитовидной железы - Т 4 (тироксин), Т 3 (</a:t>
            </a:r>
            <a:r>
              <a:rPr lang="ru-RU" altLang="ru-RU" sz="2000" dirty="0" err="1"/>
              <a:t>трийодтиронин</a:t>
            </a:r>
            <a:r>
              <a:rPr lang="ru-RU" altLang="ru-RU" sz="2000" dirty="0"/>
              <a:t>); гормонами надпочечников – ДЭА и ДЭА-С. Поэтому, нарушение функции данных эндокринных желез, может приводить к нарушению работы репродуктивной системы и к бесплодию («Щитовидная железа и бесплодие»). </a:t>
            </a:r>
          </a:p>
        </p:txBody>
      </p:sp>
      <p:pic>
        <p:nvPicPr>
          <p:cNvPr id="16388" name="Picture 5" descr="Картинка 193 из 2971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0" y="4114801"/>
            <a:ext cx="2286000" cy="152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9" name="Picture 7" descr="Картинка 199 из 2971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15400" y="2209800"/>
            <a:ext cx="1752600" cy="1557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0" name="Picture 9" descr="Картинка 220 из 2971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0600" y="228601"/>
            <a:ext cx="2057400" cy="152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7979288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  <p:bldLst>
      <p:bldP spid="14338" grpId="0"/>
      <p:bldP spid="16387" grpId="0" build="p">
        <p:tmplLst>
          <p:tmpl lvl="1">
            <p:tnLst>
              <p:par>
                <p:cTn presetID="44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38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6387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638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638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38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6387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638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638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38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6387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638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638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38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6387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638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638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38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6387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638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638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0" y="87314"/>
            <a:ext cx="9144000" cy="1208085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marL="320040" indent="-320040" algn="ctr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r>
              <a:rPr lang="ru-RU" sz="3200" dirty="0"/>
              <a:t>Выделяют 5 уровней регуляции репродуктивной системы: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572136" y="1676401"/>
            <a:ext cx="8229600" cy="4899661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/>
          <a:p>
            <a:pPr>
              <a:lnSpc>
                <a:spcPct val="80000"/>
              </a:lnSpc>
            </a:pPr>
            <a:r>
              <a:rPr lang="ru-RU" altLang="ru-RU" sz="1800" dirty="0">
                <a:solidFill>
                  <a:schemeClr val="tx2">
                    <a:lumMod val="50000"/>
                  </a:schemeClr>
                </a:solidFill>
              </a:rPr>
              <a:t>Кора головного мозга - продуцирует </a:t>
            </a:r>
            <a:r>
              <a:rPr lang="ru-RU" altLang="ru-RU" sz="1800" dirty="0" err="1">
                <a:solidFill>
                  <a:schemeClr val="tx2">
                    <a:lumMod val="50000"/>
                  </a:schemeClr>
                </a:solidFill>
              </a:rPr>
              <a:t>нейромедиаторы</a:t>
            </a:r>
            <a:r>
              <a:rPr lang="ru-RU" altLang="ru-RU" sz="1800" dirty="0">
                <a:solidFill>
                  <a:schemeClr val="tx2">
                    <a:lumMod val="50000"/>
                  </a:schemeClr>
                </a:solidFill>
              </a:rPr>
              <a:t> – вещества, оказывающие непосредственное влияние на функционирование следующих уровней. </a:t>
            </a:r>
          </a:p>
          <a:p>
            <a:pPr>
              <a:lnSpc>
                <a:spcPct val="80000"/>
              </a:lnSpc>
            </a:pPr>
            <a:r>
              <a:rPr lang="ru-RU" altLang="ru-RU" sz="1800" dirty="0">
                <a:solidFill>
                  <a:schemeClr val="tx2">
                    <a:lumMod val="50000"/>
                  </a:schemeClr>
                </a:solidFill>
              </a:rPr>
              <a:t>Гипоталамус – отдел в головном мозге, где синтезируются так называемые </a:t>
            </a:r>
            <a:r>
              <a:rPr lang="ru-RU" altLang="ru-RU" sz="1800" dirty="0" err="1">
                <a:solidFill>
                  <a:schemeClr val="tx2">
                    <a:lumMod val="50000"/>
                  </a:schemeClr>
                </a:solidFill>
              </a:rPr>
              <a:t>релизинг</a:t>
            </a:r>
            <a:r>
              <a:rPr lang="ru-RU" altLang="ru-RU" sz="1800" dirty="0">
                <a:solidFill>
                  <a:schemeClr val="tx2">
                    <a:lumMod val="50000"/>
                  </a:schemeClr>
                </a:solidFill>
              </a:rPr>
              <a:t>-гормоны, то есть гормоны, регулирующие выработку гормонов гипофиза. </a:t>
            </a:r>
          </a:p>
          <a:p>
            <a:pPr>
              <a:lnSpc>
                <a:spcPct val="80000"/>
              </a:lnSpc>
            </a:pPr>
            <a:r>
              <a:rPr lang="ru-RU" altLang="ru-RU" sz="1800" dirty="0">
                <a:solidFill>
                  <a:schemeClr val="tx2">
                    <a:lumMod val="50000"/>
                  </a:schemeClr>
                </a:solidFill>
              </a:rPr>
              <a:t>Гипофиз – своеобразный отросток головного мозга, где вырабатываются гормоны, отвечающие за функционирование желез внутренней секреции и всего организма в целом. Именно там продуцируются гонадотропные гормоны - </a:t>
            </a:r>
            <a:r>
              <a:rPr lang="ru-RU" altLang="ru-RU" sz="1800" dirty="0" err="1">
                <a:solidFill>
                  <a:schemeClr val="tx2">
                    <a:lumMod val="50000"/>
                  </a:schemeClr>
                </a:solidFill>
              </a:rPr>
              <a:t>лютеинизирующий</a:t>
            </a:r>
            <a:r>
              <a:rPr lang="ru-RU" altLang="ru-RU" sz="1800" dirty="0">
                <a:solidFill>
                  <a:schemeClr val="tx2">
                    <a:lumMod val="50000"/>
                  </a:schemeClr>
                </a:solidFill>
              </a:rPr>
              <a:t> (ЛГ) и фолликулостимулирующий (ФСГ),н а также пролактин, которые имеют непосредственное отношение к функционированию яичников. </a:t>
            </a:r>
          </a:p>
          <a:p>
            <a:pPr>
              <a:lnSpc>
                <a:spcPct val="80000"/>
              </a:lnSpc>
            </a:pPr>
            <a:r>
              <a:rPr lang="ru-RU" altLang="ru-RU" sz="1800" dirty="0">
                <a:solidFill>
                  <a:schemeClr val="tx2">
                    <a:lumMod val="50000"/>
                  </a:schemeClr>
                </a:solidFill>
              </a:rPr>
              <a:t>Яичники. В них под действием гонадотропных гормонов происходит выработка и выделение эстрогенов (женских половых гормонов), андрогенов (мужских половых гормонов) и прогестерона. Андрогены также синтезируются в коре надпочечников. </a:t>
            </a:r>
          </a:p>
          <a:p>
            <a:pPr>
              <a:lnSpc>
                <a:spcPct val="80000"/>
              </a:lnSpc>
            </a:pPr>
            <a:r>
              <a:rPr lang="ru-RU" altLang="ru-RU" sz="1800" dirty="0">
                <a:solidFill>
                  <a:schemeClr val="tx2">
                    <a:lumMod val="50000"/>
                  </a:schemeClr>
                </a:solidFill>
              </a:rPr>
              <a:t>Органы-мишени – это те органы, на которые оказывают влияние гормоны яичников и надпочечников. В первую очередь это матка, влагалище, вульва, молочные железы, а также кожа, волосы, кости, мышцы, мочевой пузырь. </a:t>
            </a:r>
          </a:p>
          <a:p>
            <a:pPr>
              <a:lnSpc>
                <a:spcPct val="80000"/>
              </a:lnSpc>
            </a:pPr>
            <a:endParaRPr lang="ru-RU" altLang="ru-RU" sz="18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17412" name="Picture 5" descr="Картинка 264 из 2971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3976" y="1676401"/>
            <a:ext cx="1724025" cy="1281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3" name="Picture 7" descr="Картинка 317 из 2971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2600" y="4038600"/>
            <a:ext cx="12954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6291223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  <p:bldLst>
      <p:bldP spid="15362" grpId="0"/>
      <p:bldP spid="17411" grpId="0" build="p">
        <p:tmplLst>
          <p:tmpl lvl="1">
            <p:tnLst>
              <p:par>
                <p:cTn presetID="44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4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7411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741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741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4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7411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741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741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4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7411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741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741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4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7411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741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741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4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7411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741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741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/>
              <a:t>СИНДРОМ АМЕНОРЕИ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5360" y="1556792"/>
            <a:ext cx="9614183" cy="2732179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dirty="0"/>
              <a:t>Аменорея — клинический синдром, который характеризуется отсутствием менструаций более 6 мес. Аменорея — </a:t>
            </a:r>
            <a:r>
              <a:rPr lang="ru-RU" dirty="0" smtClean="0"/>
              <a:t>неспецифический </a:t>
            </a:r>
            <a:r>
              <a:rPr lang="ru-RU" dirty="0"/>
              <a:t>клинический признак и может быть проявлением </a:t>
            </a:r>
            <a:r>
              <a:rPr lang="ru-RU" dirty="0" smtClean="0"/>
              <a:t>совершенно </a:t>
            </a:r>
            <a:r>
              <a:rPr lang="ru-RU" dirty="0"/>
              <a:t>разных заболеваний.</a:t>
            </a:r>
          </a:p>
        </p:txBody>
      </p:sp>
    </p:spTree>
    <p:extLst>
      <p:ext uri="{BB962C8B-B14F-4D97-AF65-F5344CB8AC3E}">
        <p14:creationId xmlns:p14="http://schemas.microsoft.com/office/powerpoint/2010/main" val="2581193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Классификация и этиология</a:t>
            </a:r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Классификация</a:t>
            </a:r>
          </a:p>
          <a:p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•	Первичная аменорея — полное отсутствие самостоятельных менструаций к 16-летнему возрасту.</a:t>
            </a:r>
          </a:p>
          <a:p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•	Вторичная аменорея — задержка менструации более чем на 6 </a:t>
            </a:r>
            <a:r>
              <a:rPr lang="ru-RU" dirty="0" err="1">
                <a:solidFill>
                  <a:schemeClr val="tx2">
                    <a:lumMod val="75000"/>
                  </a:schemeClr>
                </a:solidFill>
              </a:rPr>
              <a:t>мес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 при ранее имевшихся спонтанных или вызванных приемом препаратов (индуцированных) менструациях.</a:t>
            </a:r>
          </a:p>
          <a:p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•	Задержки менструаций менее 6 </a:t>
            </a:r>
            <a:r>
              <a:rPr lang="ru-RU" dirty="0" err="1">
                <a:solidFill>
                  <a:schemeClr val="tx2">
                    <a:lumMod val="75000"/>
                  </a:schemeClr>
                </a:solidFill>
              </a:rPr>
              <a:t>мес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 носят название </a:t>
            </a:r>
            <a:r>
              <a:rPr lang="ru-RU" dirty="0" err="1" smtClean="0">
                <a:solidFill>
                  <a:schemeClr val="tx2">
                    <a:lumMod val="75000"/>
                  </a:schemeClr>
                </a:solidFill>
              </a:rPr>
              <a:t>олигоменореи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(&lt;9 раз в год), скудные менструации — </a:t>
            </a:r>
            <a:r>
              <a:rPr lang="ru-RU" dirty="0" err="1">
                <a:solidFill>
                  <a:schemeClr val="tx2">
                    <a:lumMod val="75000"/>
                  </a:schemeClr>
                </a:solidFill>
              </a:rPr>
              <a:t>опсоменореи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.</a:t>
            </a:r>
          </a:p>
          <a:p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•	Физиологическую аменорею наблюдают у девочек в </a:t>
            </a:r>
            <a:r>
              <a:rPr lang="ru-RU" dirty="0" err="1">
                <a:solidFill>
                  <a:schemeClr val="tx2">
                    <a:lumMod val="75000"/>
                  </a:schemeClr>
                </a:solidFill>
              </a:rPr>
              <a:t>препу-бертате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, у женщин — во время беременности и в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постменопаузе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. 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43527" y="2060848"/>
            <a:ext cx="5760640" cy="4093915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Этиология</a:t>
            </a:r>
          </a:p>
          <a:p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Наиболее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распространенная причина аменореи —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преждевременная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недостаточность яичников (синдром резистентных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истощенных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яичников, </a:t>
            </a:r>
            <a:r>
              <a:rPr lang="ru-RU" dirty="0" err="1">
                <a:solidFill>
                  <a:schemeClr val="tx2">
                    <a:lumMod val="75000"/>
                  </a:schemeClr>
                </a:solidFill>
              </a:rPr>
              <a:t>Savage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-синдром). Синдром Шерешевского-Тернера как одна из причин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аменореи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встречается у 1:2500 новорожденных девочек.</a:t>
            </a:r>
          </a:p>
          <a:p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Большинство заболеваний могут быть причиной как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первичной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, так и вторичной аменореи: при синдроме Шерешевского- Тернера у 95% пациентов наблюдают первичную аменорею, но 5% девочек имеют спонтанный </a:t>
            </a:r>
            <a:r>
              <a:rPr lang="ru-RU" dirty="0" err="1">
                <a:solidFill>
                  <a:schemeClr val="tx2">
                    <a:lumMod val="75000"/>
                  </a:schemeClr>
                </a:solidFill>
              </a:rPr>
              <a:t>пубертат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 и менструальный цикл. Для СПКЯ типична </a:t>
            </a:r>
            <a:r>
              <a:rPr lang="ru-RU" dirty="0" err="1">
                <a:solidFill>
                  <a:schemeClr val="tx2">
                    <a:lumMod val="75000"/>
                  </a:schemeClr>
                </a:solidFill>
              </a:rPr>
              <a:t>олигоменорея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, и только у 0,3% пациенток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манифестация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заболевания начинается с первичной аменореи.</a:t>
            </a:r>
          </a:p>
        </p:txBody>
      </p:sp>
    </p:spTree>
    <p:extLst>
      <p:ext uri="{BB962C8B-B14F-4D97-AF65-F5344CB8AC3E}">
        <p14:creationId xmlns:p14="http://schemas.microsoft.com/office/powerpoint/2010/main" val="800256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/>
              <a:t>Патогенез первичной аменореи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pPr algn="just"/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Для развития яичников </a:t>
            </a:r>
            <a:r>
              <a:rPr lang="ru-RU" dirty="0" err="1">
                <a:solidFill>
                  <a:schemeClr val="tx2">
                    <a:lumMod val="75000"/>
                  </a:schemeClr>
                </a:solidFill>
              </a:rPr>
              <a:t>необходимыдве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 половые Х-хромосомы, то есть женский кариотип — 46 ХХ. В ходе </a:t>
            </a:r>
            <a:r>
              <a:rPr lang="ru-RU" dirty="0" err="1">
                <a:solidFill>
                  <a:schemeClr val="tx2">
                    <a:lumMod val="75000"/>
                  </a:schemeClr>
                </a:solidFill>
              </a:rPr>
              <a:t>мейотического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деления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половых клеток возможно возникновение аномального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набора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половых хромосом. При слиянии таких половых клеток в оплодотворенную яйцеклетку попадает патологический набор хромосом. Хромосомные дефекты могут быть количественными: отсутствие одной хромосомы (</a:t>
            </a:r>
            <a:r>
              <a:rPr lang="ru-RU" dirty="0" err="1">
                <a:solidFill>
                  <a:schemeClr val="tx2">
                    <a:lumMod val="75000"/>
                  </a:schemeClr>
                </a:solidFill>
              </a:rPr>
              <a:t>моносомия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 45 Х), удвоение или утроение количества хромосом (47 ХХХ или 47 XXY-</a:t>
            </a:r>
            <a:r>
              <a:rPr lang="ru-RU" dirty="0" err="1">
                <a:solidFill>
                  <a:schemeClr val="tx2">
                    <a:lumMod val="75000"/>
                  </a:schemeClr>
                </a:solidFill>
              </a:rPr>
              <a:t>полисомия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). Возможно образование мозаичных наборов хромосом, когда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клоны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клеток имеют различный набор хромосом. В результате не-правильного морфофункционального развития яичники не могут продуцировать половые стероиды. Дефицит эстрогенов по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принципу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обратной связи приводит к повышению синтеза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гонадотропинов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, поэтому эта аменорея </a:t>
            </a:r>
            <a:r>
              <a:rPr lang="ru-RU" dirty="0" err="1">
                <a:solidFill>
                  <a:schemeClr val="tx2">
                    <a:lumMod val="75000"/>
                  </a:schemeClr>
                </a:solidFill>
              </a:rPr>
              <a:t>гипергонадотропная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. Кроме того, в Х-хромосоме находятся гены, детерминирующие не только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половое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, но и соматическое развитие. Возможны различные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клинические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формы </a:t>
            </a:r>
            <a:r>
              <a:rPr lang="ru-RU" dirty="0" err="1">
                <a:solidFill>
                  <a:schemeClr val="tx2">
                    <a:lumMod val="75000"/>
                  </a:schemeClr>
                </a:solidFill>
              </a:rPr>
              <a:t>дисгенезии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 гонад.</a:t>
            </a:r>
          </a:p>
          <a:p>
            <a:pPr algn="just"/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0580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35360" y="755734"/>
            <a:ext cx="5568619" cy="639762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pPr algn="ctr"/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Наиболее распространенные причины первичной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аменореи</a:t>
            </a:r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35360" y="2048594"/>
            <a:ext cx="5568619" cy="3951288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•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	Синдром Шерешевского-Тернера.</a:t>
            </a:r>
          </a:p>
          <a:p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•	</a:t>
            </a:r>
            <a:r>
              <a:rPr lang="ru-RU" dirty="0" err="1">
                <a:solidFill>
                  <a:schemeClr val="tx2">
                    <a:lumMod val="75000"/>
                  </a:schemeClr>
                </a:solidFill>
              </a:rPr>
              <a:t>Дисгенезия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 гонад.</a:t>
            </a:r>
          </a:p>
          <a:p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•	</a:t>
            </a:r>
            <a:r>
              <a:rPr lang="ru-RU" dirty="0" err="1">
                <a:solidFill>
                  <a:schemeClr val="tx2">
                    <a:lumMod val="75000"/>
                  </a:schemeClr>
                </a:solidFill>
              </a:rPr>
              <a:t>Гипопитуитаризм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 врожденный.</a:t>
            </a:r>
          </a:p>
          <a:p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•	Опухоли ЦНС.</a:t>
            </a:r>
          </a:p>
          <a:p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•	Пороки развития репродуктивной системы (синдром </a:t>
            </a:r>
            <a:r>
              <a:rPr lang="ru-RU" dirty="0" err="1">
                <a:solidFill>
                  <a:schemeClr val="tx2">
                    <a:lumMod val="75000"/>
                  </a:schemeClr>
                </a:solidFill>
              </a:rPr>
              <a:t>Рокитанского-Кюстнера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).</a:t>
            </a:r>
          </a:p>
          <a:p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•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	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288021" y="755734"/>
            <a:ext cx="5664629" cy="639762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algn="ctr"/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Наиболее распространенные причины вторичной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аменореи</a:t>
            </a:r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288021" y="2042010"/>
            <a:ext cx="5664629" cy="3951288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СПНЯ.</a:t>
            </a:r>
          </a:p>
          <a:p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•	Дефицит массы тела или </a:t>
            </a:r>
            <a:r>
              <a:rPr lang="ru-RU" dirty="0" err="1">
                <a:solidFill>
                  <a:schemeClr val="tx2">
                    <a:lumMod val="75000"/>
                  </a:schemeClr>
                </a:solidFill>
              </a:rPr>
              <a:t>морбидное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 ожирение.</a:t>
            </a:r>
          </a:p>
          <a:p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•	Синдром поликистозных яичников.</a:t>
            </a:r>
          </a:p>
          <a:p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•	</a:t>
            </a:r>
            <a:r>
              <a:rPr lang="ru-RU" dirty="0" err="1">
                <a:solidFill>
                  <a:schemeClr val="tx2">
                    <a:lumMod val="75000"/>
                  </a:schemeClr>
                </a:solidFill>
              </a:rPr>
              <a:t>Гипопитуитаризм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 приобретенный.</a:t>
            </a:r>
          </a:p>
          <a:p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•	Неклассическая форма ВДКН.</a:t>
            </a:r>
          </a:p>
          <a:p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•	Декомпенсированные эндокринные заболевания.</a:t>
            </a:r>
          </a:p>
          <a:p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8517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5280" y="332742"/>
            <a:ext cx="9025003" cy="1048666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dirty="0"/>
              <a:t>Клиническая </a:t>
            </a:r>
            <a:r>
              <a:rPr lang="ru-RU" dirty="0" smtClean="0"/>
              <a:t>картина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9621" y="1780312"/>
            <a:ext cx="9296320" cy="4608512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algn="just"/>
            <a:r>
              <a:rPr lang="ru-RU" dirty="0" smtClean="0"/>
              <a:t>Для </a:t>
            </a:r>
            <a:r>
              <a:rPr lang="ru-RU" dirty="0"/>
              <a:t>аменореи любого генеза типичны отсутствие менструаций и бесплодие. Первичная аменорея не сопровождается </a:t>
            </a:r>
            <a:r>
              <a:rPr lang="ru-RU" dirty="0" smtClean="0"/>
              <a:t>вазомоторными </a:t>
            </a:r>
            <a:r>
              <a:rPr lang="ru-RU" dirty="0"/>
              <a:t>проявлениями. При вторичной аменорее у 70-80% </a:t>
            </a:r>
            <a:r>
              <a:rPr lang="ru-RU" dirty="0" smtClean="0"/>
              <a:t>пациенток </a:t>
            </a:r>
            <a:r>
              <a:rPr lang="ru-RU" dirty="0"/>
              <a:t>возникают вазомоторные нарушения, снижение настроения и либидо, </a:t>
            </a:r>
            <a:r>
              <a:rPr lang="ru-RU" dirty="0" err="1"/>
              <a:t>диспареуния</a:t>
            </a:r>
            <a:r>
              <a:rPr lang="ru-RU" dirty="0"/>
              <a:t>. При ряде заболеваний наблюдают </a:t>
            </a:r>
            <a:r>
              <a:rPr lang="ru-RU" dirty="0" smtClean="0"/>
              <a:t>специфические </a:t>
            </a:r>
            <a:r>
              <a:rPr lang="ru-RU" dirty="0"/>
              <a:t>клинические симптомы: </a:t>
            </a:r>
            <a:r>
              <a:rPr lang="ru-RU" dirty="0" err="1"/>
              <a:t>галакторею</a:t>
            </a:r>
            <a:r>
              <a:rPr lang="ru-RU" dirty="0"/>
              <a:t> при </a:t>
            </a:r>
            <a:r>
              <a:rPr lang="ru-RU" dirty="0" err="1" smtClean="0"/>
              <a:t>гиперпролактинемии</a:t>
            </a:r>
            <a:r>
              <a:rPr lang="ru-RU" dirty="0"/>
              <a:t>, низкорослость и характерную внешность при синдроме Шерешевского-Тернера, гирсутизм при </a:t>
            </a:r>
            <a:r>
              <a:rPr lang="ru-RU" dirty="0" err="1"/>
              <a:t>андрогенпродуцирующих</a:t>
            </a:r>
            <a:r>
              <a:rPr lang="ru-RU" dirty="0"/>
              <a:t> опухолях.</a:t>
            </a:r>
          </a:p>
          <a:p>
            <a:pPr algn="just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60139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5360" y="271782"/>
            <a:ext cx="10556160" cy="1048666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ДИАГНОСТИКА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52933" y="1577112"/>
            <a:ext cx="9121013" cy="4092168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62500" lnSpcReduction="20000"/>
          </a:bodyPr>
          <a:lstStyle/>
          <a:p>
            <a:r>
              <a:rPr lang="ru-RU" dirty="0"/>
              <a:t>Обследованию в целях уточнения причины первичной </a:t>
            </a:r>
            <a:r>
              <a:rPr lang="ru-RU" dirty="0" smtClean="0"/>
              <a:t>аменореи </a:t>
            </a:r>
            <a:r>
              <a:rPr lang="ru-RU" dirty="0"/>
              <a:t>подлежат пациентки при наличии следующих признаков:</a:t>
            </a:r>
          </a:p>
          <a:p>
            <a:r>
              <a:rPr lang="ru-RU" dirty="0"/>
              <a:t>•	при отсутствии менструаций после достижения 16 лет у па-</a:t>
            </a:r>
            <a:r>
              <a:rPr lang="ru-RU" dirty="0" err="1"/>
              <a:t>циенток</a:t>
            </a:r>
            <a:r>
              <a:rPr lang="ru-RU" dirty="0"/>
              <a:t> нормального роста и при нормальном развитии ВПП;</a:t>
            </a:r>
          </a:p>
          <a:p>
            <a:r>
              <a:rPr lang="ru-RU" dirty="0"/>
              <a:t>•	отсутствии признаков полового созревания (молочных </a:t>
            </a:r>
            <a:r>
              <a:rPr lang="ru-RU" dirty="0" smtClean="0"/>
              <a:t>желез</a:t>
            </a:r>
            <a:r>
              <a:rPr lang="ru-RU" dirty="0"/>
              <a:t>, полового </a:t>
            </a:r>
            <a:r>
              <a:rPr lang="ru-RU" dirty="0" err="1"/>
              <a:t>оволосения</a:t>
            </a:r>
            <a:r>
              <a:rPr lang="ru-RU" dirty="0"/>
              <a:t>) в возрасте 14 лет и старше;</a:t>
            </a:r>
          </a:p>
          <a:p>
            <a:r>
              <a:rPr lang="ru-RU" dirty="0"/>
              <a:t>•	отсутствии </a:t>
            </a:r>
            <a:r>
              <a:rPr lang="ru-RU" dirty="0" err="1"/>
              <a:t>менархе</a:t>
            </a:r>
            <a:r>
              <a:rPr lang="ru-RU" dirty="0"/>
              <a:t> в течение 3 лет и более от начала </a:t>
            </a:r>
            <a:r>
              <a:rPr lang="ru-RU" dirty="0" smtClean="0"/>
              <a:t>появления </a:t>
            </a:r>
            <a:r>
              <a:rPr lang="ru-RU" dirty="0"/>
              <a:t>и развития ВПП;</a:t>
            </a:r>
          </a:p>
          <a:p>
            <a:r>
              <a:rPr lang="ru-RU" dirty="0"/>
              <a:t>•	несоответствии показателей роста и массы тела хронологи-</a:t>
            </a:r>
            <a:r>
              <a:rPr lang="ru-RU" dirty="0" err="1"/>
              <a:t>ческому</a:t>
            </a:r>
            <a:r>
              <a:rPr lang="ru-RU" dirty="0"/>
              <a:t> возрасту (или несоответствии биологического </a:t>
            </a:r>
            <a:r>
              <a:rPr lang="ru-RU" dirty="0" smtClean="0"/>
              <a:t>возраста </a:t>
            </a:r>
            <a:r>
              <a:rPr lang="ru-RU" dirty="0"/>
              <a:t>календарному).</a:t>
            </a:r>
          </a:p>
          <a:p>
            <a:r>
              <a:rPr lang="ru-RU" dirty="0"/>
              <a:t>При диагностике заболевания, которое является причиной первичной аменореи, проводят </a:t>
            </a:r>
            <a:r>
              <a:rPr lang="ru-RU" dirty="0" err="1"/>
              <a:t>кариотипирование</a:t>
            </a:r>
            <a:r>
              <a:rPr lang="ru-RU" dirty="0"/>
              <a:t> (обязательное исследование в целях исключения синдромов Шерешевского- Тернера, Кальмана, </a:t>
            </a:r>
            <a:r>
              <a:rPr lang="ru-RU" dirty="0" err="1"/>
              <a:t>тестикулярной</a:t>
            </a:r>
            <a:r>
              <a:rPr lang="ru-RU" dirty="0"/>
              <a:t> феминизации, </a:t>
            </a:r>
            <a:r>
              <a:rPr lang="ru-RU" dirty="0" err="1"/>
              <a:t>дисгенезии</a:t>
            </a:r>
            <a:r>
              <a:rPr lang="ru-RU" dirty="0"/>
              <a:t> гонад) и в любом случае — гормональные тесты и УЗИ органов малого таза </a:t>
            </a:r>
          </a:p>
        </p:txBody>
      </p:sp>
    </p:spTree>
    <p:extLst>
      <p:ext uri="{BB962C8B-B14F-4D97-AF65-F5344CB8AC3E}">
        <p14:creationId xmlns:p14="http://schemas.microsoft.com/office/powerpoint/2010/main" val="2795601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r>
              <a:rPr lang="ru-RU" b="1" dirty="0" err="1"/>
              <a:t>Физикальное</a:t>
            </a:r>
            <a:r>
              <a:rPr lang="ru-RU" b="1" dirty="0"/>
              <a:t> обследование</a:t>
            </a:r>
          </a:p>
          <a:p>
            <a:r>
              <a:rPr lang="ru-RU" dirty="0"/>
              <a:t>При осмотре необходимо обращать внимание на соответствие полового развития возрасту, роста и массы тела (нарушения </a:t>
            </a:r>
            <a:r>
              <a:rPr lang="ru-RU" dirty="0" smtClean="0"/>
              <a:t>пищевого </a:t>
            </a:r>
            <a:r>
              <a:rPr lang="ru-RU" dirty="0"/>
              <a:t>поведения).</a:t>
            </a:r>
          </a:p>
          <a:p>
            <a:r>
              <a:rPr lang="ru-RU" b="1" dirty="0"/>
              <a:t>Лабораторные исследования</a:t>
            </a:r>
          </a:p>
          <a:p>
            <a:r>
              <a:rPr lang="ru-RU" dirty="0" err="1"/>
              <a:t>Кариотипирование</a:t>
            </a:r>
            <a:r>
              <a:rPr lang="ru-RU" dirty="0"/>
              <a:t> проводят всем пациенткам с первичной </a:t>
            </a:r>
            <a:r>
              <a:rPr lang="ru-RU" dirty="0" smtClean="0"/>
              <a:t>аменореей</a:t>
            </a:r>
          </a:p>
          <a:p>
            <a:r>
              <a:rPr lang="ru-RU" b="1" dirty="0"/>
              <a:t>Инструментальные исследования</a:t>
            </a:r>
          </a:p>
          <a:p>
            <a:r>
              <a:rPr lang="ru-RU" dirty="0"/>
              <a:t>УЗИ органов малого таза проводят всем пациенткам.</a:t>
            </a:r>
          </a:p>
          <a:p>
            <a:r>
              <a:rPr lang="ru-RU" dirty="0"/>
              <a:t>При </a:t>
            </a:r>
            <a:r>
              <a:rPr lang="ru-RU" dirty="0" err="1"/>
              <a:t>гиперпролактинемии</a:t>
            </a:r>
            <a:r>
              <a:rPr lang="ru-RU" dirty="0"/>
              <a:t> и аномалиях развития — МРТ, </a:t>
            </a:r>
            <a:r>
              <a:rPr lang="ru-RU" dirty="0" err="1" smtClean="0"/>
              <a:t>гистеросальпингография</a:t>
            </a:r>
            <a:r>
              <a:rPr lang="ru-RU" dirty="0"/>
              <a:t>, с лечебно-диагностической целью — </a:t>
            </a:r>
            <a:r>
              <a:rPr lang="ru-RU" dirty="0" err="1" smtClean="0"/>
              <a:t>гистероскопия</a:t>
            </a:r>
            <a:r>
              <a:rPr lang="ru-RU" dirty="0" smtClean="0"/>
              <a:t> </a:t>
            </a:r>
            <a:r>
              <a:rPr lang="ru-RU" dirty="0"/>
              <a:t>и лапароскопия.</a:t>
            </a: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8279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Принципы лечения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При аномалиях развития </a:t>
            </a:r>
            <a:r>
              <a:rPr lang="ru-RU" dirty="0" err="1">
                <a:solidFill>
                  <a:schemeClr val="tx2">
                    <a:lumMod val="75000"/>
                  </a:schemeClr>
                </a:solidFill>
              </a:rPr>
              <a:t>мюллеровых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 производных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проводят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хирургическую коррекцию — пластику с формированием искусственного влагалища. Разделение </a:t>
            </a:r>
            <a:r>
              <a:rPr lang="ru-RU" dirty="0" err="1">
                <a:solidFill>
                  <a:schemeClr val="tx2">
                    <a:lumMod val="75000"/>
                  </a:schemeClr>
                </a:solidFill>
              </a:rPr>
              <a:t>синехий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 при синдроме </a:t>
            </a:r>
            <a:r>
              <a:rPr lang="ru-RU" dirty="0" err="1">
                <a:solidFill>
                  <a:schemeClr val="tx2">
                    <a:lumMod val="75000"/>
                  </a:schemeClr>
                </a:solidFill>
              </a:rPr>
              <a:t>Ашермана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 выполняют в процессе </a:t>
            </a:r>
            <a:r>
              <a:rPr lang="ru-RU" dirty="0" err="1">
                <a:solidFill>
                  <a:schemeClr val="tx2">
                    <a:lumMod val="75000"/>
                  </a:schemeClr>
                </a:solidFill>
              </a:rPr>
              <a:t>гистероскопии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 и раздельного диагностического выскабливания. Заместительной терапии не требуется, так как яичники сформированы и нормально </a:t>
            </a:r>
            <a:r>
              <a:rPr lang="ru-RU" dirty="0" err="1">
                <a:solidFill>
                  <a:schemeClr val="tx2">
                    <a:lumMod val="75000"/>
                  </a:schemeClr>
                </a:solidFill>
              </a:rPr>
              <a:t>функци-онируют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. Эндокринная патология обусловливает необходимость адекватной компенсации. Синдром </a:t>
            </a:r>
            <a:r>
              <a:rPr lang="ru-RU" dirty="0" err="1">
                <a:solidFill>
                  <a:schemeClr val="tx2">
                    <a:lumMod val="75000"/>
                  </a:schemeClr>
                </a:solidFill>
              </a:rPr>
              <a:t>тестикулярной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 феминизации, </a:t>
            </a:r>
            <a:r>
              <a:rPr lang="ru-RU" dirty="0" err="1">
                <a:solidFill>
                  <a:schemeClr val="tx2">
                    <a:lumMod val="75000"/>
                  </a:schemeClr>
                </a:solidFill>
              </a:rPr>
              <a:t>дисгенезия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 гонад и мужской кариотип — показания к удалению гонад. В любом случае аменореи и при отсутствии адекватной функции яичников проводят заместительную терапию половыми стероидами до периода наступления естественной менопаузы.</a:t>
            </a:r>
          </a:p>
        </p:txBody>
      </p:sp>
    </p:spTree>
    <p:extLst>
      <p:ext uri="{BB962C8B-B14F-4D97-AF65-F5344CB8AC3E}">
        <p14:creationId xmlns:p14="http://schemas.microsoft.com/office/powerpoint/2010/main" val="3600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dirty="0" smtClean="0">
                <a:effectLst/>
              </a:rPr>
              <a:t>Типичная форма </a:t>
            </a:r>
            <a:r>
              <a:rPr lang="ru-RU" dirty="0" err="1" smtClean="0">
                <a:effectLst/>
              </a:rPr>
              <a:t>дисгенезии</a:t>
            </a:r>
            <a:r>
              <a:rPr lang="ru-RU" dirty="0" smtClean="0">
                <a:effectLst/>
              </a:rPr>
              <a:t> гонад</a:t>
            </a:r>
            <a:br>
              <a:rPr lang="ru-RU" dirty="0" smtClean="0">
                <a:effectLst/>
              </a:rPr>
            </a:br>
            <a:r>
              <a:rPr lang="ru-RU" dirty="0" smtClean="0">
                <a:effectLst/>
              </a:rPr>
              <a:t>(синдром </a:t>
            </a:r>
            <a:r>
              <a:rPr lang="ru-RU" dirty="0" err="1" smtClean="0">
                <a:effectLst/>
              </a:rPr>
              <a:t>шерешевского-тернера</a:t>
            </a:r>
            <a:r>
              <a:rPr lang="ru-RU" dirty="0" smtClean="0"/>
              <a:t>)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62500" lnSpcReduction="20000"/>
          </a:bodyPr>
          <a:lstStyle/>
          <a:p>
            <a:r>
              <a:rPr lang="ru-RU" b="1" dirty="0"/>
              <a:t>Стертая форма </a:t>
            </a:r>
            <a:r>
              <a:rPr lang="ru-RU" b="1" dirty="0" err="1"/>
              <a:t>дисгенезии</a:t>
            </a:r>
            <a:r>
              <a:rPr lang="ru-RU" b="1" dirty="0"/>
              <a:t> гонад</a:t>
            </a:r>
          </a:p>
          <a:p>
            <a:r>
              <a:rPr lang="ru-RU" dirty="0"/>
              <a:t>Кариотип мозаичный — 45 Х/46 ХХ. Клиническая картина </a:t>
            </a:r>
            <a:r>
              <a:rPr lang="ru-RU" dirty="0" smtClean="0"/>
              <a:t>зависит </a:t>
            </a:r>
            <a:r>
              <a:rPr lang="ru-RU" dirty="0"/>
              <a:t>от процентного соотношения нормального и </a:t>
            </a:r>
            <a:r>
              <a:rPr lang="ru-RU" dirty="0" err="1"/>
              <a:t>абберантного</a:t>
            </a:r>
            <a:r>
              <a:rPr lang="ru-RU" dirty="0"/>
              <a:t> клона клеток, но всегда сопровождается первичной аменореей. Чем выше процент клеток с кариотипом 45 Х, тем больше </a:t>
            </a:r>
            <a:r>
              <a:rPr lang="ru-RU" dirty="0" smtClean="0"/>
              <a:t>фенотип </a:t>
            </a:r>
            <a:r>
              <a:rPr lang="ru-RU" dirty="0"/>
              <a:t>больного напоминает классический вид пациента с синдромом Шерешевского-Тернера. При преобладании клеток с кариотипом 46 ХХ клиническая картина характеризуется спонтанным </a:t>
            </a:r>
            <a:r>
              <a:rPr lang="ru-RU" dirty="0" smtClean="0"/>
              <a:t>развитием </a:t>
            </a:r>
            <a:r>
              <a:rPr lang="ru-RU" dirty="0"/>
              <a:t>ВПП при сохранении генитального инфантилизма.</a:t>
            </a:r>
          </a:p>
          <a:p>
            <a:r>
              <a:rPr lang="ru-RU" b="1" dirty="0"/>
              <a:t>Чистая форма </a:t>
            </a:r>
            <a:r>
              <a:rPr lang="ru-RU" b="1" dirty="0" err="1"/>
              <a:t>дисгенезии</a:t>
            </a:r>
            <a:r>
              <a:rPr lang="ru-RU" b="1" dirty="0"/>
              <a:t> гонад</a:t>
            </a:r>
          </a:p>
          <a:p>
            <a:r>
              <a:rPr lang="ru-RU" dirty="0"/>
              <a:t>Кариотип 46 ХХ или 46 XY (синдром </a:t>
            </a:r>
            <a:r>
              <a:rPr lang="ru-RU" dirty="0" err="1"/>
              <a:t>Свайера</a:t>
            </a:r>
            <a:r>
              <a:rPr lang="ru-RU" dirty="0"/>
              <a:t>). Внешний вид па-</a:t>
            </a:r>
            <a:r>
              <a:rPr lang="ru-RU" dirty="0" err="1"/>
              <a:t>циентов</a:t>
            </a:r>
            <a:r>
              <a:rPr lang="ru-RU" dirty="0"/>
              <a:t>: нормальный рост, соматические дисплазии отсутствуют, </a:t>
            </a:r>
            <a:r>
              <a:rPr lang="ru-RU" dirty="0" err="1"/>
              <a:t>морфотип</a:t>
            </a:r>
            <a:r>
              <a:rPr lang="ru-RU" dirty="0"/>
              <a:t> может быть </a:t>
            </a:r>
            <a:r>
              <a:rPr lang="ru-RU" dirty="0" err="1"/>
              <a:t>евнухоидным</a:t>
            </a:r>
            <a:r>
              <a:rPr lang="ru-RU" dirty="0"/>
              <a:t> или </a:t>
            </a:r>
            <a:r>
              <a:rPr lang="ru-RU" dirty="0" err="1"/>
              <a:t>интерсексуальным</a:t>
            </a:r>
            <a:r>
              <a:rPr lang="ru-RU" dirty="0"/>
              <a:t> с уме-</a:t>
            </a:r>
            <a:r>
              <a:rPr lang="ru-RU" dirty="0" err="1"/>
              <a:t>ренно</a:t>
            </a:r>
            <a:r>
              <a:rPr lang="ru-RU" dirty="0"/>
              <a:t> выраженным гирсутизмом (при синдроме </a:t>
            </a:r>
            <a:r>
              <a:rPr lang="ru-RU" dirty="0" err="1"/>
              <a:t>Свайера</a:t>
            </a:r>
            <a:r>
              <a:rPr lang="ru-RU" dirty="0"/>
              <a:t>), на фоне выраженного генитального инфантилизма ВПП недоразвиты.</a:t>
            </a:r>
          </a:p>
          <a:p>
            <a:r>
              <a:rPr lang="ru-RU" b="1" dirty="0"/>
              <a:t>Смешанная форма </a:t>
            </a:r>
            <a:r>
              <a:rPr lang="ru-RU" b="1" dirty="0" err="1"/>
              <a:t>дисгенезии</a:t>
            </a:r>
            <a:r>
              <a:rPr lang="ru-RU" b="1" dirty="0"/>
              <a:t> гонад</a:t>
            </a:r>
          </a:p>
          <a:p>
            <a:r>
              <a:rPr lang="ru-RU" dirty="0"/>
              <a:t>Мозаичный кариотип с обязательным присутствием </a:t>
            </a:r>
            <a:r>
              <a:rPr lang="ru-RU" dirty="0" smtClean="0"/>
              <a:t>Y-хромосомы </a:t>
            </a:r>
            <a:r>
              <a:rPr lang="ru-RU" dirty="0"/>
              <a:t>или ее участка. Наиболее часто встречается кариотип 45 X/46 XY.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2048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8484" y="840742"/>
            <a:ext cx="9025003" cy="1048666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ru-RU" b="1" dirty="0">
                <a:effectLst/>
              </a:rPr>
              <a:t>Клиническая картина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60480" y="2410232"/>
            <a:ext cx="9121013" cy="3888968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r>
              <a:rPr lang="ru-RU" dirty="0" smtClean="0"/>
              <a:t>характеризуется </a:t>
            </a:r>
            <a:r>
              <a:rPr lang="ru-RU" dirty="0"/>
              <a:t>первичной </a:t>
            </a:r>
            <a:r>
              <a:rPr lang="ru-RU" dirty="0" smtClean="0"/>
              <a:t>аменореей</a:t>
            </a:r>
            <a:r>
              <a:rPr lang="ru-RU" dirty="0"/>
              <a:t>, вариабельностью симптомов в зависимости от </a:t>
            </a:r>
            <a:r>
              <a:rPr lang="ru-RU" dirty="0" smtClean="0"/>
              <a:t>преобладания </a:t>
            </a:r>
            <a:r>
              <a:rPr lang="ru-RU" dirty="0"/>
              <a:t>того или иного клона клеток. </a:t>
            </a:r>
            <a:r>
              <a:rPr lang="ru-RU" dirty="0" err="1"/>
              <a:t>Морфотип</a:t>
            </a:r>
            <a:r>
              <a:rPr lang="ru-RU" dirty="0"/>
              <a:t>, как правило, </a:t>
            </a:r>
            <a:r>
              <a:rPr lang="ru-RU" dirty="0" err="1"/>
              <a:t>интерсексуальный</a:t>
            </a:r>
            <a:r>
              <a:rPr lang="ru-RU" dirty="0"/>
              <a:t> с умеренно выраженным гирсутизмом, могут быть соматические дисплазии и внешнее сходство с синдромом Шерешевского-Тернера. Для наружных половых признаков </a:t>
            </a:r>
            <a:r>
              <a:rPr lang="ru-RU" dirty="0" smtClean="0"/>
              <a:t>характерны </a:t>
            </a:r>
            <a:r>
              <a:rPr lang="ru-RU" dirty="0"/>
              <a:t>элементы вирилизации — гипертрофия клитора, </a:t>
            </a:r>
            <a:r>
              <a:rPr lang="ru-RU" dirty="0" err="1" smtClean="0"/>
              <a:t>оволосение</a:t>
            </a:r>
            <a:r>
              <a:rPr lang="ru-RU" dirty="0" smtClean="0"/>
              <a:t> </a:t>
            </a:r>
            <a:r>
              <a:rPr lang="ru-RU" dirty="0"/>
              <a:t>по мужскому типу, что обусловлено наличием Y-хромосомы. ВПП недоразвиты, матка резко </a:t>
            </a:r>
            <a:r>
              <a:rPr lang="ru-RU" dirty="0" err="1"/>
              <a:t>гипопластична</a:t>
            </a:r>
            <a:r>
              <a:rPr lang="ru-RU" dirty="0"/>
              <a:t>. В </a:t>
            </a:r>
            <a:r>
              <a:rPr lang="ru-RU" dirty="0" err="1" smtClean="0"/>
              <a:t>постпубертатном</a:t>
            </a:r>
            <a:r>
              <a:rPr lang="ru-RU" dirty="0" smtClean="0"/>
              <a:t> </a:t>
            </a:r>
            <a:r>
              <a:rPr lang="ru-RU" dirty="0"/>
              <a:t>возрасте часто развиваются опухоли гонад </a:t>
            </a:r>
            <a:r>
              <a:rPr lang="ru-RU" dirty="0" smtClean="0"/>
              <a:t>комбинированного </a:t>
            </a:r>
            <a:r>
              <a:rPr lang="ru-RU" dirty="0"/>
              <a:t>строения с элементами стромы полового тяжа и половых клеток типа </a:t>
            </a:r>
            <a:r>
              <a:rPr lang="ru-RU" dirty="0" err="1"/>
              <a:t>гонадобластомы</a:t>
            </a:r>
            <a:r>
              <a:rPr lang="ru-RU" dirty="0"/>
              <a:t>, эмбриональной карциномы. В клинической картине прогрессируют признаки вирилизации, что обусловлено гормонально-активной </a:t>
            </a:r>
            <a:r>
              <a:rPr lang="ru-RU" dirty="0" err="1"/>
              <a:t>андрогенсекретирующей</a:t>
            </a:r>
            <a:r>
              <a:rPr lang="ru-RU" dirty="0"/>
              <a:t> опухолью.</a:t>
            </a:r>
          </a:p>
        </p:txBody>
      </p:sp>
    </p:spTree>
    <p:extLst>
      <p:ext uri="{BB962C8B-B14F-4D97-AF65-F5344CB8AC3E}">
        <p14:creationId xmlns:p14="http://schemas.microsoft.com/office/powerpoint/2010/main" val="3625142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5360" y="292102"/>
            <a:ext cx="10210720" cy="1048666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800" dirty="0">
                <a:effectLst/>
              </a:rPr>
              <a:t>Диагностика основывается на описанной выше типичной для каждой формы </a:t>
            </a:r>
            <a:r>
              <a:rPr lang="ru-RU" sz="2800" dirty="0" err="1">
                <a:effectLst/>
              </a:rPr>
              <a:t>дисгенезии</a:t>
            </a:r>
            <a:r>
              <a:rPr lang="ru-RU" sz="2800" dirty="0">
                <a:effectLst/>
              </a:rPr>
              <a:t> гонад клинической картине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r>
              <a:rPr lang="ru-RU" dirty="0" err="1" smtClean="0"/>
              <a:t>Физикальное</a:t>
            </a:r>
            <a:r>
              <a:rPr lang="ru-RU" dirty="0" smtClean="0"/>
              <a:t> </a:t>
            </a:r>
            <a:r>
              <a:rPr lang="ru-RU" dirty="0"/>
              <a:t>обследование</a:t>
            </a:r>
          </a:p>
          <a:p>
            <a:r>
              <a:rPr lang="ru-RU" dirty="0"/>
              <a:t>Определяют недоразвитие ВПП, генитальный инфантилизм. При синдроме Шерешевского-Тернера внешний вид: рост не </a:t>
            </a:r>
            <a:r>
              <a:rPr lang="ru-RU" dirty="0" smtClean="0"/>
              <a:t>более </a:t>
            </a:r>
            <a:r>
              <a:rPr lang="ru-RU" dirty="0"/>
              <a:t>150 см, </a:t>
            </a:r>
            <a:r>
              <a:rPr lang="ru-RU" dirty="0" err="1"/>
              <a:t>диспластичное</a:t>
            </a:r>
            <a:r>
              <a:rPr lang="ru-RU" dirty="0"/>
              <a:t> телосложение с короткой шеей, низкая линия роста волос, кожные складки от сосцевидных отростков до акромиальных, </a:t>
            </a:r>
            <a:r>
              <a:rPr lang="ru-RU" dirty="0" err="1"/>
              <a:t>микрогнатия</a:t>
            </a:r>
            <a:r>
              <a:rPr lang="ru-RU" dirty="0"/>
              <a:t> и высокое нёбо, низкое </a:t>
            </a:r>
            <a:r>
              <a:rPr lang="ru-RU" dirty="0" smtClean="0"/>
              <a:t>расположение </a:t>
            </a:r>
            <a:r>
              <a:rPr lang="ru-RU" dirty="0"/>
              <a:t>ушных раковин, вальгусная деформация локтевых и </a:t>
            </a:r>
            <a:r>
              <a:rPr lang="ru-RU" dirty="0" smtClean="0"/>
              <a:t>коленных </a:t>
            </a:r>
            <a:r>
              <a:rPr lang="ru-RU" dirty="0"/>
              <a:t>суставов. Половое </a:t>
            </a:r>
            <a:r>
              <a:rPr lang="ru-RU" dirty="0" err="1"/>
              <a:t>оволосение</a:t>
            </a:r>
            <a:r>
              <a:rPr lang="ru-RU" dirty="0"/>
              <a:t> скудное, молочные железы резко </a:t>
            </a:r>
            <a:r>
              <a:rPr lang="ru-RU" dirty="0" err="1"/>
              <a:t>гипопластичны</a:t>
            </a:r>
            <a:r>
              <a:rPr lang="ru-RU" dirty="0"/>
              <a:t>, то есть имеется выраженный генитальный инфантилизм. При гинекологическом исследовании — признаки атрофии слизистых вульвы и влагалища, матка уменьшена в </a:t>
            </a:r>
            <a:r>
              <a:rPr lang="ru-RU" dirty="0" smtClean="0"/>
              <a:t>размерах</a:t>
            </a:r>
            <a:r>
              <a:rPr lang="ru-RU" dirty="0"/>
              <a:t>, яичники не определяются.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13884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48538" y="292102"/>
            <a:ext cx="9025003" cy="1048666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3600" dirty="0">
                <a:effectLst/>
              </a:rPr>
              <a:t>Для всех форм данной патологии имеются общие диагностические критерии: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97920" y="1719352"/>
            <a:ext cx="9926240" cy="4498568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endParaRPr lang="ru-RU" dirty="0"/>
          </a:p>
          <a:p>
            <a:pPr marL="0" indent="0">
              <a:buNone/>
            </a:pPr>
            <a:r>
              <a:rPr lang="ru-RU" dirty="0"/>
              <a:t>•	первичная аменорея;</a:t>
            </a:r>
          </a:p>
          <a:p>
            <a:pPr marL="0" indent="0">
              <a:buNone/>
            </a:pPr>
            <a:r>
              <a:rPr lang="ru-RU" dirty="0"/>
              <a:t>•	отсутствие или резкое недоразвитие ВПП, генитальный ин-</a:t>
            </a:r>
            <a:r>
              <a:rPr lang="ru-RU" dirty="0" err="1"/>
              <a:t>фантилизм</a:t>
            </a:r>
            <a:r>
              <a:rPr lang="ru-RU" dirty="0"/>
              <a:t>;</a:t>
            </a:r>
          </a:p>
          <a:p>
            <a:pPr marL="0" indent="0">
              <a:buNone/>
            </a:pPr>
            <a:r>
              <a:rPr lang="ru-RU" dirty="0"/>
              <a:t>•	УЗИ-признаки </a:t>
            </a:r>
            <a:r>
              <a:rPr lang="ru-RU" dirty="0" err="1"/>
              <a:t>дисгенезии</a:t>
            </a:r>
            <a:r>
              <a:rPr lang="ru-RU" dirty="0"/>
              <a:t> гонад (яичники в виде соедини-</a:t>
            </a:r>
            <a:r>
              <a:rPr lang="ru-RU" dirty="0" err="1"/>
              <a:t>тельнотканных</a:t>
            </a:r>
            <a:r>
              <a:rPr lang="ru-RU" dirty="0"/>
              <a:t> тяжей длиной 1-1,5 см, шириной 0,3-0,5 см с отсутствием фолликулов, эндометрий линейный, уменьшенные размеры матки);</a:t>
            </a:r>
          </a:p>
          <a:p>
            <a:pPr marL="0" indent="0">
              <a:buNone/>
            </a:pPr>
            <a:r>
              <a:rPr lang="ru-RU" dirty="0"/>
              <a:t>•	высокий уровень гонадотропинов, особенно ФСГ, </a:t>
            </a:r>
            <a:r>
              <a:rPr lang="ru-RU" dirty="0" err="1"/>
              <a:t>соот-ветствующий</a:t>
            </a:r>
            <a:r>
              <a:rPr lang="ru-RU" dirty="0"/>
              <a:t> постменопаузальному возрасту, и низкий — эстрогенов;</a:t>
            </a:r>
          </a:p>
          <a:p>
            <a:pPr marL="0" indent="0">
              <a:buNone/>
            </a:pPr>
            <a:r>
              <a:rPr lang="ru-RU" dirty="0"/>
              <a:t>•	кариотип с аномальным набором половых хромосом, отсутствие или значительное снижение полового хроматина;</a:t>
            </a:r>
          </a:p>
          <a:p>
            <a:pPr marL="0" indent="0">
              <a:buNone/>
            </a:pPr>
            <a:r>
              <a:rPr lang="ru-RU" dirty="0"/>
              <a:t>•	отрицательная проба с гестагенами (что доказывает выраженный дефицит эстрогенов), но положительная с эстрогенами и гестагенами (что исключает маточную форму </a:t>
            </a:r>
            <a:r>
              <a:rPr lang="ru-RU" dirty="0" err="1"/>
              <a:t>аме-нореи</a:t>
            </a:r>
            <a:r>
              <a:rPr lang="ru-RU" dirty="0" smtClean="0"/>
              <a:t>).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9973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58697" y="881382"/>
            <a:ext cx="9025003" cy="1048666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dirty="0">
                <a:effectLst/>
              </a:rPr>
              <a:t>Дифференциальная </a:t>
            </a:r>
            <a:r>
              <a:rPr lang="ru-RU" dirty="0" smtClean="0">
                <a:effectLst/>
              </a:rPr>
              <a:t>диагностика</a:t>
            </a:r>
            <a:endParaRPr lang="ru-RU" dirty="0">
              <a:effectLst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5359" y="2532152"/>
            <a:ext cx="10271680" cy="3055848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just"/>
            <a:r>
              <a:rPr lang="ru-RU" dirty="0" smtClean="0"/>
              <a:t>Проводят </a:t>
            </a:r>
            <a:r>
              <a:rPr lang="ru-RU" dirty="0"/>
              <a:t>с первичной аменореей с нарушением развития половых признаков гипоталамического генеза. Основной </a:t>
            </a:r>
            <a:r>
              <a:rPr lang="ru-RU" dirty="0" smtClean="0"/>
              <a:t>критерий </a:t>
            </a:r>
            <a:r>
              <a:rPr lang="ru-RU" dirty="0"/>
              <a:t>— отсутствие клинических </a:t>
            </a:r>
            <a:r>
              <a:rPr lang="ru-RU" dirty="0" smtClean="0"/>
              <a:t>проявлений психоневрологических </a:t>
            </a:r>
            <a:r>
              <a:rPr lang="ru-RU" dirty="0"/>
              <a:t>симптомов у пациенток с </a:t>
            </a:r>
            <a:r>
              <a:rPr lang="ru-RU" dirty="0" err="1"/>
              <a:t>дисгенезией</a:t>
            </a:r>
            <a:r>
              <a:rPr lang="ru-RU" dirty="0"/>
              <a:t> гонад.</a:t>
            </a:r>
          </a:p>
          <a:p>
            <a:pPr algn="just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82071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>
                <a:effectLst/>
              </a:rPr>
              <a:t>Лечение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Лечение </a:t>
            </a:r>
            <a:r>
              <a:rPr lang="ru-RU" dirty="0" err="1">
                <a:solidFill>
                  <a:schemeClr val="tx2">
                    <a:lumMod val="75000"/>
                  </a:schemeClr>
                </a:solidFill>
              </a:rPr>
              <a:t>дисгенезии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 гонад зависит от наличия в кариотипе Y-хромосомы. В связи с высоким риском малигнизации (при ее наличии) необходимо оперативное удаление гонад </a:t>
            </a:r>
            <a:r>
              <a:rPr lang="ru-RU" dirty="0" err="1">
                <a:solidFill>
                  <a:schemeClr val="tx2">
                    <a:lumMod val="75000"/>
                  </a:schemeClr>
                </a:solidFill>
              </a:rPr>
              <a:t>эндоскопиче¬ским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 доступом в возрасте до 20 лет. При отсутствии в кариотипе Y-хромосомы или после оперативного удаления гонад проводят ЗГТ, которая направлена:</a:t>
            </a:r>
          </a:p>
          <a:p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•	на феминизацию фигуры, развитие полового </a:t>
            </a:r>
            <a:r>
              <a:rPr lang="ru-RU" dirty="0" err="1">
                <a:solidFill>
                  <a:schemeClr val="tx2">
                    <a:lumMod val="75000"/>
                  </a:schemeClr>
                </a:solidFill>
              </a:rPr>
              <a:t>оволосения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, молочных желез, матки;</a:t>
            </a:r>
          </a:p>
          <a:p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•	подавление уровня гонадотропинов;</a:t>
            </a:r>
          </a:p>
          <a:p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•	развитие циклических изменений в эндометрии с </a:t>
            </a:r>
            <a:r>
              <a:rPr lang="ru-RU" dirty="0" err="1">
                <a:solidFill>
                  <a:schemeClr val="tx2">
                    <a:lumMod val="75000"/>
                  </a:schemeClr>
                </a:solidFill>
              </a:rPr>
              <a:t>менстру¬альной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 реакцией;</a:t>
            </a:r>
          </a:p>
          <a:p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•	профилактику </a:t>
            </a:r>
            <a:r>
              <a:rPr lang="ru-RU" dirty="0" err="1">
                <a:solidFill>
                  <a:schemeClr val="tx2">
                    <a:lumMod val="75000"/>
                  </a:schemeClr>
                </a:solidFill>
              </a:rPr>
              <a:t>эстрогендефицитных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 состояний (</a:t>
            </a:r>
            <a:r>
              <a:rPr lang="ru-RU" dirty="0" err="1">
                <a:solidFill>
                  <a:schemeClr val="tx2">
                    <a:lumMod val="75000"/>
                  </a:schemeClr>
                </a:solidFill>
              </a:rPr>
              <a:t>остеопоро¬за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, метаболических нарушений, сердечно-сосудистых </a:t>
            </a:r>
            <a:r>
              <a:rPr lang="ru-RU" dirty="0" err="1">
                <a:solidFill>
                  <a:schemeClr val="tx2">
                    <a:lumMod val="75000"/>
                  </a:schemeClr>
                </a:solidFill>
              </a:rPr>
              <a:t>забо¬леваний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);</a:t>
            </a:r>
          </a:p>
          <a:p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•	социальную адаптацию;</a:t>
            </a:r>
          </a:p>
          <a:p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•	улучшение качества жизни.</a:t>
            </a:r>
          </a:p>
          <a:p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ЗГТ проводят длительное время (до естественной менопаузы).</a:t>
            </a:r>
          </a:p>
          <a:p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2756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4698" y="698502"/>
            <a:ext cx="9025003" cy="1048666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dirty="0">
                <a:solidFill>
                  <a:schemeClr val="tx2">
                    <a:lumMod val="75000"/>
                  </a:schemeClr>
                </a:solidFill>
                <a:effectLst/>
              </a:rPr>
              <a:t>ПОРОКИ РАЗВИТИЯ ПОЛОВЫХ ОРГАНОВ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5359" y="2308632"/>
            <a:ext cx="9763680" cy="1531848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ru-RU" dirty="0" err="1"/>
              <a:t>Гинатрезия</a:t>
            </a:r>
            <a:r>
              <a:rPr lang="ru-RU" dirty="0"/>
              <a:t>, атрезия части влагалища — отсутствие </a:t>
            </a:r>
            <a:r>
              <a:rPr lang="ru-RU" dirty="0" smtClean="0"/>
              <a:t>девственной </a:t>
            </a:r>
            <a:r>
              <a:rPr lang="ru-RU" dirty="0"/>
              <a:t>плевы и нижней трети влагалища соответственно.</a:t>
            </a:r>
          </a:p>
        </p:txBody>
      </p:sp>
    </p:spTree>
    <p:extLst>
      <p:ext uri="{BB962C8B-B14F-4D97-AF65-F5344CB8AC3E}">
        <p14:creationId xmlns:p14="http://schemas.microsoft.com/office/powerpoint/2010/main" val="3883368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>
                <a:solidFill>
                  <a:schemeClr val="tx2">
                    <a:lumMod val="75000"/>
                  </a:schemeClr>
                </a:solidFill>
                <a:effectLst/>
              </a:rPr>
              <a:t>Этиология и патогенез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Порок развития возникает в результате нарушения </a:t>
            </a:r>
            <a:r>
              <a:rPr lang="ru-RU" dirty="0" err="1">
                <a:solidFill>
                  <a:schemeClr val="tx2">
                    <a:lumMod val="75000"/>
                  </a:schemeClr>
                </a:solidFill>
              </a:rPr>
              <a:t>канализа¬ции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 нижнего отдела урогенитального синуса, из которого </a:t>
            </a:r>
            <a:r>
              <a:rPr lang="ru-RU" dirty="0" err="1">
                <a:solidFill>
                  <a:schemeClr val="tx2">
                    <a:lumMod val="75000"/>
                  </a:schemeClr>
                </a:solidFill>
              </a:rPr>
              <a:t>фор¬мируется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 нижняя треть влагалища в период внутриутробного развития. У 40% пациенток имеются пороки мочевыделительной системы.</a:t>
            </a:r>
          </a:p>
        </p:txBody>
      </p:sp>
    </p:spTree>
    <p:extLst>
      <p:ext uri="{BB962C8B-B14F-4D97-AF65-F5344CB8AC3E}">
        <p14:creationId xmlns:p14="http://schemas.microsoft.com/office/powerpoint/2010/main" val="624027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22858" y="474982"/>
            <a:ext cx="9025003" cy="1048666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dirty="0">
                <a:effectLst/>
              </a:rPr>
              <a:t>Клиническая </a:t>
            </a:r>
            <a:r>
              <a:rPr lang="ru-RU" dirty="0" smtClean="0">
                <a:effectLst/>
              </a:rPr>
              <a:t>картина</a:t>
            </a:r>
            <a:endParaRPr lang="ru-RU" dirty="0">
              <a:effectLst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5360" y="2308632"/>
            <a:ext cx="10800000" cy="2933928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При </a:t>
            </a:r>
            <a:r>
              <a:rPr lang="ru-RU" dirty="0"/>
              <a:t>атрезии гимена или части влагалища пациентки </a:t>
            </a:r>
            <a:r>
              <a:rPr lang="ru-RU" dirty="0" smtClean="0"/>
              <a:t>жалуются </a:t>
            </a:r>
            <a:r>
              <a:rPr lang="ru-RU" dirty="0"/>
              <a:t>на циклические боли в низу живота, что связано с нарушением оттока менструальной крови и формированием </a:t>
            </a:r>
            <a:r>
              <a:rPr lang="ru-RU" dirty="0" err="1"/>
              <a:t>гематокольпоса</a:t>
            </a:r>
            <a:r>
              <a:rPr lang="ru-RU" dirty="0"/>
              <a:t> и </a:t>
            </a:r>
            <a:r>
              <a:rPr lang="ru-RU" dirty="0" err="1"/>
              <a:t>гематометры</a:t>
            </a:r>
            <a:r>
              <a:rPr lang="ru-RU" dirty="0"/>
              <a:t> (скоплением крови в верхней части влагалища и матке).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17451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>
                <a:effectLst/>
              </a:rPr>
              <a:t>Диагностика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92500"/>
          </a:bodyPr>
          <a:lstStyle/>
          <a:p>
            <a:r>
              <a:rPr lang="ru-RU" dirty="0" err="1">
                <a:solidFill>
                  <a:schemeClr val="tx2">
                    <a:lumMod val="75000"/>
                  </a:schemeClr>
                </a:solidFill>
              </a:rPr>
              <a:t>Физикальное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 обследование</a:t>
            </a:r>
          </a:p>
          <a:p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Нормальное развитие ВПП. При гинекологическом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исследовании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— атрезия гимена или слепо заканчивающееся влагалище.</a:t>
            </a:r>
          </a:p>
          <a:p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Лабораторные исследования</a:t>
            </a:r>
          </a:p>
          <a:p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Уровни гормонов в крови соответствуют возрасту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.</a:t>
            </a:r>
          </a:p>
          <a:p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При УЗИ — яичники нормальных размеров, увеличенные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размеры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матки с расширенной полостью (</a:t>
            </a:r>
            <a:r>
              <a:rPr lang="ru-RU" dirty="0" err="1">
                <a:solidFill>
                  <a:schemeClr val="tx2">
                    <a:lumMod val="75000"/>
                  </a:schemeClr>
                </a:solidFill>
              </a:rPr>
              <a:t>гематометра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).</a:t>
            </a:r>
          </a:p>
          <a:p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3143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5680" y="922022"/>
            <a:ext cx="9025003" cy="1048666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Лечение</a:t>
            </a:r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09120" y="2857272"/>
            <a:ext cx="9121013" cy="1267688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Лечение </a:t>
            </a:r>
            <a:r>
              <a:rPr lang="ru-RU" dirty="0"/>
              <a:t>хирургическое и сводится к рассечению гимена или перегородки влагалища.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70032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dirty="0" smtClean="0">
                <a:effectLst/>
              </a:rPr>
              <a:t>Аплазия матки (синдром </a:t>
            </a:r>
            <a:r>
              <a:rPr lang="ru-RU" dirty="0" err="1" smtClean="0">
                <a:effectLst/>
              </a:rPr>
              <a:t>майера</a:t>
            </a:r>
            <a:r>
              <a:rPr lang="ru-RU" dirty="0" smtClean="0">
                <a:effectLst/>
              </a:rPr>
              <a:t>-</a:t>
            </a:r>
            <a:br>
              <a:rPr lang="ru-RU" dirty="0" smtClean="0">
                <a:effectLst/>
              </a:rPr>
            </a:br>
            <a:r>
              <a:rPr lang="ru-RU" dirty="0" err="1" smtClean="0">
                <a:effectLst/>
              </a:rPr>
              <a:t>рокитанского-кюстнера</a:t>
            </a:r>
            <a:r>
              <a:rPr lang="ru-RU" dirty="0" smtClean="0">
                <a:effectLst/>
              </a:rPr>
              <a:t>)</a:t>
            </a:r>
            <a:endParaRPr lang="ru-RU" dirty="0">
              <a:effectLst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/>
              <a:t>Аплазия матки — отсутствие матки, часто сочетается с </a:t>
            </a:r>
            <a:r>
              <a:rPr lang="ru-RU" dirty="0" smtClean="0"/>
              <a:t>отсутствием </a:t>
            </a:r>
            <a:r>
              <a:rPr lang="ru-RU" dirty="0"/>
              <a:t>влагалища. Точно установлено, что в яичниках </a:t>
            </a:r>
            <a:r>
              <a:rPr lang="ru-RU" dirty="0" smtClean="0"/>
              <a:t>происходят </a:t>
            </a:r>
            <a:r>
              <a:rPr lang="ru-RU" dirty="0"/>
              <a:t>нормальный </a:t>
            </a:r>
            <a:r>
              <a:rPr lang="ru-RU" dirty="0" err="1"/>
              <a:t>фолликулогенез</a:t>
            </a:r>
            <a:r>
              <a:rPr lang="ru-RU" dirty="0"/>
              <a:t>, синтез стероидов, овуляция и образование желтых тел. Именно поэтому нарушения полового развития при этом синдроме нет.</a:t>
            </a:r>
          </a:p>
        </p:txBody>
      </p:sp>
    </p:spTree>
    <p:extLst>
      <p:ext uri="{BB962C8B-B14F-4D97-AF65-F5344CB8AC3E}">
        <p14:creationId xmlns:p14="http://schemas.microsoft.com/office/powerpoint/2010/main" val="1125864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62500" lnSpcReduction="20000"/>
          </a:bodyPr>
          <a:lstStyle/>
          <a:p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Клиническая картина</a:t>
            </a:r>
          </a:p>
          <a:p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Пациентку ничего не беспокоит, кроме отсутствия менструаций.</a:t>
            </a:r>
          </a:p>
          <a:p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Диагностика</a:t>
            </a:r>
          </a:p>
          <a:p>
            <a:r>
              <a:rPr lang="ru-RU" i="1" dirty="0" err="1">
                <a:solidFill>
                  <a:schemeClr val="tx2">
                    <a:lumMod val="75000"/>
                  </a:schemeClr>
                </a:solidFill>
              </a:rPr>
              <a:t>Физикальное</a:t>
            </a:r>
            <a:r>
              <a:rPr lang="ru-RU" i="1" dirty="0">
                <a:solidFill>
                  <a:schemeClr val="tx2">
                    <a:lumMod val="75000"/>
                  </a:schemeClr>
                </a:solidFill>
              </a:rPr>
              <a:t> обследование</a:t>
            </a:r>
          </a:p>
          <a:p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Нормальное развитие ВПП, женский </a:t>
            </a:r>
            <a:r>
              <a:rPr lang="ru-RU" dirty="0" err="1">
                <a:solidFill>
                  <a:schemeClr val="tx2">
                    <a:lumMod val="75000"/>
                  </a:schemeClr>
                </a:solidFill>
              </a:rPr>
              <a:t>морфотип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. При </a:t>
            </a:r>
            <a:r>
              <a:rPr lang="ru-RU" dirty="0" err="1">
                <a:solidFill>
                  <a:schemeClr val="tx2">
                    <a:lumMod val="75000"/>
                  </a:schemeClr>
                </a:solidFill>
              </a:rPr>
              <a:t>гинеко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-логическом исследовании диагноз сложности не представляет в случае аплазии влагалища и матки. При аплазии только матки имеется нижняя треть слепо заканчивающегося влагалища, что подтверждают при </a:t>
            </a:r>
            <a:r>
              <a:rPr lang="ru-RU" dirty="0" err="1">
                <a:solidFill>
                  <a:schemeClr val="tx2">
                    <a:lumMod val="75000"/>
                  </a:schemeClr>
                </a:solidFill>
              </a:rPr>
              <a:t>вагиноскопии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 (у девственниц).</a:t>
            </a:r>
          </a:p>
          <a:p>
            <a:r>
              <a:rPr lang="ru-RU" i="1" dirty="0">
                <a:solidFill>
                  <a:schemeClr val="tx2">
                    <a:lumMod val="75000"/>
                  </a:schemeClr>
                </a:solidFill>
              </a:rPr>
              <a:t>Лабораторные исследования</a:t>
            </a:r>
          </a:p>
          <a:p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Уровни гонадотропинов и половых стероидов — в пределах возрастных норм и циклически меняются.</a:t>
            </a:r>
          </a:p>
          <a:p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Проба с гестагенами, гестагенами и эстрогенами </a:t>
            </a:r>
            <a:r>
              <a:rPr lang="ru-RU" dirty="0" err="1">
                <a:solidFill>
                  <a:schemeClr val="tx2">
                    <a:lumMod val="75000"/>
                  </a:schemeClr>
                </a:solidFill>
              </a:rPr>
              <a:t>отрицатель¬ная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.</a:t>
            </a:r>
          </a:p>
          <a:p>
            <a:r>
              <a:rPr lang="ru-RU" i="1" dirty="0">
                <a:solidFill>
                  <a:schemeClr val="tx2">
                    <a:lumMod val="75000"/>
                  </a:schemeClr>
                </a:solidFill>
              </a:rPr>
              <a:t>Инструментальные исследования</a:t>
            </a:r>
          </a:p>
          <a:p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УЗИ окончательно подтверждает диагноз, при этом </a:t>
            </a:r>
            <a:r>
              <a:rPr lang="ru-RU" dirty="0" err="1">
                <a:solidFill>
                  <a:schemeClr val="tx2">
                    <a:lumMod val="75000"/>
                  </a:schemeClr>
                </a:solidFill>
              </a:rPr>
              <a:t>определя¬ют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 нормальных размеров яичники и отсутствие матки.</a:t>
            </a:r>
          </a:p>
          <a:p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4602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dirty="0" smtClean="0">
                <a:solidFill>
                  <a:schemeClr val="tx2">
                    <a:lumMod val="75000"/>
                  </a:schemeClr>
                </a:solidFill>
                <a:effectLst/>
              </a:rPr>
              <a:t>Лечение</a:t>
            </a:r>
            <a:endParaRPr lang="ru-RU" dirty="0">
              <a:solidFill>
                <a:schemeClr val="tx2">
                  <a:lumMod val="75000"/>
                </a:schemeClr>
              </a:solidFill>
              <a:effectLst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Лечение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хирургическое — </a:t>
            </a:r>
            <a:r>
              <a:rPr lang="ru-RU" dirty="0" err="1">
                <a:solidFill>
                  <a:schemeClr val="tx2">
                    <a:lumMod val="75000"/>
                  </a:schemeClr>
                </a:solidFill>
              </a:rPr>
              <a:t>кольпопоэз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 из тазовой брюшины </a:t>
            </a:r>
            <a:r>
              <a:rPr lang="ru-RU" dirty="0" err="1">
                <a:solidFill>
                  <a:schemeClr val="tx2">
                    <a:lumMod val="75000"/>
                  </a:schemeClr>
                </a:solidFill>
              </a:rPr>
              <a:t>ва-гинальным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 доступом параллельно с лапароскопией. После </a:t>
            </a:r>
            <a:r>
              <a:rPr lang="ru-RU" dirty="0" err="1">
                <a:solidFill>
                  <a:schemeClr val="tx2">
                    <a:lumMod val="75000"/>
                  </a:schemeClr>
                </a:solidFill>
              </a:rPr>
              <a:t>пласти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-ческой операции возможна половая жизнь. Гормональная терапия не показана ввиду нормальной функции яичников. Необходим </a:t>
            </a:r>
            <a:r>
              <a:rPr lang="ru-RU" dirty="0" err="1">
                <a:solidFill>
                  <a:schemeClr val="tx2">
                    <a:lumMod val="75000"/>
                  </a:schemeClr>
                </a:solidFill>
              </a:rPr>
              <a:t>эхографический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 контроль за состоянием яичников, поскольку при отсутствии матки в них часто формируются функциональные кисты. Своевременная </a:t>
            </a:r>
            <a:r>
              <a:rPr lang="ru-RU" dirty="0" err="1">
                <a:solidFill>
                  <a:schemeClr val="tx2">
                    <a:lumMod val="75000"/>
                  </a:schemeClr>
                </a:solidFill>
              </a:rPr>
              <a:t>антигонадотропная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 терапия (</a:t>
            </a:r>
            <a:r>
              <a:rPr lang="ru-RU" dirty="0" err="1">
                <a:solidFill>
                  <a:schemeClr val="tx2">
                    <a:lumMod val="75000"/>
                  </a:schemeClr>
                </a:solidFill>
              </a:rPr>
              <a:t>ригевидоном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*, </a:t>
            </a:r>
            <a:r>
              <a:rPr lang="ru-RU" dirty="0" err="1">
                <a:solidFill>
                  <a:schemeClr val="tx2">
                    <a:lumMod val="75000"/>
                  </a:schemeClr>
                </a:solidFill>
              </a:rPr>
              <a:t>марвелоном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* в пролонгированном режиме) способствует их регрессу. Генеративная функция может быть выполнена с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помощью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ВРТ с использованием суррогатного материнства.</a:t>
            </a:r>
          </a:p>
          <a:p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8020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ВТОРИЧНАЯ АМЕНОРЕЯ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r>
              <a:rPr lang="ru-RU" dirty="0" smtClean="0"/>
              <a:t>Вторичная </a:t>
            </a:r>
            <a:r>
              <a:rPr lang="ru-RU" dirty="0"/>
              <a:t>аменорея — это отсутствие менструации в </a:t>
            </a:r>
            <a:r>
              <a:rPr lang="ru-RU" dirty="0" err="1"/>
              <a:t>тече¬ние</a:t>
            </a:r>
            <a:r>
              <a:rPr lang="ru-RU" dirty="0"/>
              <a:t> 6 </a:t>
            </a:r>
            <a:r>
              <a:rPr lang="ru-RU" dirty="0" err="1"/>
              <a:t>мес</a:t>
            </a:r>
            <a:r>
              <a:rPr lang="ru-RU" dirty="0"/>
              <a:t> и более после периода нормального или нарушенного менструального цикла. При этой форме аменореи нарушения развития ВПП не наблюдается, поскольку пубертатный период протекает в соответствующих возрастных пределах.</a:t>
            </a:r>
          </a:p>
          <a:p>
            <a:r>
              <a:rPr lang="ru-RU" dirty="0"/>
              <a:t>Вторичная аменорея — частый симптом СПКЯ, </a:t>
            </a:r>
            <a:r>
              <a:rPr lang="ru-RU" dirty="0" err="1"/>
              <a:t>метаболиче¬ского</a:t>
            </a:r>
            <a:r>
              <a:rPr lang="ru-RU" dirty="0"/>
              <a:t> синдрома, нарушений функции надпочечников, ЩЖ.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59952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31418" y="414148"/>
            <a:ext cx="9025003" cy="1048666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dirty="0">
                <a:effectLst/>
              </a:rPr>
              <a:t>ПАТОЛОГИЯ </a:t>
            </a:r>
            <a:r>
              <a:rPr lang="ru-RU" dirty="0" smtClean="0">
                <a:effectLst/>
              </a:rPr>
              <a:t>МАТКИ</a:t>
            </a:r>
            <a:endParaRPr lang="ru-RU" dirty="0">
              <a:effectLst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5359" y="2044472"/>
            <a:ext cx="10617120" cy="3157448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r>
              <a:rPr lang="ru-RU" dirty="0" smtClean="0"/>
              <a:t>Атрезия </a:t>
            </a:r>
            <a:r>
              <a:rPr lang="ru-RU" dirty="0"/>
              <a:t>цервикального канала — отсутствие менструаций в результате травматических внутриматочных манипуляций (</a:t>
            </a:r>
            <a:r>
              <a:rPr lang="ru-RU" dirty="0" smtClean="0"/>
              <a:t>абортов</a:t>
            </a:r>
            <a:r>
              <a:rPr lang="ru-RU" dirty="0"/>
              <a:t>, выскабливаний, </a:t>
            </a:r>
            <a:r>
              <a:rPr lang="ru-RU" dirty="0" err="1"/>
              <a:t>электроконизации</a:t>
            </a:r>
            <a:r>
              <a:rPr lang="ru-RU" dirty="0"/>
              <a:t> шейки матки), при </a:t>
            </a:r>
            <a:r>
              <a:rPr lang="ru-RU" dirty="0" smtClean="0"/>
              <a:t>которых </a:t>
            </a:r>
            <a:r>
              <a:rPr lang="ru-RU" dirty="0"/>
              <a:t>повреждается базальная мембрана </a:t>
            </a:r>
            <a:r>
              <a:rPr lang="ru-RU" dirty="0" err="1"/>
              <a:t>эндоцервикса</a:t>
            </a:r>
            <a:r>
              <a:rPr lang="ru-RU" dirty="0" smtClean="0"/>
              <a:t>.</a:t>
            </a:r>
          </a:p>
          <a:p>
            <a:r>
              <a:rPr lang="ru-RU" dirty="0"/>
              <a:t>Патогенез</a:t>
            </a:r>
          </a:p>
          <a:p>
            <a:r>
              <a:rPr lang="ru-RU" dirty="0"/>
              <a:t>В результате травмы разрушается слизистая оболочка </a:t>
            </a:r>
            <a:r>
              <a:rPr lang="ru-RU" dirty="0" err="1"/>
              <a:t>церви-кального</a:t>
            </a:r>
            <a:r>
              <a:rPr lang="ru-RU" dirty="0"/>
              <a:t> канала до базальной мембраны, активируются факторы адгезии, что приводит к спаечному процессу.</a:t>
            </a: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03097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Клиническая картина</a:t>
            </a:r>
          </a:p>
          <a:p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Характеризуется отсутствием менструаций после </a:t>
            </a:r>
            <a:r>
              <a:rPr lang="ru-RU" dirty="0" err="1">
                <a:solidFill>
                  <a:schemeClr val="tx2">
                    <a:lumMod val="75000"/>
                  </a:schemeClr>
                </a:solidFill>
              </a:rPr>
              <a:t>хирургиче¬ских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 вмешательств, перечисленных выше. Важный симптом — циклические боли вследствие нарушения оттока менструальной крови.</a:t>
            </a:r>
          </a:p>
          <a:p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Диагностика</a:t>
            </a:r>
          </a:p>
          <a:p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Диагноз устанавливают на основании анамнеза (</a:t>
            </a:r>
            <a:r>
              <a:rPr lang="ru-RU" dirty="0" err="1">
                <a:solidFill>
                  <a:schemeClr val="tx2">
                    <a:lumMod val="75000"/>
                  </a:schemeClr>
                </a:solidFill>
              </a:rPr>
              <a:t>предшествую¬щий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 аборт и т.д.), клинической картины и данных УЗИ, </a:t>
            </a:r>
            <a:r>
              <a:rPr lang="ru-RU" dirty="0" err="1">
                <a:solidFill>
                  <a:schemeClr val="tx2">
                    <a:lumMod val="75000"/>
                  </a:schemeClr>
                </a:solidFill>
              </a:rPr>
              <a:t>произве¬денного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 при болях, когда выявляют расширение полости матки и скопление в ней жидкости (</a:t>
            </a:r>
            <a:r>
              <a:rPr lang="ru-RU" dirty="0" err="1">
                <a:solidFill>
                  <a:schemeClr val="tx2">
                    <a:lumMod val="75000"/>
                  </a:schemeClr>
                </a:solidFill>
              </a:rPr>
              <a:t>гематометру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).</a:t>
            </a:r>
          </a:p>
          <a:p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Гормональные исследования неинформативны, поскольку функция яичников не нарушена. Пробы с гестагенами, </a:t>
            </a:r>
            <a:r>
              <a:rPr lang="ru-RU" dirty="0" err="1">
                <a:solidFill>
                  <a:schemeClr val="tx2">
                    <a:lumMod val="75000"/>
                  </a:schemeClr>
                </a:solidFill>
              </a:rPr>
              <a:t>эстроге¬нами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 и гестагенами отрицательные, что указывает на маточный уровень поражения репродуктивной системы.</a:t>
            </a:r>
          </a:p>
          <a:p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7105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>
                <a:effectLst/>
              </a:rPr>
              <a:t>Лечение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/>
              <a:t>Восстановление проходимости цервикального канала при </a:t>
            </a:r>
            <a:r>
              <a:rPr lang="ru-RU" dirty="0" smtClean="0"/>
              <a:t>зондировании </a:t>
            </a:r>
            <a:r>
              <a:rPr lang="ru-RU" dirty="0"/>
              <a:t>можно проводить амбулаторно только при своевременной диагностике. При длительности аменореи более 6-12 </a:t>
            </a:r>
            <a:r>
              <a:rPr lang="ru-RU" dirty="0" err="1"/>
              <a:t>мес</a:t>
            </a:r>
            <a:r>
              <a:rPr lang="ru-RU" dirty="0"/>
              <a:t> показана </a:t>
            </a:r>
            <a:r>
              <a:rPr lang="ru-RU" dirty="0" err="1"/>
              <a:t>гистерорезектоскопия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06165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tx2">
                    <a:lumMod val="75000"/>
                  </a:schemeClr>
                </a:solidFill>
                <a:effectLst/>
              </a:rPr>
              <a:t>Внутриматочные </a:t>
            </a:r>
            <a:r>
              <a:rPr lang="ru-RU" dirty="0" err="1" smtClean="0">
                <a:solidFill>
                  <a:schemeClr val="tx2">
                    <a:lumMod val="75000"/>
                  </a:schemeClr>
                </a:solidFill>
                <a:effectLst/>
              </a:rPr>
              <a:t>синехии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  <a:effectLst/>
              </a:rPr>
              <a:t/>
            </a:r>
            <a:br>
              <a:rPr lang="ru-RU" dirty="0" smtClean="0">
                <a:solidFill>
                  <a:schemeClr val="tx2">
                    <a:lumMod val="75000"/>
                  </a:schemeClr>
                </a:solidFill>
                <a:effectLst/>
              </a:rPr>
            </a:br>
            <a:r>
              <a:rPr lang="ru-RU" dirty="0" smtClean="0">
                <a:solidFill>
                  <a:schemeClr val="tx2">
                    <a:lumMod val="75000"/>
                  </a:schemeClr>
                </a:solidFill>
                <a:effectLst/>
              </a:rPr>
              <a:t>(синдром </a:t>
            </a:r>
            <a:r>
              <a:rPr lang="ru-RU" dirty="0" err="1" smtClean="0">
                <a:solidFill>
                  <a:schemeClr val="tx2">
                    <a:lumMod val="75000"/>
                  </a:schemeClr>
                </a:solidFill>
                <a:effectLst/>
              </a:rPr>
              <a:t>ашермана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  <a:effectLst/>
              </a:rPr>
              <a:t>)</a:t>
            </a:r>
            <a:endParaRPr lang="ru-RU" dirty="0">
              <a:solidFill>
                <a:schemeClr val="tx2">
                  <a:lumMod val="75000"/>
                </a:schemeClr>
              </a:solidFill>
              <a:effectLst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r>
              <a:rPr lang="ru-RU" dirty="0"/>
              <a:t>Внутриматочные </a:t>
            </a:r>
            <a:r>
              <a:rPr lang="ru-RU" dirty="0" err="1"/>
              <a:t>синехии</a:t>
            </a:r>
            <a:r>
              <a:rPr lang="ru-RU" dirty="0"/>
              <a:t> (синдром </a:t>
            </a:r>
            <a:r>
              <a:rPr lang="ru-RU" dirty="0" err="1"/>
              <a:t>Ашермана</a:t>
            </a:r>
            <a:r>
              <a:rPr lang="ru-RU" dirty="0"/>
              <a:t>) — следствие частых, грубых выскабливаний или эндометритов</a:t>
            </a:r>
            <a:r>
              <a:rPr lang="ru-RU" dirty="0" smtClean="0"/>
              <a:t>.</a:t>
            </a:r>
          </a:p>
          <a:p>
            <a:r>
              <a:rPr lang="ru-RU" dirty="0"/>
              <a:t>Клиническая картина</a:t>
            </a:r>
          </a:p>
          <a:p>
            <a:r>
              <a:rPr lang="ru-RU" dirty="0"/>
              <a:t>Циклических болей пациентки не отмечают. Частая ошибка практикующих врачей — поиск эндокринных нарушений при </a:t>
            </a:r>
            <a:r>
              <a:rPr lang="ru-RU" dirty="0" smtClean="0"/>
              <a:t>аменорее </a:t>
            </a:r>
            <a:r>
              <a:rPr lang="ru-RU" dirty="0"/>
              <a:t>после аборта. Нет ни одного нейроэндокринного синдрома, который был бы причиной аменореи после аборта или </a:t>
            </a:r>
            <a:r>
              <a:rPr lang="ru-RU" dirty="0" smtClean="0"/>
              <a:t>диагностического </a:t>
            </a:r>
            <a:r>
              <a:rPr lang="ru-RU" dirty="0"/>
              <a:t>выскабливания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58369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АМЕНОРЕЯ НА ФОНЕ ПОТЕРИ МАССЫ ТЕЛА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62500" lnSpcReduction="20000"/>
          </a:bodyPr>
          <a:lstStyle/>
          <a:p>
            <a:r>
              <a:rPr lang="ru-RU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Этиология</a:t>
            </a:r>
          </a:p>
          <a:p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Причина снижения синтеза и выделения гонадотропных 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гор¬монов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 — голодание. Очень часто эмоционально неустойчивые девушки 14-18 лет соблюдают косметическую низкокалорийную диету для достижения «идеальной» фигуры. Даже небольшая 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по¬теря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массы тела (на 3-10%) может привести к началу 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заболева¬ния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</a:p>
          <a:p>
            <a:r>
              <a:rPr lang="ru-RU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Патогенез</a:t>
            </a:r>
          </a:p>
          <a:p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Патогенетические механизмы развития вторичной аменореи на фоне потери массы тела связаны с нарушением 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нейроэндо¬кринного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контроля синтеза и выделения Гн-РГ. В результате 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сни¬жения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продукции Гн-РГ уменьшается секреция гонадотропинов в гипофизе, поэтому эта форма вторичной аменореи относится к 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гипогонадотропным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Определенную роль играет уменьшение ко-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личества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жировой ткани, которая является местом 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внегонадного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 синтеза половых стероидов. Быстрая потеря 10-15% жировой ткани не только в период 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пубертата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но и в 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постпубертатном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пе¬риоде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приводит к резкому прекращению менструаций.</a:t>
            </a:r>
          </a:p>
          <a:p>
            <a:endParaRPr lang="ru-RU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747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dirty="0"/>
              <a:t>Клиническая </a:t>
            </a:r>
            <a:r>
              <a:rPr lang="ru-RU" dirty="0" smtClean="0"/>
              <a:t>картина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62500" lnSpcReduction="20000"/>
          </a:bodyPr>
          <a:lstStyle/>
          <a:p>
            <a:endParaRPr lang="ru-RU" dirty="0" smtClean="0"/>
          </a:p>
          <a:p>
            <a:r>
              <a:rPr lang="ru-RU" dirty="0" smtClean="0"/>
              <a:t>Вторичная </a:t>
            </a:r>
            <a:r>
              <a:rPr lang="ru-RU" dirty="0"/>
              <a:t>аменорея — один из самых заметных признаков </a:t>
            </a:r>
            <a:r>
              <a:rPr lang="ru-RU" dirty="0" err="1"/>
              <a:t>нача¬ла</a:t>
            </a:r>
            <a:r>
              <a:rPr lang="ru-RU" dirty="0"/>
              <a:t> заболевания при соблюдении косметической диеты, что </a:t>
            </a:r>
            <a:r>
              <a:rPr lang="ru-RU" dirty="0" err="1"/>
              <a:t>застав¬ляет</a:t>
            </a:r>
            <a:r>
              <a:rPr lang="ru-RU" dirty="0"/>
              <a:t> девушек обратиться именно к гинекологу, хотя это только признак общего заболевания, связанного с голоданием. </a:t>
            </a:r>
            <a:r>
              <a:rPr lang="ru-RU" dirty="0" err="1"/>
              <a:t>Пациент¬ки</a:t>
            </a:r>
            <a:r>
              <a:rPr lang="ru-RU" dirty="0"/>
              <a:t> тщательно скрывают факт соблюдения косметической диеты и голодание. Именно поэтому часто назначают неправильное </a:t>
            </a:r>
            <a:r>
              <a:rPr lang="ru-RU" dirty="0" err="1"/>
              <a:t>лече¬ние</a:t>
            </a:r>
            <a:r>
              <a:rPr lang="ru-RU" dirty="0"/>
              <a:t>, в основном направленное на нормализацию </a:t>
            </a:r>
            <a:r>
              <a:rPr lang="ru-RU" dirty="0" err="1"/>
              <a:t>менструально¬го</a:t>
            </a:r>
            <a:r>
              <a:rPr lang="ru-RU" dirty="0"/>
              <a:t> цикла приемом КОК, усугубляющих снижение гонадотропной функции. Толчком к соблюдению косметической диеты часто </a:t>
            </a:r>
            <a:r>
              <a:rPr lang="ru-RU" dirty="0" err="1"/>
              <a:t>слу¬жат</a:t>
            </a:r>
            <a:r>
              <a:rPr lang="ru-RU" dirty="0"/>
              <a:t> стресс, </a:t>
            </a:r>
            <a:r>
              <a:rPr lang="ru-RU" dirty="0" err="1"/>
              <a:t>нейроинфекции</a:t>
            </a:r>
            <a:r>
              <a:rPr lang="ru-RU" dirty="0"/>
              <a:t>, нетактичное замечание окружающих относительно дефекта фигуры или незначительной полноты. При потере массы тела на 5-18% резко прекращаются менструации без периода </a:t>
            </a:r>
            <a:r>
              <a:rPr lang="ru-RU" dirty="0" err="1"/>
              <a:t>олигоменореи</a:t>
            </a:r>
            <a:r>
              <a:rPr lang="ru-RU" dirty="0"/>
              <a:t>. На фоне продолжающейся потери массы тела нарастают симптомы голодания — брадикардия, гипотония, гипогликемия, гипотермия, гастрит, запоры. В дальнейшем </a:t>
            </a:r>
            <a:r>
              <a:rPr lang="ru-RU" dirty="0" err="1"/>
              <a:t>раз¬вивается</a:t>
            </a:r>
            <a:r>
              <a:rPr lang="ru-RU" dirty="0"/>
              <a:t> кахексия с полной потерей аппетита и отвращением к еде. Эта симптоматика очень сходна с психическим </a:t>
            </a:r>
            <a:r>
              <a:rPr lang="ru-RU" dirty="0" err="1"/>
              <a:t>заболевани¬ем</a:t>
            </a:r>
            <a:r>
              <a:rPr lang="ru-RU" dirty="0"/>
              <a:t> — нервной анорексией.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04571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dirty="0" smtClean="0"/>
              <a:t>Диагностика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Критерии </a:t>
            </a:r>
            <a:r>
              <a:rPr lang="ru-RU" dirty="0"/>
              <a:t>диагноза аменореи на фоне потери массы тела:</a:t>
            </a:r>
          </a:p>
          <a:p>
            <a:r>
              <a:rPr lang="ru-RU" dirty="0"/>
              <a:t>•	соблюдение косметической диеты (выясняется при </a:t>
            </a:r>
            <a:r>
              <a:rPr lang="ru-RU" dirty="0" err="1"/>
              <a:t>актив¬ном</a:t>
            </a:r>
            <a:r>
              <a:rPr lang="ru-RU" dirty="0"/>
              <a:t> опросе);</a:t>
            </a:r>
          </a:p>
          <a:p>
            <a:r>
              <a:rPr lang="ru-RU" dirty="0"/>
              <a:t>•	хронологическое совпадение потери массы тела и </a:t>
            </a:r>
            <a:r>
              <a:rPr lang="ru-RU" dirty="0" err="1"/>
              <a:t>наступле¬ния</a:t>
            </a:r>
            <a:r>
              <a:rPr lang="ru-RU" dirty="0"/>
              <a:t> вторичной аменореи.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76105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55000" lnSpcReduction="20000"/>
          </a:bodyPr>
          <a:lstStyle/>
          <a:p>
            <a:r>
              <a:rPr lang="ru-RU" b="1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Физикальное</a:t>
            </a:r>
            <a:r>
              <a:rPr lang="ru-RU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обследование</a:t>
            </a:r>
          </a:p>
          <a:p>
            <a:r>
              <a:rPr lang="ru-RU" dirty="0"/>
              <a:t>При </a:t>
            </a:r>
            <a:r>
              <a:rPr lang="ru-RU" dirty="0" err="1"/>
              <a:t>физикальном</a:t>
            </a:r>
            <a:r>
              <a:rPr lang="ru-RU" dirty="0"/>
              <a:t> обследовании обращают внимание на </a:t>
            </a:r>
            <a:r>
              <a:rPr lang="ru-RU" dirty="0" err="1"/>
              <a:t>рез¬кое</a:t>
            </a:r>
            <a:r>
              <a:rPr lang="ru-RU" dirty="0"/>
              <a:t> уменьшение количества подкожно-жировой ткани, снижение массы тела. Телосложение женского типа. ВПП развиты </a:t>
            </a:r>
            <a:r>
              <a:rPr lang="ru-RU" dirty="0" err="1"/>
              <a:t>нормаль¬но</a:t>
            </a:r>
            <a:r>
              <a:rPr lang="ru-RU" dirty="0"/>
              <a:t>. При гинекологическом исследовании — гипоплазия матки, атрофия слизистых вульвы и влагалища.</a:t>
            </a:r>
          </a:p>
          <a:p>
            <a:r>
              <a:rPr lang="ru-RU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Лабораторные исследования</a:t>
            </a:r>
          </a:p>
          <a:p>
            <a:r>
              <a:rPr lang="ru-RU" dirty="0"/>
              <a:t>Снижение в крови уровня ЛГ, ФСГ, </a:t>
            </a:r>
            <a:r>
              <a:rPr lang="ru-RU" dirty="0" err="1"/>
              <a:t>эстрадиола</a:t>
            </a:r>
            <a:r>
              <a:rPr lang="ru-RU" dirty="0"/>
              <a:t>. При </a:t>
            </a:r>
            <a:r>
              <a:rPr lang="ru-RU" dirty="0" err="1"/>
              <a:t>последо-вательном</a:t>
            </a:r>
            <a:r>
              <a:rPr lang="ru-RU" dirty="0"/>
              <a:t> проведении гормональных проб выявляют резервные возможности различных уровней репродуктивной системы. </a:t>
            </a:r>
            <a:r>
              <a:rPr lang="ru-RU" dirty="0" err="1"/>
              <a:t>Ге</a:t>
            </a:r>
            <a:r>
              <a:rPr lang="ru-RU" dirty="0"/>
              <a:t>- </a:t>
            </a:r>
            <a:r>
              <a:rPr lang="ru-RU" dirty="0" err="1"/>
              <a:t>стагеновая</a:t>
            </a:r>
            <a:r>
              <a:rPr lang="ru-RU" dirty="0"/>
              <a:t> проба может быть положительная или отрицательная, что связано с длительностью аменореи. Проба с эстрогенами и гестагенами всегда положительная. </a:t>
            </a:r>
            <a:r>
              <a:rPr lang="ru-RU" dirty="0" err="1"/>
              <a:t>Кломифеновая</a:t>
            </a:r>
            <a:r>
              <a:rPr lang="ru-RU" dirty="0"/>
              <a:t> проба также может быть отрицательная или положительная, аналогично </a:t>
            </a:r>
            <a:r>
              <a:rPr lang="ru-RU" dirty="0" err="1"/>
              <a:t>ге</a:t>
            </a:r>
            <a:r>
              <a:rPr lang="ru-RU" dirty="0"/>
              <a:t>- </a:t>
            </a:r>
            <a:r>
              <a:rPr lang="ru-RU" dirty="0" err="1"/>
              <a:t>стагеновой</a:t>
            </a:r>
            <a:r>
              <a:rPr lang="ru-RU" dirty="0"/>
              <a:t> пробе. Проба с </a:t>
            </a:r>
            <a:r>
              <a:rPr lang="ru-RU" dirty="0" err="1"/>
              <a:t>ГнРГ</a:t>
            </a:r>
            <a:r>
              <a:rPr lang="ru-RU" dirty="0"/>
              <a:t> доказывает гипоталамический генез патологии. Проба с гонадотропинами способствует </a:t>
            </a:r>
            <a:r>
              <a:rPr lang="ru-RU" dirty="0" err="1"/>
              <a:t>нор¬мальному</a:t>
            </a:r>
            <a:r>
              <a:rPr lang="ru-RU" dirty="0"/>
              <a:t> росту и созреванию фолликулов, то есть адекватной реакции яичников на стимуляцию.</a:t>
            </a:r>
          </a:p>
          <a:p>
            <a:r>
              <a:rPr lang="ru-RU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Инструментальные исследования</a:t>
            </a:r>
          </a:p>
          <a:p>
            <a:r>
              <a:rPr lang="ru-RU" dirty="0"/>
              <a:t>При УЗИ яичники нормальных размеров, </a:t>
            </a:r>
            <a:r>
              <a:rPr lang="ru-RU" dirty="0" err="1"/>
              <a:t>мультифолликуляр</a:t>
            </a:r>
            <a:r>
              <a:rPr lang="ru-RU" dirty="0"/>
              <a:t>- </a:t>
            </a:r>
            <a:r>
              <a:rPr lang="ru-RU" dirty="0" err="1"/>
              <a:t>ные</a:t>
            </a:r>
            <a:r>
              <a:rPr lang="ru-RU" dirty="0"/>
              <a:t>, эндометрий менее 5 мм, размеры матки уменьшены.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42983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dirty="0" smtClean="0"/>
              <a:t>Лечение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 fontScale="62500" lnSpcReduction="20000"/>
          </a:bodyPr>
          <a:lstStyle/>
          <a:p>
            <a:r>
              <a:rPr lang="ru-RU" dirty="0" smtClean="0"/>
              <a:t>Лечение </a:t>
            </a:r>
            <a:r>
              <a:rPr lang="ru-RU" dirty="0"/>
              <a:t>во многом определяется психоэмоциональным </a:t>
            </a:r>
            <a:r>
              <a:rPr lang="ru-RU" dirty="0" err="1"/>
              <a:t>со¬стоянием</a:t>
            </a:r>
            <a:r>
              <a:rPr lang="ru-RU" dirty="0"/>
              <a:t> пациентки и длительностью вторичной аменореи. Необходимо убедить пациентку в том, что основная причина заболевания — потеря массы тела. Диета должна быть </a:t>
            </a:r>
            <a:r>
              <a:rPr lang="ru-RU" dirty="0" err="1"/>
              <a:t>высоко¬калорийной</a:t>
            </a:r>
            <a:r>
              <a:rPr lang="ru-RU" dirty="0"/>
              <a:t>, с питанием 5-6 раз в день, легкоусвояемой, с </a:t>
            </a:r>
            <a:r>
              <a:rPr lang="ru-RU" dirty="0" err="1"/>
              <a:t>до¬бавлением</a:t>
            </a:r>
            <a:r>
              <a:rPr lang="ru-RU" dirty="0"/>
              <a:t> соленых и острых продуктов, повышающих аппетит. Обязательно назначение витаминов группы В, Е или </a:t>
            </a:r>
            <a:r>
              <a:rPr lang="ru-RU" dirty="0" err="1"/>
              <a:t>поливитами¬нов</a:t>
            </a:r>
            <a:r>
              <a:rPr lang="ru-RU" dirty="0"/>
              <a:t>, циклической витаминотерапии. Восстановление </a:t>
            </a:r>
            <a:r>
              <a:rPr lang="ru-RU" dirty="0" err="1"/>
              <a:t>менструаль¬ного</a:t>
            </a:r>
            <a:r>
              <a:rPr lang="ru-RU" dirty="0"/>
              <a:t> цикла возможно только после нормализации массы тела и психоэмоционального статуса и во многом зависит от </a:t>
            </a:r>
            <a:r>
              <a:rPr lang="ru-RU" dirty="0" err="1"/>
              <a:t>длительно¬сти</a:t>
            </a:r>
            <a:r>
              <a:rPr lang="ru-RU" dirty="0"/>
              <a:t> аменореи. В результате лечения через 6-8 </a:t>
            </a:r>
            <a:r>
              <a:rPr lang="ru-RU" dirty="0" err="1"/>
              <a:t>мес</a:t>
            </a:r>
            <a:r>
              <a:rPr lang="ru-RU" dirty="0"/>
              <a:t> нормализуется масса тела, улучшается общее состояние и показатели гормонов крови, у 80% пациенток восстанавливается менструальный цикл. При отсутствии эффекта рекомендуют гормонотерапию </a:t>
            </a:r>
            <a:r>
              <a:rPr lang="ru-RU" dirty="0" err="1"/>
              <a:t>препара-тами</a:t>
            </a:r>
            <a:r>
              <a:rPr lang="ru-RU" dirty="0"/>
              <a:t> натуральных эстрогенов и гестагенов (</a:t>
            </a:r>
            <a:r>
              <a:rPr lang="ru-RU" dirty="0" err="1"/>
              <a:t>фемостоном</a:t>
            </a:r>
            <a:r>
              <a:rPr lang="ru-RU" dirty="0"/>
              <a:t> 1/10*) в течение 3-6 </a:t>
            </a:r>
            <a:r>
              <a:rPr lang="ru-RU" dirty="0" err="1"/>
              <a:t>мес</a:t>
            </a:r>
            <a:r>
              <a:rPr lang="ru-RU" dirty="0"/>
              <a:t>, что оказывает стимулирующий эффект на </a:t>
            </a:r>
            <a:r>
              <a:rPr lang="ru-RU" dirty="0" err="1"/>
              <a:t>гипо</a:t>
            </a:r>
            <a:r>
              <a:rPr lang="ru-RU" dirty="0"/>
              <a:t>-таламические структуры. После нормализации массы тела можно проводить стимуляцию овуляции </a:t>
            </a:r>
            <a:r>
              <a:rPr lang="ru-RU" dirty="0" err="1"/>
              <a:t>кломифеном</a:t>
            </a:r>
            <a:r>
              <a:rPr lang="ru-RU" dirty="0"/>
              <a:t> с 5-го по 9-й день цикла по 100 мг в течение 4-6 циклов под ультразвуковым </a:t>
            </a:r>
            <a:r>
              <a:rPr lang="ru-RU" dirty="0" err="1"/>
              <a:t>кон¬тролем</a:t>
            </a:r>
            <a:r>
              <a:rPr lang="ru-RU" dirty="0"/>
              <a:t> мониторинга </a:t>
            </a:r>
            <a:r>
              <a:rPr lang="ru-RU" dirty="0" err="1"/>
              <a:t>фолликулогенеза</a:t>
            </a:r>
            <a:r>
              <a:rPr lang="ru-RU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11364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ПСИХОГЕННАЯ АМЕНОРЕЯ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r>
              <a:rPr lang="ru-RU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Этиология</a:t>
            </a:r>
          </a:p>
          <a:p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Вторичная аменорея в репродуктивном возрасте может быть следствием психоэмоциональных нарушений (например, 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амено¬рея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военного времени).</a:t>
            </a:r>
          </a:p>
          <a:p>
            <a:r>
              <a:rPr lang="ru-RU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Патогенез</a:t>
            </a:r>
          </a:p>
          <a:p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Патогенез тот же, что при аменорее на фоне потери массы тела.</a:t>
            </a:r>
          </a:p>
          <a:p>
            <a:r>
              <a:rPr lang="ru-RU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Клиническая картина</a:t>
            </a:r>
          </a:p>
          <a:p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Клиническая картина характеризуется внезапным 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прекраще¬нием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менструаций без предварительного периода 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олигоменореи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Отсутствуют также вегетативно-сосудистые симптомы, 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характер¬ные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для климакса.</a:t>
            </a:r>
          </a:p>
          <a:p>
            <a:endParaRPr lang="ru-RU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9325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dirty="0" smtClean="0"/>
              <a:t>ГИПЕРПРОЛАКТИНЕМИЯ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r>
              <a:rPr lang="ru-RU" dirty="0" err="1" smtClean="0"/>
              <a:t>Гиперпролактинемия</a:t>
            </a:r>
            <a:r>
              <a:rPr lang="ru-RU" dirty="0" smtClean="0"/>
              <a:t> </a:t>
            </a:r>
            <a:r>
              <a:rPr lang="ru-RU" dirty="0"/>
              <a:t>— аменорея, связанная с избыточной секрецией пролактина, в результате чего снижается синтез гона-</a:t>
            </a:r>
            <a:r>
              <a:rPr lang="ru-RU" dirty="0" err="1"/>
              <a:t>дотропинов</a:t>
            </a:r>
            <a:r>
              <a:rPr lang="ru-RU" dirty="0"/>
              <a:t> в гипофизе; данный вид аменореи называется </a:t>
            </a:r>
            <a:r>
              <a:rPr lang="ru-RU" dirty="0" err="1"/>
              <a:t>гипо</a:t>
            </a:r>
            <a:r>
              <a:rPr lang="ru-RU" dirty="0"/>
              <a:t>- гонадотропным.</a:t>
            </a:r>
          </a:p>
          <a:p>
            <a:r>
              <a:rPr lang="ru-RU" dirty="0"/>
              <a:t>Код МКБ-10</a:t>
            </a:r>
          </a:p>
          <a:p>
            <a:r>
              <a:rPr lang="ru-RU" dirty="0"/>
              <a:t>E22.1. </a:t>
            </a:r>
            <a:r>
              <a:rPr lang="ru-RU" dirty="0" err="1"/>
              <a:t>Гиперпролактинемия</a:t>
            </a:r>
            <a:r>
              <a:rPr lang="ru-RU" dirty="0"/>
              <a:t>.</a:t>
            </a:r>
          </a:p>
          <a:p>
            <a:r>
              <a:rPr lang="ru-RU" dirty="0"/>
              <a:t>Этиология</a:t>
            </a:r>
          </a:p>
          <a:p>
            <a:r>
              <a:rPr lang="ru-RU" dirty="0"/>
              <a:t>Патологическая </a:t>
            </a:r>
            <a:r>
              <a:rPr lang="ru-RU" dirty="0" err="1"/>
              <a:t>гиперпролактинемия</a:t>
            </a:r>
            <a:r>
              <a:rPr lang="ru-RU" dirty="0"/>
              <a:t> развивается в </a:t>
            </a:r>
            <a:r>
              <a:rPr lang="ru-RU" dirty="0" err="1"/>
              <a:t>результа¬те</a:t>
            </a:r>
            <a:r>
              <a:rPr lang="ru-RU" dirty="0"/>
              <a:t> анатомических или функциональных нарушений гипоталамо- гипофизарного комплекса.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75679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5360" y="0"/>
            <a:ext cx="9025003" cy="1048666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dirty="0"/>
              <a:t>Анатомические </a:t>
            </a:r>
            <a:r>
              <a:rPr lang="ru-RU" dirty="0" smtClean="0"/>
              <a:t>причины</a:t>
            </a:r>
            <a:r>
              <a:rPr lang="ru-RU" dirty="0"/>
              <a:t>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5360" y="1402080"/>
            <a:ext cx="10718720" cy="5291544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55000" lnSpcReduction="20000"/>
          </a:bodyPr>
          <a:lstStyle/>
          <a:p>
            <a:r>
              <a:rPr lang="ru-RU" dirty="0"/>
              <a:t>•	Опухоли гипофиза (</a:t>
            </a:r>
            <a:r>
              <a:rPr lang="ru-RU" dirty="0" err="1"/>
              <a:t>краниофарингиома</a:t>
            </a:r>
            <a:r>
              <a:rPr lang="ru-RU" dirty="0"/>
              <a:t>, глиома, гранулема), гормонально-активные опухоли (</a:t>
            </a:r>
            <a:r>
              <a:rPr lang="ru-RU" dirty="0" err="1"/>
              <a:t>пролактиномы</a:t>
            </a:r>
            <a:r>
              <a:rPr lang="ru-RU" dirty="0"/>
              <a:t>, </a:t>
            </a:r>
            <a:r>
              <a:rPr lang="ru-RU" dirty="0" err="1"/>
              <a:t>смешан¬ные</a:t>
            </a:r>
            <a:r>
              <a:rPr lang="ru-RU" dirty="0"/>
              <a:t> пролактин-АКТГ-секретирующие аденомы гипофиза).</a:t>
            </a:r>
          </a:p>
          <a:p>
            <a:r>
              <a:rPr lang="ru-RU" dirty="0"/>
              <a:t>•	Повреждения ножки гипофиза в результате травмы или хи-</a:t>
            </a:r>
            <a:r>
              <a:rPr lang="ru-RU" dirty="0" err="1"/>
              <a:t>рургического</a:t>
            </a:r>
            <a:r>
              <a:rPr lang="ru-RU" dirty="0"/>
              <a:t> вмешательства, черепно-мозговые травмы, воздействие радиации.</a:t>
            </a:r>
          </a:p>
          <a:p>
            <a:r>
              <a:rPr lang="ru-RU" dirty="0"/>
              <a:t>Функциональные причины.</a:t>
            </a:r>
          </a:p>
          <a:p>
            <a:r>
              <a:rPr lang="ru-RU" dirty="0"/>
              <a:t>•	Стрессы.</a:t>
            </a:r>
          </a:p>
          <a:p>
            <a:r>
              <a:rPr lang="ru-RU" dirty="0"/>
              <a:t>•	</a:t>
            </a:r>
            <a:r>
              <a:rPr lang="ru-RU" dirty="0" err="1"/>
              <a:t>Нейроинфекции</a:t>
            </a:r>
            <a:r>
              <a:rPr lang="ru-RU" dirty="0"/>
              <a:t> (менингит, энцефалит).</a:t>
            </a:r>
          </a:p>
          <a:p>
            <a:r>
              <a:rPr lang="ru-RU" dirty="0"/>
              <a:t>•	Различные эндокринные заболевания (гипотиреоз, болезнь </a:t>
            </a:r>
            <a:r>
              <a:rPr lang="ru-RU" dirty="0" err="1"/>
              <a:t>Кушинга</a:t>
            </a:r>
            <a:r>
              <a:rPr lang="ru-RU" dirty="0"/>
              <a:t>, синдром Нельсона, акромегалия).</a:t>
            </a:r>
          </a:p>
          <a:p>
            <a:r>
              <a:rPr lang="ru-RU" dirty="0"/>
              <a:t>Более редкие причины.</a:t>
            </a:r>
          </a:p>
          <a:p>
            <a:r>
              <a:rPr lang="ru-RU" dirty="0"/>
              <a:t>•	Почечная недостаточность.</a:t>
            </a:r>
          </a:p>
          <a:p>
            <a:r>
              <a:rPr lang="ru-RU" dirty="0"/>
              <a:t>•	Эктопическая продукция пролактина при РЛ, </a:t>
            </a:r>
            <a:r>
              <a:rPr lang="ru-RU" dirty="0" err="1"/>
              <a:t>гипернеф¬роме</a:t>
            </a:r>
            <a:r>
              <a:rPr lang="ru-RU" dirty="0"/>
              <a:t>.</a:t>
            </a:r>
          </a:p>
          <a:p>
            <a:r>
              <a:rPr lang="ru-RU" dirty="0"/>
              <a:t>•	Операции, травмы в области грудной клетки.</a:t>
            </a:r>
          </a:p>
          <a:p>
            <a:r>
              <a:rPr lang="ru-RU" dirty="0"/>
              <a:t>•	Ятрогенные причины (после приема ЛС):</a:t>
            </a:r>
          </a:p>
          <a:p>
            <a:r>
              <a:rPr lang="ru-RU" dirty="0"/>
              <a:t>❖	препараты, влияющие на секрецию и обмен дофамина: </a:t>
            </a:r>
            <a:r>
              <a:rPr lang="ru-RU" dirty="0" err="1"/>
              <a:t>фенотиазины</a:t>
            </a:r>
            <a:r>
              <a:rPr lang="ru-RU" dirty="0"/>
              <a:t>, </a:t>
            </a:r>
            <a:r>
              <a:rPr lang="ru-RU" dirty="0" err="1"/>
              <a:t>галоперидол</a:t>
            </a:r>
            <a:r>
              <a:rPr lang="ru-RU" dirty="0"/>
              <a:t>, метоклопрамид, </a:t>
            </a:r>
            <a:r>
              <a:rPr lang="ru-RU" dirty="0" err="1"/>
              <a:t>домпери¬дон</a:t>
            </a:r>
            <a:r>
              <a:rPr lang="ru-RU" dirty="0"/>
              <a:t>, </a:t>
            </a:r>
            <a:r>
              <a:rPr lang="ru-RU" dirty="0" err="1"/>
              <a:t>пимозид</a:t>
            </a:r>
            <a:r>
              <a:rPr lang="ru-RU" dirty="0"/>
              <a:t>, </a:t>
            </a:r>
            <a:r>
              <a:rPr lang="ru-RU" dirty="0" err="1"/>
              <a:t>сульпирид</a:t>
            </a:r>
            <a:r>
              <a:rPr lang="ru-RU" dirty="0"/>
              <a:t>;</a:t>
            </a:r>
          </a:p>
          <a:p>
            <a:r>
              <a:rPr lang="ru-RU" dirty="0"/>
              <a:t>❖	препараты, истощающие запасы дофамина в ЦНС: </a:t>
            </a:r>
            <a:r>
              <a:rPr lang="ru-RU" dirty="0" err="1"/>
              <a:t>резер¬пин</a:t>
            </a:r>
            <a:r>
              <a:rPr lang="ru-RU" dirty="0"/>
              <a:t>, ингибиторы </a:t>
            </a:r>
            <a:r>
              <a:rPr lang="ru-RU" dirty="0" err="1"/>
              <a:t>моноаминоксидазы</a:t>
            </a:r>
            <a:r>
              <a:rPr lang="ru-RU" dirty="0"/>
              <a:t>, </a:t>
            </a:r>
            <a:r>
              <a:rPr lang="ru-RU" dirty="0" err="1"/>
              <a:t>опиоиды</a:t>
            </a:r>
            <a:r>
              <a:rPr lang="ru-RU" dirty="0"/>
              <a:t>;</a:t>
            </a:r>
          </a:p>
          <a:p>
            <a:r>
              <a:rPr lang="ru-RU" dirty="0"/>
              <a:t>❖	стимуляторы </a:t>
            </a:r>
            <a:r>
              <a:rPr lang="ru-RU" dirty="0" err="1"/>
              <a:t>серотонинергической</a:t>
            </a:r>
            <a:r>
              <a:rPr lang="ru-RU" dirty="0"/>
              <a:t> системы: </a:t>
            </a:r>
            <a:r>
              <a:rPr lang="ru-RU" dirty="0" err="1"/>
              <a:t>амфетами¬ны</a:t>
            </a:r>
            <a:r>
              <a:rPr lang="ru-RU" dirty="0"/>
              <a:t>, галлюциногены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94432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dirty="0" smtClean="0"/>
              <a:t>Патогенез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dirty="0" smtClean="0"/>
              <a:t>•</a:t>
            </a:r>
            <a:r>
              <a:rPr lang="ru-RU" dirty="0"/>
              <a:t>	В гипоталамусе под влиянием пролактина уменьшается </a:t>
            </a:r>
            <a:r>
              <a:rPr lang="ru-RU" dirty="0" err="1"/>
              <a:t>син¬тез</a:t>
            </a:r>
            <a:r>
              <a:rPr lang="ru-RU" dirty="0"/>
              <a:t> и выделение Гн-РГ и, соответственно, ЛГ и ФСГ.</a:t>
            </a:r>
          </a:p>
          <a:p>
            <a:r>
              <a:rPr lang="ru-RU" dirty="0"/>
              <a:t>•	В яичниках пролактин тормозит </a:t>
            </a:r>
            <a:r>
              <a:rPr lang="ru-RU" dirty="0" err="1"/>
              <a:t>гонадотропинзависимый</a:t>
            </a:r>
            <a:r>
              <a:rPr lang="ru-RU" dirty="0"/>
              <a:t> синтез стероидов, снижает чувствительность яичников к </a:t>
            </a:r>
            <a:r>
              <a:rPr lang="ru-RU" dirty="0" err="1"/>
              <a:t>эк¬зогенным</a:t>
            </a:r>
            <a:r>
              <a:rPr lang="ru-RU" dirty="0"/>
              <a:t> гонадотропинам, секрецию прогестерона желтым телом.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52964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dirty="0"/>
              <a:t>Клиническая </a:t>
            </a:r>
            <a:r>
              <a:rPr lang="ru-RU" dirty="0" smtClean="0"/>
              <a:t>картина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r>
              <a:rPr lang="ru-RU" dirty="0" smtClean="0"/>
              <a:t>Клиническая </a:t>
            </a:r>
            <a:r>
              <a:rPr lang="ru-RU" dirty="0"/>
              <a:t>картина характеризуется нарушением </a:t>
            </a:r>
            <a:r>
              <a:rPr lang="ru-RU" dirty="0" err="1"/>
              <a:t>менстру¬ального</a:t>
            </a:r>
            <a:r>
              <a:rPr lang="ru-RU" dirty="0"/>
              <a:t> цикла чаще по типу вторичной аменореи. Большинство пациенток нарушение менструального цикла связывают с </a:t>
            </a:r>
            <a:r>
              <a:rPr lang="ru-RU" dirty="0" err="1"/>
              <a:t>тяже¬лыми</a:t>
            </a:r>
            <a:r>
              <a:rPr lang="ru-RU" dirty="0"/>
              <a:t> стрессовыми ситуациями, травмами, оперативными </a:t>
            </a:r>
            <a:r>
              <a:rPr lang="ru-RU" dirty="0" err="1"/>
              <a:t>вмеша¬тельствами</a:t>
            </a:r>
            <a:r>
              <a:rPr lang="ru-RU" dirty="0"/>
              <a:t>, длительным приемом нейролептиков.</a:t>
            </a:r>
          </a:p>
          <a:p>
            <a:r>
              <a:rPr lang="ru-RU" dirty="0" err="1"/>
              <a:t>Галакторею</a:t>
            </a:r>
            <a:r>
              <a:rPr lang="ru-RU" dirty="0"/>
              <a:t> (</a:t>
            </a:r>
            <a:r>
              <a:rPr lang="ru-RU" dirty="0" err="1"/>
              <a:t>лакторею</a:t>
            </a:r>
            <a:r>
              <a:rPr lang="ru-RU" dirty="0"/>
              <a:t>) от единичных капель молозива до струйного выделения молока наблюдают не у всех женщин, она не коррелирует с уровнем пролактина.</a:t>
            </a:r>
          </a:p>
          <a:p>
            <a:r>
              <a:rPr lang="ru-RU" dirty="0"/>
              <a:t>Головные боли (чаще по типу мигрени), головокружения, транзиторное повышение АД отмечают примерно у половины женщин с </a:t>
            </a:r>
            <a:r>
              <a:rPr lang="ru-RU" dirty="0" err="1"/>
              <a:t>гиперпролактинемией</a:t>
            </a:r>
            <a:r>
              <a:rPr lang="ru-RU" dirty="0"/>
              <a:t> при активном опросе. </a:t>
            </a:r>
            <a:r>
              <a:rPr lang="ru-RU" dirty="0" err="1"/>
              <a:t>Посколь¬ку</a:t>
            </a:r>
            <a:r>
              <a:rPr lang="ru-RU" dirty="0"/>
              <a:t> пациентки жалуются в основном на нарушение менструального цикла и бесплодие, врачам следует задавать наводящие вопросы в целях выявления сопутствующих характерных симптомов. К ним также относятся нейропсихические реакции в виде депрессии, раздражительности, эмоциональной лабильности.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90345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dirty="0" smtClean="0"/>
              <a:t>Диагностика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62500" lnSpcReduction="20000"/>
          </a:bodyPr>
          <a:lstStyle/>
          <a:p>
            <a:endParaRPr lang="ru-RU" dirty="0" smtClean="0"/>
          </a:p>
          <a:p>
            <a:r>
              <a:rPr lang="ru-RU" dirty="0" smtClean="0"/>
              <a:t>Диагностика </a:t>
            </a:r>
            <a:r>
              <a:rPr lang="ru-RU" dirty="0"/>
              <a:t>направлена в первую очередь на выявление </a:t>
            </a:r>
            <a:r>
              <a:rPr lang="ru-RU" dirty="0" err="1"/>
              <a:t>опу¬холи</a:t>
            </a:r>
            <a:r>
              <a:rPr lang="ru-RU" dirty="0"/>
              <a:t> гипофиза.</a:t>
            </a:r>
          </a:p>
          <a:p>
            <a:r>
              <a:rPr lang="ru-RU" dirty="0"/>
              <a:t>Анамнез</a:t>
            </a:r>
          </a:p>
          <a:p>
            <a:r>
              <a:rPr lang="ru-RU" dirty="0"/>
              <a:t>При изучении анамнеза необходимо выяснить время </a:t>
            </a:r>
            <a:r>
              <a:rPr lang="ru-RU" dirty="0" err="1"/>
              <a:t>наруше¬ния</a:t>
            </a:r>
            <a:r>
              <a:rPr lang="ru-RU" dirty="0"/>
              <a:t> менструального цикла, что косвенно свидетельствует о </a:t>
            </a:r>
            <a:r>
              <a:rPr lang="ru-RU" dirty="0" err="1"/>
              <a:t>дли¬тельности</a:t>
            </a:r>
            <a:r>
              <a:rPr lang="ru-RU" dirty="0"/>
              <a:t> </a:t>
            </a:r>
            <a:r>
              <a:rPr lang="ru-RU" dirty="0" err="1"/>
              <a:t>гиперпролактинемии</a:t>
            </a:r>
            <a:r>
              <a:rPr lang="ru-RU" dirty="0"/>
              <a:t>. Для </a:t>
            </a:r>
            <a:r>
              <a:rPr lang="ru-RU" dirty="0" err="1"/>
              <a:t>макроаденомы</a:t>
            </a:r>
            <a:r>
              <a:rPr lang="ru-RU" dirty="0"/>
              <a:t> гипофиза характерны офтальмологические симптомы в виде сужения </a:t>
            </a:r>
            <a:r>
              <a:rPr lang="ru-RU" dirty="0" err="1"/>
              <a:t>по¬лей</a:t>
            </a:r>
            <a:r>
              <a:rPr lang="ru-RU" dirty="0"/>
              <a:t> зрения.</a:t>
            </a:r>
          </a:p>
          <a:p>
            <a:r>
              <a:rPr lang="ru-RU" dirty="0" err="1"/>
              <a:t>Физикальное</a:t>
            </a:r>
            <a:r>
              <a:rPr lang="ru-RU" dirty="0"/>
              <a:t> обследование</a:t>
            </a:r>
          </a:p>
          <a:p>
            <a:r>
              <a:rPr lang="ru-RU" dirty="0"/>
              <a:t>При гипотиреозе как причине </a:t>
            </a:r>
            <a:r>
              <a:rPr lang="ru-RU" dirty="0" err="1"/>
              <a:t>галактореи</a:t>
            </a:r>
            <a:r>
              <a:rPr lang="ru-RU" dirty="0"/>
              <a:t> отмечают </a:t>
            </a:r>
            <a:r>
              <a:rPr lang="ru-RU" dirty="0" err="1"/>
              <a:t>характер¬ные</a:t>
            </a:r>
            <a:r>
              <a:rPr lang="ru-RU" dirty="0"/>
              <a:t> для гипофункции ЩЖ сухость, пастозность кожи, выпадение волос, повышенную утомляемость, нарушение когнитивных и ментальных функций.</a:t>
            </a:r>
          </a:p>
          <a:p>
            <a:r>
              <a:rPr lang="ru-RU" dirty="0"/>
              <a:t>При гинекологическом исследовании обращают внимание на </a:t>
            </a:r>
            <a:r>
              <a:rPr lang="ru-RU" dirty="0" err="1"/>
              <a:t>гипоэстрогенное</a:t>
            </a:r>
            <a:r>
              <a:rPr lang="ru-RU" dirty="0"/>
              <a:t> состояние вульвы и слизистой влагалища, </a:t>
            </a:r>
            <a:r>
              <a:rPr lang="ru-RU" dirty="0" err="1"/>
              <a:t>низ¬кое</a:t>
            </a:r>
            <a:r>
              <a:rPr lang="ru-RU" dirty="0"/>
              <a:t> цервикальное число и </a:t>
            </a:r>
            <a:r>
              <a:rPr lang="ru-RU" dirty="0" err="1"/>
              <a:t>гипопластичную</a:t>
            </a:r>
            <a:r>
              <a:rPr lang="ru-RU" dirty="0"/>
              <a:t> матку, что четко </a:t>
            </a:r>
            <a:r>
              <a:rPr lang="ru-RU" dirty="0" err="1"/>
              <a:t>кор¬релирует</a:t>
            </a:r>
            <a:r>
              <a:rPr lang="ru-RU" dirty="0"/>
              <a:t> с длительностью заболевания.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7985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dirty="0"/>
              <a:t>Лабораторные </a:t>
            </a:r>
            <a:r>
              <a:rPr lang="ru-RU" dirty="0" smtClean="0"/>
              <a:t>исследования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r>
              <a:rPr lang="ru-RU" dirty="0" smtClean="0"/>
              <a:t>Гормональные </a:t>
            </a:r>
            <a:r>
              <a:rPr lang="ru-RU" dirty="0"/>
              <a:t>исследования наиболее информативны в </a:t>
            </a:r>
            <a:r>
              <a:rPr lang="ru-RU" dirty="0" err="1"/>
              <a:t>диа</a:t>
            </a:r>
            <a:r>
              <a:rPr lang="ru-RU" dirty="0"/>
              <a:t>-гностике </a:t>
            </a:r>
            <a:r>
              <a:rPr lang="ru-RU" dirty="0" err="1"/>
              <a:t>гиперпролактинемии</a:t>
            </a:r>
            <a:r>
              <a:rPr lang="ru-RU" dirty="0"/>
              <a:t>. При функциональной </a:t>
            </a:r>
            <a:r>
              <a:rPr lang="ru-RU" dirty="0" err="1"/>
              <a:t>гиперпро-лактинемии</a:t>
            </a:r>
            <a:r>
              <a:rPr lang="ru-RU" dirty="0"/>
              <a:t> уровень пролактина не превышает 3000 </a:t>
            </a:r>
            <a:r>
              <a:rPr lang="ru-RU" dirty="0" err="1"/>
              <a:t>мМЕ</a:t>
            </a:r>
            <a:r>
              <a:rPr lang="ru-RU" dirty="0"/>
              <a:t>/л. При уровне пролактина 3500-8000 </a:t>
            </a:r>
            <a:r>
              <a:rPr lang="ru-RU" dirty="0" err="1"/>
              <a:t>мМЕ</a:t>
            </a:r>
            <a:r>
              <a:rPr lang="ru-RU" dirty="0"/>
              <a:t>/л вероятность </a:t>
            </a:r>
            <a:r>
              <a:rPr lang="ru-RU" dirty="0" err="1"/>
              <a:t>микроадено¬мы</a:t>
            </a:r>
            <a:r>
              <a:rPr lang="ru-RU" dirty="0"/>
              <a:t> гипофиза составляет 70-85%. Концентрация гонадотропинов в крови (ЛГ и ФСГ) снижается соответственно нарастанию </a:t>
            </a:r>
            <a:r>
              <a:rPr lang="ru-RU" dirty="0" err="1"/>
              <a:t>уров¬ня</a:t>
            </a:r>
            <a:r>
              <a:rPr lang="ru-RU" dirty="0"/>
              <a:t> пролактина. Те же закономерности характерны для </a:t>
            </a:r>
            <a:r>
              <a:rPr lang="ru-RU" dirty="0" err="1"/>
              <a:t>эстрадиола</a:t>
            </a:r>
            <a:r>
              <a:rPr lang="ru-RU" dirty="0"/>
              <a:t> и тестостерона, то есть чем выше уровень пролактина, тем ниже концентрация </a:t>
            </a:r>
            <a:r>
              <a:rPr lang="ru-RU" dirty="0" err="1"/>
              <a:t>эстрадиола</a:t>
            </a:r>
            <a:r>
              <a:rPr lang="ru-RU" dirty="0"/>
              <a:t> и тестостерона. При повышенной </a:t>
            </a:r>
            <a:r>
              <a:rPr lang="ru-RU" dirty="0" err="1"/>
              <a:t>кон¬центрации</a:t>
            </a:r>
            <a:r>
              <a:rPr lang="ru-RU" dirty="0"/>
              <a:t> в крови пролактина необходимо исследование </a:t>
            </a:r>
            <a:r>
              <a:rPr lang="ru-RU" dirty="0" err="1"/>
              <a:t>тирео¬идных</a:t>
            </a:r>
            <a:r>
              <a:rPr lang="ru-RU" dirty="0"/>
              <a:t> гормонов для исключения гипотиреоза.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58166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Инструментальные 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исследования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Исследование 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глазного дна и полей зрения. Изменение сосудов глазного дна или битемпоральное сужение полей зрения может указывать на 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макроаденому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гипофиза.</a:t>
            </a:r>
          </a:p>
          <a:p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Трансвагинальная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эхография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помогает в 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дифференциаль¬ной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диагностике с СПКЯ. Для 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гиперпролактинемии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 характерны 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мультифолликулярные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 яичники, которые характеризуются нор-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мальными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 размерами и объемом с множеством фолликулов 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диа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-метром 4-8 мм, диффузно расположенных в строме.</a:t>
            </a:r>
          </a:p>
          <a:p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Рентгенография, КТ и МРТ области гипофиза.</a:t>
            </a:r>
          </a:p>
          <a:p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Дифференциальная диагностика</a:t>
            </a:r>
          </a:p>
          <a:p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В первую очередь необходимо исключить гипотиреоз (см. «Синдром гипотиреоза»).</a:t>
            </a:r>
          </a:p>
          <a:p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У женщин с гирсутизмом и 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гиперпролактинемией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исключают СПКЯ.</a:t>
            </a:r>
          </a:p>
        </p:txBody>
      </p:sp>
    </p:spTree>
    <p:extLst>
      <p:ext uri="{BB962C8B-B14F-4D97-AF65-F5344CB8AC3E}">
        <p14:creationId xmlns:p14="http://schemas.microsoft.com/office/powerpoint/2010/main" val="1050038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dirty="0" smtClean="0"/>
              <a:t>Лечение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62500" lnSpcReduction="20000"/>
          </a:bodyPr>
          <a:lstStyle/>
          <a:p>
            <a:r>
              <a:rPr lang="ru-RU" dirty="0" smtClean="0"/>
              <a:t>Терапию </a:t>
            </a:r>
            <a:r>
              <a:rPr lang="ru-RU" dirty="0"/>
              <a:t>проводят с учетом различных форм </a:t>
            </a:r>
            <a:r>
              <a:rPr lang="ru-RU" dirty="0" err="1"/>
              <a:t>гиперпролакти¬немии</a:t>
            </a:r>
            <a:r>
              <a:rPr lang="ru-RU" dirty="0"/>
              <a:t>. В первую очередь необходимо исключить первичный </a:t>
            </a:r>
            <a:r>
              <a:rPr lang="ru-RU" dirty="0" err="1"/>
              <a:t>ги¬потиреоз</a:t>
            </a:r>
            <a:r>
              <a:rPr lang="ru-RU" dirty="0"/>
              <a:t>.</a:t>
            </a:r>
          </a:p>
          <a:p>
            <a:r>
              <a:rPr lang="ru-RU" dirty="0"/>
              <a:t>Медикаментозное лечение</a:t>
            </a:r>
          </a:p>
          <a:p>
            <a:r>
              <a:rPr lang="ru-RU" dirty="0"/>
              <a:t>В лечении используют агонисты дофамина. Наиболее </a:t>
            </a:r>
            <a:r>
              <a:rPr lang="ru-RU" dirty="0" err="1"/>
              <a:t>популя¬рен</a:t>
            </a:r>
            <a:r>
              <a:rPr lang="ru-RU" dirty="0"/>
              <a:t> </a:t>
            </a:r>
            <a:r>
              <a:rPr lang="ru-RU" dirty="0" err="1"/>
              <a:t>бромокриптин</a:t>
            </a:r>
            <a:r>
              <a:rPr lang="ru-RU" dirty="0"/>
              <a:t>, который назначают в дозе 1,25 мг, постепенно повышая ее до 7,5-10 мг/</a:t>
            </a:r>
            <a:r>
              <a:rPr lang="ru-RU" dirty="0" err="1"/>
              <a:t>сут</a:t>
            </a:r>
            <a:r>
              <a:rPr lang="ru-RU" dirty="0"/>
              <a:t> под контролем пролактина в крови и до восстановления овуляторных менструальных циклов, затем дозу можно уменьшить до 2,5 мг/</a:t>
            </a:r>
            <a:r>
              <a:rPr lang="ru-RU" dirty="0" err="1"/>
              <a:t>сут</a:t>
            </a:r>
            <a:r>
              <a:rPr lang="ru-RU" dirty="0"/>
              <a:t> в течение 6-8 мес. Овуляция наступает, как правило, на 4-8-й неделе лечения, фертильность восстанавливается в 75-90% наблюдений. </a:t>
            </a:r>
            <a:r>
              <a:rPr lang="ru-RU" dirty="0" err="1"/>
              <a:t>Каберголин</a:t>
            </a:r>
            <a:r>
              <a:rPr lang="ru-RU" dirty="0"/>
              <a:t> назначают по 2,5 мг/</a:t>
            </a:r>
            <a:r>
              <a:rPr lang="ru-RU" dirty="0" err="1"/>
              <a:t>нед</a:t>
            </a:r>
            <a:r>
              <a:rPr lang="ru-RU" dirty="0"/>
              <a:t> под контролем уровня пролактина в крови.</a:t>
            </a:r>
          </a:p>
          <a:p>
            <a:r>
              <a:rPr lang="ru-RU" dirty="0"/>
              <a:t>Хирургическое и лучевое лечение</a:t>
            </a:r>
          </a:p>
          <a:p>
            <a:r>
              <a:rPr lang="ru-RU" dirty="0" smtClean="0"/>
              <a:t>Дальнейшее </a:t>
            </a:r>
            <a:r>
              <a:rPr lang="ru-RU" dirty="0"/>
              <a:t>ведение</a:t>
            </a:r>
          </a:p>
          <a:p>
            <a:r>
              <a:rPr lang="ru-RU" dirty="0"/>
              <a:t>Необходимо диспансерное наблюдение, особенно при про-</a:t>
            </a:r>
            <a:r>
              <a:rPr lang="ru-RU" dirty="0" err="1"/>
              <a:t>лактиномах</a:t>
            </a:r>
            <a:r>
              <a:rPr lang="ru-RU" dirty="0"/>
              <a:t> гипофиза. С этой целью рекомендуют раз в год </a:t>
            </a:r>
            <a:r>
              <a:rPr lang="ru-RU" dirty="0" err="1"/>
              <a:t>про¬водить</a:t>
            </a:r>
            <a:r>
              <a:rPr lang="ru-RU" dirty="0"/>
              <a:t> МРТ, осмотр офтальмологом, два раза в год определять содержание пролактина в крови.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55328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dirty="0"/>
              <a:t>СИНДРОМ РЕЗИСТЕНТНЫХ </a:t>
            </a:r>
            <a:r>
              <a:rPr lang="ru-RU" dirty="0" smtClean="0"/>
              <a:t>ЯИЧНИКОВ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r>
              <a:rPr lang="ru-RU" dirty="0" smtClean="0"/>
              <a:t>Синдром </a:t>
            </a:r>
            <a:r>
              <a:rPr lang="ru-RU" dirty="0"/>
              <a:t>резистентных яичников (СРЯ) возникает у женщин в возрасте до 35 лет, характеризуется вторичной аменореей, макро- и микроскопически неизмененными яичниками и повышенным уровнем гонадотропинов.</a:t>
            </a:r>
          </a:p>
          <a:p>
            <a:r>
              <a:rPr lang="ru-RU" dirty="0"/>
              <a:t>Код МКБ-10</a:t>
            </a:r>
          </a:p>
          <a:p>
            <a:r>
              <a:rPr lang="ru-RU" dirty="0"/>
              <a:t>N91.2. Аменорея неуточненная.</a:t>
            </a:r>
          </a:p>
          <a:p>
            <a:r>
              <a:rPr lang="ru-RU" b="1" i="1" dirty="0"/>
              <a:t>Этиология и патогенез</a:t>
            </a:r>
          </a:p>
          <a:p>
            <a:r>
              <a:rPr lang="ru-RU" dirty="0"/>
              <a:t>Возможно, развитие синдрома резистентных яичников </a:t>
            </a:r>
            <a:r>
              <a:rPr lang="ru-RU" dirty="0" err="1"/>
              <a:t>связа¬но</a:t>
            </a:r>
            <a:r>
              <a:rPr lang="ru-RU" dirty="0"/>
              <a:t> с генетически обусловленными дефектами рецепторного </a:t>
            </a:r>
            <a:r>
              <a:rPr lang="ru-RU" dirty="0" err="1"/>
              <a:t>аппа¬рата</a:t>
            </a:r>
            <a:r>
              <a:rPr lang="ru-RU" dirty="0"/>
              <a:t> фолликулов. Есть данные, указывающие на аутоиммунную природу патологии — присутствие АТ, блокирующих рецепторы к ФСГ в яичниках, что подтверждается частым сочетанием с </a:t>
            </a:r>
            <a:r>
              <a:rPr lang="ru-RU" dirty="0" err="1"/>
              <a:t>раз¬личными</a:t>
            </a:r>
            <a:r>
              <a:rPr lang="ru-RU" dirty="0"/>
              <a:t> аутоиммунными заболеваниями. Большая роль </a:t>
            </a:r>
            <a:r>
              <a:rPr lang="ru-RU" dirty="0" err="1"/>
              <a:t>отво¬дится</a:t>
            </a:r>
            <a:r>
              <a:rPr lang="ru-RU" dirty="0"/>
              <a:t> </a:t>
            </a:r>
            <a:r>
              <a:rPr lang="ru-RU" dirty="0" err="1"/>
              <a:t>внутрияичниковым</a:t>
            </a:r>
            <a:r>
              <a:rPr lang="ru-RU" dirty="0"/>
              <a:t> факторам, регулирующим связывание ФСГ с рецепторами фолликулов.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69995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dirty="0"/>
              <a:t>Клиническая </a:t>
            </a:r>
            <a:r>
              <a:rPr lang="ru-RU" dirty="0" smtClean="0"/>
              <a:t>картина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r>
              <a:rPr lang="ru-RU" dirty="0" smtClean="0"/>
              <a:t>Клиническая </a:t>
            </a:r>
            <a:r>
              <a:rPr lang="ru-RU" dirty="0"/>
              <a:t>картина характеризуется вторичной аменореей в возрасте до 35 лет. В анамнезе пациенток с СРЯ отмечают на¬</a:t>
            </a:r>
          </a:p>
          <a:p>
            <a:r>
              <a:rPr lang="ru-RU" dirty="0" smtClean="0"/>
              <a:t>следственную </a:t>
            </a:r>
            <a:r>
              <a:rPr lang="ru-RU" dirty="0"/>
              <a:t>отягощенность по нарушениям менструальной и генеративной функций, большую частоту инфекционных и </a:t>
            </a:r>
            <a:r>
              <a:rPr lang="ru-RU" dirty="0" err="1"/>
              <a:t>ауто</a:t>
            </a:r>
            <a:r>
              <a:rPr lang="ru-RU" dirty="0"/>
              <a:t>-иммунных заболеваний. Начало заболевания связывают с </a:t>
            </a:r>
            <a:r>
              <a:rPr lang="ru-RU" dirty="0" err="1"/>
              <a:t>тяже¬лыми</a:t>
            </a:r>
            <a:r>
              <a:rPr lang="ru-RU" dirty="0"/>
              <a:t> вирусными инфекциями, стрессовыми ситуациями. Помимо отсутствия менструации у больных других жалоб нет. Возраст </a:t>
            </a:r>
            <a:r>
              <a:rPr lang="ru-RU" dirty="0" err="1"/>
              <a:t>менархе</a:t>
            </a:r>
            <a:r>
              <a:rPr lang="ru-RU" dirty="0"/>
              <a:t> своевременный, менструации постепенно приобретают характер </a:t>
            </a:r>
            <a:r>
              <a:rPr lang="ru-RU" dirty="0" err="1"/>
              <a:t>олигоменореи</a:t>
            </a:r>
            <a:r>
              <a:rPr lang="ru-RU" dirty="0"/>
              <a:t>, и до 35 лет развивается аменорея, </a:t>
            </a:r>
            <a:r>
              <a:rPr lang="ru-RU" dirty="0" err="1"/>
              <a:t>бе¬ременности</a:t>
            </a:r>
            <a:r>
              <a:rPr lang="ru-RU" dirty="0"/>
              <a:t> бывают редко. Важный информативный признак — отсутствие приливов и других вегетососудистых нарушений, характерных для синдрома истощения яичников и </a:t>
            </a:r>
            <a:r>
              <a:rPr lang="ru-RU" dirty="0" err="1"/>
              <a:t>преждевре¬менной</a:t>
            </a:r>
            <a:r>
              <a:rPr lang="ru-RU" dirty="0"/>
              <a:t> менопаузы. Телосложение женского типа, ИМТ — 20-24, ВПП развиты правильно. При гинекологическом исследовании обращают внимание на </a:t>
            </a:r>
            <a:r>
              <a:rPr lang="ru-RU" dirty="0" err="1"/>
              <a:t>гипоэстрогенные</a:t>
            </a:r>
            <a:r>
              <a:rPr lang="ru-RU" dirty="0"/>
              <a:t> проявления: гиперемию и истончение слизистых оболочек вульвы, влагалища.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15793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dirty="0" smtClean="0"/>
              <a:t>Диагностика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r>
              <a:rPr lang="ru-RU" b="1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Лабораторные </a:t>
            </a:r>
            <a:r>
              <a:rPr lang="ru-RU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исследования</a:t>
            </a:r>
          </a:p>
          <a:p>
            <a:r>
              <a:rPr lang="ru-RU" dirty="0"/>
              <a:t>Решающую роль в диагностике играют высокий уровень ЛГ и ФСГ и низкий — </a:t>
            </a:r>
            <a:r>
              <a:rPr lang="ru-RU" dirty="0" err="1"/>
              <a:t>эстрадиола</a:t>
            </a:r>
            <a:r>
              <a:rPr lang="ru-RU" dirty="0"/>
              <a:t>; уровень пролактина в пределах нормы. </a:t>
            </a:r>
            <a:r>
              <a:rPr lang="ru-RU" dirty="0" err="1"/>
              <a:t>Гестагеновая</a:t>
            </a:r>
            <a:r>
              <a:rPr lang="ru-RU" dirty="0"/>
              <a:t> проба отрицательная, проба с эстрогенами и гестагенами всегда положительная, проба с </a:t>
            </a:r>
            <a:r>
              <a:rPr lang="ru-RU" dirty="0" err="1"/>
              <a:t>кломифеном</a:t>
            </a:r>
            <a:r>
              <a:rPr lang="ru-RU" dirty="0"/>
              <a:t> </a:t>
            </a:r>
            <a:r>
              <a:rPr lang="ru-RU" dirty="0" err="1"/>
              <a:t>от¬рицательная</a:t>
            </a:r>
            <a:r>
              <a:rPr lang="ru-RU" dirty="0"/>
              <a:t>. При </a:t>
            </a:r>
            <a:r>
              <a:rPr lang="ru-RU" dirty="0" err="1"/>
              <a:t>гипергонадотропных</a:t>
            </a:r>
            <a:r>
              <a:rPr lang="ru-RU" dirty="0"/>
              <a:t> формах аменореи </a:t>
            </a:r>
            <a:r>
              <a:rPr lang="ru-RU" dirty="0" err="1"/>
              <a:t>кло</a:t>
            </a:r>
            <a:r>
              <a:rPr lang="ru-RU" dirty="0"/>
              <a:t>- </a:t>
            </a:r>
            <a:r>
              <a:rPr lang="ru-RU" dirty="0" err="1"/>
              <a:t>мифеновая</a:t>
            </a:r>
            <a:r>
              <a:rPr lang="ru-RU" dirty="0"/>
              <a:t> проба нецелесообразна, поскольку она направлена на повышение синтеза и выделения гонадотропинов, которые и так повышены. Реакция гонадотропной функции гипофиза на </a:t>
            </a:r>
            <a:r>
              <a:rPr lang="ru-RU" dirty="0" err="1"/>
              <a:t>введе¬ние</a:t>
            </a:r>
            <a:r>
              <a:rPr lang="ru-RU" dirty="0"/>
              <a:t> эстрогенов адекватная: происходит снижение уровня ФСГ, что указывает на сохранность механизмов обратных связей и </a:t>
            </a:r>
            <a:r>
              <a:rPr lang="ru-RU" dirty="0" err="1"/>
              <a:t>яични¬ковый</a:t>
            </a:r>
            <a:r>
              <a:rPr lang="ru-RU" dirty="0"/>
              <a:t> генез заболевания.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09428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85000" lnSpcReduction="10000"/>
          </a:bodyPr>
          <a:lstStyle/>
          <a:p>
            <a:r>
              <a:rPr lang="ru-RU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Инструментальные исследования</a:t>
            </a:r>
          </a:p>
          <a:p>
            <a:r>
              <a:rPr lang="ru-RU" dirty="0"/>
              <a:t>При УЗИ определяют нормальных размеров яичники с </a:t>
            </a:r>
            <a:r>
              <a:rPr lang="ru-RU" dirty="0" err="1"/>
              <a:t>множе-ством</a:t>
            </a:r>
            <a:r>
              <a:rPr lang="ru-RU" dirty="0"/>
              <a:t> фолликулов диаметром до 5-6 мм; матка нормальных раз-</a:t>
            </a:r>
            <a:r>
              <a:rPr lang="ru-RU" dirty="0" err="1"/>
              <a:t>меров</a:t>
            </a:r>
            <a:r>
              <a:rPr lang="ru-RU" dirty="0"/>
              <a:t>, эндометрий тонкий.</a:t>
            </a:r>
          </a:p>
          <a:p>
            <a:r>
              <a:rPr lang="ru-RU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Дифференциальная диагностика</a:t>
            </a:r>
          </a:p>
          <a:p>
            <a:r>
              <a:rPr lang="ru-RU" dirty="0"/>
              <a:t>Проводят с синдромом истощения яичников, для которого ха-</a:t>
            </a:r>
            <a:r>
              <a:rPr lang="ru-RU" dirty="0" err="1"/>
              <a:t>рактерно</a:t>
            </a:r>
            <a:r>
              <a:rPr lang="ru-RU" dirty="0"/>
              <a:t> повышение уровня гонадотропинов (ЛГ, ФСГ), но по данным УЗИ в яичниках не визуализируются фолликулы, а сим-</a:t>
            </a:r>
            <a:r>
              <a:rPr lang="ru-RU" dirty="0" err="1"/>
              <a:t>птоматика</a:t>
            </a:r>
            <a:r>
              <a:rPr lang="ru-RU" dirty="0"/>
              <a:t> характеризуется климактерическими </a:t>
            </a:r>
            <a:r>
              <a:rPr lang="ru-RU" dirty="0" err="1"/>
              <a:t>вегетососуди¬стыми</a:t>
            </a:r>
            <a:r>
              <a:rPr lang="ru-RU" dirty="0"/>
              <a:t> нарушениями.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12581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dirty="0" smtClean="0"/>
              <a:t>Лечение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ru-RU" dirty="0" smtClean="0"/>
              <a:t>Лечение </a:t>
            </a:r>
            <a:r>
              <a:rPr lang="ru-RU" dirty="0"/>
              <a:t>синдрома резистентных яичников предусматривает применение препаратов ЗГТ (</a:t>
            </a:r>
            <a:r>
              <a:rPr lang="ru-RU" dirty="0" err="1"/>
              <a:t>фемостона</a:t>
            </a:r>
            <a:r>
              <a:rPr lang="ru-RU" dirty="0"/>
              <a:t> 1/5*). Терапия </a:t>
            </a:r>
            <a:r>
              <a:rPr lang="ru-RU" dirty="0" err="1"/>
              <a:t>направ¬лена</a:t>
            </a:r>
            <a:r>
              <a:rPr lang="ru-RU" dirty="0"/>
              <a:t> на профилактику </a:t>
            </a:r>
            <a:r>
              <a:rPr lang="ru-RU" dirty="0" err="1"/>
              <a:t>эстрогендефицитных</a:t>
            </a:r>
            <a:r>
              <a:rPr lang="ru-RU" dirty="0"/>
              <a:t> состояний и </a:t>
            </a:r>
            <a:r>
              <a:rPr lang="ru-RU" dirty="0" err="1"/>
              <a:t>нор¬мализацию</a:t>
            </a:r>
            <a:r>
              <a:rPr lang="ru-RU" dirty="0"/>
              <a:t> менструального цикла, а также подавление уровня гонадотропинов. Восстановление генеративной функции </a:t>
            </a:r>
            <a:r>
              <a:rPr lang="ru-RU" dirty="0" err="1"/>
              <a:t>возмож¬но</a:t>
            </a:r>
            <a:r>
              <a:rPr lang="ru-RU" dirty="0"/>
              <a:t> с помощью ВРТ путем </a:t>
            </a:r>
            <a:r>
              <a:rPr lang="ru-RU" dirty="0" err="1"/>
              <a:t>эстракорпорального</a:t>
            </a:r>
            <a:r>
              <a:rPr lang="ru-RU" dirty="0"/>
              <a:t> оплодотворения (ЭКО) с </a:t>
            </a:r>
            <a:r>
              <a:rPr lang="ru-RU" dirty="0" err="1"/>
              <a:t>донацией</a:t>
            </a:r>
            <a:r>
              <a:rPr lang="ru-RU" dirty="0"/>
              <a:t> яйцеклетки.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71754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dirty="0"/>
              <a:t>СИНДРОМ ИСТОЩЕНИЯ </a:t>
            </a:r>
            <a:r>
              <a:rPr lang="ru-RU" dirty="0" smtClean="0"/>
              <a:t>ЯИЧНИКОВ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r>
              <a:rPr lang="ru-RU" dirty="0" smtClean="0"/>
              <a:t>Синдром </a:t>
            </a:r>
            <a:r>
              <a:rPr lang="ru-RU" dirty="0"/>
              <a:t>истощения яичников, или преждевременная </a:t>
            </a:r>
            <a:r>
              <a:rPr lang="ru-RU" dirty="0" err="1"/>
              <a:t>недоста</a:t>
            </a:r>
            <a:r>
              <a:rPr lang="ru-RU" dirty="0"/>
              <a:t>-точность яичников, — </a:t>
            </a:r>
            <a:r>
              <a:rPr lang="ru-RU" dirty="0" err="1"/>
              <a:t>симптомокомплекс</a:t>
            </a:r>
            <a:r>
              <a:rPr lang="ru-RU" dirty="0"/>
              <a:t>, характеризующийся вторичной аменореей, симптомами дефицита эстрогенов (</a:t>
            </a:r>
            <a:r>
              <a:rPr lang="ru-RU" dirty="0" err="1"/>
              <a:t>при¬ливы</a:t>
            </a:r>
            <a:r>
              <a:rPr lang="ru-RU" dirty="0"/>
              <a:t>, потливость и др.) и повышением уровня гонадотропинов (ФСГ и ЛГ) у женщин в возрасте до 40 лет, имевших в прошлом нормальные менструальную и генеративную функции.</a:t>
            </a:r>
          </a:p>
          <a:p>
            <a:r>
              <a:rPr lang="ru-RU" dirty="0"/>
              <a:t>Код МКБ-10</a:t>
            </a:r>
          </a:p>
          <a:p>
            <a:r>
              <a:rPr lang="ru-RU" dirty="0"/>
              <a:t>E28.3. Первичная яичниковая недостаточность.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03184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dirty="0"/>
              <a:t>Этиология и </a:t>
            </a:r>
            <a:r>
              <a:rPr lang="ru-RU" dirty="0" smtClean="0"/>
              <a:t>патогенез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r>
              <a:rPr lang="ru-RU" dirty="0" smtClean="0"/>
              <a:t>Одна </a:t>
            </a:r>
            <a:r>
              <a:rPr lang="ru-RU" dirty="0"/>
              <a:t>из причин — хромосомные аномалии, в частности, </a:t>
            </a:r>
            <a:r>
              <a:rPr lang="ru-RU" dirty="0" err="1"/>
              <a:t>нали¬чие</a:t>
            </a:r>
            <a:r>
              <a:rPr lang="ru-RU" dirty="0"/>
              <a:t> трех Х-хромосом. Установлено, что различные </a:t>
            </a:r>
            <a:r>
              <a:rPr lang="ru-RU" dirty="0" err="1"/>
              <a:t>неблагоприят¬ные</a:t>
            </a:r>
            <a:r>
              <a:rPr lang="ru-RU" dirty="0"/>
              <a:t> факторы как в антенатальном, так и в постнатальном периоде (радиация, химические вещества, тератогенные ЛС, вирусы </a:t>
            </a:r>
            <a:r>
              <a:rPr lang="ru-RU" dirty="0" err="1"/>
              <a:t>грип¬па</a:t>
            </a:r>
            <a:r>
              <a:rPr lang="ru-RU" dirty="0"/>
              <a:t>, краснухи, паротита) могут привести к повреждению гонад и замещению их соединительной тканью и </a:t>
            </a:r>
            <a:r>
              <a:rPr lang="ru-RU" dirty="0" err="1"/>
              <a:t>апоптозу</a:t>
            </a:r>
            <a:r>
              <a:rPr lang="ru-RU" dirty="0"/>
              <a:t> гормонально-активных клеток фолликулов. Вероятно, на фоне неполноценного генома любые экзогенные воздействия (инфекционные </a:t>
            </a:r>
            <a:r>
              <a:rPr lang="ru-RU" dirty="0" err="1"/>
              <a:t>заболева¬ния</a:t>
            </a:r>
            <a:r>
              <a:rPr lang="ru-RU" dirty="0"/>
              <a:t>, интоксикации, стрессы) могут способствовать развитию </a:t>
            </a:r>
            <a:r>
              <a:rPr lang="ru-RU" dirty="0" err="1"/>
              <a:t>син¬дрома</a:t>
            </a:r>
            <a:r>
              <a:rPr lang="ru-RU" dirty="0"/>
              <a:t> истощения яичников. В результате резкого прекращения гормональной функции яичников по механизмам отрицательной обратной связи повышается продукция </a:t>
            </a:r>
            <a:r>
              <a:rPr lang="ru-RU" dirty="0" err="1"/>
              <a:t>гонадолиберина</a:t>
            </a:r>
            <a:r>
              <a:rPr lang="ru-RU" dirty="0"/>
              <a:t> и, </a:t>
            </a:r>
            <a:r>
              <a:rPr lang="ru-RU" dirty="0" err="1"/>
              <a:t>соот-ветственно</a:t>
            </a:r>
            <a:r>
              <a:rPr lang="ru-RU" dirty="0"/>
              <a:t>, гонадотропинов, поэтому данный вид аменореи </a:t>
            </a:r>
            <a:r>
              <a:rPr lang="ru-RU" dirty="0" err="1"/>
              <a:t>от¬носится</a:t>
            </a:r>
            <a:r>
              <a:rPr lang="ru-RU" dirty="0"/>
              <a:t> к </a:t>
            </a:r>
            <a:r>
              <a:rPr lang="ru-RU" dirty="0" err="1"/>
              <a:t>гипергонадотропным</a:t>
            </a:r>
            <a:r>
              <a:rPr lang="ru-RU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59204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r>
              <a:rPr lang="ru-RU" dirty="0"/>
              <a:t>Синдром истощения яичников может развиться после </a:t>
            </a:r>
            <a:r>
              <a:rPr lang="ru-RU" dirty="0" err="1"/>
              <a:t>субто-тальной</a:t>
            </a:r>
            <a:r>
              <a:rPr lang="ru-RU" dirty="0"/>
              <a:t> резекции яичников по поводу </a:t>
            </a:r>
            <a:r>
              <a:rPr lang="ru-RU" dirty="0" err="1"/>
              <a:t>цистаденомы</a:t>
            </a:r>
            <a:r>
              <a:rPr lang="ru-RU" dirty="0"/>
              <a:t>, особенно </a:t>
            </a:r>
            <a:r>
              <a:rPr lang="ru-RU" dirty="0" err="1"/>
              <a:t>эндометриоидных</a:t>
            </a:r>
            <a:r>
              <a:rPr lang="ru-RU" dirty="0"/>
              <a:t> кист яичников. Иногда при операциях по </a:t>
            </a:r>
            <a:r>
              <a:rPr lang="ru-RU" dirty="0" err="1"/>
              <a:t>пово¬ду</a:t>
            </a:r>
            <a:r>
              <a:rPr lang="ru-RU" dirty="0"/>
              <a:t> трубной беременности, консервативной </a:t>
            </a:r>
            <a:r>
              <a:rPr lang="ru-RU" dirty="0" err="1"/>
              <a:t>миомэктомии</a:t>
            </a:r>
            <a:r>
              <a:rPr lang="ru-RU" dirty="0"/>
              <a:t> и других проводят неоправданную резекцию яичников в связи с их так </a:t>
            </a:r>
            <a:r>
              <a:rPr lang="ru-RU" dirty="0" err="1"/>
              <a:t>назы-ваемой</a:t>
            </a:r>
            <a:r>
              <a:rPr lang="ru-RU" dirty="0"/>
              <a:t> кистозной дегенерацией. При этом снижается </a:t>
            </a:r>
            <a:r>
              <a:rPr lang="ru-RU" dirty="0" err="1"/>
              <a:t>фолликуляр¬ный</a:t>
            </a:r>
            <a:r>
              <a:rPr lang="ru-RU" dirty="0"/>
              <a:t> резерв яичников и впоследствии развивается их истощение. Об этом следует помнить практическим врачам и производить резекцию яичников строго по показаниям с максимальным </a:t>
            </a:r>
            <a:r>
              <a:rPr lang="ru-RU" dirty="0" err="1"/>
              <a:t>сохра¬нением</a:t>
            </a:r>
            <a:r>
              <a:rPr lang="ru-RU" dirty="0"/>
              <a:t> коры яичников, содержащей запас примордиальных </a:t>
            </a:r>
            <a:r>
              <a:rPr lang="ru-RU" dirty="0" err="1"/>
              <a:t>фол¬ликулов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6379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dirty="0"/>
              <a:t>Клиническая </a:t>
            </a:r>
            <a:r>
              <a:rPr lang="ru-RU" dirty="0" smtClean="0"/>
              <a:t>картина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r>
              <a:rPr lang="ru-RU" dirty="0" smtClean="0"/>
              <a:t>Характеризуется </a:t>
            </a:r>
            <a:r>
              <a:rPr lang="ru-RU" dirty="0"/>
              <a:t>типичными для постменопаузы </a:t>
            </a:r>
            <a:r>
              <a:rPr lang="ru-RU" dirty="0" err="1"/>
              <a:t>вегетососу-дистыми</a:t>
            </a:r>
            <a:r>
              <a:rPr lang="ru-RU" dirty="0"/>
              <a:t> проявлениями — приливами, потливостью, слабостью, головными болями и так далее с нарушением трудоспособности. Возраст </a:t>
            </a:r>
            <a:r>
              <a:rPr lang="ru-RU" dirty="0" err="1"/>
              <a:t>менархе</a:t>
            </a:r>
            <a:r>
              <a:rPr lang="ru-RU" dirty="0"/>
              <a:t> своевременный, менструальная и генеративная функции не нарушены длительное время. Заболевание начинается с аменореи, редко ей предшествует период </a:t>
            </a:r>
            <a:r>
              <a:rPr lang="ru-RU" dirty="0" err="1"/>
              <a:t>олигоменореи</a:t>
            </a:r>
            <a:r>
              <a:rPr lang="ru-RU" dirty="0"/>
              <a:t>. Для таких женщин ожирение нехарактерно. На фоне аменореи прогрессируют атрофические процессы в молочных железах и половых органах.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56776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dirty="0" smtClean="0"/>
              <a:t>Диагностика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r>
              <a:rPr lang="ru-RU" dirty="0" smtClean="0"/>
              <a:t>Диагностика </a:t>
            </a:r>
            <a:r>
              <a:rPr lang="ru-RU" dirty="0"/>
              <a:t>основывается на данных анамнеза и клинической картины.</a:t>
            </a:r>
          </a:p>
          <a:p>
            <a:r>
              <a:rPr lang="ru-RU" dirty="0"/>
              <a:t>Лабораторные исследования</a:t>
            </a:r>
          </a:p>
          <a:p>
            <a:r>
              <a:rPr lang="ru-RU" dirty="0"/>
              <a:t>Решающая роль принадлежит значительному повышению уровня гонадотропинов, особенно ФСГ, и резкому снижению уровня </a:t>
            </a:r>
            <a:r>
              <a:rPr lang="ru-RU" dirty="0" err="1"/>
              <a:t>эстрадиола</a:t>
            </a:r>
            <a:r>
              <a:rPr lang="ru-RU" dirty="0"/>
              <a:t>. Пробы с гестагенами и </a:t>
            </a:r>
            <a:r>
              <a:rPr lang="ru-RU" dirty="0" err="1"/>
              <a:t>кломифеном</a:t>
            </a:r>
            <a:r>
              <a:rPr lang="ru-RU" dirty="0"/>
              <a:t> — </a:t>
            </a:r>
            <a:r>
              <a:rPr lang="ru-RU" dirty="0" err="1"/>
              <a:t>отри¬цательные</a:t>
            </a:r>
            <a:r>
              <a:rPr lang="ru-RU" dirty="0"/>
              <a:t>, эстрогенами и гестагенами — положительные.</a:t>
            </a:r>
          </a:p>
          <a:p>
            <a:r>
              <a:rPr lang="ru-RU" dirty="0"/>
              <a:t>Инструментальные исследования</a:t>
            </a:r>
          </a:p>
          <a:p>
            <a:r>
              <a:rPr lang="ru-RU" dirty="0"/>
              <a:t>При </a:t>
            </a:r>
            <a:r>
              <a:rPr lang="ru-RU" dirty="0" err="1"/>
              <a:t>трансвагинальной</a:t>
            </a:r>
            <a:r>
              <a:rPr lang="ru-RU" dirty="0"/>
              <a:t> </a:t>
            </a:r>
            <a:r>
              <a:rPr lang="ru-RU" dirty="0" err="1"/>
              <a:t>эхографии</a:t>
            </a:r>
            <a:r>
              <a:rPr lang="ru-RU" dirty="0"/>
              <a:t> яичники уменьшены в </a:t>
            </a:r>
            <a:r>
              <a:rPr lang="ru-RU" dirty="0" err="1"/>
              <a:t>раз¬мерах</a:t>
            </a:r>
            <a:r>
              <a:rPr lang="ru-RU" dirty="0"/>
              <a:t>, фолликулы отсутствуют, матка уменьшена, эндометрий линейный.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64359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dirty="0"/>
              <a:t>Дифференциальная </a:t>
            </a:r>
            <a:r>
              <a:rPr lang="ru-RU" dirty="0" smtClean="0"/>
              <a:t>диагностика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Проводят </a:t>
            </a: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с синдромом резистентных яичников и </a:t>
            </a:r>
            <a:r>
              <a:rPr lang="ru-RU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преждевре¬менной</a:t>
            </a: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менопаузой — возрастным, физиологическим, </a:t>
            </a:r>
            <a:r>
              <a:rPr lang="ru-RU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генети¬чески</a:t>
            </a: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детерминированным процессом. Климакс, как известно, проходит с постепенным угасанием функции репродуктивной системы. Завершение менструаций не свидетельствует о </a:t>
            </a:r>
            <a:r>
              <a:rPr lang="ru-RU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прекра¬щении</a:t>
            </a: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гормональной функции яичников, которая продолжается в постменопаузе достаточно длительное время. При синдроме </a:t>
            </a:r>
            <a:r>
              <a:rPr lang="ru-RU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ис-тощения</a:t>
            </a: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яичников </a:t>
            </a:r>
            <a:r>
              <a:rPr lang="ru-RU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гестагеновая</a:t>
            </a: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проба отрицательная, тогда как при преждевременной менопаузе может быть положительной. При синдроме истощения яичников резко, без периода </a:t>
            </a:r>
            <a:r>
              <a:rPr lang="ru-RU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олигоме¬нореи</a:t>
            </a: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прекращается не только менструальная, но и гормональная функция яичников по типу кастрации; фолликулярный аппарат яичников отсутствует, поэтому стимуляция овуляции </a:t>
            </a:r>
            <a:r>
              <a:rPr lang="ru-RU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неэффек¬тивна</a:t>
            </a: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Эти данные важны для практикующих врачей, поскольку пациентки с синдромом истощения яичников часто обращаются именно по поводу вторичного бесплодия.</a:t>
            </a:r>
          </a:p>
          <a:p>
            <a:endParaRPr lang="ru-RU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3973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dirty="0" smtClean="0"/>
              <a:t>Лечение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dirty="0" smtClean="0"/>
              <a:t>Лечение </a:t>
            </a:r>
            <a:r>
              <a:rPr lang="ru-RU" dirty="0"/>
              <a:t>направлено на профилактику и терапию </a:t>
            </a:r>
            <a:r>
              <a:rPr lang="ru-RU" dirty="0" err="1"/>
              <a:t>эстрогендефи</a:t>
            </a:r>
            <a:r>
              <a:rPr lang="ru-RU" dirty="0"/>
              <a:t>- </a:t>
            </a:r>
            <a:r>
              <a:rPr lang="ru-RU" dirty="0" err="1"/>
              <a:t>цитных</a:t>
            </a:r>
            <a:r>
              <a:rPr lang="ru-RU" dirty="0"/>
              <a:t> состояний: вегетососудистых нарушений, урогенитальных расстройств, остеопороза и сердечно-сосудистых заболеваний. С этой целью проводят ЗГТ препаратами натуральных эстрогенов до естественной менопаузы. Восстановление генеративной </a:t>
            </a:r>
            <a:r>
              <a:rPr lang="ru-RU" dirty="0" err="1"/>
              <a:t>функ¬ции</a:t>
            </a:r>
            <a:r>
              <a:rPr lang="ru-RU" dirty="0"/>
              <a:t> возможно путем ЭКО с </a:t>
            </a:r>
            <a:r>
              <a:rPr lang="ru-RU" dirty="0" err="1"/>
              <a:t>донацией</a:t>
            </a:r>
            <a:r>
              <a:rPr lang="ru-RU" dirty="0"/>
              <a:t> яйцеклетки.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17890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dirty="0"/>
              <a:t>СИНДРОМ ГИПЕРТОРМОЖЕНИЯ</a:t>
            </a:r>
            <a:br>
              <a:rPr lang="ru-RU" dirty="0"/>
            </a:br>
            <a:r>
              <a:rPr lang="ru-RU" dirty="0" smtClean="0"/>
              <a:t>ЯИЧНИКОВ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dirty="0" smtClean="0"/>
              <a:t>Эта </a:t>
            </a:r>
            <a:r>
              <a:rPr lang="ru-RU" dirty="0"/>
              <a:t>форма вторичной аменореи характеризуется отсутствием менструаций после длительного приема препаратов, тормозящих гонадотропную функцию гипофиза. Синдром </a:t>
            </a:r>
            <a:r>
              <a:rPr lang="ru-RU" dirty="0" err="1"/>
              <a:t>гиперторможения</a:t>
            </a:r>
            <a:r>
              <a:rPr lang="ru-RU" dirty="0"/>
              <a:t> яичников — ятрогенная патология.</a:t>
            </a:r>
          </a:p>
          <a:p>
            <a:r>
              <a:rPr lang="ru-RU" dirty="0" smtClean="0"/>
              <a:t>Код </a:t>
            </a:r>
            <a:r>
              <a:rPr lang="ru-RU" dirty="0"/>
              <a:t>МКБ-10</a:t>
            </a:r>
          </a:p>
          <a:p>
            <a:r>
              <a:rPr lang="ru-RU" dirty="0"/>
              <a:t>E89.4. Нарушение функции яичников, возникшее после меди-</a:t>
            </a:r>
            <a:r>
              <a:rPr lang="ru-RU" dirty="0" err="1"/>
              <a:t>цинских</a:t>
            </a:r>
            <a:r>
              <a:rPr lang="ru-RU" dirty="0"/>
              <a:t> процедур.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80338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dirty="0"/>
              <a:t>Этиология и </a:t>
            </a:r>
            <a:r>
              <a:rPr lang="ru-RU" dirty="0" smtClean="0"/>
              <a:t>патогенез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r>
              <a:rPr lang="ru-RU" dirty="0" smtClean="0"/>
              <a:t>Торможение </a:t>
            </a:r>
            <a:r>
              <a:rPr lang="ru-RU" dirty="0"/>
              <a:t>гонадотропной секреции после длительного ее подавления эстроген-</a:t>
            </a:r>
            <a:r>
              <a:rPr lang="ru-RU" dirty="0" err="1"/>
              <a:t>гестагенными</a:t>
            </a:r>
            <a:r>
              <a:rPr lang="ru-RU" dirty="0"/>
              <a:t> препаратами КОК приводит к развитию вторичной аменореи. Полагают, что синдром </a:t>
            </a:r>
            <a:r>
              <a:rPr lang="ru-RU" dirty="0" err="1"/>
              <a:t>гипертор-можения</a:t>
            </a:r>
            <a:r>
              <a:rPr lang="ru-RU" dirty="0"/>
              <a:t> яичников после приема КОК развивается при </a:t>
            </a:r>
            <a:r>
              <a:rPr lang="ru-RU" dirty="0" err="1"/>
              <a:t>генетиче¬ски</a:t>
            </a:r>
            <a:r>
              <a:rPr lang="ru-RU" dirty="0"/>
              <a:t> обусловленной недостаточной секреции гипоталамического </a:t>
            </a:r>
            <a:r>
              <a:rPr lang="ru-RU" dirty="0" err="1"/>
              <a:t>рилизинг</a:t>
            </a:r>
            <a:r>
              <a:rPr lang="ru-RU" dirty="0"/>
              <a:t>-гормона, а также при приеме препаратов II поколения: КОК последнего поколения не обладают </a:t>
            </a:r>
            <a:r>
              <a:rPr lang="ru-RU" dirty="0" err="1" smtClean="0"/>
              <a:t>подобнЬыми</a:t>
            </a:r>
            <a:r>
              <a:rPr lang="ru-RU" dirty="0" smtClean="0"/>
              <a:t> </a:t>
            </a:r>
            <a:r>
              <a:rPr lang="ru-RU" dirty="0"/>
              <a:t>эффектами. Торможение гормональной функции яичников применяют с те-</a:t>
            </a:r>
            <a:r>
              <a:rPr lang="ru-RU" dirty="0" err="1"/>
              <a:t>рапевтической</a:t>
            </a:r>
            <a:r>
              <a:rPr lang="ru-RU" dirty="0"/>
              <a:t> целью при лечении распространенного </a:t>
            </a:r>
            <a:r>
              <a:rPr lang="ru-RU" dirty="0" err="1"/>
              <a:t>наружно¬го</a:t>
            </a:r>
            <a:r>
              <a:rPr lang="ru-RU" dirty="0"/>
              <a:t> </a:t>
            </a:r>
            <a:r>
              <a:rPr lang="ru-RU" dirty="0" err="1"/>
              <a:t>эндометриоза</a:t>
            </a:r>
            <a:r>
              <a:rPr lang="ru-RU" dirty="0"/>
              <a:t>, перед оперативным удалением миомы матки (ММ) больших размеров, при рецидивирующих </a:t>
            </a:r>
            <a:r>
              <a:rPr lang="ru-RU" dirty="0" err="1"/>
              <a:t>гиперпластиче¬ских</a:t>
            </a:r>
            <a:r>
              <a:rPr lang="ru-RU" dirty="0"/>
              <a:t> процессах эндометрия. </a:t>
            </a:r>
            <a:r>
              <a:rPr lang="ru-RU" dirty="0" err="1"/>
              <a:t>Гиперторможение</a:t>
            </a:r>
            <a:r>
              <a:rPr lang="ru-RU" dirty="0"/>
              <a:t> в подобных случаях достигается подавлением функции гипоталамических структур и, как следствие, гипофиза и яичников. Подавление гонадотропной функции гипофиза может быть следствием химиотерапии, </a:t>
            </a:r>
            <a:r>
              <a:rPr lang="ru-RU" dirty="0" err="1"/>
              <a:t>лучево¬го</a:t>
            </a:r>
            <a:r>
              <a:rPr lang="ru-RU" dirty="0"/>
              <a:t> воздействия по поводу опухолей </a:t>
            </a:r>
            <a:r>
              <a:rPr lang="ru-RU" dirty="0" err="1"/>
              <a:t>экстрагенитальной</a:t>
            </a:r>
            <a:r>
              <a:rPr lang="ru-RU" dirty="0"/>
              <a:t> системы.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35414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/>
              <a:t>Клиническая картина</a:t>
            </a:r>
          </a:p>
          <a:p>
            <a:r>
              <a:rPr lang="ru-RU" dirty="0"/>
              <a:t>Характеризуется отсутствием менструаций без каких-либо </a:t>
            </a:r>
            <a:r>
              <a:rPr lang="ru-RU" dirty="0" err="1"/>
              <a:t>ве-гетососудистых</a:t>
            </a:r>
            <a:r>
              <a:rPr lang="ru-RU" dirty="0"/>
              <a:t> проявлений, характерных для синдрома </a:t>
            </a:r>
            <a:r>
              <a:rPr lang="ru-RU" dirty="0" err="1"/>
              <a:t>истоще¬ния</a:t>
            </a:r>
            <a:r>
              <a:rPr lang="ru-RU" dirty="0"/>
              <a:t> яичников и преждевременной менопаузы.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21096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dirty="0" smtClean="0"/>
              <a:t>Диагностика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r>
              <a:rPr lang="ru-RU" dirty="0" smtClean="0"/>
              <a:t>Диагноз </a:t>
            </a:r>
            <a:r>
              <a:rPr lang="ru-RU" dirty="0"/>
              <a:t>устанавливают на основании данных анамнеза, </a:t>
            </a:r>
            <a:r>
              <a:rPr lang="ru-RU" dirty="0" err="1"/>
              <a:t>кли¬ники</a:t>
            </a:r>
            <a:r>
              <a:rPr lang="ru-RU" dirty="0"/>
              <a:t> и определения гонадотропинов. Уровень гонадотропных гормонов и </a:t>
            </a:r>
            <a:r>
              <a:rPr lang="ru-RU" dirty="0" err="1"/>
              <a:t>эстрадиола</a:t>
            </a:r>
            <a:r>
              <a:rPr lang="ru-RU" dirty="0"/>
              <a:t> в крови снижен (в пределах базальных концентраций).</a:t>
            </a:r>
          </a:p>
          <a:p>
            <a:r>
              <a:rPr lang="ru-RU" dirty="0"/>
              <a:t>Анамнез</a:t>
            </a:r>
          </a:p>
          <a:p>
            <a:r>
              <a:rPr lang="ru-RU" dirty="0"/>
              <a:t>В анамнезе частота перенесенных ОРВИ выше, чем в </a:t>
            </a:r>
            <a:r>
              <a:rPr lang="ru-RU" dirty="0" err="1"/>
              <a:t>популя¬ции</a:t>
            </a:r>
            <a:r>
              <a:rPr lang="ru-RU" dirty="0"/>
              <a:t>, возраст </a:t>
            </a:r>
            <a:r>
              <a:rPr lang="ru-RU" dirty="0" err="1"/>
              <a:t>менархе</a:t>
            </a:r>
            <a:r>
              <a:rPr lang="ru-RU" dirty="0"/>
              <a:t> своевременный или поздний, возможны нарушения менструального цикла по типу </a:t>
            </a:r>
            <a:r>
              <a:rPr lang="ru-RU" dirty="0" err="1"/>
              <a:t>гипоменструального</a:t>
            </a:r>
            <a:r>
              <a:rPr lang="ru-RU" dirty="0"/>
              <a:t> синдрома.</a:t>
            </a:r>
          </a:p>
          <a:p>
            <a:r>
              <a:rPr lang="ru-RU" dirty="0" err="1"/>
              <a:t>Физикальное</a:t>
            </a:r>
            <a:r>
              <a:rPr lang="ru-RU" dirty="0"/>
              <a:t> обследование</a:t>
            </a:r>
          </a:p>
          <a:p>
            <a:r>
              <a:rPr lang="ru-RU" dirty="0"/>
              <a:t>При гинекологическом исследовании — уменьшение размеров матки, выраженная </a:t>
            </a:r>
            <a:r>
              <a:rPr lang="ru-RU" dirty="0" err="1"/>
              <a:t>гипоэстрогения</a:t>
            </a:r>
            <a:r>
              <a:rPr lang="ru-RU" dirty="0"/>
              <a:t> (сухость слизистых вульвы, влагалища) не отмечается.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46968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r>
              <a:rPr lang="ru-RU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Инструментальные исследования</a:t>
            </a:r>
          </a:p>
          <a:p>
            <a:r>
              <a:rPr lang="ru-RU" dirty="0"/>
              <a:t>При УЗИ — уменьшение размеров матки, эндометрий не более 3-5 мм, размеры яичников соответствуют норме, фолликулярный аппарат выражен по типу </a:t>
            </a:r>
            <a:r>
              <a:rPr lang="ru-RU" dirty="0" err="1"/>
              <a:t>мультифолликулярных</a:t>
            </a:r>
            <a:r>
              <a:rPr lang="ru-RU" dirty="0"/>
              <a:t> яичников.</a:t>
            </a:r>
          </a:p>
          <a:p>
            <a:r>
              <a:rPr lang="ru-RU" b="1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Лечение</a:t>
            </a:r>
            <a:endParaRPr lang="ru-RU" b="1" i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ru-RU" dirty="0"/>
              <a:t>Синдром </a:t>
            </a:r>
            <a:r>
              <a:rPr lang="ru-RU" dirty="0" err="1"/>
              <a:t>гиперторможения</a:t>
            </a:r>
            <a:r>
              <a:rPr lang="ru-RU" dirty="0"/>
              <a:t> яичников после приема КОК, как правило, лечения не требует. Менструации восстанавливаются через 3-4 </a:t>
            </a:r>
            <a:r>
              <a:rPr lang="ru-RU" dirty="0" err="1"/>
              <a:t>мес</a:t>
            </a:r>
            <a:r>
              <a:rPr lang="ru-RU" dirty="0"/>
              <a:t> самостоятельно. Эффективно применение </a:t>
            </a:r>
            <a:r>
              <a:rPr lang="ru-RU" dirty="0" err="1"/>
              <a:t>кломи¬фена</a:t>
            </a:r>
            <a:r>
              <a:rPr lang="ru-RU" dirty="0"/>
              <a:t> после менструальной реакции в ответ на пробу с </a:t>
            </a:r>
            <a:r>
              <a:rPr lang="ru-RU" dirty="0" err="1"/>
              <a:t>гестагена¬ми</a:t>
            </a:r>
            <a:r>
              <a:rPr lang="ru-RU" dirty="0"/>
              <a:t>. </a:t>
            </a:r>
            <a:r>
              <a:rPr lang="ru-RU" dirty="0" err="1"/>
              <a:t>Кломифен</a:t>
            </a:r>
            <a:r>
              <a:rPr lang="ru-RU" dirty="0"/>
              <a:t> назначают в дозе 100 мг с 5-го по 9-й день цикла под контролем ультразвукового мониторинга </a:t>
            </a:r>
            <a:r>
              <a:rPr lang="ru-RU" dirty="0" err="1"/>
              <a:t>фолликулогенеза</a:t>
            </a:r>
            <a:r>
              <a:rPr lang="ru-RU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50332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2499558" y="225407"/>
            <a:ext cx="7165880" cy="81816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Литература:</a:t>
            </a:r>
            <a:endParaRPr lang="ru-RU" sz="2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928772" y="1593559"/>
            <a:ext cx="8307453" cy="491634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Дедов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И.И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., Мельниченко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Г.А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., Фадеев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В.В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«Эндокринология». Учебник. –М.: «Медицина», 2000. Стр. 632.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Гарднер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Д.,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Шобек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Д. Базисная и клиническая эндокринология / под ред. Г. А. Мельниченко. — М.: 2015. — Стр. 169.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Дедов И. И., Мельниченко Г. А. Эндокринология. Национальное руководство. Краткое издание. — 2-е изд.,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перераб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и доп. — М.: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ГЭОТАР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-Медиа, 2018. — Стр. 832. 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Проверенный поставщик медицинской информации с 1899 года. </a:t>
            </a:r>
            <a:r>
              <a:rPr lang="en-US" sz="1400" u="sng" dirty="0">
                <a:solidFill>
                  <a:srgbClr val="0563C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https://</a:t>
            </a:r>
            <a:r>
              <a:rPr lang="en-US" sz="1400" u="sng" dirty="0" err="1">
                <a:solidFill>
                  <a:srgbClr val="0563C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www.msdmanuals.com</a:t>
            </a:r>
            <a:r>
              <a:rPr lang="en-US" sz="1400" u="sng" dirty="0">
                <a:solidFill>
                  <a:srgbClr val="0563C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/</a:t>
            </a:r>
            <a:r>
              <a:rPr lang="en-US" sz="1400" u="sng" dirty="0" err="1">
                <a:solidFill>
                  <a:srgbClr val="0563C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ru</a:t>
            </a:r>
            <a:r>
              <a:rPr lang="en-US" sz="1400" u="sng" dirty="0">
                <a:solidFill>
                  <a:srgbClr val="0563C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/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World Health Organization (WHO). ICD-10 classification of mental and </a:t>
            </a:r>
            <a:r>
              <a:rPr lang="en-US" sz="14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behavioural</a:t>
            </a:r>
            <a:r>
              <a:rPr lang="en-US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disorders: diagnostic criteria for research 1993. — Geneva (Switzerland), 1993.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Calabria A. Growth hormone deficiency in children // MSD Manual. — 2018.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4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Дедов И. И., Шестакова М. В., Максимова М. А.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Федеральная целевая программа «Сахарный диабет». Методические рекомендации. М., 2002.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Российская ассоциация эндокринологов. Федеральные клинические рекомендации по ведению детей с эндокринными заболеваниями. — М., 2014 — С. 338.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14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Kurtoglu</a:t>
            </a:r>
            <a:r>
              <a:rPr lang="en-US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S., </a:t>
            </a:r>
            <a:r>
              <a:rPr lang="en-US" sz="14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Ozdemir</a:t>
            </a:r>
            <a:r>
              <a:rPr lang="en-US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A., </a:t>
            </a:r>
            <a:r>
              <a:rPr lang="en-US" sz="14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Hatipoglu</a:t>
            </a:r>
            <a:r>
              <a:rPr lang="en-US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N. Neonatal </a:t>
            </a:r>
            <a:r>
              <a:rPr lang="en-US" sz="14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hipopituitarism</a:t>
            </a:r>
            <a:r>
              <a:rPr lang="en-US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approaches to diagnosis and treatment // J </a:t>
            </a:r>
            <a:r>
              <a:rPr lang="en-US" sz="14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Clin</a:t>
            </a:r>
            <a:r>
              <a:rPr lang="en-US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Res </a:t>
            </a:r>
            <a:r>
              <a:rPr lang="en-US" sz="14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Pediatr</a:t>
            </a:r>
            <a:r>
              <a:rPr lang="en-US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Endocrinol</a:t>
            </a:r>
            <a:r>
              <a:rPr lang="en-US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— 2019; 11 (1): 4-12.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ссылка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Дедов И. И., Мельниченко Г. А., Фадеев В. В. Эндокринология. — М., 2015. — С. 59.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Дедов И. И.,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Петеркова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В. А.,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Малиевский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О. А. Детская эндокринология. — М., 2016. — С. 9.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Centers for Disease Control and Prevention. National diabetes fact sheet. U. S. Department of Health and Human Services, Centers for Disease Control and Prevention.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Atlanta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GA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2004</a:t>
            </a:r>
            <a:r>
              <a:rPr lang="ru-RU" sz="14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0902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2625845" y="2766799"/>
            <a:ext cx="7776480" cy="1152128"/>
          </a:xfrm>
          <a:prstGeom prst="doubleWav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b="1" kern="120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ru-RU" smtClean="0">
                <a:latin typeface="Arial" panose="020B0604020202020204" pitchFamily="34" charset="0"/>
                <a:cs typeface="Arial" panose="020B0604020202020204" pitchFamily="34" charset="0"/>
              </a:rPr>
              <a:t>СПАСИБО ЗА ВНИМАНИЕ</a:t>
            </a:r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 !</a:t>
            </a:r>
            <a:r>
              <a:rPr lang="ru-RU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6884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3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Тема3" id="{E2636240-2E72-4535-BE25-A8C309712AE3}" vid="{828019FF-15DF-40F8-A360-B4D463CA28D6}"/>
    </a:ext>
  </a:extLst>
</a:theme>
</file>

<file path=ppt/theme/theme2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Тема3</Template>
  <TotalTime>5534</TotalTime>
  <Words>5961</Words>
  <Application>Microsoft Office PowerPoint</Application>
  <PresentationFormat>Широкоэкранный</PresentationFormat>
  <Paragraphs>323</Paragraphs>
  <Slides>74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74</vt:i4>
      </vt:variant>
    </vt:vector>
  </HeadingPairs>
  <TitlesOfParts>
    <vt:vector size="81" baseType="lpstr">
      <vt:lpstr>Arial</vt:lpstr>
      <vt:lpstr>Calibri</vt:lpstr>
      <vt:lpstr>Georgia</vt:lpstr>
      <vt:lpstr>Times New Roman</vt:lpstr>
      <vt:lpstr>Trebuchet MS</vt:lpstr>
      <vt:lpstr>Тема3</vt:lpstr>
      <vt:lpstr>Воздушный поток</vt:lpstr>
      <vt:lpstr>Презентация PowerPoint</vt:lpstr>
      <vt:lpstr>ПЛАН ЛЕКЦИИ</vt:lpstr>
      <vt:lpstr>Введение:</vt:lpstr>
      <vt:lpstr>Анатомия половой системы женщины </vt:lpstr>
      <vt:lpstr>Презентация PowerPoint</vt:lpstr>
      <vt:lpstr>Внутренние половые органы </vt:lpstr>
      <vt:lpstr>Презентация PowerPoint</vt:lpstr>
      <vt:lpstr>Презентация PowerPoint</vt:lpstr>
      <vt:lpstr>Как работает женская репродуктивная система? </vt:lpstr>
      <vt:lpstr>Циклические изменения в организме женщины или менструально - овариальный цикл </vt:lpstr>
      <vt:lpstr>Презентация PowerPoint</vt:lpstr>
      <vt:lpstr>Изменения в других органах и системах  </vt:lpstr>
      <vt:lpstr>Презентация PowerPoint</vt:lpstr>
      <vt:lpstr>Выделяют 5 уровней регуляции репродуктивной системы:</vt:lpstr>
      <vt:lpstr>СИНДРОМ АМЕНОРЕИ</vt:lpstr>
      <vt:lpstr>Классификация и этиология</vt:lpstr>
      <vt:lpstr>Патогенез первичной аменореи</vt:lpstr>
      <vt:lpstr>Презентация PowerPoint</vt:lpstr>
      <vt:lpstr>Клиническая картина</vt:lpstr>
      <vt:lpstr>ДИАГНОСТИКА</vt:lpstr>
      <vt:lpstr>Презентация PowerPoint</vt:lpstr>
      <vt:lpstr>Принципы лечения</vt:lpstr>
      <vt:lpstr>Типичная форма дисгенезии гонад (синдром шерешевского-тернера)</vt:lpstr>
      <vt:lpstr>Клиническая картина </vt:lpstr>
      <vt:lpstr>Диагностика основывается на описанной выше типичной для каждой формы дисгенезии гонад клинической картине</vt:lpstr>
      <vt:lpstr>Для всех форм данной патологии имеются общие диагностические критерии:</vt:lpstr>
      <vt:lpstr>Дифференциальная диагностика</vt:lpstr>
      <vt:lpstr>Лечение </vt:lpstr>
      <vt:lpstr>ПОРОКИ РАЗВИТИЯ ПОЛОВЫХ ОРГАНОВ</vt:lpstr>
      <vt:lpstr>Этиология и патогенез</vt:lpstr>
      <vt:lpstr>Клиническая картина</vt:lpstr>
      <vt:lpstr>Диагностика</vt:lpstr>
      <vt:lpstr>Лечение</vt:lpstr>
      <vt:lpstr>Аплазия матки (синдром майера- рокитанского-кюстнера)</vt:lpstr>
      <vt:lpstr>Презентация PowerPoint</vt:lpstr>
      <vt:lpstr>Лечение</vt:lpstr>
      <vt:lpstr>ВТОРИЧНАЯ АМЕНОРЕЯ</vt:lpstr>
      <vt:lpstr>ПАТОЛОГИЯ МАТКИ</vt:lpstr>
      <vt:lpstr>Презентация PowerPoint</vt:lpstr>
      <vt:lpstr>Лечение</vt:lpstr>
      <vt:lpstr>Внутриматочные синехии (синдром ашермана)</vt:lpstr>
      <vt:lpstr>АМЕНОРЕЯ НА ФОНЕ ПОТЕРИ МАССЫ ТЕЛА</vt:lpstr>
      <vt:lpstr>Клиническая картина</vt:lpstr>
      <vt:lpstr>Диагностика</vt:lpstr>
      <vt:lpstr>Презентация PowerPoint</vt:lpstr>
      <vt:lpstr>Лечение</vt:lpstr>
      <vt:lpstr>ПСИХОГЕННАЯ АМЕНОРЕЯ</vt:lpstr>
      <vt:lpstr>ГИПЕРПРОЛАКТИНЕМИЯ</vt:lpstr>
      <vt:lpstr>Анатомические причины:</vt:lpstr>
      <vt:lpstr>Патогенез</vt:lpstr>
      <vt:lpstr>Клиническая картина</vt:lpstr>
      <vt:lpstr>Диагностика</vt:lpstr>
      <vt:lpstr>Лабораторные исследования</vt:lpstr>
      <vt:lpstr>Инструментальные исследования</vt:lpstr>
      <vt:lpstr>Лечение</vt:lpstr>
      <vt:lpstr>СИНДРОМ РЕЗИСТЕНТНЫХ ЯИЧНИКОВ</vt:lpstr>
      <vt:lpstr>Клиническая картина</vt:lpstr>
      <vt:lpstr>Диагностика</vt:lpstr>
      <vt:lpstr>Презентация PowerPoint</vt:lpstr>
      <vt:lpstr>Лечение</vt:lpstr>
      <vt:lpstr>СИНДРОМ ИСТОЩЕНИЯ ЯИЧНИКОВ</vt:lpstr>
      <vt:lpstr>Этиология и патогенез</vt:lpstr>
      <vt:lpstr>Презентация PowerPoint</vt:lpstr>
      <vt:lpstr>Клиническая картина</vt:lpstr>
      <vt:lpstr>Диагностика</vt:lpstr>
      <vt:lpstr>Дифференциальная диагностика</vt:lpstr>
      <vt:lpstr>Лечение</vt:lpstr>
      <vt:lpstr>СИНДРОМ ГИПЕРТОРМОЖЕНИЯ ЯИЧНИКОВ</vt:lpstr>
      <vt:lpstr>Этиология и патогенез</vt:lpstr>
      <vt:lpstr>Презентация PowerPoint</vt:lpstr>
      <vt:lpstr>Диагностика</vt:lpstr>
      <vt:lpstr>Презентация PowerPoint</vt:lpstr>
      <vt:lpstr>Презентация PowerPoint</vt:lpstr>
      <vt:lpstr>Презентация PowerPoint</vt:lpstr>
    </vt:vector>
  </TitlesOfParts>
  <Company>rg-adguard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Тема: Заболевания женской репродуктивной системы</dc:title>
  <dc:creator>M.Aysacheva</dc:creator>
  <cp:lastModifiedBy>DELL</cp:lastModifiedBy>
  <cp:revision>25</cp:revision>
  <dcterms:created xsi:type="dcterms:W3CDTF">2021-05-17T10:17:26Z</dcterms:created>
  <dcterms:modified xsi:type="dcterms:W3CDTF">2021-05-26T17:46:23Z</dcterms:modified>
</cp:coreProperties>
</file>