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1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6" r:id="rId37"/>
    <p:sldId id="293" r:id="rId38"/>
    <p:sldId id="294" r:id="rId39"/>
    <p:sldId id="295" r:id="rId40"/>
    <p:sldId id="301" r:id="rId41"/>
    <p:sldId id="297" r:id="rId42"/>
    <p:sldId id="298" r:id="rId43"/>
    <p:sldId id="299" r:id="rId44"/>
    <p:sldId id="300" r:id="rId45"/>
    <p:sldId id="302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315" r:id="rId59"/>
    <p:sldId id="316" r:id="rId60"/>
    <p:sldId id="318" r:id="rId61"/>
    <p:sldId id="319" r:id="rId6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53" autoAdjust="0"/>
    <p:restoredTop sz="94660"/>
  </p:normalViewPr>
  <p:slideViewPr>
    <p:cSldViewPr snapToGrid="0">
      <p:cViewPr varScale="1">
        <p:scale>
          <a:sx n="83" d="100"/>
          <a:sy n="83" d="100"/>
        </p:scale>
        <p:origin x="117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35628" y="1340768"/>
            <a:ext cx="7862913" cy="1152128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95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/>
        </p:nvSpPr>
        <p:spPr>
          <a:xfrm>
            <a:off x="8940800" y="65087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3119669" y="116633"/>
            <a:ext cx="9072331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239350" y="1988840"/>
            <a:ext cx="9985109" cy="33123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397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39349" y="2060848"/>
            <a:ext cx="5760640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2011" y="2071390"/>
            <a:ext cx="5760640" cy="4093915"/>
          </a:xfrm>
        </p:spPr>
        <p:txBody>
          <a:bodyPr/>
          <a:lstStyle>
            <a:lvl1pPr>
              <a:defRPr sz="28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2400">
                <a:solidFill>
                  <a:schemeClr val="accent1">
                    <a:lumMod val="75000"/>
                  </a:schemeClr>
                </a:solidFill>
              </a:defRPr>
            </a:lvl2pPr>
            <a:lvl3pPr>
              <a:defRPr sz="2000">
                <a:solidFill>
                  <a:schemeClr val="accent1">
                    <a:lumMod val="75000"/>
                  </a:schemeClr>
                </a:solidFill>
              </a:defRPr>
            </a:lvl3pPr>
            <a:lvl4pPr>
              <a:defRPr sz="1800">
                <a:solidFill>
                  <a:schemeClr val="accent1">
                    <a:lumMod val="75000"/>
                  </a:schemeClr>
                </a:solidFill>
              </a:defRPr>
            </a:lvl4pPr>
            <a:lvl5pPr>
              <a:defRPr sz="1800">
                <a:solidFill>
                  <a:schemeClr val="accent1">
                    <a:lumMod val="7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011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95733" y="4406901"/>
            <a:ext cx="763055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695733" y="2906713"/>
            <a:ext cx="76305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22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1916832"/>
            <a:ext cx="556861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60" y="2556594"/>
            <a:ext cx="556861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2" y="1934294"/>
            <a:ext cx="5664629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2" y="2574056"/>
            <a:ext cx="5664629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833747" y="6410897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5538912" y="6356351"/>
            <a:ext cx="2199456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9961747" y="6356351"/>
            <a:ext cx="162065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44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59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8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513622"/>
            <a:ext cx="4011084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51851" y="1916833"/>
            <a:ext cx="6815667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45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14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384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03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990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hyperlink" Target="https://presentation-creation.ru/" TargetMode="Externa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9669" y="116633"/>
            <a:ext cx="9072331" cy="11508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39350" y="1988840"/>
            <a:ext cx="9985109" cy="33123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3AAB761D-4A20-4257-ABA1-9018F1C8992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9375770B-CF2D-49A5-B48C-221B58113BB3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5"/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0917" y="45855"/>
            <a:ext cx="1010349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105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sdmanuals.com/ru/" TargetMode="Externa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/>
          </p:cNvSpPr>
          <p:nvPr/>
        </p:nvSpPr>
        <p:spPr bwMode="auto">
          <a:xfrm>
            <a:off x="8831295" y="1153750"/>
            <a:ext cx="2755326" cy="1404644"/>
          </a:xfrm>
          <a:prstGeom prst="rect">
            <a:avLst/>
          </a:prstGeom>
        </p:spPr>
        <p:txBody>
          <a:bodyPr vert="horz" wrap="square" lIns="68580" tIns="34290" rIns="68580" bIns="34290" numCol="1" rtlCol="0" anchor="t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Андижанский государственный медицинский институт</a:t>
            </a:r>
            <a:br>
              <a:rPr lang="ru-RU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1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ru-RU" sz="18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5"/>
          <p:cNvSpPr txBox="1">
            <a:spLocks/>
          </p:cNvSpPr>
          <p:nvPr/>
        </p:nvSpPr>
        <p:spPr>
          <a:xfrm>
            <a:off x="2299855" y="3429111"/>
            <a:ext cx="8294254" cy="495661"/>
          </a:xfrm>
          <a:prstGeom prst="rect">
            <a:avLst/>
          </a:prstGeom>
        </p:spPr>
        <p:txBody>
          <a:bodyPr anchor="b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Лекция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_</a:t>
            </a:r>
            <a:r>
              <a:rPr lang="ru-RU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8</a:t>
            </a:r>
            <a:r>
              <a:rPr lang="en-US" sz="28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2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Болезни репродуктивной системы мужского организма</a:t>
            </a:r>
            <a:endParaRPr lang="en-US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56873" y="4089552"/>
            <a:ext cx="75738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00B0F0"/>
                </a:solidFill>
                <a:cs typeface="Arial" panose="020B0604020202020204" pitchFamily="34" charset="0"/>
              </a:rPr>
              <a:t>Lecture_</a:t>
            </a:r>
            <a:r>
              <a:rPr lang="uz-Cyrl-UZ" sz="2400" b="1" dirty="0" smtClean="0">
                <a:solidFill>
                  <a:srgbClr val="00B0F0"/>
                </a:solidFill>
                <a:cs typeface="Arial" panose="020B0604020202020204" pitchFamily="34" charset="0"/>
              </a:rPr>
              <a:t>8</a:t>
            </a:r>
            <a:r>
              <a:rPr lang="en-US" sz="2400" b="1" dirty="0" smtClean="0">
                <a:solidFill>
                  <a:srgbClr val="00B0F0"/>
                </a:solidFill>
                <a:cs typeface="Arial" panose="020B0604020202020204" pitchFamily="34" charset="0"/>
              </a:rPr>
              <a:t>: </a:t>
            </a:r>
            <a:r>
              <a:rPr lang="en-US" sz="2400" b="1" dirty="0">
                <a:solidFill>
                  <a:srgbClr val="00B0F0"/>
                </a:solidFill>
                <a:cs typeface="Arial" panose="020B0604020202020204" pitchFamily="34" charset="0"/>
              </a:rPr>
              <a:t>Diseases </a:t>
            </a:r>
            <a:r>
              <a:rPr lang="en-US" sz="2400" b="1">
                <a:solidFill>
                  <a:srgbClr val="00B0F0"/>
                </a:solidFill>
                <a:cs typeface="Arial" panose="020B0604020202020204" pitchFamily="34" charset="0"/>
              </a:rPr>
              <a:t>of </a:t>
            </a:r>
            <a:r>
              <a:rPr lang="en-US" sz="2400" b="1" smtClean="0">
                <a:solidFill>
                  <a:srgbClr val="00B0F0"/>
                </a:solidFill>
                <a:cs typeface="Arial" panose="020B0604020202020204" pitchFamily="34" charset="0"/>
              </a:rPr>
              <a:t>the male </a:t>
            </a:r>
            <a:r>
              <a:rPr lang="en-US" sz="2400" b="1" dirty="0">
                <a:solidFill>
                  <a:srgbClr val="00B0F0"/>
                </a:solidFill>
                <a:cs typeface="Arial" panose="020B0604020202020204" pitchFamily="34" charset="0"/>
              </a:rPr>
              <a:t>reproductive system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67585" y="6451707"/>
            <a:ext cx="40626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Лектор: </a:t>
            </a:r>
            <a:r>
              <a:rPr lang="ru-RU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Айсачева</a:t>
            </a:r>
            <a:r>
              <a:rPr lang="ru-RU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Мафтунабону</a:t>
            </a:r>
            <a:endParaRPr lang="ru-RU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4189" r="2526"/>
          <a:stretch/>
        </p:blipFill>
        <p:spPr>
          <a:xfrm>
            <a:off x="1461873" y="878542"/>
            <a:ext cx="1871187" cy="167985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697103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5738" y="520671"/>
            <a:ext cx="9072331" cy="115089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>Анатомия </a:t>
            </a:r>
            <a:r>
              <a:rPr lang="ru-RU" dirty="0"/>
              <a:t>и физиология мужских половых </a:t>
            </a:r>
            <a:r>
              <a:rPr lang="ru-RU" dirty="0" smtClean="0"/>
              <a:t>желез</a:t>
            </a:r>
          </a:p>
          <a:p>
            <a:pPr algn="ctr"/>
            <a:r>
              <a:rPr lang="ru-RU" dirty="0" smtClean="0"/>
              <a:t>Биосинтез</a:t>
            </a:r>
            <a:r>
              <a:rPr lang="ru-RU" dirty="0"/>
              <a:t>, секреция, возрастные особенности и механизм действия </a:t>
            </a:r>
            <a:r>
              <a:rPr lang="ru-RU" dirty="0" err="1"/>
              <a:t>тестикулярных</a:t>
            </a:r>
            <a:r>
              <a:rPr lang="ru-RU" dirty="0"/>
              <a:t> </a:t>
            </a:r>
            <a:r>
              <a:rPr lang="ru-RU" dirty="0" smtClean="0"/>
              <a:t>гормонов</a:t>
            </a:r>
          </a:p>
          <a:p>
            <a:pPr algn="ctr"/>
            <a:r>
              <a:rPr lang="ru-RU" dirty="0" smtClean="0"/>
              <a:t>Методы </a:t>
            </a:r>
            <a:r>
              <a:rPr lang="ru-RU" dirty="0"/>
              <a:t>обследования больных с нарушениями функции </a:t>
            </a:r>
            <a:r>
              <a:rPr lang="ru-RU" dirty="0" smtClean="0"/>
              <a:t>яичек</a:t>
            </a:r>
          </a:p>
          <a:p>
            <a:pPr algn="ctr"/>
            <a:r>
              <a:rPr lang="ru-RU" dirty="0" smtClean="0"/>
              <a:t>Заболевания репродуктивной системы мужского организма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111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	Анатомия и физиология мужских половых желез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437650"/>
            <a:ext cx="9985109" cy="458037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Мужские половые органы анатомически делят на наружные (мошонка, </a:t>
            </a:r>
            <a:r>
              <a:rPr lang="ru-RU" dirty="0" smtClean="0">
                <a:solidFill>
                  <a:srgbClr val="FF0000"/>
                </a:solidFill>
              </a:rPr>
              <a:t>половой </a:t>
            </a:r>
            <a:r>
              <a:rPr lang="ru-RU" dirty="0">
                <a:solidFill>
                  <a:srgbClr val="FF0000"/>
                </a:solidFill>
              </a:rPr>
              <a:t>член) и внутренние — яички с их придатками, семявыносящие </a:t>
            </a:r>
            <a:r>
              <a:rPr lang="ru-RU" dirty="0" smtClean="0">
                <a:solidFill>
                  <a:srgbClr val="FF0000"/>
                </a:solidFill>
              </a:rPr>
              <a:t>протоки</a:t>
            </a:r>
            <a:r>
              <a:rPr lang="ru-RU" dirty="0">
                <a:solidFill>
                  <a:srgbClr val="FF0000"/>
                </a:solidFill>
              </a:rPr>
              <a:t>, </a:t>
            </a:r>
            <a:r>
              <a:rPr lang="ru-RU" dirty="0" err="1">
                <a:solidFill>
                  <a:srgbClr val="FF0000"/>
                </a:solidFill>
              </a:rPr>
              <a:t>бульбоуретральные</a:t>
            </a:r>
            <a:r>
              <a:rPr lang="ru-RU" dirty="0">
                <a:solidFill>
                  <a:srgbClr val="FF0000"/>
                </a:solidFill>
              </a:rPr>
              <a:t> железы, предстательная железа и семенные </a:t>
            </a:r>
            <a:r>
              <a:rPr lang="ru-RU" dirty="0" smtClean="0">
                <a:solidFill>
                  <a:srgbClr val="FF0000"/>
                </a:solidFill>
              </a:rPr>
              <a:t>пузырьки</a:t>
            </a:r>
            <a:r>
              <a:rPr lang="ru-RU" dirty="0">
                <a:solidFill>
                  <a:srgbClr val="FF0000"/>
                </a:solidFill>
              </a:rPr>
              <a:t>.</a:t>
            </a:r>
          </a:p>
          <a:p>
            <a:r>
              <a:rPr lang="ru-RU" dirty="0">
                <a:solidFill>
                  <a:srgbClr val="FF0000"/>
                </a:solidFill>
              </a:rPr>
              <a:t>Яички — парные, </a:t>
            </a:r>
            <a:r>
              <a:rPr lang="ru-RU" dirty="0" err="1">
                <a:solidFill>
                  <a:srgbClr val="FF0000"/>
                </a:solidFill>
              </a:rPr>
              <a:t>овоидной</a:t>
            </a:r>
            <a:r>
              <a:rPr lang="ru-RU" dirty="0">
                <a:solidFill>
                  <a:srgbClr val="FF0000"/>
                </a:solidFill>
              </a:rPr>
              <a:t> формы органы длиной 3,6—5,5 см, </a:t>
            </a:r>
            <a:r>
              <a:rPr lang="ru-RU" dirty="0" smtClean="0">
                <a:solidFill>
                  <a:srgbClr val="FF0000"/>
                </a:solidFill>
              </a:rPr>
              <a:t>шириной </a:t>
            </a:r>
            <a:r>
              <a:rPr lang="ru-RU" dirty="0">
                <a:solidFill>
                  <a:srgbClr val="FF0000"/>
                </a:solidFill>
              </a:rPr>
              <a:t>2,1—3,2 см (рис. 9.1). Масса каждого яичка составляет около 20 г. Из- за расположения в мошонке яички имеют температуру на 2—2,5°С ниже температуры в брюшной полости, что является необходимым условием для нормального сперматогенеза. Яичко состоит из 250 пирамидальных долек, разделенных фиброзными перегородками. В каждой дольке яичка </a:t>
            </a:r>
            <a:r>
              <a:rPr lang="ru-RU" dirty="0" smtClean="0">
                <a:solidFill>
                  <a:srgbClr val="FF0000"/>
                </a:solidFill>
              </a:rPr>
              <a:t>находятся </a:t>
            </a:r>
            <a:r>
              <a:rPr lang="ru-RU" dirty="0">
                <a:solidFill>
                  <a:srgbClr val="FF0000"/>
                </a:solidFill>
              </a:rPr>
              <a:t>извитые и прямые семенные канальцы, которые переходят в более </a:t>
            </a:r>
            <a:r>
              <a:rPr lang="ru-RU" dirty="0" smtClean="0">
                <a:solidFill>
                  <a:srgbClr val="FF0000"/>
                </a:solidFill>
              </a:rPr>
              <a:t>крупные </a:t>
            </a:r>
            <a:r>
              <a:rPr lang="ru-RU" dirty="0">
                <a:solidFill>
                  <a:srgbClr val="FF0000"/>
                </a:solidFill>
              </a:rPr>
              <a:t>выносящие канальцы. Семенные канальцы выстилает эпителиально- </a:t>
            </a:r>
            <a:r>
              <a:rPr lang="ru-RU" dirty="0" err="1">
                <a:solidFill>
                  <a:srgbClr val="FF0000"/>
                </a:solidFill>
              </a:rPr>
              <a:t>сперматогенный</a:t>
            </a:r>
            <a:r>
              <a:rPr lang="ru-RU" dirty="0">
                <a:solidFill>
                  <a:srgbClr val="FF0000"/>
                </a:solidFill>
              </a:rPr>
              <a:t> слой с клетками </a:t>
            </a:r>
            <a:r>
              <a:rPr lang="ru-RU" dirty="0" err="1">
                <a:solidFill>
                  <a:srgbClr val="FF0000"/>
                </a:solidFill>
              </a:rPr>
              <a:t>Сертоли</a:t>
            </a:r>
            <a:r>
              <a:rPr lang="ru-RU" dirty="0">
                <a:solidFill>
                  <a:srgbClr val="FF0000"/>
                </a:solidFill>
              </a:rPr>
              <a:t>. Между канальцами имеется интерстициальная ткань с клетками </a:t>
            </a:r>
            <a:r>
              <a:rPr lang="ru-RU" dirty="0" err="1">
                <a:solidFill>
                  <a:srgbClr val="FF0000"/>
                </a:solidFill>
              </a:rPr>
              <a:t>Лейдига</a:t>
            </a:r>
            <a:r>
              <a:rPr lang="ru-RU" dirty="0">
                <a:solidFill>
                  <a:srgbClr val="FF0000"/>
                </a:solidFill>
              </a:rPr>
              <a:t>. Длина семенных канальцев у мужчины может достигать 70 см.</a:t>
            </a:r>
          </a:p>
          <a:p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26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850605"/>
            <a:ext cx="9985109" cy="44506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/>
              <a:t>Яички одновременно выполняют двойную функцию: репродуктивную и эндокринную. Эндокринная функция заключается в продукции мужских половых гормонов (андрогенов), среди которых основным является </a:t>
            </a:r>
            <a:r>
              <a:rPr lang="ru-RU" dirty="0" smtClean="0"/>
              <a:t>тестостерон</a:t>
            </a:r>
            <a:r>
              <a:rPr lang="ru-RU" dirty="0"/>
              <a:t>. Помимо андрогенов, в яичке образуется небольшое количество эстрогенов, главным образом </a:t>
            </a:r>
            <a:r>
              <a:rPr lang="ru-RU" dirty="0" err="1"/>
              <a:t>эстрадиол</a:t>
            </a:r>
            <a:r>
              <a:rPr lang="ru-RU" dirty="0"/>
              <a:t>. Местом синтеза тестостерона являются клетки </a:t>
            </a:r>
            <a:r>
              <a:rPr lang="ru-RU" dirty="0" err="1"/>
              <a:t>Лейдига</a:t>
            </a:r>
            <a:r>
              <a:rPr lang="ru-RU" dirty="0"/>
              <a:t>, расположенные поодиночке или группами.</a:t>
            </a:r>
          </a:p>
          <a:p>
            <a:r>
              <a:rPr lang="ru-RU" dirty="0"/>
              <a:t>Репродуктивная функция яичка заключается в образовании мужских половых клеток (сперматозоидов). Процесс сперматогенеза осуществляется в извитых семенных канальцах паренхимы яичка, которые составляют более 85 % объема яичка. Внутренняя поверхность мембран извитых </a:t>
            </a:r>
            <a:r>
              <a:rPr lang="ru-RU" dirty="0" smtClean="0"/>
              <a:t>канальцев </a:t>
            </a:r>
            <a:r>
              <a:rPr lang="ru-RU" dirty="0"/>
              <a:t>выстлана двумя видами клеток — первичными половыми клетками (</a:t>
            </a:r>
            <a:r>
              <a:rPr lang="ru-RU" dirty="0" err="1"/>
              <a:t>сперматогонии</a:t>
            </a:r>
            <a:r>
              <a:rPr lang="ru-RU" dirty="0"/>
              <a:t>) и клетками </a:t>
            </a:r>
            <a:r>
              <a:rPr lang="ru-RU" dirty="0" err="1"/>
              <a:t>Сертоли</a:t>
            </a:r>
            <a:r>
              <a:rPr lang="ru-RU" dirty="0"/>
              <a:t>, которые обеспечивают </a:t>
            </a:r>
            <a:r>
              <a:rPr lang="ru-RU" dirty="0" err="1"/>
              <a:t>сперматоген</a:t>
            </a:r>
            <a:r>
              <a:rPr lang="ru-RU" dirty="0"/>
              <a:t>- </a:t>
            </a:r>
            <a:r>
              <a:rPr lang="ru-RU" dirty="0" err="1"/>
              <a:t>ные</a:t>
            </a:r>
            <a:r>
              <a:rPr lang="ru-RU" dirty="0"/>
              <a:t> клетки продуктами своей секреторной активности, секретируют </a:t>
            </a:r>
            <a:r>
              <a:rPr lang="ru-RU" dirty="0" err="1"/>
              <a:t>инги</a:t>
            </a:r>
            <a:r>
              <a:rPr lang="ru-RU" dirty="0"/>
              <a:t>- бин (фактор, подавляющий продукцию ФСГ гипофизом), выделяют </a:t>
            </a:r>
            <a:r>
              <a:rPr lang="ru-RU" dirty="0" err="1"/>
              <a:t>андро</a:t>
            </a:r>
            <a:r>
              <a:rPr lang="ru-RU" dirty="0"/>
              <a:t>- </a:t>
            </a:r>
            <a:r>
              <a:rPr lang="ru-RU" dirty="0" err="1"/>
              <a:t>генсвязывающий</a:t>
            </a:r>
            <a:r>
              <a:rPr lang="ru-RU" dirty="0"/>
              <a:t> белок, способствующий переносу тестостерона и </a:t>
            </a:r>
            <a:r>
              <a:rPr lang="ru-RU" dirty="0" err="1"/>
              <a:t>дигид-ротестостерона</a:t>
            </a:r>
            <a:r>
              <a:rPr lang="ru-RU" dirty="0"/>
              <a:t> в половые клетки, где эти гормоны обеспечивают </a:t>
            </a:r>
            <a:r>
              <a:rPr lang="ru-RU" dirty="0" smtClean="0"/>
              <a:t>созревание </a:t>
            </a:r>
            <a:r>
              <a:rPr lang="ru-RU" dirty="0"/>
              <a:t>сперматозоидов. </a:t>
            </a:r>
          </a:p>
        </p:txBody>
      </p:sp>
    </p:spTree>
    <p:extLst>
      <p:ext uri="{BB962C8B-B14F-4D97-AF65-F5344CB8AC3E}">
        <p14:creationId xmlns:p14="http://schemas.microsoft.com/office/powerpoint/2010/main" val="158515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4411" y="765545"/>
            <a:ext cx="9985109" cy="4742120"/>
          </a:xfrm>
          <a:solidFill>
            <a:schemeClr val="accent6">
              <a:lumMod val="60000"/>
              <a:lumOff val="4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ru-RU" dirty="0"/>
              <a:t>Деятельность яичек находится непосредственно под влиянием ЦНС, гипоталамуса и гипофиза. В последнее время появились сообщения также о местной </a:t>
            </a:r>
            <a:r>
              <a:rPr lang="ru-RU" dirty="0" err="1"/>
              <a:t>паракринной</a:t>
            </a:r>
            <a:r>
              <a:rPr lang="ru-RU" dirty="0"/>
              <a:t> регуляции функции яичек. Гонадотропин-</a:t>
            </a:r>
            <a:r>
              <a:rPr lang="ru-RU" dirty="0" err="1"/>
              <a:t>рилизинг</a:t>
            </a:r>
            <a:r>
              <a:rPr lang="ru-RU" dirty="0"/>
              <a:t>- гормон (ГРГ), вырабатываемый гипоталамусом, оказывает прямое влияние на стимуляцию или торможение секреции гормонов гипофиза. Выработка ГРГ происходит преимущественно в области дугообразных ядер и стимулируется дофамином. Серотонин, выделяемый эпифизом, тормозит </a:t>
            </a:r>
            <a:r>
              <a:rPr lang="ru-RU" dirty="0" smtClean="0"/>
              <a:t>продукцию </a:t>
            </a:r>
            <a:r>
              <a:rPr lang="ru-RU" dirty="0"/>
              <a:t>ГРГ. У мужчин функционирует постоянный тонический центр </a:t>
            </a:r>
            <a:r>
              <a:rPr lang="ru-RU" dirty="0" smtClean="0"/>
              <a:t>секреции </a:t>
            </a:r>
            <a:r>
              <a:rPr lang="ru-RU" dirty="0"/>
              <a:t>ГРГ в отличие от женщин, у которых его секреция осуществляется циклически. Такая половая дифференцировка гипоталамуса происходит во внутриутробном периоде под влиянием вырабатываемого эмбриональными яичками тестостерона. </a:t>
            </a:r>
          </a:p>
        </p:txBody>
      </p:sp>
    </p:spTree>
    <p:extLst>
      <p:ext uri="{BB962C8B-B14F-4D97-AF65-F5344CB8AC3E}">
        <p14:creationId xmlns:p14="http://schemas.microsoft.com/office/powerpoint/2010/main" val="140030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893135"/>
            <a:ext cx="9985109" cy="440807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just"/>
            <a:r>
              <a:rPr lang="ru-RU" dirty="0"/>
              <a:t>Введение ГРГ стимулирует высвобождение как </a:t>
            </a:r>
            <a:r>
              <a:rPr lang="ru-RU" dirty="0" err="1"/>
              <a:t>лютеинизирующего</a:t>
            </a:r>
            <a:r>
              <a:rPr lang="ru-RU" dirty="0"/>
              <a:t> </a:t>
            </a:r>
            <a:r>
              <a:rPr lang="ru-RU" dirty="0" smtClean="0"/>
              <a:t>гормона </a:t>
            </a:r>
            <a:r>
              <a:rPr lang="ru-RU" dirty="0"/>
              <a:t>(ЛГ), так и фолликулостимулирующего гормона (ФСГ), </a:t>
            </a:r>
            <a:r>
              <a:rPr lang="ru-RU" dirty="0" err="1"/>
              <a:t>гонадотрофа</a:t>
            </a:r>
            <a:r>
              <a:rPr lang="ru-RU" dirty="0"/>
              <a:t>- ми гипофиза посредством </a:t>
            </a:r>
            <a:r>
              <a:rPr lang="ru-RU" dirty="0" err="1"/>
              <a:t>кальцийзависимого</a:t>
            </a:r>
            <a:r>
              <a:rPr lang="ru-RU" dirty="0"/>
              <a:t> механизма. Продукция ФСГ стимулируется введением ГРГ в 5 раз слабее, чем секреция Л Г. Секреция ГРГ в портальную систему гипофиза происходит эпизодически. Частота секреторных импульсов составляет 2—4 в течение 6 ч. Кроме влияния на гипофиз, ГРГ и его агонисты оказывают прямое действие на яички и реп-</a:t>
            </a:r>
            <a:r>
              <a:rPr lang="ru-RU" dirty="0" err="1"/>
              <a:t>родуктивный</a:t>
            </a:r>
            <a:r>
              <a:rPr lang="ru-RU" dirty="0"/>
              <a:t> тракт.</a:t>
            </a:r>
          </a:p>
        </p:txBody>
      </p:sp>
    </p:spTree>
    <p:extLst>
      <p:ext uri="{BB962C8B-B14F-4D97-AF65-F5344CB8AC3E}">
        <p14:creationId xmlns:p14="http://schemas.microsoft.com/office/powerpoint/2010/main" val="3907930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856" y="884758"/>
            <a:ext cx="10563329" cy="460783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just"/>
            <a:r>
              <a:rPr lang="ru-RU" dirty="0"/>
              <a:t>Среди гормонов, секретируемых передней долей гипофиза, 3 гормона прямо влияют на функции яичек. ФСГ, который у мужчин также </a:t>
            </a:r>
            <a:r>
              <a:rPr lang="ru-RU" dirty="0" smtClean="0"/>
              <a:t>обозначается </a:t>
            </a:r>
            <a:r>
              <a:rPr lang="ru-RU" dirty="0"/>
              <a:t>как </a:t>
            </a:r>
            <a:r>
              <a:rPr lang="ru-RU" dirty="0" err="1"/>
              <a:t>сперматогенезстимулирующий</a:t>
            </a:r>
            <a:r>
              <a:rPr lang="ru-RU" dirty="0"/>
              <a:t> гормон, активно влияет на </a:t>
            </a:r>
            <a:r>
              <a:rPr lang="ru-RU" dirty="0" smtClean="0"/>
              <a:t>сперматогенез</a:t>
            </a:r>
            <a:r>
              <a:rPr lang="ru-RU" dirty="0"/>
              <a:t>, стимулирует эпителий канальцев яичка. ЛГ у мужчин инициирует развитие и созревание интерстициальных клеток и влияет на биосинтез андрогенов клетками </a:t>
            </a:r>
            <a:r>
              <a:rPr lang="ru-RU" dirty="0" err="1"/>
              <a:t>Лейдига</a:t>
            </a:r>
            <a:r>
              <a:rPr lang="ru-RU" dirty="0"/>
              <a:t> (интерстициальными клетками), поэтому также носит название гормона, стимулирующего интерстициальные </a:t>
            </a:r>
            <a:r>
              <a:rPr lang="ru-RU" dirty="0" smtClean="0"/>
              <a:t>клетки</a:t>
            </a:r>
            <a:r>
              <a:rPr lang="ru-RU" dirty="0"/>
              <a:t>. Инициация и поддержание сперматогенеза контролируется отдельными механизмами. Для инициации сперматогенеза необходимы как </a:t>
            </a:r>
            <a:r>
              <a:rPr lang="ru-RU" dirty="0" smtClean="0"/>
              <a:t>тестостерон</a:t>
            </a:r>
            <a:r>
              <a:rPr lang="ru-RU" dirty="0"/>
              <a:t>, так и ФСГ. Когда же нормальный герминативный эпителий </a:t>
            </a:r>
            <a:r>
              <a:rPr lang="ru-RU" dirty="0" smtClean="0"/>
              <a:t>подготовлен</a:t>
            </a:r>
            <a:r>
              <a:rPr lang="ru-RU" dirty="0"/>
              <a:t>, продукция спермы у </a:t>
            </a:r>
            <a:r>
              <a:rPr lang="ru-RU" dirty="0" err="1"/>
              <a:t>гипоф</a:t>
            </a:r>
            <a:r>
              <a:rPr lang="ru-RU" dirty="0"/>
              <a:t> </a:t>
            </a:r>
            <a:r>
              <a:rPr lang="ru-RU" dirty="0" err="1"/>
              <a:t>изэктомиро</a:t>
            </a:r>
            <a:r>
              <a:rPr lang="ru-RU" dirty="0"/>
              <a:t> ванных животных может </a:t>
            </a:r>
            <a:r>
              <a:rPr lang="ru-RU" dirty="0" smtClean="0"/>
              <a:t>поддерживаться </a:t>
            </a:r>
            <a:r>
              <a:rPr lang="ru-RU" dirty="0"/>
              <a:t>только тестостероном, если введение гормона начато сразу после </a:t>
            </a:r>
            <a:r>
              <a:rPr lang="ru-RU" dirty="0" err="1"/>
              <a:t>гипофизэктомии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0029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9350" y="170121"/>
            <a:ext cx="11086214" cy="139512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>
                <a:effectLst/>
              </a:rPr>
              <a:t>Тестостерон оказывает биологическое действие практически на все ткани организма. Его основными эффектами являются</a:t>
            </a:r>
            <a:r>
              <a:rPr lang="ru-RU" sz="3200" dirty="0" smtClean="0">
                <a:effectLst/>
              </a:rPr>
              <a:t>:</a:t>
            </a:r>
            <a:endParaRPr lang="ru-RU" sz="320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9902" y="1839983"/>
            <a:ext cx="9985109" cy="394412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/>
              <a:t>дифференцировка </a:t>
            </a:r>
            <a:r>
              <a:rPr lang="ru-RU" dirty="0" err="1"/>
              <a:t>мезонефрального</a:t>
            </a:r>
            <a:r>
              <a:rPr lang="ru-RU" dirty="0"/>
              <a:t> протока, наружных половых </a:t>
            </a:r>
            <a:r>
              <a:rPr lang="ru-RU" dirty="0" smtClean="0"/>
              <a:t>органов </a:t>
            </a:r>
            <a:r>
              <a:rPr lang="ru-RU" dirty="0"/>
              <a:t>и гипоталамо-гипофизарной системы по мужскому типу;</a:t>
            </a:r>
          </a:p>
          <a:p>
            <a:r>
              <a:rPr lang="ru-RU" dirty="0" smtClean="0"/>
              <a:t>стимуляция </a:t>
            </a:r>
            <a:r>
              <a:rPr lang="ru-RU" dirty="0"/>
              <a:t>развития наружных и внутренних половых органов;</a:t>
            </a:r>
          </a:p>
          <a:p>
            <a:r>
              <a:rPr lang="ru-RU" dirty="0" smtClean="0"/>
              <a:t>стимуляция </a:t>
            </a:r>
            <a:r>
              <a:rPr lang="ru-RU" dirty="0"/>
              <a:t>роста волос на лице, лобке, в подмышечных впадинах, образование залысин;</a:t>
            </a:r>
          </a:p>
          <a:p>
            <a:r>
              <a:rPr lang="ru-RU" dirty="0" smtClean="0"/>
              <a:t>стимуляция </a:t>
            </a:r>
            <a:r>
              <a:rPr lang="ru-RU" dirty="0"/>
              <a:t>линейного роста тела, задержка азота и стимуляция </a:t>
            </a:r>
            <a:r>
              <a:rPr lang="ru-RU" dirty="0" smtClean="0"/>
              <a:t>развития </a:t>
            </a:r>
            <a:r>
              <a:rPr lang="ru-RU" dirty="0"/>
              <a:t>мускулатуры;</a:t>
            </a:r>
          </a:p>
          <a:p>
            <a:r>
              <a:rPr lang="ru-RU" dirty="0" smtClean="0"/>
              <a:t>индукция </a:t>
            </a:r>
            <a:r>
              <a:rPr lang="ru-RU" dirty="0"/>
              <a:t>увеличения гортани и утолщения голосовых связок; стимуляция </a:t>
            </a:r>
            <a:r>
              <a:rPr lang="ru-RU" dirty="0" err="1"/>
              <a:t>эритропоэза</a:t>
            </a:r>
            <a:r>
              <a:rPr lang="ru-RU" dirty="0"/>
              <a:t> и </a:t>
            </a:r>
            <a:r>
              <a:rPr lang="ru-RU" dirty="0" err="1"/>
              <a:t>андроидного</a:t>
            </a:r>
            <a:r>
              <a:rPr lang="ru-RU" dirty="0"/>
              <a:t> распределения подкожной жировой клетчатки;</a:t>
            </a:r>
          </a:p>
          <a:p>
            <a:r>
              <a:rPr lang="ru-RU" dirty="0" smtClean="0"/>
              <a:t>активация </a:t>
            </a:r>
            <a:r>
              <a:rPr lang="ru-RU" dirty="0"/>
              <a:t>сперматогенеза совместно с ФСГ;</a:t>
            </a:r>
          </a:p>
          <a:p>
            <a:r>
              <a:rPr lang="ru-RU" dirty="0" smtClean="0"/>
              <a:t>обеспечение </a:t>
            </a:r>
            <a:r>
              <a:rPr lang="ru-RU" dirty="0"/>
              <a:t>формирования мужской психики и сексуальности.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577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8196" y="308019"/>
            <a:ext cx="9980428" cy="115089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200" dirty="0" smtClean="0">
                <a:effectLst/>
              </a:rPr>
              <a:t>Биосинтез</a:t>
            </a:r>
            <a:r>
              <a:rPr lang="ru-RU" sz="3200" dirty="0">
                <a:effectLst/>
              </a:rPr>
              <a:t>, секреция, возрастные особенности и механизм действия </a:t>
            </a:r>
            <a:r>
              <a:rPr lang="ru-RU" sz="3200" dirty="0" err="1">
                <a:effectLst/>
              </a:rPr>
              <a:t>тестикулярных</a:t>
            </a:r>
            <a:r>
              <a:rPr lang="ru-RU" sz="3200" dirty="0">
                <a:effectLst/>
              </a:rPr>
              <a:t> гормонов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988840"/>
            <a:ext cx="9985109" cy="288087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/>
              <a:t>У человека биосинтез тестостерона в основном осуществляется по Д5-пути, включающему </a:t>
            </a:r>
            <a:r>
              <a:rPr lang="ru-RU" dirty="0" err="1"/>
              <a:t>прегненолон</a:t>
            </a:r>
            <a:r>
              <a:rPr lang="ru-RU" dirty="0"/>
              <a:t>, 17-гидроксипрогестерон и </a:t>
            </a:r>
            <a:r>
              <a:rPr lang="ru-RU" dirty="0" err="1"/>
              <a:t>андростендион</a:t>
            </a:r>
            <a:r>
              <a:rPr lang="ru-RU" dirty="0"/>
              <a:t> (см. раздел 8.2). Яички взрослого мужчины продуцируют от 5 до 12 мг </a:t>
            </a:r>
            <a:r>
              <a:rPr lang="ru-RU" dirty="0" smtClean="0"/>
              <a:t>тестостерона </a:t>
            </a:r>
            <a:r>
              <a:rPr lang="ru-RU" dirty="0"/>
              <a:t>в сутки, при этом в самих яичках содержится только около 0,02 мг гормона. Секреция тестостерона происходит не постоянно, а </a:t>
            </a:r>
            <a:r>
              <a:rPr lang="ru-RU" dirty="0" smtClean="0"/>
              <a:t>эпизодически</a:t>
            </a:r>
            <a:r>
              <a:rPr lang="ru-RU" dirty="0"/>
              <a:t>, что является одной из причин значительных колебаний его уровня в</a:t>
            </a:r>
          </a:p>
          <a:p>
            <a:r>
              <a:rPr lang="ru-RU" dirty="0"/>
              <a:t>крови. Максимальная секреция происходит между 02.00—06.00 ч, а </a:t>
            </a:r>
            <a:r>
              <a:rPr lang="ru-RU" dirty="0" smtClean="0"/>
              <a:t>минимальная </a:t>
            </a:r>
            <a:r>
              <a:rPr lang="ru-RU" dirty="0"/>
              <a:t>— около 13.00 ч.</a:t>
            </a:r>
          </a:p>
          <a:p>
            <a:r>
              <a:rPr lang="ru-RU" dirty="0"/>
              <a:t>Только 3 % тестостерона циркулирует в свободном виде, 30 % его </a:t>
            </a:r>
            <a:r>
              <a:rPr lang="ru-RU" dirty="0" smtClean="0"/>
              <a:t>связано </a:t>
            </a:r>
            <a:r>
              <a:rPr lang="ru-RU" dirty="0"/>
              <a:t>с секс-</a:t>
            </a:r>
            <a:r>
              <a:rPr lang="ru-RU" dirty="0" err="1"/>
              <a:t>стероидсвязывающим</a:t>
            </a:r>
            <a:r>
              <a:rPr lang="ru-RU" dirty="0"/>
              <a:t> глобулином (СССГ), 67 % — с </a:t>
            </a:r>
            <a:r>
              <a:rPr lang="ru-RU" dirty="0" smtClean="0"/>
              <a:t>альбумином </a:t>
            </a:r>
            <a:r>
              <a:rPr lang="ru-RU" dirty="0"/>
              <a:t>и другими белками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1418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/>
              <a:t>В пубертатном периоде под действием тестостерона формируются </a:t>
            </a:r>
            <a:r>
              <a:rPr lang="ru-RU" dirty="0" smtClean="0"/>
              <a:t>основные </a:t>
            </a:r>
            <a:r>
              <a:rPr lang="ru-RU" dirty="0"/>
              <a:t>вторичные половые признаки. Половое развитие происходит </a:t>
            </a:r>
            <a:r>
              <a:rPr lang="ru-RU" dirty="0" smtClean="0"/>
              <a:t>постепенно </a:t>
            </a:r>
            <a:r>
              <a:rPr lang="ru-RU" dirty="0"/>
              <a:t>и начинается с исчезновения подкожного жира в мошонке, </a:t>
            </a:r>
            <a:r>
              <a:rPr lang="ru-RU" dirty="0" smtClean="0"/>
              <a:t>появления </a:t>
            </a:r>
            <a:r>
              <a:rPr lang="ru-RU" dirty="0"/>
              <a:t>ее пигментации и многочисленных мелких складок. Яички </a:t>
            </a:r>
            <a:r>
              <a:rPr lang="ru-RU" dirty="0" smtClean="0"/>
              <a:t>увеличиваются </a:t>
            </a:r>
            <a:r>
              <a:rPr lang="ru-RU" dirty="0"/>
              <a:t>и опускаются на дно мошонки. Начинается рост полового члена. </a:t>
            </a:r>
            <a:r>
              <a:rPr lang="ru-RU" dirty="0" err="1" smtClean="0"/>
              <a:t>Оволосение</a:t>
            </a:r>
            <a:r>
              <a:rPr lang="ru-RU" dirty="0" smtClean="0"/>
              <a:t> </a:t>
            </a:r>
            <a:r>
              <a:rPr lang="ru-RU" dirty="0"/>
              <a:t>лобка вначале имеет женский тип (с горизонталью роста волос), а с 16—17 лет переходит к мужскому (с ростом волос в надлобковой области, в виде ромба). Затем появляются волосы в подмышечных областях. Пушок на верхней губе, щеках и подбородке постепенно заменяется осевыми </a:t>
            </a:r>
            <a:r>
              <a:rPr lang="ru-RU" dirty="0" smtClean="0"/>
              <a:t>волосами</a:t>
            </a:r>
            <a:r>
              <a:rPr lang="ru-RU" dirty="0"/>
              <a:t>. Изменяются размеры предстательной железы. Увеличивается </a:t>
            </a:r>
            <a:r>
              <a:rPr lang="ru-RU" dirty="0" smtClean="0"/>
              <a:t>гортань</a:t>
            </a:r>
            <a:r>
              <a:rPr lang="ru-RU" dirty="0"/>
              <a:t>, происходит мутация голоса. Параллельно усиливаются процессы сперматогенеза, хотя полноценная репродуктивная функция формируется позже — к 16—17 годам.</a:t>
            </a:r>
          </a:p>
        </p:txBody>
      </p:sp>
    </p:spTree>
    <p:extLst>
      <p:ext uri="{BB962C8B-B14F-4D97-AF65-F5344CB8AC3E}">
        <p14:creationId xmlns:p14="http://schemas.microsoft.com/office/powerpoint/2010/main" val="191729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1507" y="1020726"/>
            <a:ext cx="11270511" cy="542260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/>
              <a:t>Тестостерон, являясь стероидным гормоном, проникает в </a:t>
            </a:r>
            <a:r>
              <a:rPr lang="ru-RU" sz="2400" dirty="0" smtClean="0"/>
              <a:t>клетки-мишени </a:t>
            </a:r>
            <a:r>
              <a:rPr lang="ru-RU" sz="2400" dirty="0"/>
              <a:t>путем пассивной диффузии. Он является доминирующим </a:t>
            </a:r>
            <a:r>
              <a:rPr lang="ru-RU" sz="2400" dirty="0" smtClean="0"/>
              <a:t>внутриядерным </a:t>
            </a:r>
            <a:r>
              <a:rPr lang="ru-RU" sz="2400" dirty="0"/>
              <a:t>андрогеном в головном мозге, гипофизе и почках. В других тканях тестостерон с помощью фермента 5а-редуктазы </a:t>
            </a:r>
            <a:r>
              <a:rPr lang="ru-RU" sz="2400" dirty="0" err="1"/>
              <a:t>метаболизируется</a:t>
            </a:r>
            <a:r>
              <a:rPr lang="ru-RU" sz="2400" dirty="0"/>
              <a:t> в более активный </a:t>
            </a:r>
            <a:r>
              <a:rPr lang="ru-RU" sz="2400" dirty="0" err="1"/>
              <a:t>дигидротестостерон</a:t>
            </a:r>
            <a:r>
              <a:rPr lang="ru-RU" sz="2400" dirty="0"/>
              <a:t>. Наиболее активно эта реакция идет в </a:t>
            </a:r>
            <a:r>
              <a:rPr lang="ru-RU" sz="2400" dirty="0" smtClean="0"/>
              <a:t>тканях</a:t>
            </a:r>
            <a:r>
              <a:rPr lang="ru-RU" sz="2400" dirty="0"/>
              <a:t>, богатых 5а-редуктазой: коже, предстательной железе, придатке яичка, семенных пузырьках. Врожденная недостаточность 5а-редуктазы </a:t>
            </a:r>
            <a:r>
              <a:rPr lang="ru-RU" sz="2400" dirty="0" smtClean="0"/>
              <a:t>характеризуется </a:t>
            </a:r>
            <a:r>
              <a:rPr lang="ru-RU" sz="2400" dirty="0"/>
              <a:t>тем, что после рождения у мальчиков имеются яички и их </a:t>
            </a:r>
            <a:r>
              <a:rPr lang="ru-RU" sz="2400" dirty="0" smtClean="0"/>
              <a:t>придатки</a:t>
            </a:r>
            <a:r>
              <a:rPr lang="ru-RU" sz="2400" dirty="0"/>
              <a:t>, семявыносящие протоки и семенные пузырьки, но отсутствуют </a:t>
            </a:r>
            <a:r>
              <a:rPr lang="ru-RU" sz="2400" dirty="0" smtClean="0"/>
              <a:t>простата</a:t>
            </a:r>
            <a:r>
              <a:rPr lang="ru-RU" sz="2400" dirty="0"/>
              <a:t>, половой член и сформированная мошонка. Таким образом, для </a:t>
            </a:r>
            <a:r>
              <a:rPr lang="ru-RU" sz="2400" dirty="0" smtClean="0"/>
              <a:t>дифференцировки </a:t>
            </a:r>
            <a:r>
              <a:rPr lang="ru-RU" sz="2400" dirty="0"/>
              <a:t>одних тканей у плода необходим </a:t>
            </a:r>
            <a:r>
              <a:rPr lang="ru-RU" sz="2400" dirty="0" err="1"/>
              <a:t>дигидротестостерон</a:t>
            </a:r>
            <a:r>
              <a:rPr lang="ru-RU" sz="2400" dirty="0"/>
              <a:t>, для </a:t>
            </a:r>
            <a:r>
              <a:rPr lang="ru-RU" sz="2400" dirty="0" smtClean="0"/>
              <a:t>других </a:t>
            </a:r>
            <a:r>
              <a:rPr lang="ru-RU" sz="2400" dirty="0"/>
              <a:t>— тестостерон. Примерно к 12 годам при этом синдроме формируются нормальные наружные половые органы по мужскому типу, а в дальнейшем образуется нормальная сперма, что свидетельствует о возможности </a:t>
            </a:r>
            <a:r>
              <a:rPr lang="ru-RU" sz="2400" dirty="0" smtClean="0"/>
              <a:t>сперматогенеза </a:t>
            </a:r>
            <a:r>
              <a:rPr lang="ru-RU" sz="2400" dirty="0"/>
              <a:t>в отсутствие </a:t>
            </a:r>
            <a:r>
              <a:rPr lang="ru-RU" sz="2400" dirty="0" err="1"/>
              <a:t>дигидротестостерона</a:t>
            </a:r>
            <a:r>
              <a:rPr lang="ru-RU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95941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5796" y="978196"/>
            <a:ext cx="9985109" cy="452947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/>
              <a:t>Тестостерон, являясь стероидным гормоном, проникает в </a:t>
            </a:r>
            <a:r>
              <a:rPr lang="ru-RU" dirty="0" smtClean="0"/>
              <a:t>клетки-мишени </a:t>
            </a:r>
            <a:r>
              <a:rPr lang="ru-RU" dirty="0"/>
              <a:t>путем пассивной диффузии. Он является доминирующим </a:t>
            </a:r>
            <a:r>
              <a:rPr lang="ru-RU" dirty="0" smtClean="0"/>
              <a:t>внутриядерным </a:t>
            </a:r>
            <a:r>
              <a:rPr lang="ru-RU" dirty="0"/>
              <a:t>андрогеном в головном мозге, гипофизе и почках. В других тканях тестостерон с помощью фермента 5а-редуктазы </a:t>
            </a:r>
            <a:r>
              <a:rPr lang="ru-RU" dirty="0" err="1"/>
              <a:t>метаболизируется</a:t>
            </a:r>
            <a:r>
              <a:rPr lang="ru-RU" dirty="0"/>
              <a:t> в более активный </a:t>
            </a:r>
            <a:r>
              <a:rPr lang="ru-RU" dirty="0" err="1"/>
              <a:t>дигидротестостерон</a:t>
            </a:r>
            <a:r>
              <a:rPr lang="ru-RU" dirty="0"/>
              <a:t>. Наиболее активно эта реакция идет в </a:t>
            </a:r>
            <a:r>
              <a:rPr lang="ru-RU" dirty="0" smtClean="0"/>
              <a:t>тканях</a:t>
            </a:r>
            <a:r>
              <a:rPr lang="ru-RU" dirty="0"/>
              <a:t>, богатых 5а-редуктазой: коже, предстательной железе, придатке яичка, семенных пузырьках. Врожденная недостаточность 5а-редуктазы </a:t>
            </a:r>
            <a:r>
              <a:rPr lang="ru-RU" dirty="0" smtClean="0"/>
              <a:t>характеризуется </a:t>
            </a:r>
            <a:r>
              <a:rPr lang="ru-RU" dirty="0"/>
              <a:t>тем, что после рождения у мальчиков имеются яички и их </a:t>
            </a:r>
            <a:r>
              <a:rPr lang="ru-RU" dirty="0" smtClean="0"/>
              <a:t>придатки</a:t>
            </a:r>
            <a:r>
              <a:rPr lang="ru-RU" dirty="0"/>
              <a:t>, семявыносящие протоки и семенные пузырьки, но отсутствуют </a:t>
            </a:r>
            <a:r>
              <a:rPr lang="ru-RU" dirty="0" smtClean="0"/>
              <a:t>простата</a:t>
            </a:r>
            <a:r>
              <a:rPr lang="ru-RU" dirty="0"/>
              <a:t>, половой член и сформированная мошонка. Таким образом, для </a:t>
            </a:r>
            <a:r>
              <a:rPr lang="ru-RU" dirty="0" smtClean="0"/>
              <a:t>дифференцировки </a:t>
            </a:r>
            <a:r>
              <a:rPr lang="ru-RU" dirty="0"/>
              <a:t>одних тканей у плода необходим </a:t>
            </a:r>
            <a:r>
              <a:rPr lang="ru-RU" dirty="0" err="1"/>
              <a:t>дигидротестостерон</a:t>
            </a:r>
            <a:r>
              <a:rPr lang="ru-RU" dirty="0"/>
              <a:t>, для </a:t>
            </a:r>
            <a:r>
              <a:rPr lang="ru-RU" dirty="0" smtClean="0"/>
              <a:t>других </a:t>
            </a:r>
            <a:r>
              <a:rPr lang="ru-RU" dirty="0"/>
              <a:t>— тестостерон. Примерно к 12 годам при этом синдроме формируются нормальные наружные половые органы по мужскому типу, а в дальнейшем образуется нормальная сперма, что свидетельствует о возможности </a:t>
            </a:r>
            <a:r>
              <a:rPr lang="ru-RU" dirty="0" smtClean="0"/>
              <a:t>сперматогенеза </a:t>
            </a:r>
            <a:r>
              <a:rPr lang="ru-RU" dirty="0"/>
              <a:t>в отсутствие </a:t>
            </a:r>
            <a:r>
              <a:rPr lang="ru-RU" dirty="0" err="1"/>
              <a:t>дигидротестостерона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4306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Методы </a:t>
            </a:r>
            <a:r>
              <a:rPr lang="ru-RU" dirty="0"/>
              <a:t>обследования больных с нарушениями функции яичек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r>
              <a:rPr lang="ru-RU" dirty="0" smtClean="0"/>
              <a:t>Физические методы:</a:t>
            </a:r>
          </a:p>
          <a:p>
            <a:r>
              <a:rPr lang="ru-RU" dirty="0"/>
              <a:t>Обследование больных с нарушениями функции яичек состоит из </a:t>
            </a:r>
            <a:r>
              <a:rPr lang="ru-RU" dirty="0" smtClean="0"/>
              <a:t>соматического </a:t>
            </a:r>
            <a:r>
              <a:rPr lang="ru-RU" dirty="0"/>
              <a:t>обследования и осмотра половых органов. Соматическое </a:t>
            </a:r>
            <a:r>
              <a:rPr lang="ru-RU" dirty="0" smtClean="0"/>
              <a:t>обследование </a:t>
            </a:r>
            <a:r>
              <a:rPr lang="ru-RU" dirty="0"/>
              <a:t>включает в себя выявление характерных признаков развития скелета, мышечной системы, жировой клетчатки. </a:t>
            </a:r>
            <a:r>
              <a:rPr lang="ru-RU" dirty="0" err="1"/>
              <a:t>Гипоандрогения</a:t>
            </a:r>
            <a:r>
              <a:rPr lang="ru-RU" dirty="0"/>
              <a:t> в </a:t>
            </a:r>
            <a:r>
              <a:rPr lang="ru-RU" dirty="0" err="1"/>
              <a:t>допубертатном</a:t>
            </a:r>
            <a:r>
              <a:rPr lang="ru-RU" dirty="0"/>
              <a:t> периоде может проявиться гипоспадией, крипторхизмом, </a:t>
            </a:r>
            <a:r>
              <a:rPr lang="ru-RU" dirty="0" err="1"/>
              <a:t>микропенисом</a:t>
            </a:r>
            <a:r>
              <a:rPr lang="ru-RU" dirty="0"/>
              <a:t>, евнухоидизмом. Последним термином объединяется сочетание таких </a:t>
            </a:r>
            <a:r>
              <a:rPr lang="ru-RU" dirty="0" smtClean="0"/>
              <a:t>признаков</a:t>
            </a:r>
            <a:r>
              <a:rPr lang="ru-RU" dirty="0"/>
              <a:t>, как отсутствие волос на теле, плохое развитие скелетной </a:t>
            </a:r>
            <a:r>
              <a:rPr lang="ru-RU" dirty="0" smtClean="0"/>
              <a:t>мускулатуры</a:t>
            </a:r>
            <a:r>
              <a:rPr lang="ru-RU" dirty="0"/>
              <a:t>, </a:t>
            </a:r>
            <a:r>
              <a:rPr lang="ru-RU" dirty="0" err="1"/>
              <a:t>незаращение</a:t>
            </a:r>
            <a:r>
              <a:rPr lang="ru-RU" dirty="0"/>
              <a:t> </a:t>
            </a:r>
            <a:r>
              <a:rPr lang="ru-RU" dirty="0" err="1"/>
              <a:t>эпифизарных</a:t>
            </a:r>
            <a:r>
              <a:rPr lang="ru-RU" dirty="0"/>
              <a:t> щелей, диспропорциональное телосложение (высокорослость; размах рук более чем на 2 см превышает рост, длина </a:t>
            </a:r>
            <a:r>
              <a:rPr lang="ru-RU" dirty="0" smtClean="0"/>
              <a:t>нижней </a:t>
            </a:r>
            <a:r>
              <a:rPr lang="ru-RU" dirty="0"/>
              <a:t>части тела от пяток до лобка более чем на 2 см превышает верхнюю).</a:t>
            </a:r>
          </a:p>
          <a:p>
            <a:r>
              <a:rPr lang="ru-RU" dirty="0"/>
              <a:t>Раннее насыщение организма избыточным количеством андрогенов ведет к укорочению трубчатых костей и формированию «</a:t>
            </a:r>
            <a:r>
              <a:rPr lang="ru-RU" dirty="0" err="1" smtClean="0"/>
              <a:t>хондродистрофических</a:t>
            </a:r>
            <a:r>
              <a:rPr lang="ru-RU" dirty="0"/>
              <a:t>» пропорций тела (относительно длинное туловище при </a:t>
            </a:r>
            <a:r>
              <a:rPr lang="ru-RU" dirty="0" smtClean="0"/>
              <a:t>относительно </a:t>
            </a:r>
            <a:r>
              <a:rPr lang="ru-RU" dirty="0"/>
              <a:t>коротких конечностях).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772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/>
              <a:t>Осмотр половых органов имеет принципиальное значение, а в ряде случаев бывает достаточен для постановки диагноза (опухоль яичка, </a:t>
            </a:r>
            <a:r>
              <a:rPr lang="ru-RU" dirty="0" smtClean="0"/>
              <a:t>крипторхизм</a:t>
            </a:r>
            <a:r>
              <a:rPr lang="ru-RU" dirty="0"/>
              <a:t>, </a:t>
            </a:r>
            <a:r>
              <a:rPr lang="ru-RU" dirty="0" err="1"/>
              <a:t>варикоцеле</a:t>
            </a:r>
            <a:r>
              <a:rPr lang="ru-RU" dirty="0"/>
              <a:t> и др.). При осмотре обращают внимание на строение наружных гениталий, величину полового члена, место выхода уретры (</a:t>
            </a:r>
            <a:r>
              <a:rPr lang="ru-RU" dirty="0" smtClean="0"/>
              <a:t>наличие </a:t>
            </a:r>
            <a:r>
              <a:rPr lang="ru-RU" dirty="0"/>
              <a:t>гипоспадии или </a:t>
            </a:r>
            <a:r>
              <a:rPr lang="ru-RU" dirty="0" err="1"/>
              <a:t>эписпадии</a:t>
            </a:r>
            <a:r>
              <a:rPr lang="ru-RU" dirty="0"/>
              <a:t>), складчатость и пигментацию мошонки, степень ее отвисания, характер </a:t>
            </a:r>
            <a:r>
              <a:rPr lang="ru-RU" dirty="0" err="1"/>
              <a:t>оволосения</a:t>
            </a:r>
            <a:r>
              <a:rPr lang="ru-RU" dirty="0"/>
              <a:t> лобка (</a:t>
            </a:r>
            <a:r>
              <a:rPr lang="ru-RU" dirty="0" err="1"/>
              <a:t>оволосение</a:t>
            </a:r>
            <a:r>
              <a:rPr lang="ru-RU" dirty="0"/>
              <a:t> по женскому типу с четкой горизонталью роста волос, которая часто встречается при раннем первичном </a:t>
            </a:r>
            <a:r>
              <a:rPr lang="ru-RU" dirty="0" err="1"/>
              <a:t>гипогонадизме</a:t>
            </a:r>
            <a:r>
              <a:rPr lang="ru-RU" dirty="0"/>
              <a:t>, или по мужскому типу — с ростом волос в надлобковом конусе). Затем переходят к пальпации яичек. Определив размеры яичек (удобно пользоваться </a:t>
            </a:r>
            <a:r>
              <a:rPr lang="ru-RU" dirty="0" err="1"/>
              <a:t>орхидометром</a:t>
            </a:r>
            <a:r>
              <a:rPr lang="ru-RU" dirty="0"/>
              <a:t>), обращают внимание на их консистенцию, характер поверхности, состояние придатка. </a:t>
            </a:r>
            <a:r>
              <a:rPr lang="ru-RU" dirty="0" smtClean="0"/>
              <a:t>Пальпацию </a:t>
            </a:r>
            <a:r>
              <a:rPr lang="ru-RU" dirty="0"/>
              <a:t>яичек следует проводить теплыми руками, чтобы не было ускользания яичка. При необходимости проводят ректальное пальцевое исследование для оценки состояния предстательной железы.</a:t>
            </a:r>
          </a:p>
        </p:txBody>
      </p:sp>
    </p:spTree>
    <p:extLst>
      <p:ext uri="{BB962C8B-B14F-4D97-AF65-F5344CB8AC3E}">
        <p14:creationId xmlns:p14="http://schemas.microsoft.com/office/powerpoint/2010/main" val="204707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/>
              <a:t>До пубертатного возраста длина яичек равна примерно 2 см, а объем 2 мл. В период полового созревания яички увеличиваются и к 16-летнему возрасту достигают размеров, как у взрослого мужчины: длина яичка в среднем равна 4,6 см (от 3,5 до 5,5 см), а объем 12—25 мл. Точное </a:t>
            </a:r>
            <a:r>
              <a:rPr lang="ru-RU" dirty="0" smtClean="0"/>
              <a:t>определение </a:t>
            </a:r>
            <a:r>
              <a:rPr lang="ru-RU" dirty="0"/>
              <a:t>объема яичка возможно с помощью УЗИ.</a:t>
            </a:r>
          </a:p>
          <a:p>
            <a:r>
              <a:rPr lang="ru-RU" dirty="0"/>
              <a:t>При повреждении семенных канальцев в </a:t>
            </a:r>
            <a:r>
              <a:rPr lang="ru-RU" dirty="0" err="1"/>
              <a:t>препубертатном</a:t>
            </a:r>
            <a:r>
              <a:rPr lang="ru-RU" dirty="0"/>
              <a:t> возрасте яички остаются небольшими и плотными (синдром </a:t>
            </a:r>
            <a:r>
              <a:rPr lang="ru-RU" dirty="0" err="1"/>
              <a:t>Клайнфелтера</a:t>
            </a:r>
            <a:r>
              <a:rPr lang="ru-RU" dirty="0"/>
              <a:t>). Если патология развивается после пубертатного периода, яички становятся </a:t>
            </a:r>
            <a:r>
              <a:rPr lang="ru-RU" dirty="0" smtClean="0"/>
              <a:t>мягкими</a:t>
            </a:r>
            <a:r>
              <a:rPr lang="ru-RU" dirty="0"/>
              <a:t>. Очень плотная консистенция яичка, особенно односторонняя, </a:t>
            </a:r>
            <a:r>
              <a:rPr lang="ru-RU" dirty="0" smtClean="0"/>
              <a:t>подозрительна </a:t>
            </a:r>
            <a:r>
              <a:rPr lang="ru-RU" dirty="0"/>
              <a:t>в отношении опухолевого процесса.</a:t>
            </a:r>
          </a:p>
          <a:p>
            <a:r>
              <a:rPr lang="ru-RU" dirty="0"/>
              <a:t>Длина эрегированного полового члена у взрослого в норме составляет 11 — 15 см. При манифестации </a:t>
            </a:r>
            <a:r>
              <a:rPr lang="ru-RU" dirty="0" err="1"/>
              <a:t>гипогонадизма</a:t>
            </a:r>
            <a:r>
              <a:rPr lang="ru-RU" dirty="0"/>
              <a:t> в </a:t>
            </a:r>
            <a:r>
              <a:rPr lang="ru-RU" dirty="0" err="1"/>
              <a:t>допубертатном</a:t>
            </a:r>
            <a:r>
              <a:rPr lang="ru-RU" dirty="0"/>
              <a:t> возрасте пенис остается инфантильным.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892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Лабораторные </a:t>
            </a:r>
            <a:r>
              <a:rPr lang="ru-RU" dirty="0"/>
              <a:t>методы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6820" y="1478476"/>
            <a:ext cx="11371403" cy="4624611"/>
          </a:xfrm>
        </p:spPr>
        <p:txBody>
          <a:bodyPr>
            <a:noAutofit/>
          </a:bodyPr>
          <a:lstStyle/>
          <a:p>
            <a:pPr algn="just"/>
            <a:r>
              <a:rPr lang="ru-RU" sz="2000" dirty="0"/>
              <a:t>Функциональное состояние яичек отражает содержание половых гормонов в биологических жидкостях организма, а также уровни гонадотропинов. При определении содержания тестостерона необходимо учитывать, что утром его уровень примерно на 20 % выше, чем вечером. Кратковременная и интенсивная физическая нагрузка приводит к повышению, а длительная и неинтенсивная нагрузка — к уменьшению уровня тестостерона. </a:t>
            </a:r>
            <a:r>
              <a:rPr lang="ru-RU" sz="2000" dirty="0" smtClean="0"/>
              <a:t>Нормальный </a:t>
            </a:r>
            <a:r>
              <a:rPr lang="ru-RU" sz="2000" dirty="0"/>
              <a:t>уровень тестостерона у здорового мужчины в первой половине дня </a:t>
            </a:r>
            <a:r>
              <a:rPr lang="ru-RU" sz="2000" dirty="0" smtClean="0"/>
              <a:t>составляет </a:t>
            </a:r>
            <a:r>
              <a:rPr lang="ru-RU" sz="2000" dirty="0"/>
              <a:t>12—30 </a:t>
            </a:r>
            <a:r>
              <a:rPr lang="ru-RU" sz="2000" dirty="0" err="1"/>
              <a:t>нмоль</a:t>
            </a:r>
            <a:r>
              <a:rPr lang="ru-RU" sz="2000" dirty="0"/>
              <a:t>/л. Уровень тестостерона ниже 10 </a:t>
            </a:r>
            <a:r>
              <a:rPr lang="ru-RU" sz="2000" dirty="0" err="1"/>
              <a:t>нмоль</a:t>
            </a:r>
            <a:r>
              <a:rPr lang="ru-RU" sz="2000" dirty="0"/>
              <a:t>/л указывает  на явную патологию. У мальчиков в </a:t>
            </a:r>
            <a:r>
              <a:rPr lang="ru-RU" sz="2000" dirty="0" err="1"/>
              <a:t>допубертатном</a:t>
            </a:r>
            <a:r>
              <a:rPr lang="ru-RU" sz="2000" dirty="0"/>
              <a:t> возрасте уровень </a:t>
            </a:r>
            <a:r>
              <a:rPr lang="ru-RU" sz="2000" dirty="0" smtClean="0"/>
              <a:t>тестостерона </a:t>
            </a:r>
            <a:r>
              <a:rPr lang="ru-RU" sz="2000" dirty="0"/>
              <a:t>составляет менее 4 </a:t>
            </a:r>
            <a:r>
              <a:rPr lang="ru-RU" sz="2000" dirty="0" err="1"/>
              <a:t>нмоль</a:t>
            </a:r>
            <a:r>
              <a:rPr lang="ru-RU" sz="2000" dirty="0"/>
              <a:t>/л. Для получения более точного </a:t>
            </a:r>
            <a:r>
              <a:rPr lang="ru-RU" sz="2000" dirty="0" smtClean="0"/>
              <a:t>представления </a:t>
            </a:r>
            <a:r>
              <a:rPr lang="ru-RU" sz="2000" dirty="0"/>
              <a:t>об уровне тестостерона рекомендуется забор трех проб крови с интервалом в 15—20 мин с последующим определением уровня гормона в смеси из трех сывороток. Аналогичным образом целесообразно исследовать уровень ЛГ. Уровень </a:t>
            </a:r>
            <a:r>
              <a:rPr lang="ru-RU" sz="2000" dirty="0" err="1"/>
              <a:t>дигидротестостерона</a:t>
            </a:r>
            <a:r>
              <a:rPr lang="ru-RU" sz="2000" dirty="0"/>
              <a:t> составляет около !/10 содержания тестостерона; при доброкачественной гиперплазии простаты он </a:t>
            </a:r>
            <a:r>
              <a:rPr lang="ru-RU" sz="2000" dirty="0" smtClean="0"/>
              <a:t>повышается</a:t>
            </a:r>
            <a:r>
              <a:rPr lang="ru-RU" sz="2000" dirty="0"/>
              <a:t>. До пубертатного возраста содержание тестостерона и ЛГ низкое, что </a:t>
            </a:r>
            <a:r>
              <a:rPr lang="ru-RU" sz="2000" dirty="0" smtClean="0"/>
              <a:t>затрудняет </a:t>
            </a:r>
            <a:r>
              <a:rPr lang="ru-RU" sz="2000" dirty="0"/>
              <a:t>оценку функционального состояния клеток </a:t>
            </a:r>
            <a:r>
              <a:rPr lang="ru-RU" sz="2000" dirty="0" err="1"/>
              <a:t>Лейдига</a:t>
            </a:r>
            <a:r>
              <a:rPr lang="ru-RU" sz="2000" dirty="0"/>
              <a:t>. С этой целью проводится ряд функциональных тестов.</a:t>
            </a:r>
          </a:p>
        </p:txBody>
      </p:sp>
    </p:spTree>
    <p:extLst>
      <p:ext uri="{BB962C8B-B14F-4D97-AF65-F5344CB8AC3E}">
        <p14:creationId xmlns:p14="http://schemas.microsoft.com/office/powerpoint/2010/main" val="85742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35360" y="981167"/>
            <a:ext cx="5568619" cy="6397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Проба с хорионическим гонадотропином (ХГ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35359" y="2063693"/>
            <a:ext cx="5568619" cy="39512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endParaRPr lang="ru-RU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Поскольку биологическая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активность ХГ аналогична ЛГ, его введение вызывает стимуляцию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клеток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</a:rPr>
              <a:t>Лейдига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 и увеличение продукции тестостерона. Нарушение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секреторного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ответа свидетельствует о нарушении функции клеток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</a:rPr>
              <a:t>Лейдига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. Проба с ХГ используется для дифференциальной диагностики первичного и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вторичного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</a:rPr>
              <a:t>гипогонадизма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. Существует 2 варианта теста с ХГ, которые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отличаются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вводимыми дозами. Первый вариант подразумевает внутримышечное введение ХГ в дозе 1500 ЕД в течение 4 дней. Уровень тестостерона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</a:rPr>
              <a:t>определяют 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</a:rPr>
              <a:t>перед первым введением ХГ и через 24 ч после последней инъекции. При втором, более распространенном варианте теста ХГ вводят однократно внутримышечно в дозе 2500—5000 ЕД, определяя уровень тестостерона до введения ХГ и через 72 ч после него. Нормальным ответом считается по крайней мере 2-кратное увеличение уровня тестостерона.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88021" y="981167"/>
            <a:ext cx="5664629" cy="6397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Пробы с </a:t>
            </a:r>
            <a:r>
              <a:rPr lang="ru-RU" dirty="0" err="1">
                <a:solidFill>
                  <a:srgbClr val="FF0000"/>
                </a:solidFill>
              </a:rPr>
              <a:t>кломифеном</a:t>
            </a:r>
            <a:r>
              <a:rPr lang="ru-RU" dirty="0">
                <a:solidFill>
                  <a:srgbClr val="FF0000"/>
                </a:solidFill>
              </a:rPr>
              <a:t> и ГРГ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288021" y="2063693"/>
            <a:ext cx="5664629" cy="395128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Для диагностики вторичного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гипогонадизма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часто используются пробы с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кломифеном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и гонадотропин-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рилизинг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- гормоном (ГРГ).</a:t>
            </a:r>
          </a:p>
          <a:p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Кломифен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—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антиэстрогенный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препарат нестероидной структуры,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который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в малых дозах усиливает секрецию ЛГ и ФСГ 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аденогипофизом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за счет блокады рецепторов эстрогенов гипоталамуса. В ответ на введение ГРГ секреторный ответ ЛГ значительно превышает таковой для ФСГ.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Кломифена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цитрат (</a:t>
            </a:r>
            <a:r>
              <a:rPr lang="ru-RU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клостильбегит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) назначают перорально в дозе 100 мг в день в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течение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5 дней. Уровень гонадотропина определяют до первого приема и на следующий день после последнего приема.</a:t>
            </a:r>
          </a:p>
        </p:txBody>
      </p:sp>
    </p:spTree>
    <p:extLst>
      <p:ext uri="{BB962C8B-B14F-4D97-AF65-F5344CB8AC3E}">
        <p14:creationId xmlns:p14="http://schemas.microsoft.com/office/powerpoint/2010/main" val="98465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Исследование </a:t>
            </a:r>
            <a:r>
              <a:rPr lang="ru-RU" dirty="0" err="1"/>
              <a:t>эякулята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smtClean="0"/>
              <a:t>. </a:t>
            </a:r>
            <a:r>
              <a:rPr lang="ru-RU" dirty="0"/>
              <a:t>В целях диагностики патологии половой </a:t>
            </a:r>
            <a:r>
              <a:rPr lang="ru-RU" dirty="0" smtClean="0"/>
              <a:t>системы </a:t>
            </a:r>
            <a:r>
              <a:rPr lang="ru-RU" dirty="0"/>
              <a:t>у мужчин это исследование широко применяется в связи с </a:t>
            </a:r>
            <a:r>
              <a:rPr lang="ru-RU" dirty="0" smtClean="0"/>
              <a:t>доступностью</a:t>
            </a:r>
            <a:r>
              <a:rPr lang="ru-RU" dirty="0"/>
              <a:t>, безвредностью, технической простотой и высокой информативностью. </a:t>
            </a:r>
            <a:r>
              <a:rPr lang="ru-RU" dirty="0" err="1"/>
              <a:t>Эякулят</a:t>
            </a:r>
            <a:r>
              <a:rPr lang="ru-RU" dirty="0"/>
              <a:t> лучше всего получать непосредственно перед лабораторным </a:t>
            </a:r>
            <a:r>
              <a:rPr lang="ru-RU" dirty="0" smtClean="0"/>
              <a:t>исследованием</a:t>
            </a:r>
            <a:r>
              <a:rPr lang="ru-RU" dirty="0"/>
              <a:t>. Ранее предпочтение отдавалось </a:t>
            </a:r>
            <a:r>
              <a:rPr lang="ru-RU" dirty="0" err="1"/>
              <a:t>виброэякуляции</a:t>
            </a:r>
            <a:r>
              <a:rPr lang="ru-RU" dirty="0"/>
              <a:t>, однако в </a:t>
            </a:r>
            <a:r>
              <a:rPr lang="ru-RU" dirty="0" smtClean="0"/>
              <a:t>последнее </a:t>
            </a:r>
            <a:r>
              <a:rPr lang="ru-RU" dirty="0"/>
              <a:t>время используют мастурбацию как наиболее физиологичный </a:t>
            </a:r>
            <a:r>
              <a:rPr lang="ru-RU" dirty="0" smtClean="0"/>
              <a:t>способ </a:t>
            </a:r>
            <a:r>
              <a:rPr lang="ru-RU" dirty="0"/>
              <a:t>получения </a:t>
            </a:r>
            <a:r>
              <a:rPr lang="ru-RU" dirty="0" err="1"/>
              <a:t>эякулята</a:t>
            </a:r>
            <a:r>
              <a:rPr lang="ru-RU" dirty="0"/>
              <a:t>. Для </a:t>
            </a:r>
            <a:r>
              <a:rPr lang="ru-RU" dirty="0" err="1"/>
              <a:t>избежания</a:t>
            </a:r>
            <a:r>
              <a:rPr lang="ru-RU" dirty="0"/>
              <a:t> «</a:t>
            </a:r>
            <a:r>
              <a:rPr lang="ru-RU" dirty="0" err="1"/>
              <a:t>холодового</a:t>
            </a:r>
            <a:r>
              <a:rPr lang="ru-RU" dirty="0"/>
              <a:t> шока» </a:t>
            </a:r>
            <a:r>
              <a:rPr lang="ru-RU" dirty="0" smtClean="0"/>
              <a:t>сперматозоидов </a:t>
            </a:r>
            <a:r>
              <a:rPr lang="ru-RU" dirty="0"/>
              <a:t>пробирку перед сбором </a:t>
            </a:r>
            <a:r>
              <a:rPr lang="ru-RU" dirty="0" err="1"/>
              <a:t>эякулята</a:t>
            </a:r>
            <a:r>
              <a:rPr lang="ru-RU" dirty="0"/>
              <a:t> необходимо согреть руками. Анализ </a:t>
            </a:r>
            <a:r>
              <a:rPr lang="ru-RU" dirty="0" err="1"/>
              <a:t>эякулята</a:t>
            </a:r>
            <a:r>
              <a:rPr lang="ru-RU" dirty="0"/>
              <a:t> следует проводить спустя 3—4 </a:t>
            </a:r>
            <a:r>
              <a:rPr lang="ru-RU" dirty="0" err="1"/>
              <a:t>сут</a:t>
            </a:r>
            <a:r>
              <a:rPr lang="ru-RU" dirty="0"/>
              <a:t> после предыдущего </a:t>
            </a:r>
            <a:r>
              <a:rPr lang="ru-RU" dirty="0" smtClean="0"/>
              <a:t>семяизвержения</a:t>
            </a:r>
            <a:r>
              <a:rPr lang="ru-RU" dirty="0"/>
              <a:t>. Сразу же после эякуляции сперма коагулирует, а через 15—30 мин разжижается. Объем </a:t>
            </a:r>
            <a:r>
              <a:rPr lang="ru-RU" dirty="0" err="1"/>
              <a:t>эякулята</a:t>
            </a:r>
            <a:r>
              <a:rPr lang="ru-RU" dirty="0"/>
              <a:t> в норме составляет 2—6 мл. Диагностическое заключение делают на основании как минимум двукратного исследования </a:t>
            </a:r>
            <a:r>
              <a:rPr lang="ru-RU" dirty="0" err="1"/>
              <a:t>эякулята</a:t>
            </a:r>
            <a:r>
              <a:rPr lang="ru-RU" dirty="0"/>
              <a:t> с интервалом 4—12 </a:t>
            </a:r>
            <a:r>
              <a:rPr lang="ru-RU" dirty="0" err="1"/>
              <a:t>нед</a:t>
            </a:r>
            <a:r>
              <a:rPr lang="ru-RU" dirty="0"/>
              <a:t>. Нормальные показатели </a:t>
            </a:r>
            <a:r>
              <a:rPr lang="ru-RU" dirty="0" err="1"/>
              <a:t>эякулята</a:t>
            </a:r>
            <a:r>
              <a:rPr lang="ru-RU" dirty="0"/>
              <a:t> </a:t>
            </a:r>
            <a:r>
              <a:rPr lang="ru-RU" dirty="0" smtClean="0"/>
              <a:t>приведены </a:t>
            </a:r>
            <a:r>
              <a:rPr lang="ru-RU" dirty="0"/>
              <a:t>в </a:t>
            </a:r>
            <a:r>
              <a:rPr lang="ru-RU" dirty="0" smtClean="0"/>
              <a:t>таблице.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42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11629980"/>
              </p:ext>
            </p:extLst>
          </p:nvPr>
        </p:nvGraphicFramePr>
        <p:xfrm>
          <a:off x="829340" y="829339"/>
          <a:ext cx="8506045" cy="4104167"/>
        </p:xfrm>
        <a:graphic>
          <a:graphicData uri="http://schemas.openxmlformats.org/drawingml/2006/table">
            <a:tbl>
              <a:tblPr/>
              <a:tblGrid>
                <a:gridCol w="5584303"/>
                <a:gridCol w="2921742"/>
              </a:tblGrid>
              <a:tr h="60390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Параметр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Значение</a:t>
                      </a:r>
                      <a:endParaRPr lang="ru-RU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00262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Количество сперматозоидов в 1 мл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Живые сперматозоиды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Мертвые сперматозоиды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Подвижность (а + Ь)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Поступательное быстрое движение (а)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Поступательное медленное движение (Ь) Непоступательное движение (с) Неподвижные сперматозоиды (d) Морфологически нормальные сперматозоиды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pH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спермы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 млн и более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75 % и более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50 % и более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25 % и более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 + d = 50 % и менее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30 % и более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7,2-8,0</a:t>
                      </a:r>
                      <a:endParaRPr lang="ru-RU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350" marR="63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179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Возможны следующие варианты изменения </a:t>
            </a:r>
            <a:r>
              <a:rPr lang="ru-RU" dirty="0" err="1"/>
              <a:t>спермограммы</a:t>
            </a:r>
            <a:r>
              <a:rPr lang="ru-RU" dirty="0"/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552353"/>
            <a:ext cx="11307608" cy="5061098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err="1"/>
              <a:t>Олигоспермия</a:t>
            </a:r>
            <a:r>
              <a:rPr lang="ru-RU" dirty="0"/>
              <a:t> — уменьшение количества сперматозоидов в </a:t>
            </a:r>
            <a:r>
              <a:rPr lang="ru-RU" dirty="0" err="1"/>
              <a:t>эякуляте</a:t>
            </a:r>
            <a:r>
              <a:rPr lang="ru-RU" dirty="0"/>
              <a:t>. Наблюдается при венерических заболеваниях, травмах мошонки, </a:t>
            </a:r>
            <a:r>
              <a:rPr lang="ru-RU" dirty="0" smtClean="0"/>
              <a:t>расширении </a:t>
            </a:r>
            <a:r>
              <a:rPr lang="ru-RU" dirty="0"/>
              <a:t>вен семенного канатика, </a:t>
            </a:r>
            <a:r>
              <a:rPr lang="ru-RU" dirty="0" err="1"/>
              <a:t>орхитах</a:t>
            </a:r>
            <a:r>
              <a:rPr lang="ru-RU" dirty="0"/>
              <a:t>, крипторхизме, вирусной инфекции, может наблюдаться при тяжелой физической нагрузке и стрессах.</a:t>
            </a:r>
          </a:p>
          <a:p>
            <a:r>
              <a:rPr lang="ru-RU" dirty="0"/>
              <a:t>Азооспермия — отсутствие в </a:t>
            </a:r>
            <a:r>
              <a:rPr lang="ru-RU" dirty="0" err="1"/>
              <a:t>эякуляте</a:t>
            </a:r>
            <a:r>
              <a:rPr lang="ru-RU" dirty="0"/>
              <a:t> семенных нитей при наличии </a:t>
            </a:r>
            <a:r>
              <a:rPr lang="ru-RU" dirty="0" smtClean="0"/>
              <a:t>незрелых </a:t>
            </a:r>
            <a:r>
              <a:rPr lang="ru-RU" dirty="0"/>
              <a:t>сперматозоидов. Является результатом перенесенных венерических и воспалительных заболеваний, травм мошонки, рентгеновского </a:t>
            </a:r>
            <a:r>
              <a:rPr lang="ru-RU" dirty="0" smtClean="0"/>
              <a:t>облучения</a:t>
            </a:r>
            <a:r>
              <a:rPr lang="ru-RU" dirty="0"/>
              <a:t>, туберкулезной и химической интоксикации.</a:t>
            </a:r>
          </a:p>
          <a:p>
            <a:r>
              <a:rPr lang="ru-RU" dirty="0" err="1"/>
              <a:t>Аспермия</a:t>
            </a:r>
            <a:r>
              <a:rPr lang="ru-RU" dirty="0"/>
              <a:t> — отсутствие в </a:t>
            </a:r>
            <a:r>
              <a:rPr lang="ru-RU" dirty="0" err="1"/>
              <a:t>эякуляте</a:t>
            </a:r>
            <a:r>
              <a:rPr lang="ru-RU" dirty="0"/>
              <a:t> и семенных нитей, и клеток </a:t>
            </a:r>
            <a:r>
              <a:rPr lang="ru-RU" dirty="0" smtClean="0"/>
              <a:t>сперматогенеза</a:t>
            </a:r>
            <a:r>
              <a:rPr lang="ru-RU" dirty="0"/>
              <a:t>. Обусловлена непроходимостью семявыносящих путей </a:t>
            </a:r>
            <a:r>
              <a:rPr lang="ru-RU" dirty="0" smtClean="0"/>
              <a:t>либо </a:t>
            </a:r>
            <a:r>
              <a:rPr lang="ru-RU" dirty="0"/>
              <a:t>атрофией канальцев яичек врожденного или приобретенного </a:t>
            </a:r>
            <a:r>
              <a:rPr lang="ru-RU" dirty="0" smtClean="0"/>
              <a:t>характера</a:t>
            </a:r>
            <a:r>
              <a:rPr lang="ru-RU" dirty="0"/>
              <a:t>.</a:t>
            </a:r>
          </a:p>
          <a:p>
            <a:r>
              <a:rPr lang="ru-RU" dirty="0" err="1"/>
              <a:t>Астеноспермия</a:t>
            </a:r>
            <a:r>
              <a:rPr lang="ru-RU" dirty="0"/>
              <a:t> — снижение количества активно подвижных </a:t>
            </a:r>
            <a:r>
              <a:rPr lang="ru-RU" dirty="0" smtClean="0"/>
              <a:t>сперматозоидов</a:t>
            </a:r>
            <a:r>
              <a:rPr lang="ru-RU" dirty="0"/>
              <a:t>. Наблюдается при </a:t>
            </a:r>
            <a:r>
              <a:rPr lang="ru-RU" dirty="0" err="1"/>
              <a:t>трихомонадном</a:t>
            </a:r>
            <a:r>
              <a:rPr lang="ru-RU" dirty="0"/>
              <a:t> уретрите, </a:t>
            </a:r>
            <a:r>
              <a:rPr lang="ru-RU" dirty="0" err="1"/>
              <a:t>недолеченной</a:t>
            </a:r>
            <a:r>
              <a:rPr lang="ru-RU" dirty="0"/>
              <a:t> гонорее, работе с токсическими веществами.</a:t>
            </a:r>
          </a:p>
          <a:p>
            <a:r>
              <a:rPr lang="ru-RU" dirty="0" err="1"/>
              <a:t>Тератоспермия</a:t>
            </a:r>
            <a:r>
              <a:rPr lang="ru-RU" dirty="0"/>
              <a:t> — повышение содержания в </a:t>
            </a:r>
            <a:r>
              <a:rPr lang="ru-RU" dirty="0" err="1"/>
              <a:t>эякуляте</a:t>
            </a:r>
            <a:r>
              <a:rPr lang="ru-RU" dirty="0"/>
              <a:t> патологических (морфологически измененных, дегенеративных) форм сперматозоидов. </a:t>
            </a:r>
            <a:r>
              <a:rPr lang="ru-RU" dirty="0" smtClean="0"/>
              <a:t>Наблюдается </a:t>
            </a:r>
            <a:r>
              <a:rPr lang="ru-RU" dirty="0"/>
              <a:t>при гонорее, алкоголизме, туберкулезной интоксикации, </a:t>
            </a:r>
            <a:r>
              <a:rPr lang="ru-RU" dirty="0" err="1" smtClean="0"/>
              <a:t>трихомонадном</a:t>
            </a:r>
            <a:r>
              <a:rPr lang="ru-RU" dirty="0" smtClean="0"/>
              <a:t> </a:t>
            </a:r>
            <a:r>
              <a:rPr lang="ru-RU" dirty="0"/>
              <a:t>орхите. </a:t>
            </a:r>
            <a:r>
              <a:rPr lang="ru-RU" dirty="0" err="1"/>
              <a:t>Тератоспермия</a:t>
            </a:r>
            <a:r>
              <a:rPr lang="ru-RU" dirty="0"/>
              <a:t> часто является причиной </a:t>
            </a:r>
            <a:r>
              <a:rPr lang="ru-RU" dirty="0" err="1" smtClean="0"/>
              <a:t>невынашивания</a:t>
            </a:r>
            <a:r>
              <a:rPr lang="ru-RU" dirty="0" smtClean="0"/>
              <a:t> </a:t>
            </a:r>
            <a:r>
              <a:rPr lang="ru-RU" dirty="0"/>
              <a:t>беременности.</a:t>
            </a:r>
          </a:p>
          <a:p>
            <a:r>
              <a:rPr lang="ru-RU" dirty="0"/>
              <a:t>Агглютинация сперматозоидов — склеивание сперматозоидов. </a:t>
            </a:r>
            <a:r>
              <a:rPr lang="ru-RU" dirty="0" smtClean="0"/>
              <a:t>Наблюдается </a:t>
            </a:r>
            <a:r>
              <a:rPr lang="ru-RU" dirty="0"/>
              <a:t>при нарушении </a:t>
            </a:r>
            <a:r>
              <a:rPr lang="ru-RU" dirty="0" err="1"/>
              <a:t>гематотестикулярного</a:t>
            </a:r>
            <a:r>
              <a:rPr lang="ru-RU" dirty="0"/>
              <a:t> барьера в результате </a:t>
            </a:r>
            <a:r>
              <a:rPr lang="ru-RU" dirty="0" smtClean="0"/>
              <a:t>инфекционных </a:t>
            </a:r>
            <a:r>
              <a:rPr lang="ru-RU" dirty="0"/>
              <a:t>заболеваний, </a:t>
            </a:r>
            <a:r>
              <a:rPr lang="ru-RU" dirty="0" err="1"/>
              <a:t>орхитов</a:t>
            </a:r>
            <a:r>
              <a:rPr lang="ru-RU" dirty="0"/>
              <a:t>, травм яичка, </a:t>
            </a:r>
            <a:r>
              <a:rPr lang="ru-RU" dirty="0" err="1"/>
              <a:t>варикоцеле</a:t>
            </a:r>
            <a:r>
              <a:rPr lang="ru-RU" dirty="0"/>
              <a:t>, экзогенных </a:t>
            </a:r>
            <a:r>
              <a:rPr lang="ru-RU" dirty="0" smtClean="0"/>
              <a:t>интоксикаций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4275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9669" y="0"/>
            <a:ext cx="9072331" cy="87445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Инструментальные </a:t>
            </a:r>
            <a:r>
              <a:rPr lang="ru-RU" dirty="0"/>
              <a:t>методы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880" y="1171836"/>
            <a:ext cx="11435199" cy="543098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/>
              <a:t>Высокоинформативным и простым методом исследования яичек является УЗИ. С помощью УЗИ можно точно определить размеры яичка, что имеет принципиальное значение для контроля за лечением гонадотропином при </a:t>
            </a:r>
            <a:r>
              <a:rPr lang="ru-RU" dirty="0" err="1"/>
              <a:t>гипогонадотропном</a:t>
            </a:r>
            <a:r>
              <a:rPr lang="ru-RU" dirty="0"/>
              <a:t> </a:t>
            </a:r>
            <a:r>
              <a:rPr lang="ru-RU" dirty="0" err="1"/>
              <a:t>гипогонадизме</a:t>
            </a:r>
            <a:r>
              <a:rPr lang="ru-RU" dirty="0"/>
              <a:t>. УЗИ </a:t>
            </a:r>
            <a:r>
              <a:rPr lang="ru-RU" dirty="0" err="1"/>
              <a:t>высокоинформативно</a:t>
            </a:r>
            <a:r>
              <a:rPr lang="ru-RU" dirty="0"/>
              <a:t> при </a:t>
            </a:r>
            <a:r>
              <a:rPr lang="ru-RU" dirty="0" err="1" smtClean="0"/>
              <a:t>гидроцеле</a:t>
            </a:r>
            <a:r>
              <a:rPr lang="ru-RU" dirty="0"/>
              <a:t>, </a:t>
            </a:r>
            <a:r>
              <a:rPr lang="ru-RU" dirty="0" err="1"/>
              <a:t>варикоцеле</a:t>
            </a:r>
            <a:r>
              <a:rPr lang="ru-RU" dirty="0"/>
              <a:t>, опухолях яичек. Биопсия яичка применяется, если требуется морфологическое </a:t>
            </a:r>
            <a:r>
              <a:rPr lang="ru-RU" dirty="0" smtClean="0"/>
              <a:t>исследование </a:t>
            </a:r>
            <a:r>
              <a:rPr lang="ru-RU" dirty="0" err="1"/>
              <a:t>тестикулярной</a:t>
            </a:r>
            <a:r>
              <a:rPr lang="ru-RU" dirty="0"/>
              <a:t> ткани. Возможность этого метода не стоит </a:t>
            </a:r>
            <a:r>
              <a:rPr lang="ru-RU" dirty="0" smtClean="0"/>
              <a:t>переоценивать</a:t>
            </a:r>
            <a:r>
              <a:rPr lang="ru-RU" dirty="0"/>
              <a:t>: в 86 % случаев гистологическая картина соответствует данным </a:t>
            </a:r>
            <a:r>
              <a:rPr lang="ru-RU" dirty="0" err="1"/>
              <a:t>спермограммы</a:t>
            </a:r>
            <a:r>
              <a:rPr lang="ru-RU" dirty="0"/>
              <a:t>. Биопсия яичка считается абсолютно показанной при ас- </a:t>
            </a:r>
            <a:r>
              <a:rPr lang="ru-RU" dirty="0" err="1"/>
              <a:t>пермии</a:t>
            </a:r>
            <a:r>
              <a:rPr lang="ru-RU" dirty="0"/>
              <a:t>, причину которой установить не удается, а в яичках и их </a:t>
            </a:r>
            <a:r>
              <a:rPr lang="ru-RU" dirty="0" smtClean="0"/>
              <a:t>придатках </a:t>
            </a:r>
            <a:r>
              <a:rPr lang="ru-RU" dirty="0"/>
              <a:t>не выявляют признаков грубых дегенеративных изменений. При </a:t>
            </a:r>
            <a:r>
              <a:rPr lang="ru-RU" dirty="0" smtClean="0"/>
              <a:t>гистологическом </a:t>
            </a:r>
            <a:r>
              <a:rPr lang="ru-RU" dirty="0"/>
              <a:t>исследовании биоптата обращают внимание на состояние </a:t>
            </a:r>
            <a:r>
              <a:rPr lang="ru-RU" dirty="0" err="1"/>
              <a:t>канальцевого</a:t>
            </a:r>
            <a:r>
              <a:rPr lang="ru-RU" dirty="0"/>
              <a:t> аппарата, морфологические особенности клеток </a:t>
            </a:r>
            <a:r>
              <a:rPr lang="ru-RU" dirty="0" err="1"/>
              <a:t>Лейдига</a:t>
            </a:r>
            <a:r>
              <a:rPr lang="ru-RU" dirty="0"/>
              <a:t> и состояние стромы. Биопсия яичек имеет решающее значение при </a:t>
            </a:r>
            <a:r>
              <a:rPr lang="ru-RU" dirty="0" smtClean="0"/>
              <a:t>диагностике </a:t>
            </a:r>
            <a:r>
              <a:rPr lang="ru-RU" dirty="0" err="1"/>
              <a:t>сертоликлеточного</a:t>
            </a:r>
            <a:r>
              <a:rPr lang="ru-RU" dirty="0"/>
              <a:t> синдрома (см. далее). Показанием для </a:t>
            </a:r>
            <a:r>
              <a:rPr lang="ru-RU" dirty="0" smtClean="0"/>
              <a:t>биопсии </a:t>
            </a:r>
            <a:r>
              <a:rPr lang="ru-RU" dirty="0"/>
              <a:t>является </a:t>
            </a:r>
            <a:r>
              <a:rPr lang="ru-RU" dirty="0" err="1"/>
              <a:t>негомогенность</a:t>
            </a:r>
            <a:r>
              <a:rPr lang="ru-RU" dirty="0"/>
              <a:t> паренхимы яичек по данным УЗИ. </a:t>
            </a:r>
            <a:r>
              <a:rPr lang="ru-RU" dirty="0" smtClean="0"/>
              <a:t>Отсутствие </a:t>
            </a:r>
            <a:r>
              <a:rPr lang="ru-RU" dirty="0"/>
              <a:t>патологии в биоптате и нормальное содержание ФСГ у мужчин с азооспермией могут свидетельствовать о закупорке семявыносящих </a:t>
            </a:r>
            <a:r>
              <a:rPr lang="ru-RU" dirty="0" smtClean="0"/>
              <a:t>протоков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4930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6568" y="244224"/>
            <a:ext cx="11256335" cy="1150897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sz="2000" dirty="0">
                <a:effectLst/>
              </a:rPr>
              <a:t>Среди дополнительных методов диагностики, применяемых при </a:t>
            </a:r>
            <a:r>
              <a:rPr lang="ru-RU" sz="2000" dirty="0" smtClean="0">
                <a:effectLst/>
              </a:rPr>
              <a:t>нарушениях </a:t>
            </a:r>
            <a:r>
              <a:rPr lang="ru-RU" sz="2000" dirty="0">
                <a:effectLst/>
              </a:rPr>
              <a:t>функций яичек, важное значение имеют цитогенетическое </a:t>
            </a:r>
            <a:r>
              <a:rPr lang="ru-RU" sz="2000" dirty="0" smtClean="0">
                <a:effectLst/>
              </a:rPr>
              <a:t>исследование</a:t>
            </a:r>
            <a:r>
              <a:rPr lang="ru-RU" sz="2000" dirty="0">
                <a:effectLst/>
              </a:rPr>
              <a:t>, рентгенологическое исследование кистей и лучезапястных </a:t>
            </a:r>
            <a:r>
              <a:rPr lang="ru-RU" sz="2000" dirty="0" smtClean="0">
                <a:effectLst/>
              </a:rPr>
              <a:t>суставов</a:t>
            </a:r>
            <a:r>
              <a:rPr lang="ru-RU" sz="2000" dirty="0">
                <a:effectLst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988840"/>
            <a:ext cx="11463553" cy="430563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r>
              <a:rPr lang="ru-RU" dirty="0"/>
              <a:t>Практически при всех заболеваниях, связанных с хромосомными </a:t>
            </a:r>
            <a:r>
              <a:rPr lang="ru-RU" dirty="0" smtClean="0"/>
              <a:t>аномалиями</a:t>
            </a:r>
            <a:r>
              <a:rPr lang="ru-RU" dirty="0"/>
              <a:t>, нарушаются функции яичек. Заподозрить генетические аномалии можно при осмотре, поскольку часто у таких больных имеются пороки </a:t>
            </a:r>
            <a:r>
              <a:rPr lang="ru-RU" dirty="0" smtClean="0"/>
              <a:t>соматического </a:t>
            </a:r>
            <a:r>
              <a:rPr lang="ru-RU" dirty="0"/>
              <a:t>развития. При синдроме Тернера у мужчин (кариотип 46X0) и синдроме </a:t>
            </a:r>
            <a:r>
              <a:rPr lang="ru-RU" dirty="0" err="1"/>
              <a:t>Нунан</a:t>
            </a:r>
            <a:r>
              <a:rPr lang="ru-RU" dirty="0"/>
              <a:t> отмечаются деформация ушных раковин, короткая шея с крыловидными складками. При синдроме </a:t>
            </a:r>
            <a:r>
              <a:rPr lang="ru-RU" dirty="0" err="1"/>
              <a:t>Клайнфелтера</a:t>
            </a:r>
            <a:r>
              <a:rPr lang="ru-RU" dirty="0"/>
              <a:t> (кариотип 47XXY, 48XXXY, </a:t>
            </a:r>
            <a:r>
              <a:rPr lang="ru-RU" dirty="0" err="1"/>
              <a:t>мозаицизм</a:t>
            </a:r>
            <a:r>
              <a:rPr lang="ru-RU" dirty="0"/>
              <a:t> 46XY/47XXY) возможно наличие гинекомастии и ев- </a:t>
            </a:r>
            <a:r>
              <a:rPr lang="ru-RU" dirty="0" err="1"/>
              <a:t>нухоидных</a:t>
            </a:r>
            <a:r>
              <a:rPr lang="ru-RU" dirty="0"/>
              <a:t> пропорций тела. При ХХ-синдроме у мужчин никаких </a:t>
            </a:r>
            <a:r>
              <a:rPr lang="ru-RU" dirty="0" smtClean="0"/>
              <a:t>отклонений </a:t>
            </a:r>
            <a:r>
              <a:rPr lang="ru-RU" dirty="0"/>
              <a:t>в соматическом статусе может не быть, больные обращаются по поводу’ бесплодия, диагноз устанавливается только </a:t>
            </a:r>
            <a:r>
              <a:rPr lang="ru-RU" dirty="0" err="1"/>
              <a:t>цитогенетически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061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err="1" smtClean="0"/>
              <a:t>Гипогонадизм</a:t>
            </a:r>
            <a:r>
              <a:rPr lang="ru-RU" dirty="0" smtClean="0"/>
              <a:t> </a:t>
            </a:r>
            <a:r>
              <a:rPr lang="ru-RU" dirty="0"/>
              <a:t>у мужчин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446027"/>
            <a:ext cx="11562790" cy="4699591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err="1"/>
              <a:t>Гипогонадизм</a:t>
            </a:r>
            <a:r>
              <a:rPr lang="ru-RU" dirty="0"/>
              <a:t> у мужчин, или </a:t>
            </a:r>
            <a:r>
              <a:rPr lang="ru-RU" dirty="0" err="1"/>
              <a:t>тестикулярная</a:t>
            </a:r>
            <a:r>
              <a:rPr lang="ru-RU" dirty="0"/>
              <a:t> недостаточность, — </a:t>
            </a:r>
            <a:r>
              <a:rPr lang="ru-RU" dirty="0" smtClean="0"/>
              <a:t>патологическое </a:t>
            </a:r>
            <a:r>
              <a:rPr lang="ru-RU" dirty="0"/>
              <a:t>состояние, обусловленное уменьшением уровня андрогенов в </a:t>
            </a:r>
            <a:r>
              <a:rPr lang="ru-RU" dirty="0" smtClean="0"/>
              <a:t>организме </a:t>
            </a:r>
            <a:r>
              <a:rPr lang="ru-RU" dirty="0"/>
              <a:t>или снижением чувствительности к ним, которое может приводить к недоразвитию половых органов, вторичных половых признаков и </a:t>
            </a:r>
            <a:r>
              <a:rPr lang="ru-RU" dirty="0" smtClean="0"/>
              <a:t>бесплодию</a:t>
            </a:r>
            <a:r>
              <a:rPr lang="ru-RU" dirty="0"/>
              <a:t>.</a:t>
            </a:r>
          </a:p>
          <a:p>
            <a:r>
              <a:rPr lang="ru-RU" dirty="0"/>
              <a:t>Выделяют первичный </a:t>
            </a:r>
            <a:r>
              <a:rPr lang="ru-RU" dirty="0" err="1"/>
              <a:t>гипогонадизм</a:t>
            </a:r>
            <a:r>
              <a:rPr lang="ru-RU" dirty="0"/>
              <a:t>, вызванный нарушением функции самих половых желез, и вторичный </a:t>
            </a:r>
            <a:r>
              <a:rPr lang="ru-RU" dirty="0" err="1"/>
              <a:t>гипогонадизм</a:t>
            </a:r>
            <a:r>
              <a:rPr lang="ru-RU" dirty="0"/>
              <a:t>, возникший в результате снижения секреции гонадотропинов.</a:t>
            </a:r>
          </a:p>
          <a:p>
            <a:r>
              <a:rPr lang="ru-RU" dirty="0"/>
              <a:t>Первичный </a:t>
            </a:r>
            <a:r>
              <a:rPr lang="ru-RU" dirty="0" err="1"/>
              <a:t>гипогонадизм</a:t>
            </a:r>
            <a:r>
              <a:rPr lang="ru-RU" dirty="0"/>
              <a:t> сопровождается гиперсекрецией </a:t>
            </a:r>
            <a:r>
              <a:rPr lang="ru-RU" dirty="0" smtClean="0"/>
              <a:t>гонадотропных </a:t>
            </a:r>
            <a:r>
              <a:rPr lang="ru-RU" dirty="0"/>
              <a:t>гормонов и называется </a:t>
            </a:r>
            <a:r>
              <a:rPr lang="ru-RU" dirty="0" err="1"/>
              <a:t>гипергонадотропным</a:t>
            </a:r>
            <a:r>
              <a:rPr lang="ru-RU" dirty="0"/>
              <a:t> </a:t>
            </a:r>
            <a:r>
              <a:rPr lang="ru-RU" dirty="0" err="1"/>
              <a:t>гипогонадизмом</a:t>
            </a:r>
            <a:r>
              <a:rPr lang="ru-RU" dirty="0"/>
              <a:t>. При вторичном </a:t>
            </a:r>
            <a:r>
              <a:rPr lang="ru-RU" dirty="0" err="1"/>
              <a:t>гипогонадизме</a:t>
            </a:r>
            <a:r>
              <a:rPr lang="ru-RU" dirty="0"/>
              <a:t> имеет место снижение секреции гонадотропных гормонов — </a:t>
            </a:r>
            <a:r>
              <a:rPr lang="ru-RU" dirty="0" err="1"/>
              <a:t>гипогонадотропный</a:t>
            </a:r>
            <a:r>
              <a:rPr lang="ru-RU" dirty="0"/>
              <a:t> </a:t>
            </a:r>
            <a:r>
              <a:rPr lang="ru-RU" dirty="0" err="1"/>
              <a:t>гипогонадизм</a:t>
            </a:r>
            <a:r>
              <a:rPr lang="ru-RU" dirty="0"/>
              <a:t>. Реже встречается </a:t>
            </a:r>
            <a:r>
              <a:rPr lang="ru-RU" dirty="0" err="1"/>
              <a:t>нормого</a:t>
            </a:r>
            <a:r>
              <a:rPr lang="ru-RU" dirty="0"/>
              <a:t>- 394</a:t>
            </a:r>
          </a:p>
          <a:p>
            <a:r>
              <a:rPr lang="ru-RU" dirty="0" err="1"/>
              <a:t>надотропный</a:t>
            </a:r>
            <a:r>
              <a:rPr lang="ru-RU" dirty="0"/>
              <a:t> </a:t>
            </a:r>
            <a:r>
              <a:rPr lang="ru-RU" dirty="0" err="1"/>
              <a:t>гипогонадизм</a:t>
            </a:r>
            <a:r>
              <a:rPr lang="ru-RU" dirty="0"/>
              <a:t>, который характеризуется низкой продукцией тестостерона при нормальном уровне гонадотропинов. В основе этой </a:t>
            </a:r>
            <a:r>
              <a:rPr lang="ru-RU" dirty="0" smtClean="0"/>
              <a:t>патологии </a:t>
            </a:r>
            <a:r>
              <a:rPr lang="ru-RU" dirty="0"/>
              <a:t>лежит смешанная дисфункция репродуктивной системы, </a:t>
            </a:r>
            <a:r>
              <a:rPr lang="ru-RU" dirty="0" smtClean="0"/>
              <a:t>выражающаяся </a:t>
            </a:r>
            <a:r>
              <a:rPr lang="ru-RU" dirty="0"/>
              <a:t>не только в первичном поражении яичек, но и в скрытой </a:t>
            </a:r>
            <a:r>
              <a:rPr lang="ru-RU" dirty="0" smtClean="0"/>
              <a:t>недостаточности </a:t>
            </a:r>
            <a:r>
              <a:rPr lang="ru-RU" dirty="0"/>
              <a:t>гипоталамо-гипофизарной системы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850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Классификация </a:t>
            </a:r>
            <a:r>
              <a:rPr lang="ru-RU" dirty="0" err="1"/>
              <a:t>гипогонадизма</a:t>
            </a:r>
            <a:r>
              <a:rPr lang="ru-RU" dirty="0"/>
              <a:t> у </a:t>
            </a:r>
            <a:r>
              <a:rPr lang="ru-RU" dirty="0" smtClean="0"/>
              <a:t>мужчин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637414"/>
            <a:ext cx="10478269" cy="414669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 smtClean="0"/>
              <a:t>Первичный </a:t>
            </a:r>
            <a:r>
              <a:rPr lang="ru-RU" dirty="0"/>
              <a:t>('</a:t>
            </a:r>
            <a:r>
              <a:rPr lang="ru-RU" dirty="0" err="1"/>
              <a:t>гипергонадотропный</a:t>
            </a:r>
            <a:r>
              <a:rPr lang="ru-RU" dirty="0"/>
              <a:t>) </a:t>
            </a:r>
            <a:r>
              <a:rPr lang="ru-RU" dirty="0" err="1"/>
              <a:t>гипогонадизм</a:t>
            </a:r>
            <a:endParaRPr lang="ru-RU" dirty="0"/>
          </a:p>
          <a:p>
            <a:r>
              <a:rPr lang="ru-RU" dirty="0"/>
              <a:t>1.	Первичный врожденный </a:t>
            </a:r>
            <a:r>
              <a:rPr lang="ru-RU" dirty="0" err="1"/>
              <a:t>гипогонадизм</a:t>
            </a:r>
            <a:endParaRPr lang="ru-RU" dirty="0"/>
          </a:p>
          <a:p>
            <a:r>
              <a:rPr lang="ru-RU" dirty="0"/>
              <a:t>•	Анорхизм</a:t>
            </a:r>
          </a:p>
          <a:p>
            <a:r>
              <a:rPr lang="ru-RU" dirty="0"/>
              <a:t>•	Крипторхизм	'</a:t>
            </a:r>
          </a:p>
          <a:p>
            <a:r>
              <a:rPr lang="ru-RU" dirty="0"/>
              <a:t>•	Генетические аномалии:</a:t>
            </a:r>
          </a:p>
          <a:p>
            <a:r>
              <a:rPr lang="ru-RU" dirty="0"/>
              <a:t>—	синдром </a:t>
            </a:r>
            <a:r>
              <a:rPr lang="ru-RU" dirty="0" err="1"/>
              <a:t>Клайнфелтера</a:t>
            </a:r>
            <a:r>
              <a:rPr lang="ru-RU" dirty="0"/>
              <a:t> (47XXY) и сходные с ним синдромы</a:t>
            </a:r>
          </a:p>
          <a:p>
            <a:r>
              <a:rPr lang="ru-RU" dirty="0"/>
              <a:t>—	синдром Тернера у мужчин и синдром </a:t>
            </a:r>
            <a:r>
              <a:rPr lang="ru-RU" dirty="0" err="1"/>
              <a:t>Нунан</a:t>
            </a:r>
            <a:endParaRPr lang="ru-RU" dirty="0"/>
          </a:p>
          <a:p>
            <a:r>
              <a:rPr lang="ru-RU" dirty="0"/>
              <a:t>—	синдром XX-</a:t>
            </a:r>
            <a:r>
              <a:rPr lang="ru-RU" dirty="0" err="1"/>
              <a:t>male</a:t>
            </a:r>
            <a:r>
              <a:rPr lang="ru-RU" dirty="0"/>
              <a:t> у мужчин (46ХХ)</a:t>
            </a:r>
          </a:p>
          <a:p>
            <a:r>
              <a:rPr lang="ru-RU" dirty="0"/>
              <a:t>—	синдром </a:t>
            </a:r>
            <a:r>
              <a:rPr lang="ru-RU" dirty="0" err="1"/>
              <a:t>Рейфенштейна</a:t>
            </a:r>
            <a:endParaRPr lang="ru-RU" dirty="0"/>
          </a:p>
          <a:p>
            <a:r>
              <a:rPr lang="ru-RU" dirty="0"/>
              <a:t>—	синдром XYY</a:t>
            </a:r>
          </a:p>
          <a:p>
            <a:r>
              <a:rPr lang="ru-RU" dirty="0"/>
              <a:t>•	</a:t>
            </a:r>
            <a:r>
              <a:rPr lang="ru-RU" dirty="0" err="1"/>
              <a:t>Сертоли</a:t>
            </a:r>
            <a:r>
              <a:rPr lang="ru-RU" dirty="0"/>
              <a:t> клеточный </a:t>
            </a:r>
            <a:r>
              <a:rPr lang="ru-RU" dirty="0" smtClean="0"/>
              <a:t>синдром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454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2123" y="956930"/>
            <a:ext cx="9733990" cy="446567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П</a:t>
            </a:r>
            <a:r>
              <a:rPr lang="ru-RU" dirty="0"/>
              <a:t>. Приобретенный </a:t>
            </a:r>
            <a:r>
              <a:rPr lang="ru-RU" dirty="0" err="1"/>
              <a:t>гипогонадизм</a:t>
            </a:r>
            <a:endParaRPr lang="ru-RU" dirty="0"/>
          </a:p>
          <a:p>
            <a:r>
              <a:rPr lang="ru-RU" dirty="0"/>
              <a:t>•	Инфекционно-воспалительные заболевания яичек</a:t>
            </a:r>
          </a:p>
          <a:p>
            <a:r>
              <a:rPr lang="ru-RU" dirty="0"/>
              <a:t>•	Опухоли яичек</a:t>
            </a:r>
          </a:p>
          <a:p>
            <a:r>
              <a:rPr lang="ru-RU" dirty="0"/>
              <a:t>•	Травмы яичек</a:t>
            </a:r>
          </a:p>
          <a:p>
            <a:r>
              <a:rPr lang="ru-RU" dirty="0"/>
              <a:t>•	Воздействия неблагоприятных факторов внешней среды</a:t>
            </a:r>
          </a:p>
          <a:p>
            <a:r>
              <a:rPr lang="ru-RU" dirty="0"/>
              <a:t>Вторичный (</a:t>
            </a:r>
            <a:r>
              <a:rPr lang="ru-RU" dirty="0" err="1"/>
              <a:t>гипогонадотропный</a:t>
            </a:r>
            <a:r>
              <a:rPr lang="ru-RU" dirty="0"/>
              <a:t>) </a:t>
            </a:r>
            <a:r>
              <a:rPr lang="ru-RU" dirty="0" err="1"/>
              <a:t>гипогонадизм</a:t>
            </a:r>
            <a:endParaRPr lang="ru-RU" dirty="0"/>
          </a:p>
          <a:p>
            <a:r>
              <a:rPr lang="ru-RU" dirty="0"/>
              <a:t>I.	Вторичный врожденный </a:t>
            </a:r>
            <a:r>
              <a:rPr lang="ru-RU" dirty="0" err="1"/>
              <a:t>гипогонадизм</a:t>
            </a:r>
            <a:endParaRPr lang="ru-RU" dirty="0"/>
          </a:p>
          <a:p>
            <a:r>
              <a:rPr lang="ru-RU" dirty="0"/>
              <a:t>•	Синдром </a:t>
            </a:r>
            <a:r>
              <a:rPr lang="ru-RU" dirty="0" err="1"/>
              <a:t>Каллманна</a:t>
            </a:r>
            <a:endParaRPr lang="ru-RU" dirty="0"/>
          </a:p>
          <a:p>
            <a:r>
              <a:rPr lang="ru-RU" dirty="0"/>
              <a:t>•	Синдром </a:t>
            </a:r>
            <a:r>
              <a:rPr lang="ru-RU" dirty="0" err="1"/>
              <a:t>Паскуалини</a:t>
            </a:r>
            <a:r>
              <a:rPr lang="ru-RU" dirty="0"/>
              <a:t> (синдром «фертильных евнухов»)</a:t>
            </a:r>
          </a:p>
          <a:p>
            <a:r>
              <a:rPr lang="ru-RU" dirty="0"/>
              <a:t>•	Синдром </a:t>
            </a:r>
            <a:r>
              <a:rPr lang="ru-RU" dirty="0" err="1"/>
              <a:t>Мэддока</a:t>
            </a:r>
            <a:endParaRPr lang="ru-RU" dirty="0"/>
          </a:p>
          <a:p>
            <a:r>
              <a:rPr lang="ru-RU" dirty="0"/>
              <a:t>•	Синдром </a:t>
            </a:r>
            <a:r>
              <a:rPr lang="ru-RU" dirty="0" err="1"/>
              <a:t>Прадера</a:t>
            </a:r>
            <a:r>
              <a:rPr lang="ru-RU" dirty="0"/>
              <a:t>—Вилли</a:t>
            </a:r>
          </a:p>
          <a:p>
            <a:r>
              <a:rPr lang="ru-RU" dirty="0"/>
              <a:t>•	</a:t>
            </a:r>
            <a:r>
              <a:rPr lang="ru-RU" dirty="0" err="1" smtClean="0"/>
              <a:t>Краниофарингиома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15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/>
              <a:t>II.	Вторичный приобретенный </a:t>
            </a:r>
            <a:r>
              <a:rPr lang="ru-RU" dirty="0" err="1"/>
              <a:t>гипогонадизм</a:t>
            </a:r>
            <a:endParaRPr lang="ru-RU" dirty="0"/>
          </a:p>
          <a:p>
            <a:r>
              <a:rPr lang="ru-RU" dirty="0"/>
              <a:t>•	Деструктивные поражения гипоталамо-гипофизарной области (</a:t>
            </a:r>
            <a:r>
              <a:rPr lang="ru-RU" dirty="0" smtClean="0"/>
              <a:t>опухоли </a:t>
            </a:r>
            <a:r>
              <a:rPr lang="ru-RU" dirty="0"/>
              <a:t>гипофиза, синдром пустого турецкого седла, травмы </a:t>
            </a:r>
            <a:r>
              <a:rPr lang="ru-RU" dirty="0" smtClean="0"/>
              <a:t>гипоталамо-гипофизарной </a:t>
            </a:r>
            <a:r>
              <a:rPr lang="ru-RU" dirty="0"/>
              <a:t>области, хирургические повреждения гипоталамо- гипофизарной области)</a:t>
            </a:r>
          </a:p>
          <a:p>
            <a:r>
              <a:rPr lang="ru-RU" dirty="0"/>
              <a:t>•	</a:t>
            </a:r>
            <a:r>
              <a:rPr lang="ru-RU" dirty="0" err="1"/>
              <a:t>Гиперпролактинемический</a:t>
            </a:r>
            <a:r>
              <a:rPr lang="ru-RU" dirty="0"/>
              <a:t> </a:t>
            </a:r>
            <a:r>
              <a:rPr lang="ru-RU" dirty="0" err="1"/>
              <a:t>гипогонадизм</a:t>
            </a:r>
            <a:endParaRPr lang="ru-RU" dirty="0"/>
          </a:p>
          <a:p>
            <a:r>
              <a:rPr lang="ru-RU" dirty="0"/>
              <a:t>•	</a:t>
            </a:r>
            <a:r>
              <a:rPr lang="ru-RU" dirty="0" err="1"/>
              <a:t>Гипогонадизм</a:t>
            </a:r>
            <a:r>
              <a:rPr lang="ru-RU" dirty="0"/>
              <a:t> при других эндокринных заболеваниях (гипотиреоз, тиреотоксикоз, синдром Иценко—</a:t>
            </a:r>
            <a:r>
              <a:rPr lang="ru-RU" dirty="0" err="1"/>
              <a:t>Кушинга</a:t>
            </a:r>
            <a:r>
              <a:rPr lang="ru-RU" dirty="0"/>
              <a:t>, гипофизарный нанизм, акромегалия)</a:t>
            </a:r>
          </a:p>
          <a:p>
            <a:r>
              <a:rPr lang="ru-RU" dirty="0"/>
              <a:t>•	</a:t>
            </a:r>
            <a:r>
              <a:rPr lang="ru-RU" dirty="0" err="1"/>
              <a:t>Гипогонадизм</a:t>
            </a:r>
            <a:r>
              <a:rPr lang="ru-RU" dirty="0"/>
              <a:t> при тяжелых соматических заболеваниях (цирроз </a:t>
            </a:r>
            <a:r>
              <a:rPr lang="ru-RU" dirty="0" smtClean="0"/>
              <a:t>печени</a:t>
            </a:r>
            <a:r>
              <a:rPr lang="ru-RU" dirty="0"/>
              <a:t>, почечная недостаточность, нервная анорексия</a:t>
            </a:r>
            <a:r>
              <a:rPr lang="ru-RU" dirty="0" smtClean="0"/>
              <a:t>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762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9186" y="180428"/>
            <a:ext cx="9072331" cy="88282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Анорхизм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267530"/>
            <a:ext cx="9985109" cy="403367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Анорхизм </a:t>
            </a:r>
            <a:r>
              <a:rPr lang="ru-RU" dirty="0"/>
              <a:t>(анорхия, внутриутробный анорхизм) — эмбриональная </a:t>
            </a:r>
            <a:r>
              <a:rPr lang="ru-RU" dirty="0" smtClean="0"/>
              <a:t>аномалия</a:t>
            </a:r>
            <a:r>
              <a:rPr lang="ru-RU" dirty="0"/>
              <a:t>, характеризующаяся отсутствием яичек у нормальных по генотипу и фенотипу мальчиков. Патология встречается чрезвычайно редко: у одного на 20 000 детей.</a:t>
            </a:r>
          </a:p>
          <a:p>
            <a:r>
              <a:rPr lang="ru-RU" dirty="0"/>
              <a:t>Этиология заболевания не выяснена. Предполагают, что гибель эмбриональных яичек происходит около 20-й недели внутриутробного </a:t>
            </a:r>
            <a:r>
              <a:rPr lang="ru-RU" dirty="0" smtClean="0"/>
              <a:t>развития </a:t>
            </a:r>
            <a:r>
              <a:rPr lang="ru-RU" dirty="0"/>
              <a:t>плода, когда уретра уже сформирована по мужскому типу, однако нормального развития полового члена не происходит: нет кавернозных тел, головка полового члена и мошонка недоразвиты, иногда мошонка </a:t>
            </a:r>
            <a:r>
              <a:rPr lang="ru-RU" dirty="0" smtClean="0"/>
              <a:t>отсутствует </a:t>
            </a:r>
            <a:r>
              <a:rPr lang="ru-RU" dirty="0"/>
              <a:t>(«гладкая промежность</a:t>
            </a:r>
            <a:r>
              <a:rPr lang="ru-RU" dirty="0" smtClean="0"/>
              <a:t>»).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5268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637953"/>
            <a:ext cx="11371403" cy="544387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endParaRPr lang="ru-RU" i="1" u="sng" dirty="0" smtClean="0"/>
          </a:p>
          <a:p>
            <a:r>
              <a:rPr lang="ru-RU" i="1" u="sng" dirty="0" smtClean="0"/>
              <a:t>Клиническая </a:t>
            </a:r>
            <a:r>
              <a:rPr lang="ru-RU" i="1" u="sng" dirty="0"/>
              <a:t>картина. </a:t>
            </a:r>
            <a:r>
              <a:rPr lang="ru-RU" dirty="0"/>
              <a:t>В пубертатном периоде вторичные половые признаки не развиваются, структура скелета </a:t>
            </a:r>
            <a:r>
              <a:rPr lang="ru-RU" dirty="0" err="1"/>
              <a:t>евнухоидная</a:t>
            </a:r>
            <a:r>
              <a:rPr lang="ru-RU" dirty="0"/>
              <a:t>, этому нередко сопутствует ожирение. При обследовании больных яички не </a:t>
            </a:r>
            <a:r>
              <a:rPr lang="ru-RU" dirty="0" smtClean="0"/>
              <a:t>обнаруживаются </a:t>
            </a:r>
            <a:r>
              <a:rPr lang="ru-RU" dirty="0"/>
              <a:t>ни в брюшной полости, ни по ходу паховых каналов.</a:t>
            </a:r>
          </a:p>
          <a:p>
            <a:r>
              <a:rPr lang="ru-RU" i="1" u="sng" dirty="0"/>
              <a:t>Диагностика.</a:t>
            </a:r>
            <a:r>
              <a:rPr lang="ru-RU" dirty="0"/>
              <a:t> Кариотип 46 XY, половой хроматин </a:t>
            </a:r>
            <a:r>
              <a:rPr lang="ru-RU" dirty="0" smtClean="0"/>
              <a:t>отрицательный</a:t>
            </a:r>
            <a:r>
              <a:rPr lang="ru-RU" dirty="0"/>
              <a:t>. Уровень гонадотропина в плазме высокий, а тестостерона — низкий.</a:t>
            </a:r>
          </a:p>
          <a:p>
            <a:r>
              <a:rPr lang="ru-RU" i="1" u="sng" dirty="0"/>
              <a:t>Лечение.</a:t>
            </a:r>
            <a:r>
              <a:rPr lang="ru-RU" dirty="0"/>
              <a:t> Зависит от клинической картины, </a:t>
            </a:r>
            <a:r>
              <a:rPr lang="ru-RU" dirty="0" err="1"/>
              <a:t>психосексуальной</a:t>
            </a:r>
            <a:r>
              <a:rPr lang="ru-RU" dirty="0"/>
              <a:t> </a:t>
            </a:r>
            <a:r>
              <a:rPr lang="ru-RU" dirty="0" smtClean="0"/>
              <a:t>ориентации </a:t>
            </a:r>
            <a:r>
              <a:rPr lang="ru-RU" dirty="0"/>
              <a:t>и реакции организма больного на лечение андрогенами. При </a:t>
            </a:r>
            <a:r>
              <a:rPr lang="ru-RU" dirty="0" smtClean="0"/>
              <a:t>выраженном </a:t>
            </a:r>
            <a:r>
              <a:rPr lang="ru-RU" dirty="0"/>
              <a:t>недоразвитии полового члена, исключающем возможность </a:t>
            </a:r>
            <a:r>
              <a:rPr lang="ru-RU" dirty="0" smtClean="0"/>
              <a:t>половой </a:t>
            </a:r>
            <a:r>
              <a:rPr lang="ru-RU" dirty="0"/>
              <a:t>жизни, и низкой чувствительности к андрогенам оправдано избрание женского гражданского пола с феминизирующей реконструкцией </a:t>
            </a:r>
            <a:r>
              <a:rPr lang="ru-RU" dirty="0" smtClean="0"/>
              <a:t>гениталий </a:t>
            </a:r>
            <a:r>
              <a:rPr lang="ru-RU" dirty="0"/>
              <a:t>и постоянной заместительной терапией эстрогенами.</a:t>
            </a:r>
          </a:p>
          <a:p>
            <a:r>
              <a:rPr lang="ru-RU" dirty="0"/>
              <a:t>При относительно развитом половом члене и адекватном ответе на </a:t>
            </a:r>
            <a:r>
              <a:rPr lang="ru-RU" dirty="0" err="1"/>
              <a:t>андрогенотерапию</a:t>
            </a:r>
            <a:r>
              <a:rPr lang="ru-RU" dirty="0"/>
              <a:t> рекомендуются сохранение мужского пола и проведение заместительной терапии андрогенами (</a:t>
            </a:r>
            <a:r>
              <a:rPr lang="ru-RU" dirty="0" err="1"/>
              <a:t>сустанон</a:t>
            </a:r>
            <a:r>
              <a:rPr lang="ru-RU" dirty="0"/>
              <a:t>, </a:t>
            </a:r>
            <a:r>
              <a:rPr lang="ru-RU" dirty="0" err="1"/>
              <a:t>андриол</a:t>
            </a:r>
            <a:r>
              <a:rPr lang="ru-RU" dirty="0"/>
              <a:t>) начиная с </a:t>
            </a:r>
            <a:r>
              <a:rPr lang="ru-RU" dirty="0" smtClean="0"/>
              <a:t>пубертатного </a:t>
            </a:r>
            <a:r>
              <a:rPr lang="ru-RU" dirty="0"/>
              <a:t>возраста. Анорхизм необходимо дифференцировать от </a:t>
            </a:r>
            <a:r>
              <a:rPr lang="ru-RU" dirty="0" smtClean="0"/>
              <a:t>двустороннего </a:t>
            </a:r>
            <a:r>
              <a:rPr lang="ru-RU" dirty="0"/>
              <a:t>крипторхизма</a:t>
            </a:r>
            <a:r>
              <a:rPr lang="ru-RU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030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2981" y="233917"/>
            <a:ext cx="9072331" cy="67210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effectLst/>
              </a:rPr>
              <a:t/>
            </a:r>
            <a:br>
              <a:rPr lang="ru-RU" dirty="0" smtClean="0">
                <a:effectLst/>
              </a:rPr>
            </a:br>
            <a:r>
              <a:rPr lang="ru-RU" dirty="0" smtClean="0">
                <a:effectLst/>
              </a:rPr>
              <a:t>Крипторхизм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267531"/>
            <a:ext cx="11335962" cy="415507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endParaRPr lang="ru-RU" sz="1800" dirty="0" smtClean="0"/>
          </a:p>
          <a:p>
            <a:pPr algn="just"/>
            <a:endParaRPr lang="ru-RU" sz="1800" dirty="0" smtClean="0"/>
          </a:p>
          <a:p>
            <a:pPr algn="just"/>
            <a:r>
              <a:rPr lang="ru-RU" sz="1800" dirty="0" smtClean="0"/>
              <a:t>Крипторхизм </a:t>
            </a:r>
            <a:r>
              <a:rPr lang="ru-RU" sz="1800" dirty="0"/>
              <a:t>(от греч. </a:t>
            </a:r>
            <a:r>
              <a:rPr lang="ru-RU" sz="1800" dirty="0" err="1"/>
              <a:t>kryptos</a:t>
            </a:r>
            <a:r>
              <a:rPr lang="ru-RU" sz="1800" dirty="0"/>
              <a:t> — скрытый, </a:t>
            </a:r>
            <a:r>
              <a:rPr lang="ru-RU" sz="1800" dirty="0" err="1"/>
              <a:t>orchis</a:t>
            </a:r>
            <a:r>
              <a:rPr lang="ru-RU" sz="1800" dirty="0"/>
              <a:t> — яичко) — задержка яичка в процессе его опускания во внутриутробном периоде из брюшной полости в мошонку. Внешне проявляется отсутствием одного или обоих яичек в мошонке. Крипторхизм — наиболее частая патология половой </a:t>
            </a:r>
            <a:r>
              <a:rPr lang="ru-RU" sz="1800" dirty="0" smtClean="0"/>
              <a:t>системы </a:t>
            </a:r>
            <a:r>
              <a:rPr lang="ru-RU" sz="1800" dirty="0"/>
              <a:t>у мальчиков.</a:t>
            </a:r>
          </a:p>
          <a:p>
            <a:pPr algn="just"/>
            <a:r>
              <a:rPr lang="ru-RU" sz="1800" dirty="0"/>
              <a:t>Крипторхизм следует отличать от эктопии яичка, при которой оно </a:t>
            </a:r>
            <a:r>
              <a:rPr lang="ru-RU" sz="1800" dirty="0" smtClean="0"/>
              <a:t>отклоняется </a:t>
            </a:r>
            <a:r>
              <a:rPr lang="ru-RU" sz="1800" dirty="0"/>
              <a:t>от естественного пути и опускается не в мошонку, а под кожу лобка, промежности или бедра. Частота крипторхизма у доношенных </a:t>
            </a:r>
            <a:r>
              <a:rPr lang="ru-RU" sz="1800" dirty="0" smtClean="0"/>
              <a:t>мальчиков </a:t>
            </a:r>
            <a:r>
              <a:rPr lang="ru-RU" sz="1800" dirty="0"/>
              <a:t>составляет 3,5 %, у недоношенных — 30 %, причем при массе тела менее 1800 г — 70 %, а менее 900 г — 100 % (при этом почти всегда </a:t>
            </a:r>
            <a:r>
              <a:rPr lang="ru-RU" sz="1800" dirty="0" smtClean="0"/>
              <a:t>наблюдается </a:t>
            </a:r>
            <a:r>
              <a:rPr lang="ru-RU" sz="1800" dirty="0"/>
              <a:t>двусторонний крипторхизм).</a:t>
            </a:r>
          </a:p>
          <a:p>
            <a:pPr algn="just"/>
            <a:r>
              <a:rPr lang="ru-RU" sz="1800" dirty="0"/>
              <a:t>Крипторхизм часто является причиной нарушения гормональной и репродуктивной функции яичек. При нормальном физиологическом </a:t>
            </a:r>
            <a:r>
              <a:rPr lang="ru-RU" sz="1800" dirty="0" smtClean="0"/>
              <a:t>развитии </a:t>
            </a:r>
            <a:r>
              <a:rPr lang="ru-RU" sz="1800" dirty="0"/>
              <a:t>они уже при рождении или к концу первого года жизни должны </a:t>
            </a:r>
            <a:r>
              <a:rPr lang="ru-RU" sz="1800" dirty="0" smtClean="0"/>
              <a:t>находиться </a:t>
            </a:r>
            <a:r>
              <a:rPr lang="ru-RU" sz="1800" dirty="0"/>
              <a:t>в мошонке. Это является необходимым условием для их </a:t>
            </a:r>
            <a:r>
              <a:rPr lang="ru-RU" sz="1800" dirty="0" smtClean="0"/>
              <a:t>нормального </a:t>
            </a:r>
            <a:r>
              <a:rPr lang="ru-RU" sz="1800" dirty="0"/>
              <a:t>функционирования</a:t>
            </a:r>
            <a:r>
              <a:rPr lang="ru-RU" sz="1800" dirty="0" smtClean="0"/>
              <a:t>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63623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871871"/>
            <a:ext cx="11158752" cy="506109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/>
              <a:t>Различают односторонний и двусторонний истинный и ложный </a:t>
            </a:r>
            <a:r>
              <a:rPr lang="ru-RU" dirty="0" smtClean="0"/>
              <a:t>крипторхизм</a:t>
            </a:r>
            <a:r>
              <a:rPr lang="ru-RU" dirty="0"/>
              <a:t>. При истинном крипторхизме яичко находится в брюшной </a:t>
            </a:r>
            <a:r>
              <a:rPr lang="ru-RU" dirty="0" smtClean="0"/>
              <a:t>полости </a:t>
            </a:r>
            <a:r>
              <a:rPr lang="ru-RU" dirty="0"/>
              <a:t>(абдоминальная форма), паховом канале (паховая форма) или за его </a:t>
            </a:r>
            <a:r>
              <a:rPr lang="ru-RU" dirty="0" smtClean="0"/>
              <a:t>пределами </a:t>
            </a:r>
            <a:r>
              <a:rPr lang="ru-RU" dirty="0"/>
              <a:t>у наружного пахового кольца (высокая мошоночная форма). </a:t>
            </a:r>
            <a:r>
              <a:rPr lang="ru-RU" dirty="0" smtClean="0"/>
              <a:t>Ложный </a:t>
            </a:r>
            <a:r>
              <a:rPr lang="ru-RU" dirty="0"/>
              <a:t>крипторхизм обнаруживается в 2 раза чаще, чем истинный. При </a:t>
            </a:r>
            <a:r>
              <a:rPr lang="ru-RU" dirty="0" smtClean="0"/>
              <a:t>ложном </a:t>
            </a:r>
            <a:r>
              <a:rPr lang="ru-RU" dirty="0"/>
              <a:t>крипторхизме нормально опустившееся яичко может длительно или периодически находиться вне мошонки под влиянием сокращения мышцы, поднимающей яичко. Как правило, к пубертатному периоду происходит окончательное формирование анатомических структур, и яичко </a:t>
            </a:r>
            <a:r>
              <a:rPr lang="ru-RU" dirty="0" smtClean="0"/>
              <a:t>фиксируется </a:t>
            </a:r>
            <a:r>
              <a:rPr lang="ru-RU" dirty="0"/>
              <a:t>в мошонке.</a:t>
            </a:r>
          </a:p>
          <a:p>
            <a:r>
              <a:rPr lang="ru-RU" dirty="0"/>
              <a:t>Этиология. Причины нарушения опускания яичек до конца не изучены. Ясно, что в основе этой патологии лежат нарушения </a:t>
            </a:r>
            <a:r>
              <a:rPr lang="ru-RU" dirty="0" smtClean="0"/>
              <a:t>внутриутробного </a:t>
            </a:r>
            <a:r>
              <a:rPr lang="ru-RU" dirty="0"/>
              <a:t>развития плода, в частности гипоталамо-гипофизарно-</a:t>
            </a:r>
            <a:r>
              <a:rPr lang="ru-RU" dirty="0" err="1"/>
              <a:t>тестикулярной</a:t>
            </a:r>
            <a:r>
              <a:rPr lang="ru-RU" dirty="0"/>
              <a:t> связи, приводящие к недостатку секреции гонадотропного гормона </a:t>
            </a:r>
            <a:r>
              <a:rPr lang="ru-RU" dirty="0" smtClean="0"/>
              <a:t>гипофизом </a:t>
            </a:r>
            <a:r>
              <a:rPr lang="ru-RU" dirty="0"/>
              <a:t>плода. Не исключено, что в основе могут лежать генетические </a:t>
            </a:r>
            <a:r>
              <a:rPr lang="ru-RU" dirty="0" smtClean="0"/>
              <a:t>аномалии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2817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361507"/>
            <a:ext cx="11477729" cy="493970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Клиническая </a:t>
            </a:r>
            <a:r>
              <a:rPr lang="ru-RU" dirty="0"/>
              <a:t>картина. Главным признаком крипторхизма является отсутствие яичка в мошонке, что обнаруживается при осмотре и пальпации. При одностороннем крипторхизме соответствующая половина мошонки недоразвита. </a:t>
            </a:r>
            <a:r>
              <a:rPr lang="ru-RU" dirty="0" err="1"/>
              <a:t>Кремастерный</a:t>
            </a:r>
            <a:r>
              <a:rPr lang="ru-RU" dirty="0"/>
              <a:t> рефлекс на этой стороне не </a:t>
            </a:r>
            <a:r>
              <a:rPr lang="ru-RU" dirty="0" smtClean="0"/>
              <a:t>вызывается</a:t>
            </a:r>
            <a:r>
              <a:rPr lang="ru-RU" dirty="0"/>
              <a:t>. Поспешное ощупывание мошонки </a:t>
            </a:r>
            <a:r>
              <a:rPr lang="ru-RU" dirty="0" err="1"/>
              <a:t>несогретыми</a:t>
            </a:r>
            <a:r>
              <a:rPr lang="ru-RU" dirty="0"/>
              <a:t> руками врача или в присутствии посторонних лиц может привести к рефлекторному </a:t>
            </a:r>
            <a:r>
              <a:rPr lang="ru-RU" dirty="0" smtClean="0"/>
              <a:t>сокращению </a:t>
            </a:r>
            <a:r>
              <a:rPr lang="ru-RU" dirty="0"/>
              <a:t>мышцы, поднимающей яичко, и оно может высоко ускользнуть в </a:t>
            </a:r>
            <a:r>
              <a:rPr lang="ru-RU" dirty="0" smtClean="0"/>
              <a:t>паховый </a:t>
            </a:r>
            <a:r>
              <a:rPr lang="ru-RU" dirty="0"/>
              <a:t>канал или за его пределы.</a:t>
            </a:r>
          </a:p>
          <a:p>
            <a:r>
              <a:rPr lang="ru-RU" dirty="0" err="1"/>
              <a:t>Неопущенное</a:t>
            </a:r>
            <a:r>
              <a:rPr lang="ru-RU" dirty="0"/>
              <a:t> яичко часто недоразвито, в паренхиме даже после его низведения отмечаются дистрофические изменения. У </a:t>
            </a:r>
            <a:r>
              <a:rPr lang="ru-RU" dirty="0" err="1"/>
              <a:t>Vi</a:t>
            </a:r>
            <a:r>
              <a:rPr lang="ru-RU" dirty="0"/>
              <a:t> мужчин с </a:t>
            </a:r>
            <a:r>
              <a:rPr lang="ru-RU" dirty="0" smtClean="0"/>
              <a:t>односторонним </a:t>
            </a:r>
            <a:r>
              <a:rPr lang="ru-RU" dirty="0"/>
              <a:t>крипторхизмом наблюдается бесплодие, которое обусловлено нарушением </a:t>
            </a:r>
            <a:r>
              <a:rPr lang="ru-RU" dirty="0" err="1"/>
              <a:t>гематотестикулярного</a:t>
            </a:r>
            <a:r>
              <a:rPr lang="ru-RU" dirty="0"/>
              <a:t> барьера и развитием аутоиммунного </a:t>
            </a:r>
            <a:r>
              <a:rPr lang="ru-RU" dirty="0" smtClean="0"/>
              <a:t>поражения </a:t>
            </a:r>
            <a:r>
              <a:rPr lang="ru-RU" dirty="0"/>
              <a:t>яичка. При двустороннем крипторхизме частота бесплодия выше-, бесплодие в этом случае связано с торможением развития яичка и функции </a:t>
            </a:r>
            <a:r>
              <a:rPr lang="ru-RU" dirty="0" err="1"/>
              <a:t>сперматогенного</a:t>
            </a:r>
            <a:r>
              <a:rPr lang="ru-RU" dirty="0"/>
              <a:t> эпителия под влиянием более высокой температуры брюшной полости, поскольку нормальный сперматогенез осуществляется только при определенной температуре, которая в мошонке на 1,5—2 °C </a:t>
            </a:r>
            <a:r>
              <a:rPr lang="ru-RU" dirty="0" smtClean="0"/>
              <a:t>ниже </a:t>
            </a:r>
            <a:r>
              <a:rPr lang="ru-RU" dirty="0"/>
              <a:t>температуры тела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9473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18977" y="479017"/>
            <a:ext cx="10904942" cy="5262564"/>
          </a:xfrm>
          <a:solidFill>
            <a:schemeClr val="bg2"/>
          </a:solidFill>
          <a:ln>
            <a:solidFill>
              <a:schemeClr val="accent2"/>
            </a:solidFill>
          </a:ln>
        </p:spPr>
        <p:txBody>
          <a:bodyPr>
            <a:normAutofit fontScale="70000" lnSpcReduction="20000"/>
          </a:bodyPr>
          <a:lstStyle/>
          <a:p>
            <a:endParaRPr lang="ru-RU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Диагностика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. Диагноз основан на данных осмотра и в типичных случаях не представляет трудностей. При пальпации необходимо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попытаться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низвести яичко на дно мошонки. Если это удается, то речь идет о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ложном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крипторхизме, не требующем лечения. При отсутствии яичка по ходу пахового канала проводят тщательную пальпацию лобковой области,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промежности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и внутренней поверхности бедра с целью выявления эктопии. Для обнаружения яичка, расположенного в брюшной полости, используют УЗИ малого таза, КТ-исследование, лапароскопию. Для проведения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диф-ференциального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 диагноза между двусторонним крипторхизмом (в случае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необнаружения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 яичек) и анорхизмом проводят пробу с хорионическим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го-надотропином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. Значительный подъем уровня тестостерона в крови по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сравнению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с исходным свидетельствует о наличии яичек. Часто крипторхизм сопровождается недоразвитием вторичных половых признаков.</a:t>
            </a:r>
          </a:p>
          <a:p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Лечение и прогноз. Лечение крипторхизма может быть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консервативным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и хирургическим. Прогноз репродуктивной функции зависит от возраста, в котором было начато лечение, и формы крипторхизма.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Фертильность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мужчин, у которых в детском возрасте было проведено лечение одностороннего крипторхизма, достигает 70 %, двустороннего — 10 %.</a:t>
            </a:r>
          </a:p>
          <a:p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82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765544"/>
            <a:ext cx="9985109" cy="4535664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Лечение крипторхизма целесообразно заканчивать до 1 года ребенка, так как в этом случае прогноз в отношении фертильности наиболее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благоприятный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. Если до 3-месячного возраста яичко не опускается в мошонку, ребенку показана медикаментозная терапия с помощью хорионического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гонадотропина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(ХГ) и/или аналогов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го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надотропин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-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рилизинг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-гормона (ГРГ).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Эффективность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терапии этими препаратами примерно одинакова и составляет от 10 до 50 %. ХГ вводится внутримышечно в возрасте до 1 года — по 250 ЕД, после 1 года —• по 500 ЕД. Препарат вводят 2 раза в неделю в течение 5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нед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. Повторный курс проводится через 8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нед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. Аналоги ГРГ вводятся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интраназаль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- но, по 1 впрыскиванию 3 раза в день в каждую ноздрю до еды в течение 4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нед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. Через 3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мес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 курс можно повторить. Не следует применять ХГ и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аналоги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ГРГ одновременно. При отсутствии эффекта от консервативного лечения показано хирургическое лечение (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орхипексия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). При невозможности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низведения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неопустившегося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 яичка во избежание малигнизации (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семинома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, </a:t>
            </a:r>
            <a:r>
              <a:rPr lang="ru-RU" dirty="0" err="1" smtClean="0">
                <a:solidFill>
                  <a:schemeClr val="bg2">
                    <a:lumMod val="25000"/>
                  </a:schemeClr>
                </a:solidFill>
              </a:rPr>
              <a:t>эмбрионально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-клеточная 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карцинома, </a:t>
            </a:r>
            <a:r>
              <a:rPr lang="ru-RU" dirty="0" err="1">
                <a:solidFill>
                  <a:schemeClr val="bg2">
                    <a:lumMod val="25000"/>
                  </a:schemeClr>
                </a:solidFill>
              </a:rPr>
              <a:t>тератокарцинома</a:t>
            </a:r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) показано его удаление.</a:t>
            </a:r>
          </a:p>
          <a:p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9669" y="116633"/>
            <a:ext cx="9072331" cy="88282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Синдром </a:t>
            </a:r>
            <a:r>
              <a:rPr lang="ru-RU" dirty="0" err="1" smtClean="0"/>
              <a:t>Клайнфельтера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267529"/>
            <a:ext cx="4843013" cy="5239597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/>
              <a:t>Врожденное заболевание, проявляющееся у мужчин в классическом </a:t>
            </a:r>
            <a:r>
              <a:rPr lang="ru-RU" dirty="0" smtClean="0"/>
              <a:t>варианте </a:t>
            </a:r>
            <a:r>
              <a:rPr lang="ru-RU" dirty="0"/>
              <a:t>в </a:t>
            </a:r>
            <a:r>
              <a:rPr lang="ru-RU" dirty="0" err="1"/>
              <a:t>евнухоидных</a:t>
            </a:r>
            <a:r>
              <a:rPr lang="ru-RU" dirty="0"/>
              <a:t> пропорциях тела, гинекомастии, гипоплазии яичек и азооспермии. Впервые описан в 1942 г. </a:t>
            </a:r>
            <a:r>
              <a:rPr lang="ru-RU" dirty="0" err="1"/>
              <a:t>Г.Клайнфелтером</a:t>
            </a:r>
            <a:r>
              <a:rPr lang="ru-RU" dirty="0"/>
              <a:t>, </a:t>
            </a:r>
            <a:r>
              <a:rPr lang="ru-RU" dirty="0" err="1"/>
              <a:t>Е.Рейфенштей</a:t>
            </a:r>
            <a:r>
              <a:rPr lang="ru-RU" dirty="0"/>
              <a:t>- ном и </a:t>
            </a:r>
            <a:r>
              <a:rPr lang="ru-RU" dirty="0" err="1"/>
              <a:t>Ф.Олбрайтом</a:t>
            </a:r>
            <a:r>
              <a:rPr lang="ru-RU" dirty="0"/>
              <a:t>. Синдром </a:t>
            </a:r>
            <a:r>
              <a:rPr lang="ru-RU" dirty="0" err="1"/>
              <a:t>Клайнфелтера</a:t>
            </a:r>
            <a:r>
              <a:rPr lang="ru-RU" dirty="0"/>
              <a:t>, встречаясь у 0,1—0,2 % </a:t>
            </a:r>
            <a:r>
              <a:rPr lang="ru-RU" dirty="0" err="1" smtClean="0"/>
              <a:t>фенотипически</a:t>
            </a:r>
            <a:r>
              <a:rPr lang="ru-RU" dirty="0" smtClean="0"/>
              <a:t> </a:t>
            </a:r>
            <a:r>
              <a:rPr lang="ru-RU" dirty="0"/>
              <a:t>здоровых мужчин, является самой частой формой мужского </a:t>
            </a:r>
            <a:r>
              <a:rPr lang="ru-RU" dirty="0" err="1"/>
              <a:t>гипогонадизма</a:t>
            </a:r>
            <a:r>
              <a:rPr lang="ru-RU" dirty="0"/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7928" y="1267528"/>
            <a:ext cx="4122221" cy="5239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52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  <a:effectLst>
            <a:reflection blurRad="6350" stA="50000" endA="300" endPos="55000" dir="5400000" sy="-100000" algn="bl" rotWithShape="0"/>
          </a:effectLst>
        </p:spPr>
        <p:txBody>
          <a:bodyPr/>
          <a:lstStyle/>
          <a:p>
            <a:r>
              <a:rPr lang="ru-RU" dirty="0"/>
              <a:t>Этиология и патогенез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552353"/>
            <a:ext cx="5438436" cy="491224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. </a:t>
            </a:r>
            <a:r>
              <a:rPr lang="ru-RU" dirty="0"/>
              <a:t>Точно не установлены. Заболевание обусловлено аномалией половых хромосом. Предполагается, что чаще имеет место </a:t>
            </a:r>
            <a:r>
              <a:rPr lang="ru-RU" dirty="0" err="1"/>
              <a:t>нерасхождение</a:t>
            </a:r>
            <a:r>
              <a:rPr lang="ru-RU" dirty="0"/>
              <a:t> материнских Х-хромосом. Наиболее часто встречается кариотип 47XXY (90 % больных), реже кариотипы 48XXXY, 48XXYY. При генотипах 48XXXY и 49XXXXY, как правило, отмечается*де- </a:t>
            </a:r>
            <a:r>
              <a:rPr lang="ru-RU" dirty="0" err="1"/>
              <a:t>бильность</a:t>
            </a:r>
            <a:r>
              <a:rPr lang="ru-RU" dirty="0"/>
              <a:t>. Встречаются и мозаичные типы: 46XY/47XXY. В связи с этим отрицательный результат при определении полового хроматина не </a:t>
            </a:r>
            <a:r>
              <a:rPr lang="ru-RU" dirty="0" smtClean="0"/>
              <a:t>позволяет </a:t>
            </a:r>
            <a:r>
              <a:rPr lang="ru-RU" dirty="0"/>
              <a:t>исключить синдром </a:t>
            </a:r>
            <a:r>
              <a:rPr lang="ru-RU" dirty="0" err="1"/>
              <a:t>Клайнфелтера</a:t>
            </a:r>
            <a:r>
              <a:rPr lang="ru-RU" dirty="0"/>
              <a:t>. Механизм развития </a:t>
            </a:r>
            <a:r>
              <a:rPr lang="ru-RU" dirty="0" err="1"/>
              <a:t>патоморфологи</a:t>
            </a:r>
            <a:r>
              <a:rPr lang="ru-RU" dirty="0"/>
              <a:t>- </a:t>
            </a:r>
            <a:r>
              <a:rPr lang="ru-RU" dirty="0" err="1"/>
              <a:t>ческих</a:t>
            </a:r>
            <a:r>
              <a:rPr lang="ru-RU" dirty="0"/>
              <a:t> изменений в гонадах и других нарушений при этой патологии не вполне ясны.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1998" y="2027351"/>
            <a:ext cx="4992429" cy="396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40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382772"/>
            <a:ext cx="11456464" cy="591170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/>
              <a:t>Клиническая картина. Болезнь начинает проявляться в </a:t>
            </a:r>
            <a:r>
              <a:rPr lang="ru-RU" dirty="0" err="1" smtClean="0"/>
              <a:t>постпубертатном</a:t>
            </a:r>
            <a:r>
              <a:rPr lang="ru-RU" dirty="0"/>
              <a:t>, реже в пубертатном периоде. Наиболее распространенный </a:t>
            </a:r>
            <a:r>
              <a:rPr lang="ru-RU" dirty="0" smtClean="0"/>
              <a:t>вариант </a:t>
            </a:r>
            <a:r>
              <a:rPr lang="ru-RU" dirty="0"/>
              <a:t>характеризуется </a:t>
            </a:r>
            <a:r>
              <a:rPr lang="ru-RU" dirty="0" err="1"/>
              <a:t>евнухоидными</a:t>
            </a:r>
            <a:r>
              <a:rPr lang="ru-RU" dirty="0"/>
              <a:t> пропорциями тела (пациенты выше среднего роста), гинекомастией и азооспермией. Редко бывает </a:t>
            </a:r>
            <a:r>
              <a:rPr lang="ru-RU" dirty="0" err="1"/>
              <a:t>олигозоос</a:t>
            </a:r>
            <a:r>
              <a:rPr lang="ru-RU" dirty="0"/>
              <a:t>- </a:t>
            </a:r>
            <a:r>
              <a:rPr lang="ru-RU" dirty="0" err="1"/>
              <a:t>пермия</a:t>
            </a:r>
            <a:r>
              <a:rPr lang="ru-RU" dirty="0"/>
              <a:t>. Один из крайних вариантов синдрома — </a:t>
            </a:r>
            <a:r>
              <a:rPr lang="ru-RU" dirty="0" err="1"/>
              <a:t>фенотипически</a:t>
            </a:r>
            <a:r>
              <a:rPr lang="ru-RU" dirty="0"/>
              <a:t> </a:t>
            </a:r>
            <a:r>
              <a:rPr lang="ru-RU" dirty="0" smtClean="0"/>
              <a:t>нормальный </a:t>
            </a:r>
            <a:r>
              <a:rPr lang="ru-RU" dirty="0"/>
              <a:t>мужчина, правильного телосложения, с хорошим развитием </a:t>
            </a:r>
            <a:r>
              <a:rPr lang="ru-RU" dirty="0" smtClean="0"/>
              <a:t>вторичных </a:t>
            </a:r>
            <a:r>
              <a:rPr lang="ru-RU" dirty="0"/>
              <a:t>половых признаков, нормальными размерами полового члена, </a:t>
            </a:r>
            <a:r>
              <a:rPr lang="ru-RU" dirty="0" smtClean="0"/>
              <a:t>ведущий </a:t>
            </a:r>
            <a:r>
              <a:rPr lang="ru-RU" dirty="0"/>
              <a:t>половую жизнь и считающий, что у него нормальная потенция. </a:t>
            </a:r>
            <a:r>
              <a:rPr lang="ru-RU" dirty="0" smtClean="0"/>
              <a:t>Либидо </a:t>
            </a:r>
            <a:r>
              <a:rPr lang="ru-RU" dirty="0"/>
              <a:t>и потенция к 25—30 годам, как правило, угасают.</a:t>
            </a:r>
          </a:p>
          <a:p>
            <a:r>
              <a:rPr lang="ru-RU" dirty="0"/>
              <a:t>При осмотре обнаруживаются маленькие яички (объем редко превышает 4 мл) плотной консистенции. Объем яичек меньше 5 мл позволяет </a:t>
            </a:r>
            <a:r>
              <a:rPr lang="ru-RU" dirty="0" smtClean="0"/>
              <a:t>заподозрить </a:t>
            </a:r>
            <a:r>
              <a:rPr lang="ru-RU" dirty="0"/>
              <a:t>синдром </a:t>
            </a:r>
            <a:r>
              <a:rPr lang="ru-RU" dirty="0" err="1"/>
              <a:t>Клайнфелтера</a:t>
            </a:r>
            <a:r>
              <a:rPr lang="ru-RU" dirty="0"/>
              <a:t> и провести целенаправленное обследование. Гинекомастия отмечается у 25—50 % больных. Примерно у 1—3 % пациентов развивается рак грудной железы. </a:t>
            </a:r>
            <a:r>
              <a:rPr lang="ru-RU" dirty="0" err="1"/>
              <a:t>Оволосение</a:t>
            </a:r>
            <a:r>
              <a:rPr lang="ru-RU" dirty="0"/>
              <a:t> может быть от скудного (чаще) до нормального (редко). </a:t>
            </a:r>
            <a:r>
              <a:rPr lang="ru-RU" dirty="0" err="1"/>
              <a:t>Оволосение</a:t>
            </a:r>
            <a:r>
              <a:rPr lang="ru-RU" dirty="0"/>
              <a:t> на лобке бывает удовлетворительным, но по женскому типу. Яички чаще всего </a:t>
            </a:r>
            <a:r>
              <a:rPr lang="ru-RU" dirty="0" err="1"/>
              <a:t>гипоплазированы</a:t>
            </a:r>
            <a:r>
              <a:rPr lang="ru-RU" dirty="0"/>
              <a:t>, но иногда </a:t>
            </a:r>
            <a:r>
              <a:rPr lang="ru-RU" dirty="0" smtClean="0"/>
              <a:t>приближаются </a:t>
            </a:r>
            <a:r>
              <a:rPr lang="ru-RU" dirty="0"/>
              <a:t>к нормальным размерам. Половой член, как правило, </a:t>
            </a:r>
            <a:r>
              <a:rPr lang="ru-RU" dirty="0" smtClean="0"/>
              <a:t>нормальной </a:t>
            </a:r>
            <a:r>
              <a:rPr lang="ru-RU" dirty="0"/>
              <a:t>величины, редко уменьшен в размерах. Мошонка сформирована </a:t>
            </a:r>
            <a:r>
              <a:rPr lang="ru-RU" dirty="0" smtClean="0"/>
              <a:t>правильно</a:t>
            </a:r>
            <a:r>
              <a:rPr lang="ru-RU" dirty="0"/>
              <a:t>, тургор ее несколько снижен. У большинства больных мускулатура слабо развита. Характерны психическая вялость, эмоциональная </a:t>
            </a:r>
            <a:r>
              <a:rPr lang="ru-RU" dirty="0" err="1"/>
              <a:t>неустойчи</a:t>
            </a:r>
            <a:r>
              <a:rPr lang="ru-RU" dirty="0"/>
              <a:t>- </a:t>
            </a:r>
          </a:p>
          <a:p>
            <a:r>
              <a:rPr lang="ru-RU" dirty="0" err="1"/>
              <a:t>вость</a:t>
            </a:r>
            <a:r>
              <a:rPr lang="ru-RU" dirty="0"/>
              <a:t> (рис. 9.3). Чаще всего такие больные имеют слабую успеваемость в школе и долгое время </a:t>
            </a:r>
            <a:r>
              <a:rPr lang="ru-RU" dirty="0" smtClean="0"/>
              <a:t>сохраняют </a:t>
            </a:r>
            <a:r>
              <a:rPr lang="ru-RU" dirty="0"/>
              <a:t>черты инфантильности. В физическом </a:t>
            </a:r>
            <a:r>
              <a:rPr lang="ru-RU" dirty="0" smtClean="0"/>
              <a:t>развитии </a:t>
            </a:r>
            <a:r>
              <a:rPr lang="ru-RU" dirty="0"/>
              <a:t>они обычно не отличаются от сверстников.</a:t>
            </a:r>
          </a:p>
          <a:p>
            <a:r>
              <a:rPr lang="ru-RU" dirty="0"/>
              <a:t>Крипторхизм бывает редко. </a:t>
            </a:r>
            <a:r>
              <a:rPr lang="ru-RU" dirty="0" err="1"/>
              <a:t>Копулятивные</a:t>
            </a:r>
            <a:r>
              <a:rPr lang="ru-RU" dirty="0"/>
              <a:t> функции у большинства пациентов не нарушены; в основном больные жалуются на бесплодие. У части больных половое влечение снижено, спонтанные эрекции, как правило, сохранены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658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574158"/>
            <a:ext cx="11605320" cy="557146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/>
              <a:t>Диагностика. Диагноз до пубертатного периода затруднителен, поскольку все симптомы болезни начинают явственно проявляться в </a:t>
            </a:r>
            <a:r>
              <a:rPr lang="ru-RU" dirty="0" err="1"/>
              <a:t>постпу</a:t>
            </a:r>
            <a:r>
              <a:rPr lang="ru-RU" dirty="0"/>
              <a:t>- </a:t>
            </a:r>
            <a:r>
              <a:rPr lang="ru-RU" dirty="0" err="1"/>
              <a:t>бертатно.м</a:t>
            </a:r>
            <a:r>
              <a:rPr lang="ru-RU" dirty="0"/>
              <a:t> периоде. При подозрении на синдром </a:t>
            </a:r>
            <a:r>
              <a:rPr lang="ru-RU" dirty="0" err="1"/>
              <a:t>Клайнфелтера</a:t>
            </a:r>
            <a:r>
              <a:rPr lang="ru-RU" dirty="0"/>
              <a:t> в </a:t>
            </a:r>
            <a:r>
              <a:rPr lang="ru-RU" dirty="0" err="1"/>
              <a:t>допубертатном</a:t>
            </a:r>
            <a:r>
              <a:rPr lang="ru-RU" dirty="0"/>
              <a:t> периоде диагноз может быть поставлен на основании </a:t>
            </a:r>
            <a:r>
              <a:rPr lang="ru-RU" dirty="0" smtClean="0"/>
              <a:t>положительного </a:t>
            </a:r>
            <a:r>
              <a:rPr lang="ru-RU" dirty="0"/>
              <a:t>полового хроматина в соскобе со слизистой щеки и кариотипа.</a:t>
            </a:r>
          </a:p>
          <a:p>
            <a:r>
              <a:rPr lang="ru-RU" dirty="0"/>
              <a:t>В крови определяется высокий уровень </a:t>
            </a:r>
            <a:r>
              <a:rPr lang="ru-RU" dirty="0" smtClean="0"/>
              <a:t>гонадотропинов</a:t>
            </a:r>
            <a:r>
              <a:rPr lang="ru-RU" dirty="0"/>
              <a:t>, особенно ФСГ. Уровень тестостерона ближе к нижней границе нормы или нормальный. При исследовании </a:t>
            </a:r>
            <a:r>
              <a:rPr lang="ru-RU" dirty="0" err="1"/>
              <a:t>эякулята</a:t>
            </a:r>
            <a:r>
              <a:rPr lang="ru-RU" dirty="0"/>
              <a:t> выявляется </a:t>
            </a:r>
            <a:r>
              <a:rPr lang="ru-RU" dirty="0" smtClean="0"/>
              <a:t>азооспермия</a:t>
            </a:r>
            <a:r>
              <a:rPr lang="ru-RU" dirty="0"/>
              <a:t>, редко — </a:t>
            </a:r>
            <a:r>
              <a:rPr lang="ru-RU" dirty="0" err="1"/>
              <a:t>олигозооспермия</a:t>
            </a:r>
            <a:r>
              <a:rPr lang="ru-RU" dirty="0"/>
              <a:t> (чаще всего при </a:t>
            </a:r>
            <a:r>
              <a:rPr lang="ru-RU" dirty="0" err="1"/>
              <a:t>мо-заицизме</a:t>
            </a:r>
            <a:r>
              <a:rPr lang="ru-RU" dirty="0"/>
              <a:t>). Предстательная железа чаще всего в </a:t>
            </a:r>
            <a:r>
              <a:rPr lang="ru-RU" dirty="0" smtClean="0"/>
              <a:t>пределах </a:t>
            </a:r>
            <a:r>
              <a:rPr lang="ru-RU" dirty="0"/>
              <a:t>нормы, реже — несколько </a:t>
            </a:r>
            <a:r>
              <a:rPr lang="ru-RU" dirty="0" err="1"/>
              <a:t>гипоплазирована</a:t>
            </a:r>
            <a:r>
              <a:rPr lang="ru-RU" dirty="0"/>
              <a:t>.</a:t>
            </a:r>
          </a:p>
          <a:p>
            <a:r>
              <a:rPr lang="ru-RU" dirty="0"/>
              <a:t>У некоторых больных с мозаичным генотипом 46XY/47XXY при гистологическом исследовании биоптата яичка наряду с типичными изменениями (гиалиноз семенных канальцев, отсутствие полового эпителия и клеток </a:t>
            </a:r>
            <a:r>
              <a:rPr lang="ru-RU" dirty="0" err="1"/>
              <a:t>сертоли</a:t>
            </a:r>
            <a:r>
              <a:rPr lang="ru-RU" dirty="0"/>
              <a:t>; пролиферация клеток </a:t>
            </a:r>
            <a:r>
              <a:rPr lang="ru-RU" dirty="0" err="1"/>
              <a:t>Лейдига</a:t>
            </a:r>
            <a:r>
              <a:rPr lang="ru-RU" dirty="0"/>
              <a:t> ) выявляются участки канальцев с нормальным сперматогенезом. Определение полового хроматина и кариотипа являются основными методами </a:t>
            </a:r>
            <a:r>
              <a:rPr lang="ru-RU" dirty="0" err="1"/>
              <a:t>диффренциальной</a:t>
            </a:r>
            <a:r>
              <a:rPr lang="ru-RU" dirty="0"/>
              <a:t> диагностики синдрома </a:t>
            </a:r>
            <a:r>
              <a:rPr lang="ru-RU" dirty="0" err="1"/>
              <a:t>Клайнфелтера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2056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8589" y="1020727"/>
            <a:ext cx="9985109" cy="50823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/>
              <a:t>Лечение. Лечение бесплодия, на которое чаще всего жалуются пациенты бесперспективно. В ряде случаев лечение андрогенами начинают сразу после установления диагноза. </a:t>
            </a:r>
            <a:r>
              <a:rPr lang="ru-RU" dirty="0" err="1"/>
              <a:t>Андрогенотерапия</a:t>
            </a:r>
            <a:r>
              <a:rPr lang="ru-RU" dirty="0"/>
              <a:t> способствует </a:t>
            </a:r>
            <a:r>
              <a:rPr lang="ru-RU" dirty="0" smtClean="0"/>
              <a:t>нормализации </a:t>
            </a:r>
            <a:r>
              <a:rPr lang="ru-RU" dirty="0"/>
              <a:t>секреции гонадотропинов гипофизом и предотвращает развитие остеопороза. Согласно другому подходу, больные с синдромом </a:t>
            </a:r>
            <a:r>
              <a:rPr lang="ru-RU" dirty="0" err="1" smtClean="0"/>
              <a:t>Клайнфелтера</a:t>
            </a:r>
            <a:r>
              <a:rPr lang="ru-RU" dirty="0" smtClean="0"/>
              <a:t> </a:t>
            </a:r>
            <a:r>
              <a:rPr lang="ru-RU" dirty="0"/>
              <a:t>в заместительной терапии андрогенами не нуждаются, так как </a:t>
            </a:r>
            <a:r>
              <a:rPr lang="ru-RU" dirty="0" err="1" smtClean="0"/>
              <a:t>копулятивная</a:t>
            </a:r>
            <a:r>
              <a:rPr lang="ru-RU" dirty="0" smtClean="0"/>
              <a:t> </a:t>
            </a:r>
            <a:r>
              <a:rPr lang="ru-RU" dirty="0"/>
              <a:t>функция у них не нарушена, несмотря на относительно низкий </a:t>
            </a:r>
            <a:r>
              <a:rPr lang="ru-RU" dirty="0" smtClean="0"/>
              <a:t>уровень </a:t>
            </a:r>
            <a:r>
              <a:rPr lang="ru-RU" dirty="0"/>
              <a:t>тестостерона в крови. Только при выраженных клинических </a:t>
            </a:r>
            <a:r>
              <a:rPr lang="ru-RU" dirty="0" smtClean="0"/>
              <a:t>признаках </a:t>
            </a:r>
            <a:r>
              <a:rPr lang="ru-RU" dirty="0"/>
              <a:t>недостаточной </a:t>
            </a:r>
            <a:r>
              <a:rPr lang="ru-RU" dirty="0" err="1"/>
              <a:t>андрогенизации</a:t>
            </a:r>
            <a:r>
              <a:rPr lang="ru-RU" dirty="0"/>
              <a:t> организма больным назначают мужские половые гормоны (</a:t>
            </a:r>
            <a:r>
              <a:rPr lang="ru-RU" dirty="0" err="1"/>
              <a:t>сустанон</a:t>
            </a:r>
            <a:r>
              <a:rPr lang="ru-RU" dirty="0"/>
              <a:t>, </a:t>
            </a:r>
            <a:r>
              <a:rPr lang="ru-RU" dirty="0" err="1"/>
              <a:t>омнадрен</a:t>
            </a:r>
            <a:r>
              <a:rPr lang="ru-RU" dirty="0"/>
              <a:t>, </a:t>
            </a:r>
            <a:r>
              <a:rPr lang="ru-RU" dirty="0" err="1"/>
              <a:t>андриол</a:t>
            </a:r>
            <a:r>
              <a:rPr lang="ru-RU" dirty="0"/>
              <a:t>). Лечение андрогенами может также способствовать повышению общего тонуса и полового </a:t>
            </a:r>
            <a:r>
              <a:rPr lang="ru-RU" dirty="0" smtClean="0"/>
              <a:t>влечения</a:t>
            </a:r>
            <a:r>
              <a:rPr lang="ru-RU" dirty="0"/>
              <a:t>, увеличению размеров полового члена.</a:t>
            </a:r>
          </a:p>
        </p:txBody>
      </p:sp>
    </p:spTree>
    <p:extLst>
      <p:ext uri="{BB962C8B-B14F-4D97-AF65-F5344CB8AC3E}">
        <p14:creationId xmlns:p14="http://schemas.microsoft.com/office/powerpoint/2010/main" val="145513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>
                <a:effectLst/>
              </a:rPr>
              <a:t>Синдром </a:t>
            </a:r>
            <a:r>
              <a:rPr lang="ru-RU" dirty="0">
                <a:effectLst/>
              </a:rPr>
              <a:t>Тернера у мужчин и синдром </a:t>
            </a:r>
            <a:r>
              <a:rPr lang="ru-RU" dirty="0" err="1">
                <a:effectLst/>
              </a:rPr>
              <a:t>Нунан</a:t>
            </a:r>
            <a:endParaRPr lang="ru-RU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r>
              <a:rPr lang="ru-RU" dirty="0"/>
              <a:t>Синдром Тернера у мужчин и синдром </a:t>
            </a:r>
            <a:r>
              <a:rPr lang="ru-RU" dirty="0" err="1"/>
              <a:t>Нунан</a:t>
            </a:r>
            <a:r>
              <a:rPr lang="ru-RU" dirty="0"/>
              <a:t> — редкие и недостаточно изученные заболевания. Очень часто в литературе их рассматривают как синонимы. Чаще всего синдромом Тернера (у мужчин и у женщин) </a:t>
            </a:r>
            <a:r>
              <a:rPr lang="ru-RU" dirty="0" smtClean="0"/>
              <a:t>обозначается </a:t>
            </a:r>
            <a:r>
              <a:rPr lang="ru-RU" dirty="0"/>
              <a:t>синдром, при котором определяется кариотип 45 ХО или </a:t>
            </a:r>
            <a:r>
              <a:rPr lang="ru-RU" dirty="0" err="1"/>
              <a:t>мозаицизм</a:t>
            </a:r>
            <a:r>
              <a:rPr lang="ru-RU" dirty="0"/>
              <a:t> 400 (у мужчин 46 XY/45 ХО). Синдромом </a:t>
            </a:r>
            <a:r>
              <a:rPr lang="ru-RU" dirty="0" err="1"/>
              <a:t>Нунан</a:t>
            </a:r>
            <a:r>
              <a:rPr lang="ru-RU" dirty="0"/>
              <a:t> предлагается обозначать </a:t>
            </a:r>
            <a:r>
              <a:rPr lang="ru-RU" dirty="0" smtClean="0"/>
              <a:t>тернеровский </a:t>
            </a:r>
            <a:r>
              <a:rPr lang="ru-RU" dirty="0"/>
              <a:t>фенотип с нормальным генотипом. Последний может </a:t>
            </a:r>
            <a:r>
              <a:rPr lang="ru-RU" dirty="0" smtClean="0"/>
              <a:t>встречаться </a:t>
            </a:r>
            <a:r>
              <a:rPr lang="ru-RU" dirty="0"/>
              <a:t>как с женским, так и с мужским фенотипом.</a:t>
            </a:r>
          </a:p>
          <a:p>
            <a:r>
              <a:rPr lang="ru-RU" dirty="0"/>
              <a:t>Патогенез. В основе патогенеза синдрома Тернера у мужчин, как и в случае синдрома XX у мужчин, лежит перенос части генетического </a:t>
            </a:r>
            <a:r>
              <a:rPr lang="ru-RU" dirty="0" smtClean="0"/>
              <a:t>материала </a:t>
            </a:r>
            <a:r>
              <a:rPr lang="ru-RU" dirty="0"/>
              <a:t>с отцовской Y-хромосомы на другие хромосомы, что позволяет сформироваться мужскому фенотипу. Синдром </a:t>
            </a:r>
            <a:r>
              <a:rPr lang="ru-RU" dirty="0" err="1"/>
              <a:t>Нунан</a:t>
            </a:r>
            <a:r>
              <a:rPr lang="ru-RU" dirty="0"/>
              <a:t> наследуется </a:t>
            </a:r>
            <a:r>
              <a:rPr lang="ru-RU" dirty="0" smtClean="0"/>
              <a:t>аутосомно-доминантно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567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Синдром </a:t>
            </a:r>
            <a:r>
              <a:rPr lang="ru-RU" dirty="0"/>
              <a:t>XX у мужчин (XX извращенный пол)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531088"/>
            <a:ext cx="5076929" cy="4720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/>
              <a:t>Этиология. Одной из причин возникновения синдрома может быть </a:t>
            </a:r>
            <a:r>
              <a:rPr lang="ru-RU" dirty="0" err="1"/>
              <a:t>транслокация</a:t>
            </a:r>
            <a:r>
              <a:rPr lang="ru-RU" dirty="0"/>
              <a:t> генов, контролирующих развитие мужских половых </a:t>
            </a:r>
            <a:r>
              <a:rPr lang="ru-RU" dirty="0" smtClean="0"/>
              <a:t>признаков </a:t>
            </a:r>
            <a:r>
              <a:rPr lang="ru-RU" dirty="0"/>
              <a:t>и сперматогенез, с Y-хромосомы на Х-хромосому при конъюгации </a:t>
            </a:r>
            <a:r>
              <a:rPr lang="ru-RU" dirty="0" smtClean="0"/>
              <a:t>половых </a:t>
            </a:r>
            <a:r>
              <a:rPr lang="ru-RU" dirty="0"/>
              <a:t>хромосом в </a:t>
            </a:r>
            <a:r>
              <a:rPr lang="ru-RU" dirty="0" err="1"/>
              <a:t>зиготене</a:t>
            </a:r>
            <a:r>
              <a:rPr lang="ru-RU" dirty="0"/>
              <a:t> профазы 1 мейоза.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2214" y="1842031"/>
            <a:ext cx="5472335" cy="409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95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30009" y="244223"/>
            <a:ext cx="5642344" cy="115927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Клиническая </a:t>
            </a:r>
            <a:r>
              <a:rPr lang="ru-RU" dirty="0" smtClean="0"/>
              <a:t>картина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0614" y="1701210"/>
            <a:ext cx="9415013" cy="4444409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Проявления </a:t>
            </a:r>
            <a:r>
              <a:rPr lang="ru-RU" dirty="0"/>
              <a:t>синдрома XX у мужчин </a:t>
            </a:r>
            <a:r>
              <a:rPr lang="ru-RU" dirty="0" err="1"/>
              <a:t>малоотличимы</a:t>
            </a:r>
            <a:r>
              <a:rPr lang="ru-RU" dirty="0"/>
              <a:t> от клинической картины при синдроме </a:t>
            </a:r>
            <a:r>
              <a:rPr lang="ru-RU" dirty="0" err="1"/>
              <a:t>Клайнфелтера</a:t>
            </a:r>
            <a:r>
              <a:rPr lang="ru-RU" dirty="0"/>
              <a:t>. </a:t>
            </a:r>
            <a:r>
              <a:rPr lang="ru-RU" dirty="0" smtClean="0"/>
              <a:t>Отличительной </a:t>
            </a:r>
            <a:r>
              <a:rPr lang="ru-RU" dirty="0"/>
              <a:t>особенностью пациентов с синдромом XX у мужчин являются нормальные пропорции тела и, как правило, относительно низкий рост. Синдром встречается редко (1 на 9000 фенотипических мужчин).</a:t>
            </a:r>
          </a:p>
        </p:txBody>
      </p:sp>
    </p:spTree>
    <p:extLst>
      <p:ext uri="{BB962C8B-B14F-4D97-AF65-F5344CB8AC3E}">
        <p14:creationId xmlns:p14="http://schemas.microsoft.com/office/powerpoint/2010/main" val="8741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0735" y="1828800"/>
            <a:ext cx="10924835" cy="182879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just"/>
            <a:r>
              <a:rPr lang="ru-RU" dirty="0"/>
              <a:t>Лечение. Бесплодие при синдроме XX у мужчин неизлечимо. </a:t>
            </a:r>
            <a:r>
              <a:rPr lang="ru-RU" dirty="0" smtClean="0"/>
              <a:t>Лечение </a:t>
            </a:r>
            <a:r>
              <a:rPr lang="ru-RU" dirty="0"/>
              <a:t>таким больным назначают только при наличии признаков </a:t>
            </a:r>
            <a:r>
              <a:rPr lang="ru-RU" dirty="0" smtClean="0"/>
              <a:t>недостаточной </a:t>
            </a:r>
            <a:r>
              <a:rPr lang="ru-RU" dirty="0" err="1"/>
              <a:t>андрогенизации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55299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3200" dirty="0">
                <a:solidFill>
                  <a:schemeClr val="bg2">
                    <a:lumMod val="25000"/>
                  </a:schemeClr>
                </a:solidFill>
                <a:effectLst/>
              </a:rPr>
              <a:t>1.1.6.	Синдром </a:t>
            </a:r>
            <a:r>
              <a:rPr lang="ru-RU" sz="3200" dirty="0" err="1">
                <a:solidFill>
                  <a:schemeClr val="bg2">
                    <a:lumMod val="25000"/>
                  </a:schemeClr>
                </a:solidFill>
                <a:effectLst/>
              </a:rPr>
              <a:t>Рейфенштейна</a:t>
            </a:r>
            <a:r>
              <a:rPr lang="ru-RU" sz="3200" dirty="0">
                <a:solidFill>
                  <a:schemeClr val="bg2">
                    <a:lumMod val="25000"/>
                  </a:schemeClr>
                </a:solidFill>
                <a:effectLst/>
              </a:rPr>
              <a:t/>
            </a:r>
            <a:br>
              <a:rPr lang="ru-RU" sz="3200" dirty="0">
                <a:solidFill>
                  <a:schemeClr val="bg2">
                    <a:lumMod val="25000"/>
                  </a:schemeClr>
                </a:solidFill>
                <a:effectLst/>
              </a:rPr>
            </a:br>
            <a:r>
              <a:rPr lang="ru-RU" sz="3200" dirty="0">
                <a:solidFill>
                  <a:schemeClr val="bg2">
                    <a:lumMod val="25000"/>
                  </a:schemeClr>
                </a:solidFill>
                <a:effectLst/>
              </a:rPr>
              <a:t>(частичная нечувствительность к андрогенам</a:t>
            </a:r>
            <a:r>
              <a:rPr lang="ru-RU" sz="3200" dirty="0" smtClean="0">
                <a:solidFill>
                  <a:schemeClr val="bg2">
                    <a:lumMod val="25000"/>
                  </a:schemeClr>
                </a:solidFill>
                <a:effectLst/>
              </a:rPr>
              <a:t>)</a:t>
            </a:r>
            <a:endParaRPr lang="ru-RU" sz="3200" dirty="0">
              <a:solidFill>
                <a:schemeClr val="bg2">
                  <a:lumMod val="25000"/>
                </a:schemeClr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988839"/>
            <a:ext cx="9985109" cy="4199309"/>
          </a:xfrm>
          <a:solidFill>
            <a:schemeClr val="bg2"/>
          </a:solidFill>
          <a:ln>
            <a:solidFill>
              <a:schemeClr val="accent2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ru-RU" dirty="0"/>
              <a:t>Этиология. При синдроме </a:t>
            </a:r>
            <a:r>
              <a:rPr lang="ru-RU" dirty="0" err="1"/>
              <a:t>Рейфенштейна</a:t>
            </a:r>
            <a:r>
              <a:rPr lang="ru-RU" dirty="0"/>
              <a:t> имеется генетически </a:t>
            </a:r>
            <a:r>
              <a:rPr lang="ru-RU" dirty="0" smtClean="0"/>
              <a:t>детерминированная </a:t>
            </a:r>
            <a:r>
              <a:rPr lang="ru-RU" dirty="0"/>
              <a:t>частичная резистентность к андрогенам. Полная </a:t>
            </a:r>
            <a:r>
              <a:rPr lang="ru-RU" dirty="0" smtClean="0"/>
              <a:t>нечувствительность </a:t>
            </a:r>
            <a:r>
              <a:rPr lang="ru-RU" dirty="0"/>
              <a:t>к андрогенам определяется при синдроме </a:t>
            </a:r>
            <a:r>
              <a:rPr lang="ru-RU" dirty="0" err="1"/>
              <a:t>тестикулярной</a:t>
            </a:r>
            <a:r>
              <a:rPr lang="ru-RU" dirty="0"/>
              <a:t> феминизации. Синдром </a:t>
            </a:r>
            <a:r>
              <a:rPr lang="ru-RU" dirty="0" err="1"/>
              <a:t>Рейфенштейна</a:t>
            </a:r>
            <a:r>
              <a:rPr lang="ru-RU" dirty="0"/>
              <a:t> наследуется Х-</a:t>
            </a:r>
            <a:r>
              <a:rPr lang="ru-RU" dirty="0" err="1"/>
              <a:t>сцепленно</a:t>
            </a:r>
            <a:r>
              <a:rPr lang="ru-RU" dirty="0"/>
              <a:t> рецессивно и связан с мутацией гена Xcen-q22. Мутация (замещение одной </a:t>
            </a:r>
            <a:r>
              <a:rPr lang="ru-RU" dirty="0" smtClean="0"/>
              <a:t>аминокислоты </a:t>
            </a:r>
            <a:r>
              <a:rPr lang="ru-RU" dirty="0"/>
              <a:t>в </a:t>
            </a:r>
            <a:r>
              <a:rPr lang="ru-RU" dirty="0" err="1"/>
              <a:t>стероидсвязывающем</a:t>
            </a:r>
            <a:r>
              <a:rPr lang="ru-RU" dirty="0"/>
              <a:t> домене рецепторов андрогенов </a:t>
            </a:r>
            <a:r>
              <a:rPr lang="ru-RU" dirty="0" err="1"/>
              <a:t>Gly</a:t>
            </a:r>
            <a:r>
              <a:rPr lang="ru-RU" dirty="0"/>
              <a:t> 743 на </a:t>
            </a:r>
            <a:r>
              <a:rPr lang="ru-RU" dirty="0" err="1"/>
              <a:t>Vai</a:t>
            </a:r>
            <a:r>
              <a:rPr lang="ru-RU" dirty="0"/>
              <a:t>) приводит к нарушению взаимодействия андрогенов с рецепторами и, таким образом, к резистентности к андрогенам.</a:t>
            </a:r>
          </a:p>
        </p:txBody>
      </p:sp>
    </p:spTree>
    <p:extLst>
      <p:ext uri="{BB962C8B-B14F-4D97-AF65-F5344CB8AC3E}">
        <p14:creationId xmlns:p14="http://schemas.microsoft.com/office/powerpoint/2010/main" val="429376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935665"/>
            <a:ext cx="9985109" cy="4365543"/>
          </a:xfr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/>
              <a:t>Клиническая картина. Как правило, у пациентов </a:t>
            </a:r>
            <a:r>
              <a:rPr lang="ru-RU" dirty="0" err="1" smtClean="0"/>
              <a:t>нормостеническое</a:t>
            </a:r>
            <a:r>
              <a:rPr lang="ru-RU" dirty="0" smtClean="0"/>
              <a:t> </a:t>
            </a:r>
            <a:r>
              <a:rPr lang="ru-RU" dirty="0"/>
              <a:t>телосложение, выраженная гинекомастия, гипоспадия, </a:t>
            </a:r>
            <a:r>
              <a:rPr lang="ru-RU" dirty="0" smtClean="0"/>
              <a:t>уменьшенный </a:t>
            </a:r>
            <a:r>
              <a:rPr lang="ru-RU" dirty="0"/>
              <a:t>половой член, искривленный книзу в связи с короткой уздечкой, мошонка развита нормально, нередко отмечается крипторхизм.</a:t>
            </a:r>
          </a:p>
          <a:p>
            <a:pPr algn="just"/>
            <a:r>
              <a:rPr lang="ru-RU" dirty="0" err="1"/>
              <a:t>Оволосение</a:t>
            </a:r>
            <a:r>
              <a:rPr lang="ru-RU" dirty="0"/>
              <a:t> на лице скудное, чаще </a:t>
            </a:r>
            <a:r>
              <a:rPr lang="ru-RU" dirty="0" err="1"/>
              <a:t>пушковое</a:t>
            </a:r>
            <a:r>
              <a:rPr lang="ru-RU" dirty="0"/>
              <a:t>, в подмышечных </a:t>
            </a:r>
            <a:r>
              <a:rPr lang="ru-RU" dirty="0" smtClean="0"/>
              <a:t>впадинах </a:t>
            </a:r>
            <a:r>
              <a:rPr lang="ru-RU" dirty="0"/>
              <a:t>— единичные осевые волоски, на лобке </a:t>
            </a:r>
            <a:r>
              <a:rPr lang="ru-RU" dirty="0" err="1"/>
              <a:t>оволосение</a:t>
            </a:r>
            <a:r>
              <a:rPr lang="ru-RU" dirty="0"/>
              <a:t> удовлетворительное, по женскому типу. Нередко к 30 годам на лице развивается </a:t>
            </a:r>
            <a:r>
              <a:rPr lang="ru-RU" dirty="0" err="1"/>
              <a:t>геродермия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200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552353"/>
            <a:ext cx="10903571" cy="4933507"/>
          </a:xfr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 smtClean="0"/>
              <a:t>Диагноз </a:t>
            </a:r>
            <a:r>
              <a:rPr lang="ru-RU" dirty="0"/>
              <a:t>и дифференциальный диагноз ставится на основании клинических данных и исследования гормонов в крови, а также генетического исследования.</a:t>
            </a:r>
          </a:p>
          <a:p>
            <a:r>
              <a:rPr lang="ru-RU" dirty="0"/>
              <a:t>Половой хроматин отрицательный, кариотип 46 XY. Костный возраст соответствует паспортному или несколько его опережает.</a:t>
            </a:r>
          </a:p>
          <a:p>
            <a:r>
              <a:rPr lang="ru-RU" dirty="0"/>
              <a:t>Несмотря на клинические признаки андрогенной недостаточности, в крови определяется высокий уровень тестостерона (ближе к верхней границе нормы или превышает ее), что доказывает наличие резистентности к </a:t>
            </a:r>
            <a:r>
              <a:rPr lang="ru-RU" dirty="0" smtClean="0"/>
              <a:t>андрогенам</a:t>
            </a:r>
            <a:r>
              <a:rPr lang="ru-RU" dirty="0"/>
              <a:t>. Уровни </a:t>
            </a:r>
            <a:r>
              <a:rPr lang="ru-RU" dirty="0" err="1"/>
              <a:t>эстрадиола</a:t>
            </a:r>
            <a:r>
              <a:rPr lang="ru-RU" dirty="0"/>
              <a:t> и ЛГ повышены. Уровень </a:t>
            </a:r>
            <a:r>
              <a:rPr lang="ru-RU" dirty="0" err="1"/>
              <a:t>дигидротестостерона</a:t>
            </a:r>
            <a:r>
              <a:rPr lang="ru-RU" dirty="0"/>
              <a:t> в пределах нормы. Уровень ФСГ в пределах нормы или повышен. Объем </a:t>
            </a:r>
            <a:r>
              <a:rPr lang="ru-RU" dirty="0" err="1" smtClean="0"/>
              <a:t>эякулята</a:t>
            </a:r>
            <a:r>
              <a:rPr lang="ru-RU" dirty="0" smtClean="0"/>
              <a:t> </a:t>
            </a:r>
            <a:r>
              <a:rPr lang="ru-RU" dirty="0"/>
              <a:t>чаще бывает резко снижен; в </a:t>
            </a:r>
            <a:r>
              <a:rPr lang="ru-RU" dirty="0" err="1"/>
              <a:t>эякуляте</a:t>
            </a:r>
            <a:r>
              <a:rPr lang="ru-RU" dirty="0"/>
              <a:t> отмечается чаще всего </a:t>
            </a:r>
            <a:r>
              <a:rPr lang="ru-RU" dirty="0" smtClean="0"/>
              <a:t>азооспермия</a:t>
            </a:r>
            <a:r>
              <a:rPr lang="ru-RU" dirty="0"/>
              <a:t>. При гистологическом исследовании ткань яичка покрыта выраженной белочной оболочкой, в </a:t>
            </a:r>
            <a:r>
              <a:rPr lang="ru-RU" dirty="0" err="1"/>
              <a:t>интерстиции</a:t>
            </a:r>
            <a:r>
              <a:rPr lang="ru-RU" dirty="0"/>
              <a:t> имеются зрелые </a:t>
            </a:r>
            <a:r>
              <a:rPr lang="ru-RU" dirty="0" err="1"/>
              <a:t>гиперплазированные</a:t>
            </a:r>
            <a:r>
              <a:rPr lang="ru-RU" dirty="0"/>
              <a:t> клетки </a:t>
            </a:r>
            <a:r>
              <a:rPr lang="ru-RU" dirty="0" err="1"/>
              <a:t>Лейдига</a:t>
            </a:r>
            <a:r>
              <a:rPr lang="ru-RU" dirty="0"/>
              <a:t>, в цитоплазме которых содержится липофусцин.</a:t>
            </a:r>
          </a:p>
        </p:txBody>
      </p:sp>
    </p:spTree>
    <p:extLst>
      <p:ext uri="{BB962C8B-B14F-4D97-AF65-F5344CB8AC3E}">
        <p14:creationId xmlns:p14="http://schemas.microsoft.com/office/powerpoint/2010/main" val="98516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Синдром </a:t>
            </a:r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XYY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8085" y="1480181"/>
            <a:ext cx="10924836" cy="475049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just"/>
            <a:r>
              <a:rPr lang="ru-RU" dirty="0"/>
              <a:t>Синдром XYY — редкая патология (0,1—0,2 % случаев в популяции), </a:t>
            </a:r>
            <a:r>
              <a:rPr lang="ru-RU" dirty="0" smtClean="0"/>
              <a:t>проявляющаяся </a:t>
            </a:r>
            <a:r>
              <a:rPr lang="ru-RU" dirty="0"/>
              <a:t>симптомами </a:t>
            </a:r>
            <a:r>
              <a:rPr lang="ru-RU" dirty="0" err="1"/>
              <a:t>нерезко</a:t>
            </a:r>
            <a:r>
              <a:rPr lang="ru-RU" dirty="0"/>
              <a:t> выраженного </a:t>
            </a:r>
            <a:r>
              <a:rPr lang="ru-RU" dirty="0" err="1"/>
              <a:t>гипогонадизма</a:t>
            </a:r>
            <a:r>
              <a:rPr lang="ru-RU" dirty="0"/>
              <a:t>. Больные высокого роста, нередко отличаются мышечной силой. Особенностью </a:t>
            </a:r>
            <a:r>
              <a:rPr lang="ru-RU" dirty="0" smtClean="0"/>
              <a:t>данного </a:t>
            </a:r>
            <a:r>
              <a:rPr lang="ru-RU" dirty="0"/>
              <a:t>синдрома является повышенная агрессивность больных. Яички </a:t>
            </a:r>
            <a:r>
              <a:rPr lang="ru-RU" dirty="0" err="1"/>
              <a:t>гипо</a:t>
            </a:r>
            <a:r>
              <a:rPr lang="ru-RU" dirty="0"/>
              <a:t>- </a:t>
            </a:r>
            <a:r>
              <a:rPr lang="ru-RU" dirty="0" err="1"/>
              <a:t>плазированы</a:t>
            </a:r>
            <a:r>
              <a:rPr lang="ru-RU" dirty="0"/>
              <a:t>, половой член развит нормально, имеется скудное </a:t>
            </a:r>
            <a:r>
              <a:rPr lang="ru-RU" dirty="0" err="1" smtClean="0"/>
              <a:t>оволосение</a:t>
            </a:r>
            <a:r>
              <a:rPr lang="ru-RU" dirty="0"/>
              <a:t>, в </a:t>
            </a:r>
            <a:r>
              <a:rPr lang="ru-RU" dirty="0" err="1"/>
              <a:t>спермограмме</a:t>
            </a:r>
            <a:r>
              <a:rPr lang="ru-RU" dirty="0"/>
              <a:t> отмечается </a:t>
            </a:r>
            <a:r>
              <a:rPr lang="ru-RU" dirty="0" err="1"/>
              <a:t>олигозооспермия</a:t>
            </a:r>
            <a:r>
              <a:rPr lang="ru-RU" dirty="0"/>
              <a:t>. Уровень тестостерона в норме или повышен.</a:t>
            </a:r>
          </a:p>
          <a:p>
            <a:pPr algn="just"/>
            <a:r>
              <a:rPr lang="ru-RU" dirty="0"/>
              <a:t>Примерно у 20 % мужчин с этой патологией сперматогенез протекает нормально, что может быть связано с </a:t>
            </a:r>
            <a:r>
              <a:rPr lang="ru-RU" dirty="0" err="1"/>
              <a:t>делецией</a:t>
            </a:r>
            <a:r>
              <a:rPr lang="ru-RU" dirty="0"/>
              <a:t> дополнительной Y-хромо- сомы во время митоза. У других больных выявляется изменение эпителия семенных канальцев, часто встречается остановка сперматогенеза в стадии сперматоцитов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2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6476" y="191387"/>
            <a:ext cx="9072331" cy="75716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Мужское </a:t>
            </a:r>
            <a:r>
              <a:rPr lang="ru-RU" dirty="0"/>
              <a:t>бесплодие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212112"/>
            <a:ext cx="11626585" cy="5188688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/>
              <a:t>На долю мужского бесплодия приходится около 45 % случаев бесплодия среди супружеских пар, и в последнее время отмечается тенденция к его постоянному росту, так как мужская репродуктивная система — одна из наиболее ранимых у человека и восприимчива к действию </a:t>
            </a:r>
            <a:r>
              <a:rPr lang="ru-RU" dirty="0" smtClean="0"/>
              <a:t>неблагоприятных </a:t>
            </a:r>
            <a:r>
              <a:rPr lang="ru-RU" dirty="0"/>
              <a:t>факторов внешней среды. Так, за последние 50 лет средние </a:t>
            </a:r>
            <a:r>
              <a:rPr lang="ru-RU" dirty="0" smtClean="0"/>
              <a:t>показатели </a:t>
            </a:r>
            <a:r>
              <a:rPr lang="ru-RU" dirty="0"/>
              <a:t>концентрации сперматозоидов в 1 мл спермы снизились на 42 % (со 113 до 66 млн/мл), что потребовало изменения нормативных показателей. Одной из возможных причин увеличения числа случаев мужского </a:t>
            </a:r>
            <a:r>
              <a:rPr lang="ru-RU" dirty="0" smtClean="0"/>
              <a:t>бесплодия </a:t>
            </a:r>
            <a:r>
              <a:rPr lang="ru-RU" dirty="0"/>
              <a:t>является воздействие на мужскую репродуктивную систему так </a:t>
            </a:r>
            <a:r>
              <a:rPr lang="ru-RU" dirty="0" smtClean="0"/>
              <a:t>называемых </a:t>
            </a:r>
            <a:r>
              <a:rPr lang="ru-RU" dirty="0" err="1"/>
              <a:t>ксеноэстрогенов</a:t>
            </a:r>
            <a:r>
              <a:rPr lang="ru-RU" dirty="0"/>
              <a:t> (химикатов, содержащихся в окружающей среде и обладающих эстрогенной активностью), например пестицидов. В ряде растений, входящих в пищевой рацион человека, содержатся </a:t>
            </a:r>
            <a:r>
              <a:rPr lang="ru-RU" dirty="0" err="1" smtClean="0"/>
              <a:t>фитоэстрогены</a:t>
            </a:r>
            <a:r>
              <a:rPr lang="ru-RU" dirty="0"/>
              <a:t>. Примерно у V3 бесплодных мужчин имеется </a:t>
            </a:r>
            <a:r>
              <a:rPr lang="ru-RU" dirty="0" err="1"/>
              <a:t>варикоцеле</a:t>
            </a:r>
            <a:r>
              <a:rPr lang="ru-RU" dirty="0"/>
              <a:t>, у 15 % в анамнезе выявляются крипторхизм, орхит или серьезная травма, у 5 % </a:t>
            </a:r>
            <a:r>
              <a:rPr lang="ru-RU" dirty="0" smtClean="0"/>
              <a:t>отмечается </a:t>
            </a:r>
            <a:r>
              <a:rPr lang="ru-RU" dirty="0"/>
              <a:t>закупорка семявыносящих путей. Значительно реже встречаются синдромы </a:t>
            </a:r>
            <a:r>
              <a:rPr lang="ru-RU" dirty="0" err="1"/>
              <a:t>Клайнфелтера</a:t>
            </a:r>
            <a:r>
              <a:rPr lang="ru-RU" dirty="0"/>
              <a:t> и </a:t>
            </a:r>
            <a:r>
              <a:rPr lang="ru-RU" dirty="0" err="1"/>
              <a:t>Каллманна</a:t>
            </a:r>
            <a:r>
              <a:rPr lang="ru-RU" dirty="0"/>
              <a:t>. Нарушение репродуктивной </a:t>
            </a:r>
            <a:r>
              <a:rPr lang="ru-RU" dirty="0" err="1"/>
              <a:t>функ-ции</a:t>
            </a:r>
            <a:r>
              <a:rPr lang="ru-RU" dirty="0"/>
              <a:t> развивается при многих соматических заболеваниях и приеме </a:t>
            </a:r>
            <a:r>
              <a:rPr lang="ru-RU" dirty="0" smtClean="0"/>
              <a:t>медикаментов.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865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>
                <a:solidFill>
                  <a:schemeClr val="bg2">
                    <a:lumMod val="25000"/>
                  </a:schemeClr>
                </a:solidFill>
              </a:rPr>
              <a:t>Классификация мужского </a:t>
            </a:r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бесплодия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573619"/>
            <a:ext cx="9985109" cy="484844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smtClean="0"/>
              <a:t>1</a:t>
            </a:r>
            <a:r>
              <a:rPr lang="ru-RU" dirty="0"/>
              <a:t>.	Секреторное бесплодие — нарушение сперматогенеза в различных стадиях</a:t>
            </a:r>
          </a:p>
          <a:p>
            <a:r>
              <a:rPr lang="ru-RU" dirty="0"/>
              <a:t>•	Первичный </a:t>
            </a:r>
            <a:r>
              <a:rPr lang="ru-RU" dirty="0" err="1"/>
              <a:t>гипогонадизм</a:t>
            </a:r>
            <a:r>
              <a:rPr lang="ru-RU" dirty="0"/>
              <a:t> (поражения самих яичек врожденного или приобретенного характера)</a:t>
            </a:r>
          </a:p>
          <a:p>
            <a:r>
              <a:rPr lang="ru-RU" dirty="0"/>
              <a:t>•	Вторичный </a:t>
            </a:r>
            <a:r>
              <a:rPr lang="ru-RU" dirty="0" err="1"/>
              <a:t>гипогонадизм</a:t>
            </a:r>
            <a:r>
              <a:rPr lang="ru-RU" dirty="0"/>
              <a:t> (</a:t>
            </a:r>
            <a:r>
              <a:rPr lang="ru-RU" dirty="0" err="1"/>
              <a:t>тестикулярная</a:t>
            </a:r>
            <a:r>
              <a:rPr lang="ru-RU" dirty="0"/>
              <a:t> недостаточность в </a:t>
            </a:r>
            <a:r>
              <a:rPr lang="ru-RU" dirty="0" smtClean="0"/>
              <a:t>результате </a:t>
            </a:r>
            <a:r>
              <a:rPr lang="ru-RU" dirty="0"/>
              <a:t>снижения секреции гонадотропинов)</a:t>
            </a:r>
          </a:p>
          <a:p>
            <a:r>
              <a:rPr lang="ru-RU" dirty="0"/>
              <a:t>2.	Экскреторное бесплодие — нарушение семяизвержения</a:t>
            </a:r>
          </a:p>
          <a:p>
            <a:r>
              <a:rPr lang="ru-RU" dirty="0"/>
              <a:t>•	Заболевания и пороки развития мочеиспускательного канала и </a:t>
            </a:r>
            <a:r>
              <a:rPr lang="ru-RU" dirty="0" smtClean="0"/>
              <a:t>придаточных </a:t>
            </a:r>
            <a:r>
              <a:rPr lang="ru-RU" dirty="0"/>
              <a:t>половых желез</a:t>
            </a:r>
          </a:p>
          <a:p>
            <a:r>
              <a:rPr lang="ru-RU" dirty="0"/>
              <a:t>•	Экскреторно-</a:t>
            </a:r>
            <a:r>
              <a:rPr lang="ru-RU" dirty="0" err="1"/>
              <a:t>обтурационное</a:t>
            </a:r>
            <a:r>
              <a:rPr lang="ru-RU" dirty="0"/>
              <a:t> (вследствие врожденной или </a:t>
            </a:r>
            <a:r>
              <a:rPr lang="ru-RU" dirty="0" smtClean="0"/>
              <a:t>приобретенной </a:t>
            </a:r>
            <a:r>
              <a:rPr lang="ru-RU" dirty="0"/>
              <a:t>обструкции семявыносящих путей)</a:t>
            </a:r>
          </a:p>
          <a:p>
            <a:r>
              <a:rPr lang="ru-RU" dirty="0"/>
              <a:t>•	</a:t>
            </a:r>
            <a:r>
              <a:rPr lang="ru-RU" dirty="0" err="1"/>
              <a:t>Аспермия</a:t>
            </a:r>
            <a:endParaRPr lang="ru-RU" dirty="0"/>
          </a:p>
          <a:p>
            <a:r>
              <a:rPr lang="ru-RU" dirty="0"/>
              <a:t>•	Ретроградная эякуляция</a:t>
            </a:r>
          </a:p>
          <a:p>
            <a:r>
              <a:rPr lang="ru-RU" dirty="0"/>
              <a:t>3.	Иммунное бесплодие</a:t>
            </a:r>
          </a:p>
          <a:p>
            <a:r>
              <a:rPr lang="ru-RU" dirty="0" smtClean="0"/>
              <a:t>Аутоиммунное </a:t>
            </a:r>
            <a:r>
              <a:rPr lang="ru-RU" dirty="0"/>
              <a:t>бесплодие</a:t>
            </a:r>
          </a:p>
          <a:p>
            <a:r>
              <a:rPr lang="ru-RU" dirty="0" smtClean="0"/>
              <a:t>Иммунологическая </a:t>
            </a:r>
            <a:r>
              <a:rPr lang="ru-RU" dirty="0"/>
              <a:t>несовместимость супругов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155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893134"/>
            <a:ext cx="11498994" cy="4635795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/>
              <a:t>Обследование пациента с подозрением на мужское бесплодие всегда необходимо начинать с анализа </a:t>
            </a:r>
            <a:r>
              <a:rPr lang="ru-RU" dirty="0" err="1"/>
              <a:t>эякулята</a:t>
            </a:r>
            <a:r>
              <a:rPr lang="ru-RU" dirty="0"/>
              <a:t>. Рекомендуется исследовать </a:t>
            </a:r>
            <a:r>
              <a:rPr lang="ru-RU" dirty="0" err="1" smtClean="0"/>
              <a:t>эякулят</a:t>
            </a:r>
            <a:r>
              <a:rPr lang="ru-RU" dirty="0" smtClean="0"/>
              <a:t> </a:t>
            </a:r>
            <a:r>
              <a:rPr lang="ru-RU" dirty="0"/>
              <a:t>после 3—5-дневного воздержания от половой жизни. Для постановки 406</a:t>
            </a:r>
          </a:p>
          <a:p>
            <a:r>
              <a:rPr lang="ru-RU" dirty="0"/>
              <a:t>диагноза бесплодия рекомендуется 3-кратное исследование </a:t>
            </a:r>
            <a:r>
              <a:rPr lang="ru-RU" dirty="0" err="1"/>
              <a:t>эякулята</a:t>
            </a:r>
            <a:r>
              <a:rPr lang="ru-RU" dirty="0"/>
              <a:t> с перерывами в один месяц. При секреторном бесплодии имеется нарушение сперматогенеза в виде </a:t>
            </a:r>
            <a:r>
              <a:rPr lang="ru-RU" dirty="0" err="1"/>
              <a:t>олигоастеноспермии</a:t>
            </a:r>
            <a:r>
              <a:rPr lang="ru-RU" dirty="0"/>
              <a:t>. При экскреторном бесплодии у пациентов наблюдается </a:t>
            </a:r>
            <a:r>
              <a:rPr lang="ru-RU" dirty="0" err="1"/>
              <a:t>анэякуляция</a:t>
            </a:r>
            <a:r>
              <a:rPr lang="ru-RU" dirty="0"/>
              <a:t> (отсутствие эякуляции). При </a:t>
            </a:r>
            <a:r>
              <a:rPr lang="ru-RU" dirty="0" smtClean="0"/>
              <a:t>иммунном </a:t>
            </a:r>
            <a:r>
              <a:rPr lang="ru-RU" dirty="0"/>
              <a:t>бесплодии в анализе </a:t>
            </a:r>
            <a:r>
              <a:rPr lang="ru-RU" dirty="0" err="1"/>
              <a:t>эякулята</a:t>
            </a:r>
            <a:r>
              <a:rPr lang="ru-RU" dirty="0"/>
              <a:t> может не быть изменений либо </a:t>
            </a:r>
            <a:r>
              <a:rPr lang="ru-RU" dirty="0" smtClean="0"/>
              <a:t>обнаруживается </a:t>
            </a:r>
            <a:r>
              <a:rPr lang="ru-RU" dirty="0"/>
              <a:t>агглютинация сперматозоидов.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020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9725" y="318977"/>
            <a:ext cx="9072331" cy="71463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Опухоли яичек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839" y="1488558"/>
            <a:ext cx="10946101" cy="472085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/>
              <a:t>Опухоли яичек составляют около 1 % среди всех опухолей. Более 90 % </a:t>
            </a:r>
            <a:r>
              <a:rPr lang="ru-RU" dirty="0" smtClean="0"/>
              <a:t>опухолей </a:t>
            </a:r>
            <a:r>
              <a:rPr lang="ru-RU" dirty="0"/>
              <a:t>яичек происходит из герминативных клеток, при этом около 2 % </a:t>
            </a:r>
            <a:r>
              <a:rPr lang="ru-RU" dirty="0" smtClean="0"/>
              <a:t>последних </a:t>
            </a:r>
            <a:r>
              <a:rPr lang="ru-RU" dirty="0"/>
              <a:t>расположены </a:t>
            </a:r>
            <a:r>
              <a:rPr lang="ru-RU" dirty="0" err="1"/>
              <a:t>экстрагонадально</a:t>
            </a:r>
            <a:r>
              <a:rPr lang="ru-RU" dirty="0"/>
              <a:t> (</a:t>
            </a:r>
            <a:r>
              <a:rPr lang="ru-RU" dirty="0" err="1"/>
              <a:t>ретроперитонеально</a:t>
            </a:r>
            <a:r>
              <a:rPr lang="ru-RU" dirty="0"/>
              <a:t>, в </a:t>
            </a:r>
            <a:r>
              <a:rPr lang="ru-RU" dirty="0" smtClean="0"/>
              <a:t>средостении</a:t>
            </a:r>
            <a:r>
              <a:rPr lang="ru-RU" dirty="0"/>
              <a:t>, </a:t>
            </a:r>
            <a:r>
              <a:rPr lang="ru-RU" dirty="0" err="1"/>
              <a:t>супраселлярно</a:t>
            </a:r>
            <a:r>
              <a:rPr lang="ru-RU" dirty="0"/>
              <a:t>). В 40 % случаев </a:t>
            </a:r>
            <a:r>
              <a:rPr lang="ru-RU" dirty="0" err="1"/>
              <a:t>герминативно</a:t>
            </a:r>
            <a:r>
              <a:rPr lang="ru-RU" dirty="0"/>
              <a:t>-клеточные опухоли </a:t>
            </a:r>
            <a:r>
              <a:rPr lang="ru-RU" dirty="0" smtClean="0"/>
              <a:t>являются </a:t>
            </a:r>
            <a:r>
              <a:rPr lang="ru-RU" dirty="0" err="1"/>
              <a:t>семиномами</a:t>
            </a:r>
            <a:r>
              <a:rPr lang="ru-RU" dirty="0"/>
              <a:t>, в 20—30 % случаев — тератомами, в 20 % случаев — комбинированными опухолями. Наиболее важными </a:t>
            </a:r>
            <a:r>
              <a:rPr lang="ru-RU" dirty="0" err="1"/>
              <a:t>негерминативно-кле</a:t>
            </a:r>
            <a:r>
              <a:rPr lang="ru-RU" dirty="0"/>
              <a:t>- точными опухолями яичка (3 %) являются </a:t>
            </a:r>
            <a:r>
              <a:rPr lang="ru-RU" dirty="0" err="1"/>
              <a:t>лейдигомы</a:t>
            </a:r>
            <a:r>
              <a:rPr lang="ru-RU" dirty="0"/>
              <a:t>, </a:t>
            </a:r>
            <a:r>
              <a:rPr lang="ru-RU" dirty="0" err="1"/>
              <a:t>сертолиомы</a:t>
            </a:r>
            <a:r>
              <a:rPr lang="ru-RU" dirty="0"/>
              <a:t> и рак сети яичка.</a:t>
            </a:r>
          </a:p>
          <a:p>
            <a:r>
              <a:rPr lang="ru-RU" dirty="0"/>
              <a:t>Частота новых случаев опухолей яичка составляет 7 на 100 000 мужчин в год. Опухоли яичек встречаются у мужчин в любом возрасте, но чаще в 20—40 лет. У детей это заболевание встречается редко, чаще всего в первые 3 года жизни. Примерно в 5 % случаев при односторонней опухоли яичка в контралатеральном яичке обнаруживается опухоль </a:t>
            </a:r>
            <a:r>
              <a:rPr lang="ru-RU" dirty="0" err="1"/>
              <a:t>in</a:t>
            </a:r>
            <a:r>
              <a:rPr lang="ru-RU" dirty="0"/>
              <a:t> </a:t>
            </a:r>
            <a:r>
              <a:rPr lang="ru-RU" dirty="0" err="1"/>
              <a:t>situ</a:t>
            </a:r>
            <a:r>
              <a:rPr lang="ru-RU" dirty="0"/>
              <a:t>. </a:t>
            </a:r>
            <a:r>
              <a:rPr lang="ru-RU" dirty="0" err="1"/>
              <a:t>Манифестная</a:t>
            </a:r>
            <a:r>
              <a:rPr lang="ru-RU" dirty="0"/>
              <a:t> форма двусторонних опухолей яичек встречается менее чем в 2 % случаев.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3977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78195"/>
            <a:ext cx="11307608" cy="467832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/>
              <a:t>Ранним клиническим симптомом опухоли яичка может стать </a:t>
            </a:r>
            <a:r>
              <a:rPr lang="ru-RU" dirty="0" smtClean="0"/>
              <a:t>гинекомастия</a:t>
            </a:r>
            <a:r>
              <a:rPr lang="ru-RU" dirty="0"/>
              <a:t>. </a:t>
            </a:r>
            <a:r>
              <a:rPr lang="ru-RU" dirty="0" err="1"/>
              <a:t>Лейдигомы</a:t>
            </a:r>
            <a:r>
              <a:rPr lang="ru-RU" dirty="0"/>
              <a:t>, как правило, секретируют андрогены, что ведет к преждевременному половому развитию, хотя в некоторых случаях </a:t>
            </a:r>
            <a:r>
              <a:rPr lang="ru-RU" dirty="0" smtClean="0"/>
              <a:t>наблюдается </a:t>
            </a:r>
            <a:r>
              <a:rPr lang="ru-RU" dirty="0"/>
              <a:t>и повышенная секреция эстрогенов, обусловливающая феминизацию. </a:t>
            </a:r>
            <a:r>
              <a:rPr lang="ru-RU" dirty="0" err="1"/>
              <a:t>Серголиомы</a:t>
            </a:r>
            <a:r>
              <a:rPr lang="ru-RU" dirty="0"/>
              <a:t> обычно проявляются билатеральной гинекомастией. В плазме крови изменяется соотношение содержания эстрогенов и андрогенов. </a:t>
            </a:r>
            <a:r>
              <a:rPr lang="ru-RU" dirty="0" smtClean="0"/>
              <a:t>Нередко </a:t>
            </a:r>
            <a:r>
              <a:rPr lang="ru-RU" dirty="0"/>
              <a:t>опухоли яичек (чаще двусторонние) </a:t>
            </a:r>
            <a:r>
              <a:rPr lang="ru-RU" dirty="0" err="1"/>
              <a:t>пальпаторно</a:t>
            </a:r>
            <a:r>
              <a:rPr lang="ru-RU" dirty="0"/>
              <a:t> выявляются при </a:t>
            </a:r>
            <a:r>
              <a:rPr lang="ru-RU" dirty="0" smtClean="0"/>
              <a:t>отсутствии </a:t>
            </a:r>
            <a:r>
              <a:rPr lang="ru-RU" dirty="0"/>
              <a:t>лечения или неадекватном подборе терапии при врожденной </a:t>
            </a:r>
            <a:r>
              <a:rPr lang="ru-RU" dirty="0" smtClean="0"/>
              <a:t>дисфункции </a:t>
            </a:r>
            <a:r>
              <a:rPr lang="ru-RU" dirty="0"/>
              <a:t>коры надпочечников у мальчиков, чаще при сольтеряющей форме. В целом </a:t>
            </a:r>
            <a:r>
              <a:rPr lang="ru-RU" dirty="0" err="1"/>
              <a:t>лейдигомы</a:t>
            </a:r>
            <a:r>
              <a:rPr lang="ru-RU" dirty="0"/>
              <a:t> и </a:t>
            </a:r>
            <a:r>
              <a:rPr lang="ru-RU" dirty="0" err="1"/>
              <a:t>серголиомы</a:t>
            </a:r>
            <a:r>
              <a:rPr lang="ru-RU" dirty="0"/>
              <a:t> характеризуются относительно доброкачественным течением по сравнению с </a:t>
            </a:r>
            <a:r>
              <a:rPr lang="ru-RU" dirty="0" err="1"/>
              <a:t>герминативно</a:t>
            </a:r>
            <a:r>
              <a:rPr lang="ru-RU" dirty="0"/>
              <a:t>-клеточными опухолями яичек.</a:t>
            </a:r>
          </a:p>
        </p:txBody>
      </p:sp>
    </p:spTree>
    <p:extLst>
      <p:ext uri="{BB962C8B-B14F-4D97-AF65-F5344CB8AC3E}">
        <p14:creationId xmlns:p14="http://schemas.microsoft.com/office/powerpoint/2010/main" val="392661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105785"/>
            <a:ext cx="10775980" cy="465706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algn="just"/>
            <a:r>
              <a:rPr lang="ru-RU" i="1" u="sng" dirty="0"/>
              <a:t>Диагностика. </a:t>
            </a:r>
            <a:r>
              <a:rPr lang="ru-RU" dirty="0"/>
              <a:t>Маркерами опухолей яичек являются </a:t>
            </a:r>
            <a:r>
              <a:rPr lang="ru-RU" dirty="0" smtClean="0"/>
              <a:t>а-</a:t>
            </a:r>
            <a:r>
              <a:rPr lang="ru-RU" dirty="0" err="1" smtClean="0"/>
              <a:t>фетопротеин</a:t>
            </a:r>
            <a:r>
              <a:rPr lang="ru-RU" dirty="0"/>
              <a:t>, хорионический гонадотропин (ХГ) и </a:t>
            </a:r>
            <a:r>
              <a:rPr lang="ru-RU" dirty="0" err="1"/>
              <a:t>лактатде</a:t>
            </a:r>
            <a:r>
              <a:rPr lang="ru-RU" dirty="0"/>
              <a:t> </a:t>
            </a:r>
            <a:r>
              <a:rPr lang="ru-RU" dirty="0" err="1"/>
              <a:t>гидрогеназа</a:t>
            </a:r>
            <a:r>
              <a:rPr lang="ru-RU" dirty="0"/>
              <a:t>. При </a:t>
            </a:r>
            <a:r>
              <a:rPr lang="ru-RU" dirty="0" smtClean="0"/>
              <a:t>гормонально-активных </a:t>
            </a:r>
            <a:r>
              <a:rPr lang="ru-RU" dirty="0"/>
              <a:t>опухолях определяются высокие уровни андрогенов и/или эстрогенов.</a:t>
            </a:r>
          </a:p>
          <a:p>
            <a:pPr algn="just"/>
            <a:r>
              <a:rPr lang="ru-RU" i="1" u="sng" dirty="0"/>
              <a:t>Лечение</a:t>
            </a:r>
            <a:r>
              <a:rPr lang="ru-RU" dirty="0"/>
              <a:t> всех видов опухолей хирургическое. При злокачественных новообразованиях оперативное вмешательство необходимо сочетать с </a:t>
            </a:r>
            <a:r>
              <a:rPr lang="ru-RU" dirty="0" smtClean="0"/>
              <a:t>химиотерапией </a:t>
            </a:r>
            <a:r>
              <a:rPr lang="ru-RU" dirty="0"/>
              <a:t>или облучением. Прогноз у пациентов с </a:t>
            </a:r>
            <a:r>
              <a:rPr lang="ru-RU" dirty="0" err="1"/>
              <a:t>лейдигомами</a:t>
            </a:r>
            <a:r>
              <a:rPr lang="ru-RU" dirty="0"/>
              <a:t> обычно хороший, хотя известны случаи появления метастазов через 10 лет после хирургического лечения. Однако при наличии метастазов пациенты могут прожить много лет. Опухоли из </a:t>
            </a:r>
            <a:r>
              <a:rPr lang="ru-RU" dirty="0" err="1"/>
              <a:t>эктопированной</a:t>
            </a:r>
            <a:r>
              <a:rPr lang="ru-RU" dirty="0"/>
              <a:t> в яичко ткани </a:t>
            </a:r>
            <a:r>
              <a:rPr lang="ru-RU" dirty="0" smtClean="0"/>
              <a:t>надпочечника </a:t>
            </a:r>
            <a:r>
              <a:rPr lang="ru-RU" dirty="0"/>
              <a:t>обычно регрессируют при назначении </a:t>
            </a:r>
            <a:r>
              <a:rPr lang="ru-RU" dirty="0" err="1"/>
              <a:t>глюкокортикоидов</a:t>
            </a:r>
            <a:r>
              <a:rPr lang="ru-RU" dirty="0"/>
              <a:t>.</a:t>
            </a: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868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ru-RU" sz="4800" b="1" i="1" u="sng" dirty="0" err="1">
                <a:solidFill>
                  <a:schemeClr val="bg2">
                    <a:lumMod val="25000"/>
                  </a:schemeClr>
                </a:solidFill>
                <a:effectLst/>
                <a:ea typeface="+mn-ea"/>
                <a:cs typeface="+mn-cs"/>
              </a:rPr>
              <a:t>Транссексуализм</a:t>
            </a:r>
            <a:endParaRPr lang="ru-RU" sz="4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smtClean="0"/>
              <a:t>представляет </a:t>
            </a:r>
            <a:r>
              <a:rPr lang="ru-RU" dirty="0"/>
              <a:t>собой врожденное заболевание, при </a:t>
            </a:r>
            <a:r>
              <a:rPr lang="ru-RU" dirty="0" smtClean="0"/>
              <a:t>котором </a:t>
            </a:r>
            <a:r>
              <a:rPr lang="ru-RU" dirty="0"/>
              <a:t>имеется стойкое осознание своей принадлежности к </a:t>
            </a:r>
            <a:r>
              <a:rPr lang="ru-RU" dirty="0" smtClean="0"/>
              <a:t>противоположному </a:t>
            </a:r>
            <a:r>
              <a:rPr lang="ru-RU" dirty="0"/>
              <a:t>полу, несмотря на правильное (соответствующее генетическому полу) формирование гонад, урогенитального тракта и вторичных половых </a:t>
            </a:r>
            <a:r>
              <a:rPr lang="ru-RU" dirty="0" smtClean="0"/>
              <a:t>признаков</a:t>
            </a:r>
            <a:r>
              <a:rPr lang="ru-RU" dirty="0"/>
              <a:t>. Выделяют женский </a:t>
            </a:r>
            <a:r>
              <a:rPr lang="ru-RU" dirty="0" err="1"/>
              <a:t>транссексуализм</a:t>
            </a:r>
            <a:r>
              <a:rPr lang="ru-RU" dirty="0"/>
              <a:t>, при котором генетический и биологический пол женский, а пациентка ощущает себя в мужском поле, и мужской </a:t>
            </a:r>
            <a:r>
              <a:rPr lang="ru-RU" dirty="0" err="1"/>
              <a:t>транссексуализм</a:t>
            </a:r>
            <a:r>
              <a:rPr lang="ru-RU" dirty="0"/>
              <a:t>, при котором пациент с кариотипом 46 XY и мужскими половыми органами ощущает себя женщиной.</a:t>
            </a:r>
          </a:p>
          <a:p>
            <a:r>
              <a:rPr lang="ru-RU" b="1" i="1" u="sng" dirty="0"/>
              <a:t>Распространенность</a:t>
            </a:r>
            <a:r>
              <a:rPr lang="ru-RU" dirty="0"/>
              <a:t> </a:t>
            </a:r>
            <a:r>
              <a:rPr lang="ru-RU" dirty="0" err="1"/>
              <a:t>транссексуализма</a:t>
            </a:r>
            <a:r>
              <a:rPr lang="ru-RU" dirty="0"/>
              <a:t> составляет от 1 до 35 случаев на 100 000 населения. Мужской </a:t>
            </a:r>
            <a:r>
              <a:rPr lang="ru-RU" dirty="0" err="1"/>
              <a:t>транссексуализм</a:t>
            </a:r>
            <a:r>
              <a:rPr lang="ru-RU" dirty="0"/>
              <a:t>, по данным зарубежной </a:t>
            </a:r>
            <a:r>
              <a:rPr lang="ru-RU" dirty="0" smtClean="0"/>
              <a:t>литературы</a:t>
            </a:r>
            <a:r>
              <a:rPr lang="ru-RU" dirty="0"/>
              <a:t>, преобладает над женским в соотношении 3:1, однако в нашей стране по непонятным пока причинам имеется прямо противоположное соотношение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706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>
                <a:solidFill>
                  <a:schemeClr val="bg2">
                    <a:lumMod val="25000"/>
                  </a:schemeClr>
                </a:solidFill>
              </a:rPr>
              <a:t>ПАТОГЕНЕЗ</a:t>
            </a:r>
            <a:endParaRPr lang="ru-RU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0615" y="1552353"/>
            <a:ext cx="11073692" cy="4827181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r>
              <a:rPr lang="ru-RU" dirty="0"/>
              <a:t>В основе </a:t>
            </a:r>
            <a:r>
              <a:rPr lang="ru-RU" dirty="0" err="1"/>
              <a:t>транссексуализма</a:t>
            </a:r>
            <a:r>
              <a:rPr lang="ru-RU" dirty="0"/>
              <a:t> лежат грубые нарушения </a:t>
            </a:r>
            <a:r>
              <a:rPr lang="ru-RU" dirty="0" smtClean="0"/>
              <a:t>дифференцировки </a:t>
            </a:r>
            <a:r>
              <a:rPr lang="ru-RU" dirty="0"/>
              <a:t>структур мозга, ответственных за половое поведение, которые </a:t>
            </a:r>
            <a:r>
              <a:rPr lang="ru-RU" dirty="0" smtClean="0"/>
              <a:t>являются </a:t>
            </a:r>
            <a:r>
              <a:rPr lang="ru-RU" dirty="0"/>
              <a:t>биологической основой так называемого полового центра, </a:t>
            </a:r>
            <a:r>
              <a:rPr lang="ru-RU" dirty="0" smtClean="0"/>
              <a:t>ответственного </a:t>
            </a:r>
            <a:r>
              <a:rPr lang="ru-RU" dirty="0"/>
              <a:t>за формирование чувства половой принадлежности (половой </a:t>
            </a:r>
            <a:r>
              <a:rPr lang="ru-RU" dirty="0" err="1" smtClean="0"/>
              <a:t>аутоидентификации</a:t>
            </a:r>
            <a:r>
              <a:rPr lang="ru-RU" dirty="0"/>
              <a:t>). Ранее существовало мнение, что в основе </a:t>
            </a:r>
            <a:r>
              <a:rPr lang="ru-RU" dirty="0" err="1" smtClean="0"/>
              <a:t>транссексуализма</a:t>
            </a:r>
            <a:r>
              <a:rPr lang="ru-RU" dirty="0" smtClean="0"/>
              <a:t> </a:t>
            </a:r>
            <a:r>
              <a:rPr lang="ru-RU" dirty="0"/>
              <a:t>лежит избыточная секреция гормонов противоположного пола, в связи с чем даже предпринимались попытки лечения </a:t>
            </a:r>
            <a:r>
              <a:rPr lang="ru-RU" dirty="0" err="1"/>
              <a:t>транссексуализма</a:t>
            </a:r>
            <a:r>
              <a:rPr lang="ru-RU" dirty="0"/>
              <a:t> половыми гормонами, соответствующими генетическому полу. Однако проведенные гормональные обследования больных показали, что при </a:t>
            </a:r>
            <a:r>
              <a:rPr lang="ru-RU" dirty="0" err="1"/>
              <a:t>транссексуализме</a:t>
            </a:r>
            <a:r>
              <a:rPr lang="ru-RU" dirty="0"/>
              <a:t> нет нарушений секреции половых гормонов. До сих пор существует утверждение о том, что </a:t>
            </a:r>
            <a:r>
              <a:rPr lang="ru-RU" dirty="0" err="1"/>
              <a:t>транссексуализм</a:t>
            </a:r>
            <a:r>
              <a:rPr lang="ru-RU" dirty="0"/>
              <a:t> возникает при </a:t>
            </a:r>
            <a:r>
              <a:rPr lang="ru-RU" dirty="0" smtClean="0"/>
              <a:t>попытках </a:t>
            </a:r>
            <a:r>
              <a:rPr lang="ru-RU" dirty="0"/>
              <a:t>воспитывать ребенка в другом поле, однако они также не имеют под собой никакой основы, поскольку половое поведение </a:t>
            </a:r>
            <a:r>
              <a:rPr lang="ru-RU" dirty="0" smtClean="0"/>
              <a:t>детерминировано </a:t>
            </a:r>
            <a:r>
              <a:rPr lang="ru-RU" dirty="0"/>
              <a:t>половой дифференцировкой мозга, которая происходит еще в </a:t>
            </a:r>
            <a:r>
              <a:rPr lang="ru-RU" dirty="0" err="1"/>
              <a:t>прена-тальном</a:t>
            </a:r>
            <a:r>
              <a:rPr lang="ru-RU" dirty="0"/>
              <a:t> периоде.</a:t>
            </a:r>
          </a:p>
        </p:txBody>
      </p:sp>
    </p:spTree>
    <p:extLst>
      <p:ext uri="{BB962C8B-B14F-4D97-AF65-F5344CB8AC3E}">
        <p14:creationId xmlns:p14="http://schemas.microsoft.com/office/powerpoint/2010/main" val="235455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8374" y="0"/>
            <a:ext cx="9072331" cy="115089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Клиническая картина.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1880" y="1478476"/>
            <a:ext cx="11605320" cy="5071179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r>
              <a:rPr lang="ru-RU" dirty="0" smtClean="0"/>
              <a:t>В </a:t>
            </a:r>
            <a:r>
              <a:rPr lang="ru-RU" dirty="0"/>
              <a:t>клинической картине </a:t>
            </a:r>
            <a:r>
              <a:rPr lang="ru-RU" dirty="0" err="1" smtClean="0"/>
              <a:t>транссексуализма</a:t>
            </a:r>
            <a:r>
              <a:rPr lang="ru-RU" dirty="0" smtClean="0"/>
              <a:t> </a:t>
            </a:r>
            <a:r>
              <a:rPr lang="ru-RU" dirty="0"/>
              <a:t>на первый план выступают нарушения поведения, обусловленные ощущением принадлежности к другому полу, которые можно заметить уже в возрасте 2—3 лет. Такие дети называют себя именами противоположного пола, добиваются права носить нейтральную в половом отношении одежду, но ставят целью ношение одежды противоположного пола, предпочитают игрушки противоположного пола (девочки играют в машинки, а мальчики в куклы и т.п.). Интересно, что до периода полового созревания в детских коллективах их воспринимают в соответствии с их поведением: так, </a:t>
            </a:r>
            <a:r>
              <a:rPr lang="ru-RU" dirty="0" smtClean="0"/>
              <a:t>девочка-</a:t>
            </a:r>
            <a:r>
              <a:rPr lang="ru-RU" dirty="0" err="1" smtClean="0"/>
              <a:t>транссексуал</a:t>
            </a:r>
            <a:r>
              <a:rPr lang="ru-RU" dirty="0" smtClean="0"/>
              <a:t> </a:t>
            </a:r>
            <a:r>
              <a:rPr lang="ru-RU" dirty="0"/>
              <a:t>нередко является «предводителем» среди мальчиков, а мальчик-</a:t>
            </a:r>
            <a:r>
              <a:rPr lang="ru-RU" dirty="0" err="1"/>
              <a:t>транссексуал</a:t>
            </a:r>
            <a:r>
              <a:rPr lang="ru-RU" dirty="0"/>
              <a:t> — любимой «подружкой» среди девочек, которой наравне с другими </a:t>
            </a:r>
            <a:r>
              <a:rPr lang="ru-RU" dirty="0" smtClean="0"/>
              <a:t>подружками </a:t>
            </a:r>
            <a:r>
              <a:rPr lang="ru-RU" dirty="0"/>
              <a:t>доверяют все секреты. Критическим при </a:t>
            </a:r>
            <a:r>
              <a:rPr lang="ru-RU" dirty="0" err="1" smtClean="0"/>
              <a:t>транссексуализме</a:t>
            </a:r>
            <a:r>
              <a:rPr lang="ru-RU" dirty="0" smtClean="0"/>
              <a:t> </a:t>
            </a:r>
            <a:r>
              <a:rPr lang="ru-RU" dirty="0"/>
              <a:t>является пубертатный период, когда </a:t>
            </a:r>
            <a:r>
              <a:rPr lang="ru-RU" dirty="0" smtClean="0"/>
              <a:t>достигает </a:t>
            </a:r>
            <a:r>
              <a:rPr lang="ru-RU" dirty="0"/>
              <a:t>максимума развитие вторичных половых </a:t>
            </a:r>
            <a:r>
              <a:rPr lang="ru-RU" dirty="0" smtClean="0"/>
              <a:t>признаков</a:t>
            </a:r>
            <a:r>
              <a:rPr lang="ru-RU" dirty="0"/>
              <a:t>, происходит формирование полового </a:t>
            </a:r>
            <a:r>
              <a:rPr lang="ru-RU" dirty="0" smtClean="0"/>
              <a:t>влечения</a:t>
            </a:r>
            <a:r>
              <a:rPr lang="ru-RU" dirty="0"/>
              <a:t>, резко нарастает ощущение жизни в чужом, </a:t>
            </a:r>
            <a:r>
              <a:rPr lang="ru-RU" dirty="0" smtClean="0"/>
              <a:t>ненавистном </a:t>
            </a:r>
            <a:r>
              <a:rPr lang="ru-RU" dirty="0"/>
              <a:t>теле. Крайне обостренно воспринимается развитие половых органов и вторичных половых </a:t>
            </a:r>
            <a:r>
              <a:rPr lang="ru-RU" dirty="0" smtClean="0"/>
              <a:t>признаков</a:t>
            </a:r>
            <a:r>
              <a:rPr lang="ru-RU" dirty="0"/>
              <a:t>, которые свидетельствуют о принадлежности к «чуждому» телу. Больные начинают ненавидеть это тело, стесняются раздеваться в присутствии </a:t>
            </a:r>
            <a:r>
              <a:rPr lang="ru-RU" dirty="0" smtClean="0"/>
              <a:t>посторонних</a:t>
            </a:r>
            <a:r>
              <a:rPr lang="ru-RU" dirty="0"/>
              <a:t>, тщательно стараются спрятать половые </a:t>
            </a:r>
            <a:r>
              <a:rPr lang="ru-RU" dirty="0" smtClean="0"/>
              <a:t>органы</a:t>
            </a:r>
            <a:r>
              <a:rPr lang="ru-RU" dirty="0"/>
              <a:t>. Так, девушки бинтуют молочные железы, юноши фиксируют половой член к промежности с помощью бинтов. Нередки случаи, когда отчаявшиеся больные с мужским </a:t>
            </a:r>
            <a:r>
              <a:rPr lang="ru-RU" dirty="0" err="1"/>
              <a:t>транссексуализмом</a:t>
            </a:r>
            <a:r>
              <a:rPr lang="ru-RU" dirty="0"/>
              <a:t> решаются на </a:t>
            </a:r>
            <a:r>
              <a:rPr lang="ru-RU" dirty="0" smtClean="0"/>
              <a:t> </a:t>
            </a:r>
            <a:r>
              <a:rPr lang="ru-RU" dirty="0"/>
              <a:t>ампутацию полового члена или полную </a:t>
            </a:r>
            <a:r>
              <a:rPr lang="ru-RU" dirty="0" smtClean="0"/>
              <a:t>кастрацию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9889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1679944"/>
            <a:ext cx="11392669" cy="476338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r>
              <a:rPr lang="ru-RU" dirty="0"/>
              <a:t>Формирование полового влечения соответствует половому самосознанию, т.е. у женщин с мужской </a:t>
            </a:r>
            <a:r>
              <a:rPr lang="ru-RU" dirty="0" err="1" smtClean="0"/>
              <a:t>аутоидентификацией</a:t>
            </a:r>
            <a:r>
              <a:rPr lang="ru-RU" dirty="0" smtClean="0"/>
              <a:t> </a:t>
            </a:r>
            <a:r>
              <a:rPr lang="ru-RU" dirty="0"/>
              <a:t>оно направлено к женщинам, а у мужчин с женской </a:t>
            </a:r>
            <a:r>
              <a:rPr lang="ru-RU" dirty="0" err="1"/>
              <a:t>аутоидентификацией</a:t>
            </a:r>
            <a:r>
              <a:rPr lang="ru-RU" dirty="0"/>
              <a:t> — к мужчинам, что </a:t>
            </a:r>
            <a:r>
              <a:rPr lang="ru-RU" dirty="0" smtClean="0"/>
              <a:t>воспринимается </a:t>
            </a:r>
            <a:r>
              <a:rPr lang="ru-RU" dirty="0"/>
              <a:t>как гомосексуальное влечение, однако по сути таким не является, так как соответственно половому самосознанию направлено на </a:t>
            </a:r>
            <a:r>
              <a:rPr lang="ru-RU" dirty="0" smtClean="0"/>
              <a:t>противоположный </a:t>
            </a:r>
            <a:r>
              <a:rPr lang="ru-RU" dirty="0"/>
              <a:t>пол.</a:t>
            </a:r>
          </a:p>
          <a:p>
            <a:r>
              <a:rPr lang="ru-RU" dirty="0"/>
              <a:t>При обследовании больных с </a:t>
            </a:r>
            <a:r>
              <a:rPr lang="ru-RU" dirty="0" err="1"/>
              <a:t>транссексуализмом</a:t>
            </a:r>
            <a:r>
              <a:rPr lang="ru-RU" dirty="0"/>
              <a:t> кариотип </a:t>
            </a:r>
            <a:r>
              <a:rPr lang="ru-RU" dirty="0" smtClean="0"/>
              <a:t>соответствует </a:t>
            </a:r>
            <a:r>
              <a:rPr lang="ru-RU" dirty="0"/>
              <a:t>биологическому полу без изменения числа и структуры хромосом. </a:t>
            </a:r>
            <a:r>
              <a:rPr lang="ru-RU" dirty="0" smtClean="0"/>
              <a:t>Содержание </a:t>
            </a:r>
            <a:r>
              <a:rPr lang="ru-RU" dirty="0"/>
              <a:t>гормонов (ЛГ, ФСГ, пролактин, кортизол, 17-гидроксипрогесте- </a:t>
            </a:r>
            <a:r>
              <a:rPr lang="ru-RU" dirty="0" err="1"/>
              <a:t>рон</a:t>
            </a:r>
            <a:r>
              <a:rPr lang="ru-RU" dirty="0"/>
              <a:t>, </a:t>
            </a:r>
            <a:r>
              <a:rPr lang="ru-RU" dirty="0" err="1"/>
              <a:t>эстрадиол</a:t>
            </a:r>
            <a:r>
              <a:rPr lang="ru-RU" dirty="0"/>
              <a:t>, тестостерон) в пределах возрастной нормы биологического пола. Интересен факт достаточно частого обнаружения у нелеченых </a:t>
            </a:r>
            <a:r>
              <a:rPr lang="ru-RU" dirty="0" smtClean="0"/>
              <a:t>больных </a:t>
            </a:r>
            <a:r>
              <a:rPr lang="ru-RU" dirty="0"/>
              <a:t>с мужским </a:t>
            </a:r>
            <a:r>
              <a:rPr lang="ru-RU" dirty="0" err="1"/>
              <a:t>транссексуализмом</a:t>
            </a:r>
            <a:r>
              <a:rPr lang="ru-RU" dirty="0"/>
              <a:t> в анализах </a:t>
            </a:r>
            <a:r>
              <a:rPr lang="ru-RU" dirty="0" err="1"/>
              <a:t>спермограммы</a:t>
            </a:r>
            <a:r>
              <a:rPr lang="ru-RU" dirty="0"/>
              <a:t> </a:t>
            </a:r>
            <a:r>
              <a:rPr lang="ru-RU" dirty="0" err="1"/>
              <a:t>олигоасте</a:t>
            </a:r>
            <a:r>
              <a:rPr lang="ru-RU" dirty="0"/>
              <a:t>- </a:t>
            </a:r>
            <a:r>
              <a:rPr lang="ru-RU" dirty="0" err="1"/>
              <a:t>носпермии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Клиническая картина. </a:t>
            </a:r>
          </a:p>
        </p:txBody>
      </p:sp>
    </p:spTree>
    <p:extLst>
      <p:ext uri="{BB962C8B-B14F-4D97-AF65-F5344CB8AC3E}">
        <p14:creationId xmlns:p14="http://schemas.microsoft.com/office/powerpoint/2010/main" val="1263418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/>
              <a:t>Д</a:t>
            </a:r>
            <a:r>
              <a:rPr lang="ru-RU" dirty="0" smtClean="0"/>
              <a:t>иагностика</a:t>
            </a:r>
            <a:r>
              <a:rPr lang="ru-RU" dirty="0"/>
              <a:t>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Диагноз </a:t>
            </a:r>
            <a:r>
              <a:rPr lang="ru-RU" dirty="0" err="1"/>
              <a:t>транссексуализма</a:t>
            </a:r>
            <a:r>
              <a:rPr lang="ru-RU" dirty="0"/>
              <a:t> устанавливается после проведения психиатрической экспертизы. Дифференциальный диагноз </a:t>
            </a:r>
            <a:r>
              <a:rPr lang="ru-RU" dirty="0" smtClean="0"/>
              <a:t>необходимо </a:t>
            </a:r>
            <a:r>
              <a:rPr lang="ru-RU" dirty="0"/>
              <a:t>проводить с заболеваниями, имеющими сходные клинические проявления, которые могут наблюдаться при шизофрении, эндогенных психозах, органических повреждениях мозга. Иногда для легализации своей половой ориентации гомосексуалисты требуют проведения лечения, направленного на смену пола. Если в таких случаях проводится операция, в дальнейшем наступает разочарование, поскольку прооперированный гомо-</a:t>
            </a:r>
            <a:r>
              <a:rPr lang="ru-RU" dirty="0" err="1"/>
              <a:t>сексуалист</a:t>
            </a:r>
            <a:r>
              <a:rPr lang="ru-RU" dirty="0"/>
              <a:t> перестает интересовать своих половых партнеров.</a:t>
            </a:r>
          </a:p>
        </p:txBody>
      </p:sp>
    </p:spTree>
    <p:extLst>
      <p:ext uri="{BB962C8B-B14F-4D97-AF65-F5344CB8AC3E}">
        <p14:creationId xmlns:p14="http://schemas.microsoft.com/office/powerpoint/2010/main" val="350208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5738" y="222959"/>
            <a:ext cx="9072331" cy="648911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/>
              <a:t>Лечение.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651" y="1339701"/>
            <a:ext cx="11568223" cy="5103629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Терапия </a:t>
            </a:r>
            <a:r>
              <a:rPr lang="ru-RU" dirty="0" err="1"/>
              <a:t>транссексуализма</a:t>
            </a:r>
            <a:r>
              <a:rPr lang="ru-RU" dirty="0"/>
              <a:t> подразумевает смену </a:t>
            </a:r>
            <a:r>
              <a:rPr lang="ru-RU" dirty="0" smtClean="0"/>
              <a:t>паспортного </a:t>
            </a:r>
            <a:r>
              <a:rPr lang="ru-RU" dirty="0"/>
              <a:t>пола, хирургическую коррекцию гениталий (</a:t>
            </a:r>
            <a:r>
              <a:rPr lang="ru-RU" dirty="0" err="1"/>
              <a:t>фаллопластика</a:t>
            </a:r>
            <a:r>
              <a:rPr lang="ru-RU" dirty="0"/>
              <a:t> и </a:t>
            </a:r>
            <a:r>
              <a:rPr lang="ru-RU" dirty="0" err="1" smtClean="0"/>
              <a:t>мастэктомия</a:t>
            </a:r>
            <a:r>
              <a:rPr lang="ru-RU" dirty="0" smtClean="0"/>
              <a:t> </a:t>
            </a:r>
            <a:r>
              <a:rPr lang="ru-RU" dirty="0"/>
              <a:t>в случае женского </a:t>
            </a:r>
            <a:r>
              <a:rPr lang="ru-RU" dirty="0" err="1"/>
              <a:t>транссексуализма</a:t>
            </a:r>
            <a:r>
              <a:rPr lang="ru-RU" dirty="0"/>
              <a:t>, </a:t>
            </a:r>
            <a:r>
              <a:rPr lang="ru-RU" dirty="0" err="1"/>
              <a:t>вагинопластика</a:t>
            </a:r>
            <a:r>
              <a:rPr lang="ru-RU" dirty="0"/>
              <a:t> в случае </a:t>
            </a:r>
            <a:r>
              <a:rPr lang="ru-RU" dirty="0" smtClean="0"/>
              <a:t>мужского </a:t>
            </a:r>
            <a:r>
              <a:rPr lang="ru-RU" dirty="0" err="1"/>
              <a:t>транссексуализма</a:t>
            </a:r>
            <a:r>
              <a:rPr lang="ru-RU" dirty="0"/>
              <a:t>) и гормональную терапию. Гормональную терапию необходимо начинать минимум за 6 </a:t>
            </a:r>
            <a:r>
              <a:rPr lang="ru-RU" dirty="0" err="1"/>
              <a:t>мес</a:t>
            </a:r>
            <a:r>
              <a:rPr lang="ru-RU" dirty="0"/>
              <a:t> до проведения хирургической </a:t>
            </a:r>
            <a:r>
              <a:rPr lang="ru-RU" dirty="0" smtClean="0"/>
              <a:t>коррекции </a:t>
            </a:r>
            <a:r>
              <a:rPr lang="ru-RU" dirty="0"/>
              <a:t>гениталий. При мужском </a:t>
            </a:r>
            <a:r>
              <a:rPr lang="ru-RU" dirty="0" err="1"/>
              <a:t>транссексуализме</a:t>
            </a:r>
            <a:r>
              <a:rPr lang="ru-RU" dirty="0"/>
              <a:t> гормональная терапия проводится в два этапа. На первом этапе (до операции) терапия направлена на подавление мужских вторичных половых признаков и феминизацию </a:t>
            </a:r>
            <a:r>
              <a:rPr lang="ru-RU" dirty="0" smtClean="0"/>
              <a:t>организма</a:t>
            </a:r>
            <a:r>
              <a:rPr lang="ru-RU" dirty="0"/>
              <a:t>. Используется комбинированная терапия эстрогенами (</a:t>
            </a:r>
            <a:r>
              <a:rPr lang="ru-RU" dirty="0" err="1"/>
              <a:t>этинил</a:t>
            </a:r>
            <a:r>
              <a:rPr lang="ru-RU" dirty="0"/>
              <a:t>- </a:t>
            </a:r>
            <a:r>
              <a:rPr lang="ru-RU" dirty="0" err="1"/>
              <a:t>эстрадиол</a:t>
            </a:r>
            <a:r>
              <a:rPr lang="ru-RU" dirty="0"/>
              <a:t>) и антиандрогенными препаратами (</a:t>
            </a:r>
            <a:r>
              <a:rPr lang="ru-RU" dirty="0" err="1"/>
              <a:t>ципротерон</a:t>
            </a:r>
            <a:r>
              <a:rPr lang="ru-RU" dirty="0"/>
              <a:t>). Второй этап заключается в проведении </a:t>
            </a:r>
            <a:r>
              <a:rPr lang="ru-RU" dirty="0" err="1"/>
              <a:t>гонадэктомии</a:t>
            </a:r>
            <a:r>
              <a:rPr lang="ru-RU" dirty="0"/>
              <a:t> после хирургической коррекции </a:t>
            </a:r>
            <a:r>
              <a:rPr lang="ru-RU" dirty="0" smtClean="0"/>
              <a:t>гениталий.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638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350" y="659219"/>
            <a:ext cx="11647850" cy="5613989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dirty="0"/>
              <a:t>Гормональная терапия на этом этапе, помимо </a:t>
            </a:r>
            <a:r>
              <a:rPr lang="ru-RU" dirty="0" smtClean="0"/>
              <a:t>поддержания </a:t>
            </a:r>
            <a:r>
              <a:rPr lang="ru-RU" dirty="0"/>
              <a:t>вторичных половых признаков, направлена на предотвращение </a:t>
            </a:r>
            <a:r>
              <a:rPr lang="ru-RU" dirty="0" smtClean="0"/>
              <a:t>развития </a:t>
            </a:r>
            <a:r>
              <a:rPr lang="ru-RU" dirty="0"/>
              <a:t>клинической картины </a:t>
            </a:r>
            <a:r>
              <a:rPr lang="ru-RU" dirty="0" err="1"/>
              <a:t>посткастрационного</a:t>
            </a:r>
            <a:r>
              <a:rPr lang="ru-RU" dirty="0"/>
              <a:t> синдрома и носит </a:t>
            </a:r>
            <a:r>
              <a:rPr lang="ru-RU" dirty="0" smtClean="0"/>
              <a:t>заместительный </a:t>
            </a:r>
            <a:r>
              <a:rPr lang="ru-RU" dirty="0"/>
              <a:t>характер. Эстрогенные препараты подбираются индивидуально под контролем уровня гонадотропинов и эстрогенов в плазме крови. </a:t>
            </a:r>
            <a:r>
              <a:rPr lang="ru-RU" dirty="0" smtClean="0"/>
              <a:t>Лечение </a:t>
            </a:r>
            <a:r>
              <a:rPr lang="ru-RU" dirty="0"/>
              <a:t>женского </a:t>
            </a:r>
            <a:r>
              <a:rPr lang="ru-RU" dirty="0" err="1"/>
              <a:t>транссексуализма</a:t>
            </a:r>
            <a:r>
              <a:rPr lang="ru-RU" dirty="0"/>
              <a:t> включает смену паспортного пола, </a:t>
            </a:r>
            <a:r>
              <a:rPr lang="ru-RU" dirty="0" smtClean="0"/>
              <a:t>хирургическую </a:t>
            </a:r>
            <a:r>
              <a:rPr lang="ru-RU" dirty="0"/>
              <a:t>коррекцию гениталий (</a:t>
            </a:r>
            <a:r>
              <a:rPr lang="ru-RU" dirty="0" err="1"/>
              <a:t>фаллопластику</a:t>
            </a:r>
            <a:r>
              <a:rPr lang="ru-RU" dirty="0"/>
              <a:t>), которая проводится в </a:t>
            </a:r>
            <a:r>
              <a:rPr lang="ru-RU" dirty="0" smtClean="0"/>
              <a:t>несколько </a:t>
            </a:r>
            <a:r>
              <a:rPr lang="ru-RU" dirty="0"/>
              <a:t>этапов, </a:t>
            </a:r>
            <a:r>
              <a:rPr lang="ru-RU" dirty="0" err="1"/>
              <a:t>мастэктомию</a:t>
            </a:r>
            <a:r>
              <a:rPr lang="ru-RU" dirty="0"/>
              <a:t> и гормональную терапию.</a:t>
            </a:r>
          </a:p>
          <a:p>
            <a:pPr marL="0" indent="0" algn="just">
              <a:buNone/>
            </a:pPr>
            <a:r>
              <a:rPr lang="ru-RU" dirty="0"/>
              <a:t>Гормональная терапия проводится препаратами мужских половых </a:t>
            </a:r>
            <a:r>
              <a:rPr lang="ru-RU" dirty="0" smtClean="0"/>
              <a:t>гормонов </a:t>
            </a:r>
            <a:r>
              <a:rPr lang="ru-RU" dirty="0"/>
              <a:t>— андрогенов. До проведения хирургической коррекции гениталий, включающей проведение </a:t>
            </a:r>
            <a:r>
              <a:rPr lang="ru-RU" dirty="0" err="1"/>
              <a:t>овариэктомии</a:t>
            </a:r>
            <a:r>
              <a:rPr lang="ru-RU" dirty="0"/>
              <a:t> и ампутации матки, критерием </a:t>
            </a:r>
            <a:r>
              <a:rPr lang="ru-RU" dirty="0" smtClean="0"/>
              <a:t>эффективно </a:t>
            </a:r>
            <a:r>
              <a:rPr lang="ru-RU" dirty="0"/>
              <a:t>проводимой </a:t>
            </a:r>
            <a:r>
              <a:rPr lang="ru-RU" dirty="0" err="1"/>
              <a:t>андрогенотерапии</a:t>
            </a:r>
            <a:r>
              <a:rPr lang="ru-RU" dirty="0"/>
              <a:t> может служить прекращение </a:t>
            </a:r>
            <a:r>
              <a:rPr lang="ru-RU" dirty="0" smtClean="0"/>
              <a:t>менструаций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89239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499558" y="225407"/>
            <a:ext cx="7165880" cy="8181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Литература:</a:t>
            </a:r>
            <a:endParaRPr lang="ru-RU" sz="2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28772" y="1593559"/>
            <a:ext cx="8307453" cy="49163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И.И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Мельниченко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Г.А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Фадеев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В.В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«Эндокринология». Учебник. –М.: «Медицина», 2000. Стр. 632.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Гарднер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Шобек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Д. Базисная и клиническая эндокринология / под ред. Г. А. Мельниченко. — М.: 2015. — Стр. 169.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 Эндокринология. Национальное руководство. Краткое издание. — 2-е изд.,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перераб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и доп. — М.: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ГЭОТАР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-Медиа, 2018. — Стр. 832. 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Проверенный поставщик медицинской информации с 1899 года. 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www.msdmanuals.com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r>
              <a:rPr lang="en-US" sz="1400" u="sng" dirty="0" err="1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ru</a:t>
            </a:r>
            <a:r>
              <a:rPr lang="en-US" sz="1400" u="sng" dirty="0">
                <a:solidFill>
                  <a:srgbClr val="0563C1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/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World Health Organization (WHO). ICD-10 classification of mental and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behavioural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disorders: diagnostic criteria for research 1993. — Geneva (Switzerland), 1993.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Calabria A. Growth hormone deficiency in children // MSD Manual. — 2018.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Шестакова М. В., Максимова М. А.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Федеральная целевая программа «Сахарный диабет». Методические рекомендации. М., 2002.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Российская ассоциация эндокринологов. Федеральные клинические рекомендации по ведению детей с эндокринными заболеваниями. — М., 2014 — С. 338.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Kurtoglu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S.,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Ozdemir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A.,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Hatipoglu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N. Neonatal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hipopituitarism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approaches to diagnosis and treatment // J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Clin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Res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Pediatr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Endocrinol</a:t>
            </a: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— 2019; 11 (1): 4-12.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ссылка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Мельниченко Г. А., Фадеев В. В. Эндокринология. — М., 2015. — С. 59.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Дедов И. И.,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Петеркова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В. А.,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Малиевский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О. А. Детская эндокринология. — М., 2016. — С. 9.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Centers for Disease Control and Prevention. National diabetes fact sheet. U. S. Department of Health and Human Services, Centers for Disease Control and Prevention.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Atlanta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lang="ru-RU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2004</a:t>
            </a:r>
            <a:r>
              <a:rPr lang="ru-RU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713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249626" y="2720617"/>
            <a:ext cx="7776480" cy="115212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ru-RU" smtClean="0"/>
              <a:t>СПАСИБО ЗА ВНИМАНИЕ</a:t>
            </a:r>
            <a:r>
              <a:rPr lang="en-US" smtClean="0"/>
              <a:t> !</a:t>
            </a:r>
            <a:r>
              <a:rPr lang="ru-RU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907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4" id="{F80A91E5-35EF-405F-B9C5-04439FF2B1C6}" vid="{AD67A9E0-21E3-4E85-8471-F85C50C1113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Тема4</Template>
  <TotalTime>422</TotalTime>
  <Words>6864</Words>
  <Application>Microsoft Office PowerPoint</Application>
  <PresentationFormat>Широкоэкранный</PresentationFormat>
  <Paragraphs>218</Paragraphs>
  <Slides>61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61</vt:i4>
      </vt:variant>
    </vt:vector>
  </HeadingPairs>
  <TitlesOfParts>
    <vt:vector size="65" baseType="lpstr">
      <vt:lpstr>Arial</vt:lpstr>
      <vt:lpstr>Calibri</vt:lpstr>
      <vt:lpstr>Times New Roman</vt:lpstr>
      <vt:lpstr>Тема4</vt:lpstr>
      <vt:lpstr>Презентация PowerPoint</vt:lpstr>
      <vt:lpstr>ПЛАН</vt:lpstr>
      <vt:lpstr> Анатомия и физиология мужских половых желез</vt:lpstr>
      <vt:lpstr>Презентация PowerPoint</vt:lpstr>
      <vt:lpstr>Презентация PowerPoint</vt:lpstr>
      <vt:lpstr>Презентация PowerPoint</vt:lpstr>
      <vt:lpstr>Презентация PowerPoint</vt:lpstr>
      <vt:lpstr>Тестостерон оказывает биологическое действие практически на все ткани организма. Его основными эффектами являются:</vt:lpstr>
      <vt:lpstr>Биосинтез, секреция, возрастные особенности и механизм действия тестикулярных гормонов</vt:lpstr>
      <vt:lpstr>Презентация PowerPoint</vt:lpstr>
      <vt:lpstr>Презентация PowerPoint</vt:lpstr>
      <vt:lpstr>Презентация PowerPoint</vt:lpstr>
      <vt:lpstr>Методы обследования больных с нарушениями функции яичек</vt:lpstr>
      <vt:lpstr>Презентация PowerPoint</vt:lpstr>
      <vt:lpstr>Презентация PowerPoint</vt:lpstr>
      <vt:lpstr>Лабораторные методы</vt:lpstr>
      <vt:lpstr>Презентация PowerPoint</vt:lpstr>
      <vt:lpstr>Исследование эякулята</vt:lpstr>
      <vt:lpstr>Презентация PowerPoint</vt:lpstr>
      <vt:lpstr>Возможны следующие варианты изменения спермограммы.</vt:lpstr>
      <vt:lpstr> Инструментальные методы </vt:lpstr>
      <vt:lpstr>Среди дополнительных методов диагностики, применяемых при нарушениях функций яичек, важное значение имеют цитогенетическое исследование, рентгенологическое исследование кистей и лучезапястных суставов.</vt:lpstr>
      <vt:lpstr>Гипогонадизм у мужчин</vt:lpstr>
      <vt:lpstr>Классификация гипогонадизма у мужчин</vt:lpstr>
      <vt:lpstr>Презентация PowerPoint</vt:lpstr>
      <vt:lpstr>Презентация PowerPoint</vt:lpstr>
      <vt:lpstr>Анорхизм</vt:lpstr>
      <vt:lpstr>Презентация PowerPoint</vt:lpstr>
      <vt:lpstr> Крипторхизм </vt:lpstr>
      <vt:lpstr>Презентация PowerPoint</vt:lpstr>
      <vt:lpstr>Презентация PowerPoint</vt:lpstr>
      <vt:lpstr>Презентация PowerPoint</vt:lpstr>
      <vt:lpstr>Презентация PowerPoint</vt:lpstr>
      <vt:lpstr>Синдром Клайнфельтера</vt:lpstr>
      <vt:lpstr>Этиология и патогенез</vt:lpstr>
      <vt:lpstr>Презентация PowerPoint</vt:lpstr>
      <vt:lpstr>Презентация PowerPoint</vt:lpstr>
      <vt:lpstr>Презентация PowerPoint</vt:lpstr>
      <vt:lpstr>Синдром Тернера у мужчин и синдром Нунан</vt:lpstr>
      <vt:lpstr>Синдром XX у мужчин (XX извращенный пол)</vt:lpstr>
      <vt:lpstr>Клиническая картина</vt:lpstr>
      <vt:lpstr>Презентация PowerPoint</vt:lpstr>
      <vt:lpstr>1.1.6. Синдром Рейфенштейна (частичная нечувствительность к андрогенам)</vt:lpstr>
      <vt:lpstr>Презентация PowerPoint</vt:lpstr>
      <vt:lpstr>Диагностика</vt:lpstr>
      <vt:lpstr>Синдром XYY</vt:lpstr>
      <vt:lpstr>Мужское бесплодие</vt:lpstr>
      <vt:lpstr>Классификация мужского бесплодия</vt:lpstr>
      <vt:lpstr>Презентация PowerPoint</vt:lpstr>
      <vt:lpstr>Опухоли яичек</vt:lpstr>
      <vt:lpstr>Презентация PowerPoint</vt:lpstr>
      <vt:lpstr>Презентация PowerPoint</vt:lpstr>
      <vt:lpstr>Транссексуализм</vt:lpstr>
      <vt:lpstr>ПАТОГЕНЕЗ</vt:lpstr>
      <vt:lpstr>Клиническая картина. </vt:lpstr>
      <vt:lpstr>Клиническая картина. </vt:lpstr>
      <vt:lpstr>Диагностика. </vt:lpstr>
      <vt:lpstr>Лечение. </vt:lpstr>
      <vt:lpstr>Презентация PowerPoint</vt:lpstr>
      <vt:lpstr>Презентация PowerPoint</vt:lpstr>
      <vt:lpstr>Презентация PowerPoint</vt:lpstr>
    </vt:vector>
  </TitlesOfParts>
  <Company>rg-adguard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M.Aysacheva</dc:creator>
  <cp:lastModifiedBy>DELL</cp:lastModifiedBy>
  <cp:revision>25</cp:revision>
  <dcterms:created xsi:type="dcterms:W3CDTF">2021-05-25T16:53:58Z</dcterms:created>
  <dcterms:modified xsi:type="dcterms:W3CDTF">2021-05-26T17:47:51Z</dcterms:modified>
</cp:coreProperties>
</file>