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8" r:id="rId1"/>
  </p:sldMasterIdLst>
  <p:sldIdLst>
    <p:sldId id="27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8" r:id="rId20"/>
    <p:sldId id="274" r:id="rId21"/>
    <p:sldId id="275" r:id="rId22"/>
    <p:sldId id="279" r:id="rId23"/>
    <p:sldId id="287" r:id="rId24"/>
    <p:sldId id="288" r:id="rId25"/>
    <p:sldId id="286" r:id="rId26"/>
    <p:sldId id="285" r:id="rId27"/>
    <p:sldId id="284" r:id="rId28"/>
    <p:sldId id="283" r:id="rId29"/>
    <p:sldId id="289" r:id="rId30"/>
    <p:sldId id="282" r:id="rId31"/>
    <p:sldId id="281" r:id="rId32"/>
    <p:sldId id="280" r:id="rId33"/>
    <p:sldId id="290" r:id="rId34"/>
    <p:sldId id="291" r:id="rId35"/>
    <p:sldId id="292" r:id="rId36"/>
    <p:sldId id="298" r:id="rId37"/>
    <p:sldId id="297" r:id="rId38"/>
    <p:sldId id="296" r:id="rId39"/>
    <p:sldId id="295" r:id="rId40"/>
    <p:sldId id="294" r:id="rId41"/>
    <p:sldId id="293" r:id="rId42"/>
    <p:sldId id="301" r:id="rId43"/>
    <p:sldId id="302" r:id="rId44"/>
    <p:sldId id="299" r:id="rId45"/>
    <p:sldId id="303" r:id="rId46"/>
    <p:sldId id="304" r:id="rId47"/>
    <p:sldId id="300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4" r:id="rId57"/>
    <p:sldId id="313" r:id="rId58"/>
    <p:sldId id="315" r:id="rId59"/>
    <p:sldId id="316" r:id="rId60"/>
    <p:sldId id="319" r:id="rId61"/>
    <p:sldId id="320" r:id="rId62"/>
    <p:sldId id="318" r:id="rId63"/>
    <p:sldId id="317" r:id="rId64"/>
    <p:sldId id="321" r:id="rId6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1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50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805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758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445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376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887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266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393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19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952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67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163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5857186" y="645750"/>
            <a:ext cx="2755326" cy="1404644"/>
          </a:xfrm>
          <a:prstGeom prst="rect">
            <a:avLst/>
          </a:prstGeo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1800" b="1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5"/>
          <p:cNvSpPr txBox="1">
            <a:spLocks/>
          </p:cNvSpPr>
          <p:nvPr/>
        </p:nvSpPr>
        <p:spPr>
          <a:xfrm>
            <a:off x="1728772" y="2911875"/>
            <a:ext cx="6394296" cy="495661"/>
          </a:xfrm>
          <a:prstGeom prst="rect">
            <a:avLst/>
          </a:prstGeom>
        </p:spPr>
        <p:txBody>
          <a:bodyPr anchor="b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33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Лекция</a:t>
            </a:r>
            <a:r>
              <a:rPr lang="en-US" sz="33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_</a:t>
            </a:r>
            <a:r>
              <a:rPr lang="ru-RU" sz="33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9</a:t>
            </a:r>
            <a:r>
              <a:rPr lang="en-US" sz="33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33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3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Сахарный диабет</a:t>
            </a:r>
            <a:endParaRPr lang="en-US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30163" y="3531837"/>
            <a:ext cx="51942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B0F0"/>
                </a:solidFill>
                <a:cs typeface="Arial" panose="020B0604020202020204" pitchFamily="34" charset="0"/>
              </a:rPr>
              <a:t>Lecture_9</a:t>
            </a:r>
            <a:r>
              <a:rPr lang="en-US" sz="2400" b="1" dirty="0" smtClean="0">
                <a:solidFill>
                  <a:srgbClr val="00B0F0"/>
                </a:solidFill>
                <a:cs typeface="Arial" panose="020B0604020202020204" pitchFamily="34" charset="0"/>
              </a:rPr>
              <a:t>: </a:t>
            </a:r>
            <a:r>
              <a:rPr lang="en-US" sz="2400" b="1" dirty="0">
                <a:solidFill>
                  <a:srgbClr val="00B0F0"/>
                </a:solidFill>
                <a:cs typeface="Arial" panose="020B0604020202020204" pitchFamily="34" charset="0"/>
              </a:rPr>
              <a:t>Diabetes mellitus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857186" y="6534835"/>
            <a:ext cx="328681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1500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15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500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15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1387982" y="370542"/>
            <a:ext cx="1871187" cy="167985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0842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1576" y="915542"/>
            <a:ext cx="7886700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</a:t>
            </a:r>
            <a:r>
              <a:rPr 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7300" y="2402673"/>
            <a:ext cx="7140976" cy="366965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такое сахарный диабет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развивается сахарный диабет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Причина сахарного диабета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 сахарного диабета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Клинические признаки сахарного диабета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сахарного </a:t>
            </a:r>
            <a:r>
              <a:rPr lang="ru-RU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дибета</a:t>
            </a:r>
            <a:endParaRPr lang="ru-RU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81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0970" y="365126"/>
            <a:ext cx="7274379" cy="12133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такое сахарный диабет?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1501" y="2563208"/>
            <a:ext cx="7598569" cy="377227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1800" dirty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Согласно определению Всемирной организации </a:t>
            </a:r>
            <a:r>
              <a:rPr lang="ru-RU" sz="1800" dirty="0" err="1" smtClean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здравоохранения1</a:t>
            </a:r>
            <a:r>
              <a:rPr lang="ru-RU" sz="1800" dirty="0" smtClean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(ВОЗ), сахарный диабет — это группа </a:t>
            </a:r>
            <a:r>
              <a:rPr lang="ru-RU" sz="1800" dirty="0" err="1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метаболи¬ческих</a:t>
            </a:r>
            <a:r>
              <a:rPr lang="ru-RU" sz="1800" dirty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(обменных) заболеваний, характеризующихся </a:t>
            </a:r>
            <a:r>
              <a:rPr lang="ru-RU" sz="1800" dirty="0" err="1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повы¬шенным</a:t>
            </a:r>
            <a:r>
              <a:rPr lang="ru-RU" sz="1800" dirty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содержанием глюкозы в крови (гипергликемией), которая является результатом дефектов секреции инсулина, действия инсулина или обоих этих факторов. Иначе говоря, эти заболевания возникают в тех случаях, когда </a:t>
            </a:r>
            <a:r>
              <a:rPr lang="ru-RU" sz="1800" dirty="0" err="1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инсули¬на</a:t>
            </a:r>
            <a:r>
              <a:rPr lang="ru-RU" sz="1800" dirty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вырабатывается недостаточно или эффект его действия снижен. Чтобы понять, что при этом происходит в </a:t>
            </a:r>
            <a:r>
              <a:rPr lang="ru-RU" sz="1800" dirty="0" err="1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организ¬ме</a:t>
            </a:r>
            <a:r>
              <a:rPr lang="ru-RU" sz="1800" dirty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необходимо для начала рассказать, какую роль играют глюкоза и инсулин в организме.</a:t>
            </a:r>
          </a:p>
        </p:txBody>
      </p:sp>
    </p:spTree>
    <p:extLst>
      <p:ext uri="{BB962C8B-B14F-4D97-AF65-F5344CB8AC3E}">
        <p14:creationId xmlns:p14="http://schemas.microsoft.com/office/powerpoint/2010/main" val="120641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8122" y="407073"/>
            <a:ext cx="7598569" cy="1092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РАЗВИВАЕТСЯ САХАРНЫЙ ДИАБЕТ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69387"/>
            <a:ext cx="8896691" cy="486887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1800" b="1" i="1" dirty="0">
                <a:latin typeface="Arial" panose="020B0604020202020204" pitchFamily="34" charset="0"/>
                <a:cs typeface="Arial" panose="020B0604020202020204" pitchFamily="34" charset="0"/>
              </a:rPr>
              <a:t>Как развивается сахарный диабет I типа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При сахарном диабете I типа происходит разрушение клеток поджелудочной железы, синтезирующих инсулин, что приводит к абсолютному дефициту инсулина. Причина такой деструкции состоит в том, что в результате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аутоиммунных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процессов, когда под влиянием вирусной инфекции (вирус гриппа,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Косяки,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паратифа, краснухи и т. д.) иммунная система вырабатывает антитела, которые начинают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бороться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 собственными тканями, принимая свои ткани за чужие и уничтожая их. В данном случае это клетки, ответственные за выработку инсулина. Необходимым условием для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установления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диагноза этого типа диабета является обнаружение таких антител, их называют аутоиммунными маркерами. В случаях когда не удается найти такие аутоиммунные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маркеры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а деструкция бета-клеток все-таки происходит, такой диабет также считают I типа, но его называют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идиопатическим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 Термин звучит очень солидно и убедительно, а, по сути, означает, что причина такой деструкции неизвестна.</a:t>
            </a:r>
          </a:p>
        </p:txBody>
      </p:sp>
    </p:spTree>
    <p:extLst>
      <p:ext uri="{BB962C8B-B14F-4D97-AF65-F5344CB8AC3E}">
        <p14:creationId xmlns:p14="http://schemas.microsoft.com/office/powerpoint/2010/main" val="95197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5980" y="386530"/>
            <a:ext cx="7598569" cy="531758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Ткань поджелудочной железы удивительно пластична, и признаки диабета появляются только после разрушения более 80% клеток. </a:t>
            </a:r>
            <a:r>
              <a:rPr lang="ru-RU" sz="18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Врезультате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недостатка инсулина воз­никает избыток глюкозы в крови, поскольку без инсулина она не может попасть в клетки инсулинозависимых тканей. В итоге возникает парадоксальная ситуация. Клетки плавают в глюкозе, но не могут ее усвоить, такое состояние старые врачи называли «голодом среди изобилия». Этот клеточный голод стимулирует дополнительный синтез глюкозы — </a:t>
            </a:r>
            <a:r>
              <a:rPr lang="ru-RU" sz="18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гли­когенолиз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ru-RU" sz="18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глюконеогенез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в результате ее уровень в крови многократно возрастает. Для того чтобы сбросить избыток глюкозы, почки начинают выводить ее с мочой — это назы­вается </a:t>
            </a:r>
            <a:r>
              <a:rPr lang="ru-RU" sz="1800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глюкозурией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Количество выделяемой мочи и частота мочеиспускания также возрастает (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полиурия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Потеря боль­шого количества жидкости вызывает постоянную и сильную жажду (</a:t>
            </a:r>
            <a:r>
              <a:rPr lang="ru-RU" sz="18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полидипсия.</a:t>
            </a:r>
            <a:r>
              <a:rPr lang="ru-RU" sz="1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Голодные клетки стимулируют аппе­тит, и потребление пищи также возрастает, но масса тела снижается, поскольку без инсулина и глюкозы нет ни энер­гии, ни материала в клетках для синтеза белков и липидов</a:t>
            </a:r>
            <a:r>
              <a:rPr lang="ru-RU" sz="18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30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43743" y="780595"/>
            <a:ext cx="7228114" cy="3954690"/>
          </a:xfrm>
          <a:solidFill>
            <a:schemeClr val="accent4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358775" algn="just">
              <a:lnSpc>
                <a:spcPct val="120000"/>
              </a:lnSpc>
              <a:buNone/>
            </a:pPr>
            <a:r>
              <a:rPr lang="ru-RU" sz="20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развивается сахарный диабет </a:t>
            </a:r>
            <a:r>
              <a:rPr lang="ru-RU" sz="20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ru-RU" sz="20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типа</a:t>
            </a:r>
          </a:p>
          <a:p>
            <a:pPr marL="0" indent="358775" algn="just">
              <a:lnSpc>
                <a:spcPct val="120000"/>
              </a:lnSpc>
              <a:buNone/>
            </a:pPr>
            <a:r>
              <a:rPr lang="ru-RU" sz="20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при сахарном диабете I типа сразу возникает </a:t>
            </a:r>
            <a:r>
              <a:rPr lang="ru-RU" sz="20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абсо¬лютная</a:t>
            </a:r>
            <a:r>
              <a:rPr lang="ru-RU" sz="20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инсулиновая недостаточность в результате </a:t>
            </a:r>
            <a:r>
              <a:rPr lang="ru-RU" sz="20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разруше¬ния</a:t>
            </a:r>
            <a:r>
              <a:rPr lang="ru-RU" sz="20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клеток поджелудочной железы, то в развитии сахарного диабета </a:t>
            </a:r>
            <a:r>
              <a:rPr lang="ru-RU" sz="20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ru-RU" sz="20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типа играют роль два фактора: патология клеток, продуцирующих инсулин в сочетании с нарушением </a:t>
            </a:r>
            <a:r>
              <a:rPr lang="ru-RU" sz="20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взаи¬модействия</a:t>
            </a:r>
            <a:r>
              <a:rPr lang="ru-RU" sz="20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клеток1</a:t>
            </a:r>
            <a:r>
              <a:rPr lang="ru-RU" sz="20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000" dirty="0" err="1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инсулинорезистентностъю</a:t>
            </a:r>
            <a:r>
              <a:rPr lang="ru-RU" sz="2000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Наиболее частыми причинами этого состояния являются ожирение, снижение физической активности (гиподинамия), прием некоторых лекарств, наследственность, возраст, курение и др. </a:t>
            </a:r>
          </a:p>
        </p:txBody>
      </p:sp>
    </p:spTree>
    <p:extLst>
      <p:ext uri="{BB962C8B-B14F-4D97-AF65-F5344CB8AC3E}">
        <p14:creationId xmlns:p14="http://schemas.microsoft.com/office/powerpoint/2010/main" val="350438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1323" y="179176"/>
            <a:ext cx="8662306" cy="616719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 результате происходят следующие процессы. В самом начале заболевания уровень глюкозы в крови не возрастает, поскольку бета-клетки не так сильно повреждены, и, чтобы преодолеть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инсулин синтезируется в повышенном количестве. Возникает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гиперинсулинемия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которая до поры до времени хотя и поддерживает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нормаль¬ный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уровень глюкозы в крови, но способствует снижению функции бета-клеток.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нарушает липидный и углеводный обмен, в результате этого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возника¬ют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такие патологические феномены, как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липотоксичностъ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(патологические процессы в результате изменения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нормаль¬ного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содержания липидов и токсического действия их на ткани организма) и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глюкозотоксичностъ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(патологические процессы в результате токсического действия повышенного содержания глюкозы в крови на ткани). Эти процессы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спо¬собствуют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также угнетению работы клеток, продуцирующих инсулин, и усугубляют процессы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 Возникает так называемый порочный круг, когда один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пато¬логических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процесс усугубляет другой: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инсулинорезистен¬тность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вызывает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глюкозотоксичностъ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которая усугубляет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 В свою очередь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глюкозотоксичностъ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снижает функциональную активность бета-клеток, а значит, способствует повышению содержания глюкозы крови, т. е. нарастанию эффектов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глюкозотоксичности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Инсулинорезис¬тентность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вызывает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липотоксичностъ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которая способствует усугублению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и снижению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продук¬ции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инсулина. </a:t>
            </a:r>
          </a:p>
        </p:txBody>
      </p:sp>
    </p:spTree>
    <p:extLst>
      <p:ext uri="{BB962C8B-B14F-4D97-AF65-F5344CB8AC3E}">
        <p14:creationId xmlns:p14="http://schemas.microsoft.com/office/powerpoint/2010/main" val="82663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9651" y="649436"/>
            <a:ext cx="7519070" cy="292107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99343" y="3526971"/>
            <a:ext cx="865942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Рис. 2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09651" y="4820412"/>
            <a:ext cx="7519070" cy="1262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отметить, что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липотоксичностъ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способствует еще и изменению липидного обмена, что вызывает рост ате­росклеротических бляшек, а повышенное содержание инсу­лина способствует развитию артериальной гипертензии.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62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10743" y="365126"/>
            <a:ext cx="4572000" cy="369331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</a:rPr>
              <a:t>Уже на этой ранней стадии, когда нормальный уровень глюкозы в крови между приемами пищи сохраняется бла­годаря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</a:rPr>
              <a:t>гиперинсулинемии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</a:rPr>
              <a:t>, изменяется реакция бета-клеток на поступление углеводов пищи, а именно пиковый выброс инсулина становится меньше. Поэтому для ранней диагностики сахарного диабета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</a:rPr>
              <a:t>II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</a:rPr>
              <a:t> типа важно знать не только уровень саха­ра в крови натощак, но и необходимо измерять гликемию после приема пищи или после специальной нагрузки глюкозой.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49829" y="4309447"/>
            <a:ext cx="7532914" cy="21519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сахара крови между приемами пищи проис­ходит уже позднее, когда повышенной выработки инсулина не хватает для преодоления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инсулинорезистентности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Угне­тение бета-клеток возрастает, синтез инсулина все более снижается и относительная инсулиновая недостаточность переходит уже в абсолютную со всеми вытекающими пос­ледствиями. Возникает клиническая картина, схожая с са­харным диабетом I типа.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405" y="843377"/>
            <a:ext cx="3055902" cy="201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52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45766" y="629950"/>
            <a:ext cx="4572000" cy="570829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Приведенная патологическая схема объясняет, почему до появления клинически выраженной картины диабета проходит очень много времени скрытого течения болезни. В этом периоде необходимо проводить специальные диа­гностические тесты, а не только определение сахара крови натощак. Причем проводить регулярно, особенно при нали­чии факторов риска. Без воздействия на эти факторы риска не может быть полноценного лечения. Эта схема также объ­ясняет, почему артериальная гипертензия и заболевания, связанные с атеросклеротическими поражениями сосудов (инфаркт, инсульт), являются закономерными спутниками этого типа диабета.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1524" y="2132610"/>
            <a:ext cx="3810000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10543" y="1727493"/>
            <a:ext cx="6433457" cy="51305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понимании причин, вызывающих этот тип диабета, к сожалению, нет полной ясности. Вот мнение руково­дителя Программы по сахарному диабету ВОЗ доктора Дж.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Роглика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«Основная проблема в том, что мы не зна­ем причин, вызывающих диабет I типа. Это заболева­ние, отличное от диабета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II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типа, возникает, когда клет­ки поджелудочной железы, вырабатывающие инсулин, разрушаются в результате иммунологической реакции. Что служит толчком для этой аутоиммунной реакции, неизвестно. Достаточно исследованы несколько причин: вирусы; недостаток грудного вскармливания и раннее кор­мление ребенка коровьим молоком; содержание азотистых веществ, токсинов в пище и воде; недостаточная сопротив­ляемость организма некоторым антигенам, обусловленная, например, чрезмерной очисткой воды в развитых странах, однако окончательных причин возникновения диабета I типа не найдено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240970" y="365126"/>
            <a:ext cx="7274379" cy="12133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Причины </a:t>
            </a:r>
            <a:r>
              <a:rPr lang="ru-RU" sz="32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возникновения сахарного диабета I </a:t>
            </a:r>
            <a:r>
              <a:rPr lang="ru-RU" sz="32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типа</a:t>
            </a:r>
            <a:endParaRPr lang="ru-RU" sz="3200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773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7543" y="0"/>
            <a:ext cx="7326086" cy="187051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Расскажем подробнее о причинах, упомянутых специа­листом ВОЗ.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Вирусные инфекции.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 вирусным инфекциям, которые могут инициировать диабет, относятся следующие: краснуха, ветрянка, эпидеми­ческий паротит (свинка), вирус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Коксаки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вирусный гепатит.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67543" y="1870512"/>
            <a:ext cx="7326086" cy="273812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Недостаток грудного вскармливания —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весьма значи­мый фактор риска. Исследования, проведенные в Финлян­дии, показали, что всех детей, заболевших диабетом этого типа, в младенчестве матери не кормили грудью.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Раннее кормление ребенка коровьим молоком.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Коровье молоко содержит вещество белковой природы, которое ученые назвали «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аббос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». Это вещество способствует образованию антител, разрушающих бета-клетки подже­лудочной железы.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67543" y="4608634"/>
            <a:ext cx="7326086" cy="1870512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Толчком для аутоиммунных реакций могут быть и другие причины, особенно если есть генетические (врожденные) предпосылки. Вероятность возникновения диабета этого типа у детей, родители которых (один или оба) имеют этот недуг, статистически достоверно больше. Эти врожденные особенности можно распознавать, проводя специальные исследования.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904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82486" y="424543"/>
            <a:ext cx="7761514" cy="335232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Одним из последних открытий можно назвать откры­тие субстанции Р, сделанное канадскими учеными. Эта субстанция регулирует деятельность бета-клеток под­желудочной железы. Недостаток этого пептида приводит к избыточной выработке инсулина, что, в свою очередь, вызывает растущую 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инсулин резистентность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тканях организма, а затем и атаку иммунной системы на произ­водящие избыток инсулина клетки. В ходе опытов прямые инъекции субстанции Р в поджелудочную железу больного диабетом животного приводили к нормализации процес­сов обмена глюкозы, в результате чего мыши могли жить без дополнительных инъекций инсулина несколько недель и даже месяцев</a:t>
            </a: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82486" y="4529072"/>
            <a:ext cx="7761514" cy="187051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Экстраполируя результаты экспериментов с мышами на человека, можно утверждать, что инъекция субстанции Р может остановить развитие сахарного диабета у пациентов на многие годы.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ближайшее время ученые намереваются приступить к подготовке клинических исследований с участием паци­ентов с повышенным риском развития диабета.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5885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46514" y="452665"/>
            <a:ext cx="5486400" cy="3228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Причины возникновения сахарного диабета </a:t>
            </a:r>
            <a:r>
              <a:rPr lang="en-US" sz="14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14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типа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4709" y="1306198"/>
            <a:ext cx="4572000" cy="29904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Существуют две группы 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факторов риска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ФР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): модифи­цируемые, на которые можно воздействовать, 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немодифи­цируемые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которые нельзя изменить, но можно, зная о них, предпринять профилактические шаги, особенно при наличии других факторов риска.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немодифицируемым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факторам относятся: наследствен­ный фактор, возраст и этнический фактор; к модифицируе­мым — все остальные.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67742" y="4802629"/>
            <a:ext cx="5812971" cy="16731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Наследственный фактор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наличии сахарного диабета у одного из родителей или ближайших родственников вероятность заболеть диабетом, по данным из разных источников, колеблется от 30 до 80%. Если больны оба родителя, то вероятность появления диабета у их ребенка составляет 60—100%.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709" y="1586783"/>
            <a:ext cx="3924004" cy="220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6278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56657" y="234044"/>
            <a:ext cx="4572000" cy="307225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Возраст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Вероятность заболеваемости диабетом увеличивается начиная с 40 лет. В возрастной группе от 40 до 60 лет рас­пространенность диабета составляет не более 7 %, в группе 60—65 лет диабет встречается у 10%, а старше 65 лет — количество диабетиков достигает 20 %Г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Ксожалению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как показывают исследования, в настоящее время все большее распространение получает диабет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 у детей и подрост­ков, и в некоторых районах США и Европы этот тип диабета уже превысил заболеваемость диабетом I типа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Control 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and Prevention.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Atlanta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2004.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8972" y="3817677"/>
            <a:ext cx="4572000" cy="28584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Этнический фактор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Этнический фактор может способствовать большему или меньшему распространению диабета.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Так, например, среди жителей острова Науру и индейцев Пима в Северной Америке диабетом болеют 86 % населения, а жители Папуа-Новой Гвинеи вообще не болеют этим типом диабета.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Риск развития диабета выше у коренного населения Аме­рики, Канады, Индии, Австралии, Африки, жителей остро­вов Тихого и Индийского океанов.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4514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4514" y="233116"/>
            <a:ext cx="7717972" cy="402520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Другие </a:t>
            </a:r>
            <a:r>
              <a:rPr lang="ru-RU" sz="1600" b="1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немодифицируемые</a:t>
            </a: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факторы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Факторы этой группы, в которую включают особенности протекания беременности и родов, можно назвать условно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немодифицируемыми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К группе риска относят следующие категории женщин: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женщины, которые в период беременности имели увели­чение массы тела больше, чем при нормально протекающей беременности;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женщины, у которых во время беременности отмеча­лись нарушения углеводного обмена (положительный тест на толерантность к глюкозе, патологическое повышение глюкозы крови после еды, увеличение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тощакового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сахара, признаки диабета). У 20 % таких женщин в течение 5—10 лет развивается сахарный диабет;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матери, дети которых имели при рождении массу более 4000 г;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матери, дети которых имели врожденный порок развития;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женщины, имеющие в анамнезе самопроизвольные абор­ты или мертворожденных.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4514" y="4802605"/>
            <a:ext cx="7717972" cy="140968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Масса тела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Повышенная масса тела — наиболее значимый фактор риска диабета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типа. Определить, избыточна ли масса, можно по 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формуле </a:t>
            </a:r>
            <a:r>
              <a:rPr lang="ru-RU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Кетле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согласно которой рассчитывается 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индекс массы тела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ИМТ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):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массу тела (в килограммах) нужно разделить на рост (в метрах) в квадрате.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1438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46514" y="452665"/>
            <a:ext cx="5486400" cy="3228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Питание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86943" y="1090576"/>
            <a:ext cx="4572000" cy="157414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Главный интерес жизни большинства людей нашего времени — это удовлетворение вкуса, удовольствие еды.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1460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Л. Н. Толстой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047" y="1090576"/>
            <a:ext cx="2488891" cy="354874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299857" y="2864947"/>
            <a:ext cx="4572000" cy="39450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Питание современного человека характеризуется высо­кой калорийностью, непропорционально большим количес­твом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легкоусваиваемых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углеводов и насыщенных жиров животного происхождения. Такая комбинация дает быстрое и длительное насыщение, но при этом вызывает тяжелейшие нарушения обмена веществ. Вопрос в том, почему именно эти вкусовые привычки оказались наиболее популярными в настоящее время.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9194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45771" y="688326"/>
            <a:ext cx="3494314" cy="2744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Вкусовые привычки, как эпидемия, распространяются по планете, принося за собой эпидемии сахарного диабета, артериальной гипертензии, мозговых инсультов и инфарктов миокарда. И этому всячески способствует 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питание типа «фаст-фуд».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0085" y="688326"/>
            <a:ext cx="3721554" cy="372155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45771" y="3618496"/>
            <a:ext cx="3494314" cy="1855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Регулярное питание такого типа не только многократно увеличивает вероятность заболеваемости сахарным диабе­том, но и смертельно опасно.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7192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50027" y="180600"/>
            <a:ext cx="6063343" cy="542687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Частое </a:t>
            </a:r>
            <a:r>
              <a:rPr lang="ru-RU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употребление картофеля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повышает риск разви­тия сахарного диабета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 у женщин.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Этот факт установили ученые из Гарвардского универ­ситета. В широкомасштабном долговременном исследова­нии, продолжавшемся в течение 20 лет, принимали участие 84 555 американок.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Ученые под руководством Томаса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Хэлтона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подсчитали, что у женщин, потреблявших картофель наиболее часто, риск развития сахарного диабета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 в течение 20 лет возрос на 14% по сравнению с теми, кто употреблял карто­фель редко. У любительниц картофеля-фри риск сахарного диабета оказался еще выше и составил 21%. Больше всего пострадали любительницы картофеля, страдавшие ожи­рением.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Такое влияние картофеля объясняется его высоким гли­кемическим индексом (см. раздел «Что такое гликемический индекс»).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2036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52600" y="229878"/>
            <a:ext cx="5715000" cy="394505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Частое </a:t>
            </a:r>
            <a:r>
              <a:rPr lang="ru-RU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употребление сладких безалкогольных на­питков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Ученые Гарвардской школы здравоохранения в течение восьми лет наблюдали за 52 000 американок, потреблявших эти напитки. На большом статистическом материале было показано, что для женщин, ежедневно пьющих сладкую гази­ровку, риск заболеть диабетом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 на 83% больше, чем для тех, кто ее не употребляет. Таким образом, благодаря этим исследованиям был сделан вывод, что сладкая гази­ровка — самый значимый фактор риска развития диабета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 среди американок.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91543" y="4256929"/>
            <a:ext cx="5878286" cy="24632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Низкая физическая нагрузка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 лиц, ведущих малоподвижный образ жизни, риск забо­леваемости сахарным диабетом в 3 раза выше, чем у людей, ведущих активный образ жизни.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экономически развитых странах уровень физической активности у </a:t>
            </a:r>
            <a:r>
              <a:rPr lang="ru-RU" baseline="30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</a:t>
            </a:r>
            <a:r>
              <a:rPr lang="ru-RU" baseline="-25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населения ниже минимально допустимого. В России 72 % мужчин и 86 % женщин ведут малоподвижный образ жизни.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6419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46514" y="452665"/>
            <a:ext cx="5486400" cy="3228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Стресс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94757" y="1074555"/>
            <a:ext cx="7298872" cy="53617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Сильные и длительные негативные стрессы провоци­руют нарушения углеводного обмена, предшествующие сахарному диабету. Проведенные исследования показали, что такие события, как болезнь или потеря любимого чело­века, неустойчивое материальное положение и финансо­вые проблемы, повышают риск развития сахарного диа­бета. У таких лиц впоследствии в 5% случаев развился сахарный диабет, а у 60 % обследованных были выявлены нарушения углеводного обмена, являющиеся предтечей диабета.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настоящее время этот фактор становится все более актуальным, поскольку, по данным Центра демографии и экологии Института народнохозяйственного прогнозиро­вания РАН, более 70% граждан России живет в условиях «затяжного психоэмоционального и социального стресса». Данные заведующей лабораторией психофизиологии Инсти­тута высшей нервной деятельности и нейрофизиологии РАН Валерии Стрелец еще более пессимистичны, она утвержда­ет, что «сейчас почти все население России живет в стрес­совом или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предстрессовом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состоянии». Эпидемия стресса характерна не только для России, но и для всего мира. Как заявил директор Английского национального института психического здоровья: «Весь мир испытывает стресс. Это одно из наиболее быстро распространяющихся заболеваний в мире».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4812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7895" y="4566674"/>
            <a:ext cx="2930037" cy="156198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46514" y="452665"/>
            <a:ext cx="5486400" cy="3228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Курение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04458" y="1073535"/>
            <a:ext cx="5965372" cy="27270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США во времена самого расцвета табачного бизнеса (40-е годы прошлого века) курили более 60 % населения, что побудило американцев начать широкомасштабную борь­бу с никотином. Об успешности этой борьбы свидетельст­вуют следующие цифры: к середине 60-х гг.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XX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в. число курильщиков снизилось до 30 %, а к середине 90-х гг. — до 20—25 %, в настоящее время в США курят не более 10—15% населения.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Западной Европе курят 34% мужчин и 25% женщин, в Канаде — 28 % мужчин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и25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% женщин.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1513" y="4022389"/>
            <a:ext cx="6128657" cy="27270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 том, что у курильщиков существенно увеличен риск заболеваемости сахарным диабетом, было известно давно. Сравнительно недавно американскими учеными установле­но, что пассивное курение также значительно повышает риск заболеваемости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диабето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Это широкомасштабное иссле­дование длилось 20 лет. При обследовании стадия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предиа­бета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была выявлена у 22% курильщиков, у 17% пассивных курильщиков и только у 11,5% некурящих. Причем у пас­сивных курильщиков риск развития диабета оказался выше, чем у людей, бросивших курить.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9034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46514" y="452665"/>
            <a:ext cx="5486400" cy="3228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Алкоголь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03691" y="1078964"/>
            <a:ext cx="7433479" cy="3055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Сокращение потребления алкоголя уменьшает риск забо­леваемости сахарным диабетом.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Риск сокращается на 30 % у умеренно пьющих (т. е тех, кто потребляют от 6 до 48 г/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сут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 пересчете на чистый этанол), по сравнению с злоупотребляющими (более 48 г/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сут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 Это дан­ные солидного научного исследования, которое проводилось в течение 12 лет и в нем участвовали 369 862 человек.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 официальным и, очевидно, заниженным данным, в России регулярно пьют около 85% мужчин и 17% женщин, из них злоупотребляют алкоголем примерно 35% мужчин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и4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% женщин.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943" y="4204498"/>
            <a:ext cx="3918856" cy="256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3036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382485" y="310697"/>
            <a:ext cx="7274379" cy="12133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КЛАССИФИКАЦИЯ САХАРНОГО ДИАБЕТА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084864" y="1998310"/>
            <a:ext cx="4572000" cy="453778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Такое явление, как болезнь, чрезвычайно многообразно и поэтому необходимо несколько классификаций, которые рас­сматривают ее с различных сторон, по возможности стараясь охватить во всем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разноличии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Классификация, как пишут в словарях, это разделение неоднородной совокупности пред­метов на однородные группы по какому-либо существенному, внутреннему признаку. Таких существенных неоднородных признаков у диабета много. Поэтому в медицинской литера­туре существует несколько классификаций.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642" y="3133817"/>
            <a:ext cx="3068431" cy="153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7115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47799" y="1242912"/>
            <a:ext cx="7467601" cy="481266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Одна из них систематизирует (группирует) заболевания по причине происхождения болезни. Такую классификацию называют 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этиологической.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Другая классификация определяет заболевание 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 степе­ни компенсации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отражает взаимосвязь болезни и лечения (степень влияния лечения на болезнь).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Далее следуют классификации: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 степени тяжести течения патологического процес­са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, т. е. каким лечебным способом (видом лечения) достига­ется компенсация проявлений болезни;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 осложнениям, связанным с течением патологического процесса;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 осложнениям, возникшим в результате действия лечебных препаратов.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Все эти классификации не существуют отдельно друг от друга, а сводятся в единое целое в диагнозе.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1706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8428" y="152400"/>
            <a:ext cx="5192486" cy="6612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Прежде чем перейти к подробной характеристике сахарно­го диабета, вспомним его определение. Согласно определению ВОЗ, 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сахарный диабет —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это группа метаболических (обмен­ных) заболеваний, характеризующихся гипергликемией, которая является результатом дефектов секреции инсулина, действия инсулина или обоих этих факторов. Как следует из определения, сахарный диабет — не одно заболевание, а целая группа болезней, возникающих в результате патологического нарушения обмена веществ и проявляющихся повышением содержания сахара в крови. Это может быть результатом дей­ствия нескольких причин: нарушения выработки инсулина или нарушения усвоения глюкозы (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инсулинорезистентность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а также сочетания этих двух факторов. В зависимости от того, что является причиной болезни, различают следующие типы диабета 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(этиологическая классификация):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6089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15142" y="1253799"/>
            <a:ext cx="7576457" cy="45377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Сахарный диабет I типа</a:t>
            </a:r>
            <a:endParaRPr lang="ru-RU" dirty="0">
              <a:solidFill>
                <a:srgbClr val="00B05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Ранее диабет I типа называли диабетом юного возраста, юношеским, ювенильным, инсулинозависимым диабетом (сокращенно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ИЗСД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первичным сахарным диабетом I типа,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гипоинсулинемическим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dirty="0" smtClean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Сахарный диабет </a:t>
            </a:r>
            <a:r>
              <a:rPr lang="ru-RU" i="1" dirty="0" err="1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i="1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Ранее имел название — диабет взрослых, поскольку счита­лось, что этот тип диабета возникает только в старшей возрас­тной группе. Потом исследования показали, что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 диабета может возникнуть и в молодом возрасте (в настоящее время число таких случаев стремительно увеличивается). Сущест­вовали также названия: первичный сахарный диабет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типа, инсулиннезависимый сахарный диабет (сокращенно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ИНСД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гиперинсулинемический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диабет пожилого возраста, тучных. </a:t>
            </a:r>
            <a:endParaRPr lang="ru-RU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3932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56656" y="1369055"/>
            <a:ext cx="7043057" cy="42199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solidFill>
                  <a:srgbClr val="00B05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Другие специфические типы сахарного диабета</a:t>
            </a:r>
            <a:endParaRPr lang="ru-RU" dirty="0">
              <a:solidFill>
                <a:srgbClr val="00B05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 этой группе относят более редкие формы диабета, которые встречаются в 2—5 % всех случаев. Эти типы диабета возника­ют в результате врожденных и приобретенных заболеваний поджелудочной железы, болезней других органов, а также вследствие токсического действия лекарственных препаратов и химических веществ. Диагностировать эти типы можно только в тех случаях, когда удается точно доказать причинно-след­ственную связь между поражающим агентом и конкретным заболеванием, что, к сожалению, не всегда удается.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Выделяют также 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сахарный диабет беременных (</a:t>
            </a:r>
            <a:r>
              <a:rPr lang="ru-RU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геста­ционный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), под которым подразумевают все состояния нару­шения углеводного обмена при беременности. Встречается в 1—2% случаев всех беременных.</a:t>
            </a:r>
            <a:endParaRPr lang="ru-RU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1835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26029" y="1615602"/>
            <a:ext cx="7282542" cy="42414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Под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компенсацией в медицине понимают восстановле­ние нарушенного равновесия. 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Компенсированный сахарный диабет —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такое состояние патологического процесса, когда при помощи различных лечебных действий все контроли­руемые показатели максимально приближены к нормальным и вероятность осложнений минимальна. 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Декомпенсирован­ный сахарный диабет —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такое состояние патологического процесса, при котором вероятность различных осложнений наиболее выражена. </a:t>
            </a:r>
            <a:r>
              <a:rPr lang="ru-RU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Субкомпенсированный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сахарный диа­бет —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промежуточное состояние между компенсированным и декомпенсированным состоянием.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Критериями компенсации служат следующие показате­ли: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гликированный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гемоглобин,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постпрандиальная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гликемия, гликемия натощак и гликемия перед сном.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45002" y="538080"/>
            <a:ext cx="4572000" cy="685059"/>
          </a:xfrm>
          <a:prstGeom prst="rect">
            <a:avLst/>
          </a:prstGeom>
          <a:solidFill>
            <a:srgbClr val="00B050"/>
          </a:solidFill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Классификация по степени компенсации углеводного обмена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6656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45002" y="538080"/>
            <a:ext cx="4572000" cy="367216"/>
          </a:xfrm>
          <a:prstGeom prst="rect">
            <a:avLst/>
          </a:prstGeom>
          <a:solidFill>
            <a:srgbClr val="00B050"/>
          </a:solidFill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Классификация по тяжести течения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93371" y="1282554"/>
            <a:ext cx="7467600" cy="1390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 тяжести течения выделяют: легкое, средней степени тяжести и тяжелое течение заболевания.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Эта классификация учитывает, какими лечебными сред­ствам достигается компенсация сахара крови, а также нали­чие или отсутствие осложнений.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9555"/>
              </p:ext>
            </p:extLst>
          </p:nvPr>
        </p:nvGraphicFramePr>
        <p:xfrm>
          <a:off x="1393371" y="2447733"/>
          <a:ext cx="7467600" cy="4351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5402"/>
                <a:gridCol w="2102008"/>
                <a:gridCol w="1673305"/>
                <a:gridCol w="2256885"/>
              </a:tblGrid>
              <a:tr h="69621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Тяжесть течения заболе­вания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 лечения, при помо­щи которого достигается компенсация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Работоспо­собность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Наличие осложнений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 anchor="ctr"/>
                </a:tc>
              </a:tr>
              <a:tr h="10443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Легкое течение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Диета + физи­ческие нагруз­ки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Сохранена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Поздние осложнения отсутствуют, либо возможно наличие ретино­патии I степени, нефропатии 1и11 степени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 anchor="ctr"/>
                </a:tc>
              </a:tr>
              <a:tr h="6962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Тяжесть течения заболе­вания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Вид лечения, при помо­щи которого достигается компенсация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Работоспо­собность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Наличие осложнений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 anchor="ctr"/>
                </a:tc>
              </a:tr>
              <a:tr h="13924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Средней степени тяжести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Диета + при­менение таб­летированных сахароснижа­ющих средств и(или)инсу- линотерапия (в дозе не более 60 ЕД/сут)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Умеренно снижена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Поздние ослож­нения отсутс­твуют или нерезко выра­жены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 anchor="ctr"/>
                </a:tc>
              </a:tr>
              <a:tr h="5221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Тяжелое течение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Диета + дозы инсулина более 60 ЕД/сут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Снижена или утра­чена</a:t>
                      </a:r>
                      <a:endParaRPr lang="ru-RU" sz="9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Выраженные поздние ослож­нения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842" marR="4842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42945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45002" y="538080"/>
            <a:ext cx="4572000" cy="367216"/>
          </a:xfrm>
          <a:prstGeom prst="rect">
            <a:avLst/>
          </a:prstGeom>
          <a:solidFill>
            <a:srgbClr val="00B050"/>
          </a:solidFill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Классификация по осложнениям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32856" y="1297341"/>
            <a:ext cx="6433457" cy="37617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Все осложнения подразделяются на 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острые,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которые возникают в результате быстрой декомпенсации углеводного обмена, и 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хронические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(их еще называют 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поздними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— как результат реакции органов и тканей на повышенный уровень глюкозы.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 острым осложнениям диабета относят: гипергликеми­ческие комы (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кетоацидотическая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гиперосмолярная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лакта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тацидотическая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и гипогликемическую кому.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 хроническим (поздним) осложнениям диабета относят: поражение сердечно-сосудистой и нервной систем, суставов, кожи и др. Практически все органы страдают при сахарном диабете, поэтому эту болезнь называют болезнью осложнений. Наиболее часто встречающиеся осложнения будут рассмот­рены в разделе «Поздние осложнения сахарного диабета».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072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93572" y="368817"/>
            <a:ext cx="5921828" cy="220008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Классификация по осложнениям лечения</a:t>
            </a: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Сюда включаются все осложнения, возникающие в резуль­тате применения любых методов лечения. Например, при применении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таблетированных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лекарственных средств 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могут</a:t>
            </a:r>
            <a:r>
              <a:rPr lang="en-US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возникать 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аллергические реакции, тошнота, нарушение фун­кции желудочно-кишечного тракта и др.; при </a:t>
            </a:r>
            <a:r>
              <a:rPr lang="ru-RU" sz="16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инсулинотерапии 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— аллергические реакции, осложнения со стороны кожи; от уколов —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липоатрофия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др.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87285" y="3904762"/>
            <a:ext cx="7097485" cy="24635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Чем различаются I и </a:t>
            </a:r>
            <a:r>
              <a:rPr lang="ru-RU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типы сахарного диабета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Различия между этими двумя типами диабета впервые описал в 1936 г. британский ученый Г. П.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Химсворт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(1905— 1993). На долю сахарного диабета I 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типов приходится около 95—98 % случаев всех патологических состояний, характери­зующихся повышением сахара крови. В соотношении диабета I 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типов резко преобладает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тип. В процентном соотношении это выглядит следующим образом: 80—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90%к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10—20%. Основ­ные различия между этими типами диабета для удобства изло­жения и восприятия рассмотрены в следующей таблице.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1900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907960"/>
              </p:ext>
            </p:extLst>
          </p:nvPr>
        </p:nvGraphicFramePr>
        <p:xfrm>
          <a:off x="115410" y="133165"/>
          <a:ext cx="8700115" cy="66201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57269"/>
                <a:gridCol w="3248454"/>
                <a:gridCol w="3494392"/>
              </a:tblGrid>
              <a:tr h="2210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Признаки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Сахарный диабет I типа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Сахарный диабет </a:t>
                      </a: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типа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</a:tr>
              <a:tr h="3769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Распространен­ность заболевания среди больных диабетом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10—20%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80—90%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</a:tr>
              <a:tr h="2969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Несколько чаще болеют лица муж­ского пола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Чаще болеют жен­щины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</a:tr>
              <a:tr h="7033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Возрастные особенности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Возраст заболев­ших обычно не превышает 40 лет, а наибольшее чис­ло заболевших не старше 25 лет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Возраст, как пра­вило, свыше 40 лет. Резкое увеличение числа заболевших среди пациентов старше 45 лет.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Средний возраст болеющих 60 лет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</a:tr>
              <a:tr h="3819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Масса тела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Понижена или нормальна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90% всех пациен­тов имеют избы­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точную масса тела уже в начале забо­левания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</a:tr>
              <a:tr h="9241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Сезонность начала заболевания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Чаще всего уда­ется проследить сезонность появ­ления заболева­ния, обычно это осенне-зимний и весенний пери­оды. Это связано с увеличением заболеваемости сезонными ви­русными инфек­циями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Сезонные увели­чения заболевания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отсутствуют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</a:tr>
              <a:tr h="7698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Начало заболевания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Начало заболе­вания манифес­тирует острыми осложнениями. Это проявляется в виде состояний, сопровождающих­ся нарушением сознания вплоть до комы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Медленное, посте­пенное. Диагности­руется чаще всего случайно или при появлении позд­них осложнений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</a:tr>
              <a:tr h="4277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инсулина в крови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Никогда не бывает повышенным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зависимости от стадии заболе­вания: повышен­ное, нормальное или пониженное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</a:tr>
              <a:tr h="2493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Сосудистые осложнения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Преобладает пора­жение мелких сосудов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Преобладает пора­жение крупных артерий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79" marR="2379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48677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415141" y="278040"/>
            <a:ext cx="7274379" cy="12133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КЛИНИЧЕСКИЕ ПРИЗНАКИ САХАРНОГО ДИАБЕТА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15140" y="1837141"/>
            <a:ext cx="7274379" cy="42199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Клинические признаки, характерные для сахарного диа­бета, перечислены в порядке убывания частоты встречаемос­ти. Их выраженность может колебаться от ярких проявлений до стертых и едва заметных: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Полиурия — увеличенное образование мочи (у взрослых свыше 1800—2000 мл в сутки). Количество выделяемой мочи за сутки в среднем увеличивается до 3—4 л, хотя может доходить до 8—10 л и более. Этот признак встречается чаще всего и ранее назывался сахарным мочеизнурением. Наряду с ним, возможно появление ночного недержания мочи и более частого мочеиспускания ночью.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Постоянная жажда (полидипсия). Количество жидкости, которое требуется для утоления жажды, может доходить до 8—10 л и более. Часто этот признак сочетается с сухостью во рту.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9355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80456" y="1088601"/>
            <a:ext cx="7184571" cy="4812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Чрезмерное потребление пищи (полифагия) сочетается с постоянным чувством голода и потерей массы тела.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Немотивированное изменение (уменьшение или увели­чение) массы тела. Потеря массы чаще всего быстрая и зна­чительная (до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Юкгза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2—3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мес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Общая слабость, усталость, быстрая утомляемость, сон­ливость, снижение трудоспособности и физической вынос­ливости.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Головная боль, головокружения, тяжесть в голове, повы­шенная возбудимость и раздражительность, нарушения сна.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Упорный и интенсивный зуд кожи и слизистых оболочек.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Кожные изменения. Румянец на щеках и подбородке: воз­никает в результате расширения мелких кровеносных сосу­дов. Появление желтых пятен на коже и плоских образований желтого цвета в области век (наиболее частая локализация). Это последствия нарушенного липидного обмена.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6960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78428" y="676855"/>
            <a:ext cx="5878287" cy="542687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Боли в конечностях (в покое или ночью), ощущение тяжес­ти, судороги в мышцах (чаще в икроножных мышцах), онеме­ние конечностей, покалывание в онемевших конечностях.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Тошнота, рвота, боли в подложечной области.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Инфекционные и воспалительные заболевания. Характе­ризуются частой повторяемостью, трудно поддаются терапии и долго излечиваются. Наиболее часто встречаются пораже­ния почек и мочевыводящих путей, кожи, полости рта.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Кроме перечисленных признаков сахарный диабет может проявиться клинической картиной острого или хроническо­го осложнения. Эти признаки описаны в соответствующих разделах.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 клиническим проявлениям трудно определить тип диабета, и появление вышеуказанных симптомов требует обязательного лабораторного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дообследования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05870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92159" y="1931452"/>
            <a:ext cx="4572000" cy="663580"/>
          </a:xfrm>
          <a:prstGeom prst="rect">
            <a:avLst/>
          </a:prstGeom>
          <a:solidFill>
            <a:srgbClr val="00B050"/>
          </a:solidFill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Лабораторные исследования для диагностики диабета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240970" y="365126"/>
            <a:ext cx="7274379" cy="12133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САХАРНОГО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ДИБЕТА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1000" y="3077093"/>
            <a:ext cx="8458200" cy="3780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Лабораторные исследования проводятся для установ­ления факта наличия нарушения углеводного обмена, диа­гностики сахарного диабета и определения его типа, а также для контроля за состоянием пациента с сахарным диабетом (степени компенсации заболевания, эффективности лечения, прогнозирования осложнений).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Состояние обмена веществ исследуют при помощи сле­дующих тестов: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углеводный обмен.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Определение глюкозы в крови: нато­щак, через 1,5—2 ч после еды (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постпрандиальная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гликемия), на ночь (перед сном),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глюкозотолерантный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тест; а также исследование уровня глюкозы в моче, определение уровня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гликированного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гемоглобина и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фруктозамина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белковый обмен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креатинин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мочевина, белки, в том числе и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гликированные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липидный обмен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(общий холестерин, холестерин липо­протеидов высокой плотности, холестерин липопротеидов низкой плотности, триглицериды, кетоны);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гормональный обмен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(инсулин,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проинсулин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С-пептид, лептин,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грелин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резистин,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адипонектин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др.).</a:t>
            </a:r>
            <a:endParaRPr lang="ru-RU" sz="16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3656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17170" y="601320"/>
            <a:ext cx="7652657" cy="5701754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Проводятся также 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иммунологические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</a:t>
            </a:r>
            <a:r>
              <a:rPr lang="ru-RU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молекулярно­генетические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исследования.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уровня глюкозы в крови натощак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глюкозы крови натощак самое простое и самое распространенное исследование.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Показания к проведению теста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Используется в качестве массового диагностического средства, а также с целью контроля лечения.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Принцип метода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Существует множество методов определения глюкозы крови. Наиболее точными исследованиями являются те, которые проводятся в лабораториях. Они используются для диагностики заболевания. Приборы, применяющиеся в домашних условиях, менее точные, но этого достаточно для контроля лечения. К тому же они удобны.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Методика проведения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Несмотря на кажущуюся простоту, методика проведения теста имеет множество нюансов, которые необходимо учиты­вать, чтобы показатели получились максимально точными.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3501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24844" y="2108795"/>
            <a:ext cx="7456714" cy="45228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Начнем с самого простого. Для анализа берут кровь натощак. Уже это понятие может трактоваться по-разному. Например, слово «натощак» врач Владимир Даль в своем «Толковом словаре живого великорусского языка» определял так: 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Натощи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натощак, </a:t>
            </a:r>
            <a:r>
              <a:rPr lang="ru-RU" b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натощах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южн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натощака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нареч. 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тощий желудок, не пивши и не евши с утра». Однако мы не можем ориентироваться на это определение, поскольку, например, «не пивши», т.е. потребление воды, перед ана­лизом не влияет на уровень глюкозы в крови. Определение «не евши», т. е. «до завтрака», также весьма расплывчатое, поскольку люди, которые работают ночью (или «по взрос­лому» отдыхают), могут спать утром и до полудня. И может получиться ситуация, о которой говорил О. Бендер: «В Бер­лине есть очень странный обычай — там едят так поздно, что нельзя понять, что это — ранний ужин или поздний обед». Таким образом, обыденное понятие «натощак» отличается от медицинского.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Первые признаки сахарного диабета | Основные ранние симптомы начинающегося сахарного  диабе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150" y="245979"/>
            <a:ext cx="3817244" cy="186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80860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32857" y="568584"/>
            <a:ext cx="7086600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Согласно медицинским требованиям, употребление пищи нужно прекратить за 8, а лучше за 12 ч до анализа, но не более чем за 16 ч. Перед анализом нельзя курить, пить можно толь­ко воду. Нельзя заниматься физической нагрузкой, нужно находится в состоянии психологического комфорта.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42622" y="2310523"/>
            <a:ext cx="7276835" cy="429059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Оценка результатов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560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Нормальный уровень глюкозы в крови, взятой из пальца натощак, — от 3,5 до 5,5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/л;</a:t>
            </a:r>
          </a:p>
          <a:p>
            <a:pPr indent="35560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Для диагностики нарушений углеводного обмена и сахар­ного диабета при отсутствии клинических признаков необхо­димо провести не менее 2 лабораторных измерений в разные дни. В сомнительных случаях проводят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глюкозотолерантный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тест. Диагноз сахарного диабета нельзя ставить при наличии острых заболеваний.</a:t>
            </a:r>
          </a:p>
          <a:p>
            <a:pPr indent="35560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результат анализа могут повлиять следующие фак­торы:</a:t>
            </a:r>
          </a:p>
          <a:p>
            <a:pPr indent="35560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прием лекарственных препаратов (салицилаты,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ПАСК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кофеин, антибиотики, витамин С, хлоралгидрат и др.);</a:t>
            </a:r>
          </a:p>
          <a:p>
            <a:pPr indent="35560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психоэмоциональные и физические нагрузки;</a:t>
            </a:r>
          </a:p>
          <a:p>
            <a:pPr indent="35560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курение;</a:t>
            </a:r>
          </a:p>
          <a:p>
            <a:pPr indent="35560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различные острые и хронические заболевания;</a:t>
            </a:r>
          </a:p>
          <a:p>
            <a:pPr indent="35560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длительное голодание;</a:t>
            </a:r>
          </a:p>
          <a:p>
            <a:pPr indent="355600"/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метод взятия крови.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1540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24000" y="772331"/>
            <a:ext cx="6651171" cy="5607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Кровь для исследования можно взять из вены, путем прокола кожи кончиков пальцев или моч­ки уха. В первом случае исследуется венозная кровь, во втором — капиллярная. При исследовании венозной крови может быть произведен анализ цельной крови или плаз­мы. Для венозной крови характерно более низкое значение уровня сахара крови, а для капиллярной крови, взятой из пальца, — более высокие значения;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длительное пережатие жгутом сосудов при внутривенном заборе крови.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Диагностическая ценность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Ввиду своей простоты и доступности этот метод рекомен­дуется для массовых диагностических исследований и кон­троля лечения.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уровня глюкозы в крови после еды (</a:t>
            </a:r>
            <a:r>
              <a:rPr lang="ru-RU" sz="1400" b="1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постпрандиальная</a:t>
            </a: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гликемия)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Показания к проведению теста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Используется для выявления скрытых нарушений угле­водного обмена, при подозрении на сахарный диабет, а также для оценки степени компенсации заболевания.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Принцип метода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Естественная (в отличие от искусственной при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глюкозо­толерантном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тесте) проверка степени нарушения пиковой секреции инсулина.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Методика проведения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глюкозы крови через 1,5—2 ч после еды.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Оценка результатов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Норма — не более 6,1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/л. При уровне более 11,1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 ставят диагноз сахарного диабета.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8814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8855" y="803660"/>
            <a:ext cx="4267201" cy="5624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Диагностическая ценность</a:t>
            </a:r>
            <a:endParaRPr lang="ru-RU" sz="14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Британские медики считают, что практика взятия ана­лизов на содержание сахара в крови натощак приводит к большому числу ошибок в диагнозе. При этом число пропу­щенных случаев диабета </a:t>
            </a:r>
            <a:r>
              <a:rPr lang="ru-RU" sz="14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 достигает 30 %. По мнению ученых, более информативен анализ сахара крови, прове­денный через 2 ч после еды. Председатель Международной федерации диабета, профессор Дж. Альберти полагает, что лучшим вариантом была бы комбинация двух тестов, один из которых проводился бы натощак, а другой — через 2 ч после еды.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уровня глюкозы в крови на ночь</a:t>
            </a:r>
            <a:endParaRPr lang="ru-RU" sz="14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Это исследование ничем не отличается от обычного иссле­дования. Оно необходимо для контроля лечения и оценки компенсации диабета в совокупности с другими исследова­ниями.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уровня глюкозы в моче</a:t>
            </a:r>
            <a:endParaRPr lang="ru-RU" sz="14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Показания к проведению теста</a:t>
            </a:r>
            <a:endParaRPr lang="ru-RU" sz="14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Используется в качестве диагностического средства и с целью контроля лечения.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74028" y="803660"/>
            <a:ext cx="4572000" cy="57551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Принцип метода</a:t>
            </a:r>
            <a:endParaRPr lang="ru-RU" sz="15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Глюкоза в моче появляется при увеличении сахара в кро­ви до значения более 9—10 </a:t>
            </a:r>
            <a:r>
              <a:rPr lang="ru-RU" sz="15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/л. Это называют </a:t>
            </a:r>
            <a:r>
              <a:rPr lang="ru-RU" sz="15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глюко­зурией</a:t>
            </a:r>
            <a:r>
              <a:rPr lang="ru-RU" sz="15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.</a:t>
            </a:r>
            <a:endParaRPr lang="ru-RU" sz="15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Методика проведения</a:t>
            </a:r>
            <a:endParaRPr lang="ru-RU" sz="15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Сахар в моче определяют в разных объемах: собранной за сутки или в определенные периоды суток.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Оценка результатов</a:t>
            </a:r>
            <a:endParaRPr lang="ru-RU" sz="15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Норма содержания глюкозы в моче, собранной за сутки, — не более 2,8 </a:t>
            </a:r>
            <a:r>
              <a:rPr lang="ru-RU" sz="15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 результат анализа могут повлиять: состояние стрес­са, период беременности, обильное употребление углево­дов.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Диагностическая ценность</a:t>
            </a:r>
            <a:endParaRPr lang="ru-RU" sz="15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Очень простой и доступный метод, рекомендуется для массовых исследований и контроля лечения.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z-Cyrl-UZ" sz="1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</a:t>
            </a:r>
            <a:r>
              <a:rPr lang="ru-RU" sz="15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ест на </a:t>
            </a:r>
            <a:r>
              <a:rPr lang="ru-RU" sz="15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толерантность к глюкозе</a:t>
            </a:r>
            <a:endParaRPr lang="ru-RU" sz="15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Синонимы: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пероральный тест толерантности к глюкозе, </a:t>
            </a:r>
            <a:r>
              <a:rPr lang="ru-RU" sz="15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глюкозотолерантный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тест, пероральный </a:t>
            </a:r>
            <a:r>
              <a:rPr lang="ru-RU" sz="15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глюкозотолерант­ный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тест, оральный тест толерантности к глюкозе.</a:t>
            </a:r>
            <a:endParaRPr lang="ru-RU" sz="15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4693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0114" y="684660"/>
            <a:ext cx="8643257" cy="5838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Показания к проведению теста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Используется для выявления скрытых нарушений угле­водного обмена, начальных форм сахарного диабета, при наличии факторов риска сахарного диабета, малейших подозрений на это заболевание — всем лицам до 45 лет 1 раз в 3 года, а лицам старше 45 лет — ежегодно. Специалисты считают, что необходимо охватить этим тестом как мож­но большее количество населения, так как число случаев сахарного диабета постоянно возрастает. Раннее выявле­ние болезни позволяет проводить более эффективное, чем в запущенных случаях, лечение.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Принцип метода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Искусственная проверка степени нарушения пиковой секреции инсулина.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Методика проведения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Подготовка к тесту: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Перед проведением теста пациент должен быть хоро­шо обследован на предмет наличия различных заболеваний и состояний, которые могут повлиять на результат.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течение 3 дней до теста питание должно быть обыч­ным (т. е. без соблюдения диеты). Под «обычным» питанием подразумевается такое, при котором пациент потребляет углеводов не менее 150 г/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сут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Физические нагрузки перед проведением теста должны быть обычными.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 3 дня до пробы необходимо отменить лекарствен­ные препараты, применение которых может повлиять на результат.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проводят утром натощак, между 8 и 11 ч (максимум до 14 ч). Перед исследованием пациент не должен принимать пищу 10—12 ч (минимум 8 часов), но не более 16 ч. В течение этого времени нельзя употреблять алкоголь и курить.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 время проведения пробы обследуемый должен нахо­диться в комфортных условиях (быть в спокойном психо­эмоциональном состоянии, не заниматься физическими нагрузками). Можно пить воду. Запрещено употреблять кофе, алкоголь и курить.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8788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51494"/>
            <a:ext cx="4572000" cy="608564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Проведение теста: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Берут кровь на сахар натощак. Затем взрослым дают выпить 75 г глюкозы, растворенной в 250—300 мл воды. При массе тела более 75 кг на каждый 1 кг массы добавляют 1 г глюкозы. Но общее количество глюкозы не должно превы­шать 100 г.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Детям дают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1,75г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глюкозы на 1 кг массы тела (но не более 75 г).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Раствор необходимо выпить в течение 3—5 мин. Прием такого количества сладкой жидкости иногда может вызы­вать тошноту или рвоту, чтобы этого избежать, добавляют сок лимона.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случаях непереносимости и плохого самочувствия при проведении теста раствор глюкозы вводят внутривенно из расчета 0,3 г на 1 кг массы тела. В некоторых случаях этот тест заменяют исследованием крови после еды (см. раздел «Исследование уровня глюкозы в крови после еды»).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После приема тестового раствора берут пробы сахара кро­ви по одной из двух схем: классической или упрощенной. При классической схеме — берут пробы через 30, 60, 90 и 120 мин после приема глюкозы. При упрощенной — через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1и2ч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Между проведениями теста интервал должен быть не менее 30 дней.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682760"/>
            <a:ext cx="4572000" cy="105451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2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Оценка результатов</a:t>
            </a:r>
            <a:endParaRPr lang="ru-RU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Данные должны быть подтверждены двумя последова­тельными анализами, проведенными в разное время.</a:t>
            </a:r>
          </a:p>
          <a:p>
            <a:pPr indent="358775" algn="just"/>
            <a:r>
              <a:rPr lang="ru-RU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Оценка результатов исследования проводится в совокуп­ности с показателями глюкозы в крови натощак 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30485" y="1968545"/>
            <a:ext cx="4572000" cy="101438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Таблица 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Диагностические критерии оценки теста на толерантность к глюкозе (Комитет экспертов ВОЗ по сахарному диабету, 1999 г.)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729304"/>
              </p:ext>
            </p:extLst>
          </p:nvPr>
        </p:nvGraphicFramePr>
        <p:xfrm>
          <a:off x="4642757" y="3214191"/>
          <a:ext cx="4430485" cy="2577009"/>
        </p:xfrm>
        <a:graphic>
          <a:graphicData uri="http://schemas.openxmlformats.org/drawingml/2006/table">
            <a:tbl>
              <a:tblPr firstCol="1" bandRow="1">
                <a:tableStyleId>{16D9F66E-5EB9-4882-86FB-DCBF35E3C3E4}</a:tableStyleId>
              </a:tblPr>
              <a:tblGrid>
                <a:gridCol w="1524719"/>
                <a:gridCol w="1452883"/>
                <a:gridCol w="1452883"/>
              </a:tblGrid>
              <a:tr h="503542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Результаты оценки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Глюкоза капиллярной крови (ммоль/л)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35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натощак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через 2 ч после приема глюкозы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3015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5,5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 7,8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</a:tr>
              <a:tr h="7647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Нарушенная толе­рантность к глюкозе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&lt;6,1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7,8—11,1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5035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Сахарный диабет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&gt;6,1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&gt;11,1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70883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91817"/>
            <a:ext cx="4572000" cy="649613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Диагностическая ценность</a:t>
            </a:r>
            <a:endParaRPr lang="ru-RU" sz="15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Этот тест позволяет выявить скрытые формы диабета и </a:t>
            </a:r>
            <a:r>
              <a:rPr lang="ru-RU" sz="15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предиабета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Исследования показывают, что тест на толерантность к глюкозе обладает большей чувствительностью и более точно коррелирует с последующим развитием сахарного диабета, чем анализ глюкозы крови натощак.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</a:t>
            </a:r>
            <a:r>
              <a:rPr lang="ru-RU" sz="1500" b="1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гликированного</a:t>
            </a:r>
            <a:r>
              <a:rPr lang="ru-RU" sz="15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гемоглобина</a:t>
            </a:r>
            <a:endParaRPr lang="ru-RU" sz="15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Этот термин дословно можно перевести как «засахарив­шийся» гемоглобин.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Синонимы: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5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гликогемоглобин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5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гликозилированный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гемо­глобин.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Условное обозначение: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Hb</a:t>
            </a:r>
            <a:r>
              <a:rPr lang="ru-RU" sz="15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A1c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или Н</a:t>
            </a:r>
            <a:r>
              <a:rPr lang="en-US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ru-RU" sz="15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А1</a:t>
            </a: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(в зависимости от исследуемой фракции).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Показания к проведению теста</a:t>
            </a:r>
            <a:endParaRPr lang="ru-RU" sz="15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Оценка степени компенсации и контроль эффективности лечения в течение длительного времени.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Прогнозирование вероятности развития поздних ослож­нений сахарного диабета.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5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настоящее время ВОЗ рекомендует проводить массовые исследования этого показателя с целью диагностики сахар­ного диабета (поддерживается не всеми диабетическими ассоциациями).</a:t>
            </a:r>
            <a:endParaRPr lang="ru-RU" sz="15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520688"/>
            <a:ext cx="4572000" cy="583839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Принцип метода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Гемоглобин —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это белок, содержащийся в эритроцитах и необходимый для переноса кислорода. Он имеет несколько видов, или, по-научному, — фракций, их называют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A1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А2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т. д. Небольшая часть гемоглобина связывается с глюко­зой крови. Вначале эта связь неустойчивая и обратимая, но с течением времени она становится устойчивой и необратимой. Образовавшийся комплекс называется 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гликированным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гли­козилированным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гемоглобином.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Чем выше уровень сахара в крови и чем дольше он остается повышенным, тем больше гемоглобина будет связываться с глюкозой и тем больше будет уровень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гликированного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гемоглобина. Этот комплекс живет ровно столько, сколько живет эритроцит, в котором он нахо­дится, — 12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нед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Соответственно, определение этого показа­теля говорит о среднем содержании сахара в крови за 3 мес. В анализах этот показатель обозначают как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HbA1c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Это озна­чает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НЬ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гемоглобин, фракция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А1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подфракция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«с». Значение показывает количество исследуемого показателя в процентах (%) от общего количества гемоглобина. Иногда определяют общее количество гемоглобина фракции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А1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НЬА1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23147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90800" y="256215"/>
            <a:ext cx="6411686" cy="5838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Методика проведения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правило, анализ проводят в специальной лаборато­рии. Последнее время появились портативные тесты, кото- 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рые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дают возможность провести анализ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HbAlc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 домашних условиях.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нецелесообразно проводить после крово­течений и переливания крови.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Оценка результатов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Нормальным показателем считают уровень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HbA1c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рав­ный 3,3—5,5 %, но не более 6 %. Анализы, проведенные в раз­личных лабораториях, могут отличаться друг от друга, поэто­му для точной оценки динамики показателей рекомендуется проводить исследования в одной лаборатории.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Если этот анализ был сделан в ходе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скрининговых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иссле­дований первым, то при получении значений, превышающих нормальные показатели, в обязательном порядке оценивают у пациента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тощаковую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постпрандиальную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гликемию.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Пересчитать уровень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гликированного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гемоглобина, чтобы соотнести этот показатель со средним уровнем глюкозы за 3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мес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можно по формуле: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уровень глюкозы в крови 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 = (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33,ЗхНЬА1с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-86)/18.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оценке результатов исследования необходимо учи­тывать, что при некоторых заболеваниях может иметь место ложное снижение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НвА1с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Это возможно при уремии, а так­же заболеваниях, при которых укорачивается время суще­ствования эритроцитов, и еще при острых и хронических кровотечениях.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1956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" y="0"/>
            <a:ext cx="4920344" cy="699095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Диагностическая ценность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Этот анализ является интегральным показателем ком­пенсации углеводного обмена за 3 мес. Позволяет определить скрытое повышение сахара в течение длительного време­ни, прогнозировать вероятность возникновения различных осложнений. Исследование этого очень важного и инфор­мативного показателя, к сожалению, мало распространено. Так, по результатам исследования, проведенного в Европе, менее 50% пациентов с диабетом слышали об определении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HbAlc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Судя по личному опыту, у нас этот процент значи­тельно ниже.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содержания </a:t>
            </a:r>
            <a:r>
              <a:rPr lang="ru-RU" sz="1400" b="1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фруктозамина</a:t>
            </a: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 крови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Показания к проведению теста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Контроль лечения, подбор и коррекция дозы при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инсули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нотерапии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оценка степени компенсации сахарного диабета.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Принцип метода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Помимо белка гемоглобина, другие белки крови также связываются с глюкозой, и такие соединения называются 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фруктозаминами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Количество белка (главным образом, аль­бумина), которое связывается с глюкозой, напрямую зависит от величины концентрации глюкозы в крови и длительности нахождения белка в сосудистом русле. Для альбумина этот срок составляет около 20 дней. Соответственно, определяя этот показатель, можно судить о среднем содержании глю­козы за это время.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Методика проведения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проводят в лабораторных условиях.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20343" y="306664"/>
            <a:ext cx="4223657" cy="3228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Оценка результатов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представлена в 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таблице.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284048"/>
              </p:ext>
            </p:extLst>
          </p:nvPr>
        </p:nvGraphicFramePr>
        <p:xfrm>
          <a:off x="5029200" y="936173"/>
          <a:ext cx="4026444" cy="1917065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2014513"/>
                <a:gridCol w="2011931"/>
              </a:tblGrid>
              <a:tr h="4400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Уровень фруктозамина в сыворотке крови (ммоль/л)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</a:tr>
              <a:tr h="2698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Норма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2—2,8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</a:tr>
              <a:tr h="4324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Удовлетворительная компен­сация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2,8—3,2</a:t>
                      </a:r>
                      <a:endParaRPr lang="ru-RU" sz="11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  <a:tr h="2774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Декомпенсация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&gt;3,7</a:t>
                      </a:r>
                      <a:endParaRPr lang="ru-RU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920342" y="3126756"/>
            <a:ext cx="4223657" cy="33194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оценке результатов необходимо учесть, что неко­торые сопутствующие патологические состояния могут изменять уровень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фруктозамина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например при почечной недостаточности, гипотиреозе его уровень повышается, а при нефротическом синдроме, диабетической нефропатии, гипертиреозе — снижается.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Прием аскорбиновой кислоты также снижает уровень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фруктозамина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Диагностическая ценность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Этот тест является достоверным средним показателем содержания сахара в крови за последние 3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нед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6442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37731" y="211509"/>
            <a:ext cx="4572000" cy="663580"/>
          </a:xfrm>
          <a:prstGeom prst="rect">
            <a:avLst/>
          </a:prstGeom>
          <a:solidFill>
            <a:srgbClr val="00B050"/>
          </a:solidFill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Дополнительные лабораторные тесты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4171" y="994832"/>
            <a:ext cx="8752115" cy="58694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некоторых случаях для уточнения диагноза, всесто­ронней оценки степени нарушения обмена веществ и для контроля лечения проводят дополнительные лабораторные тесты. К ним относятся следующие виды исследований: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гормонального обмена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Проинсулин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вещество, образующееся в бета-клетках поджелудочной железы. Распадается на инсулин и С-пептид. Его определение необходимо, чтобы различить разные фор­мы диабета, а также отличить диабет от других заболеваний поджелудочной железы.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Инсулин.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Оценивается секреторная способность бета-кле­ток. Определение его содержания в крови неинформативно при проведении инсулинотерапии.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С-пептид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вещество, отщепляющееся от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проинсулина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 количествах, пропорциональных инсулину, выработанно­му бета-клетками. При инсулинотерапии позволяет точно определить уровень собственного инсулина.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i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Амилин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белок, угнетающий секрецию инсулина. Его уровень возрастает на ранней стадии сахарного диабета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i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Лептин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гормон, угнетающий действие инсулина; вызы­вает чувство сытости. В норме выделяется жировой тканью в ответ на прием пищи и подавляет чувство голода. При сахарном диабете и (или) ожирении его действие нарушается. Лептин начинает вырабатываться в больших количествах, но чувство сытости не наступает даже при приеме обильного количества пищи. Возникает порочный круг — чем больше вырабатывается лептина, тем больше становится жировой ткани, а чем больше жировой ткани, тем больше вырабаты­вается лептина.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9623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2400" y="265489"/>
            <a:ext cx="8752115" cy="42886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Грелин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гормон, вызывающий чувство голода. Снижение его уровня рассматривается как фактор риска сахарного диабета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 и артериальной гипертензии. Увеличение его уровня происходит при снижении массы тела. В настоящее время считается, что наша масса тела напрямую зависит от состояния баланса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грелина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лептина.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Резистин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гормон, играющий важную роль в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появле¬нии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избыточной массы тела при сахарном диабете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типа. Производится жировыми клетками и делает ткани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челове¬ческого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организма резистентными к инсулину.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Определе¬ние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его уровня позволяет распознать предрасположенность к сахарному диабету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Адипонектин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белковое вещество, уровень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которо¬го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снижается при ожирении. Его секреция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стимулирует¬ся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инсулином. Противодействует отложению липидов на стенках артерий, снижает риск заболеваемости инфарктом миокарда, защищает органы и ткани от вредного действия гипергликемии.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Глюкагон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гормон, способствующий синтезу глюкозы в печени, антагонист инсулина. Недостаток инсулина при сахарном диабете сопровождается избытком глюкагона, что и является причиной повышения сахара крови.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53143" y="4714129"/>
            <a:ext cx="7696200" cy="165397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Иммунологические исследования — 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определение анти­тел к инсулину, бета-клеткам поджелудочной железы. Это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важно для определения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предклинической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скрытой формы сахарного диабета I типа.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Изучение состояния рецепторов к инсулину, 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снижение которых характерно для ожирения,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инсулинорезистентнос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ти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сахарного диабета.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821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8943" y="254887"/>
            <a:ext cx="7685314" cy="402520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Генетические исследования 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HLA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-типирование). Аббре­виатура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HLA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расшифровывается как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Human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Leucocyte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Antigens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что в переводе с английского означает «челове­ческие лейкоцитарные антигены». На поверхности клеток располагаются специфические структуры комплекса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HLA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которые позволяют организму распознавать собственные и чужеродные клетки. В случае необходимости они запус­кают процессы, направленные на удаление чужеродных клеток из организма.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будет работать этот механизм, определяется генами, расположенными в 6-й хромосоме. В лабораторных усло­виях из крови выделяется ДНК, которая используется для идентификации интересующих генов и обнаружения их поломки.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Если такая поломка существует, то можно заранее пред­сказать вероятность заболевания сахарным диабетом. В этом случае распознавание «своих и чужих» нарушается и орга­низм начинает уничтожать собственные бета-клетки, что и приводит к развитию болезни.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08467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37731" y="211509"/>
            <a:ext cx="4572000" cy="367216"/>
          </a:xfrm>
          <a:prstGeom prst="rect">
            <a:avLst/>
          </a:prstGeom>
          <a:solidFill>
            <a:srgbClr val="00B050"/>
          </a:solidFill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Кетоацидотическая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кома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45227" y="772360"/>
            <a:ext cx="6226629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Кетоацидотическая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кома (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кетоацидоз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—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это острое осложнение сахарного диабета, обусловленное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инсулино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­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вой недостаточностью и возникающими в результате этого гипергликемией, повышенным накоплением кетонов, что приводит к отравлению организма и в конечном счете потере сознания (коме).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Причины возникновения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 наиболее частым причинам, которые могут вызвать состояние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кетоацидоза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относятся следующие: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Инфекции (отмечается в 20—38 % случаев); из инфекций чаще всего это осложнение провоцирует грипп.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Первое проявление не диагностированного, а потому 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нелеченного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сахарного диабета (5—40% случаев).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Различные острые заболевания и состояния (10—20 % слу­чаев). Например, заболевания желудочно-кишечного тракта и почек; хирургические вмешательства, травмы; тяжелые психоэмоциональные стрессы, алкогольные и пищевые отравления; острый инфаркт миокарда, различные виды инсультов; воспалительные заболевания поджелудочной железы.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Пропуск введения инсулина или погрешности в коррек­ции сахара крови (до 33 % случаев).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Нарушение диеты и режима питания.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Применение различной сопутствующей лекарственной терапии. Например, длительное применение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глюкокорти­коидов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диуретиков, половых гормонов и др.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Изменение привычной физической активности в сторону ее уменьшения или увеличения.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07718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80657" y="0"/>
            <a:ext cx="5856514" cy="70076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развивается </a:t>
            </a:r>
            <a:r>
              <a:rPr lang="ru-RU" sz="1400" b="1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кетоацидотическая</a:t>
            </a: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кома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недостатке инсулина возникает повышение сахара крови по следующим причинам: во-первых, страдает дос­тавка его в клетки, во-вторых, голодные клетки заставляют организм вырабатывать еще большее количество глюкозы, в-третьих, включаются механизмы резервного энергоснаб­жения. В результате начинается распад липидов и белков. Часть веществ в результате этого распада идет на синтез глюкозы (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глюконеогенез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часть используется в качест­ве поставщика энергии, что, в свою очередь, способствует образованию кетонов в большом количестве. Эти вещества обладают свойством подавлять выработку инсулина, что еще больше усугубляет гипергликемию. Для того чтобы избавить­ся от большого количества сахара и кетонов, они выводятся с мочой, а кетоны еще и с выдыхаемым воздухом. Поэтому количество выделяемой мочи увеличивается, а это приводит к обезвоживанию организма, дыхание приобретает харак­терные черты, становится редким, шумным и глубоким. Это дыхание называется по имени автора, его описавшего, — 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дыхание 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Куссмауля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Но количество образующейся глюкозы и кетонов нарастает с такой скоростью (клетки-то остают­ся «голодными», вот и увеличенное производство глюкозы и кетонов не останавливается!), что организм не успевает их выводить. В результате накопления в крови большого коли­чества кетонов возникает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закисление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(ацидоз) крови. Кстати говоря, еще у древних (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Петрониус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в. н. э.) была пословица: «Всюду где есть сладкое, найдешь и кислое» («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Ubicun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que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dulce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est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ibi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acidum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invenies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»). Это весьма точно отражает состояние крови при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кетоацидозе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Если вовремя не принять энергичные меры, то это может привести к потере сознания, т. е. разовьется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кетоацидоти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ческая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кома.</a:t>
            </a:r>
            <a:endParaRPr lang="ru-RU" sz="1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98292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0628" y="80824"/>
            <a:ext cx="8871857" cy="67771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Клиническая картина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Начало развития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кетоацидоза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характеризуется следую­щими признаками (их называют 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ранними):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Чрезмерное, увеличенное выделение мочи (полиурия). Количество выделяемой мочи за сутки в среднем увеличи­вается до 3—4 л, хотя может доходить до 8—10 л и более;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постоянная выраженная жажда (полидипсия). Количество жидкости, которое требуется для утоления жажды может доходить до 8—10 л и более. Часто этот признак сочетается с сухостью во рту;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усталость, слабость, быстрое утомление;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головная боль;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появляется запах ацетона в выдыхаемом воздухе;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крови определяется сахар более 16,5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/л.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Затем, при отсутствии должной помощи, к этим симпто­мам присоединяются 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поздние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признаки: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тошнота и рвота;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боль в животе;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сухость кожи и слизистых оболочек (сухая, пергаментная кожа, сухой обложенный язык);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дыхание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Куссмауля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запах ацетона в выдыхаемом воздухе чувствуется на зна­чительном расстоянии;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снижение артериального давления.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конечном итоге состояние настолько ухудшается, что это приводит к изменению сознания, которое утрачивает­ся не сразу, а постепенно в течение некоторого времени. Сначала пациент заторможен, сознание спутанное, легкая сонливость сменяется глубоким сном, из которого его еще можно вывести путем энергичных действий. Затем насту­пает состояние, когда разбудить его уже невозможно. Такая полная утрата сознания называется комой. Указанные кли­нические симптомы нарастают медленно, в течение несколь­ких суток.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Такие признаки, как рвота, боли в животе, а при ощупы­вании брюшной стенки — болезненность могут имитировать так называемую клинику «острого живота» —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симптомоком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плекса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характерного для острой хирургической патологии со стороны органов брюшной полости. Об этом необходимо знать и помнить, поскольку у диабетиков это может быть причиной ошибочного диагноза. Подобная желудочно-кишечная сим­птоматика очень характерна для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кетоацидоза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(в отличие от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гиперосмолярной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комы, о которой речь пойдет ниже).</a:t>
            </a:r>
            <a:endParaRPr lang="ru-RU" sz="1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146930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10743" y="128083"/>
            <a:ext cx="4572000" cy="599811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Лечение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появлении ранних признаков необходимо срочное определение уровня глюкозы в крови и в моче, а также уровня ацетона в моче. Немедленно обратиться за помощью в лечеб­ное учреждение. При нарушении сознания окружающим необходимо срочно вызвать «скорую помощь».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Лечение проводится только в стационарных условиях.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Профилактика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Регулярная проверка сахара крови.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наличии ацетона в моче необходима срочная госпи­тализация!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Адекватная коррекция сахара крови.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Знание причин возникновения </a:t>
            </a:r>
            <a:r>
              <a:rPr lang="ru-RU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кетоацидоза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его симпто­мов, своевременное принятие соответствующих мер.</a:t>
            </a:r>
            <a:endParaRPr lang="ru-R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5" y="2104008"/>
            <a:ext cx="3962768" cy="2641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06518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76200" y="128307"/>
            <a:ext cx="4495800" cy="685059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Гиперосмолярная</a:t>
            </a: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(обезвоживающая) кома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152400" y="896569"/>
            <a:ext cx="4572000" cy="60856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 тем как определить, что кроется за названием этого осложнения, необходимо объяснить некоторые термины. Сам термин «осмос» означает процесс перемещения (диффузии) жидкости из менее концентрированного раствора в более концентрированный.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Осмотическое давление в крови поддерживается за счет динамического равновесия диффузионных процессов между кровью, клетками и межклеточным пространством. В силу развивающихся патологических процессов возникает повы­шение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осмолярности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крови (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гиперосмолярностъ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вследствие чего для ее уменьшения из менее концентрированного рас­твора — клеток организма, жидкость переходит в более кон­центрированный раствор — кровь. В результате жидкость как бы вытягивается из клеток и возникает их обезвоживание 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(дегидратация).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Теперь дадим определение этого осложнения.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Гиперосмолярная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кома —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это острое осложнение сахар­ного диабета, обусловленное инсулиновой недостаточностью и характеризующееся гипергликемией,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гиперосмолярностью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крови (без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кетоацидоза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и резко выраженным внутриклеточ­ным обезвоживанием (дегидратацией).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95800" y="80824"/>
            <a:ext cx="4572000" cy="677717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Причины возникновения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Причин, которые могут вызывать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гиперосмолярную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кому, очень много. Если охарактеризовать их в двух словах, то можно сказать, что это могут быть все состояния или болез­ни, которые способствуют потери жидкости организмом или увеличивают относительную инсулиновую недостаточность. К наиболее частым причинам, которые могут вызвать такие процессы, относятся: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инфекционные болезни (40—60% случаев);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первое проявление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недиагностированного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потому 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нелеченного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сахарного диабета (до 33% случаев);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острые заболевания (10—15% случаев). Например, трав­мы, ожоги, отморожения, кровопотеря, хирургические опе­рации, воспаление поджелудочной железы, болезни кишеч­ника, сопровождающиеся рвотой и поносом;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сопутствующая лекарственная терапия (менее 10 % слу­чаев). Чаще всего провоцируют это состояние мочегонные (особенно длительный прием), глюкокортикоидные гормоны, иммунодепрессанты;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пропуск введения инсулина (5—15% случаев).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Также способствуют развитию этого осложнения нару­шение диеты (злоупотребление сладостями), нарушение функции почек, пожилой возраст, психоэмоциональные стрессы.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40827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4572000" cy="692337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lnSpc>
                <a:spcPct val="107000"/>
              </a:lnSpc>
              <a:spcAft>
                <a:spcPts val="0"/>
              </a:spcAft>
            </a:pP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развивается </a:t>
            </a:r>
            <a:r>
              <a:rPr lang="ru-RU" sz="1600" b="1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гиперосмолярная</a:t>
            </a: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кома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Вследствие причин, которые были рассмотрены выше, возникает недостаток инсулина, и в крови начинает накап­ливаться глюкоза. В результате кровь сгущается и становит­ся более концентрированной. По-научному это называется увеличением 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осмолярного давления крови.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Затем в полном соответствии с законами физики происходит процесс переме­щения (диффузии) жидкости из менее концентрированного раствора (внутриклеточной жидкости) в более концентри­рованную кровь. Это означает, что клетки начинают терять много жидкости, но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осмолярность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все равно не уменьшается, так как в крови сахара много, и после превышения опреде­ленного барьера (более 9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ммоль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/л) он начинает выводиться с мочой. В результате организм теряет большое количество жидкости с мочой, и с нею из крови уходит много полезных веществ. Наступает обезвоживание клеток и, соответствен­но, нарушается работа всех органов, что и обусловливает соответствующую клиническую картину.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1358833"/>
            <a:ext cx="4572000" cy="376173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Клиническая картина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Начало развития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гиперосмолярной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комы характеризует­ся следующими признаками: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чрезмерное увеличение выделения мочи (полиурия). Количество выделяемой мочи за сутки в среднем увеличи­вается до 3—4 л, хотя может доходить до 8—10 л и более;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постоянная выраженная жажда (полидипсия). Количество жидкости, которое требуется для утоления жажды, может доходить до 8—10 л и более. Часто этот признак сочетается с сухостью во рту;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усталость, слабость, быстрое утомление;</a:t>
            </a: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сухость кожи и слизистых оболочек.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76313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38151"/>
            <a:ext cx="4452257" cy="60856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конечном итоге состояние настолько ухудшается, что это приводит к изменению сознания, которое утрачивается не сразу, а постепенно в течение некоторого времени. Сначала пациент заторможен, сознание спутанное, легкая сонливость сменяется глубоким сном, из которого его еще можно вывес­ти путем энергичных действий. Затем наступает состояние, когда разбудить его уже невозможно. Такая полная утрата сознания называется 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комой.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Нетрудно заметить, что приведенное выше описание кли­нической картины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гиперосмолярного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синдрома при диабете совпадает с признаками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кетоацидоза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Это объясняется тем, что эти признаки обусловлены повышенным сахаром крови. Однако имеются и различия. При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гиперосмолярности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отсут­ствует дыхание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Куссмауля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запах ацетона в выдыхаемом воздухе. Не наблюдается нарушений со стороны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желудочно­кишечного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тракта. Зато, как правило, присутствует разно­образная психоневрологическая симптоматика (галлюцина­ции, нарушение речи, парезы, параличи и др.), которая обыч­но проходят после ликвидации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гиперосмолярности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Часто отмечается высокая температура, которой не бывает при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кетоацидозе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50228" y="1327424"/>
            <a:ext cx="4506686" cy="35500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Лечение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появлении ранних признаков необходимо срочно определить уровень глюкозы в крови и в моче, а также уро­вень ацетона в моче. Немедленно обратиться за помощью в лечебное учреждение. При нарушении сознания у больного окружающие должны срочно вызвать «скорую помощь».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Лечение проводится только в стационарных условиях.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Профилактика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Регулярная проверка сахара крови.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Адекватная коррекция сахара крови.</a:t>
            </a:r>
            <a:endParaRPr lang="ru-RU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Знание причин возникновения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гиперосмолярности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ее симптомов, своевременное принятие соответствующих мер.</a:t>
            </a:r>
            <a:endParaRPr lang="ru-RU" sz="1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82468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9885" y="1526271"/>
            <a:ext cx="5944115" cy="514547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0849" y="158933"/>
            <a:ext cx="7935686" cy="388696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ПОЗДНИЕ ОСЛОЖНЕНИЯ САХАРНОГО ДИАБЕТА</a:t>
            </a:r>
            <a:endParaRPr lang="ru-RU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572164"/>
            <a:ext cx="4985657" cy="16004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</a:rPr>
              <a:t>К 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</a:rPr>
              <a:t>поздним осложнениям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</a:rPr>
              <a:t> сахарного диабета относятся патологические изменения со стороны сосудов (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</a:rPr>
              <a:t>ангиопа­тии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</a:rPr>
              <a:t> ) и нервной системы (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</a:rPr>
              <a:t>нейропатии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</a:rPr>
              <a:t>). В зависимости от того, сосуд какого калибра страдает, все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</a:rPr>
              <a:t>ангиопатии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</a:rPr>
              <a:t> под­разделяются на 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</a:rPr>
              <a:t>макроангиопатии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</a:rPr>
              <a:t>, т. е. болезни крупных сосудов, и 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</a:rPr>
              <a:t>микроангиопатии —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</a:rPr>
              <a:t> болезни мелких сосудов (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</a:rPr>
              <a:t>рис.).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99885" y="6061855"/>
            <a:ext cx="6142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ea typeface="Calibri" panose="020F0502020204030204" pitchFamily="34" charset="0"/>
              </a:rPr>
              <a:t>Рис.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379802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4572000" cy="699095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 </a:t>
            </a:r>
            <a:r>
              <a:rPr lang="ru-RU" sz="14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макроангиопатиям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относятся: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ишемическая болезнь сердца (стенокардия, инфаркт мио­карда) и возникающая в результате этого сердечная недо­статочность. Наличие сахарного диабета увеличивает риск возникновения острого инфаркта миокарда в 3—5 раз;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сосудистые заболевания головного мозга (инсульты). Наличие сахарного диабета увеличивает риск развития инсульта в 2—4 раза.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периферические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ангиопатии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(представляют собой хрони­ческие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окклюзионные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заболевания артерий нижних конеч­ностей).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Такие осложнения, как инфаркт миокарда, являющий­ся самой тяжелой формой ишемической болезни сердца и инсульт, подробно рассмотрены автором в других книгах.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 </a:t>
            </a: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микроангиопатиям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относят поражение мелких сосудов глаза (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ретинопатия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и почек (нефропатия).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Диабетическая стопа —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это позднее осложнение сахар­ного диабета, характеризующееся поражением и сосудов и нервов.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Все эти осложнения являются главной причиной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инва­лидизации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смертности больных диабетом, поэтому огром­ное внимание уделяется их изучению. В конце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XX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в. были проведены широкомасштабные исследования, посвященные изучению влияния различных режимов лечения сахарного диабета на частоту и степень тяжести поздних осложнений. Они позволили выработать современную стратегию лечения и профилактики этих осложнений.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452656"/>
            <a:ext cx="4572000" cy="629941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Исследование по контролю сахарного диабета и ослож­нений проводилось в США и Канаде с 1982 по 1993 гг. среди пациентов с сахарным диабетом 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Основные итоги исследования: в группе пациентов, где применялась интенсивная инсулинотерапия и уровень саха­ра крови был близок к норме, риск всех осложнений снизился с 72 до 32%. При этом риск развития диабетической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рети­нопатии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снизился на 76%, диабетической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нейропатии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на 60%,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микроальбуминурии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на 39%, протеинурии — на 54 % (последние два осложнения — признаки диабетической нефропатии).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ходе исследований были отмечены и побочные эффекты интенсивного лечения диабета. Они выразились в трехкрат­ном увеличении частоты развития гипогликемии. Однако, по мнению авторов исследования, преимущества снижения осложнений значительно превосходят риск развития гипо­гликемии при интенсивной терапии.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Второе исследование —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Проспективное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изучение диа­бета проходило в Англии в течение 20 лет с 1976 по 1997 г. Оно было посвящено изучению влияния различных методов лечения гликемии и артериальной гипертензии на развитие осложнений у пациентов с сахарным диабетом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43780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26229" y="80824"/>
            <a:ext cx="5878286" cy="67604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результате этого исследования было установлено, что интенсивная тактика лечения гипергликемии (снижение уровня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гликированного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гемоглобина фракции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HbAlc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 7,9 до 7,0%) в течение 10 лет приводила к снижению риска раз­вития: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любого осложнения или смерти, связанных с сахарным диабетом, на 12%;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микроангиопатий на 25%;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инфаркта миокарда на 16%;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ретинопатии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(в течение 12 лет) на 21%;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альбуминурии (в течение 12 лет) на 33%.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Тактика строгого контроля артериального давления (сни­жение артериального давления со 154/87 до 144/82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ммрт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ст.) в течении 9 лет снижает риск: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любых осложнений сахарного диабета на 24%;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смерти, связанной с сахарным диабетом и его осложне­ниями, на 32 %;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инсультана44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%;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микроангиопатий на 37 %;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сердечной недостаточности на 56 %;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прогрессирования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ретинопатии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на 34%;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ухудшения зрения на 47 % 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Побочными эффектами такого интенсивного лечения сни­жения уровня гликемии является увеличение гипогликемий, однако тяжелые гипогликемии у пациентов с диабетом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 относительно редки и чаще возникают при приеме препара­тов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суфанилмочевины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чем при инсулинотерапии.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Достичь целевого уровня снижения гликемии удается не более чем в 20—25% случаев, однако любое снижение при­несет ощутимую пользу.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97239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171" y="0"/>
            <a:ext cx="8588829" cy="694254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Чем опасен повышенный сахар крови для глаз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сахарном диабете в результате гипергликемии могут развиваться заболевания глаз, приводящие к нарушению зрения вплоть до его утраты. Наиболее часто встречающимся и опасным осложнением является 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диабетическая </a:t>
            </a:r>
            <a:r>
              <a:rPr lang="ru-RU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ретино­патия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.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Причины развития </a:t>
            </a:r>
            <a:r>
              <a:rPr lang="ru-RU" sz="1600" b="1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ретинопатии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Самыми главными причинами, от которых зависит воз­никновение и скорость развития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ретинопатии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является уро­вень глюкозы крови и продолжительность диабета. К дру­гим важным факторам относят возраст, наличие и степень артериальной гипертензии, нарушение липидного обмена, курение, заболевания почек и беременность.</a:t>
            </a: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развивается </a:t>
            </a:r>
            <a:r>
              <a:rPr lang="ru-RU" sz="1600" b="1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ретинопатия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358775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Сетчатка выстилает глаз изнутри и воспринимает свет. Питание к сетчатке подводится мелкими сосудами, которые поражаются при повышенном содержании сахара в крови. В результате ухудшается кровообращение, на стенках сосу­дов возникают </a:t>
            </a:r>
            <a:r>
              <a:rPr lang="ru-RU" sz="16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мешковидные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утолщения (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аневризмы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нару­шается проницаемость сосудов, возникает отек сетчатки. Как правило, на этой стадии зрение не страдает, за исключением тех случаев, когда отек затрагивает центральную часть сет­чатки (она называется 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макулой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 Это осложнение называют </a:t>
            </a:r>
            <a:r>
              <a:rPr lang="ru-RU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макулярным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отеком,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 он проявляется ухудшением зрения. На следующей стадии, для того чтобы компенсировать ухуд­шающееся кровообращение, начинается разрастание новых сосудов, поэтому эту стадию называют </a:t>
            </a:r>
            <a:r>
              <a:rPr lang="ru-RU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пролиферативной, 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отличие от первой стадии, когда такого разрастания не про­исходит (поэтому ее называют </a:t>
            </a:r>
            <a:r>
              <a:rPr lang="ru-RU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непролиферативной</a:t>
            </a:r>
            <a:r>
              <a:rPr lang="ru-RU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). Новые сосуды слабые и тонкие, они часто разрываются, дают кро­воизлияния, могут спровоцировать отслойку сетчатки. Все это может привести к потере зрения. К сожалению, только в пролиферативной стадии пациенты начинают обращаться к офтальмологу в связи с появлением жалоб на ухудшение зрения.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35716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25236"/>
            <a:ext cx="4572000" cy="58551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Клиническая картина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Как правило, симптомы появляются при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далекозашедшей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(пролиферативной) стадии поражения глаз. Поводом для немедленного обращения к врачу должно стать любое нарушение зрения (снижение остроты зрения на один или оба глаза, мушки, пятна, паутина, двоение и т. д.).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Профилактика</a:t>
            </a:r>
            <a:endParaRPr lang="ru-RU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Ценность профилактики обусловлена тем, что практиче­ски у всех пациентов с диабетом развивается в той или иной степени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ретинопатия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но длительное время эта патология может себя никак не проявлять, а клинические симптомы появляются уже 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далекозашедшей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стадии болезни. Поэто­му необходимо проводить регулярные обследования зрения у специалиста, даже при отсутствии какой-либо симптома­тики. При диабете I типа скрининг необходимо проводить через 5 лет после установления диагноза, а при диабете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 — сразу после установления диагноза (это объясня­ется тем, что при диабете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II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типа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ретинопатию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имеет каждый третий). В зависимости от выявленной клинической ситуации регулярность дальнейших обследований определит врач, но они должны быть не реже 1 раза в 1—2 года.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0"/>
            <a:ext cx="4572000" cy="70076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Исследования показали, что самой эффективной профи­лактикой нарушения зрения является хороший контроль содержания сахара в крови. И наоборот, чем выше сахар крови и чем длительнее он повышен, тем больше вероятность развития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ретинопатии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соблюдать осторожность при приеме неко­торых лекарственных средств, способных повысить уровень гликемии и внутриглазное давление.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Тщательное лечение сопутствующей патологии (артери­альная гипертензия, нарушение липидного обмена) также способствует снижению риска развития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ретинопатии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не вызывать отслойку сетчатки в пролифератив­ной стадии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ретинопатии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нужно избегать любой тяжелой физической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нагрузки</a:t>
            </a:r>
            <a:r>
              <a:rPr lang="ru-RU" sz="1400" baseline="300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наклонов туловища (не наклоняться, а приседать!).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Лечение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Своевременно начатое лечение сахарного диабета снижа­ет риск слепоты на 90 %!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Непосредственное лечение нарушений зрения — удел специалистов и зависит от конкретной клинической ситуа­ции. Однако необходимо подчеркнуть тот факт, что ника­кое, даже самое современное, лечение не будет достаточно эффективным без воздействия на факторы риска — без коррекции сахара крови, лечения сопутствующей патологии (артериальной гипертензии, коррекции липидов крови).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91367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966322" y="548680"/>
            <a:ext cx="7165880" cy="8181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916832"/>
            <a:ext cx="8307453" cy="49163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И.И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Мельниченко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Фадеев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В.В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«Эндокринология». Учебник. –М.: «Медицина», 2000. Стр. 632.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Гарднер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Шобек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Д. Базисная и клиническая эндокринология / под ред. Г. А. Мельниченко. — М.: 2015. — Стр. 169.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перераб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и доп. — М.: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ГЭОТАР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-Медиа, 2018. — Стр. 832. 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Проверенный поставщик медицинской информации с 1899 года. 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1400" u="sng" dirty="0" err="1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www.msdmanuals.com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en-US" sz="1400" u="sng" dirty="0" err="1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ru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 Health Organization (WHO). ICD-10 classification of mental and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behavioural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disorders: diagnostic criteria for research 1993. — Geneva (Switzerland), 1993.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Calabria A. Growth hormone deficiency in children // MSD Manual. — 2018.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Шестакова М. В., Максимова М. А.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Федеральная целевая программа «Сахарный диабет». Методические рекомендации. М., 2002.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Российская ассоциация эндокринологов. Федеральные клинические рекомендации по ведению детей с эндокринными заболеваниями. — М., 2014 — С. 338.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Kurtoglu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S.,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Ozdemir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A.,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Hatipoglu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N. Neonatal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hipopituitarism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approaches to diagnosis and treatment // J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Clin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Res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Pediatr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Endocrinol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— 2019; 11 (1): 4-12.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ссылка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Мельниченко Г. А., Фадеев В. В. Эндокринология. — М., 2015. — С. 59.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Петеркова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В. А.,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Малиевский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О. А. Детская эндокринология. — М., 2016. — С. 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Centers for Disease Control and Prevention. National diabetes fact sheet. U. S. Department of Health and Human Services, Centers for Disease Control and Prevention.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Atlanta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2004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82193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249626" y="2720617"/>
            <a:ext cx="7776480" cy="11521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mtClean="0"/>
              <a:t>СПАСИБО ЗА ВНИМАНИЕ</a:t>
            </a:r>
            <a:r>
              <a:rPr lang="en-US" smtClean="0"/>
              <a:t> !</a:t>
            </a:r>
            <a:r>
              <a:rPr lang="ru-RU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72501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7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7" id="{A370F705-8741-4A40-9E48-6EECAD9C8CE6}" vid="{6A16921B-132C-4AAC-9C61-91C712BD9EA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Тема17</Template>
  <TotalTime>2250</TotalTime>
  <Words>10239</Words>
  <Application>Microsoft Office PowerPoint</Application>
  <PresentationFormat>Экран (4:3)</PresentationFormat>
  <Paragraphs>473</Paragraphs>
  <Slides>64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9" baseType="lpstr">
      <vt:lpstr>Arial</vt:lpstr>
      <vt:lpstr>Calibri</vt:lpstr>
      <vt:lpstr>Calibri Light</vt:lpstr>
      <vt:lpstr>Times New Roman</vt:lpstr>
      <vt:lpstr>Тема17</vt:lpstr>
      <vt:lpstr>Презентация PowerPoint</vt:lpstr>
      <vt:lpstr>ПЛАН:</vt:lpstr>
      <vt:lpstr>Что такое сахарный диабет?</vt:lpstr>
      <vt:lpstr>КАК РАЗВИВАЕТСЯ САХАРНЫЙ ДИАБЕТ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Причины возникновения сахарного диабета I типа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КЛАССИФИКАЦИЯ САХАРНОГО ДИАБЕТА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КЛИНИЧЕСКИЕ ПРИЗНАКИ САХАРНОГО ДИАБЕТА</vt:lpstr>
      <vt:lpstr>Презентация PowerPoint</vt:lpstr>
      <vt:lpstr>Презентация PowerPoint</vt:lpstr>
      <vt:lpstr>ДИАГНОСТИКА САХАРНОГО ДИБЕТА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Lecture9_Diabetes mellitus. Лекция 9_ Сахарный диабет</dc:title>
  <dc:creator>M.Aysacheva</dc:creator>
  <cp:lastModifiedBy>DELL</cp:lastModifiedBy>
  <cp:revision>45</cp:revision>
  <dcterms:created xsi:type="dcterms:W3CDTF">2021-05-23T11:57:47Z</dcterms:created>
  <dcterms:modified xsi:type="dcterms:W3CDTF">2021-05-26T07:35:00Z</dcterms:modified>
</cp:coreProperties>
</file>