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9" r:id="rId1"/>
  </p:sldMasterIdLst>
  <p:sldIdLst>
    <p:sldId id="31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9" r:id="rId39"/>
    <p:sldId id="298" r:id="rId40"/>
    <p:sldId id="297" r:id="rId41"/>
    <p:sldId id="296" r:id="rId42"/>
    <p:sldId id="303" r:id="rId43"/>
    <p:sldId id="304" r:id="rId44"/>
    <p:sldId id="305" r:id="rId45"/>
    <p:sldId id="302" r:id="rId46"/>
    <p:sldId id="301" r:id="rId47"/>
    <p:sldId id="300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6" r:id="rId56"/>
    <p:sldId id="317" r:id="rId5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3" autoAdjust="0"/>
    <p:restoredTop sz="94660"/>
  </p:normalViewPr>
  <p:slideViewPr>
    <p:cSldViewPr snapToGrid="0">
      <p:cViewPr varScale="1">
        <p:scale>
          <a:sx n="86" d="100"/>
          <a:sy n="86" d="100"/>
        </p:scale>
        <p:origin x="4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51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82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64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54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21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696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20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152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76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00929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411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52126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50631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53022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40273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6831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683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9B482E8-6E0E-1B4F-B1FD-C69DB9E858D9}" type="datetimeFigureOut">
              <a:rPr lang="en-US" smtClean="0"/>
              <a:pPr/>
              <a:t>5/29/2021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047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8872466" y="370542"/>
            <a:ext cx="2755326" cy="1404644"/>
          </a:xfrm>
          <a:prstGeom prst="rect">
            <a:avLst/>
          </a:prstGeo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2580968" y="2610446"/>
            <a:ext cx="7669161" cy="870813"/>
          </a:xfrm>
          <a:prstGeom prst="rect">
            <a:avLst/>
          </a:prstGeom>
        </p:spPr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US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ПАТОЛОГИЯ ФОСФОРНО-КАЛЬЦИЕВОГО ОБМЕНА, ПАРАЩИТОВИДНЫХ ЖЕЛЕЗ И КОСТНОГО МЕТАБОЛИЗМА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80968" y="3531837"/>
            <a:ext cx="766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Lecture_</a:t>
            </a:r>
            <a:r>
              <a:rPr lang="ru-RU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Pathology of phosphorus-calcium metabolism of the parathyroid glands and bone metabolism.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340978" y="6239867"/>
            <a:ext cx="328681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15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15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15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2022163" y="95334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50711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797559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ПЛАН ЛЕКЦИИ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869441"/>
            <a:ext cx="10018713" cy="37591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Анатомия и физиология паращитовидных желез. Фосфорно-кальциевый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обмен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Биосинтез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секреция гормонов, регулирующих фосфорно-кальциевый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обмен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Методы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обследования больных с заболеваниями паращитовидных желез и нарушениями фосфорно-кальциевого обмена 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остеопенией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Заболевания, связанные с нарушением функции паращитовидных желез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1191" y="0"/>
            <a:ext cx="6460809" cy="65532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Анатомия и физиология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3520" y="751842"/>
            <a:ext cx="8026400" cy="589279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355600" algn="just">
              <a:lnSpc>
                <a:spcPct val="120000"/>
              </a:lnSpc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Паращитовидные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(околощитовидные) железы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располагаются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задней поверхности щитовидной железы вне ее капсулы около верхнего и нижнего полюсов, имеют округлую форму, диаметр до 5 мм, массу до 0,5 г. Обычно у человека 2 пары паращитовидных желез (верхние и нижние). Число и локализация паращитовидных желез могут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существенно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варьировать, доходя иногда до 12 пар. Дополнительные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паращитовидные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железы встречаются в ткани щитовидной и вилочковой желез, в переднем и заднем средостении, в перикарде, позади пищевода, в области бифуркации общей сонной артерии. Кровоснабжение паращитовидных желез осуществляется в основном ветвями щитовидной артерии, из-за чего и возможны повреждения этих желез при операциях на щитовидной железе (рис. 11.1).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Паренхима желез состоит из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паратироцитов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среди которых выделяют главные, окрашивающиеся основными красителями,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оксифильные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клет-ки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Главные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паратироциты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гормонально-активные клетки, которые под-разделяются на светлые клетки, преобладающие у детей, плохо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прокраши-вающиеся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большинством красителей (слабо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базофильны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и темные клетки, преобладающие у взрослых (окрашиваются основными красителями: кис-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железным гематоксилином).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Оксифильные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паратироциты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(«покоя-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щиеся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*- клетки) появляются в возрасте 10 лет, они гормонально-неактивны.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4720" y="1747520"/>
            <a:ext cx="3474720" cy="293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57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361440"/>
            <a:ext cx="10018713" cy="514095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Основным гормоном паращитовидных желез является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полипептид с одной аминокислотной цепью, состоящей из 84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аминокислотных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остатков, с молекулярной массой около 9500.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принимает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участие в поддержании гомеостаза кальция, при снижении уровня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секреция гормона стимулируется, а при повышении — тормозится. Аналогичное действие на секрецию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оказывает магний, но в достаточно высоких фармакологических концентрациях. При снижении уровня общего кальция в крови до 1,8—2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/л скорость секреции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увеличивается в 5 раз. Секреция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возрастает под влиянием агонистов p-адренергических и ГТ-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гистаминных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повышенной потребности в кальции усиливается функция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паращитовидных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желез. Зарегистрирована также пульсирующая секреция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наиболее интенсивная в ночные часы.</a:t>
            </a:r>
          </a:p>
          <a:p>
            <a:pPr marL="0" indent="0" algn="just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35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6634" y="421641"/>
            <a:ext cx="10018713" cy="65532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Фосфорно-кальциевый обмен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8960" y="1300480"/>
            <a:ext cx="10934063" cy="503935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Повышение концентрации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ионизированного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кальция под действием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обусловлено в основном двумя эффектами. Во-первых, воздействуя непосредственно на остеокласты,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способствует высвобождению солей кальция из костной ткани, при этом в плазме возрастает уровень как кальция, так и фосфора. Под влиянием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увеличиваются число и активность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остеокластов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результате непосредственного воздействия его на рецепторы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остеобластов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продуцирующих местные тканевые факторы, активирующие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клет-ки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предшественники остеокластов. Эффекты кратковременного и дли-тельного воздействия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кость различны: короткое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преры-вистое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действие ведет к костеобразованию, длительное непрерывное — к деструкции. При избытке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возникает отрицательный костный баланс (уменьшение плотности костной ткани), что сопровождается избы-точным выделением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оксипролина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033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544320"/>
            <a:ext cx="10018713" cy="424688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Во-вторых, воздействуя на почечные канальцы,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понижает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фосфатов, вызывая фосфатурию. Кроме того, косвенно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влия-ние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фосфорно-кальциевый обмен связано с его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активиру-ющим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влиянием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la-гидроксилазу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почечных канальцев, в результате чего 25-оксихолекальциферол превращается в активный 1,25-диоксихолекаль-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циферол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fl,25-(OH)2-Dj,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кальцитриол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08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609601"/>
            <a:ext cx="10018713" cy="5181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регуляции обмена кальция важную роль играет также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гормон, вырабатываемый в основном С-клетками щитовидной железы.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является пептидом, состоящим из 32 аминокислот. Подавляя активность остеокластов,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тормозит резорбцию костного мат-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рикса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тем самым вызывает высвобождение кальция и фосфатов. Уровни секреции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связаны обратной зависимостью. Основным стимулятором секреции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является повышение концентрации ионизированного кальция в крови, ингибитором —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снижение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уровня кальция. Интересно, что удаление щитовидной железы (с пара-фолликулярными клетками) у человека и животных не приводит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гипер-кальциемии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введение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здоровым лицам не приводит к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достоверному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снижению уровня кальция в крови.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выраженная межвидовая вариабельность; самый активный из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природных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был обнаружен 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лосося.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31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0" y="568960"/>
            <a:ext cx="11196320" cy="601472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Процесс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ремоделирования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кости делится на 5 фаз. В здоровом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взрослом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организме в фазе покоя находится до 80 %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трабекулярной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95 %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корти-кальной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костной ткани. Фаза активации, возникающая в каждом участке кости с интервалом 2—3 года, включает в себя пролиферацию и активацию предшественников остеокластов в гемопоэтической ткани, поступление и прикрепление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мультиядерных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остеокластов к поверхности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резорбируемого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участка. Далее следует фаза резорбции, которая продолжается около 1—3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Этот процесс заключается в расплавлении неорганического костного матрикса кости с последующей деградацией органического, что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обеспечи-вается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поступлением в участки резорбции ионов водорода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ферментов остеокластов. Переходная фаза длится 1—2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при этом в ре-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зорбированной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полости появляются остеобласты. Новообразование кости (образование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остеоида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начинается с откладывания остеобластами костно-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матрикса со скоростью 2—3 мкм в день, который через 5—10 дней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минерализуется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Процесс костеобразования длится около 3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полный цикл обновления кости в каждом участке занимает 4—8 мес. Общее обновление кости составляет приблизительно 4—10 % ежегодно В среднем пик костной массы формируется к 20 годам, затем наступает период относительного равновесия (плато), а с 35—40 лет начинается воз-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растная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физиологическая потеря массы кости со скоростью 0,3—0,5 % в год.</a:t>
            </a:r>
          </a:p>
        </p:txBody>
      </p:sp>
    </p:spTree>
    <p:extLst>
      <p:ext uri="{BB962C8B-B14F-4D97-AF65-F5344CB8AC3E}">
        <p14:creationId xmlns:p14="http://schemas.microsoft.com/office/powerpoint/2010/main" val="130333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483" y="264161"/>
            <a:ext cx="10018713" cy="103632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11.2.	Биосинтез и секреция гормонов, регулирующих фосфорно-кальциевый обмен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360" y="1503680"/>
            <a:ext cx="11236960" cy="485647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35560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образуется в околощитовидных железах из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предшественника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препропаратгормона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состоящего из 115 аминокислотных остатков. В дальнейшем путем отщепления 25 аминокислотных остатков образуется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который в свою очередь отличается 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личием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N-концевого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гексапептида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Биологическая активность человеческого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связана с фрагментами 1—29, 1—34 и 53—84 его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аминокислотной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цепи. В крови гормон циркулирует в трех основных формах: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интактный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молекулярной массой 9500, биологически активный карбоксильный фрагмент с молекулярной массой 7000—7500,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биологически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активный фрагмент с молекулярной массой 4000. Образование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фрагментов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происходит в печени и почках.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Действие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основано на его влиянии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клеток-мишеней при специфическом взаимодействии с мембранными ре-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цепторами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повышении внутриклеточного уровня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что приводит к сдвигам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транслокации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ионов кальция и фосфора. Поскольку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активирует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то повышенная по сравнению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нормативными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показателями экскреция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после введения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служит маркером чувствительности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7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67360"/>
            <a:ext cx="11216640" cy="60147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Как неоднократно указывалось, ключевым регулятором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функциональной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активности эндокринных желез и тканей, обеспечивающих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поддержание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фосфорно-кальциевого обмена, является сам ион кальция. Ген,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регули-рующий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образование рецептора к кальцию, локализован на хромосоме 3 в регионе 3ql3,3—q21; кроме того, в регуляции фосфорно-кальциевого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обмена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участвуют гены хромосомы 19 (19р и 19ql3). Обнаружение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кальцийчувствительных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рецепторов на поверхности клеток паращитовидных желез и почек позволило лучше понять воздействие на них кальция. Рецептор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относится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семейству G-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протеинсодержащих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активирует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протеинлипазу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ин^«&gt;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гибирует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паращитовидной железе он является ключе-’"'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медиатором ингибирования секреции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повышении концентрации кальция, а также влияет на экспрессию гена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пролиферацию гормонально-активной ткани. В почках рецептор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ингибирует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канальцевую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кальция и магния и, возможно, отвечает за нарушение концентрационной способности почек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Нарушения в структуре генов, кодирующих образование коллагена или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рецептора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витамина D, объясняют семейную предрасположенность к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остеопорозу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025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279401"/>
            <a:ext cx="10952480" cy="98043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Методы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обследования больных с заболеваниями паращитовидных желез и нарушениями фосфорно-кальциевого обмена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остеопенией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0010" y="1520613"/>
            <a:ext cx="4607188" cy="57626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Физические методы.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26076" y="2357648"/>
            <a:ext cx="4895056" cy="41853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обследование больных с нарушениями фосфорно-кальциевого обмена требует особой тщательности. При общем осмотре необходимо обращать внимание на изменение роста и массы тела, состояние и цвет кожных покровов, деформацию скелета, изменение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по-ходки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Можно отметить типичные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низкий рост, круглое лицо или же характерные для хондродистрофии пропорции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скелета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обратить внимание на типичную для остеомаляции или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«утиную походку», но при умеренной выраженности нарушений единственным симптомом, выявляемым при осмотре, может оказаться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укорочение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пястных костей или фаланг пальцев, типичное для стертых форм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псевдогиперпаратиреоза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07967" y="1520613"/>
            <a:ext cx="4622537" cy="57626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Лабораторные методы. 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71707" y="2357648"/>
            <a:ext cx="4895056" cy="41853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общего и ионизированного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кальция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крови, а также фосфора в крови и экскреции кальция и фосфора с мочой натощак по отношению к экскреции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являются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базисными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исследованиями для оценки фосфорно-кальциевого обмена. 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кальциурии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свидетельствует увеличение суточной экскреции кальция (более 250 мг у женщин и 300 мг у мужчин при суточном потреблении около 1000 мг кальция). Информативно также определение содержания кальция и фосфора в утренней порции мочи, поскольку в этом случае на исследование не влияет экзогенное поступление кальция с пищей.</a:t>
            </a:r>
          </a:p>
        </p:txBody>
      </p:sp>
    </p:spTree>
    <p:extLst>
      <p:ext uri="{BB962C8B-B14F-4D97-AF65-F5344CB8AC3E}">
        <p14:creationId xmlns:p14="http://schemas.microsoft.com/office/powerpoint/2010/main" val="229703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941394"/>
              </p:ext>
            </p:extLst>
          </p:nvPr>
        </p:nvGraphicFramePr>
        <p:xfrm>
          <a:off x="1524000" y="467360"/>
          <a:ext cx="10038080" cy="6073129"/>
        </p:xfrm>
        <a:graphic>
          <a:graphicData uri="http://schemas.openxmlformats.org/drawingml/2006/table">
            <a:tbl>
              <a:tblPr/>
              <a:tblGrid>
                <a:gridCol w="5022394"/>
                <a:gridCol w="5015686"/>
              </a:tblGrid>
              <a:tr h="654822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                                Маркеры 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костеобразования и костной </a:t>
                      </a: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резорбции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318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i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Маркеры </a:t>
                      </a:r>
                      <a:r>
                        <a:rPr lang="ru-RU" sz="2000" i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костеобразования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i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Маркеры </a:t>
                      </a:r>
                      <a:r>
                        <a:rPr lang="ru-RU" sz="2000" i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костной резорбции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75607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Щелочная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фосфатаза общая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Щелочная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фосфатаза костная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ru-RU" sz="20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Остеокальцин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ru-RU" sz="20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Пропептид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человеческого коллагена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I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типа (Р1СР)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Оксипролин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(экскреция с мочой) Коллагеновые перекрестные группы </a:t>
                      </a:r>
                      <a:r>
                        <a:rPr lang="ru-RU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Пиридинолин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(экскреция с мочой) </a:t>
                      </a:r>
                      <a:r>
                        <a:rPr lang="ru-RU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Деоксипиридинолин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N-концевой </a:t>
                      </a:r>
                      <a:r>
                        <a:rPr lang="ru-RU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телопептид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Тартратрезистентная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кислая фосфатаза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797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5218" y="1189356"/>
            <a:ext cx="5055341" cy="5762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рентгенологическом исследовании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75360" y="2182813"/>
            <a:ext cx="4895056" cy="431958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могут быть изучены различные кости скелета в зависимости от предполагаемого диагноза. Так,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рентгенограммы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трубчатых костей и кистей наиболее часто изучаются при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подозрении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этом обнаружение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поднадкостничного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остеолиза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и/или характерных кист ранее считалось одним из наиболее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достоверных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маркеров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Укорочение пястных костей — важный признак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. 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Наиболее широко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распространенным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общепринятым методом уста-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новления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диагноза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остеопороза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является визуальная оценка рентгенограмм скелета.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30721" y="1189356"/>
            <a:ext cx="4919344" cy="5762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Костная денситометрия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112953" y="2182812"/>
            <a:ext cx="4754879" cy="431958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ранней диагностики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используются методы костной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ден-ситометрии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позволяющие выявить потерю уже 2—5 % массы кости,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оце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-нить динамику плотности костной ткани в процессе развития заболевания или лечения. Применяются изотопные методы (моно-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двухфотонная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аб-сорбциометрия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рентгеновские (моно-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двухэнергетическая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абсорбциометрия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количественная компьютерная томография) и ультразвуковые методы.</a:t>
            </a:r>
          </a:p>
        </p:txBody>
      </p:sp>
    </p:spTree>
    <p:extLst>
      <p:ext uri="{BB962C8B-B14F-4D97-AF65-F5344CB8AC3E}">
        <p14:creationId xmlns:p14="http://schemas.microsoft.com/office/powerpoint/2010/main" val="154879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264161"/>
            <a:ext cx="10018713" cy="55270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остеопенических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процессах неясного происхождения важную роль в дифференциальной диагностике играет биопсия костной ткани из гребня крыла подвздошной кости. Она позволяет различить остеопороз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остеомаляцию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также другие виды патологии костной ткани,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гистоморфометрические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 биоптата уточняют тип обмена в костной ткани.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Одним из самых сложных этапов обследования является топическая диагностика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которая проводится при наличии веских подо-зрений на наличие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наиболее простых случаях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паратирома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или гиперплазия паращитовидных желез могут быть обнаружены уже при УЗИ паращитовидных желез, но чаще требуется сложный поиск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использованием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ряда инструментальных методов, тем более что около 10 % аденом находится в нетипичных местах. </a:t>
            </a:r>
          </a:p>
        </p:txBody>
      </p:sp>
    </p:spTree>
    <p:extLst>
      <p:ext uri="{BB962C8B-B14F-4D97-AF65-F5344CB8AC3E}">
        <p14:creationId xmlns:p14="http://schemas.microsoft.com/office/powerpoint/2010/main" val="126303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767841"/>
            <a:ext cx="10018713" cy="40233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Неинвазивные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методы включают сканирование с технецием-99, йодом-131 или 123 в комбинации с таллием- 201, а также компьютерное или магнитно-резонансное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томографическое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сследование.Все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 методы имеют 75 % чувствительность с частотой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ложноположительных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результатов около 10—30 %. Инвазивные методы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артериографию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селективный забор проб крови для определения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(чувствительность — 90 %).</a:t>
            </a:r>
          </a:p>
        </p:txBody>
      </p:sp>
    </p:spTree>
    <p:extLst>
      <p:ext uri="{BB962C8B-B14F-4D97-AF65-F5344CB8AC3E}">
        <p14:creationId xmlns:p14="http://schemas.microsoft.com/office/powerpoint/2010/main" val="395991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4461" y="142241"/>
            <a:ext cx="7578409" cy="69087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заболеваний, обусловленных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нарушением секреции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036320"/>
            <a:ext cx="10018713" cy="554735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1.	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i="1" u="sng" dirty="0">
                <a:latin typeface="Arial" panose="020B0604020202020204" pitchFamily="34" charset="0"/>
                <a:cs typeface="Arial" panose="020B0604020202020204" pitchFamily="34" charset="0"/>
              </a:rPr>
              <a:t>Патогенетические формы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Гиперфункционирующая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аденома (аденомы)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Гиперплазия околощитовидных желез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Множественная эндокринная неоплазия I типа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(синдром Вермера)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Множественная эндокринная неоплазия И типа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Сиппла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	</a:t>
            </a:r>
          </a:p>
          <a:p>
            <a:pPr marL="0" indent="0">
              <a:buNone/>
            </a:pPr>
            <a:r>
              <a:rPr lang="ru-RU" i="1" u="sng" dirty="0">
                <a:latin typeface="Arial" panose="020B0604020202020204" pitchFamily="34" charset="0"/>
                <a:cs typeface="Arial" panose="020B0604020202020204" pitchFamily="34" charset="0"/>
              </a:rPr>
              <a:t>Клинические формы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Костная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Остеопоротическая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        Фиброзно-кистозный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остеит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«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Педжетоидная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*-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Висцеропатическая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С преимущественным поражением почек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С преимущественным поражением желудочно-кишечного тракта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С преимущественным поражением нервно-психической сферы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Смешанная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61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4080" y="975360"/>
            <a:ext cx="10832463" cy="469391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Почечная патология: хроническая почечная недостаточность,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тубулопатия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(типа Олбрайта—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Фанкони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почечный рахит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Кишечная патология; 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Костная патология: остеомаляция синильная, пуэрперальная,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идио-патическая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Недостаточность витамина D; заболевания почек, заболевания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пече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-ни, наследственные ферментопатии (кальций-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фосфопеническая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наследуемые формы остеомаляции)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Злокачественные заболевания;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миеломная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болезнь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09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0" y="203199"/>
            <a:ext cx="11704320" cy="6482081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3.	Третичный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4.	Псевдо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5.	Гормонально-неактивные кистозные и опухолевые образования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околощитовидных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желез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6.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Врожденное недоразвитие или отсутствие околощитовидных желез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Идиопатический (аутоиммунный)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Послеоперационный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Лучевые повреждения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Повреждение околощитовидных желез при кровоизлиянии, инфаркте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Инфекционные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повреждения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7.	Псевдо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I тип — нечувствительность органов-мишеней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зави-симая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II тип — нечувствительность орта нов-мишеней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независимая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возможно, аутоиммунного генеза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8.	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Псевдопсевдогипопаратиреоз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39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351" y="264160"/>
            <a:ext cx="5363529" cy="507999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351" y="1178560"/>
            <a:ext cx="11296968" cy="520191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355600" algn="just"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заболевание, обусловленное гиперсекрецией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 учетом патогенетического принципа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подразделяется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первичный, вторичный и третичный.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Самостоятельным заболеванием является 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вторичный и третичный — синдромами, осложняющими течение других заболеваний (почечная недостаточность,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пр.).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первичное заболевание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паращитовидных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желез, проявляющееся избыточной продукцией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представляет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собой компенсаторную гиперфункцию и гиперплазию паращитовидных желез, развивающуюся при длительной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гиперфосфате-мии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различного генеза. При третичном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происходит раз-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витие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автономной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гиперпродукции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гиперплазированными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паращитовидными железами или формирование аденомы паращитовидных желез при длительно существующем вторичном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37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7679" y="975359"/>
            <a:ext cx="11216640" cy="548640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Солитарная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аденома (80 %), множественные аденомы (5 %)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Гиперплазия паращитовидных желез (15%)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Карцинома паращитовидных желез (&lt;5 %)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рамках синдромов множественных эндокринных неоплазий 1-го и 2-го типов (МЭН-I и МЭН-2)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II.	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 Почечный 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нормальной почечной функции: — 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нарушением всасывания кальция — патология печени (редко): цирроз (нарушение превращения хо-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лекальциферола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25-ОН-Оз),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холестаз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(нарушение резорбции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холекальциферола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	Дефицит витамина D (недостаточная солнечная экспозиция)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III.	Третичный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53284" y="304799"/>
            <a:ext cx="5424627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lvl="0" indent="-28575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  <a:r>
              <a:rPr 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endParaRPr 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78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8980489" cy="69596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Первичный </a:t>
            </a:r>
            <a:r>
              <a:rPr lang="ru-RU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i="1" u="sng" dirty="0">
                <a:latin typeface="Arial" panose="020B0604020202020204" pitchFamily="34" charset="0"/>
                <a:cs typeface="Arial" panose="020B0604020202020204" pitchFamily="34" charset="0"/>
              </a:rPr>
              <a:t>Этиология</a:t>
            </a:r>
            <a:r>
              <a:rPr lang="ru-RU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Чаще всего причиной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солитарная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аденома паращитовидной железы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значительно реже — аденомы множественные (5 %), еще реже (&lt;5 %) — рак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паращитовидной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железы. Первичная гиперплазия всех паращитовидных желез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встречается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примерно у 15 % больных.</a:t>
            </a:r>
          </a:p>
        </p:txBody>
      </p:sp>
    </p:spTree>
    <p:extLst>
      <p:ext uri="{BB962C8B-B14F-4D97-AF65-F5344CB8AC3E}">
        <p14:creationId xmlns:p14="http://schemas.microsoft.com/office/powerpoint/2010/main" val="319682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6941" y="223519"/>
            <a:ext cx="3453449" cy="609601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60" y="1076960"/>
            <a:ext cx="11541760" cy="536448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355600" algn="just">
              <a:buNone/>
            </a:pPr>
            <a:r>
              <a:rPr lang="ru-RU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Гиперпродукция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приводит к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избыточному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выведению через почки фосфата. Снижение плазменного уровня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последнего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стимулирует синтез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кальцитриола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[1,25-(OH)2-D3], который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спо-собствует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всасыванию избытка Са2+ в кишечнике. В далеко зашедших ста-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диях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процесса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усиливается за счет активации избытком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остеокластов. Избыток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приводит к ускорению обмена в костной ткани, ускорению костной резорбции и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костеобразования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образование новой кости отстает от ее рассасывания, что приводит к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генерализованному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остеопорозу и остеодистрофии, вымыванию кальция из костных депо и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гиперкальциурии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способствующей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повреждению эпителия почечных канальцев и образованию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камней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почках.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Нефрокальциноз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свою очередь ведет к снижению функции почек. В возникновении язвенного поражения желудка и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двенадцатиперстной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кишки важную роль играют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артериолосклерозом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кальцификацией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сосудов.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наряду с повышением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артериального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давления создает предпосылки для формирования гипертрофии левого желудочка, функцию которого также ухудшают типичные для </a:t>
            </a:r>
            <a:r>
              <a:rPr lang="ru-RU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клапанные, коронарные и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миокардиальные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кальцинаты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713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10007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889761"/>
            <a:ext cx="10018713" cy="390144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проявления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разнообразны. В настоящее время более чем в 50 % случаев диагноз ПГП устанавливают при случайном обнаружении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Симп-томатика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ПГП складывается из почечного, костного, нейромышечного и гастроинтестинального синдромов. В соответствии с этим выделяют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кост-ную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висцеропатическую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нервно-психическую и смешанную формы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ги-перпаратиреоза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Тяжелым осложнением ПГП является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кий криз </a:t>
            </a:r>
          </a:p>
        </p:txBody>
      </p:sp>
    </p:spTree>
    <p:extLst>
      <p:ext uri="{BB962C8B-B14F-4D97-AF65-F5344CB8AC3E}">
        <p14:creationId xmlns:p14="http://schemas.microsoft.com/office/powerpoint/2010/main" val="324441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1200" y="609600"/>
            <a:ext cx="10791823" cy="56895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Почечная симптоматика клинически выражена в 40—50 % случаев. Жажда и полиурия со снижением удельного веса мочи относятся к числу наиболее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ранних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симптомов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гиперпатиреоза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могут ошибочно расцениваться врачами как проявления несахарного диабета. Рефрактерный к АДГ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инсипидарный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(полиурия, полидипсия,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гипоизостенурия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-словлен нарушениями почечной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реабсорбции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воды в связи с нечувствительностью почечных канальцев к АДГ из-за массивной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гиперкальциурии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Нефролитиаз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часто сопровождающийся пиелонефритом,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встречается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25 % больных с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Значи-тельно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реже встречается, но тяжело протекает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нсфро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кальциноз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приводящий к прогрессирующей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почечной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недостаточности. Первичный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имеется примерно у 2—5 % всех пациентов с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мочека-менной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болезнью.</a:t>
            </a:r>
          </a:p>
        </p:txBody>
      </p:sp>
    </p:spTree>
    <p:extLst>
      <p:ext uri="{BB962C8B-B14F-4D97-AF65-F5344CB8AC3E}">
        <p14:creationId xmlns:p14="http://schemas.microsoft.com/office/powerpoint/2010/main" val="392032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8960" y="1503681"/>
            <a:ext cx="10934063" cy="44500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кардиоваскулярным проявлениям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относят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артериальную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гипертензию и аритмии. Гипертрофия левого желудочка,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выяв-ляемая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даже в группе лиц с минимальными проявлениями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гиперпарати-реоза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служит одним из факторов повышенной смертности при этом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забо-левании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Психоневрологические расстройства могут долгое время быть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единст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-венными проявлениями болезни; спектр их колеблется от депрессии до де-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менции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Разрушения позвоночника и возникающие корешковые расстрой-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приводят к появлению симптомов натяжения, параличам мышц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тазо-вого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пояса, нижних конечностей, парестезиям. Психическое возбуждение типично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гиперпаратиреоидного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криза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38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441" y="360681"/>
            <a:ext cx="11520802" cy="120395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Гиперкальциемический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криз в настоящее время встречается редко — менее чем у 5 % больных с ПГП. Криз развивается при уровне кальция в плазме около 4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/л и провоцируется длительным постельным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режи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-мом, назначением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тиазидных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диуретиков, препаратов кальция и витамина D. Назначение последних базируется на ошибочной врачебной гипотезе о наличии остеопороза без уточнения его специфического генеза.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7691" y="1828798"/>
            <a:ext cx="5261767" cy="46735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криз характеризуется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присоединением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симптоматике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проявлений поражения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центральной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нервной системы (сонливость, ступор, кома, психоз) вслед за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нарастающей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симптоматикой поражения желудочно-кишечного тракта (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анорексия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тошнота, рвота, запор, боли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эпигастрии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жажда). Быстро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развиваются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резкая слабость, обезвоживание, анурия, коматозное состояние, которое трудно дифференцировать от комы другого генеза. Тяжелейшим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невроло-гическим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осложнением является миопатия с вовлечением не только про-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ксимальных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отделов туловища, но и межреберных мышц и диафрагмы,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требующая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перевода пациента на искусственную вентиляцию легких. Типична лихорадка до 38—39 °C.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62526" y="1828798"/>
            <a:ext cx="5441793" cy="46735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ПГП базируется на данных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лабораторного и инструментального исследований. При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лабораторном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определяется в 90 % случаев ПГП. В 70 % случаев она сочетается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гипофосфатемией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Кроме того,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определяются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гиперкальциурия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гиперфосфатурия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повышение уровня щелочной фосфатазы в плазме и экскреции с мочой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гидрокси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Для ПГП характерна не только усиленная костная резорбция, но и повышенное костеобразование, т.е. высокий уровень костного обмена, чему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соответствует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высокое содержание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остеокальцина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который является маркером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остеобластической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функции.	"5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Диагноз ПГП подтверждается высоким уровнем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интактного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плазме, который удается выявить в 90 % случаев ПГП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79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304800"/>
            <a:ext cx="11765279" cy="21335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Рентгенологическим маркером ПГП является обнаружение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остеопороза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при этом характерны резкое истончение кортикального слоя костей,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появление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деформаций, кист, вздутий,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выпячиваний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Характерны явления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субпериостальной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резорбции: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поднадкостничного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рассасывания кости, особенно заметные в кистях. Рентгенологические изменения можно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условно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разделить на 3 типа: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6482" y="2606039"/>
            <a:ext cx="10180798" cy="397764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1)	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остеопоротический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генерализованный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остеопороз);</a:t>
            </a:r>
          </a:p>
          <a:p>
            <a:pPr marL="0" indent="0" algn="just">
              <a:buNone/>
            </a:pP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2)	классический (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osteodystrophia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fibrosa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cystica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generalisata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), при котором на фоне остеопороза выявляются кисты, деформации,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субпериостальная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резорбция, фиброзно-кистозный остеит;</a:t>
            </a:r>
          </a:p>
          <a:p>
            <a:pPr marL="0" indent="0" algn="just">
              <a:buNone/>
            </a:pP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3)	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педжетоидный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, при котором компактный слой не истончен, а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наобо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-рот, неравномерно утолщен, а в костях черепа выявляется «ватный рисунок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3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688" y="304800"/>
            <a:ext cx="11035664" cy="134112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При дифференциальной диагностике исключают состояния,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сопровождающиеся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гиперкальциемией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а также другие метаболические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" y="2174241"/>
            <a:ext cx="11765280" cy="432816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Злокачественные опухоли являются наиболее частой (60 %) причиной развития синдрома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Как правило, речь идет о раке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легкого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молочной железы,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болезни.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может иметь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остеолитический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генез при распространенном костном метастазировании и быть пара неопластической за счет опухолевой продукции пептида,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родственного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уровень которого повышен в 90 % случаев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опухолевой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болезни он не определяется.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последнем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случае обнаруживают увеличение СОЭ, белок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Бенс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-Джонса в моче, М-градиент при электрофорезе сыворотки, а также отсутствие повышения уровня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Вторичный и третичный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тиреотоксикоз, почечная недостаточность также входят в круг дифференциально-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диагнос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тических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проблем. Ключевыми в данной ситуации являются анамнез и на-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личие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явных костных признаков ПГП, а также уровень кальция, который при вторичном и третичном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нормальный.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Медикамен-тозная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развивается при передозировке витаминов D и А, лечении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тамоксифеном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диуретиками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27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487680"/>
            <a:ext cx="10018713" cy="593343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(деформирующий остеит) необходимо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дифференци-ровать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 «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педжетоидной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 формы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что позволяет сделать нормальный уровень кальция, фосфора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болезни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Стертые формы ПГП необходимо дифференцировать 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доброкачест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-венной семейной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гипокальциурической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возникающей вследствие мутации в гене, кодирующем образование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кальцийчувствитель-ных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рецепторов. В последнем случае уровень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нормальный, нет изменений в структуре костей и соматических признаков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гиперпарати-реоза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последние годы все чаще регистрируются субклинические (мягкие) формы ПГП, единственным проявлением которого являются такие мало-специфичные симптомы, как депрессия, слабость, расстройства сна и па-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мяти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Субклинический ПГП встречается все чаще, в основном в пожилом возрасте, и является крайне сложным для своевременной диагностики со-стоянием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60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1514" y="828041"/>
            <a:ext cx="8269289" cy="75692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Вторичный и третичный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1839" y="2519680"/>
            <a:ext cx="10708640" cy="30683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Этиология. Как следует из классификации, основными причинами вторичного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(ВГП) являются почечная недостаточность и болезни системы пищеварения. В соответствии с этим выделяют почечный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интестинальный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связи с широким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использованием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гемодиализа и увеличением продолжительности жизни больных с ХПН 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стал встречаться значительно чаще.</a:t>
            </a:r>
          </a:p>
        </p:txBody>
      </p:sp>
    </p:spTree>
    <p:extLst>
      <p:ext uri="{BB962C8B-B14F-4D97-AF65-F5344CB8AC3E}">
        <p14:creationId xmlns:p14="http://schemas.microsoft.com/office/powerpoint/2010/main" val="70818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7680" y="426720"/>
            <a:ext cx="11015343" cy="579119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Патогенез. К моменту перевода пациентов на гемодиализ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гистологические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изменения той или иной степени в костной ткани имеются у 90 % пациентов. Развитие вторичного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(ВГП)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хрони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-ческой почечной недостаточности (ХПН) в первую очередь связано с на-рушением образования в почках активного витамина D3 [1,25-(OH)2-D3]. Прогрессирующее увеличение плазменного уровня неорганического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-фора начинается уже при снижении скорости клубочковой фильтрации до 60 мл/мин и менее.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паращитовидными железами. Почечная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представляет собой комбинацию остеомаляции, развивающейся при дефиците 1,25-(OH)2-D3, и повышенной костной резорбции в результате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гиперпродукции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паратгор-мона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основе патогенеза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интестинальной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формы ВГП лежит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кальция и витамина D, которая приводит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гиперстимуляции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паращито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-видных желез. У больных после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гастрэктомии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встречаются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примерно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30 % случаев. </a:t>
            </a:r>
          </a:p>
        </p:txBody>
      </p:sp>
    </p:spTree>
    <p:extLst>
      <p:ext uri="{BB962C8B-B14F-4D97-AF65-F5344CB8AC3E}">
        <p14:creationId xmlns:p14="http://schemas.microsoft.com/office/powerpoint/2010/main" val="421666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84311" y="748453"/>
            <a:ext cx="4607188" cy="5762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картина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340377" y="1730054"/>
            <a:ext cx="4895056" cy="463010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клинической картине вторичного и третичного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доминируют симптомы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заболевания, чаще всего ХПН. Специфическими симптомами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являются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боли в костях, слабость в проксимальных отделах мышц, артралгии. Могут возникать спонтанные переломы и деформация скелета. Об-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разование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внекостных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кальцинатов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имеет различные клинические про-явления.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кальцификации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артерий могут развиваться ишемические из-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менения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На руках и ногах могут быть выявлены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периартикулярные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кальцинаты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Кальцификация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конъюнктивы и роговицы в сочетании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рециди-вирующим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конъюнктивитом обозначается как синдром «красного глаза».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744226" y="748453"/>
            <a:ext cx="4622537" cy="5762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607966" y="1730055"/>
            <a:ext cx="4895056" cy="463010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и интерпретация данных лабораторных исследований, как правило, затруднений не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представляет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поскольку на момент манифестации ВГП уже имеется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развернутая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картина длительно существующей почечной недостаточности. При ХПН почечную остеодистрофию дифференцируют от диализного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амилоидоза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(отложение 02-микроглобулинового амилоида в костях и суставах), при котором имеется повышение уровня р2-микроглобулина в плазме, а также от алюминиевой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717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11200" y="589278"/>
            <a:ext cx="5464967" cy="573023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лабораторных исследованиях выявляются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нор-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мальное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или несколько сниженное содержание кальция в плазме крови, высокий уровень щелочной фосфатазы, низкий уровень 1,25-(OH)2-D3. Наиболее чувствительным маркером ВГП, в частности, начинающейся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по-чечной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является повышение уровня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интактного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плазме крови.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Типичными рентгенологическими признаками ВГП являются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субпери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-остальная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субхондральная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резорбция костей кисти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акроостеолиз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), а также локтевых и тазобедренных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суставов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07966" y="589279"/>
            <a:ext cx="5096353" cy="573023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Лечение и профилактика. При хронической почечной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недостаточности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профилактика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остеопатии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показана при повышении уровня неорганического фосфора в плазме более 1,5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/л. При этом назначают кальцийсодержащие препараты, связывающие фосфаты (кальция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глюконат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лактат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цитрат), а также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фосфатсвязывающие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препараты алюминия. Кроме того, назначают препараты 1,25(OH)2D3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рокальтрол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под контролем экскреции кальция с мочой, которая не должна превышать 300 мг в сутки. При третичном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когда формируется автономная аденома, в ряде случаев показано оперативное лечение.</a:t>
            </a:r>
          </a:p>
        </p:txBody>
      </p:sp>
    </p:spTree>
    <p:extLst>
      <p:ext uri="{BB962C8B-B14F-4D97-AF65-F5344CB8AC3E}">
        <p14:creationId xmlns:p14="http://schemas.microsoft.com/office/powerpoint/2010/main" val="322176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6634" y="365760"/>
            <a:ext cx="10018713" cy="205231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заболевание, связанное с дефицитом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результате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выпадения или недостаточной функции паращитовидных желез, проявляющееся синдромом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различного генеза встречается у 0,2—0,3 % населения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480" y="2743200"/>
            <a:ext cx="11503023" cy="384048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Этиология. Наиболее частой формой является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послеоперационный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этом он развивается не столько в результате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полного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удаления желез, сколько за счет нарушения их кровоснабжения в связи с возникновением фиброза клетчатки в зоне оперативного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вмешательства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У квалифицированных хирургов, оперирующих на щитовидной железе, число случаев развития послеоперационного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должно превышать 2 %, а при повторных операциях ~ 5—10 %.</a:t>
            </a:r>
          </a:p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Спорадические формы идиопатического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встречаются, как правило, у молодых людей. Следует помнить, что идиопатическим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ги-попаратиреозом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манифестирует аутоиммунный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полигланду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лярный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 1-го типа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кандидополиэндокринный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синдром). Послед-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представлен триадой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Уайтекера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слизисто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-кожный кандидоз, 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(см. главу 12). Первые два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компонен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-та триады, как правило, манифестируют у детей до 10—12 лет. Позднее присоединяется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также ряд других аутоиммунных эндо-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кринных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(сахарный диабет I типа, первичный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неэндо-кринных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заболеваний (аутоиммунный гепатит,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68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3346" y="320041"/>
            <a:ext cx="4286569" cy="6959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Патогенез.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259840"/>
            <a:ext cx="10934063" cy="516127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Недостаток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приводит к повышению уровня фосфора в крови за счет снижения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фосфатурического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действия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почки, а также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обусловленной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снижением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всасывания кальция в кишечнике, уменьшением его мобилизации из костей и недостаточной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почечных канальцах, что отчасти связано с уменьшением синтеза в почках 1,25(ОН)Д)3, продукция которого контролируется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Таким образом, отличительной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особенностью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является ее сочетание с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гиперфосфатемией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других заболеваниях, протекающих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гипокальцие-мией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(дефицит или резистентность к витамину D), развивается вторичный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и, таким образом,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гипофосфатемия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приводят к универсальному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нарушению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проницаемости клеточных мембран и, таким образом, к повыше-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нервно-мышечной возбудимости и судорожной готовности,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вегетатив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-ной лабильности, а также отложению солей кальция во внутренних органах и стенках крупных сосудов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3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514" y="340361"/>
            <a:ext cx="7012304" cy="7569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3289" y="1198485"/>
            <a:ext cx="10018713" cy="51934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5560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Основные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клинические проявления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обусловлены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гиперфосфатемией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которые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приводят к повышению нервно-мышечной возбудимости и общей вегетативной реактивности, повышенной судорожной активности.</a:t>
            </a:r>
          </a:p>
          <a:p>
            <a:pPr marL="0" indent="35560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Различают латентную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манифестную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формы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Латентный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протекает без видимых внешних симптомов 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проявляется лишь при действии провоцирующих факторов или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выяв-ляется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при специальном исследовании. С одной стороны,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послеоперацион-ный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может манифестировать или быть случайно обнаружен спустя 10—15 лет после операции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шитовидной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железе. С другой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стороны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при остром развитии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например после экстирпации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шитовидной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железы, симптоматика развивается уже через несколько дней после операции.</a:t>
            </a:r>
          </a:p>
          <a:p>
            <a:pPr marL="0" indent="35560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Классическими симптомами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являются тетанические судороги скелетной мускулатуры в сочетании с парестезиями и различными вегетативными расстройствами, а также трофические нарушения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96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0" y="204611"/>
            <a:ext cx="6096000" cy="37637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Судорожные сокращения скелетной мускулатуры (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гипокальциемичес­кая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тетания) при идиопатической форме встречаются в 75 % случаев, а при послеоперационной — в 40 %. Парестезии и фибриллярные подергивания переходят в болезненные тонические судороги, протекающие при сохра­ненном сознании, симметрично вовлекающие сгибатели конечностей, ли­цевые мышцы («рука акушера», «конская стопа», «рыбий рот»), реже разги­батели спины (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опистотонус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Симптомы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Хвостека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(сокращение мимичес­кой мускулатуры при постукивании в месте выхода (n.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facialis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Труссо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(появление «руки акушера» через 2—3 мин после сдавления плеча манжет­кой тонометра) являются классическими и часто встречающимися, но не специфичными симптомами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(рис. 11.10). Спазмы гладкой мускулатуры проявляются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ларинго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бронхоспазмом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дисфагией, рвотой, поносом, запором. Из вегетативных проявлений для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ха­рактерны жар, озноб, сердцебиения, боли в области сердца.</a:t>
            </a:r>
            <a:endParaRPr lang="ru-RU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654" y="3077997"/>
            <a:ext cx="5885895" cy="7838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Эквивалентами тетанических судорог могут быть эпилептические при­падки. В связи с этим пациентам нередко ошибочно устанавливается диа­гноз эпилепсии.</a:t>
            </a:r>
            <a:endParaRPr lang="ru-RU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611417"/>
              </p:ext>
            </p:extLst>
          </p:nvPr>
        </p:nvGraphicFramePr>
        <p:xfrm>
          <a:off x="1613647" y="3956467"/>
          <a:ext cx="8222557" cy="288960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949824"/>
                <a:gridCol w="2728244"/>
                <a:gridCol w="3544489"/>
              </a:tblGrid>
              <a:tr h="20230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Клинические симптомы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гипопаратиреоза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233" marR="5233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872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Судорожные сокращения различных мышечных групп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Вегетативные нарушения Трофические нарушения Изменения психики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233" marR="523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Скелетных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Желудочно-кишечного тракта Дыхательных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Жар, озноб, головокружение,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ние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Катаракта, дефекты эмали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зу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роста волос, раннее поседение Неврозы, снижение памяти, эпилептиформные приступы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233" marR="523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Фибриллярные подергивания, тонические судороги; парестезии Дисфагия, рвота, понос или запор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Ларинго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и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бронхоспазм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боли в области сердца,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сердцебие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бов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ломкость ногтей, нарушение бессонница, депрессия, психозы,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233" marR="5233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07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utre 1177"/>
          <p:cNvPicPr/>
          <p:nvPr/>
        </p:nvPicPr>
        <p:blipFill>
          <a:blip r:embed="rId2"/>
          <a:stretch/>
        </p:blipFill>
        <p:spPr>
          <a:xfrm>
            <a:off x="8808720" y="0"/>
            <a:ext cx="3383280" cy="28041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12369" y="3000191"/>
            <a:ext cx="4079631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Рис. 11.10.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Симптом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Труссо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2781" y="0"/>
            <a:ext cx="6519588" cy="40476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Специфические изменения ЭКГ при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отсутствуют; как правило, определяется удлинение интервалов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Q—T.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больных с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офтальмологическом осмотре может быть выявлена катаракта, а при магнитно-резонансной томографии головы —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кальцификация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базальных ганглиев. Сама по себе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кальцифика­ция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базальных ганглиев (болезнь Фара) является частой (1—2 %) случайной находкой при компьютерной и магнитно-резонансной томографии у пожи­лых пациентов.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Кальцификация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базальных ганглиев нередко клинически манифестирует экстрапирамидной симптоматикой с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хореоатетозом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или паркинсонизмом.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22810" y="4896292"/>
            <a:ext cx="8292790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/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Другими трофическими нарушениями, часто встречающимися при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ги­попаратиреозе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являются нарушение роста волос и ногтей, дефекты зубной эмали, сухость кожи, остеосклероз.</a:t>
            </a:r>
          </a:p>
          <a:p>
            <a:pPr indent="363538" algn="just"/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Диагностика. Принципиальное диагностическое значение имеет указание в анамнезе на оперативные вмешательства на щитовидной железе.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7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8341" y="535259"/>
            <a:ext cx="8214731" cy="324191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63538"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Лабораторная диагностика базируется на выявлении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которые при нормальном уровне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креатинина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альбуми­на делают диагноз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весьма вероятным. Кроме того, при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ги­попаратиреозе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выявляются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гипомагниемия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гиперкальциурия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снижение экскреции с мочой фосфора 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уменьшение плазменного уровня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интактного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В ответ на введение пациенту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экскреция фосфата с мочой десятикратно увеличивается (проба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Элсворта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Ховарда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</a:p>
          <a:p>
            <a:pPr indent="363538" algn="just"/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дифференцируют от других заболеваний, протекающих с судорожным синдромом, а также от большой группы состояний и заболе­ваний, сопровождающихся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79687" y="4367725"/>
            <a:ext cx="6096000" cy="18490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всех доношенных новорожденных при развитии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не­обходимо исследовать уровень кальция в плазме крови у матери для исключения у нее субклинического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В этом случае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гиперкаль­циемия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 матери может приводить к подавлению функции паращитовид­ных желез у плода.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75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36375" y="0"/>
            <a:ext cx="9735671" cy="4626908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indent="363538" algn="just"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пациентов, перенесших операцию на щитовидной железе, необходи­мо дифференцировать стойкий и преходящий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Причиной преходящего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продолжительность которого, как правило, не превышает 4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нед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вероятно, являются обратимые нарушения кровоснаб­жения паращитовидных желез, а также высвобождение в кровь избытка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Как при стойком, так и при преходящем послеоперацион­ном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развивается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сочетании с судорож­ным синдромом уже на первые-вторые сутки после операции. Если после операции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сочетании с отсутствием адекватного подъема уровня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сохраняется более 4—12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нед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можно говорить о разви­тии стойкого послеоперационного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До этого срока паци­ентам рекомендуется назначать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монотерапию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препаратами кальция и лишь при подтверждении стойкого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добавлять препараты вита­мина D.</a:t>
            </a:r>
          </a:p>
          <a:p>
            <a:pPr indent="363538" algn="just"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Тяжелая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может развиться при остром и обширном распаде больших клеточных масс. Типичными клиническими ситуациями, при которых это наблюдается, являются острый панкреонекроз, распад опухоли при успешной цитостатической терапии злокачественных опухо­лей, тяжелый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рабдомиолиз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после травм, тяжелых судорожных припадков, интоксикаций. В данном случае, помимо тяжелой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опре­деляются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гипофосфатемия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высокий уровень внутриклеточных ферментов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лактатдегидрогеназа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креатинин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киназа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пр.) и мочевой кислоты, отмеча­ется выраженный 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ацидоз. W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4952316"/>
            <a:ext cx="7386918" cy="11462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Многие симптомы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могут встречаться при так называв мой гип ер вентиляционной тетании. В связи с этим при первичной поста­новке диагноза идиопатического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целесообразно исследо­вать газовый состав крови.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94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514" y="340361"/>
            <a:ext cx="7012304" cy="7569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Клинический пример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01589" y="1285737"/>
            <a:ext cx="10197352" cy="33565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Больной В,, 30 лет, 2 года назад перенес экстирпацию щитовидной железы по поводу папиллярного рака. После операции получал L-тироксин в дозе 150 мкг в день. В послеоперационном периоде отмечались судороги в руках и ногах, ощу­щение «ползания мурашек». Был назначен кальция карбонат в дозе 1,5 г в сутки, а в дальнейшем добавлен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тахистин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(10 капель ежедневно). На протяжении полу­тора лет сохранялись работоспособность и нормальное самочувствие. После по­пытки отмены карбоната кальция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тахистина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состояние постепенно ухудшалось: участились судороги в конечностях, появились спастические боли в животе и ощущение сдавливания в грудной клетке,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купировавшиеся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внутривенным вве­дением препаратов кальция. Постепенно присоединились снижение памяти, зре­ния.</a:t>
            </a: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лабораторном исследовании выявлены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(общий кальций 1,92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/л, ионизированный кальций 0,78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/л),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(2,06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/л),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гипокальциурия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удлинение интервала </a:t>
            </a: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Q—T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 ЭКГ. Обнаружена на­чальная катаракта обоих глаз. Уровень тиреотропного гормона 0,01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87514" y="4830753"/>
            <a:ext cx="8953474" cy="16731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Таким образом, у больного, подвергшегося радикальной операции по поводу папиллярного рака, правильно проводилось лечение первичного гипотиреоза: доза тироксина была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супрессивной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в связи с основным заболеванием, но не про­водилось необходимой коррекции возникшего послеоперационного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гипопарати­реоза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Был назначен препарат «Альфа-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Пз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Тева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в сочетании с карбонатом каль­ция ежедневно. Через 10 дней нормализовались уровни кальция и фосфора, пре­кратились судороги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514" y="340361"/>
            <a:ext cx="7012304" cy="7569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96000" y="1342769"/>
            <a:ext cx="6096000" cy="323479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Лечение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подразделяется на купирование тетанического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гипокальциемического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криза и поддерживающую терапию. Для купирования тетанического криза используется внутривенное введение 10—20 мл 10 % раствора глюконата кальция, в 10 мл которого содержится 90 мг элементарного кальция. Глюконат кальция рекомендуется вводить медленно, со скоростью не более 2 мл/мин. При повышении уровня каль­ция в плазме крови до 2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и более симптоматика, как правило, купи­руется. С особой осторожностью препараты кальция вводятся пациентам, получающим сердечные гликозиды; в этом случае внутривенное введение не рекомендуется.</a:t>
            </a:r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04246" y="4823053"/>
            <a:ext cx="6539754" cy="19366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6828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Для хронической поддерживающей терапии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использу­ются препараты кальция и витамина D. Вначале необходимо предпринять попытку назначения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монотерапии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препаратами кальция. У многих пациен­тов таким образом удается достичь удовлетворительной компенсации забо­левания, при этом не возникает проблем с возможными осложнениями те­рапии препаратами витамина D.</a:t>
            </a:r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35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21037" y="534614"/>
            <a:ext cx="8919882" cy="33308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 препаратов солей кальция возможно назначение глюконата, цитра­та,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лактата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хлорида и карбоната. При определении дозы препарата прин­ципиальное значение имеет содержание элементарного кальция в той или иной соли. Так, 1 г элементарного кальция содержится в 2,5 г карбоната кальция, в 5 г цитрата кальция, 4 г хлорида кальция 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 глюконата каль­ция. Обычная поддерживающая доза составляет 1,0—1,5 г элементарного кальция в сутки. При невозможности компенсации заболевания препа­ратами кальция дополнительно назначают препараты витамина D: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дигид­ротахистерол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(АТ-10,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тахистин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0,5—2 мг вдень (12—40 капель);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холекаль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циферол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вигантол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кальцинова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25 000—75 000 ME (40 000 ME = 1 мг);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-OH-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Dj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(альфа-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Тева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оксидевит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ванальфа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альфа-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кальцидиол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2— 4 мкг в день; 1,25(ОН)</a:t>
            </a:r>
            <a:r>
              <a:rPr lang="ru-RU" baseline="-25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</a:t>
            </a:r>
            <a:r>
              <a:rPr lang="ru-RU" baseline="-25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рокальтрол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1—3 мкг в день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05848" y="5546084"/>
            <a:ext cx="6096000" cy="98142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Контрольными параметрами при лечении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являются уровень кальция в плазме крови и уровень его экскреции с мочой.</a:t>
            </a:r>
          </a:p>
        </p:txBody>
      </p:sp>
    </p:spTree>
    <p:extLst>
      <p:ext uri="{BB962C8B-B14F-4D97-AF65-F5344CB8AC3E}">
        <p14:creationId xmlns:p14="http://schemas.microsoft.com/office/powerpoint/2010/main" val="303801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513" y="340361"/>
            <a:ext cx="7405423" cy="115390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псевдопсевдогипопаратиреоз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71053" y="1771786"/>
            <a:ext cx="6096000" cy="165397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Псевдогипопаратиреоз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(врожденная остеодистрофия Олбрайта) — редкий наследственный синдром, характеризующийся тканевой резистентностью к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паратгормону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увеличением функции паращитовидных желез, низкорослостью и скелетными аномалиями (укорочение пястных и плюсневых костей).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08176" y="3934775"/>
            <a:ext cx="7283824" cy="25661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Псевдогипопаратиреоз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(ПГПТ) явился первым эндокринным заболева­нием, на примере которого была доказана возможность существования фе­номена нарушения тканевой чувствительности к гормону (эндогенному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экзогенно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вводимому) при неизмененном механизме его секреции и нор­мальном плазменном уровне.</a:t>
            </a: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Патогенетически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выделяют ПГПТ 1-го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1b, 1с) и 2-го типов. Тип наследования псевдо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остается неясным. У лиц с остеодис­трофией Олбрайта имеется деления концевой части длинного плеча 2-й хромосомы. Соотношение женщин и мужчин составляет 2:1.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68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40351" y="156148"/>
            <a:ext cx="6869151" cy="29904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ПГПТ типа 1а обнаружено 50 % снижение активности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Gs-субъеди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ницы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аденилатциклазно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-рецепторных комплексов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Этот де­фект характерен не только для почечных рецепторов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но и для рецепторов других гормонов, что объясняет сочетание ПГПТ 1-го типа с резистентностью к другим белковым гормонам (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несахарный диабет, гипогликемический синдром). Для ПГПТ типа 1а характерны фе­нотипические признаки, обозначаемые как остеодистрофия Олбрайта: лу­нообразное лицо, низкорослость, ожирение, укорочение IV и V плюсневых и пястных костей,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гетеротопные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подкожные </a:t>
            </a:r>
            <a:r>
              <a:rPr lang="ru-RU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кальцинаты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экзостозы. Часто отмечается умственная отсталость.</a:t>
            </a:r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030081"/>
            <a:ext cx="8051181" cy="28296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ПГПТ типа 1b определяется нормальная активность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Gs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-субъеди­ницы. Развитие ПГПТ связано с дефектом самого рецептора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При ПГПТ типа 1с также определяется нормальная активность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Gs-субъ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единицы, а дефект, наиболее вероятно, локализован на уровне каталити­ческой субъединицы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аденилатциклазы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ПГПТ 2-го типа комплекс рецептор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аденилатцик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лаза функционирует нормально, но обнаруживается нарушение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цАМФ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-за-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висимого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клеточного ответа на введение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При экзогенном введении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обнаруживается адекватное повышение экскреции с мочой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цАМФ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однако при этом отсутствует увеличение экскреции фос­фата.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03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513" y="340361"/>
            <a:ext cx="7405423" cy="57403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Псевдопсевдогипопаратиреоз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097494"/>
            <a:ext cx="6096000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63538"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(ППГПТ) является фенокопией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псевдоги­попаратиреоза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без его биохимических маркеров. У больных имеются ти­пичные изменения фенотипа (остеодистрофия Олбрайта), характерные для ПГПТ 1а, несмотря на нормальный уровень кальция в крови и нормальный ответ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 введение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(ПГ). Некоторые больные с ПГПТ являются ближайшими родственниками больных с ПГПТ 1а. У многих па­циентов, которым первоначально ставили диагноз ППГПТ, в дальнейшем развивалась легкая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что позволило рассматривать ППГПТ как вариант ПГПТ типа 1а (табл. 11.1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348113"/>
              </p:ext>
            </p:extLst>
          </p:nvPr>
        </p:nvGraphicFramePr>
        <p:xfrm>
          <a:off x="6226038" y="3976186"/>
          <a:ext cx="5965962" cy="288181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47643"/>
                <a:gridCol w="885828"/>
                <a:gridCol w="908993"/>
                <a:gridCol w="766813"/>
                <a:gridCol w="651790"/>
                <a:gridCol w="2004895"/>
              </a:tblGrid>
              <a:tr h="11195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Синдром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Экскреция цАМФ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ответ на введение ПГ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Экскреция фосфата в ответ на введение ПГ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Резис­тентность к другим гормонам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Остеоди­строфия Олбрайта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Патогенез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  <a:tr h="293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ПГПТ 1а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■ 1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Дефект Gs-субъединицы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  <a:tr h="293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ППГПТ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Дефект Gs-субъединицы (?)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  <a:tr h="293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ПГПТ 1b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 •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Дефект рецептора ПГ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  <a:tr h="4405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ПГПТ 1с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Нормальная функция Gs- субъединицы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  <a:tr h="4405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ПГПТ 2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Дефект </a:t>
                      </a:r>
                      <a:r>
                        <a:rPr lang="ru-RU" sz="1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цАМФ</a:t>
                      </a: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-зависимого ответа на ПГ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69" marR="4469" marT="0" marB="0" anchor="ctr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369246" y="3563413"/>
            <a:ext cx="3746731" cy="322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Таблица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11.1. </a:t>
            </a: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Типы </a:t>
            </a:r>
            <a:r>
              <a:rPr lang="ru-RU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псевдогипопаратиреоза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12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5686" y="1385047"/>
            <a:ext cx="10615960" cy="519056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444500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Больной Л., 24 лет, предъявляет жалобы на судороги, преимущественно левой половины тела, лица, заторможенность, утомляемость, скованность в дви­жениях, снижение зрения. Считает себя больным с 14 лет, когда впервые отметил подергивания пальцев левой руки. Был установлен диагноз «судорожный син­дром» и назначено лечение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глюфералом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без существенного эффекта. С 25-летнего возраста отмечает резкое снижение зрения на правый глаз, выявлена катаракта. Объективно: рост 158 см, масса тела — 50 кг. Лицо округлое, непропорциональ­ное телосложение: крупная голова, относительно короткие конечности, укороче­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ние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IV пальца на обеих руках. Симптомы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Хвостека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Труссо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положительные. Ла­бораторные исследования: содержание кальция 1,77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(снижено), фосфора 1,12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(норма),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21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(норма), Набоковой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краниограм­ме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равномерное утолщение костей свода черепа, турецкое седло без особеннос­тей. При компьютерной томографии выявлена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кальцификация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базальных гангли­ев. Назначено лечение препаратом «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Алъфа-Оз-Тева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в дозе 2 мкг в сутки в сочета­нии с 1,0 г карбоната кальция с хорошим В основе диагностики ПГПТ лежат выявление положительного семей­ного анамнеза и обнаружение пороков развития, характерных для ПГПТ типа 1а в сочетании с биохимическими признаками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гипо­кальциемия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При всех типах ПГПТ, кроме 1а и 1с, ха­рактерные фенотипические изменения (остеодистрофия Олбрайта) отсутст­вуют. В большинстве случаев у пациентов с ПГПТ определяется повышен­ный уровень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интактного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что позволяет дифференцировать ПГПТ от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Дифференцировать типы ПГПТ помогает проба с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паратгормоном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определением экскреции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цАМФ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фосфата. Лечение всех видов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псевдогипопаратиреоза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подразумевает назначение препаратов витамина D в сочетании с препаратами кальция.</a:t>
            </a:r>
            <a:b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эффектом.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987514" y="340361"/>
            <a:ext cx="7012304" cy="7569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Клинический пример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16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987514" y="340361"/>
            <a:ext cx="7012304" cy="7569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Остеопороз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71600" y="1528365"/>
            <a:ext cx="10582835" cy="39714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indent="444500" algn="just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</a:pP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Остеопороз — системное заболевание скелета, характеризующееся сниже­нием массы кости в единице объема и нарушением </a:t>
            </a:r>
            <a:r>
              <a:rPr lang="ru-RU" sz="1600" dirty="0" err="1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микроархитектоники</a:t>
            </a: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костной ткани, приводящим к увеличению хрупкости костей и высокому риску их переломов. Это определение в настоящее время является обще­принятым, хотя с клинических позиций очевидно, что остеопороз в боль­шинстве случаев вторичен по отношению к тому или иному заболеванию и, строго говоря, является синдромом.</a:t>
            </a:r>
          </a:p>
          <a:p>
            <a:pPr indent="444500" algn="just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</a:pP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Наряду с термином «остеопороз» при оценке заболеваний скелета ис­пользуется термин «</a:t>
            </a:r>
            <a:r>
              <a:rPr lang="ru-RU" sz="1600" dirty="0" err="1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остеопения</a:t>
            </a: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», имеющий двоякий смысл. Во-первых, он используется для обозначения понятия «снижение минеральной плотности кости» и, во-вторых, при инструментальной оценке плотности кости в диа­пазоне критерия «Т» от —1 до —2,5.</a:t>
            </a:r>
          </a:p>
          <a:p>
            <a:pPr indent="444500" algn="just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</a:pP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Согласно данным ВОЗ, остеопороз как причина </a:t>
            </a:r>
            <a:r>
              <a:rPr lang="ru-RU" sz="1600" dirty="0" err="1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инвалидизации</a:t>
            </a:r>
            <a:r>
              <a:rPr lang="ru-RU" sz="1600" dirty="0">
                <a:ln w="3175" cmpd="sng">
                  <a:noFill/>
                </a:ln>
                <a:solidFill>
                  <a:schemeClr val="dk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смертности больных от переломов костей занимает 4-е место среди неин­фекционных заболеваний, уступая лишь болезням сердечно-сосудистой системы, онкологической патологии и сахарному диабету. Это обусловлено широкой распространенностью остеопороза, его многофакторной приро­дой, поздней диагностикой и несвоевременным началом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148150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4635" y="1470171"/>
            <a:ext cx="9278470" cy="43912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Остеопороз — одно из наиболее распространенных метаболических за­болеваний скелета, частота которого повышается с возрастом. Каждая тре­тья женщина после наступления менопаузы и более половины всех лиц в возрасте 75—80 лет имеют остеопороз, последствия которого: переломы тел позвонков и трубчатых костей — обусловливают значительный подъем за­болеваемости, инвалидности и смертности среди лиц пожилого возраста. Около 20 % больных с переломами шейки бедра умирают в течение 6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мес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после перелома, а из оставшихся 50 % становятся инвалидами. Затраты здравоохранения США на лечение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остеопоротических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переломов составля­ют 7—10 млрд долларов в год при населении 250 млн человек. В Велико­британии стоимость лечения остеопороза и его осложнений — 614 млн фунтов в год при населении 50 млн человек.</a:t>
            </a: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Частота переломов бедра является одним из показателей распростра­ненности остеопороза и значительно колеблется в разных странах: наиболее низкая в Южной Африке (6 на 1 000 000), наиболее высокая — в Скан­динавских странах (Швеция — 1391 на 100 000 населения старше 50 лет). Распространенность переломов бедра в европейских странах уменьшается с севера на юг и с запада на восток. В России среди населения двух городов (Ярославль и Электросталь) частота переломов бедренной кости составила 61 на 100 000.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16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7012304" cy="7569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Факторы риска развития остеопороза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39883" y="1068224"/>
            <a:ext cx="51880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Заболевания эндокринной системы Курение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Злоупотребление алкоголем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Злоупотребление кофеином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Непереносимость молочных продуктов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Длительное употребление лекарственных средств</a:t>
            </a:r>
          </a:p>
          <a:p>
            <a:pPr algn="just"/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Глюкокортикоиды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Тиреоидные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гормоны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Антикоагулянты (гепарин)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Антиконвульсанты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Препараты лития </a:t>
            </a:r>
          </a:p>
          <a:p>
            <a:pPr algn="just"/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Метотрексат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ЦиклоспоринА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Препараты тетрациклина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Диуретики (фуросемид)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Препараты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фенотиазина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Антациды, содержащие алюминий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340552" y="2610683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Агонисты гонадотропин-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рилизинг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-гор­мона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Этническая принадлежность (белая и азиатская расы) 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Семейная агрегация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Пожилой возраст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Женский пол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Низкая масса тела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Достижение низкого пика костной массы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Отсутствие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генерализованного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остеоартроза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Сидячий образ жизни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Избыточная физическая нагрузка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Низкое потребление кальция Избыточное потребление мяса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| Дефицит витамина D Ранняя менопауза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] Позднее начало менструаций</a:t>
            </a:r>
          </a:p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 Женский пол</a:t>
            </a:r>
          </a:p>
        </p:txBody>
      </p:sp>
    </p:spTree>
    <p:extLst>
      <p:ext uri="{BB962C8B-B14F-4D97-AF65-F5344CB8AC3E}">
        <p14:creationId xmlns:p14="http://schemas.microsoft.com/office/powerpoint/2010/main" val="147953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-1" y="0"/>
            <a:ext cx="7582829" cy="7569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Периоды аменореи до менопаузы Бесплодие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32410" y="1090379"/>
            <a:ext cx="8140390" cy="4815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Этиология и патогенез. Из приведенной на схеме 11.2 клас­сификации остеопороза явно видно, что большинство форм остеопороза скорее должны рассматриваться как симптоматические при целом ряде за­болеваний. В МК.Б-10 различаются остеопороз с патологическими перело­мами костей и без патологических переломов. По морфологическим при­знакам выделяют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трабекулярный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кортикальный и смешанный остеопороз, по метаболической активности — остеопороз с высоким костным обменом, с низким уровнем метаболизма костной ткани и с нормальными показате­лями костного метаболизма.</a:t>
            </a:r>
          </a:p>
          <a:p>
            <a:pPr indent="363538" algn="just">
              <a:lnSpc>
                <a:spcPct val="107000"/>
              </a:lnSpc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Скорость потери костного вещества зависит от многих факторов. При любом патофизиологическом механизме масса костной ткани будет умень­шаться, достигая некоторого порогового значения, после которого наступа­ет стадия переломов.</a:t>
            </a:r>
          </a:p>
          <a:p>
            <a:pPr indent="363538" algn="just">
              <a:lnSpc>
                <a:spcPct val="107000"/>
              </a:lnSpc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остеопорозе с высоким костным обменом высокая резорбция кости не компенсируется нормальным или повышенным костеобразовани­ем, а при остеопорозе с низким костным обменом скорость резорбции кости нормальная или снижена, а темп костеобразования замедлен. И та, и другая формы могут проявляться как различные стадии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остеопоротическо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процесса у одного больного.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4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0" y="0"/>
            <a:ext cx="6096000" cy="40252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патогенезе </a:t>
            </a: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постменопаузального остеопороза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пусковым фактором яв­ляется эстрогенная недостаточность, резко ускоряющая потери костной^ массы. Доказано наличие эстрогенных рецепторов на остеобластах, 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дефи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цит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эстрогенов способствует продукции остеобластами фактора, стимули­рующего и дифференцировку, и активность остеокластов, что обусловлива­ет повышенную резорбцию кости. Недостаток эстрогенов способствует снижению секреции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повышенной чувствительности кости к резорбтивному действию паратиреоидного гормона, а также вторично обусловленному дефициту витамина D и снижению абсорбции кальция в кишечнике. Вероятность развития постменопаузального остеопороза воз­растает при наличии дополнительных факторов риска, приведенных в таб­лице.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22929" y="4128221"/>
            <a:ext cx="7382435" cy="220008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патогенезе </a:t>
            </a: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сенильного остеопороза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наряду с дефицитом половых сте­роидов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большое значение придают отрицательному каль­циевому балансу, обусловленному дефицитом витамина D и сниженной аб­сорбции кальция в кишечнике, что в итоге приводит к развитию вторично­го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повышенной резорбции костной ткани. Нарушение обмена витамина D объясняют как уменьшением инсоляции вследствие снижения пребывания на улице, так и нарушением образования активных форм из-за дефицита половых гормонов.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86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600" y="200381"/>
            <a:ext cx="10058400" cy="38834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Избыточная или недостаточная секреция большинства гормонов в любом возрасте ведет к остеопорозу. Примером резкого преобладания ре­зорбции костной ткани могут служить костная форма первичного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гиперпа­ратиреоза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нарушения метаболизма костной ткани при тяжелом рециди­вирующем течении тиреотоксикоза.</a:t>
            </a: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Избыток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синдроме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Кушинга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подавляет косте­образование, при этом снижается всасывание кальция в кишечнике и по­вышается экскреция его почками, что создает отрицательный кальциевый  баланс, приводит к вторичному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гиперпаратиреозу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повышенной костной резорбции. Механизм развития остеопороза при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гипогонадизме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 женщин в репродуктивном периоде сходен с таковым при постменопаузе. Снижение андрогенной функции у мужчин ведет к сниженному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костеобразованиюл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развитию остеопороза с низким костным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обменомКлиническая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картина. Наиболее характерными переломами при остеопорозе являются переломы проксимальных отделов бедра, тел по­звонков и дистальных отделов костей предплечья, хотя могут встречаться переломы любой локализации. Частота переломов костей в старших возрас­тных группах значительно больше у женщин. Более половины всех перело­мов костей среди взрослых может быть связано с остеопорозом.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303455"/>
            <a:ext cx="11322424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68288" algn="just"/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Переломы тел позвонков являются одним из классических признаков остеопороза, а их последствия в виде болей в спине, нарушения функции и деформаций позвоночника определяют степень нетрудоспособности и важ­ность этой проблемы для здравоохранения. Распространенность этих пере­ломов в России составила 11,8 %.</a:t>
            </a:r>
          </a:p>
          <a:p>
            <a:pPr indent="268288" algn="just"/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Почти в 50 % случаев остеопороз протекает бессимптомно или мало-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симптомно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выявляется лишь при наличии переломов костей. Для постме­нопаузального, стероидного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гипогонадального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остеопороза характерны преимущественные потери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трабекулярной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костной ткани и соответственно переломы тел позвонков, ребер и переломы лучевой кости в типичном месте (остеопороз 1-го типа). Преимущественное поражение кортикальной костной ткани свойственно сенильному остеопорозу,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гиперпаратиреозу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тиреотоксикозу (остеопороз 2-го типа), при этом чаше встречаются перело­мы трубчатых костей и шейки бедра; но нередки (особенно в старших воз­растных группах) и переломы тел позвонков.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18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7463118" cy="2971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3538" algn="just">
              <a:lnSpc>
                <a:spcPct val="107000"/>
              </a:lnSpc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Типичны жалобы на боли в спине, усиливающиеся после физической нагрузки, длительном пребывании в одном положении (стоя или сидя). Эти боли ослабевают или исчезают после отдыха лежа. Выраженность болевого синдрома может быть неодинаковой не только у разных больных, но и у одного и того же больного в разные периоды болезни. При осмотре необхо­димо обращать внимание на изменение осанки пациента, деформацию грудной клетки, снижение роста, образование кожных складок на боковой поверхности грудной клетки, нарушения походки.</a:t>
            </a:r>
          </a:p>
          <a:p>
            <a:pPr indent="363538"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Диагностика. Методы и принципы диагностики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остеопороза разобраны в главе 11.3 при обсуждении инструментальных и лабораторных методов обследования.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42920" y="3066272"/>
            <a:ext cx="7506157" cy="367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Диагностика остеопороза предполагает решение следующих задач:</a:t>
            </a:r>
            <a:endParaRPr lang="ru-RU" sz="1400" dirty="0">
              <a:solidFill>
                <a:srgbClr val="7030A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55141" y="3528434"/>
            <a:ext cx="7678679" cy="1980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выявление </a:t>
            </a:r>
            <a:r>
              <a:rPr lang="ru-RU" sz="16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переломов костей;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оценку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уровня метаболизма в костной ткани: исследование </a:t>
            </a:r>
            <a:r>
              <a:rPr lang="ru-RU" sz="16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биохими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­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ческих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и/или морфологических маркеров костной резорбции и кос­теобразования, а также показателей кальциевого обмена;</a:t>
            </a: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выяснение причин </a:t>
            </a:r>
            <a:r>
              <a:rPr lang="ru-RU" sz="16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остеопении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дифференциальная диагностика с другими формами метаболических </a:t>
            </a:r>
            <a:r>
              <a:rPr lang="ru-RU" sz="16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остеопатий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" y="5876577"/>
            <a:ext cx="12192001" cy="98142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Первичный остеопороз прежде всего дифференцируют от остеомаля­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ции,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костной формы первичного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остеопоротической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формы болезни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Педжета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миеломной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болезни и костных метастазов. Диа­гноз первичного остеопороза ставится после исключения перечисленных заболеваний.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64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407562" y="592926"/>
            <a:ext cx="9187392" cy="818164"/>
          </a:xfrm>
          <a:prstGeom prst="rect">
            <a:avLst/>
          </a:prstGeom>
          <a:solidFill>
            <a:srgbClr val="ED7D31"/>
          </a:solidFill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Литература: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6194" y="1961078"/>
            <a:ext cx="11253019" cy="4241546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И.И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Мельниченко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Г.А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Фадеев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В.В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«Эндокринология». Учебник. –М.: «Медицина», 2000. Стр. 632.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Гарднер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Д.,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Шобек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 Базисная и клиническая эндокринология / под ред. Г. А. Мельниченко. — М.: 2015. — Стр. 169.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— М.: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ГЭОТАР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-Медиа, 2018. — Стр. 832. 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Проверенный поставщик медицинской информации с 1899 года. </a:t>
            </a:r>
            <a:r>
              <a:rPr kumimoji="0" lang="en-US" sz="1400" b="0" i="0" u="sng" strike="noStrike" kern="0" cap="none" spc="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kumimoji="0" lang="en-US" sz="1400" b="0" i="0" u="sng" strike="noStrike" kern="0" cap="none" spc="0" normalizeH="0" baseline="0" noProof="0" dirty="0" err="1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www.msdmanuals.com</a:t>
            </a:r>
            <a:r>
              <a:rPr kumimoji="0" lang="en-US" sz="1400" b="0" i="0" u="sng" strike="noStrike" kern="0" cap="none" spc="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kumimoji="0" lang="en-US" sz="1400" b="0" i="0" u="sng" strike="noStrike" kern="0" cap="none" spc="0" normalizeH="0" baseline="0" noProof="0" dirty="0" err="1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kumimoji="0" lang="en-US" sz="1400" b="0" i="0" u="sng" strike="noStrike" kern="0" cap="none" spc="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(WHO). ICD-10 classification of mental and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behavioural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disorders: diagnostic criteria for research 1993. — Geneva (Switzerland), 1993.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Calabria A. Growth hormone deficiency in children // MSD Manual. — 2018.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Шестакова М. В., Максимова М. А.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Федеральная целевая программа «Сахарный диабет». Методические рекомендации. М., 2002.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Kurtoglu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S.,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Ozdemir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Hatipoglu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N. Neonatal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hipopituitarism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approaches to diagnosis and treatment // J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Pediatr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Endocrinol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— 2019; 11 (1): 4-12.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ссылка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А., Фадеев В. В. Эндокринология. — М., 2015. — С. 59.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Петеркова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В. А.,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Малиевский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О. А. Детская эндокринология. — М., 2016. — С. 9.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Atlanta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2004.</a:t>
            </a: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1108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208271" y="2632127"/>
            <a:ext cx="7776480" cy="1152128"/>
          </a:xfrm>
          <a:prstGeom prst="rect">
            <a:avLst/>
          </a:prstGeom>
          <a:gradFill rotWithShape="1">
            <a:gsLst>
              <a:gs pos="0">
                <a:srgbClr val="A5A5A5">
                  <a:lumMod val="110000"/>
                  <a:satMod val="105000"/>
                  <a:tint val="67000"/>
                </a:srgbClr>
              </a:gs>
              <a:gs pos="50000">
                <a:srgbClr val="A5A5A5">
                  <a:lumMod val="105000"/>
                  <a:satMod val="103000"/>
                  <a:tint val="73000"/>
                </a:srgbClr>
              </a:gs>
              <a:gs pos="100000">
                <a:srgbClr val="A5A5A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A5A5A5"/>
            </a:solidFill>
            <a:prstDash val="solid"/>
            <a:miter lim="800000"/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СПАСИБО ЗА ВНИМАНИЕ</a:t>
            </a:r>
            <a:r>
              <a:rPr kumimoji="0" lang="en-US" sz="4400" b="1" i="0" u="none" strike="noStrike" kern="1200" cap="none" spc="0" normalizeH="0" baseline="0" noProof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!</a:t>
            </a: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90709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1399</TotalTime>
  <Words>7341</Words>
  <Application>Microsoft Office PowerPoint</Application>
  <PresentationFormat>Широкоэкранный</PresentationFormat>
  <Paragraphs>292</Paragraphs>
  <Slides>56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1" baseType="lpstr">
      <vt:lpstr>Arial</vt:lpstr>
      <vt:lpstr>Calibri</vt:lpstr>
      <vt:lpstr>Corbel</vt:lpstr>
      <vt:lpstr>Times New Roman</vt:lpstr>
      <vt:lpstr>Параллакс</vt:lpstr>
      <vt:lpstr>Презентация PowerPoint</vt:lpstr>
      <vt:lpstr>ПЛАН ЛЕКЦИИ </vt:lpstr>
      <vt:lpstr>Анатомия и физиология</vt:lpstr>
      <vt:lpstr>Презентация PowerPoint</vt:lpstr>
      <vt:lpstr>Фосфорно-кальциевый обмен</vt:lpstr>
      <vt:lpstr>Презентация PowerPoint</vt:lpstr>
      <vt:lpstr>Презентация PowerPoint</vt:lpstr>
      <vt:lpstr>Презентация PowerPoint</vt:lpstr>
      <vt:lpstr>11.2. Биосинтез и секреция гормонов, регулирующих фосфорно-кальциевый обмен</vt:lpstr>
      <vt:lpstr>Презентация PowerPoint</vt:lpstr>
      <vt:lpstr>Методы обследования больных с заболеваниями паращитовидных желез и нарушениями фосфорно-кальциевого обмена и остеопенией</vt:lpstr>
      <vt:lpstr>Презентация PowerPoint</vt:lpstr>
      <vt:lpstr>Презентация PowerPoint</vt:lpstr>
      <vt:lpstr>Презентация PowerPoint</vt:lpstr>
      <vt:lpstr>Презентация PowerPoint</vt:lpstr>
      <vt:lpstr>Классификация заболеваний, обусловленных нарушением секреции паратгормона</vt:lpstr>
      <vt:lpstr>Презентация PowerPoint</vt:lpstr>
      <vt:lpstr>Презентация PowerPoint</vt:lpstr>
      <vt:lpstr>Гиперпаратиреоз</vt:lpstr>
      <vt:lpstr>Презентация PowerPoint</vt:lpstr>
      <vt:lpstr>Первичный гиперпаратиреоз</vt:lpstr>
      <vt:lpstr>Патогенез</vt:lpstr>
      <vt:lpstr>Клиническая картина. </vt:lpstr>
      <vt:lpstr>Презентация PowerPoint</vt:lpstr>
      <vt:lpstr>Презентация PowerPoint</vt:lpstr>
      <vt:lpstr>Гиперкальциемический криз в настоящее время встречается редко — менее чем у 5 % больных с ПГП. Криз развивается при уровне кальция в плазме около 4 ммоль/л и провоцируется длительным постельным режи-мом, назначением тиазидных диуретиков, препаратов кальция и витамина D. Назначение последних базируется на ошибочной врачебной гипотезе о наличии остеопороза без уточнения его специфического генеза.</vt:lpstr>
      <vt:lpstr>Рентгенологическим маркером ПГП является обнаружение остеопороза, при этом характерны резкое истончение кортикального слоя костей, появление деформаций, кист, вздутий, выпячиваний. Характерны явления субпериостальной резорбции: поднадкостничного рассасывания кости, особенно заметные в кистях. Рентгенологические изменения можно условно разделить на 3 типа:</vt:lpstr>
      <vt:lpstr>При дифференциальной диагностике исключают состояния, сопровождающиеся гиперкальциемией, а также другие метаболические остеопатии.</vt:lpstr>
      <vt:lpstr>Презентация PowerPoint</vt:lpstr>
      <vt:lpstr>Вторичный и третичный гиперпаратиреоз</vt:lpstr>
      <vt:lpstr>Презентация PowerPoint</vt:lpstr>
      <vt:lpstr>Презентация PowerPoint</vt:lpstr>
      <vt:lpstr>Презентация PowerPoint</vt:lpstr>
      <vt:lpstr>Гипопаратиреоз Гипопаратиреоз — заболевание, связанное с дефицитом паратгормона в результате выпадения или недостаточной функции паращитовидных желез, проявляющееся синдромом гипокальциемии. Гипопаратиреоз различного генеза встречается у 0,2—0,3 % населения.</vt:lpstr>
      <vt:lpstr>Патогенез. </vt:lpstr>
      <vt:lpstr>Клиническая картина</vt:lpstr>
      <vt:lpstr>Презентация PowerPoint</vt:lpstr>
      <vt:lpstr>Презентация PowerPoint</vt:lpstr>
      <vt:lpstr>Презентация PowerPoint</vt:lpstr>
      <vt:lpstr>Презентация PowerPoint</vt:lpstr>
      <vt:lpstr>Клинический пример</vt:lpstr>
      <vt:lpstr>Лечение</vt:lpstr>
      <vt:lpstr>Презентация PowerPoint</vt:lpstr>
      <vt:lpstr>Псевдогипопаратиреоз и псевдопсевдогипопаратиреоз</vt:lpstr>
      <vt:lpstr>Презентация PowerPoint</vt:lpstr>
      <vt:lpstr>Псевдопсевдогипопаратиреоз</vt:lpstr>
      <vt:lpstr>Больной Л., 24 лет, предъявляет жалобы на судороги, преимущественно левой половины тела, лица, заторможенность, утомляемость, скованность в дви­жениях, снижение зрения. Считает себя больным с 14 лет, когда впервые отметил подергивания пальцев левой руки. Был установлен диагноз «судорожный син­дром» и назначено лечение глюфералом без существенного эффекта. С 25-летнего возраста отмечает резкое снижение зрения на правый глаз, выявлена катаракта. Объективно: рост 158 см, масса тела — 50 кг. Лицо округлое, непропорциональ­ное телосложение: крупная голова, относительно короткие конечности, укороче­ние IV пальца на обеих руках. Симптомы Хвостека и Труссо положительные. Ла­бораторные исследования: содержание кальция 1,77 ммоль/л (снижено), фосфора 1,12 ммоль/л (норма), паратгормона 21 пмоль/л (норма), Набоковой краниограм­ме равномерное утолщение костей свода черепа, турецкое седло без особеннос­тей. При компьютерной томографии выявлена кальцификация базальных гангли­ев. Назначено лечение препаратом «Алъфа-Оз-Тева» в дозе 2 мкг в сутки в сочета­нии с 1,0 г карбоната кальция с хорошим В основе диагностики ПГПТ лежат выявление положительного семей­ного анамнеза и обнаружение пороков развития, характерных для ПГПТ типа 1а в сочетании с биохимическими признаками гипопаратиреоза (гипо­кальциемия, гиперфосфатемия). При всех типах ПГПТ, кроме 1а и 1с, ха­рактерные фенотипические изменения (остеодистрофия Олбрайта) отсутст­вуют. В большинстве случаев у пациентов с ПГПТ определяется повышен­ный уровень интактного паратгормона, что позволяет дифференцировать ПГПТ от гипопаратиреоза. Дифференцировать типы ПГПТ помогает проба с паратгормоном и определением экскреции цАМФ и фосфата. Лечение всех видов псевдогипопаратиреоза подразумевает назначение препаратов витамина D в сочетании с препаратами кальция. эффектом.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10: ПАТОЛОГИЯ ФОСФОРНО-КАЛЬЦИЕВОГО ОБМЕНА, ПАРАЩИТОВИДНЫХ ЖЕЛЕЗ И КОСТНОГО МЕТАБОЛИЗМА Theme 10: Pathology of phosphorus-calcium metabolism of the parathyroid glands and bone metabolism.</dc:title>
  <dc:creator>M.Aysacheva</dc:creator>
  <cp:lastModifiedBy>DELL</cp:lastModifiedBy>
  <cp:revision>36</cp:revision>
  <dcterms:created xsi:type="dcterms:W3CDTF">2021-05-26T12:46:22Z</dcterms:created>
  <dcterms:modified xsi:type="dcterms:W3CDTF">2021-05-29T18:24:00Z</dcterms:modified>
</cp:coreProperties>
</file>