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69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6" r:id="rId60"/>
    <p:sldId id="317" r:id="rId61"/>
    <p:sldId id="315" r:id="rId62"/>
    <p:sldId id="318" r:id="rId63"/>
    <p:sldId id="319" r:id="rId64"/>
    <p:sldId id="320" r:id="rId6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5/30/2021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dmanuals.com/ru/" TargetMode="Externa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 bwMode="auto">
          <a:xfrm>
            <a:off x="9019712" y="596553"/>
            <a:ext cx="2755326" cy="1404644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6000" kern="120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2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1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ru-RU" sz="1800" b="1" dirty="0">
              <a:solidFill>
                <a:prstClr val="black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5"/>
          <p:cNvSpPr txBox="1">
            <a:spLocks/>
          </p:cNvSpPr>
          <p:nvPr/>
        </p:nvSpPr>
        <p:spPr>
          <a:xfrm>
            <a:off x="466866" y="2759541"/>
            <a:ext cx="7947948" cy="113053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b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ru-RU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Лекция</a:t>
            </a:r>
            <a:r>
              <a:rPr lang="en-US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_</a:t>
            </a:r>
            <a:r>
              <a:rPr lang="ru-RU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11</a:t>
            </a:r>
            <a:r>
              <a:rPr lang="en-US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ru-RU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>
                <a:solidFill>
                  <a:srgbClr val="BC356F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НАРУШЕНИЕ ПИЩЕВОГО ПОВЕДЕНИЯ И ЖИРОВОГО ОБМЕНА</a:t>
            </a:r>
            <a:endParaRPr lang="en-US" sz="2800" dirty="0">
              <a:solidFill>
                <a:srgbClr val="BC356F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45653" y="4381548"/>
            <a:ext cx="7669161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914400"/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Lecture_</a:t>
            </a: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en-US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Eating disorders and fat metabolism.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6519446"/>
            <a:ext cx="342678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ru-RU" sz="1600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sz="16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i="1" dirty="0" err="1"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4189" r="2526"/>
          <a:stretch/>
        </p:blipFill>
        <p:spPr>
          <a:xfrm>
            <a:off x="466866" y="498148"/>
            <a:ext cx="1871187" cy="167985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23613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ПЛАН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Жировая ткань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Ожирение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генерализованной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Барракера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—Симонса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Парциальные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Болезнь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Деркума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Болезнь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Маделунга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Нервная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анорексия и булимия</a:t>
            </a:r>
          </a:p>
        </p:txBody>
      </p:sp>
    </p:spTree>
    <p:extLst>
      <p:ext uri="{BB962C8B-B14F-4D97-AF65-F5344CB8AC3E}">
        <p14:creationId xmlns:p14="http://schemas.microsoft.com/office/powerpoint/2010/main" val="1641250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6090" y="2357687"/>
            <a:ext cx="10983855" cy="4273931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3556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Жировая ткань — это скопление жировых клеток, встречающееся во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многих 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органах. Выделяют белую и бурую (коричневую) жировую ткань;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последняя 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получила свое название из-за высокого содержания в клетках </a:t>
            </a:r>
            <a:r>
              <a:rPr lang="ru-RU" sz="1600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цитохрома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других окислительных пигментов. Если белая жировая ткань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широко 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распространена в организме человека, то бурая встречается в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основ¬ном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детей.</a:t>
            </a:r>
          </a:p>
          <a:p>
            <a:pPr marL="0" indent="3556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Отложения жировой ткани у человека бывают подкожные и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висцеральные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Белая жировая ткань располагается под кожей, особенно в нижней части брюшной стенки, на ягодицах и бедрах, где она образует подкожный жировой слой, в сальнике, брыжейке и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ретроперитонеальной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области.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Жировая 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ткань делится прослойками рыхлой волокнистой ткани на дольки различных размеров и формы, между жировыми клетками во всех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направлениях 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ориентированы тонкие коллагеновые волокна. Кровеносные и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лимфатические 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капилляры, располагаясь в прослойках рыхлой волокнистой соединительной ткани между жировыми клетками, тесно охватывают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петлями 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группы жировых клеток. Размеры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адипоцитов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(жировых клеток) и их число у каждого человека существенно варьируют, количество жировой"; ткани в подкожном жировом слое и в висцеральных пространствах также различается. При ожирении происходит как гиперплазия, так и 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гипертрофия </a:t>
            </a:r>
            <a:r>
              <a:rPr lang="ru-RU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адипоцитов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которая чаще связана с верхним типом ожирения (</a:t>
            </a:r>
            <a:r>
              <a:rPr lang="ru-RU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абдоминальным</a:t>
            </a:r>
            <a:r>
              <a:rPr lang="ru-RU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16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7116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Жировая ткань является важнейшим энергетическим депо организма, а способность запасать энергию в виде жира является одной из основных жизненно важных функций жировой ткани, особенно при ограничении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поступления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энергии. За счет скопления энергии в жировой ткани человек с нормальной массой тела может голодать в течение 2 мес. В жировой ткани происходят процессы обмена жирных кислот, углеводов и образование жира из углеводов. Поскольку при распаде жира высвобождается большое количество воды, то жировая ткань является также своеобразным депо воды в организме.</a:t>
            </a:r>
          </a:p>
        </p:txBody>
      </p:sp>
    </p:spTree>
    <p:extLst>
      <p:ext uri="{BB962C8B-B14F-4D97-AF65-F5344CB8AC3E}">
        <p14:creationId xmlns:p14="http://schemas.microsoft.com/office/powerpoint/2010/main" val="8275239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889638" cy="3599316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Жировая ткань является главным местом действия инсулина 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обладает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большей чувствительностью к этому гормону по сравнению с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другими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тканями. Инсулин в жировой ткани подавляет активность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гормончувствительной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липазы, в результате чего уменьшается высвобождение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свободных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жирных кислот и глицерина и снижается их уровень в плазме крови. Инсулин усиливает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липогенез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биосинтез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ацилглицеролов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окисление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глюкозы по пентозофосфатному пути. Такие гормоны, как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адреналин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норадреналин, глюкагон, АКТГ,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меланоцитстимулирующий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гормон, гормон роста и вазопрессин, ускоряют высвобождение свободных жирных кислот из жировой ткани и повышают их концентрацию в плазме крови, увеличивая скорость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липолиза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триацилглицеролов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Большинство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указанных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гормонов являются активаторами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гормончувствительной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липазы.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Тиреоидные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гормоны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глюкокортикоиды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 оказывают прямого действия 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липолиз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но обладают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пермиссивным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влиянием в отношении эффектов других гормонов.</a:t>
            </a:r>
          </a:p>
        </p:txBody>
      </p:sp>
    </p:spTree>
    <p:extLst>
      <p:ext uri="{BB962C8B-B14F-4D97-AF65-F5344CB8AC3E}">
        <p14:creationId xmlns:p14="http://schemas.microsoft.com/office/powerpoint/2010/main" val="31392031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2895" y="839756"/>
            <a:ext cx="9613861" cy="86378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Бурая жировая ткань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034074"/>
            <a:ext cx="10759010" cy="4086808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dirty="0" smtClean="0">
              <a:solidFill>
                <a:schemeClr val="tx2">
                  <a:lumMod val="1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мнению ряда исследователей, является одним из основных источников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термогенеза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 первую очередь у </a:t>
            </a:r>
            <a:r>
              <a:rPr lang="ru-RU" dirty="0" smtClean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новорожденных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 здоровых людей минимальные количества бурой жировой ткани, по-видимому, осуществляют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термогенез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индуцированный </a:t>
            </a:r>
            <a:r>
              <a:rPr lang="ru-RU" dirty="0" smtClean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приемом 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пищи. У людей, страдающих ожирением, бурая жировая ткань может вообще отсутствовать. Указанный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термогенез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сопровождающийся дополнительным расходом энергии, активизируется при употреблении </a:t>
            </a:r>
            <a:r>
              <a:rPr lang="ru-RU" dirty="0" smtClean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избытка 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пищи, предотвращая избыточное отложение жировой ткани. </a:t>
            </a:r>
            <a:r>
              <a:rPr lang="ru-RU" dirty="0" smtClean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Избыток 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углеводов или смешанной пищи приводит к повышению уровня </a:t>
            </a:r>
            <a:r>
              <a:rPr lang="ru-RU" dirty="0" smtClean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свободного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Тз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уменьшению содержания в плазме реверсивного Т3 (рТ3), Клетки бурой жировой ткани эффективно окисляют глюкозу и жирные кислоты. В митохондриях этих клеток окисление и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фосфорилирование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являются сопряженными процессами. Таким образом, при окислении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вы¬деляется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много тепла и лишь незначительная часть энергии запасается в виде АТФ.</a:t>
            </a:r>
          </a:p>
        </p:txBody>
      </p:sp>
    </p:spTree>
    <p:extLst>
      <p:ext uri="{BB962C8B-B14F-4D97-AF65-F5344CB8AC3E}">
        <p14:creationId xmlns:p14="http://schemas.microsoft.com/office/powerpoint/2010/main" val="3642612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883857"/>
            <a:ext cx="9613861" cy="870299"/>
          </a:xfrm>
        </p:spPr>
        <p:txBody>
          <a:bodyPr/>
          <a:lstStyle/>
          <a:p>
            <a:pPr algn="ctr"/>
            <a:r>
              <a:rPr lang="ru-RU" dirty="0"/>
              <a:t>Белая </a:t>
            </a:r>
            <a:r>
              <a:rPr lang="ru-RU" dirty="0" smtClean="0"/>
              <a:t>жировая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2"/>
            <a:ext cx="10964283" cy="425035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Эта ткань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является основным местом синтеза лептина — гормона пептидной природы, открытого в 1995 г. Под влиянием этого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гормона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снижается аппетит и увеличивается расход энергетических запасов организма. Концентрация лептина в крови тесно связана с количеством и распределением жировой ткани, возрастая у лиц с ожирением. Лептин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яв¬ляется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высокомолекулярным белком с массой 16 </a:t>
            </a: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кДа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Он циркулирует в плазме в связанном с белком-носителем виде (</a:t>
            </a:r>
            <a:r>
              <a:rPr lang="ru-RU" sz="1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макроглобулин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oti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-М).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Рецепторы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лептина обнаружены во многих органах, в том числе в головном мозге, сердце, легких, почках, печени, поджелудочной железе, селезенке, тимусе, простате, яичниках, тонкой и толстой кишке. Выделяют 2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изофор¬мы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рецепторов лептина: длинный рецептор H4ob-R, локализующийся в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го-ловном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мозге, и короткий — во всех других органах. Рецептор H4ob-R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ло-кализуется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в центре насыщения — вентромедиальном ядре гипоталамуса, а также в дугообразном, дорсомедиальном и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паравентрикулярном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ядрах.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Лептин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называют «голосом» жировой ткани, и можно говорить об особом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ва¬рианте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обратной связи, существующем между жировой тканью и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гипоталамусом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. Центральные эффекты лептина связывают с его влиянием на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структуры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содержащие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нейропептид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Y.</a:t>
            </a:r>
          </a:p>
        </p:txBody>
      </p:sp>
    </p:spTree>
    <p:extLst>
      <p:ext uri="{BB962C8B-B14F-4D97-AF65-F5344CB8AC3E}">
        <p14:creationId xmlns:p14="http://schemas.microsoft.com/office/powerpoint/2010/main" val="19643184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Ожирение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Ожирение — избыточное отложение жира в организме — может быть само-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стоятельным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заболеванием или синдромом, развивающимся при различных видах патологии. В последнем случае ожирение может устраниться после излечения или компенсации основного заболевания. Ожирение имеет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хроническое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течение, требует пожизненного лечения и неуклонно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прогрессирует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 его отсутствии. Ожирение — избыточное отложение жира в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организме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создающее угрозу для здоровья. В определении этого термина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отсутствуют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эстетические представления об идеальной массе тела и идеальной фигуре.</a:t>
            </a:r>
          </a:p>
        </p:txBody>
      </p:sp>
    </p:spTree>
    <p:extLst>
      <p:ext uri="{BB962C8B-B14F-4D97-AF65-F5344CB8AC3E}">
        <p14:creationId xmlns:p14="http://schemas.microsoft.com/office/powerpoint/2010/main" val="12942320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2370" y="2239347"/>
            <a:ext cx="11020267" cy="4329404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Ожирение относится к числу наиболее распространенных заболеваний на Земле. По данным ВОЗ, избыточную массу имеют около 30 % жителей нашей планеты. Несмотря на распространенность ожирения, а также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доказанную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роль ожирения в патогенезе таких заболеваний, как сахарный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диабет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атеросклероз, гипертоническая болезнь, до настоящего времени не разработана единая патогенетическая классификация ожирения,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минимально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количество сравнительно безопасных фармакологических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препаратов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используемых для лечения ожирения, а в сознании большинства людей ожирение скорее является косметической проблемой, а не заболеванием. Отчасти это объясняется тем, что современные представления о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нормальной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массе тела формировались только в 30-х годах XX века, а до этого так называемые болезни цивилизации не представляли существенной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проблемы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медицины, с трудом боровшейся с инфекционными заболеваниями. При средней продолжительности жизни менее 40 лет влияние избыточной массы тела не могло стать объектом исследования.</a:t>
            </a:r>
          </a:p>
        </p:txBody>
      </p:sp>
    </p:spTree>
    <p:extLst>
      <p:ext uri="{BB962C8B-B14F-4D97-AF65-F5344CB8AC3E}">
        <p14:creationId xmlns:p14="http://schemas.microsoft.com/office/powerpoint/2010/main" val="2498839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0450286" cy="108093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Классификация ожирения. На наш взгляд, для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практичес¬кой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работы наиболее приемлема следующая классификация ожирения.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12980"/>
            <a:ext cx="5617029" cy="55194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b="1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Первичное </a:t>
            </a:r>
            <a:r>
              <a:rPr lang="ru-RU" sz="1600" b="1" i="1" u="sng" dirty="0">
                <a:latin typeface="Arial" panose="020B0604020202020204" pitchFamily="34" charset="0"/>
                <a:cs typeface="Arial" panose="020B0604020202020204" pitchFamily="34" charset="0"/>
              </a:rPr>
              <a:t>ожирение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1.Алиментарно-конституциональное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(экзогенно-конституциональное)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Гииоидное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(нижний тип,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ягодично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-бедренное)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Андроидное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(верхний тип, абдоминальное, висцеральное)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* С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отдельными компонентами метаболического синдрома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*  С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развернутой симптоматикой метаболического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синд¬рома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* С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выраженными нарушениями пищевого поведения: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-Синдром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ночной еды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-Сезонные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аффективные колебания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-С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гиперфагической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реакцией на стресс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-С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синдромом Пиквика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-С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вторичным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поликистозом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яичников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-С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синдромом апноэ во сне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-При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пубертатно-юношеском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диспитуитаризме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-Смешанное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83559" y="1212980"/>
            <a:ext cx="5859625" cy="55092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 algn="just">
              <a:buClr>
                <a:srgbClr val="000000"/>
              </a:buClr>
              <a:buSzPts val="950"/>
              <a:buFont typeface="+mj-lt"/>
              <a:buAutoNum type="arabicPeriod"/>
            </a:pPr>
            <a:r>
              <a:rPr lang="ru-RU" sz="1600" b="1" i="1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Симптоматическое (вторичное) ожирение</a:t>
            </a:r>
            <a:endParaRPr lang="ru-RU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00100" lvl="1" indent="-342900" algn="just">
              <a:buClr>
                <a:srgbClr val="000000"/>
              </a:buClr>
              <a:buSzPts val="950"/>
              <a:buFont typeface="+mj-lt"/>
              <a:buAutoNum type="arabicPeriod"/>
            </a:pP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 установленным генетическим дефектом</a:t>
            </a:r>
          </a:p>
          <a:p>
            <a:pPr marL="1257300" lvl="2" indent="-342900" algn="just">
              <a:buClr>
                <a:srgbClr val="000000"/>
              </a:buClr>
              <a:buSzPts val="950"/>
              <a:buFont typeface="+mj-lt"/>
              <a:buAutoNum type="arabicPeriod"/>
            </a:pP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составе известных генетических синдромов с </a:t>
            </a:r>
            <a:r>
              <a:rPr lang="ru-RU" sz="16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полиорганным</a:t>
            </a: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поражением</a:t>
            </a:r>
          </a:p>
          <a:p>
            <a:pPr marL="1257300" lvl="2" indent="-342900" algn="just">
              <a:buClr>
                <a:srgbClr val="000000"/>
              </a:buClr>
              <a:buSzPts val="950"/>
              <a:buFont typeface="+mj-lt"/>
              <a:buAutoNum type="arabicPeriod"/>
            </a:pP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Генетические дефекты вовлеченных в регуляцию жирового об­мена структур</a:t>
            </a:r>
          </a:p>
          <a:p>
            <a:pPr marL="800100" lvl="1" indent="-342900" algn="just">
              <a:buClr>
                <a:srgbClr val="000000"/>
              </a:buClr>
              <a:buSzPts val="950"/>
              <a:buFont typeface="+mj-lt"/>
              <a:buAutoNum type="arabicPeriod"/>
            </a:pP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Церебральное (</a:t>
            </a:r>
            <a:r>
              <a:rPr lang="ru-RU" sz="16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адипозогенитальная</a:t>
            </a: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дистрофия, синдром </a:t>
            </a:r>
            <a:r>
              <a:rPr lang="ru-RU" sz="16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Бабинско­го</a:t>
            </a: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— </a:t>
            </a:r>
            <a:r>
              <a:rPr lang="ru-RU" sz="16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Пехкранца</a:t>
            </a: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—</a:t>
            </a:r>
            <a:r>
              <a:rPr lang="ru-RU" sz="16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Фрелиха</a:t>
            </a: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</a:p>
          <a:p>
            <a:pPr marL="1257300" lvl="2" indent="-342900" algn="just">
              <a:buClr>
                <a:srgbClr val="000000"/>
              </a:buClr>
              <a:buSzPts val="950"/>
              <a:buFont typeface="+mj-lt"/>
              <a:buAutoNum type="arabicPeriod"/>
            </a:pP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Опухоли головного мозга, других церебральных структур</a:t>
            </a:r>
          </a:p>
          <a:p>
            <a:pPr marL="1257300" lvl="2" indent="-342900" algn="just">
              <a:buClr>
                <a:srgbClr val="000000"/>
              </a:buClr>
              <a:buSzPts val="950"/>
              <a:buFont typeface="+mj-lt"/>
              <a:buAutoNum type="arabicPeriod"/>
            </a:pP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Диссеминация системных поражений, инфекционные заболе­вания</a:t>
            </a:r>
          </a:p>
          <a:p>
            <a:pPr marL="1257300" lvl="2" indent="-342900" algn="just">
              <a:buClr>
                <a:srgbClr val="000000"/>
              </a:buClr>
              <a:buSzPts val="950"/>
              <a:buFont typeface="+mj-lt"/>
              <a:buAutoNum type="arabicPeriod"/>
            </a:pP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Гормонально-неактивные опухоли гипофиза, синдром «пусто­го» турецкого седла, синдром «</a:t>
            </a:r>
            <a:r>
              <a:rPr lang="ru-RU" sz="16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псевдоопухоли</a:t>
            </a: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»</a:t>
            </a:r>
          </a:p>
          <a:p>
            <a:pPr marL="1257300" lvl="2" indent="-342900" algn="just">
              <a:buClr>
                <a:srgbClr val="000000"/>
              </a:buClr>
              <a:buSzPts val="950"/>
              <a:buFont typeface="+mj-lt"/>
              <a:buAutoNum type="arabicPeriod"/>
            </a:pP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 фоне психических заболеваний</a:t>
            </a:r>
          </a:p>
          <a:p>
            <a:pPr marL="800100" lvl="1" indent="-342900" algn="just">
              <a:buClr>
                <a:srgbClr val="000000"/>
              </a:buClr>
              <a:buSzPts val="950"/>
              <a:buFont typeface="+mj-lt"/>
              <a:buAutoNum type="arabicPeriod"/>
            </a:pP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Эндокринное</a:t>
            </a:r>
          </a:p>
          <a:p>
            <a:pPr marL="1257300" lvl="2" indent="-342900" algn="just">
              <a:buClr>
                <a:srgbClr val="000000"/>
              </a:buClr>
              <a:buSzPts val="950"/>
              <a:buFont typeface="+mj-lt"/>
              <a:buAutoNum type="arabicPeriod"/>
            </a:pPr>
            <a:r>
              <a:rPr lang="ru-RU" sz="16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Гипотиреоидное</a:t>
            </a:r>
            <a:endParaRPr lang="ru-RU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57300" lvl="2" indent="-342900" algn="just">
              <a:buClr>
                <a:srgbClr val="000000"/>
              </a:buClr>
              <a:buSzPts val="950"/>
              <a:buFont typeface="+mj-lt"/>
              <a:buAutoNum type="arabicPeriod"/>
            </a:pPr>
            <a:r>
              <a:rPr lang="ru-RU" sz="16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Гипоовариальное</a:t>
            </a:r>
            <a:endParaRPr lang="ru-RU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57300" lvl="2" indent="-342900" algn="just">
              <a:buClr>
                <a:srgbClr val="000000"/>
              </a:buClr>
              <a:buSzPts val="950"/>
              <a:buFont typeface="+mj-lt"/>
              <a:buAutoNum type="arabicPeriod"/>
            </a:pP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 заболеваниях гипоталамо-гипофизарной системы</a:t>
            </a:r>
          </a:p>
          <a:p>
            <a:pPr marL="1257300" lvl="2" indent="-342900" algn="just">
              <a:buClr>
                <a:srgbClr val="000000"/>
              </a:buClr>
              <a:buSzPts val="950"/>
              <a:buFont typeface="+mj-lt"/>
              <a:buAutoNum type="arabicPeriod"/>
            </a:pPr>
            <a:r>
              <a:rPr lang="ru-RU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 заболеваниях надпочечников</a:t>
            </a:r>
            <a:endParaRPr lang="ru-RU" sz="1600" u="none" strike="noStrike" spc="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3414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7016" y="1306286"/>
            <a:ext cx="9825948" cy="5206481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Ожирение может быть стабильным, прогрессирующим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резидуальным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(остаточные явления после стойкого снижения массы тела). Различают общее и местное (локальные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липогипертрофии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ожирение. Ожирение, нервная анорексия и булимия относятся к категории нарушений пищевого поведения. Стратегически более правильно считать похудевшего тучного больного не выздоровевшим, а находящимся в ремиссии ожирения («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тонкий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толстый»).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Несмотря на то что визуальный осмотр и определение общей массы тела позволяют оценить степень ожирения, более информативным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показателем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является индекс массы тела (ИМТ), который рассчитывается как масса тела в килограммах, деленная на рост человека в метрах,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возведенный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квадрат (кг/м2). Идеальное значение ИМТ составляет 18—25 кг/м2. Чем больше ИМТ, тем выше уровень заболеваемости и смертности. В тех случаях, когда у человека избыточно развита (молодые мужчины) или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атрофирована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(пожилые женщины) мускулатура, ИМТ не вполне точно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отражает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степень ожирения. Нормативное содержание жировой ткани у мужчин составляет 15—20 % массы тела, у женщин —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25—30%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89744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889638" cy="357873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Принципиальное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значение имеет не только факт наличия ожирения, но и характер распределения жира. Выделяют так называемое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гиноидное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(женский тип, форма груши)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андроидное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(мужской тип, форма яблока) ожирение. Для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гиноидного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ожирения, типичного для женщин, характерно отложение жира, преимущественно подкожно, в области бедер и ягодиц (рис. 14.1). Для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андроидного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типа ожирения, развивающегося у мужчин, характерно отложение жира в области живота (рис. 14.2).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Андроидный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тип ожирения чаще сопровождается метаболическим синдромом,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атеросклерозом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сахарным диабетом. Для оценки типа отложения жира используется соотношение объема талии к объему бедер. Этот показатель в норме не превышает 0,8 у женщин и 0,95 у мужчин. Превышение этих показателей свидетельствует о наличии верхнего типа ожирения при наличии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повышенного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 МТ. Подобно многим другим показателям, между нормой 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очевидной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патологией существует некая промежуточная категория. </a:t>
            </a:r>
          </a:p>
        </p:txBody>
      </p:sp>
    </p:spTree>
    <p:extLst>
      <p:ext uri="{BB962C8B-B14F-4D97-AF65-F5344CB8AC3E}">
        <p14:creationId xmlns:p14="http://schemas.microsoft.com/office/powerpoint/2010/main" val="34047927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Этиология.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143189" cy="359931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Традиционной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причиной разногласий между врачом и больным с ожирением является настойчивое желание последнего найти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некую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причину своего ожирения, которое пациент обычно интуитивно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считаетсиндромом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какого-то заболевания, тогда как для врача в подавляющем большинстве случаев очевидно, что это простое (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экзогенно-конституциональное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или алиментарно-конституциональное) ожирение.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 числу наиболее очевидных причин ожирения относится избыточная калорийность пищи с преобладанием ее вечернего приема. Второй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причиной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является недостаточная физическая активность. </a:t>
            </a:r>
          </a:p>
        </p:txBody>
      </p:sp>
    </p:spTree>
    <p:extLst>
      <p:ext uri="{BB962C8B-B14F-4D97-AF65-F5344CB8AC3E}">
        <p14:creationId xmlns:p14="http://schemas.microsoft.com/office/powerpoint/2010/main" val="1854954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068496"/>
            <a:ext cx="10964283" cy="444771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Простой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математический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расчет показывает, что достаточно приема одного «лишнего», т.е. не перекрывающегося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энерготратами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бутерброда с сыром или стакана молока в день, чтобы масса тела увеличилась при прежних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энергозатратах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на 10 кг за 10 лет. Тем не менее большинство людей поддерживают нормальную массу тела, т.е. имеют безупречно работающий центр голода и насыщения, поддерживающий баланс между потреблением и расходом энергии,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включающим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быстрое окисление жира в ответ на его повышенное потребление, а не его депонирование. В системе регуляции энергетического баланса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участвует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первую очередь лептин — гормон жировой ткани пептидной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структуры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интегрированный в систему обратной связи с гипоталамическими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нейропептидами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в первую очередь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нейропептидом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Y. Помимо него, к числу регуляторов центра голода и насыщения относятся инсулин,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холецистокинин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норадреналин, серотонин. Эти пептиды могут играть важную роль не только в регуляции собственно приема пищи, но и в ее выборе, т.е. в предпочтении, которое будет отдаваться жирам, углеводам или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белкам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483230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572397" cy="3599316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регуляции механизма развития пищевого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термогенеза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участвуют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тиреоидные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гормоны. Жиромобилизующей активностью обладает ряд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вырабатываемых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аденогипофизе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пептидов, в первую очередь гормоны,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образующиеся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протеолизе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проопиомеланокортина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: АКТГ, р-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липотропин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эндорфины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Формированию висцерального ожирения препятствует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гормон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роста. Однако изменения в продукции этих гормонов у лиц с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экзогенно-конституциональным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ожирением носят скорее вторичный характер. Допускается участие в развитии предрасположенности к ожирению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врожденных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аномалий в содержании транспортных белков для гормонов, в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частности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 тучных детей повышено содержание белка, связывающего гормон роста.</a:t>
            </a:r>
          </a:p>
        </p:txBody>
      </p:sp>
    </p:spTree>
    <p:extLst>
      <p:ext uri="{BB962C8B-B14F-4D97-AF65-F5344CB8AC3E}">
        <p14:creationId xmlns:p14="http://schemas.microsoft.com/office/powerpoint/2010/main" val="3390450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Патогенез.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51313"/>
            <a:ext cx="10889638" cy="39375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соответствии с наиболее простой гипотезой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патогенеза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ожирения, предложенной после открытия лептина, предполагалось, что у лиц с ожирением существует либо нарушении продукции лептина, либо аномалии его структуры или структуры рецепторов к лептину, либо его абсолютный дефицит. Первые эксперименты обнадеживали: довольно быстро вывели экспериментальных животных, имеющих гены ожирения, было описано несколько больных с аномалиями в структуре генов,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кодирующих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образование лептина, либо образование рецепторов к лептину. Были обнаружены соответствующие мутации у нескольких человек, у которых с раннего детства развилось тяжелейшее ожирение, и у нескольких человек с дефицитом лептина. Тем не менее у подавляющего числа больных с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ожирением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 было выявлено аномалий гена лептина и его рецепторов. Введение лептина привело к снижению массы тела только у нескольких человек, включенных в исследование.</a:t>
            </a:r>
          </a:p>
        </p:txBody>
      </p:sp>
    </p:spTree>
    <p:extLst>
      <p:ext uri="{BB962C8B-B14F-4D97-AF65-F5344CB8AC3E}">
        <p14:creationId xmlns:p14="http://schemas.microsoft.com/office/powerpoint/2010/main" val="3129142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814993" cy="3895976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tx2">
                    <a:lumMod val="10000"/>
                  </a:schemeClr>
                </a:solidFill>
              </a:rPr>
              <a:t>Согласно другой гипотезе патогенеза ожирения, предполагается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</a:rPr>
              <a:t>мута¬ция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</a:rPr>
              <a:t> генов, кодирующих образование р-3- и р-2-адренергических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</a:rPr>
              <a:t>рецепто¬ров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</a:rPr>
              <a:t>. Первые влияют на жировой обмен в бурой жировой ткани, вторые — в белой жировой и мышечной тканях. У больных с ожирением и сахарным диабетом П типа выявлены мутации в гене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</a:rPr>
              <a:t>липопротеинлипазы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</a:rPr>
              <a:t>, изучается роль рецептора PRAR (рецептор, активирующий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</a:rPr>
              <a:t>пролифератор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</a:rPr>
              <a:t>перокси¬сом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</a:rPr>
              <a:t>).Наличие семейной предрасположенности к ожирению не вызывает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</a:rPr>
              <a:t>со¬мнений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</a:rPr>
              <a:t>. Часто обсуждается вопрос о доминирующем значении семейного стереотипа питания, однако исследования с раздельно живущими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</a:rPr>
              <a:t>одно¬яйцевыми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</a:rPr>
              <a:t> близнецами подтверждают роль наследственных факторов. Тем не менее неправильный режим питания, особенно переход от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</a:rPr>
              <a:t>традицион¬ного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</a:rPr>
              <a:t> для данного народа режима к западному образцу питания, неизбежно приводит к увеличению распространенности ожирения. Пищевые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</a:rPr>
              <a:t>при¬страстия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</a:rPr>
              <a:t> и рационы тучных людей, выявляемые с помощью специального анкетирования, обычно включают продукты с большим содержанием жира. Нельзя не учитывать традиционного для многих народов воспитания с </a:t>
            </a:r>
            <a:r>
              <a:rPr lang="ru-RU" dirty="0" err="1">
                <a:solidFill>
                  <a:schemeClr val="tx2">
                    <a:lumMod val="10000"/>
                  </a:schemeClr>
                </a:solidFill>
              </a:rPr>
              <a:t>на¬граждением</a:t>
            </a:r>
            <a:r>
              <a:rPr lang="ru-RU" dirty="0">
                <a:solidFill>
                  <a:schemeClr val="tx2">
                    <a:lumMod val="10000"/>
                  </a:schemeClr>
                </a:solidFill>
              </a:rPr>
              <a:t> сластями детей как поощрением за хорошее поведение.</a:t>
            </a:r>
          </a:p>
        </p:txBody>
      </p:sp>
    </p:spTree>
    <p:extLst>
      <p:ext uri="{BB962C8B-B14F-4D97-AF65-F5344CB8AC3E}">
        <p14:creationId xmlns:p14="http://schemas.microsoft.com/office/powerpoint/2010/main" val="40165001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814993" cy="316818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Поскольку пищевое поведение тесно связано с психической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активностью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предполагается, что изменения в этой сфере могут быть связаны с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нарушениями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обмена серотонина и рецепции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эндорфинов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В этом случае употребление углеводистых продуктов является своеобразным допингом, а ожирение имеет сходство с такими болезнями, как алкоголизм 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наркомания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Многие люди используют такую бесспорно приятную процедуру, как прием пищи, для успокоения в трудных жизненных ситуациях (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гиперфагическая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реакция на стресс).</a:t>
            </a:r>
          </a:p>
        </p:txBody>
      </p:sp>
    </p:spTree>
    <p:extLst>
      <p:ext uri="{BB962C8B-B14F-4D97-AF65-F5344CB8AC3E}">
        <p14:creationId xmlns:p14="http://schemas.microsoft.com/office/powerpoint/2010/main" val="8192067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Классификация степеней повышения массы тела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0024678"/>
              </p:ext>
            </p:extLst>
          </p:nvPr>
        </p:nvGraphicFramePr>
        <p:xfrm>
          <a:off x="933060" y="2500605"/>
          <a:ext cx="9211832" cy="4109085"/>
        </p:xfrm>
        <a:graphic>
          <a:graphicData uri="http://schemas.openxmlformats.org/drawingml/2006/table">
            <a:tbl>
              <a:tblPr/>
              <a:tblGrid>
                <a:gridCol w="2766493"/>
                <a:gridCol w="3136830"/>
                <a:gridCol w="3308509"/>
              </a:tblGrid>
              <a:tr h="79422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i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ИМТ, кг/м</a:t>
                      </a:r>
                      <a:r>
                        <a:rPr lang="ru-RU" sz="2800" i="1" baseline="300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2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i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Класс</a:t>
                      </a:r>
                      <a:endParaRPr lang="ru-RU" sz="2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i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Популяционная оценка</a:t>
                      </a:r>
                      <a:endParaRPr lang="ru-RU" sz="2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42417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&lt;18,5</a:t>
                      </a: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Низкая масса тела</a:t>
                      </a: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Худые</a:t>
                      </a: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79422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18,5-24,9</a:t>
                      </a: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Нормальная масса тела</a:t>
                      </a: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Здоровые, «нормальные»</a:t>
                      </a: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79422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25-29,9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 степень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Повышенная масса тела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9711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30—39,9</a:t>
                      </a: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II степень</a:t>
                      </a: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Тучные</a:t>
                      </a: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9766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&gt;40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III степень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Болезненно-тучные </a:t>
                      </a: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78427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Клиническая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картина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13992"/>
            <a:ext cx="10870977" cy="438864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Ожирение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нередко сопровождается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депрессивными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расстройствами, тревогой, нарушениями межличностных 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социальных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контактов. Тучный человек подвергается той или иной степени дискриминации, особенно жестокой в подростковом возрасте. Заниженная самооценка препятствует гармоничному социальному и личностному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При динамическом многолетнем наблюдении за жизнью тучных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подростков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сравнении с другими детьми, болеющими хроническими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заболеваниями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было отмечено, что девочки с избыточной массой тела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достовернореже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создавали семью, годовой доход у бывших тучных подростков оказался" достоверно ниже. Таким образом, ожирение больше, чем многие другие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хронические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заболевания, препятствует полноценной жизни молодых людей.</a:t>
            </a:r>
          </a:p>
        </p:txBody>
      </p:sp>
    </p:spTree>
    <p:extLst>
      <p:ext uri="{BB962C8B-B14F-4D97-AF65-F5344CB8AC3E}">
        <p14:creationId xmlns:p14="http://schemas.microsoft.com/office/powerpoint/2010/main" val="10785352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833655" cy="404617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Как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и при любом другом заболевании, обследование пациента с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ожире¬нием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начинается с опроса и сбора анамнеза, при этом анамнез может иметь те или иные отступления от реальной картины происходящих событий, а жалобы могут быть и расплывчатыми. Спектр жалоб достаточно велик: от избыточной массы тела как эстетической проблемы до характерных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прояв¬лений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часто сопутствующих ожирению заболеваний (ИБС, сахарный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диа¬бет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недостаточность кровообращения) и неспецифических симптомов (апатия, сонливость, быстрая утомляемость, склонность к запору,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суставные 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боли). Несмотря на то что больные практически никогда не жалуются на повышенный аппетит, надо попытаться уточнить характер питания больного. Возможные пути решения проблемы — попросить пациента рас-сказать о съедаемой пище и о частоте ее приемов, а также о времени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пос¬леднего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приема пищи в течение суток. Можно попросить больного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предо¬ставить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записи о съеденной пище за последние 2—5 дней. Это более </a:t>
            </a:r>
            <a:r>
              <a:rPr lang="ru-RU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долгий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, но и более эффективный путь.</a:t>
            </a:r>
          </a:p>
        </p:txBody>
      </p:sp>
    </p:spTree>
    <p:extLst>
      <p:ext uri="{BB962C8B-B14F-4D97-AF65-F5344CB8AC3E}">
        <p14:creationId xmlns:p14="http://schemas.microsoft.com/office/powerpoint/2010/main" val="11474071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Анамнез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88636"/>
            <a:ext cx="10870977" cy="3956179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типичный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пациента с экзогенно-конституциональным ожирением, выглядит следующим образом. Пациенты убеждены, что они едят мало, и подчеркивают, что утром они вообще не едят. Выпиваемая ими чашка кофе с сахаром (20 ккал) и бутерброд с сыром и маслом (100 ккал) обычно не учитываются как еда. На работе больные начинают «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пере¬кусывать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». Обычно это калорийная пища с высоким содержанием жиров. Нередко больные жуют во время работы автоматически, не замечая этого; едят при волнении, перед сном и ночью. Набор продуктов обычно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стандар¬тен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люди по 5—6 раз в неделю употребляют в сущности одни и те же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про¬дукты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(в русском варианте — жареная картошка с копченой колбасой как традиционный поздний ужин), и коррекция пищевого поведения могла бы дать неплохие результаты. Не осознается больными и реальная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калорий¬ность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алкогольных напитков.</a:t>
            </a:r>
          </a:p>
        </p:txBody>
      </p:sp>
    </p:spTree>
    <p:extLst>
      <p:ext uri="{BB962C8B-B14F-4D97-AF65-F5344CB8AC3E}">
        <p14:creationId xmlns:p14="http://schemas.microsoft.com/office/powerpoint/2010/main" val="16011304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Осмотр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2"/>
            <a:ext cx="10889638" cy="406392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algn="just"/>
            <a:r>
              <a:rPr lang="ru-RU" dirty="0"/>
              <a:t>Первым этапом осмотра пациента с ожирением является оценка </a:t>
            </a:r>
            <a:r>
              <a:rPr lang="ru-RU" dirty="0" err="1"/>
              <a:t>ха¬рактера</a:t>
            </a:r>
            <a:r>
              <a:rPr lang="ru-RU" dirty="0"/>
              <a:t> ожирения (абдоминальное или </a:t>
            </a:r>
            <a:r>
              <a:rPr lang="ru-RU" dirty="0" err="1"/>
              <a:t>ягодично</a:t>
            </a:r>
            <a:r>
              <a:rPr lang="ru-RU" dirty="0"/>
              <a:t>-бедренное). Для этого исследуется отношение окружности талии к окружности бедер (см. </a:t>
            </a:r>
            <a:r>
              <a:rPr lang="ru-RU" dirty="0" err="1"/>
              <a:t>ра¬нее</a:t>
            </a:r>
            <a:r>
              <a:rPr lang="ru-RU" dirty="0"/>
              <a:t>). Осмотр прежде всего направлен на поиск клинических проявлений заболеваний, при которых ожирение является одним из симптомов; </a:t>
            </a:r>
            <a:r>
              <a:rPr lang="ru-RU" dirty="0" err="1"/>
              <a:t>дру¬гими</a:t>
            </a:r>
            <a:r>
              <a:rPr lang="ru-RU" dirty="0"/>
              <a:t> словами, ведется поиск симптоматических форм ожирения (</a:t>
            </a:r>
            <a:r>
              <a:rPr lang="ru-RU" dirty="0" err="1"/>
              <a:t>гипоти¬реоз</a:t>
            </a:r>
            <a:r>
              <a:rPr lang="ru-RU" dirty="0"/>
              <a:t>, </a:t>
            </a:r>
            <a:r>
              <a:rPr lang="ru-RU" dirty="0" err="1"/>
              <a:t>гиперкортицизм</a:t>
            </a:r>
            <a:r>
              <a:rPr lang="ru-RU" dirty="0"/>
              <a:t> и пр.). При этом необходимо помнить, что </a:t>
            </a:r>
            <a:r>
              <a:rPr lang="ru-RU" dirty="0" err="1"/>
              <a:t>ожире¬ние</a:t>
            </a:r>
            <a:r>
              <a:rPr lang="ru-RU" dirty="0"/>
              <a:t> само по себе приводит к ухудшению деятельности половых желез, </a:t>
            </a:r>
            <a:r>
              <a:rPr lang="ru-RU" dirty="0" err="1"/>
              <a:t>ги¬поталамо-гипофизарной</a:t>
            </a:r>
            <a:r>
              <a:rPr lang="ru-RU" dirty="0"/>
              <a:t> системы и надпочечников. Таким образом, </a:t>
            </a:r>
            <a:r>
              <a:rPr lang="ru-RU" dirty="0" err="1"/>
              <a:t>мно-гие</a:t>
            </a:r>
            <a:r>
              <a:rPr lang="ru-RU" dirty="0"/>
              <a:t> обнаруженные симптомы могут быть приписаны как предполагаемым первичным расстройствам, так и вторичным нарушениям. Например, так называемый симптом Бэра (симптом «грязных локтей» — гиперкератоз и потемнение кожи на локтях) в равной мере характерен для гипотиреоза и для ожирения. У больных с </a:t>
            </a:r>
            <a:r>
              <a:rPr lang="ru-RU" dirty="0" err="1"/>
              <a:t>андроидным</a:t>
            </a:r>
            <a:r>
              <a:rPr lang="ru-RU" dirty="0"/>
              <a:t> типом ожирения и с далеко </a:t>
            </a:r>
            <a:r>
              <a:rPr lang="ru-RU" dirty="0" err="1"/>
              <a:t>за¬шедшим</a:t>
            </a:r>
            <a:r>
              <a:rPr lang="ru-RU" dirty="0"/>
              <a:t> </a:t>
            </a:r>
            <a:r>
              <a:rPr lang="ru-RU" dirty="0" err="1"/>
              <a:t>гиноидным</a:t>
            </a:r>
            <a:r>
              <a:rPr lang="ru-RU" dirty="0"/>
              <a:t> ожирением нередко повышена функция потовых и сальных желез, поэтому кожа больных влажная, сальная, с гнойничками, </a:t>
            </a:r>
            <a:r>
              <a:rPr lang="ru-RU" dirty="0" err="1"/>
              <a:t>экзематизацией</a:t>
            </a:r>
            <a:r>
              <a:rPr lang="ru-RU" dirty="0"/>
              <a:t>, пиодермией, фурункулезом. Типичны паховые и </a:t>
            </a:r>
            <a:r>
              <a:rPr lang="ru-RU" dirty="0" err="1"/>
              <a:t>пупоч¬ные</a:t>
            </a:r>
            <a:r>
              <a:rPr lang="ru-RU" dirty="0"/>
              <a:t> грыжи.</a:t>
            </a:r>
          </a:p>
        </p:txBody>
      </p:sp>
    </p:spTree>
    <p:extLst>
      <p:ext uri="{BB962C8B-B14F-4D97-AF65-F5344CB8AC3E}">
        <p14:creationId xmlns:p14="http://schemas.microsoft.com/office/powerpoint/2010/main" val="16657682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«Гипоталамические» стигмы ожирения: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2"/>
            <a:ext cx="10665703" cy="3765347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цианотичные </a:t>
            </a:r>
            <a:r>
              <a:rPr lang="ru-RU" dirty="0" err="1"/>
              <a:t>стрии</a:t>
            </a:r>
            <a:r>
              <a:rPr lang="ru-RU" dirty="0"/>
              <a:t>, </a:t>
            </a:r>
            <a:r>
              <a:rPr lang="ru-RU" dirty="0" err="1"/>
              <a:t>пигмента¬ция</a:t>
            </a:r>
            <a:r>
              <a:rPr lang="ru-RU" dirty="0"/>
              <a:t> в местах трения, черный </a:t>
            </a:r>
            <a:r>
              <a:rPr lang="ru-RU" dirty="0" err="1"/>
              <a:t>акантоз</a:t>
            </a:r>
            <a:r>
              <a:rPr lang="ru-RU" dirty="0"/>
              <a:t>, нечистота кожи — в 50—80-е годы расценивались как признаки первично гипоталамических поражений, и в этих случаях нередко устанавливался диагноз нейроэндокринной формы гипоталамического синдрома. В настоящее время показано, что </a:t>
            </a:r>
            <a:r>
              <a:rPr lang="ru-RU" dirty="0" err="1"/>
              <a:t>формиро¬вание</a:t>
            </a:r>
            <a:r>
              <a:rPr lang="ru-RU" dirty="0"/>
              <a:t> указанных гипоталамических стигм и функциональных нарушений гипоталамо-гипофизарной системы являются не причиной, а следствием и проявлением ожирения, а степень их выраженности коррелирует с </a:t>
            </a:r>
            <a:r>
              <a:rPr lang="ru-RU" dirty="0" err="1"/>
              <a:t>длитель¬ностью</a:t>
            </a:r>
            <a:r>
              <a:rPr lang="ru-RU" dirty="0"/>
              <a:t> и тяжестью ожирения и возникающих при нем трофических </a:t>
            </a:r>
            <a:r>
              <a:rPr lang="ru-RU" dirty="0" err="1"/>
              <a:t>рас¬стройств</a:t>
            </a:r>
            <a:r>
              <a:rPr lang="ru-RU" dirty="0"/>
              <a:t>. Таким образом, установление диагноза и использование термина «гипоталамический синдром» неправомерно.</a:t>
            </a:r>
          </a:p>
        </p:txBody>
      </p:sp>
    </p:spTree>
    <p:extLst>
      <p:ext uri="{BB962C8B-B14F-4D97-AF65-F5344CB8AC3E}">
        <p14:creationId xmlns:p14="http://schemas.microsoft.com/office/powerpoint/2010/main" val="20680184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796332" cy="3599316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/>
              <a:t>Ожирение сопровождается </a:t>
            </a:r>
            <a:r>
              <a:rPr lang="ru-RU" dirty="0" err="1"/>
              <a:t>инсулинорезистентностью</a:t>
            </a:r>
            <a:r>
              <a:rPr lang="ru-RU" dirty="0"/>
              <a:t>, при этом </a:t>
            </a:r>
            <a:r>
              <a:rPr lang="ru-RU" dirty="0" err="1"/>
              <a:t>снижа¬ется</a:t>
            </a:r>
            <a:r>
              <a:rPr lang="ru-RU" dirty="0"/>
              <a:t> способность инсулина обеспечивать утилизацию глюкозы, подавлять выброс глюкозы печенью. Часто выявляемая при ожирении </a:t>
            </a:r>
            <a:r>
              <a:rPr lang="ru-RU" dirty="0" err="1"/>
              <a:t>гиперинсули</a:t>
            </a:r>
            <a:r>
              <a:rPr lang="ru-RU" dirty="0"/>
              <a:t>- , </a:t>
            </a:r>
            <a:r>
              <a:rPr lang="ru-RU" dirty="0" err="1"/>
              <a:t>немия</a:t>
            </a:r>
            <a:r>
              <a:rPr lang="ru-RU" dirty="0"/>
              <a:t> является одним из факторов патогенеза артериальной гипертензии и синдрома поликистозных яичников. Гипертрихоз достаточно типичен для ожирения и объясняется формированием вторичного </a:t>
            </a:r>
            <a:r>
              <a:rPr lang="ru-RU" dirty="0" err="1"/>
              <a:t>поликистоза</a:t>
            </a:r>
            <a:r>
              <a:rPr lang="ru-RU" dirty="0"/>
              <a:t> </a:t>
            </a:r>
            <a:r>
              <a:rPr lang="ru-RU" dirty="0" err="1"/>
              <a:t>яични¬ков</a:t>
            </a:r>
            <a:r>
              <a:rPr lang="ru-RU" dirty="0"/>
              <a:t> с </a:t>
            </a:r>
            <a:r>
              <a:rPr lang="ru-RU" dirty="0" err="1"/>
              <a:t>ановуляцией</a:t>
            </a:r>
            <a:r>
              <a:rPr lang="ru-RU" dirty="0"/>
              <a:t>. В отличие от выраженного гирсутизма при вторичном, симптоматическом ожирении (HAIR-AN-синдром: </a:t>
            </a:r>
            <a:r>
              <a:rPr lang="ru-RU" dirty="0" err="1"/>
              <a:t>гиперандрогении</a:t>
            </a:r>
            <a:r>
              <a:rPr lang="ru-RU" dirty="0"/>
              <a:t>, </a:t>
            </a:r>
            <a:r>
              <a:rPr lang="ru-RU" dirty="0" err="1"/>
              <a:t>инсу</a:t>
            </a:r>
            <a:r>
              <a:rPr lang="ru-RU" dirty="0"/>
              <a:t>- </a:t>
            </a:r>
            <a:r>
              <a:rPr lang="ru-RU" dirty="0" err="1"/>
              <a:t>линорезистентность</a:t>
            </a:r>
            <a:r>
              <a:rPr lang="ru-RU" dirty="0"/>
              <a:t>, </a:t>
            </a:r>
            <a:r>
              <a:rPr lang="ru-RU" dirty="0" err="1"/>
              <a:t>акантоз</a:t>
            </a:r>
            <a:r>
              <a:rPr lang="ru-RU" dirty="0"/>
              <a:t> — см. главу 8) избыточный рост волос </a:t>
            </a:r>
            <a:r>
              <a:rPr lang="ru-RU" dirty="0" err="1"/>
              <a:t>выра¬жен</a:t>
            </a:r>
            <a:r>
              <a:rPr lang="ru-RU" dirty="0"/>
              <a:t> умеренно (11—20 баллов по шкале </a:t>
            </a:r>
            <a:r>
              <a:rPr lang="ru-RU" dirty="0" err="1"/>
              <a:t>Ферримана</a:t>
            </a:r>
            <a:r>
              <a:rPr lang="ru-RU" dirty="0"/>
              <a:t>—Галл вея).</a:t>
            </a:r>
          </a:p>
        </p:txBody>
      </p:sp>
    </p:spTree>
    <p:extLst>
      <p:ext uri="{BB962C8B-B14F-4D97-AF65-F5344CB8AC3E}">
        <p14:creationId xmlns:p14="http://schemas.microsoft.com/office/powerpoint/2010/main" val="16553674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3709" y="2392855"/>
            <a:ext cx="11094912" cy="3989283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соматического статуса по общепринятым канонам является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не¬пременным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атрибутом обследования пациентов с ожирением. При этом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за¬болевании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многочисленны закономерно возникающие поражения органов и систем, приводящие к формированию целого ряда опаснейших,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жизнен¬но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угрожающих заболеваний. Необходим активный поиск таких спутников ожирения, как ИБС, гипертоническая болезнь, атеросклероз, сахарный диабет II типа, недостаточность кровообращения, легочное сердце,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желч¬нокаменная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болезнь,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остеоартроз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нарушение пуринового обмена, венозная недостаточность и трофические язвы нижних конечностей.</a:t>
            </a:r>
          </a:p>
        </p:txBody>
      </p:sp>
    </p:spTree>
    <p:extLst>
      <p:ext uri="{BB962C8B-B14F-4D97-AF65-F5344CB8AC3E}">
        <p14:creationId xmlns:p14="http://schemas.microsoft.com/office/powerpoint/2010/main" val="25276227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2"/>
            <a:ext cx="10964283" cy="4007943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 marL="0" indent="35560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Ожирение является частью так называемого метаболического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синдро¬ма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или синдрома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X. 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этот получил также название «смертельного квартета» (верхний тип ожирения, нарушение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толерантнос¬ти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 углеводам,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гиперлипидемия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артериальная гипертензия). Другими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ком¬понентами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метаболического синдрома являются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гиперурикемия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атеро¬склероз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ИБС, сахарный диабет.</a:t>
            </a:r>
          </a:p>
          <a:p>
            <a:pPr marL="0" indent="35560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детальном обследовании больного нередко выявляются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гастро¬птоз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увеличение печени (жировая дистрофия, желчнокаменная болезнь); типично развитие болевой формы панкреатита, как правило, без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внешнесе¬креторной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недостаточности (появление последней привело бы к снижению массы тела). Избыточная ароматизация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адрогенов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эстрогены в жировой ткани у женщин с ожирением становится причиной повышенного риска заболевания раком молочной железы и матки, а у молодых женщин — </a:t>
            </a:r>
            <a:r>
              <a:rPr lang="ru-RU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поликистозом</a:t>
            </a:r>
            <a:r>
              <a:rPr lang="ru-RU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яичников и бесплодием. </a:t>
            </a:r>
          </a:p>
        </p:txBody>
      </p:sp>
    </p:spTree>
    <p:extLst>
      <p:ext uri="{BB962C8B-B14F-4D97-AF65-F5344CB8AC3E}">
        <p14:creationId xmlns:p14="http://schemas.microsoft.com/office/powerpoint/2010/main" val="20356889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Диагностика.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407297"/>
            <a:ext cx="10889638" cy="352889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дифференциальной диагностике следует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по¬мнить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что органические причины могут быть выявлены не более чем у одного из 1000 больных, страдающих ожирением, при этом вероятность развития выраженного ожирения с ИМТ более 40 кг/м2 при эндокринной патологии крайне низка. В большинстве случаев такие причины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ожире¬ния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как синдром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Кушинга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могут быть исключены уже при осмотре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па¬циента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Тем не менее стратегически целесообразно руководствоваться правилом: «Пусть лучше у 10 тучных больных будет проведен малый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дексаметазоновый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тест, чем будет продушен хотя бы один больной с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гиперкортицизмом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6817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202024"/>
            <a:ext cx="10908299" cy="4198776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инструментальном исследовании обнаруживаются признаки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ги¬пертрофии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миокарда, снижена жизненная и резервная емкость легких, на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краниограмме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нередко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вывляются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признаки внутричерепной гипертензии и обызвествления твердой мозговой оболочки в лобном отделе. В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преж¬ние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годы последней находке уделяли особое внимание, считая ее явным признаком гипоталамического поражения и признаком наследственной предрасположенности к ожирению, что позволяло выделить отдельный синдром — синдром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Морганьи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Мореля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—Стюарта (сочетание лобного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ги¬перостоза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ожирением). В настоящее время нет оснований считать, что подобное сочетание — нечто большее, чем совпадение распространенных явлений (ожирение и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эндокраниоз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и нет оснований специально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выде¬лять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особую форму синдром, так как это ничего не меняет в лечебных подходах. К инструментальным методам обследования пациентов с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ожи¬рением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относятся компьютерная и магнитно-резонансная томография, с помощью которых можно визуализировать подкожные и висцеральные отложения жира и, таким образом, точно дифференцировать типы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ожи¬рения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 помощью этих методов можно определить общую площадь ин-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траабдоминального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отложения жира в квадратных сантиметрах </a:t>
            </a:r>
          </a:p>
        </p:txBody>
      </p:sp>
    </p:spTree>
    <p:extLst>
      <p:ext uri="{BB962C8B-B14F-4D97-AF65-F5344CB8AC3E}">
        <p14:creationId xmlns:p14="http://schemas.microsoft.com/office/powerpoint/2010/main" val="132055511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основе современного подхода к лечению ожирения как самостоятельного заболевания лежит, во-первых, признание хронического характера этой болезни и, следовательно, необходимости долгосрочного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ле¬чения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Во-вторых, необходимы безопасные методы лечения, во всяком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слу¬чае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 более опасные, чем сама болезнь. В-третьих, должна быть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профилак¬тическая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направленность лечения — лучше потерять 10 кг и удержать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до¬стигнутую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массу тела, чем потерять за короткий срок 40 кг и вновь набрать 50 кг, что сопряжено со значительным риском развития жизненно опасных осложнений. В-четвертых, при всех диетических мероприятиях нельзя упускать из виду, что витамины, незаменимые аминокислоты и жирные кислоты должны поступать в организм в необходимых количествах.</a:t>
            </a:r>
          </a:p>
        </p:txBody>
      </p:sp>
    </p:spTree>
    <p:extLst>
      <p:ext uri="{BB962C8B-B14F-4D97-AF65-F5344CB8AC3E}">
        <p14:creationId xmlns:p14="http://schemas.microsoft.com/office/powerpoint/2010/main" val="30337742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139518"/>
            <a:ext cx="10926961" cy="3796671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Первым этапом лечения должна стать коррекция привычек приема пищи и физической активности. Будучи формально достаточно легкой, эта рекомендация крайне трудновыполнима. Одним из путей к ее выполнению может служить создание школ и клубов больных с ожирением.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Рекомендации врача тучному больному не должны быть суровым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при¬говором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 пожизненному аскетизму — их цель состоит в совместной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выра¬ботке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разумной концепции пищевого поведения. Необходимо продумать гибкую сбалансированную диету с энергетической ценностью 1200 ккал, сведя к минимуму потребление жиров (переход с цельного на 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обезжиренное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молоко, нежирные сыры, замена сахара сахарозаменителями). 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Дополнительно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рекомендуется включение большого количества пищевых </a:t>
            </a: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волокон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которые не только способствуют уменьшению абсорбции жиров, но и снижают чувство голода.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39129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926961" cy="359931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pPr marL="0" indent="3556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Физическая нагрузка играет важную роль в реализации программы снижения массы тела, но иногда больные бывают обескуражены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отсутстви¬ем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быстрого эффекта, несмотря на расширение физической активности. Объясняется это тем, что физические нагрузки, уменьшая жировую массу, в то же время способствуют нарастанию мышечной массы. Кроме того, кратковременные нагрузки энергетически обеспечиваются за счет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гликоге¬новых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запасов в печени, а более длительные приводят к расходованию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за¬пасов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жировых депо.</a:t>
            </a:r>
          </a:p>
          <a:p>
            <a:pPr marL="0" indent="3556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Назначение различных медикаментов рекомендуется при ИМТ более 30 кг/м2 при недостаточной эффективности диетических рекомендаций как минимум на протяжении 12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также при наличии осложнений (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сахар¬ный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диабет, артериальная гипертензия,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дислипидемия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 том числе в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се¬мейном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анамнезе). Вопрос о дополнительном медикаментозном лечении можно рассматривать при ИМТ больше 27 кг/м2, но при отсутствии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эффек¬та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6-месячного диетического лечения и расширения физической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актив¬ности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75371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982944" cy="413857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85000" lnSpcReduction="10000"/>
          </a:bodyPr>
          <a:lstStyle/>
          <a:p>
            <a:pPr marL="0" indent="3556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Использование мочегонных,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тиреоидных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гормонов, различных «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вытя¬жек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гипофиза ушло в прошлое. Возможны несколько вариантов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медика¬ментозной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терапии: воздействие на регуляцию деятельности центра голода и насыщения, блокирование всасывания пищевого жира, а также усиление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липолиза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3556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Изолипан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дексфенфлюрамин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регулирует пищевое поведение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благода¬ря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влиянию на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серотонинергические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структуры головного мозга. До назначения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изолипана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должна быть исключена тяжелая кардиальная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пато¬логия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сопровождающаяся недостаточностью митрального и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трехстворчато¬го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клапанов. Препарат назначается в течение 3 мес. В качестве блокатора всасывания жиров используется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ксеникал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орлистат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Использование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пре¬парата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предполагает ограничение приема жиров, так как в противном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слу¬чае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неизбежно развивается диарея. Механизм действия активатора р-3-ад-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ренорецепторов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сибутрамина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заключается в усилении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термогенеза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3237846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926961" cy="398928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Липосакция (локальное отсасывание жира) активно пропагандируется косметологами, но в контролируемом исследовании было показано, что масса, потерянная в результате липосакции, в дальнейшем восстанавлива­ется, поэтому эта процедура не имеет стратегического значения у лиц со значительным ожирением. Поскольку при тяжелом ожирении (ИМТ более 40 кг/м2) риск внезапной смерти увеличивается в 15—30 раз, приходится рассматривать такие варианты лечения этих больных, как назначение резко редуцированной диеты и операции на желудочно-кишечном тракте. К пос­ледним относятся операция формирования малого желудочка (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гастроплас­тика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или обходное шунтирование желудка, а также резекция части тонкой кишки. Успешно осуществляемая программа снижения массы тела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определен¬но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уменьшает риск или выраженность таких осложнений, как артериальная гипертензия,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гиперлипидемия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нарушение толерантности к углеводам.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Прогностически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наилучшими вариантами такой программы являются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ста¬билизация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массы тела и его медленная коррекция, тогда как резкие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перепа¬ды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массы влекут за собой повышенную летальность.</a:t>
            </a:r>
          </a:p>
        </p:txBody>
      </p:sp>
    </p:spTree>
    <p:extLst>
      <p:ext uri="{BB962C8B-B14F-4D97-AF65-F5344CB8AC3E}">
        <p14:creationId xmlns:p14="http://schemas.microsoft.com/office/powerpoint/2010/main" val="22862877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926961" cy="398928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липодистрофиям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относят группу малоизученных клинических синдромов с неясным патогенезом, при которых подкожный жировой слой отсутствует (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липоатрофия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либо на значительных частях поверхности тела (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парциаль¬ная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липоатрофия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либо практически полностью (тотальная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липоатрофия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или имеется избыточный (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липогипертрофия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подкожный жировой слой на более или менее значительных участках тела.</a:t>
            </a: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Наиболее часто нарушениям липидного метаболизма при всех формах ли-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подистрофий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сопутствуют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инсулинорезистентность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гиперлипидемия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гиперинсулинемия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нередко в сочетании с особыми формами сахарного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дибета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54035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167951"/>
            <a:ext cx="10926961" cy="166621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Классификация. Современная классификация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липодистрофий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 базируется на разделении этих состояний по происхождению (семейная или приобретенная форма) и по характеру распределения жира — тоталь­ная или парциальная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липодистрофия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108718"/>
            <a:ext cx="10926961" cy="4460033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	Врожденные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	семейная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генерализованная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(синдром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Сейпа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Берардинелли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	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лепречаунизм</a:t>
            </a:r>
            <a:endParaRPr lang="ru-RU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	Приобретенные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	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липодистрофический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диабет Лоренса (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генерализованная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липодистро¬фия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	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гиперлипидемическая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липодистрофия</a:t>
            </a:r>
            <a:endParaRPr lang="ru-RU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	Прогрессирующая сегментарная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липодистрофия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(болезнь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Барракера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Симонса)</a:t>
            </a: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	Парциальные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	болезнь Вебера—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Кристиана</a:t>
            </a:r>
            <a:endParaRPr lang="ru-RU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	болезнь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Деркума</a:t>
            </a:r>
            <a:endParaRPr lang="ru-RU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	болезнь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Маделунга</a:t>
            </a:r>
            <a:endParaRPr lang="ru-RU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	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Постинъекционные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	после инъекций инсулинов с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&lt; 7</a:t>
            </a: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	после инъекций наркотических препаратов</a:t>
            </a:r>
          </a:p>
        </p:txBody>
      </p:sp>
    </p:spTree>
    <p:extLst>
      <p:ext uri="{BB962C8B-B14F-4D97-AF65-F5344CB8AC3E}">
        <p14:creationId xmlns:p14="http://schemas.microsoft.com/office/powerpoint/2010/main" val="33854756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Этиология и патогенез.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926961" cy="3989282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большинстве случаев этиология и патогенез как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липоатрофий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так и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липогипертрофий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неизвестны. Допуска­ется как гипоталамо-гипофизарный генез заболеваний с увеличением выра­ботки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жиромобилизуюших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факторов гипофиза (возможно, фрагментов гор­мона роста), так и нарушение чувствительности рецепторов жировой ткани к инсулину. Вероятно, различные формы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липодистрофий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имеют различный патогенез. Предполагается, что выделенное некоторыми исследователями из мочи больных с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липодистрофиями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особое жиромобилизующее вещество может оказаться фактором некроза опухолей, способным ингибировать ли-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попротеинлипазу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Доказано, что при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генерализованной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ак­тивность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липопротеинлипазы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снижена, а уровень печеночной липазы нор­мален. Наличие аномальных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жиромобилизуюших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факторов может объяс­нить природу тотальной, но не парциальной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липоатрофии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381461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Этиология и патогенез.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926961" cy="3989282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последнем случае при аутотрансплантации жировых клеток из непораженной зоны в пораженную происходит исчезновение жира, а аутотрансплантация еди­ничных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адипоцитов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из пораженной области в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интактную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сопровождается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реаккумуляцией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жира. Эти данные позволяют предполагать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аутокринные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или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паракринные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механизмы развития парциальной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 микроскопическом исследовании количество жировых клеток при </a:t>
            </a:r>
            <a:r>
              <a:rPr lang="ru-RU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липоди­строфии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резко уменьшено, а в единичных имеющихся клетках отсутствуют триглицериды. В то же время печень часто оказывается перегружена жиром и в ретикулоэндотелиальной системе определяются нагруженные жиром макрофаги.</a:t>
            </a:r>
          </a:p>
        </p:txBody>
      </p:sp>
    </p:spTree>
    <p:extLst>
      <p:ext uri="{BB962C8B-B14F-4D97-AF65-F5344CB8AC3E}">
        <p14:creationId xmlns:p14="http://schemas.microsoft.com/office/powerpoint/2010/main" val="27020298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Этиология и патогенез.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926961" cy="3989282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 числу наиболее тяжелых форм относится 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b="1" i="1" dirty="0" err="1">
                <a:latin typeface="Arial" panose="020B0604020202020204" pitchFamily="34" charset="0"/>
                <a:cs typeface="Arial" panose="020B0604020202020204" pitchFamily="34" charset="0"/>
              </a:rPr>
              <a:t>Сейпа</a:t>
            </a:r>
            <a:r>
              <a:rPr lang="ru-RU" b="1" i="1" dirty="0"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b="1" i="1" dirty="0" err="1">
                <a:latin typeface="Arial" panose="020B0604020202020204" pitchFamily="34" charset="0"/>
                <a:cs typeface="Arial" panose="020B0604020202020204" pitchFamily="34" charset="0"/>
              </a:rPr>
              <a:t>Берарди­нелли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(синдром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Берардинелли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тотальная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липодистрофия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акромегалоид­ный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гигантизм, врожденный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липоатрофический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диабет). Заболевание про­является с рождения. Характерными признаками синдрома являются пол­ное исчезновение подкожной жировой клетчатки,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ность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сахарный диабет,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гиперлипидемия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гепатомегалия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Также достаточ­но часто выявляются цирроз печени,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склерокистоз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яичников, гирсутизм,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вирильный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синдром. Для пациентов типичны грубая кожа, большие кисти и стопы, пигментированные участки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акантоза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 области шеи и подмышеч­ных впадин. Синдром наследуется аутосомно-рецессивно. Прогноз для жизни плохой, гибель детей наступает в основном на 3—5-м году жизни, чаще от печеночной недостаточности.</a:t>
            </a:r>
          </a:p>
        </p:txBody>
      </p:sp>
    </p:spTree>
    <p:extLst>
      <p:ext uri="{BB962C8B-B14F-4D97-AF65-F5344CB8AC3E}">
        <p14:creationId xmlns:p14="http://schemas.microsoft.com/office/powerpoint/2010/main" val="148232041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833655" cy="3599316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925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синдроме </a:t>
            </a:r>
            <a:r>
              <a:rPr lang="ru-RU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лепречаунизма</a:t>
            </a: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(синдром </a:t>
            </a:r>
            <a:r>
              <a:rPr lang="ru-RU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Донохью</a:t>
            </a: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также имеются </a:t>
            </a:r>
            <a:r>
              <a:rPr lang="ru-RU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липоа</a:t>
            </a: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трофия</a:t>
            </a: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подкожной жировой клетчатки и выраженная </a:t>
            </a:r>
            <a:r>
              <a:rPr lang="ru-RU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</a:t>
            </a: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ность</a:t>
            </a: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Внешними признаками являются гротескные черты лица с </a:t>
            </a:r>
            <a:r>
              <a:rPr lang="ru-RU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гиперте¬лоризмом</a:t>
            </a: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выпуклыми глазами, плоской переносицей, толстыми губами, большими низко расположенными губами. Для больных характерно </a:t>
            </a:r>
            <a:r>
              <a:rPr lang="ru-RU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увели¬чение</a:t>
            </a: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грудных желез, клитора, половых губ, полового члена. Характерны </a:t>
            </a:r>
            <a:r>
              <a:rPr lang="ru-RU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тощаковая</a:t>
            </a: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гипогликемия, </a:t>
            </a:r>
            <a:r>
              <a:rPr lang="ru-RU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постпрандиальная</a:t>
            </a: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гипергликемия и гиперплазия панкреатических островков (</a:t>
            </a:r>
            <a:r>
              <a:rPr lang="ru-RU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Лангерганса</a:t>
            </a: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связанные с </a:t>
            </a:r>
            <a:r>
              <a:rPr lang="ru-RU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инсулинорезис¬тентностью</a:t>
            </a:r>
            <a:r>
              <a:rPr lang="ru-RU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Последняя в свою очередь связана с мутацией гена рецептора инсулина, который расположен на хромосоме 19 (19р13.3—р13.2). Смерть пациентов, как правило, наступает на первом году жизни.</a:t>
            </a: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0517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889638" cy="3989282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spcBef>
                <a:spcPts val="0"/>
              </a:spcBef>
              <a:buNone/>
            </a:pP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генерализованной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или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липодистрофический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диабет Лоренса, относится к приобретенным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липодистрофиям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единич¬ных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случаях удается доказать факт наследственной отягощен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ности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что значительно затрудняет крайне низкая из-за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поликистоза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яичников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фер¬тильность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больных.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Генерализованная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липодистрофия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манифестирует, как правило, в подростковом возрасте и чаще встречается у женщин. Ведущим клиническим признаком заболевания является отсутствие подкожного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жи¬рового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слоя на большей части поверхности тела. Другими проявлениями заболевания являются сахарный диабет с выраженной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инсулинорезистент¬ностью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гиперлипидемия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поликистоз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яичников с гирсутизмом и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вирилиза¬цией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клитора,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acanthosis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nigricans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Возможны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акрометалоидизация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внеш¬ности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ускоренный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допубертатный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рост, жировая дистрофия печени с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ис¬ходом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цирроз. Причиной гибели больных является обычно печеночная недостаточность или кровотечение из расширенных вен пищевода.</a:t>
            </a:r>
          </a:p>
          <a:p>
            <a:pPr marL="0" indent="355600" algn="just">
              <a:spcBef>
                <a:spcPts val="0"/>
              </a:spcBef>
              <a:buNone/>
            </a:pP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Основные клинические различия синдрома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Сейпа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Берардинелли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леп¬речаунизма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генерализованной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 err="1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r>
              <a:rPr lang="ru-RU" sz="18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заключаются во времени возникновения и тяжести симптоматики.</a:t>
            </a:r>
          </a:p>
        </p:txBody>
      </p:sp>
    </p:spTree>
    <p:extLst>
      <p:ext uri="{BB962C8B-B14F-4D97-AF65-F5344CB8AC3E}">
        <p14:creationId xmlns:p14="http://schemas.microsoft.com/office/powerpoint/2010/main" val="22166326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774" y="2276668"/>
            <a:ext cx="11225540" cy="3848923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Наиболее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доброкачественным течением отличается развивающаяся в зрелом возрасте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гиперлипидемическая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липодистрофия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гипермускулярная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липодистрофия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), которая иногда рассматривается как один из вариантов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генерализованной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Гиперлипидемическая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липодистрофия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манифестирует в зрелом возрасте, проявляясь тотальным или парциальным исчезновением подкожной жировой клетчатки и нарушением толерантности к глюкозе. Заболевание обычно развивается постепенно, исподволь, иногда после вирусных или инфекционных заболеваний. В ряде случаев в качестве провоцирующего фактора больные указывают на перенесенный вирусный гепатит. Варианты заболевания включают формы с тотальной и с парциальной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липодистрофией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при этом могут поражаться либо верхняя половина туловища, лицо и конечности с сохранением абдоминального жира (синдром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Йохансена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), либо, наоборот, поражаются туловище и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груд¬ная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клетка, но лицо остается округлым. Возможен также вариант с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практи¬чески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полным исчезновением подкожной жировой клетчатки, за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исключе¬нием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лица и туловища (синдром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Дуннигана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—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Коберинга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). Поскольку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чувст¬вительность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мышц к инсулину сохранена, в ряде случаев выявляется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гипер¬трофия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скелетной мускулатуры. Так же, как и при формах, развивающихся в раннем детстве, возможно формирование жировой дистрофии печени, но цирроз развивается редко.</a:t>
            </a: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0718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740348" cy="3886374"/>
          </a:xfr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Наиболее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убедительным доказательством справедливости объединения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липогипертрофий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липоатрофий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в одну группу заболеваний является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Барракера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—Симонса, сопровождающийся обеими формами </a:t>
            </a:r>
            <a:r>
              <a:rPr lang="ru-R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липодистрофий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 Этим термином обозначают приобретенную форму парциальной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возникающую обычно в детстве, иногда после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перенесенной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нейроинфекции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или ревматизма, и поражающую преимущественно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девочек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при которой похудание верхней половины туловища сочетается с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избыточным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отложением жира в нижней половине. По мнению ряда авторов, к синдрому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Барракера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—Симонса следует относить также те формы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парциального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ожирения, при которых в верхней половине туловища нет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избыточного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отложения жира и он локализуется исключительно в нижней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поло¬вине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 Заболевание часто дебютирует фебрильной лихорадкой, начинается с поражения лица с последующим вовлечением шеи, верхних конечностей и туловища. В патогенезе предполагается локальная аномалия рецепторов к инсулину. Основные клинические проявления сходны с таковыми при синдроме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гипермускулярной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 К. диагностическим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критериям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синдрома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Барракера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—Симонса относятся практически полное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исчезновение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подкожной жировой клетчатки в верхней половине туловища, ожирение нижних отделов,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гиперлипидемия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нарушение толерантности к глюкозе,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гепатомегалия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 Все признаки, кроме первого, не являются </a:t>
            </a: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облигатными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891411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4966" y="2971355"/>
            <a:ext cx="10796332" cy="206717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Парциальные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липодистрофии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представляют собой разнородную группу заболеваний неустановленной этиологии, включающую в качестве одного из важнейших клинических признаков наличие болезненных или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безболезненных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участков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липогипертрофий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на фоне неизмененной подкожной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жировой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клетчатки.</a:t>
            </a:r>
          </a:p>
        </p:txBody>
      </p:sp>
    </p:spTree>
    <p:extLst>
      <p:ext uri="{BB962C8B-B14F-4D97-AF65-F5344CB8AC3E}">
        <p14:creationId xmlns:p14="http://schemas.microsoft.com/office/powerpoint/2010/main" val="41595931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833655" cy="359931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/>
              <a:t>Болезнь Вебера—</a:t>
            </a:r>
            <a:r>
              <a:rPr lang="ru-RU" dirty="0" err="1"/>
              <a:t>Кристиана</a:t>
            </a:r>
            <a:r>
              <a:rPr lang="ru-RU" dirty="0"/>
              <a:t> (рецидивирующий </a:t>
            </a:r>
            <a:r>
              <a:rPr lang="ru-RU" dirty="0" err="1"/>
              <a:t>ненагнаивающийся</a:t>
            </a:r>
            <a:r>
              <a:rPr lang="ru-RU" dirty="0"/>
              <a:t> </a:t>
            </a:r>
            <a:r>
              <a:rPr lang="ru-RU" dirty="0" err="1"/>
              <a:t>уз¬ловатый</a:t>
            </a:r>
            <a:r>
              <a:rPr lang="ru-RU" dirty="0"/>
              <a:t> </a:t>
            </a:r>
            <a:r>
              <a:rPr lang="ru-RU" dirty="0" err="1"/>
              <a:t>панникулит</a:t>
            </a:r>
            <a:r>
              <a:rPr lang="ru-RU" dirty="0"/>
              <a:t>, болезнь </a:t>
            </a:r>
            <a:r>
              <a:rPr lang="ru-RU" dirty="0" err="1"/>
              <a:t>Пфейфера</a:t>
            </a:r>
            <a:r>
              <a:rPr lang="ru-RU" dirty="0"/>
              <a:t>—Вебера— </a:t>
            </a:r>
            <a:r>
              <a:rPr lang="ru-RU" dirty="0" err="1"/>
              <a:t>Кристиана</a:t>
            </a:r>
            <a:r>
              <a:rPr lang="ru-RU" dirty="0"/>
              <a:t>) — довольно редко встречающаяся патология, которая относится к системным </a:t>
            </a:r>
            <a:r>
              <a:rPr lang="ru-RU" dirty="0" err="1"/>
              <a:t>пораже¬ниям</a:t>
            </a:r>
            <a:r>
              <a:rPr lang="ru-RU" dirty="0"/>
              <a:t> жировой ткани. Заболевание характеризуется острым началом и </a:t>
            </a:r>
            <a:r>
              <a:rPr lang="ru-RU" dirty="0" err="1"/>
              <a:t>ре¬цидивирующим</a:t>
            </a:r>
            <a:r>
              <a:rPr lang="ru-RU" dirty="0"/>
              <a:t> течением с повторением типичных циклов появления в различных частях подкожной жировой клетчатки болезненных </a:t>
            </a:r>
            <a:r>
              <a:rPr lang="ru-RU" dirty="0" err="1"/>
              <a:t>полиморф¬ных</a:t>
            </a:r>
            <a:r>
              <a:rPr lang="ru-RU" dirty="0"/>
              <a:t> узлов, что сопровождается повышением температуры тела, развитием общего недомогания, редко ломотой в костях, чувством разбитости. Острая фаза длится несколько недель. Узлы формируются глубоко в подкожной жировой клетчатке, однако достаточно часто спаяны с кожей. Кожа над </a:t>
            </a:r>
            <a:r>
              <a:rPr lang="ru-RU" dirty="0" err="1"/>
              <a:t>уз¬лами</a:t>
            </a:r>
            <a:r>
              <a:rPr lang="ru-RU" dirty="0"/>
              <a:t> в начале заболевания не изменена, в последующем может появиться гиперемия, сменяющаяся цианозом. Узлы при пальпации болезненны. Специфическая гистологическая картина характеризуется инфильтрацией  жировой ткани одно- и многоядерными макрофагами (</a:t>
            </a:r>
            <a:r>
              <a:rPr lang="ru-RU" dirty="0" err="1"/>
              <a:t>липофагами</a:t>
            </a:r>
            <a:r>
              <a:rPr lang="ru-RU" dirty="0"/>
              <a:t>) вокруг лизирующихся жировых клеток. В поздние сроки заболевания развивается атрофия жировой ткани, которая постепенно замещается соединительной, что приводит к характерному появлению втянутости кожи на месте </a:t>
            </a:r>
            <a:r>
              <a:rPr lang="ru-RU" dirty="0" err="1"/>
              <a:t>бывше¬го</a:t>
            </a:r>
            <a:r>
              <a:rPr lang="ru-RU" dirty="0"/>
              <a:t> узла. Известны случаи 20-летнего течения заболевания со множеством рецидивов.</a:t>
            </a:r>
          </a:p>
        </p:txBody>
      </p:sp>
    </p:spTree>
    <p:extLst>
      <p:ext uri="{BB962C8B-B14F-4D97-AF65-F5344CB8AC3E}">
        <p14:creationId xmlns:p14="http://schemas.microsoft.com/office/powerpoint/2010/main" val="2347897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Болезнь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Деркума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740348" cy="359931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болезненный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липоматоз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болевой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адипоз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представ¬ляет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собой заболевание неизвестной этиологии, характеризующееся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обра¬зованием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в подкожной клетчатке множественных болезненных липом или диффузно локализованных жировых образований. Заболевание чаще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встре¬чается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у женщин в постменопаузе. Болезнь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Деркума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характеризуется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мед¬ленным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постепенным развитием. С начала заболевания доминируют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асте¬ния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, мышечная слабость, депрессивные состояния, снижение памяти,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го¬ловные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боли, ипохондрические состояния, парестезии. На этом фоне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фор¬мируются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множественные несимметричные липоматозные узлы различной локализации, часто достигающие гигантских размеров, четко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отграничен¬ные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от окружающих тканей, резко болезненные при пальпации. Кисти и стопы никогда не поражаются. Наиболее частая локализация узлов —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пред¬плечья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и плечи, бедра, туловище, редко лицо. Диагностическими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критерия¬ми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заболевания являются наличие болезненных подкожных узелков,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отсут¬ствие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лихорадки и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некротизации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 Консервативное лечение разработано плохо и сводится к назначению нестероидных противовоспалительных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пре¬паратов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. Хирургическое лечение обычно неэффективно из-за высокой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час¬тоты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рецидивирования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вблизи места операции и проводится лишь при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по¬явлении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симптомов сдавления.</a:t>
            </a:r>
          </a:p>
        </p:txBody>
      </p:sp>
    </p:spTree>
    <p:extLst>
      <p:ext uri="{BB962C8B-B14F-4D97-AF65-F5344CB8AC3E}">
        <p14:creationId xmlns:p14="http://schemas.microsoft.com/office/powerpoint/2010/main" val="365671196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Нервная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анорексия и булимия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777671" cy="359931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10000"/>
              </a:lnSpc>
              <a:spcBef>
                <a:spcPts val="60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Нервная анорексия (ап — отрицание,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orexis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— стремление, позыв к еде) — патологическое пищевое поведение, проявляющееся либо сознательным отказом от еды, либо использованием различных методов (искусственное вызывание рвоты, прием слабительных, мочегонных средств) для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уменьше¬ния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поступления пищевых веществ в организм с целью коррекции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внеш¬ности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приводящее к выраженным эндокринным и соматическим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наруше¬ниям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 Нервная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анорексия наиболее распространена в северных европейских странах, где, по обобщенным статистическим данным 1985 г., она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состави¬ла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4,06 случаев на 100 тыс. населения. Распространенность нервной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ано¬рексии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значительно выше среди молодых девушек и составляет до 1 % в возрасте 16—18 лет. Заболевание встречается главным образом у лиц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жен¬ского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пола, учащихся балетных школ, спортсменок, а также среди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студен¬тов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высших учебных заведений.</a:t>
            </a:r>
          </a:p>
          <a:p>
            <a:pPr marL="0" indent="0" algn="just">
              <a:lnSpc>
                <a:spcPct val="110000"/>
              </a:lnSpc>
              <a:spcBef>
                <a:spcPts val="600"/>
              </a:spcBef>
              <a:buNone/>
            </a:pP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533616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lnSpc>
                <a:spcPct val="100000"/>
              </a:lnSpc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Этиология.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2"/>
            <a:ext cx="10852316" cy="4232604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Причины развития нервной анорексии не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установле¬ны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Ее возникновение с позиций фрейдизма трактуют как «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бессознатель¬ное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бегство от половой жизни», «стремление вернуться в детство», «отказу от беременности», «фрустрация оральной фазы» и т.д. Современная психи-’ атрия рассматривает различные формы нарушения пищевого поведения и как самостоятельные заболевания, и как клинические синдромы при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пси¬хических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заболеваниях и </a:t>
            </a:r>
            <a:r>
              <a:rPr lang="ru-RU" sz="180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расстройствах.Большое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значение придается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преморбидным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особенностям личности, физическому и психическому развитию, воспитанию,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микросоциальным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факторам. В семьях девочек с нервной анорексией много лиц с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алкоголиза¬цией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наркоманией, депрессиями. Характерные аномалии пищевого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пове¬дения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включающие периоды потребления избыточного количества пищи с периодами отказа от еды, зачастую детерминированы семейными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особен¬ностями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пищевого поведения. Заболеванию особенно подвержены девочки с достаточно высоким интеллектом и эмоциональной лабильностью, склонностью к депрессиям, клептомании, фобиям, лица с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истероидными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шизоидными,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параноидальными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типами личности. Подчеркивается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значи¬тельная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редкость нервной анорексии у лиц мужского пола, у которых она встречается в основном при психических заболеваниях.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78379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Патогенез.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Так же, как и при другой форме нарушений пищевого поведения — ожирении, в патогенезе нервной анорексии рассматриваются как психические, так и гуморальные факторы, в частности нарушения обмена биогенных аминов и пептидов, регулирующих пищевое поведение (избыток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серотонинергических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влияний). В последнее время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регистрирует¬ся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отчетливый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патоморфоз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заболевания, в частности начинает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доминиро¬вать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булимическая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форма. Объясняют это большей доступностью пищевых продуктов, культом роскошной жизни, вынуждающим, с одной стороны, употреблять большое количество продуктов, а с другой — удерживать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соци¬ально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приемлемые стандарты тела, используя искусственные методы уменьшения количества поступающих продуктов. Подобные эпизоды были названы синдромом пищевого «кутежа», «опьянения», «переедания».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По¬явился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термин «нервная булимия».</a:t>
            </a:r>
          </a:p>
        </p:txBody>
      </p:sp>
    </p:spTree>
    <p:extLst>
      <p:ext uri="{BB962C8B-B14F-4D97-AF65-F5344CB8AC3E}">
        <p14:creationId xmlns:p14="http://schemas.microsoft.com/office/powerpoint/2010/main" val="368322292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2"/>
            <a:ext cx="10814993" cy="3970621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Голодание, приводящее к истощению, вызывает вторичные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нейроэндокринные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 метаболические изменения, в частности уменьшение уровня лептина, которые в свою очередь оказывают воздействие на церебральные структуры, в первую очередь на продукцию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нейропептида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Y. Последний может являться тем звеном, которое обеспечивает связь контроля за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потреблением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пищи и секреции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гонадолиберина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Этот пептид отвечает как за регуляцию пищевого поведения, так и за регуляцию гонадотропной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функции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гипофиза. Его действие преимущественно направлено на подавление пульсирующего выброса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гонадолиберина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гипоталамусом. В ответ на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пище¬вую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депривацию эндогенный уровень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нейро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пептида Y повышается.</a:t>
            </a:r>
          </a:p>
        </p:txBody>
      </p:sp>
    </p:spTree>
    <p:extLst>
      <p:ext uri="{BB962C8B-B14F-4D97-AF65-F5344CB8AC3E}">
        <p14:creationId xmlns:p14="http://schemas.microsoft.com/office/powerpoint/2010/main" val="265024146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Клиническая картина.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ru-RU" dirty="0" smtClean="0"/>
              <a:t>Нервная </a:t>
            </a:r>
            <a:r>
              <a:rPr lang="ru-RU" dirty="0"/>
              <a:t>анорексия и нервная </a:t>
            </a:r>
            <a:r>
              <a:rPr lang="ru-RU" dirty="0" err="1"/>
              <a:t>були¬мия</a:t>
            </a:r>
            <a:r>
              <a:rPr lang="ru-RU" dirty="0"/>
              <a:t> — хронические заболевания с рецидивирующим течением, требующие длительного лечения, приводящие без лечения к летальному исходу у 5— И % больных. Выделяют несколько периодов заболевания — начальный, </a:t>
            </a:r>
            <a:r>
              <a:rPr lang="ru-RU" dirty="0" err="1"/>
              <a:t>аноректический</a:t>
            </a:r>
            <a:r>
              <a:rPr lang="ru-RU" dirty="0"/>
              <a:t>, </a:t>
            </a:r>
            <a:r>
              <a:rPr lang="ru-RU" dirty="0" err="1"/>
              <a:t>кахексический</a:t>
            </a:r>
            <a:r>
              <a:rPr lang="ru-RU" dirty="0"/>
              <a:t>, период редукции нервной анорексии. В первом периоде происходит формирование </a:t>
            </a:r>
            <a:r>
              <a:rPr lang="ru-RU" dirty="0" err="1"/>
              <a:t>дисморфомании</a:t>
            </a:r>
            <a:r>
              <a:rPr lang="ru-RU" dirty="0"/>
              <a:t> (</a:t>
            </a:r>
            <a:r>
              <a:rPr lang="ru-RU" dirty="0" err="1"/>
              <a:t>недовольст¬во</a:t>
            </a:r>
            <a:r>
              <a:rPr lang="ru-RU" dirty="0"/>
              <a:t> внешностью, стремление к коррекции недостатка). Второй этап (</a:t>
            </a:r>
            <a:r>
              <a:rPr lang="ru-RU" dirty="0" err="1"/>
              <a:t>анорек¬сический</a:t>
            </a:r>
            <a:r>
              <a:rPr lang="ru-RU" dirty="0"/>
              <a:t>) заканчивается похуданием на 25—50 % от исходной массы тела и представлен широкой клинической симптоматикой, вторичными </a:t>
            </a:r>
            <a:r>
              <a:rPr lang="ru-RU" dirty="0" err="1"/>
              <a:t>сомати¬ческими</a:t>
            </a:r>
            <a:r>
              <a:rPr lang="ru-RU" dirty="0"/>
              <a:t> нарушениями, изменениями в эндокринной системе. Больные диссимулируют свое заболевание, утверждают, что у них нет аппетита, </a:t>
            </a:r>
            <a:r>
              <a:rPr lang="ru-RU" dirty="0" err="1"/>
              <a:t>од¬нако</a:t>
            </a:r>
            <a:r>
              <a:rPr lang="ru-RU" dirty="0"/>
              <a:t> при психологическом обследовании они демонстрируют высокую </a:t>
            </a:r>
            <a:r>
              <a:rPr lang="ru-RU" dirty="0" err="1"/>
              <a:t>пи¬щевую</a:t>
            </a:r>
            <a:r>
              <a:rPr lang="ru-RU" dirty="0"/>
              <a:t> потребность, т.е. истинной анорексии у них нет. Эти больные много и охотно говорят о пище, любят готовить, активно угощают гостей, </a:t>
            </a:r>
            <a:r>
              <a:rPr lang="ru-RU" dirty="0" err="1"/>
              <a:t>млад¬ших</a:t>
            </a:r>
            <a:r>
              <a:rPr lang="ru-RU" dirty="0"/>
              <a:t> братьев и сестер. </a:t>
            </a:r>
          </a:p>
        </p:txBody>
      </p:sp>
    </p:spTree>
    <p:extLst>
      <p:ext uri="{BB962C8B-B14F-4D97-AF65-F5344CB8AC3E}">
        <p14:creationId xmlns:p14="http://schemas.microsoft.com/office/powerpoint/2010/main" val="425589331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3"/>
            <a:ext cx="10870977" cy="385865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В то же время больные нередко делят пищу на «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хоро¬шую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», к, которой относят овощи и фрукты, и «плохую», т.е. содержащую жиры и углеводы. Не зная о существовании незаменимых жиров и о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необ¬ходимости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углеводов для обеспечения энергетических потребностей,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паци¬ентки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ограничивают себя в приеме пищи, используют интенсивные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физи¬ческие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нагрузки, 50—60 % больных не выдерживают чувства голода и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вызы¬вают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рвоту после приема пищи, у части больных рвота связана с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возникаю¬щими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приступами булимии. Рвота вначале сопровождается неприятными вегетативными проявлениями, но быстро становится привычной. После нее и промывания желудка большим количеством воды у больных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возника¬ет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чувство легкости, удовольствия от «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очищенности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», «освобождения от плохой пищи». Больные применяют и пассивные способы похудания — прием мочегонных и слабительных средств. В результате возникают грубые метаболические расстройства. Практически у всех на этом этапе наступает аменорея (сохранение у некоторых девочек менструаций на фоне низкого индекса массы тела объясняется непропорциональным исчезновением </a:t>
            </a:r>
            <a:r>
              <a:rPr 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мы¬шечной</a:t>
            </a: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ткани при сохранении минимально достаточной для производства лептина жировой).</a:t>
            </a:r>
          </a:p>
        </p:txBody>
      </p:sp>
    </p:spTree>
    <p:extLst>
      <p:ext uri="{BB962C8B-B14F-4D97-AF65-F5344CB8AC3E}">
        <p14:creationId xmlns:p14="http://schemas.microsoft.com/office/powerpoint/2010/main" val="51860521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Несмотря на развивающееся похудание и очевидные признаки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трофи¬ческих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расстройств и авитаминоза, больные сохраняют двигательную и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ин¬теллектуальную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активность, что является кардинальным отличительным признаком нервной анорексии от формально сходных с ней по синдрому потери массы и нарушений менструальной функции эндокринопатий, таких как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гипопитуитаризм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Из-за длительной аменореи развивается остеопороз. Поскольку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остео¬пения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возникает у больных в период набора пиковой массы кости,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пере¬несенная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юности нервная анорексия заставляет относить этих женщин к группе высокого риска возникновения переломов костей в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перимено¬паузе.Похудание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более чем на 50 % от исходной массы тела приводит к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ка¬хексии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и при отсутствии медицинской помощи развивается </a:t>
            </a:r>
            <a:r>
              <a:rPr lang="ru-RU" sz="1800" dirty="0" err="1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кахексический</a:t>
            </a:r>
            <a:r>
              <a:rPr lang="ru-RU" sz="1800" dirty="0">
                <a:solidFill>
                  <a:schemeClr val="dk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этап заболевания</a:t>
            </a:r>
          </a:p>
        </p:txBody>
      </p:sp>
    </p:spTree>
    <p:extLst>
      <p:ext uri="{BB962C8B-B14F-4D97-AF65-F5344CB8AC3E}">
        <p14:creationId xmlns:p14="http://schemas.microsoft.com/office/powerpoint/2010/main" val="269359707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077375"/>
            <a:ext cx="9613861" cy="4181382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Диагностика. Диагноз нервной анорексии чаще всего ставится больным, когда у них уже имеется выраженный дефицит массы тела. Это объясняется тщательной симуляцией сознательного отказа от приема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пи¬щи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вызыванием рвоты приемом слабительных и мочегонных средств. В связи с этим проходит несколько лет с момента возникновения заболевания до правильного установления диагноза.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Больные длительно обследуются у терапевтов, гастроэнтерологов,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он¬кологов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чаще всего эндокринологов и гинекологов в поисках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соматичес¬кой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эндокринной патологии, подвергаются даже оперативным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вмеша¬тельствам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Именно потому, что больным часто ставится ошибочный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диа¬гноз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несуществующей эндокринной патологии, в первую очередь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гипофи¬зарной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кахексии, и назначается заместительная терапия, во многих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учебни¬ках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 базисным дисциплинам нередко в качестве иллюстрации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гипофи-зарной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кахексии демонстрируют больных с нервной анорексией. Подмену легко обнаружить, если внимательно рассмотреть иллюстрацию, поскольку в отличие от гипофизарной недостаточности при нервной анорексии всегда сохранено половое </a:t>
            </a:r>
            <a:r>
              <a:rPr lang="ru-RU" sz="1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оволосение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781797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Американской ассоциацией психиатров были предложены следующие критерии диагноза нервной анорексии (классификация психических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забо¬леваний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latin typeface="Arial" panose="020B0604020202020204" pitchFamily="34" charset="0"/>
                <a:cs typeface="Arial" panose="020B0604020202020204" pitchFamily="34" charset="0"/>
              </a:rPr>
              <a:t>DSM-IV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Американской ассоциацией психиатров были предложены следующие критерии диагноза нервной анорексии (классификация психических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заболеваний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DSM-IV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812800" indent="-45720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Панический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ужас перед возможностью прибавки массы тела,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кото¬рый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не уменьшается, несмотря на похудание.</a:t>
            </a:r>
          </a:p>
          <a:p>
            <a:pPr marL="812800" indent="-45720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Серьезное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беспокойство о своей внешности, при этом впечатление от внешности является основой самочувствия, несмотря на возможные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се¬рьезные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отклонения от нормы в показателях здоровья.</a:t>
            </a:r>
          </a:p>
          <a:p>
            <a:pPr marL="812800" indent="-45720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Отказ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сохранить массу тела выше минимально нормальной для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свое¬го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возраста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роста.Аменорея.Аналогичным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образом предложены критерии диагноза нервной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були-мии.Повторяющиеся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эпизоды переедания (частое употребление большого количества пищи в ограниченные промежутки времени, по крайней мере 2 раза в неделю на протяжении 3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marL="812800" indent="-45720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Потребление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высококалорийной, легкоусвояемой пиши во время приступов «обжорства» (иногда энергетическая ценность съеденной пищи превышает 5000 ккал).</a:t>
            </a:r>
          </a:p>
          <a:p>
            <a:pPr marL="812800" indent="-45720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Незаметный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прием большого количества пищи во время приступа (потеря контроля за приемом пищи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386455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Можно выделить следующие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ключе¬вые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отличительные особенности больных с нервной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анорексией.Несмотря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на значительную потерю массы тела, сами больные не предъявляют жалоб на снижение массы тела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336872"/>
            <a:ext cx="9613861" cy="3966273"/>
          </a:xfr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Эпизоды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рвоты, приема слабительных и мочегонных скрываются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са¬мими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больными и выявляются только при активном опросе.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Физическая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психическая активность сохраняется, вплоть до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кахек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сического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состояния. Развитие у больной с нервной анорексией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сла¬бости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прекращение ею привычной деятельности — признак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тяже¬лых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опасных для жизни электролитных расстройств, что является прямым показанием для немедленной госпитализации.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отличие от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гипопитуитаризма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 нервной анорексии сохранено ;; лобковое и подмышечное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оволосение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ru-RU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больных, вызывающих для коррекции массы тела рвоту,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выявляют¬ся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истончение пальцев (обычно указательных и средних) и участки </a:t>
            </a:r>
            <a:r>
              <a:rPr lang="ru-RU" sz="20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омозолелостей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коже пальцев.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ru-RU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81883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1" y="2104008"/>
            <a:ext cx="9613861" cy="3832181"/>
          </a:xfr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Типичными для нервной анорексии гормональными сдвигами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являют¬ся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увеличение уровня тестостерона и снижение содержания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эстрадиола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что объясняется не только центральным нарушением продукции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гонадолибери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на, но и прямым действием собственно голодания и изменением функции ферментных систем, участвующих в синтезе этих стероидов и их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метабо¬лизме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тканях.</a:t>
            </a: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Уровни свободного То, общего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Т4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тироксинсвязывающего глобулина находятся в пределах нормы, однако содержание сывороточного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Т3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снижа¬ется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что вызвано изменением периферической конверсии Т« в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Т3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расце¬нивается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как компенсаторная реакция, способствующая сохранению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энер¬гии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условиях истощения и дефицита массы тела.</a:t>
            </a:r>
          </a:p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Увеличение плазменного уровня кортизола, исследование которого производилось в поисках гипоталамо-гипофизарной недостаточности (хотя планировалось обнаружение низкого уровня), связано с нарушениями в системе гипоталамус—гипофиз—надпочечники. У больных выявляется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зна¬чительно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сниженная секреция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АКТГ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ответ на введение кортикотропин-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рилизинг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-фактора. У большинства больных с нервной анорексией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отмеча¬ется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отсутствие подавления продукции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АКТГ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p-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эндорфинов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кортизола в малом </a:t>
            </a:r>
            <a:r>
              <a:rPr lang="ru-RU" sz="16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дексаметазоновом</a:t>
            </a:r>
            <a:r>
              <a:rPr lang="ru-RU" sz="1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тесте.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ru-RU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76792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0320" y="2366370"/>
            <a:ext cx="9613861" cy="3599316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3556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 оценке менструальной функции у пациенток с нервной анорексией и булимией следует помнить, что при незначительном снижении массы тела, преимущественно за счет мышечной массы, может сохраняться не только нормальный менструальный цикл, но и фертильность. «Рвотное» поведение у использующих контрацептивы девочек ведет к нарушению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биодоступности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препаратов и к возможной беременности, начало которой может быть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оши¬бочно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расценено как аменорея. Если задачей эндокринолога при осмотре больных с нервной анорексией является исключение первичной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эндокрин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-ной патологии, то психиатр должен провести дифференциальный диагноз с шизофренией с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анорексическим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синдромом, депрессиями.</a:t>
            </a:r>
          </a:p>
        </p:txBody>
      </p:sp>
    </p:spTree>
    <p:extLst>
      <p:ext uri="{BB962C8B-B14F-4D97-AF65-F5344CB8AC3E}">
        <p14:creationId xmlns:p14="http://schemas.microsoft.com/office/powerpoint/2010/main" val="53895978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разных странах по-разному подходят к вопросу о том, какой врач (семейный, врач общей практики, психиатр, гинеколог,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эндо¬кринолог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), на каком этапе и в какой форме (стационар, поликлиника, дневной стационар) должен подключаться к лечению больной с нервной анорексией. Несомненно, что основное и длительное лечение больные должны получать у психиатра, специализирующегося в области ведения больных с нервной анорексией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360998" y="1101564"/>
            <a:ext cx="58242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Лечение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2124944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85000" lnSpcReduction="20000"/>
          </a:bodyPr>
          <a:lstStyle/>
          <a:p>
            <a:pPr marL="0" indent="35560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Особое внимание отводится выведению пациентки из состояния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кахек¬сии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Необходимы обязательная госпитализация в психиатрический стационар, надзор за адекватным питанием., изоляция от семьи. Наилучший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эф¬фект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наблюдается при проведении адекватного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энтерального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питания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эле¬ментными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смесями. Следующим этапом является специфическая терапия психотропными средствами, влияющими на обмен биогенных аминов в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го¬ловном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мозге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пимозид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эглонил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прозак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ципрогептадин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), после чего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необ-ходима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психосоциальная адаптация.</a:t>
            </a:r>
          </a:p>
          <a:p>
            <a:pPr marL="0" indent="35560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Подбор адекватной психотропной лекарственной терапии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индивидуа¬лен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осуществляется психиатром, этот же специалист решает вопрос о проведении индивидуальной или групповой психотерапии, являющейся для многих больных альтернативой медикаментозной терапии.</a:t>
            </a:r>
          </a:p>
        </p:txBody>
      </p:sp>
    </p:spTree>
    <p:extLst>
      <p:ext uri="{BB962C8B-B14F-4D97-AF65-F5344CB8AC3E}">
        <p14:creationId xmlns:p14="http://schemas.microsoft.com/office/powerpoint/2010/main" val="44895867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288" y="620062"/>
            <a:ext cx="10169894" cy="1412923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Симптоматическая терапия включает препараты, влияющие на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моторику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желудочно-кишечного тракта, и витаминотерапию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355600" algn="just">
              <a:lnSpc>
                <a:spcPct val="110000"/>
              </a:lnSpc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Несмотря на проводимое лечение, не менее чем у 30—40 % больных не происходит восстановления менструальной функции после нормализации массы тела до исходной и поддержания ее стабильной в течение 5—6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мес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на фоне отмены психотропных препаратов. Следует помнить, что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психотроп¬ные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препараты в большинстве случаев сами по себе негативно влияют на менструальную функцию. Таким образом, после восстановления массы тела необходимы лечение у гинеколога или эндокринолога и назначение заместительной терапии эстрогенами 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прогестинами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 в ряде случаев и стимуляция овуляции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кломифеном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724394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Прогноз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35560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вполне удовлетворительный. Летальность составляет около 5—11 %, но этот показатель значительно варьирует, по данным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пуб¬ликаций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разных лет (от 2—3 % до 16—20 %). Причинами смерти могут быть инфекции, сепсис, некроз кишечника, осложнения терапии, суицидальные попытки на фоне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депрессии.На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протяжении 5—6 лет заболевание сохраняется у 40—60 % больных. Выздоровление происходит главным образом между 6-м и 12-м годами после начала заболевания. Но только 64 % больных в итоге можно считать полностью излеченными. Серьезным является прогноз и в отношении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вос¬становления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фертильности, а также тактики ведения беременности у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жен¬щин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 анорексией. Рецидив заболевания во время беременности создает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тя¬желую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угрозу плоду.</a:t>
            </a:r>
          </a:p>
        </p:txBody>
      </p:sp>
    </p:spTree>
    <p:extLst>
      <p:ext uri="{BB962C8B-B14F-4D97-AF65-F5344CB8AC3E}">
        <p14:creationId xmlns:p14="http://schemas.microsoft.com/office/powerpoint/2010/main" val="273186240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701791" y="892307"/>
            <a:ext cx="7165880" cy="8181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Литература:</a:t>
            </a:r>
            <a:endParaRPr lang="ru-RU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2862" y="2349235"/>
            <a:ext cx="10404629" cy="397031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 algn="just" defTabSz="914400"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Дедов </a:t>
            </a:r>
            <a:r>
              <a:rPr lang="ru-RU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И.И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., Мельниченко </a:t>
            </a:r>
            <a:r>
              <a:rPr lang="ru-RU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Г.А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., Фадеев </a:t>
            </a:r>
            <a:r>
              <a:rPr lang="ru-RU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В.В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«Эндокринология». Учебник. –М.: «Медицина», 2000. Стр. 632.</a:t>
            </a:r>
          </a:p>
          <a:p>
            <a:pPr marL="342900" indent="-342900" algn="just" defTabSz="914400"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Гарднер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Д., </a:t>
            </a:r>
            <a:r>
              <a:rPr lang="ru-RU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Шобек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Д. Базисная и клиническая эндокринология / под ред. Г. А. Мельниченко. — М.: 2015. — Стр. 169.</a:t>
            </a:r>
          </a:p>
          <a:p>
            <a:pPr marL="342900" indent="-342900" algn="just" defTabSz="914400"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перераб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и доп. — М.: </a:t>
            </a:r>
            <a:r>
              <a:rPr lang="ru-RU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ГЭОТАР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-Медиа, 2018. — Стр. 832. </a:t>
            </a:r>
          </a:p>
          <a:p>
            <a:pPr marL="342900" indent="-342900" algn="just" defTabSz="914400"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Проверенный поставщик медицинской информации с 1899 года. 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</a:t>
            </a:r>
            <a:r>
              <a:rPr lang="en-US" sz="1400" u="sng" dirty="0" err="1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www.msdmanuals.com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/</a:t>
            </a:r>
            <a:r>
              <a:rPr lang="en-US" sz="1400" u="sng" dirty="0" err="1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ru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/</a:t>
            </a:r>
            <a:endParaRPr lang="ru-RU" sz="1400" dirty="0">
              <a:solidFill>
                <a:prstClr val="black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defTabSz="914400"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World Health Organization (WHO). ICD-10 classification of mental and </a:t>
            </a:r>
            <a:r>
              <a:rPr lang="en-US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behavioural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disorders: diagnostic criteria for research 1993. — Geneva (Switzerland), 1993.</a:t>
            </a:r>
            <a:endParaRPr lang="ru-RU" sz="1400" dirty="0">
              <a:solidFill>
                <a:prstClr val="black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defTabSz="914400"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Calabria A. Growth hormone deficiency in children // MSD Manual. — 2018.</a:t>
            </a:r>
            <a:endParaRPr lang="ru-RU" sz="1400" dirty="0">
              <a:solidFill>
                <a:prstClr val="black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 defTabSz="914400">
              <a:buFont typeface="+mj-lt"/>
              <a:buAutoNum type="arabicPeriod"/>
              <a:tabLst>
                <a:tab pos="457200" algn="l"/>
              </a:tabLst>
            </a:pPr>
            <a:r>
              <a:rPr lang="ru-RU" sz="1400" i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Дедов И. И., Шестакова М. В., Максимова М. А.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Федеральная целевая программа «Сахарный диабет». Методические рекомендации. М., 2002.</a:t>
            </a:r>
          </a:p>
          <a:p>
            <a:pPr marL="342900" indent="-342900" algn="just" defTabSz="914400"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Российская ассоциация эндокринологов. Федеральные клинические рекомендации по ведению детей с эндокринными заболеваниями. — М., 2014 — С. 338.</a:t>
            </a:r>
          </a:p>
          <a:p>
            <a:pPr marL="342900" indent="-342900" algn="just" defTabSz="914400"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Kurtoglu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S., </a:t>
            </a:r>
            <a:r>
              <a:rPr lang="en-US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Ozdemir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A., </a:t>
            </a:r>
            <a:r>
              <a:rPr lang="en-US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Hatipoglu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N. Neonatal </a:t>
            </a:r>
            <a:r>
              <a:rPr lang="en-US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hipopituitarism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approaches to diagnosis and treatment // J </a:t>
            </a:r>
            <a:r>
              <a:rPr lang="en-US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Clin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Res </a:t>
            </a:r>
            <a:r>
              <a:rPr lang="en-US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Pediatr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Endocrinol</a:t>
            </a: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— 2019; 11 (1): 4-12.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ссылка</a:t>
            </a:r>
          </a:p>
          <a:p>
            <a:pPr marL="342900" indent="-342900" algn="just" defTabSz="914400"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Дедов И. И., Мельниченко Г. А., Фадеев В. В. Эндокринология. — М., 2015. — С. 59.</a:t>
            </a:r>
          </a:p>
          <a:p>
            <a:pPr marL="342900" indent="-342900" algn="just" defTabSz="914400"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Дедов И. И., </a:t>
            </a:r>
            <a:r>
              <a:rPr lang="ru-RU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Петеркова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В. А., </a:t>
            </a:r>
            <a:r>
              <a:rPr lang="ru-RU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Малиевский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О. А. Детская эндокринология. — М., 2016. — С. 9.</a:t>
            </a:r>
          </a:p>
          <a:p>
            <a:pPr marL="342900" indent="-342900" algn="just" defTabSz="914400"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Centers for Disease Control and Prevention. National diabetes fact sheet. U. S. Department of Health and Human Services, Centers for Disease Control and Prevention. </a:t>
            </a:r>
            <a:r>
              <a:rPr lang="ru-RU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Atlanta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ru-RU" sz="14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</a:t>
            </a:r>
            <a:r>
              <a:rPr lang="ru-RU" sz="14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2004</a:t>
            </a:r>
            <a:r>
              <a:rPr lang="ru-RU" sz="1400" dirty="0" smtClean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1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23284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66178" y="3599440"/>
            <a:ext cx="8387617" cy="830997"/>
          </a:xfrm>
          <a:prstGeom prst="rect">
            <a:avLst/>
          </a:prstGeom>
        </p:spPr>
        <p:txBody>
          <a:bodyPr wrap="none">
            <a:spAutoFit/>
            <a:scene3d>
              <a:camera prst="perspectiveContrastingRightFacing"/>
              <a:lightRig rig="threePt" dir="t"/>
            </a:scene3d>
          </a:bodyPr>
          <a:lstStyle/>
          <a:p>
            <a:pPr lvl="0" algn="ctr" defTabSz="914400">
              <a:spcBef>
                <a:spcPct val="0"/>
              </a:spcBef>
              <a:defRPr/>
            </a:pPr>
            <a:r>
              <a:rPr lang="ru-RU" sz="4800" dirty="0">
                <a:ln w="0"/>
                <a:effectLst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</a:t>
            </a:r>
            <a:r>
              <a:rPr lang="en-US" sz="4800" dirty="0">
                <a:ln w="0"/>
                <a:effectLst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 !</a:t>
            </a:r>
            <a:r>
              <a:rPr lang="ru-RU" sz="4800" dirty="0">
                <a:ln w="0"/>
                <a:effectLst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63081274"/>
      </p:ext>
    </p:extLst>
  </p:cSld>
  <p:clrMapOvr>
    <a:masterClrMapping/>
  </p:clrMapOvr>
</p:sld>
</file>

<file path=ppt/theme/theme1.xml><?xml version="1.0" encoding="utf-8"?>
<a:theme xmlns:a="http://schemas.openxmlformats.org/drawingml/2006/main" name="Берлин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731</TotalTime>
  <Words>7794</Words>
  <Application>Microsoft Office PowerPoint</Application>
  <PresentationFormat>Широкоэкранный</PresentationFormat>
  <Paragraphs>197</Paragraphs>
  <Slides>64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70" baseType="lpstr">
      <vt:lpstr>Arial</vt:lpstr>
      <vt:lpstr>Calibri</vt:lpstr>
      <vt:lpstr>Times New Roman</vt:lpstr>
      <vt:lpstr>Trebuchet MS</vt:lpstr>
      <vt:lpstr>Wingdings</vt:lpstr>
      <vt:lpstr>Берлин</vt:lpstr>
      <vt:lpstr>Презентация PowerPoint</vt:lpstr>
      <vt:lpstr>ПЛАН</vt:lpstr>
      <vt:lpstr>Презентация PowerPoint</vt:lpstr>
      <vt:lpstr>Презентация PowerPoint</vt:lpstr>
      <vt:lpstr>Презентация PowerPoint</vt:lpstr>
      <vt:lpstr>Бурая жировая ткань</vt:lpstr>
      <vt:lpstr>Белая жировая</vt:lpstr>
      <vt:lpstr>Ожирение</vt:lpstr>
      <vt:lpstr>Презентация PowerPoint</vt:lpstr>
      <vt:lpstr>Классификация ожирения. На наш взгляд, для практичес¬кой работы наиболее приемлема следующая классификация ожирения.</vt:lpstr>
      <vt:lpstr>Презентация PowerPoint</vt:lpstr>
      <vt:lpstr>Презентация PowerPoint</vt:lpstr>
      <vt:lpstr>Этиология. </vt:lpstr>
      <vt:lpstr>Презентация PowerPoint</vt:lpstr>
      <vt:lpstr>Презентация PowerPoint</vt:lpstr>
      <vt:lpstr>Патогенез. </vt:lpstr>
      <vt:lpstr>Презентация PowerPoint</vt:lpstr>
      <vt:lpstr>Презентация PowerPoint</vt:lpstr>
      <vt:lpstr>Классификация степеней повышения массы тела</vt:lpstr>
      <vt:lpstr>Клиническая картина</vt:lpstr>
      <vt:lpstr>Презентация PowerPoint</vt:lpstr>
      <vt:lpstr>Анамнез</vt:lpstr>
      <vt:lpstr>Осмотр</vt:lpstr>
      <vt:lpstr>«Гипоталамические» стигмы ожирения:</vt:lpstr>
      <vt:lpstr>Презентация PowerPoint</vt:lpstr>
      <vt:lpstr>Презентация PowerPoint</vt:lpstr>
      <vt:lpstr>Презентация PowerPoint</vt:lpstr>
      <vt:lpstr>Диагностика.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Липодистрофии</vt:lpstr>
      <vt:lpstr>Классификация. Современная классификация липодистрофий базируется на разделении этих состояний по происхождению (семейная или приобретенная форма) и по характеру распределения жира — тоталь­ная или парциальная липодистрофия.</vt:lpstr>
      <vt:lpstr>Этиология и патогенез.</vt:lpstr>
      <vt:lpstr>Этиология и патогенез.</vt:lpstr>
      <vt:lpstr>Этиология и патогенез.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Болезнь Деркума </vt:lpstr>
      <vt:lpstr>Нервная анорексия и булимия</vt:lpstr>
      <vt:lpstr>Этиология.</vt:lpstr>
      <vt:lpstr>Патогенез.</vt:lpstr>
      <vt:lpstr>Презентация PowerPoint</vt:lpstr>
      <vt:lpstr>Клиническая картина. </vt:lpstr>
      <vt:lpstr>Презентация PowerPoint</vt:lpstr>
      <vt:lpstr>Презентация PowerPoint</vt:lpstr>
      <vt:lpstr>Презентация PowerPoint</vt:lpstr>
      <vt:lpstr>Американской ассоциацией психиатров были предложены следующие критерии диагноза нервной анорексии (классификация психических забо¬леваний, DSM-IV).</vt:lpstr>
      <vt:lpstr>Можно выделить следующие ключе¬вые отличительные особенности больных с нервной анорексией.Несмотря на значительную потерю массы тела, сами больные не предъявляют жалоб на снижение массы тела.</vt:lpstr>
      <vt:lpstr>Презентация PowerPoint</vt:lpstr>
      <vt:lpstr>Презентация PowerPoint</vt:lpstr>
      <vt:lpstr>Презентация PowerPoint</vt:lpstr>
      <vt:lpstr>Презентация PowerPoint</vt:lpstr>
      <vt:lpstr>Симптоматическая терапия включает препараты, влияющие на моторику желудочно-кишечного тракта, и витаминотерапию</vt:lpstr>
      <vt:lpstr>Прогноз</vt:lpstr>
      <vt:lpstr>Презентация PowerPoint</vt:lpstr>
      <vt:lpstr>Презентация PowerPoint</vt:lpstr>
    </vt:vector>
  </TitlesOfParts>
  <Company>rg-adguard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M.Aysacheva</dc:creator>
  <cp:lastModifiedBy>DELL</cp:lastModifiedBy>
  <cp:revision>32</cp:revision>
  <dcterms:created xsi:type="dcterms:W3CDTF">2021-05-27T11:03:08Z</dcterms:created>
  <dcterms:modified xsi:type="dcterms:W3CDTF">2021-05-30T06:23:07Z</dcterms:modified>
</cp:coreProperties>
</file>