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4" r:id="rId5"/>
    <p:sldId id="259" r:id="rId6"/>
    <p:sldId id="263" r:id="rId7"/>
    <p:sldId id="262" r:id="rId8"/>
    <p:sldId id="265" r:id="rId9"/>
    <p:sldId id="268" r:id="rId10"/>
    <p:sldId id="267" r:id="rId11"/>
    <p:sldId id="261" r:id="rId12"/>
    <p:sldId id="266" r:id="rId13"/>
    <p:sldId id="260" r:id="rId14"/>
    <p:sldId id="269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81" r:id="rId23"/>
    <p:sldId id="270" r:id="rId24"/>
    <p:sldId id="280" r:id="rId25"/>
    <p:sldId id="279" r:id="rId26"/>
    <p:sldId id="278" r:id="rId27"/>
    <p:sldId id="282" r:id="rId28"/>
    <p:sldId id="291" r:id="rId29"/>
    <p:sldId id="288" r:id="rId30"/>
    <p:sldId id="283" r:id="rId31"/>
    <p:sldId id="292" r:id="rId32"/>
    <p:sldId id="286" r:id="rId33"/>
    <p:sldId id="285" r:id="rId34"/>
    <p:sldId id="284" r:id="rId35"/>
    <p:sldId id="293" r:id="rId36"/>
    <p:sldId id="296" r:id="rId37"/>
    <p:sldId id="294" r:id="rId38"/>
    <p:sldId id="295" r:id="rId39"/>
    <p:sldId id="297" r:id="rId40"/>
    <p:sldId id="298" r:id="rId4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2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673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568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145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82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0777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885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124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3075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51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085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6825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425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345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9013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333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413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BD942-AB79-4F65-AF11-01ACF31F5753}" type="datetimeFigureOut">
              <a:rPr lang="ru-RU" smtClean="0"/>
              <a:t>29.05.2021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4DF23B9-E196-4951-A53D-00E649BDF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653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7018205" y="480322"/>
            <a:ext cx="2755326" cy="1404644"/>
          </a:xfrm>
          <a:prstGeom prst="rect">
            <a:avLst/>
          </a:prstGeo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18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1142785" y="2080444"/>
            <a:ext cx="7947948" cy="1616219"/>
          </a:xfrm>
          <a:prstGeom prst="rect">
            <a:avLst/>
          </a:prstGeom>
        </p:spPr>
        <p:txBody>
          <a:bodyPr anchor="b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Лекция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2:</a:t>
            </a: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ОПУХОЛИ ЭНДОКРИННОЙ ЧАСТИ ПОДЖЕЛУДОЧНОЙ ЖЕЛЕЗЫ И ЖЕЛУДОЧНО-КИШЕЧНОГО ТРАКТА.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2179" y="3892141"/>
            <a:ext cx="76691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Lecture_</a:t>
            </a:r>
            <a:r>
              <a:rPr lang="ru-RU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2: Tumors of the endocrine part of the pancreas and gastrointestinal tract.</a:t>
            </a:r>
            <a:endParaRPr lang="en-US" sz="24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519446"/>
            <a:ext cx="399010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1600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1600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1600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699390" y="175233"/>
            <a:ext cx="1871187" cy="167985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4566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01897" y="811925"/>
            <a:ext cx="10018713" cy="797559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ПЛАН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01896" y="1995565"/>
            <a:ext cx="10018713" cy="412145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buFont typeface="+mj-lt"/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Анатомия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физиология эндокринной части поджелудочной железы и желудочно-кишечного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тракта</a:t>
            </a:r>
            <a:r>
              <a:rPr lang="uz-Cyrl-UZ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характеристика эндокринных опухолей поджелудочной железы, желудочно-кишечного тракта и методы обследования 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больных.</a:t>
            </a:r>
          </a:p>
          <a:p>
            <a:pPr algn="just">
              <a:buFont typeface="+mj-lt"/>
              <a:buAutoNum type="arabicPeriod"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Гиперплазия островков поджелудочной железы</a:t>
            </a:r>
          </a:p>
          <a:p>
            <a:pPr algn="just">
              <a:buFont typeface="+mj-lt"/>
              <a:buAutoNum type="arabicPeriod"/>
            </a:pP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>
              <a:buFont typeface="+mj-lt"/>
              <a:buAutoNum type="arabicPeriod"/>
            </a:pPr>
            <a:r>
              <a:rPr lang="ru-RU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Глюкагонома</a:t>
            </a:r>
            <a:endParaRPr lang="ru-RU" sz="24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Випома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(синдром Вернера—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Моррисона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just">
              <a:buFont typeface="+mj-lt"/>
              <a:buAutoNum type="arabicPeriod"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+mj-lt"/>
              <a:buAutoNum type="arabicPeriod"/>
            </a:pPr>
            <a:endParaRPr lang="ru-RU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209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153227"/>
            <a:ext cx="6096000" cy="3323987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54000" algn="just">
              <a:spcAft>
                <a:spcPts val="0"/>
              </a:spcAft>
            </a:pP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Поджелудочная железа расположена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забрюшинно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на уровне </a:t>
            </a:r>
            <a:r>
              <a:rPr lang="en-US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ru-RU" sz="1400" baseline="-25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—</a:t>
            </a:r>
            <a:r>
              <a:rPr lang="en-US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ru-RU" sz="1400" baseline="-250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n-US" sz="1400" baseline="-250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iI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лежит поперечно, начинаясь от двенадцатиперстной кишки до ворот селезенки и имеет размеры 10—20</a:t>
            </a:r>
            <a:r>
              <a:rPr lang="en-US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5—10</a:t>
            </a:r>
            <a:r>
              <a:rPr lang="en-US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3—5 см и массу около 100 г. Эндокринная часть поджелудочной железы (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представлена панкреатическими ост­ровками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Лангерганса</a:t>
            </a:r>
            <a:r>
              <a:rPr lang="en-US" sz="1400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Островки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Лангерганса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(общее число 1—2 млн) рассеяны во всех отделах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при этом их больше в хвостовой части. Островок имеет диаметр около 100—200 мкм и состоит из 100—200 эндокринных клеток.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Крово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снабжается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передней и задней верхними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панкреатодуоденальными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артериями (ветви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гастродуоденальной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артерии), нижней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панкреатодуо­денальной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артерией (ветвь верхней брыжеечной артерии), а также панкреа­тическими ветвями селезеночной артерии. Иннервация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осуществля­ется блуждающими нервами и симпатическими нервами из чревного спле­тения.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34000" y="4288028"/>
            <a:ext cx="6096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Эндокринная часть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функционирует в тесной физиологической связи с одиночными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гормонпродуцирующими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клетками желудочно-кишеч­ного тракта (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и других органов. Такое функциональное единство по­зволило объединить эндокринные клетки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гастроэнтеропан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креатическую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эндокринную систему. Эта система является функционально ассоциированным комплексом, состоящим из эндокринного аппарата под­желудочной железы и желудочно-кишечного тракта, который осуществляет координацию процессов пищеварения, клеточного метаболизма и эндоген­ного синтеза его основных субстратов в соответствии с конкретными фи­зиологическими потребностями.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72511" y="141890"/>
            <a:ext cx="10247586" cy="83099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Анатомия и физиология эндокринной части поджелудочной железы и желудочно-кишечного тракта</a:t>
            </a:r>
            <a:r>
              <a:rPr lang="uz-Cyrl-UZ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887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0" y="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По суммарной массе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эндокринпродуцирующих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клеток эндокринная часть поджелудочной железы и кишечные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эндокриноциты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являются самой крупной «эндокринной железой» человеческого организма. На основании единства эмбрионального происхождения, а также биохимических и гисто­химических свойств эти клетки принято объединять в </a:t>
            </a:r>
            <a:r>
              <a:rPr lang="en-US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APUD</a:t>
            </a:r>
            <a:r>
              <a:rPr lang="en-US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(от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англ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, </a:t>
            </a:r>
            <a:r>
              <a:rPr lang="en-US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amine </a:t>
            </a:r>
            <a:r>
              <a:rPr lang="en-US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precusor</a:t>
            </a:r>
            <a:r>
              <a:rPr lang="en-US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uptake and decarboxylation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— захват предшественников ами­нов и их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декарбоксилирование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) —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АПУД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-систему. 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58342" y="1815882"/>
            <a:ext cx="59988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Отличительными осо­бенностями клеток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АПУД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-системы являются: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53862" y="2562169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Wingdings" panose="05000000000000000000" pitchFamily="2" charset="2"/>
              <a:buChar char="Ø"/>
              <a:tabLst>
                <a:tab pos="465455" algn="l"/>
              </a:tabLst>
            </a:pP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способность синтезировать,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декарбоксилировать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запасать предше­ственники ароматических аминов;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Wingdings" panose="05000000000000000000" pitchFamily="2" charset="2"/>
              <a:buChar char="Ø"/>
              <a:tabLst>
                <a:tab pos="465455" algn="l"/>
              </a:tabLst>
            </a:pP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высокая активность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холинэстеразы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эстеразы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глицеринфосфатде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гидрогеназы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Wingdings" panose="05000000000000000000" pitchFamily="2" charset="2"/>
              <a:buChar char="Ø"/>
              <a:tabLst>
                <a:tab pos="465455" algn="l"/>
              </a:tabLst>
            </a:pP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происхождение из нервной хорды и вентрального нервного гребня;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Wingdings" panose="05000000000000000000" pitchFamily="2" charset="2"/>
              <a:buChar char="Ø"/>
              <a:tabLst>
                <a:tab pos="465455" algn="l"/>
              </a:tabLst>
            </a:pP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специфические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иммуногистохимические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маркеры: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нейронспецифи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ческая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энолаза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US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NSE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),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хромогранин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1400" u="none" strike="noStrike" spc="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синаптофизин</a:t>
            </a:r>
            <a:r>
              <a:rPr lang="ru-RU" sz="1400" u="none" strike="noStrike" spc="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</a:p>
          <a:p>
            <a:pPr marL="342900" indent="-342900" algn="just"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развитие морфологически схожих опухолей, которые продуцируют структурно родственные гормоны; частое образование этих опухолей одновременно в нескольких местах с развитием при этом разнооб­разных клинических синдромов, которые определяются как некон­тролируемой продукцией гуморальных факторов (гормонов), так и собственно опухолевым процессом (рост, метастазирование).</a:t>
            </a:r>
            <a:endParaRPr lang="ru-RU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675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2095" y="266213"/>
            <a:ext cx="732571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Впервые концепция существования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АПУД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-системы была выдвинута А. Пирсом в 1968 г. К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АПУД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-системе, помимо панкреатических и кишеч­ных эндокринных клеток, относят клетки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аденогипофиза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паратиреоциты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С-клетки (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парафолликулярные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щитовидной железы, мозговое вещество надпочечников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экстраадреналовую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хромаффинную ткань, а также эндо­кринные клетки дыхательного тракта. Становится понятным, что широко использующийся термин «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апудома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» (опухоль, происходящая из клеток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АПУД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-системы), принципиально применим к новообразованиям большин­ства эндокринных желез. В связи с этим в клинической практике становит­ся более употребим термин «эндокринные опухоли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», или «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гастроэнтеропанкреатические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эндокринные опухоли». Преимущественно именно эти опухоли и будут рассматриваться в данной главе.</a:t>
            </a:r>
            <a:endParaRPr lang="ru-RU" sz="16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732755"/>
              </p:ext>
            </p:extLst>
          </p:nvPr>
        </p:nvGraphicFramePr>
        <p:xfrm>
          <a:off x="4729654" y="3318701"/>
          <a:ext cx="7204843" cy="344126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018974"/>
                <a:gridCol w="1170715"/>
                <a:gridCol w="1106368"/>
                <a:gridCol w="3908786"/>
              </a:tblGrid>
              <a:tr h="33538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Тип клеток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 в островке, %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Гормон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Основная функция гормона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4884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 (или А)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Глюкагон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Стимулирует глюконеогенез, гликогенолиз, протеолиз, липолиз, секрецию инсулина 0- клетками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</a:tr>
              <a:tr h="11247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Р(или В)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Инсулин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Универсальный анаболический гормон. Обеспечивает поступление глюкозы и ами­нокислот в инсулинзависимые ткани (мы­шечная жировая), активирует гликолиз и гликогеногенез в печени, стимулирует ли- погенез в жировой ткани, подавляет-кето­генез и секрецию глюкагона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</a:tr>
              <a:tr h="8000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8(или </a:t>
                      </a:r>
                      <a:r>
                        <a:rPr lang="en-US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D)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3—5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Сомато­статин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Подавляет секрецию большинства извест­ных гормонов, желудочную кислотопродук- цию, экзокринную секрецию ПЖЖ и мото­рику кишечника (универсальное ингибиру­ющее действие)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  <a:tr h="4753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РР (или </a:t>
                      </a:r>
                      <a:r>
                        <a:rPr lang="en-US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F)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&lt;2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Панкреати­ческий по­липептид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Потенциальный ингибитор панкреатической секреции и печеночного </a:t>
                      </a: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глюконеогенеза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326372" y="2869675"/>
            <a:ext cx="641258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 </a:t>
            </a:r>
            <a:r>
              <a:rPr lang="ru-RU" sz="14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 б л и </a:t>
            </a:r>
            <a:r>
              <a:rPr lang="ru-RU" sz="1400" b="1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ц </a:t>
            </a:r>
            <a:r>
              <a:rPr lang="ru-RU" sz="1400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 13.1. </a:t>
            </a:r>
            <a:r>
              <a:rPr lang="ru-RU" sz="1400" b="1" dirty="0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Основные клетки и гормоны островков </a:t>
            </a:r>
            <a:r>
              <a:rPr lang="ru-RU" sz="1400" b="1" dirty="0" err="1" smtClean="0"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Лангерганса</a:t>
            </a:r>
            <a:endParaRPr lang="ru-RU" sz="2400" dirty="0">
              <a:solidFill>
                <a:srgbClr val="00206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4126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676" y="224728"/>
            <a:ext cx="6096000" cy="4278094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Основными продуктами секреции панкреатических островков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Лангер­ганса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являются инсулин, глюкагон,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соматостатин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панкреатический поли­пептид (табл. 13.1).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66700" algn="just">
              <a:spcAft>
                <a:spcPts val="0"/>
              </a:spcAft>
            </a:pPr>
            <a:r>
              <a:rPr lang="ru-RU" sz="1600" b="1" i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является полипептидным гормоном,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продуцирующимся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Р-клетками островков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Лангерганса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в виде предшественника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проинсулина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который после протеолитического отщепления С-пептида превращается в биологически активный инсулин. Физиология инсулина и глюкагона подробнее обсуждается в главе 10. Дефицит или нарушение механизма дей­ствия инсулина приводит к самому распространенному эндокринному за­болеванию — сахарному диабету. Следует отметить, что сахарный диабет является единственно клинически значимой патологией, при которой имеется дефицит гормона островков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Лангерганса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Другие известные на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сегод¬няшний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день заболевания эндокринной части поджелудочной железы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пато¬генетически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связаны с избытком панкреатических гормонов.</a:t>
            </a:r>
            <a:endParaRPr lang="ru-RU" sz="16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89986" y="2790364"/>
            <a:ext cx="54233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600" b="1" i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Глюкагон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— полипептид, состоящий из 29 аминокислотных остатков, в молекуле которого отсутствуют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дисульфидные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связи. Физиологически и иммунологически глюкагон аналогичен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энтероглюкагону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продуцируемому эндокринными клетками двенадцатиперстной кишки. Синтезируется глю­кагон в виде крупной молекулы-предшественника —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проглюкагона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Лишь 30—40 %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иммунореактивного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глюкагона плазмы приходится на долю пан­креатического глюкагона. Остальная часть — это более крупные молекулы, лишенные биологической активности.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42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379" y="138423"/>
            <a:ext cx="119134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600" b="1" i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Соматостатин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представляет собой циклический полипептид, секрети­рующийся </a:t>
            </a:r>
            <a:r>
              <a:rPr lang="en-US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 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клетками поджелудочной железы в виде крупного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прогормо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на. Окончательный продукт состоит из 14 аминокислотных остатков. Свое название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соматостатин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получил в связи с тем, что вначале был выделен из гипоталамуса как фактор, ингибирующий секрецию гормона роста.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667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Значительно большее число гормонов по сравнению с эндокринной частью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ПЖЖ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секретирует желудочно-кишечный тракт. Как это ни пара­доксально, но термин «гормон» (от греч. </a:t>
            </a:r>
            <a:r>
              <a:rPr lang="en-US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hormao</a:t>
            </a:r>
            <a:r>
              <a:rPr lang="en-US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— возбуждаю, привожу в действие) был впервые использован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У.Бейлисом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С.Старлингом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в 1902 г., когда они описывали активность секретина — пептида, выделенного из слизистой оболочки двенадцатиперстной кишки, который стимулировал секрецию панкреатического сока при внутривенном введении. На сегод­няшний день описано более 20 типов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гормонпродуцирующих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клеток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ЖКТ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более 50 продуктов их секреции (табл. 13.2).</a:t>
            </a:r>
            <a:endParaRPr lang="ru-RU" sz="16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82262" y="2810972"/>
            <a:ext cx="1006891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2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Таблица 13.2. 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Топография некоторых </a:t>
            </a:r>
            <a:r>
              <a:rPr lang="ru-RU" sz="1200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гормонпродуцирующих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клеток эндокрин­ной системы </a:t>
            </a:r>
            <a:r>
              <a:rPr lang="ru-RU" sz="1200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200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2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их продукты</a:t>
            </a:r>
            <a:endParaRPr lang="ru-RU" sz="20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7268318"/>
              </p:ext>
            </p:extLst>
          </p:nvPr>
        </p:nvGraphicFramePr>
        <p:xfrm>
          <a:off x="1040526" y="3353923"/>
          <a:ext cx="9869213" cy="338438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923329"/>
                <a:gridCol w="2052597"/>
                <a:gridCol w="1031956"/>
                <a:gridCol w="1493621"/>
                <a:gridCol w="2183855"/>
                <a:gridCol w="2183855"/>
              </a:tblGrid>
              <a:tr h="306476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Тип клеток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Основной продукт секреции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 gridSpan="4">
                  <a:txBody>
                    <a:bodyPr/>
                    <a:lstStyle/>
                    <a:p>
                      <a:pPr indent="2032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Основная локализация гормонпродуцирующих клеток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35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ПЖЖ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желудок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Тощая кишка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подвздошная кишка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3509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а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Глюкагон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25370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Инсулин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239810"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6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Соматостатин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+/-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indent="4826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+/- ...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</a:tr>
              <a:tr h="437585">
                <a:tc>
                  <a:txBody>
                    <a:bodyPr/>
                    <a:lstStyle/>
                    <a:p>
                      <a:pPr indent="1651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рр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Панкреатический полипептид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marR="5715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■ 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  <a:tr h="244440">
                <a:tc>
                  <a:txBody>
                    <a:bodyPr/>
                    <a:lstStyle/>
                    <a:p>
                      <a:pPr indent="1651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G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Гастрин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+/-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437585">
                <a:tc>
                  <a:txBody>
                    <a:bodyPr/>
                    <a:lstStyle/>
                    <a:p>
                      <a:pPr indent="1651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I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Холецистокинин- панкреозимин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+/-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  <a:tr h="231478">
                <a:tc>
                  <a:txBody>
                    <a:bodyPr/>
                    <a:lstStyle/>
                    <a:p>
                      <a:pPr indent="1651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Секретин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+/-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235181">
                <a:tc>
                  <a:txBody>
                    <a:bodyPr/>
                    <a:lstStyle/>
                    <a:p>
                      <a:pPr indent="1143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Мо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Моталин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+/-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</a:tr>
              <a:tr h="315735">
                <a:tc>
                  <a:txBody>
                    <a:bodyPr/>
                    <a:lstStyle/>
                    <a:p>
                      <a:pPr indent="1651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Нейротензин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—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+/-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7631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00675"/>
            <a:ext cx="941201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Если суммировать имеющиеся на сегодняшний день представления о физиологической роли кишечных и панкреатических гормонов, то в основ­ном она состоит в регуляции процессов пищеварения (все желудочно- кишечные гормоны), клеточного метаболизма (инсулин) и эндогенного синтеза его основных субстратов (инсулин, глюкагон). Эндокринная система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имеет сложнейшую систему внутренней гуморальной регуляции: большинство из описанных гормонов, помимо внешних эффектов, тем или иным образом влияют на секрецию других. Многие желудочно-кишечные гормоны и пептиды, помимо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обнаруживаются в головном мозге.</a:t>
            </a:r>
            <a:endParaRPr lang="ru-RU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78267" y="2427022"/>
            <a:ext cx="61384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Таблица 13.3. </a:t>
            </a:r>
            <a:r>
              <a:rPr lang="ru-RU" sz="14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Желудочно-кишечные гормоны семейства секретина</a:t>
            </a:r>
            <a:endParaRPr lang="ru-RU" sz="24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764697"/>
              </p:ext>
            </p:extLst>
          </p:nvPr>
        </p:nvGraphicFramePr>
        <p:xfrm>
          <a:off x="504623" y="2899044"/>
          <a:ext cx="9285764" cy="3467227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204331"/>
                <a:gridCol w="2932608"/>
                <a:gridCol w="5148825"/>
              </a:tblGrid>
              <a:tr h="589803">
                <a:tc>
                  <a:txBody>
                    <a:bodyPr/>
                    <a:lstStyle/>
                    <a:p>
                      <a:pPr indent="1143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Гормон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Локализация гормон- секретирующих клеток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Функция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28774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Секретин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ВИП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ЖИП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-клетки слизистой обо­лочки двенадцатиперст­ной и тощей кишки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-клетки поджелудоч­ной железы и тонкой кишки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К-клетки слизистой обо­лочки двенадцатиперст­ной и тощей кишки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Стимулятор секреции панкреатического со­ка. Его секрецию стимулирует попадание в кишечник кислого желудочного содержимого Контролирует поступление жидкости в про­свет кишечника и работу его сфинктеров, в высоких концентрациях стимулирует про­дукцию панкреатического и кишечного сока Подавляет сократительную и секреторную активность желудка, потенцирует стимули­рующий эффект глюкозы на р-клетки ост­ровков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Лангерганса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62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66143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Панкреатические и желудочно-кишечные гормоны представляют собой гетерогенную группу гуморальных факторов. Часть из них, как, например,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гастрин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секретин,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мотилин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холецистокинин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соответствует классическому понятию «гормон» (гуморальный фактор, оказывающий действие на отда­ленные от него структуры). Другие гормоны действуют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паракринно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ней-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рокринно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т.е. как ложные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нейромедиаторы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Нейрокринными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свойствами обладают вазоактивный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интестинальный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пептид,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нейротензин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вещество Р,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соматостатин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др.</a:t>
            </a:r>
            <a:endParaRPr lang="ru-RU" sz="14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667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Семейства близкородственных желудочно-кишечных гормонов и пеп­тидов имеют много общего в химической структуре и физиологических функциях. На основании этого было предложено подразделение желудоч­но-кишечных гормонов на 3 семейства: секретина,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гастрина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панкреати­ческого полипептида.</a:t>
            </a:r>
            <a:endParaRPr lang="ru-RU" sz="14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667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 </a:t>
            </a:r>
            <a:r>
              <a:rPr lang="ru-RU" sz="1400" i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семейству секретина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(табл. 13.3) относятся секретин, вазоактивный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интестинальный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пептид (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ВИП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), глюкагон (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энтероглюкагон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и желудочный ингибиторный пептид (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ЖИП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). Гормоны семейства секретина имеют много идентичных аминокислотных участков и в 6-м положении все имеют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фе­нилаланин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14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66700" algn="just">
              <a:spcAft>
                <a:spcPts val="0"/>
              </a:spcAft>
            </a:pPr>
            <a:r>
              <a:rPr lang="ru-RU" sz="1400" i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Семейство </a:t>
            </a:r>
            <a:r>
              <a:rPr lang="ru-RU" sz="1400" i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гастрина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объединяет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гастрин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холецистокинин-панкреози­мин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ХКП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), имеющие аналогичную последовательность пяти С-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терминаль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ных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аминокислот (табл. 13.4).</a:t>
            </a:r>
            <a:endParaRPr lang="ru-RU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476802"/>
              </p:ext>
            </p:extLst>
          </p:nvPr>
        </p:nvGraphicFramePr>
        <p:xfrm>
          <a:off x="6096000" y="2826018"/>
          <a:ext cx="5909874" cy="296767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700383"/>
                <a:gridCol w="1370794"/>
                <a:gridCol w="3838697"/>
              </a:tblGrid>
              <a:tr h="6108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Гормон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Локализация гормонсекрети- рующих клеток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Функция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754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Гастрин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-клетки желудка и двенадцати­перстной кишки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Стимулирует секрецию соляной кислоты париеталь­ными клетками желудка. Его секреция стимулируется попаданием в желудок пептидов и аминокислот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</a:tr>
              <a:tr h="9179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ХКП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1-клетки двенад­цатиперстной и тощей кишки</a:t>
                      </a:r>
                      <a:endParaRPr lang="ru-RU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Стимулирует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контрактильную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активность желчного пузыря и экзокринную секрецию </a:t>
                      </a:r>
                      <a:r>
                        <a:rPr lang="ru-RU" sz="14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ПЖЖ</a:t>
                      </a:r>
                      <a:r>
                        <a:rPr lang="ru-RU" sz="1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замедляет процесс эвакуации желудочного содержимого, усили­вает моторику кишечника</a:t>
                      </a:r>
                      <a:endParaRPr lang="ru-RU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6001320" y="5911047"/>
            <a:ext cx="609923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7305"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Таблица 13.4. Желудочно-кишечные гормоны семейства </a:t>
            </a:r>
            <a:r>
              <a:rPr lang="ru-RU" sz="1400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гастрина</a:t>
            </a:r>
            <a:endParaRPr lang="ru-RU" sz="24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8261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096000" y="139336"/>
            <a:ext cx="6096000" cy="52014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является наиболее гетерогенным по структуре кишечным гор­моном, что необходимо помнить при определении различными методами его уровня в плазме. Первыми предшественниками биологически активных гормонов являются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препрогастрин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прогастрин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Сам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присутствует в плазме как минимум в трех основных формах: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-34,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-17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-14, которые объединяют последовательность 14 С-концевых ами­нокислот (рис. 13.1). Каждая форма, кроме того, может существовать и в сульфатированном виде. Главным стимулятором желудочной секреции считается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-17.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-34 циркулирует в плазме крови в значительно большей концентрации и имеет больший период полураспада. С-концевой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пентапептид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аминокислотной последовательности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пентагастрин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 обладает всеми биологическими свойствами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но его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биологичес¬кая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активность в 10 раз меньше таковой для последнего. Последними пятью аналогичными аминокислотами определяется и гомология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холецистокинин-панкреозимина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b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lang="ru-RU" sz="2800" dirty="0"/>
          </a:p>
        </p:txBody>
      </p:sp>
      <p:pic>
        <p:nvPicPr>
          <p:cNvPr id="4" name="Picutre 1199"/>
          <p:cNvPicPr/>
          <p:nvPr/>
        </p:nvPicPr>
        <p:blipFill>
          <a:blip r:embed="rId2"/>
          <a:stretch/>
        </p:blipFill>
        <p:spPr>
          <a:xfrm>
            <a:off x="0" y="1569697"/>
            <a:ext cx="6096000" cy="328608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01348" y="5221496"/>
            <a:ext cx="54779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14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Рис. 13.1. 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Предшественники и молекулярные формы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626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2511" y="141890"/>
            <a:ext cx="10247586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Общая характеристика эндокринных опухолей поджелудочной железы, желудочно-кишечного тракта и методы обследования больных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Двойная волна 2"/>
          <p:cNvSpPr/>
          <p:nvPr/>
        </p:nvSpPr>
        <p:spPr>
          <a:xfrm>
            <a:off x="1207363" y="1648079"/>
            <a:ext cx="8593585" cy="4416981"/>
          </a:xfrm>
          <a:prstGeom prst="doubleWav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Эндокринные опухоли поджелудочной железы и желудочно-кишечного тракта являются достаточно редкими заболеваниями: частота новых случа­ев составляет от 0,4 до 1,5 на 100 000 жителей. При этом следует отметить, что в 2 % случаев всех аутопсий встречаются мелкие функционально неак­тивные эндокринные опухоли в червеобразном отростке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В настоя­щее время описано около 19 типов кишечных и панкреатических эндо­кринных опухолей и более 40 продуктов их секреции. Большинство опухо­лей, в том числе и так называемые функционально неактивные, обладает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мультигормональной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секрецией, но развитие эндокринного синдрома оп­ределяется преимущественной выработкой какого-то одного гормона. Опу­холи различаются не только по типу продукции того или иного гормона, но и по характеру опухолевого роста. За исключением инсулином, в основном речь идет о злокачественных опухолях, однако по сравнению с другими злокачественными новообразованиями рост эндокринных кишечных и панкреатических опухолей чаще бывает относительно медленным.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Пяти¬летняя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выживаемость составляет около 50 %. Основными эндокринными опухолями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являются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гастриномы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глюкагоно¬мы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випомы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опухоли, обусловливающие развитие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карциноидного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синдро¬ма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и функционально неактивные эндокринные опухоли (табл. 13.5).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5576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477674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Таблица 13.5. </a:t>
            </a:r>
            <a:r>
              <a:rPr lang="ru-RU" sz="160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Важнейшие эндокринные опухоли поджелудочной железы н же­лудочно-кишечного тракта</a:t>
            </a:r>
            <a:endParaRPr lang="ru-RU" sz="28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583857"/>
              </p:ext>
            </p:extLst>
          </p:nvPr>
        </p:nvGraphicFramePr>
        <p:xfrm>
          <a:off x="511057" y="1430050"/>
          <a:ext cx="10488376" cy="4696589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989320"/>
                <a:gridCol w="2539497"/>
                <a:gridCol w="2109715"/>
                <a:gridCol w="2244109"/>
                <a:gridCol w="1605735"/>
              </a:tblGrid>
              <a:tr h="448310">
                <a:tc>
                  <a:txBody>
                    <a:bodyPr/>
                    <a:lstStyle/>
                    <a:p>
                      <a:pPr indent="2286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Опухоль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Ведущие симптомы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Локализация первичной опухоли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Секретируемы й гормон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злока­чественных опухолей, %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4724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Инсулинома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Тощаковый гипо­гликемический синдром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 оджел удоч ная жедеза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Инсулин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&lt;5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61277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Гастринома (синдром Зол л ингера— Эллисона)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Гиперсекреция соляной кислоты в желудке, реци­дивирующие язвы, понос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Поджелудочная железа, двенад­цатиперстная кишка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Гастрин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indent="2413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&gt;90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  <a:tr h="51181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Випома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(синдром Вер­нера-Морри­сона)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Водянистая диарея, гипокалиемия, по­ниженная кислот­ность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b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Поджелудочная железа, симпа­тический ствол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Вазоактивный интестинальный пептид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&gt;75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  <a:tr h="37782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Глюкагонома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Некролитическая мигрирующая эри­тема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Поджелудочная железа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Глюкагон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&gt;50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  <a:tr h="51181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Карциноид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Приливы, диарея, абдомиалгии брон- хоконстри кция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Тонкая кишка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Серотонин, про­стагландины, тахикинины, гистамин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  <a:tr h="45085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Функциональ­но неактивные опухоли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Отсутствуют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Поджелудочная железа, тонкая кишка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Отсутствуют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&gt;90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796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75764"/>
            <a:ext cx="6096000" cy="33239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При световой микроскопии эндокринные опухоли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рас­познаются благодаря типичному солидному или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трабекулярному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строению, а также по мономорфным, мелким, круглым клеткам с одинаковыми ядра­ми. Идентификация продуктов опухолевой секреции осуществляется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имму­ногистохимически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Все опухоли, в том числе и функционально неактивные (не производящие клеточно-специфические продукты), могут быть отнесе­ны к этой группе при выявлении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цитозольных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маркеров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АПУД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-системы — хромо гран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ина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нейронспецифической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энолазы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n-US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NSE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),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синаптофизина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В настоящее время чаще пользуются гистологической классификацией эн­докринных опухолей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в которой учтены величина опухоли, функцио­нальная активность (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гормонсекретирующая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способность), наличие сосу­дистой инвазии и степень дифференцировки (табл. 13.6). Опухоли, размер которых превышает 2 см, имеют метастазы в 60 % случаев.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309056"/>
              </p:ext>
            </p:extLst>
          </p:nvPr>
        </p:nvGraphicFramePr>
        <p:xfrm>
          <a:off x="6138040" y="1602496"/>
          <a:ext cx="6053959" cy="5285715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103443"/>
                <a:gridCol w="3415573"/>
                <a:gridCol w="1534943"/>
              </a:tblGrid>
              <a:tr h="7526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Клинико-мор­фологическая характеристика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Функциональная активность, инвазия в сосуды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indent="4064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Размер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</a:tr>
              <a:tr h="45028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Добро­качественная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Доброкачест­венная или </a:t>
                      </a: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низкозлока­чественная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Низкозлока­чественная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Высокозлока­чественная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Функционально активная, хорошо дифферен­цированная опухоль без прорастания в сосуды Функционально неактивная, хорошо диффе­ренцированная опухоль без прорастания в со­суды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Функционально активная, хорошо дифферен­цированная опухоль без прорастания в сосуды Функционально неактивные, хорошо диффе­ренцированные опухоли без прорастания в сосуды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Функционально активные опухоли с прораста­нием в сосуды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Функционально неактивные опухоли с прорас­танием в сосуды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Функционально активные и неактивные, низ­ко дифференцированные или мелкоклеточные опухоли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Инсулинома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&lt;2 см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</a:t>
                      </a:r>
                      <a:r>
                        <a:rPr lang="ru-RU" sz="1200" baseline="30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&lt;1 см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&lt;2 см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Инсулинома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2—3 см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</a:t>
                      </a:r>
                      <a:r>
                        <a:rPr lang="ru-RU" sz="1200" baseline="30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1—2 см 2—3 см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Инсулинома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&gt;3 см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Другие</a:t>
                      </a:r>
                      <a:r>
                        <a:rPr lang="ru-RU" sz="1200" baseline="300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&gt;2 см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&gt;3 см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Arial Unicode MS" panose="020B0604020202020204" pitchFamily="34" charset="-128"/>
                        <a:cs typeface="Arial" panose="020B0604020202020204" pitchFamily="34" charset="0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  <p:sp>
        <p:nvSpPr>
          <p:cNvPr id="4" name="Прямоугольник с двумя скругленными соседними углами 3"/>
          <p:cNvSpPr/>
          <p:nvPr/>
        </p:nvSpPr>
        <p:spPr>
          <a:xfrm rot="16200000">
            <a:off x="4363578" y="5022208"/>
            <a:ext cx="3061521" cy="403324"/>
          </a:xfrm>
          <a:prstGeom prst="round2Same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95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Таблица 13.6. </a:t>
            </a:r>
            <a:r>
              <a:rPr lang="ru-RU" sz="95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Гистологическая классификация эндокринных опухолей </a:t>
            </a:r>
            <a:r>
              <a:rPr lang="ru-RU" sz="950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95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[</a:t>
            </a:r>
            <a:r>
              <a:rPr lang="en-US" sz="95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Capella </a:t>
            </a:r>
            <a:r>
              <a:rPr lang="ru-RU" sz="950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С„ 1994]</a:t>
            </a:r>
            <a:endParaRPr lang="ru-RU" sz="12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5045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2455" y="856479"/>
            <a:ext cx="6096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556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Другие функционально активные опухоли (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гастринома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випома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глюкагонома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карциноид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и.др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.)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3556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 наличии метастазов или инвазивного роста речь идет о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низкозлокачественных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нейро­эндокринных карциномах.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3556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 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Этиология спорадических эндокринных опухолей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ПЖЖ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ЖКТ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неиз­вестна. Для ряда опухолей, встречающихся при синдромах множественных эндокринных неоплазий (см. далее), выявлены специфические генетичес­кие маркеры.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355600" algn="just"/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Несмотря на то что эндокринные опухоли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ПЖЖ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ЖКТ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на основании морфологических свойств и происхождения объединены в одну группу, их клиническая картина будет существенно различаться.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18459" y="4329859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Клиническая картина панкреатических и кишечных эндокринных опухолей будет определяться: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65455" algn="l"/>
              </a:tabLst>
            </a:pPr>
            <a:r>
              <a:rPr lang="ru-RU" sz="16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бесконтрольной (автономной) гиперсекрецией синтезируемых гор­монов,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—"/>
              <a:tabLst>
                <a:tab pos="449580" algn="l"/>
              </a:tabLst>
            </a:pPr>
            <a:r>
              <a:rPr lang="ru-RU" sz="16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инвазивным ростом и метастазированием.</a:t>
            </a:r>
            <a:endParaRPr lang="ru-RU" sz="1600" u="none" strike="noStrike" spc="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44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910" y="395622"/>
            <a:ext cx="8870731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Различия клинической картины определяются синдромом гиперсекре­ции того или иного гормона. Так, для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инсулиномы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характерен гипоглике­мический синдром, для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гастриномы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— рецидивирующие язвы, для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карци­ноидного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синдрома — диарея, приливы,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бронхообструктивный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синдром. Таким образом, на основании данных клинической картины может быть заподозрен синдром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гиперпродукции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того или иного гормона (инсулина,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гастрина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пр.). Следующим этапом является лабораторное подтверждение наличия этого синдрома. Так, при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тощаковом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гипогликемическом синдро­ме для подтверждения диагноза органического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гиперинсулинизма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проводят пробу с голоданием, при рецидивирующих язвах исследуют кислотность желудочного сока и уровень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гастрина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при подозрении на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карциноидный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синдром исследуют уровень суточной экскреции с мочой 5-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гидроксииндол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уксусной кислоты (5-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ГИУК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). После лабораторного подтверждения нали­чия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гиперпродукции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того или иного гормона проводят топическую диа­гностику опухоли (схема 13.1).</a:t>
            </a:r>
          </a:p>
          <a:p>
            <a:pPr indent="266700" algn="just">
              <a:spcAft>
                <a:spcPts val="0"/>
              </a:spcAft>
            </a:pP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 ряде случаев диагноз эндокринных опу­холей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устанавливается при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скрининговом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обследовании для выявления синдрома множественных эндокринных неоплазий (МЭН). Так, при установлении диагноза первичного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гиперпаратиреоза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пациенту показано активное обследование для исключения островково-клеточных опухолей,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феохромоцитомы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медуллярного рака щитовидной железы. В ря­де случаев на первый план в клинической картине выступают симптомы метастазирования и инвазивного роста опухоли. В первую очередь это ха­рактерно для функционально неактивных опухолей, которые клинически проявляются как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аденокарциномы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другие опухоли органов брюшной полости. В данном случае диагноз эндокринной опухоли, как правило, устанавливается ретроспективно или при гистологическом исследовании биоптата.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75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0412" y="510536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Топическая диагностика эндокринных опухолей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ПЖЖ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ЖКТ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строит­ся на единых принципах. Ее задачей является не только определение лока­лизации, но и выявление характера, стадии и темпов прогрессирования опухолевого процесса. На сегодняшний день имеются следующие методы топической диагностики.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"/>
              <a:tabLst>
                <a:tab pos="417830" algn="l"/>
              </a:tabLst>
            </a:pPr>
            <a:r>
              <a:rPr lang="ru-RU" sz="16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Ультразвуковое исследование: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"/>
              <a:tabLst>
                <a:tab pos="589280" algn="l"/>
              </a:tabLst>
            </a:pPr>
            <a:r>
              <a:rPr lang="ru-RU" sz="1600" u="none" strike="noStrike" spc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трансабдоминальное</a:t>
            </a:r>
            <a:r>
              <a:rPr lang="ru-RU" sz="16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(стандартное),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"/>
              <a:tabLst>
                <a:tab pos="589280" algn="l"/>
              </a:tabLst>
            </a:pPr>
            <a:r>
              <a:rPr lang="ru-RU" sz="16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эндоскопическое (датчик устанавливается на эндоскоп),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"/>
              <a:tabLst>
                <a:tab pos="589280" algn="l"/>
              </a:tabLst>
            </a:pPr>
            <a:r>
              <a:rPr lang="ru-RU" sz="1600" u="none" strike="noStrike" spc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интраоперационное</a:t>
            </a:r>
            <a:r>
              <a:rPr lang="ru-RU" sz="16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(датчик устанавливается по </a:t>
            </a:r>
            <a:r>
              <a:rPr lang="ru-RU" sz="1600" u="none" strike="noStrike" spc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ПЖЖ</a:t>
            </a:r>
            <a:r>
              <a:rPr lang="ru-RU" sz="16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"/>
              <a:tabLst>
                <a:tab pos="589280" algn="l"/>
              </a:tabLst>
            </a:pP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Томографическое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исследование органов брюшной полости: — компьютерная томография (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),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"/>
              <a:tabLst>
                <a:tab pos="589280" algn="l"/>
              </a:tabLs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магнитно-резонансная томография (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МРТ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54000" algn="just">
              <a:spcAft>
                <a:spcPts val="0"/>
              </a:spcAft>
            </a:pP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Эндоваскулярные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методы: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342900" lvl="0" indent="-342900" algn="just">
              <a:buClr>
                <a:srgbClr val="000000"/>
              </a:buClr>
              <a:buSzPts val="1100"/>
              <a:buFont typeface="Symbol" panose="05050102010706020507" pitchFamily="18" charset="2"/>
              <a:buChar char=""/>
              <a:tabLst>
                <a:tab pos="589280" algn="l"/>
              </a:tabLst>
            </a:pP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ангиография,</a:t>
            </a:r>
          </a:p>
          <a:p>
            <a:pPr marL="34290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Symbol" panose="05050102010706020507" pitchFamily="18" charset="2"/>
              <a:buChar char=""/>
              <a:tabLst>
                <a:tab pos="589280" algn="l"/>
              </a:tabLst>
            </a:pPr>
            <a:r>
              <a:rPr lang="ru-RU" sz="16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исследование проб портальной венозной крови для определения градиента концентрации гормонов.</a:t>
            </a:r>
          </a:p>
          <a:p>
            <a:pPr indent="254000" algn="just">
              <a:spcAft>
                <a:spcPts val="0"/>
              </a:spcAft>
            </a:pP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Сцинтиграфия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соматостатиновых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рецепторов.</a:t>
            </a:r>
            <a:endParaRPr lang="ru-RU" sz="16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68813" y="3374146"/>
            <a:ext cx="537604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Очень трудны для топической диагностики мелкие опухоли, диаметром 1 см и менее. Чаще всего в данном случае речь идет об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инсулиномах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га­стриномах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Ценность стандартного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УЗИ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поджелудочной железы в диагнос­тике этих опухолей очень низка, что связано с недостаточной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интенсивнос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тью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внутреннего эхосигнала от опухоли. Несколько больше она для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КТ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МРТ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Чувствительность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эндоваскулярных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методов определенно больше, но их явным недостатком является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инвазивность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(табл. 13.7).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07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5972" y="279880"/>
            <a:ext cx="114720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Ангиографический метод основан на выявлении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гиперваскуляриза­ции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новообразований и их метастазов. В артериальной фазе на </a:t>
            </a:r>
            <a:r>
              <a:rPr lang="ru-RU" sz="16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ангио­грамме</a:t>
            </a: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опухоли определяются гипертрофированная артерия, питающая опухоль, и тонкая сеть сосудов в области очага поражения. Капиллярная фаза характеризуется локальным скоплением контрастного вещества в об­ласти новообразования. В венозной фазе выявляется вена, дренирующая опухоль.</a:t>
            </a:r>
          </a:p>
          <a:p>
            <a:pPr algn="just">
              <a:spcAft>
                <a:spcPts val="0"/>
              </a:spcAft>
            </a:pPr>
            <a:r>
              <a:rPr lang="ru-RU" sz="16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" name="Picutre 1200"/>
          <p:cNvPicPr/>
          <p:nvPr/>
        </p:nvPicPr>
        <p:blipFill>
          <a:blip r:embed="rId2"/>
          <a:stretch/>
        </p:blipFill>
        <p:spPr>
          <a:xfrm>
            <a:off x="1268073" y="1603319"/>
            <a:ext cx="6220548" cy="525468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430814" y="3122663"/>
            <a:ext cx="4325007" cy="73866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Схема 13.1. </a:t>
            </a:r>
            <a:r>
              <a:rPr lang="ru-RU" sz="1400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Алгоритм диагностики эндокринных опухолей поджелудочной железы и желудочно-кишечного тракта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20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325" y="429173"/>
            <a:ext cx="6137890" cy="459474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511158" y="5828726"/>
            <a:ext cx="3421608" cy="7386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dk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Таблица 13.7. Чувствительность различных методов топической диагностики инсулином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5933127"/>
              </p:ext>
            </p:extLst>
          </p:nvPr>
        </p:nvGraphicFramePr>
        <p:xfrm>
          <a:off x="6511158" y="3754497"/>
          <a:ext cx="5583725" cy="1952620"/>
        </p:xfrm>
        <a:graphic>
          <a:graphicData uri="http://schemas.openxmlformats.org/drawingml/2006/table">
            <a:tbl>
              <a:tblPr/>
              <a:tblGrid>
                <a:gridCol w="3486099"/>
                <a:gridCol w="2097626"/>
              </a:tblGrid>
              <a:tr h="48873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Метод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Чувствительность, %</a:t>
                      </a:r>
                      <a:endParaRPr lang="ru-RU" sz="280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73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Трансабдоминальное</a:t>
                      </a: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УЗИ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10-20</a:t>
                      </a:r>
                      <a:endParaRPr lang="ru-RU" sz="280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073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Компьютерная томография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20-40</a:t>
                      </a:r>
                      <a:endParaRPr lang="ru-RU" sz="280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738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Селективная ангиография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80-90</a:t>
                      </a:r>
                      <a:endParaRPr lang="ru-RU" sz="280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147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Исследование проб портальной венозной крови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80-90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68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Интраоперационное</a:t>
                      </a: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УЗИ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90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 Unicode MS" panose="020B0604020202020204" pitchFamily="34" charset="-128"/>
                        <a:ea typeface="Arial Unicode MS" panose="020B0604020202020204" pitchFamily="34" charset="-128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729655" y="213735"/>
            <a:ext cx="4351283" cy="954107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chemeClr val="dk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Рис. 13.2. </a:t>
            </a:r>
            <a:r>
              <a:rPr lang="ru-RU" sz="1400" dirty="0" err="1">
                <a:solidFill>
                  <a:schemeClr val="dk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Чрескожная</a:t>
            </a:r>
            <a:r>
              <a:rPr lang="ru-RU" sz="1400" dirty="0">
                <a:solidFill>
                  <a:schemeClr val="dk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dk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чреспеченочная</a:t>
            </a:r>
            <a:r>
              <a:rPr lang="ru-RU" sz="1400" dirty="0">
                <a:solidFill>
                  <a:schemeClr val="dk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400" dirty="0" err="1">
                <a:solidFill>
                  <a:schemeClr val="dk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портография</a:t>
            </a:r>
            <a:r>
              <a:rPr lang="ru-RU" sz="1400" dirty="0">
                <a:solidFill>
                  <a:schemeClr val="dk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с селективным забором ве­нозной крови для определения уровня инсулина в топической диагностике </a:t>
            </a:r>
            <a:r>
              <a:rPr lang="ru-RU" sz="1400" dirty="0" err="1" smtClean="0">
                <a:solidFill>
                  <a:schemeClr val="dk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инсу­линомы</a:t>
            </a:r>
            <a:endParaRPr lang="ru-RU" sz="1400" dirty="0">
              <a:solidFill>
                <a:schemeClr val="dk1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61291" y="5580993"/>
            <a:ext cx="529195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 — схема портальной системы с указанием точек селективного забора проб крови; </a:t>
            </a:r>
          </a:p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б — уро­вень инсулина в соответствующих точках; в — наиболее вероятная локализация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инсулино­мы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— головка поджелудочной железы в области крючковидного отростка.</a:t>
            </a:r>
            <a:endParaRPr lang="ru-RU" sz="24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87433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3269" y="307699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Методика исследования проб портальной венозной крови заключает­ся в катетеризации портальной системы, при этом, если уровень гормона в пробе крови из отдельного региона превысит системный на 50 %, это сви­детельствует о соответствующей локализации опухоли (рис. 13.2). Самыми чувствительными из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неинвазивных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методов топической диагностики эндо­кринных опухолей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ПЖЖ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на сегодняшний день являются эндоско­пическое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УЗИ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сцинтиграфия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соматостатиновых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рецепторов. При первой методике датчик ультразвукового аппарата помещается на эндоскоп и ис­следование производится непосредственно через кишечную стенку. Чувст­вительность эндоскопического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УЗИ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 топической диагностике опухолей, которые не удалось локализовать с помощью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трансабдоминального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УЗИ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составляет 80 % (по сравнению с 30 % для ангиографии).</a:t>
            </a:r>
            <a:endParaRPr lang="ru-RU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99338" y="4330642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Большинство эндокринных опухолей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ПЖЖ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ЖКТ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имеет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соматостати­новые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рецепторы, на чем базируется метод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сцинтиграфии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соматостатиновых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рецепторов. В данном случае радиоактивная метка (индий-111) вводится в аналог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соматостатина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длительного действия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октреотид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.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Радиофармпрепарат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накапливается в опухолях, содержащих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соматостатиновые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 рецепторы, что позволяет использовать этот метод для топической диагностики первичных опухолей и их метастазов, послеоперационного контроля за радикальностью.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34745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ape 1202"/>
          <p:cNvPicPr/>
          <p:nvPr/>
        </p:nvPicPr>
        <p:blipFill>
          <a:blip r:embed="rId2"/>
          <a:stretch/>
        </p:blipFill>
        <p:spPr>
          <a:xfrm>
            <a:off x="236483" y="0"/>
            <a:ext cx="2222938" cy="44682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58965" y="153692"/>
            <a:ext cx="6495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b="1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Рис. 13.3.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Сцинтиграмма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соматостатиновых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ре­цепторов с помощью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октреотида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маркирован­ного индием-111. На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сцинтиграмме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(вид спере­ди) видны </a:t>
            </a:r>
            <a:r>
              <a:rPr lang="ru-RU" sz="1400" dirty="0" err="1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рецепторпозитивные</a:t>
            </a:r>
            <a:r>
              <a:rPr lang="ru-RU" sz="1400" dirty="0" smtClean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образования, соответствующие локализации первичной опу­холи и ее метастазов.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58965" y="1064549"/>
            <a:ext cx="649539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 — печень, С — селезенка, О — предполагаемая ло­кализация первичной опухоли в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панкреатодуоденаль­ном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регионе.</a:t>
            </a:r>
            <a:endParaRPr lang="ru-RU" sz="14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вмешательства, а также для дифференциаль­ной диагностики эндокринных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неэндо­кринных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опухолей, которые были выявлены другими методами (рис. 13.3).</a:t>
            </a:r>
            <a:endParaRPr lang="ru-RU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22330" y="5378792"/>
            <a:ext cx="663202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 Unicode MS" panose="020B0604020202020204" pitchFamily="34" charset="-128"/>
              </a:rPr>
              <a:t>Топическая диагностика кишечных и панкреатических эндокринных опухолей должна быть комплексной, индивидуальной, при необходимости можно использовать любые из перечисленных методов. </a:t>
            </a:r>
            <a:endParaRPr lang="ru-RU" sz="20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3624474"/>
              </p:ext>
            </p:extLst>
          </p:nvPr>
        </p:nvGraphicFramePr>
        <p:xfrm>
          <a:off x="2758965" y="2426038"/>
          <a:ext cx="4461642" cy="2772698"/>
        </p:xfrm>
        <a:graphic>
          <a:graphicData uri="http://schemas.openxmlformats.org/drawingml/2006/table">
            <a:tbl>
              <a:tblPr/>
              <a:tblGrid>
                <a:gridCol w="3188774"/>
                <a:gridCol w="1272868"/>
              </a:tblGrid>
              <a:tr h="712524">
                <a:tc gridSpan="2">
                  <a:txBody>
                    <a:bodyPr/>
                    <a:lstStyle/>
                    <a:p>
                      <a:pPr indent="254000" algn="ctr">
                        <a:lnSpc>
                          <a:spcPct val="82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Чувствительность сцинтиграфии соматостати­новых рецепторов при топической диагностике эндокринных опухолей ПЖЖ и ЖКТ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1250">
                <a:tc>
                  <a:txBody>
                    <a:bodyPr/>
                    <a:lstStyle/>
                    <a:p>
                      <a:pPr indent="2540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Опухоль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4000" algn="ctr">
                        <a:lnSpc>
                          <a:spcPct val="89000"/>
                        </a:lnSpc>
                        <a:spcAft>
                          <a:spcPts val="0"/>
                        </a:spcAft>
                      </a:pPr>
                      <a:r>
                        <a:rPr lang="ru-RU" sz="1400" i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Чувствитель­ность, %</a:t>
                      </a:r>
                      <a:endParaRPr lang="ru-RU" sz="14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960">
                <a:tc>
                  <a:txBody>
                    <a:bodyPr/>
                    <a:lstStyle/>
                    <a:p>
                      <a:pPr indent="254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Карциноидные опухоли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2540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95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5148">
                <a:tc>
                  <a:txBody>
                    <a:bodyPr/>
                    <a:lstStyle/>
                    <a:p>
                      <a:pPr indent="254000">
                        <a:lnSpc>
                          <a:spcPct val="84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Функционально неактивные эн­докринные опухоли ПЖЖ и ЖКТ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2540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42">
                <a:tc>
                  <a:txBody>
                    <a:bodyPr/>
                    <a:lstStyle/>
                    <a:p>
                      <a:pPr indent="254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Гастринома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2540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42">
                <a:tc>
                  <a:txBody>
                    <a:bodyPr/>
                    <a:lstStyle/>
                    <a:p>
                      <a:pPr indent="254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Инсулинома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2540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60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1250">
                <a:tc>
                  <a:txBody>
                    <a:bodyPr/>
                    <a:lstStyle/>
                    <a:p>
                      <a:pPr indent="254000">
                        <a:lnSpc>
                          <a:spcPct val="84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Недифференцированные эндо­кринные опухоли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2540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75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806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2511" y="141890"/>
            <a:ext cx="10247586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Инсулинома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3269" y="883545"/>
            <a:ext cx="62221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Инсулинома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—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инсулинпродуцирующая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опухоль, происходящая из остров­ков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Лангерганса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обусловливающая развитие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тощакового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гипогликемичес­кого синдрома.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92100" algn="just">
              <a:spcAft>
                <a:spcPts val="0"/>
              </a:spcAft>
            </a:pP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Инсулинома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— редкое заболевание, частота новых случаев составляет I на 1 млн человек в год. Наиболее часто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инсулинома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диагностируется в воз­расте от 25 до 55 лет. У детей наблюдается лишь 5 % от общего числа ин­сулином. В 85—90 % случаев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инсулиномы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доброкачественны.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Озлокачест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вление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прямо связано с размерами опухоли. Согласно классификации Ка­пеллы (см. раздел 13.2), опухоли диаметром более 2—3 см, как правило, злокачественны. В литературе имеются описания инсулином размерами от 0,5 до 15 см в диаметре. Подавляющее число опухолей менее 1 см в диамет­ре и с одинаковой частотой встречается в головке, теле и хвосте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ПЖЖ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В 10—15 % случаев опухоли множественные и крайне редко (1 %) располо­жены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эктопически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(ворота селезенки, печень, стенка двенадцатиперстной кишки). Морфологически различить доброкачественную и злокачественную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инсулиному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трудно: относительными критериями являются размеры опухо­ли и наличие сосудистой инвазии, абсолютным — наличие метастазов.</a:t>
            </a:r>
            <a:endParaRPr lang="ru-RU" sz="16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495393" y="4090342"/>
            <a:ext cx="425143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921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Патогенез.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Ультраструктурно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в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инсулиноме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различают несколько типов опухолевых [3-клеток {</a:t>
            </a:r>
            <a:r>
              <a:rPr lang="en-US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Creutzfeld</a:t>
            </a:r>
            <a:r>
              <a:rPr lang="en-US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W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., 1985]: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393700"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 тип — с типичными гранулами р-клеток,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330200" algn="just">
              <a:spcAft>
                <a:spcPts val="0"/>
              </a:spcAft>
            </a:pP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тип — с типичными и атипичными гранулами,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92100" algn="just">
              <a:spcAft>
                <a:spcPts val="0"/>
              </a:spcAft>
            </a:pP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III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тип — с атипичными гранулами,</a:t>
            </a:r>
            <a:endParaRPr lang="ru-RU" sz="16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92100" algn="just">
              <a:spcAft>
                <a:spcPts val="0"/>
              </a:spcAft>
            </a:pP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тип —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агранулоцитарные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инсулинпродуцирующие</a:t>
            </a:r>
            <a:r>
              <a:rPr lang="ru-RU" sz="16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клетки.</a:t>
            </a:r>
            <a:endParaRPr lang="ru-RU" sz="16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72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42138" y="0"/>
            <a:ext cx="6096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921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 опухолевой р-клетке всегда содержится меньше инсулина, чем в нор-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мальной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Его содержание в опухолевых клетках уменьшается от I до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IV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типа, и соответственно увеличивается содержание предшественников инсу­лина (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проинсулин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препроинсулин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). Было показано, что в качестве симпто­матической терапии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диазоксид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оказывается эффективным только при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ин­сулиномах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 гранулами I типа, поскольку механизм его действия подразу­мевает воздействие на нормальную гранулу. Таким образом, патогенез ги­погликемического синдрома при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определяется не только авто­номной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гиперпродукцией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инсулина, но и нарушением механизма его внут­риклеточного запасания.</a:t>
            </a:r>
            <a:endParaRPr lang="ru-RU" sz="16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8219" y="2672239"/>
            <a:ext cx="8823435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5600" algn="just"/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Клиническая картина. Клинически для гипогликемического синдрома вообще (см. также главу 10) и для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 частности ха­рактерны две группы симптомов: адренергические (дрожь, тахикардия, хо­лодный пот, голод, страх, парестезии), являющиеся результатом компенса­торной активации симпатического отдела вегетативной нервной системы,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нейрогликопенические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(астения, речевые, зрительные, поведенческие на­рушения, амнезия, снижение концентрации внимания, головная боль,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сомноленция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судороги, параличи, кома), являющиеся результатом дисфунк­ции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ЦНС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при недостаточном поступлении ее основного энергетического субстрата. Набор и выраженность перечисленных симптомов в отдельно взятых случаях значительно варьируют. Это могут быть только адренерги­ческие или только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нейрогликопенические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симптомы, причем четкая зави­симость их выраженности и последовательности развития по мере утяжеле­ния гипогликемии есть не всегда. Быстрое и значительное падение уровня гликемии сопровождается гипогликемическим шоком, который характери­зуется выраженной адренергической симптоматикой и прогрессирующим нарушением сознания. Длительная гипогликемия и/или ее частые эпизоды приводят к необратимым изменениям в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ЦНС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прежде всего в коре больших полушарий, проявления которых значительно варьируют от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делириозных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и галлюцинаторно-параноидных эпизодов, до часто описываемых типичных эпилептических припадков, неизбежным исходом которых является стой­кое слабоумие. Ни один из перечисленных симптомов или их сочетаний не являются специфичными для гипогликемического синдрома. Выражен­ность клинической картины у каждого больного является отражением его индивидуальной чувствительности к инсулину и недостатку глюкозы в крови.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1749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0749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Выделяют несколько вариантов клинического течения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При первом отмечается острое галопирующее начало болезни при типич­ной клинической картине гипогликемического синдрома с частыми и все усиливающимися приступами. Интенсивные и быстро наступающие при этом поражения нервной системы через 6—12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мес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могут принять необрати­мый характер. Второй тип клинического течения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характеризу­ется внезапным клинически выраженным приступом гипогликемии, после которого длительное время (до 1 года и более) отмечается латентный пери­од. В последующем гипогликемические приступы учащаются. Третий тип течения характеризуется продолжительным периодом предвестников забо­левания (жалобы на легкую утомляемость, головокружения, головные боли), которые заканчиваются типичным приступом гипогликемии.</a:t>
            </a:r>
            <a:endParaRPr lang="ru-RU" sz="16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096000" y="1595020"/>
            <a:ext cx="6096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Все симптомы, возникающие при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можно подразделить на симптомы латентного периода и периода выраженной гипогликемии. Кли­ническая картина гипогликемического состояния в большинстве случаев сводится к психическим расстройствам. Чаще всего приступы развиваются в ранние утренние часы, что связано с длительным перерывом в приеме пищи. Обычно больные просыпаются утром с трудом. Сознание к ним воз­вращается медленно, длительное время они остаются дезориентированы, суетливы, действуют, «как во сне», односложно или невпопад отвечают на вопросы. Эпилептиформные припадки, возникающие у этих больных, от­личаются от истинных большей продолжительностью,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хореиформными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су­дорожными подергиваниями, гиперкинезами. Несмотря на длительное те­чение заболевания, при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инсулиноме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у больных не наступает характерологи­ческих изменений личности, типичных для больных эпилепсией. Иногда гипогликемические состояния проявляются приступами психомоторного возбуждения: одни больные мечутся, что-то выкрикивая, кому-то угрожая, с выражением страха и испуга на лице, другие поют и танцуют, производя впечатление опьяневших. Приступ чаще всего заканчивается глубоким рас­стройством сознания, который купируется внутривенным вливанием рас­твора глюкозы. Несмотря на огромное разнообразие клинических проявле­ний гипогликемического состояния, все же удается выделить основной симптом — нарастание сонливости на протяжении всего приступа.</a:t>
            </a:r>
            <a:endParaRPr lang="ru-RU" sz="16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03450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5972" y="268690"/>
            <a:ext cx="9122979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Симптомы межприступного периода обусловлены нарушением функ­ции центральной и вегетативной нервной системы в связи с хронической гипогликемией. Отмечаются признаки недостаточности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VII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IX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пар череп­ных нервов по центральному типу, асимметрия сухожильных и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периосталь­ных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рефлексов. Иногда появляются патологические рефлексы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Бабинского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Россолимо. У некоторых больных имеются симптомы пирамидной недоста­точности без патологических рефлексов. Нарушения высшей нервной дея­тельности в межприступном периоде выражаются в снижении памяти и ин­теллекта, безразличии к окружающему, потере профессиональных навыков.</a:t>
            </a:r>
            <a:endParaRPr lang="ru-RU" sz="14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667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Распространенное представление о повышенном аппетите у больных с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инсулиномой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не всегда соответствует действительности. Обычно сами 572</a:t>
            </a:r>
            <a:endParaRPr lang="ru-RU" sz="14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больные обнаруживают быстрый и выраженный эффект от приема пищи для предупреждения или купирования едва начавшегося приступа. Поэтому больные носят с собой мучное или сласти в качестве «лекарства», хотя осо­бой потребности в пище не ощущают. У большинства пациентов с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инсули­номой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за время заболевания прибавляется масса тела, и нередко значитель­но (до 15—40 кг).</a:t>
            </a:r>
            <a:endParaRPr lang="ru-RU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52951" y="3407696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2540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Дополнительными симптомами, более характерными для злокачествен­ных инсулином (островково-клеточных карцином), являются похудание, диарея, боли в животе, парезы.</a:t>
            </a:r>
            <a:endParaRPr lang="ru-RU" sz="14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540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Клинические проявления органического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гиперинсулинизма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очень ин­дивидуальны, и в 70 % случаев полный набор классических симптомов то-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щакового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гипогликемического синдрома отсутствует. В результате проме­жуток времени от клинической манифестации до постановки диагноза ко­леблется от 1,5 до 30 лет.</a:t>
            </a:r>
            <a:endParaRPr lang="ru-RU" sz="1400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indent="2540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Диагностика. Физические методы исследования в диагностике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инсулиномы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неинформативны, но их можно использовать для исключения симптоматической гипогликемии. С их помощью могут быть выявлены различные заболевания желудочно-кишечного тракта, печени, а также вне- панкреатические новообразования, сопровождающиеся гипогликемией.</a:t>
            </a:r>
            <a:endParaRPr lang="ru-RU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80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8219" y="375764"/>
            <a:ext cx="87603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Диагностика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инсулиномы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базируется на выявлении классической и па­тогномоничной для нее триады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Уиппла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endParaRPr lang="ru-RU" sz="14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30014" y="898984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arenR"/>
              <a:tabLst>
                <a:tab pos="440690" algn="l"/>
              </a:tabLst>
            </a:pPr>
            <a:r>
              <a:rPr lang="ru-RU" sz="14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возникновение приступов спонтанной гипогликемии натощак;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arenR"/>
              <a:tabLst>
                <a:tab pos="446405" algn="l"/>
              </a:tabLst>
            </a:pPr>
            <a:r>
              <a:rPr lang="ru-RU" sz="14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падение уровня глюкозы в крови ниже 2,5 </a:t>
            </a:r>
            <a:r>
              <a:rPr lang="ru-RU" sz="1400" u="none" strike="noStrike" spc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ммоль</a:t>
            </a:r>
            <a:r>
              <a:rPr lang="ru-RU" sz="14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/л во время приступа;</a:t>
            </a:r>
          </a:p>
          <a:p>
            <a:pPr marL="342900" lvl="0" indent="-342900" algn="just">
              <a:spcAft>
                <a:spcPts val="0"/>
              </a:spcAft>
              <a:buClr>
                <a:srgbClr val="000000"/>
              </a:buClr>
              <a:buSzPts val="1100"/>
              <a:buFont typeface="+mj-lt"/>
              <a:buAutoNum type="arabicParenR"/>
              <a:tabLst>
                <a:tab pos="448310" algn="l"/>
              </a:tabLst>
            </a:pPr>
            <a:r>
              <a:rPr lang="ru-RU" sz="14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купирование приступа внутривенным введением глюкозы или при­емом сахара </a:t>
            </a:r>
            <a:r>
              <a:rPr lang="en-US" sz="14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 </a:t>
            </a:r>
            <a:r>
              <a:rPr lang="en-US" sz="1400" u="none" strike="noStrike" spc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ru-RU" sz="1400" u="none" strike="noStrike" spc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1400" u="none" strike="noStrike" spc="0" dirty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8218" y="2068535"/>
            <a:ext cx="876037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 algn="just"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У здорового человека 24—48-часовое голодание приводит к снижению уровня глюкозы в крови до нижней границы нормы. При этом отмечается характерное резкое снижение содержания инсулина в плазме крови вплоть до его полного исчезновения. У больных с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инсулиномами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гликогенолиз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по­давлен опухолевым инсулином, и, когда прекращается поступление глюко­зы из </a:t>
            </a:r>
            <a:r>
              <a:rPr lang="ru-RU" sz="14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ЖКТ</a:t>
            </a:r>
            <a:r>
              <a:rPr lang="ru-RU" sz="14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в кровяное русло, создаются условия для развития гипоглике­мического приступа.</a:t>
            </a:r>
            <a:endParaRPr lang="ru-RU" sz="1600" dirty="0">
              <a:solidFill>
                <a:srgbClr val="000000"/>
              </a:solidFill>
              <a:effectLst/>
              <a:latin typeface="Arial Unicode MS" panose="020B0604020202020204" pitchFamily="34" charset="-128"/>
              <a:ea typeface="Arial Unicode MS" panose="020B0604020202020204" pitchFamily="34" charset="-128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19200" y="3774445"/>
            <a:ext cx="857118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54000" algn="just"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</a:rPr>
              <a:t>«Золотым стандартом» в диагностике инсулином является проба с трех­дневным (72-часовым) голоданием, по сути провоцирующая триаду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</a:rPr>
              <a:t>Уип­пла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</a:rPr>
              <a:t>. Проба проводится следующим образом. Время начала голодания отме­чается как время последнего приема пищи. Допускается только употребле­ние бескалорийных напитков, не содержащих кофеина. Кроме того, необ­ходимо отменить все медикаменты, кроме назначенных по абсолютным по­казаниям. Во время бодрствования пациент должен сохранять обычную физическую активность. Исследование содержания глюкозы в крови, инсу­лина и С-пептида производится каждый раз одним и тем же методом. При­нято считать, что более достоверно определение глюкозы в лабораторных условиях по сравнению с экспресс-методом при помощи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</a:rPr>
              <a:t>глюкометра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</a:rPr>
              <a:t>. Пробы крови (желательно полученные по катетеру, введенному в локтевую вену) берутся каждые 6 ч, а при снижении уровня глюкозы ниже 3,4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</a:rPr>
              <a:t>/л этот интервал сокращается до 30—60 мин. Голодание прекращается в том случае, если уровень глюкозы падает ниже 2,5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</a:rPr>
              <a:t>/л и при этом имеются симптомы гипогликемии, которые в дальнейшем купируются внутривен­ным введением глюкозы. 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81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765628" cy="687174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040414" y="743700"/>
            <a:ext cx="4151586" cy="504753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254000" algn="just">
              <a:spcAft>
                <a:spcPts val="0"/>
              </a:spcAft>
            </a:pP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Прекращение теста только при наличии низкого уровня глюкозы в крови при отсутствии гипогликемической симптоматики неправомерно и снижает диагностическую ценность пробы. Если у пациен­та в течение 72 ч отсутствуют симптомы гипогликемии и снижение гликемии ниже 2,5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/л, проба прекращается и ее результаты расцениваются как отрицательные. В большинстве случаев у больных с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инсулиномой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ги­погликемическое состояние с падением уровня глюкозы ниже 2,5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/л наблюдалось через 12—18 ч от начала теста (рис. 13.4). Как видно на рисун­ке, в норме после 12 ч голодания произошло значительное снижение уров­ня инсулина, а уровень глюкозы увеличился до 3,4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/л. При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инсули­номе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спустя 15—18 ч голодания уровень гликемии снизился до 2 </a:t>
            </a:r>
            <a:r>
              <a:rPr lang="ru-RU" sz="14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/л, однако уровень инсулина продолжал нарастать на всем протяжении пробы, несмотря на развитие гипогликемического состояния.</a:t>
            </a:r>
          </a:p>
          <a:p>
            <a:pPr algn="ctr"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ru-RU" sz="1400" dirty="0">
                <a:solidFill>
                  <a:srgbClr val="00000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 </a:t>
            </a:r>
            <a:endParaRPr lang="ru-RU" sz="1400" dirty="0">
              <a:solidFill>
                <a:srgbClr val="000000"/>
              </a:solidFill>
              <a:effectLst/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17628" y="5808268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Рис. 13.4. Содержание глюкозы и инсулина в крови (проба с трехдневным голоданием).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791722" y="6381047"/>
            <a:ext cx="3947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 — в норме; б — у больного с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872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Блок-схема: документ 5"/>
          <p:cNvSpPr/>
          <p:nvPr/>
        </p:nvSpPr>
        <p:spPr>
          <a:xfrm>
            <a:off x="499750" y="683867"/>
            <a:ext cx="8812924" cy="5618202"/>
          </a:xfrm>
          <a:prstGeom prst="flowChartDocumen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Достаточно информативно, хотя и громоздко ЭЭГ-исследование в условиях гипогликемии. В начальных стадиях гипогликемии учащается a-ритм ЭЭГ, увеличивается амплитуда волн. По мере развития приступа, в период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оглушенности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отмечаются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урежение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снижение вольтажа а-волн. Появляются медленные A-волны, свидетельствующие о снижении уровня сознания. После введения больному 40 % раствора глюкозы a-ритм быстро восстанавливается.</a:t>
            </a:r>
          </a:p>
          <a:p>
            <a:pPr indent="355600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уровня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иммунореактивного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инсулина, несомненно, играет роль в дифференциальной диагностике гипогликемического синдрома, однако, как показала практика, далеко не во всех случаях с доказанной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имеется значительное увеличение уровня инсулина. Только у 3/4 обследованных пациентов уровень инсулина превышает нормальные значения в 2—4 раза. Более того, у ряда больных обнаружено снижение уровня инсулина ниже физиологического. Значительно информативнее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рассматривать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уровень инсулина совместно с соответствующим ему уровнем глюкозы в крови. На фоне пробы с голоданием можно увидеть сохранение относительно высокой концентрации инсулина, несмотря на снижающееся содержание глюкозы.</a:t>
            </a:r>
          </a:p>
        </p:txBody>
      </p:sp>
    </p:spTree>
    <p:extLst>
      <p:ext uri="{BB962C8B-B14F-4D97-AF65-F5344CB8AC3E}">
        <p14:creationId xmlns:p14="http://schemas.microsoft.com/office/powerpoint/2010/main" val="143504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04" y="928814"/>
            <a:ext cx="5656007" cy="461851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30620" y="296182"/>
            <a:ext cx="5322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Схема 13.2. Алгоритм диагностики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инсулиномы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00209" y="2566418"/>
            <a:ext cx="6096000" cy="39703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При положительной пробе с голоданием следующим этапом является топическая диагностика опухоли по описанным принципам (см. раздел 13.2). При дифференциальной диагностике следует учитывать, что чувствительность и специфичность правильно проведенной пробы с голоданием составляют 100 %, поэтому ее необходимо проводить при любом варианте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тощакового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гипогликемического синдрома. Исключив таким образом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инсу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линому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(или большую опухоль с гипогликемическим синдромом), приступают к дифференциальной диагностике состояний, сопровождающихся функциональной формой гипогликемического синдрома (схема 13.2).</a:t>
            </a:r>
          </a:p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качестве скрининга обязательно определение уровня С-пептида. Его низкий уровень (или даже полное отсутствие) характерен для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артифициаль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 ной гипогликемии, вызванной введением инсулина. Наиболее сложна диагностика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артифициального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гипогликемического синдрома, вызванного приемом препаратов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сульфонилмочевины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поскольку в данном случае будет определяться высокий уровень С-пептида. При этом может помочь определение метаболитов препаратов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сульфонилмочевины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в моче.</a:t>
            </a:r>
          </a:p>
        </p:txBody>
      </p:sp>
    </p:spTree>
    <p:extLst>
      <p:ext uri="{BB962C8B-B14F-4D97-AF65-F5344CB8AC3E}">
        <p14:creationId xmlns:p14="http://schemas.microsoft.com/office/powerpoint/2010/main" val="276122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2511" y="141890"/>
            <a:ext cx="10247586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Гиперплазия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островков поджелудочной железы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4139" y="868481"/>
            <a:ext cx="11004330" cy="224676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 этим термином, как правило, понимают два клинически схожих, но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и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морфогенетически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различающихся заболевания —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незидиобластоз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микроаденоматоз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островков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Лангерганса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/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Незидиобласты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представляют собой полипотентные стволовые клетки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протокового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эпителия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Незидиобластоз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диффузная или диссеминированная пролиферация островковых клеток с элементами трансформации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протокового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эпителия в р-клетки. Помимо гиперплазии р-клеток, при этом часто обнаруживается увеличение числа а-, 6- и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РР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-клеток.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Гистологически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незидиобластоз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характеризуется:</a:t>
            </a:r>
          </a:p>
          <a:p>
            <a:pPr marL="719138" algn="just">
              <a:tabLst>
                <a:tab pos="1074738" algn="l"/>
              </a:tabLst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увеличением числа островковых клеток и/или их размеров вплоть до формирования гигантских островков;</a:t>
            </a:r>
          </a:p>
          <a:p>
            <a:pPr marL="719138" algn="just">
              <a:tabLst>
                <a:tab pos="1074738" algn="l"/>
              </a:tabLst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нечетким отграничением островков от экзокринной части железы, характеризующимся проникновением экзокринной ткани между мелкими эндокринными клеточными комплексами;</a:t>
            </a:r>
          </a:p>
          <a:p>
            <a:pPr marL="719138" algn="just">
              <a:tabLst>
                <a:tab pos="1074738" algn="l"/>
              </a:tabLst>
            </a:pP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дуктоинсулярной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трансформацией и пролиферацией.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72511" y="3380176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Этиология и </a:t>
            </a: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4139" y="4106767"/>
            <a:ext cx="11004330" cy="26776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Этиология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незидиобластоза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неизвестна. Предполагаются компенсаторные нарушения механизма деления р- клеток (например, при хроническом панкреатите, у детей, рожденных от матерей с плохо компенсировавшимся сахарным диабетом), снижение чувствительности островковых клеток к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соматостатину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отличие от секреции при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инсулиноме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секреция инсулина при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незидиобластозе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полностью автономна: можно обнаружить некоторое снижение секреции С-пептида в ответ на экзогенное введение инсулина.</a:t>
            </a:r>
          </a:p>
          <a:p>
            <a:pPr indent="355600" algn="just"/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Незидиобластоз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крайне редкая патология — составляет не более 1,5 % случаев органического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гиперинсулинизма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Встречается преимущественно у детей, описаны семейные формы. Принципиальным для диагностики фактом является то, что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незидиобластоз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редко встречается в изолированном виде. В большинстве случаев он сочетается с синдромом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хроническим панкреатитом, кистозным фиброзом, является одним из компонентов синдрома МЭН-1.</a:t>
            </a:r>
          </a:p>
          <a:p>
            <a:pPr indent="355600" algn="just"/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противоположность этому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микроаденоматоз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р-клеток — особая форма островково-клеточных аденом, т.е. это не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дуктоинсулярная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трансформация и гиперплазия, а множественные мелкие аденомы (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мы). </a:t>
            </a:r>
            <a:r>
              <a:rPr lang="ru-RU" sz="1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Микроаденоматоз</a:t>
            </a:r>
            <a:r>
              <a:rPr lang="ru-RU" sz="1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как правило, развивается при синдроме МЭН-1.</a:t>
            </a:r>
          </a:p>
        </p:txBody>
      </p:sp>
    </p:spTree>
    <p:extLst>
      <p:ext uri="{BB962C8B-B14F-4D97-AF65-F5344CB8AC3E}">
        <p14:creationId xmlns:p14="http://schemas.microsoft.com/office/powerpoint/2010/main" val="410775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1793" y="148245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картина. 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1793" y="871707"/>
            <a:ext cx="10247586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Различить эти два заболевания можно только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гистологически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Клинически они проявляются органическим, тоща-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ковым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гипогликемическим синдромом, который ничем не отличается от такового 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Предположить наличие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незидиобластоза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микроаденоматоза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можно при обнаружении синдрома органического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гиперинсулинизма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при МЭН-1.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1793" y="1988073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Диагностика.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1793" y="2611997"/>
            <a:ext cx="10247586" cy="11695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При доказанном органическом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гиперинсулинизме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в 5—15 % случаев как пред-, так 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интраоперационная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топическая диагностика любыми из имеющихся методов оказывается безуспешной. Косвенно 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полифокальном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поражении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может свидетельствовать одинаково высокий уровень инсулина в большинстве проб крови, оттекающей от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В этой ситуации необходима биопсия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со срочным гистологическим исследованием материала.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51793" y="3943807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Лечение.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1793" y="4611231"/>
            <a:ext cx="10247586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При установлении в этой ситуации диагноза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незидиобластоза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микроаденоматоза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производится резекция 70—80 %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не-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зидиобластозе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у детей резецируется 95 %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Закономерным следствием слепой резекции «наиболее подозрительного» участка без срочного гистологического исследования является рецидив гипогликемического синдрома. Так, имеются описания случаев, когда 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незидиобластозе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производилось по 3—5 повторных операции на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которые сами по себе имеют высокий риск развития панкреатита. Имеются сообщения об эффективности длительного, многолетнего лечения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незидиобластоза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у детей.</a:t>
            </a:r>
          </a:p>
        </p:txBody>
      </p:sp>
    </p:spTree>
    <p:extLst>
      <p:ext uri="{BB962C8B-B14F-4D97-AF65-F5344CB8AC3E}">
        <p14:creationId xmlns:p14="http://schemas.microsoft.com/office/powerpoint/2010/main" val="89979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2511" y="141890"/>
            <a:ext cx="10247586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24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(синдром 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3704" y="705609"/>
            <a:ext cx="11125200" cy="32932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гастринпродуцирующая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опухоль, клинически проявляющаяся триадой, описанной в 1955 г. Р.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Золлингером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и Е.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Эллисоном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985838" algn="just">
              <a:tabLst>
                <a:tab pos="1163638" algn="l"/>
              </a:tabLst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	выраженная гиперсекреция соляной кислоты париетальными клетками слизистой желудка;</a:t>
            </a:r>
          </a:p>
          <a:p>
            <a:pPr marL="985838" algn="just">
              <a:tabLst>
                <a:tab pos="1163638" algn="l"/>
              </a:tabLst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	рецидивирующие пептические язвы;</a:t>
            </a:r>
          </a:p>
          <a:p>
            <a:pPr marL="985838" algn="just">
              <a:tabLst>
                <a:tab pos="1163638" algn="l"/>
              </a:tabLst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неинсулинпродуцирующая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опухоль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5600" algn="just"/>
            <a:r>
              <a:rPr lang="ru-RU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— в 90 % случаев злокачественная метастатическая опухоль, чаще (80 %) расположена в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значительно реже — в стенке двенадцатиперстной кишки (15 %) 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антральном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отделе желудка, крайне редко (5 %) —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экстраинтестинально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(сальник, яичники,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билиарная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система).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— редкое заболевание, встречается у 1 % больных с пептическими язвами. Частота новых случаев составляет 0,5 на I млн в год, чаще (в 60 % случаев) страдают мужчины. В 25 % случаев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встречается в рамках синдрома МЭН-1.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Гистологически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классифицируются по Капелле (см. раздел 13.2).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Иммуногистохимически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было показано, что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V3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обладает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мультигормональной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секрецией (панкреатический полипептид, инсулин, глюкагон).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72511" y="4173153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Патогенез.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3704" y="4780782"/>
            <a:ext cx="11125200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основе патогенеза синдрома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лежит неконтролируемая продукция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опухолью. Опухолевые га-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стринпродуцирующие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клетки отличаются от нормальных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антральных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отсутствием способности накапливать синтезируемый гормон.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редко имеют массу более 1 г, что значительно меньше суммарного объема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антральных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гастринпродуцирующих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клеток. Базальный уровень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у пациентов с синдромом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превышает таковой у здоровых людей и больных язвенной болезнью в тысячи раз.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Гипергастрине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приводит к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гиперстимуляции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гиперплазии париетальных клеток и значительному увеличению продукции соляной кислоты, которая обусловливает появление большинства симптомов (схема 13.3).</a:t>
            </a:r>
          </a:p>
        </p:txBody>
      </p:sp>
    </p:spTree>
    <p:extLst>
      <p:ext uri="{BB962C8B-B14F-4D97-AF65-F5344CB8AC3E}">
        <p14:creationId xmlns:p14="http://schemas.microsoft.com/office/powerpoint/2010/main" val="49007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233" y="590031"/>
            <a:ext cx="9335843" cy="440763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60180" y="537606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13.3. Патогенез клинических проявлений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72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9904" y="389429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картина. 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9904" y="974266"/>
            <a:ext cx="10247586" cy="160043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В 93% случаев на первый план в клинической картине выступает пептическая язва, рефрактерная к обычной терапии. При этом только в 26 % случаев она локализуется атипично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кардия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дистальный отдел двенадцатиперстной кишки, проксимальная часть тощей кишки). В большинстве случаев язва располагается в типичном месте — в луковице двенадцатиперстной кишки. В 10 % случаев язвы множественные. Диарея 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стеаторея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встречаются примерно в 50 % случаев. Поскольку каждая 4-я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встречается при синдроме МЭН-1, необходимо исключать синдром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—-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у пациентов с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гиперпаратиреозом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Следует иметь в виду, что при последнем также встречаются пептические язвы, но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гипергастринемия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отсутствует.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9904" y="2924613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Диагностика.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9904" y="3736187"/>
            <a:ext cx="10247586" cy="267765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Основным диагностическим критерием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является повышенный как минимум в 3 раза (норма &lt;60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/мл) уровень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который должен исследоваться в разные дни.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Гипергастринемия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определяется также у пациентов с хроническим атрофическим гастритом, после резекции желудка с сохранением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антрального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отдела, после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ваготомии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при стенозе привратника, почечной недостаточности, медикаментозном подавлении секреции желудка. Диагноз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подтверждается при позитивных результатах теста с секретином, при котором уровень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повышается более чем на 50 % или более 200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/мл после внутривенного введения серотонина в дозе 2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ЕД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/кг. Анализ желудочной секреции является обязательным. Повышение базального уровня секреции соляной кислоты 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интактном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желудке более 15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/ч, а при резецированном более 5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/ч является серьезным признаком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Ингибиторы протонной помпы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омепразол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 должны отменяться за 7 дней до анализа желудочной секреции, заменяясь короткодействующими блокаторами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Н2-гис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таминовых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рецепторов, которые отменяются за 12 ч до проведения теста (схема 13.4).</a:t>
            </a:r>
          </a:p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Топическая диагностика опухоли построена на принципах, описанных в разделе 13.2.</a:t>
            </a:r>
          </a:p>
        </p:txBody>
      </p:sp>
    </p:spTree>
    <p:extLst>
      <p:ext uri="{BB962C8B-B14F-4D97-AF65-F5344CB8AC3E}">
        <p14:creationId xmlns:p14="http://schemas.microsoft.com/office/powerpoint/2010/main" val="411156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835" y="451745"/>
            <a:ext cx="9454378" cy="405719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86760" y="497650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Схема 13.4. Алгоритм диагностики синдрома 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Золлингера</a:t>
            </a:r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Эллисона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79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1794" y="339068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Лечение.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2607" y="1183627"/>
            <a:ext cx="10972799" cy="461664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солитарной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доброкачественной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показана энуклеация опухоли. 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встречающихся спорадически, максимально возможное число радикальных операций составляет около 30 %. 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в рамках синдрома МЭН-1 эта цифра еще меньше. Средняя 5-летняя выживаемость среди пациентов с радикально резецированными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гастриномами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составляет 90 %, 5-летняя выживаемость всех больных с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гастриномами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в среднем составляет от 62 до 75 %, 10-летняя — 47—53 %. При обнаружении метастазов 5-летняя выживаемость снижается до 20 %. Причиной смерти в 57 % случаев является опухолевая прогрессия. Согласно последним исследованиям, лучший прогноз оперативного излечения (по сравнению с панкреатическими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гастриномами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 имеют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неметастазировав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шие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локализованные в стенке двенадцатиперстной кишки.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Экстрапанкреатические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опухоли часто обнаруживаются только во время операции. При неоперабельных опухолях вмешательства с целью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панкреатодуоденальной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резекции не производится. Слепая дистальная резекция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при подозрении на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гастриному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не показана, поскольку 70—80 % га-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стрином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локализовано либо в головке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либо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экстрапанкреатически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Если после тщательного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интраоперационного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обследования, включая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интраоперационное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 диафаноскопию двенадцатиперстной кишки, обнаружить опухоль все-таки не удается, больному показано только медикаментозное лечение.</a:t>
            </a:r>
          </a:p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Препаратом выбора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антипролиферативной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терапии при злокачественных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гастриномах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является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При неэффективности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монотерапии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дополнительно назначается а-интерферон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интрон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). При невозможности контролировать опухолевый рост этой комбинацией назначают химиотерапию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стрептозотоцин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доксорубицин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 5-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фторурацил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). Для симптоматической терапии при язвах и диарее эффективны сильные, подавляющие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кислотопродукцию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препараты, такие как блокаторы протонной помпы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омепразол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 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Н2-гистаминовых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рецепторов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ранитидин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фамотидин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). С введением в практику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омепразола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отпала необходимость выполнения тотальной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гастрэктомии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применявшейся ранее. Доза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омепразола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должна быть подобрана таким образом, чтобы перед очередным приемом препарата базальный уровень секреции составлял у пациентов с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интактным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желудком не более 10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/ч, а у пациентов с частично резецированным желудком — ниже 5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ммоль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/ч. Этого можно достичь одноразовым утренним назначением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омепразола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в дозе 40—80 мг. Реже приходится назначать препарат 2 раза в день</a:t>
            </a: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295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2511" y="141890"/>
            <a:ext cx="10247586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Глюкагонома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9828" y="806385"/>
            <a:ext cx="10872952" cy="95410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Глюкагонома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— редкая островково-клеточная опухоль, локализующаяся, как правило, в хвосте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В противоположность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инсулиномам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на момент диагностики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как правило, превышают в диаметре 5 см, при этом в 80 % случаев имеются метастазы. Таким образом, больших проблем при топической диагностике глюкагоном, как правило, не бывает.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Мультицентрические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опухоли обнаруживаются в 10—12 % случаев.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72511" y="1974680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картина. 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9828" y="2672239"/>
            <a:ext cx="10872952" cy="418576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Примерно в 60 % случаев 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 номе имеется типичная симптоматика (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-синдром). Основными симптомами являются неполитическая мигрирующая эритема со вторичным буллезным дерматитом, нарушение толерантности к глюкозе или сахарный диабет, анемия и потеря массы тела. Гипергликемия — результат усиленного печеночного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глюконеогенеза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 гликолиза. Развитие неполитической мигрирующей эритемы связывают с нарушением обмена аминокислот. Анорексия как ведущий симптом встречается у 60—90 % пациентов независимо от величины опухоли и наличия метастазов. У трети больных развиваются тромбоэмболические осложнения с образованием венозных тромбов (20 %) и легочной эмболией (12 %). В 60 % случаев наблюдается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нормоцитар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ная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нормохромная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анемия. В противоположность другим эндокринным опухолям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ЖКТ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боли в животе и диарея встречаются редко — примерно в 10 % случаев. Около половины (40—50 %)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глюкагонпродуцирующих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опухолей протекает бессимптомно и обнаруживается при целенаправленном обследовании больных с подозрением на наличие синдрома МЭН-1.</a:t>
            </a:r>
          </a:p>
          <a:p>
            <a:pPr indent="355600" algn="just"/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Глюкагоному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следует предполагать у пациентов, страдающих инсулин- независимым сахарным диабетом с относительно легким течением, теряющих, несмотря на это, массу тела и имеющих дерматит. 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УЗИ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КТ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у них определяется опухоль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ПЖЖ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и/или ее печеночные метастазы.</a:t>
            </a:r>
          </a:p>
          <a:p>
            <a:pPr indent="355600" algn="just"/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При лабораторном исследовании у 80 % пациентов плазменный уровень глюкагона превышают норму в 5—10 раз. Уровень глюкагона более 1000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/мл (норма &lt;200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/мл) считается патогномоничным для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глюкагономы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В 80 % случаев при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-синдроме при лабораторном исследовании определяется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гипоаминоацидемия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 При дифференциальной диагностике следует учесть, что повышение уровня глюкагона до 400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пг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/мл наблюдается при хронической почечной и печеночной недостаточности, остром панкреатите, сепсисе, акромегалии, синдроме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, длительном голодании и семейной форме доброкачественной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гиперглюкагонемии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151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4856" y="335066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Лечение.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1229" y="1026716"/>
            <a:ext cx="11671738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 момент диагностики развернутого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глюкагонома-син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дрома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радикальное оперативное вмешательство, как правило, уже невозможно.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Антипролиферативная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терапия, как и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синдроме (см. далее), строится по ступенчатому принципу. На первом этапе назначается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сандостатин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при недостаточном эффекте к нему добавляется а-интерферон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интрон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 При дальнейшем прогрессировании опухолевого процесса назначается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полихимиотерапия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Подавления опухолевой гиперсекреции глюкагона удается достичь при назначении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4856" y="3189099"/>
            <a:ext cx="10247586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Випома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(синдром Вернера—</a:t>
            </a:r>
            <a:r>
              <a:rPr lang="ru-RU" sz="24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Моррисона</a:t>
            </a:r>
            <a:r>
              <a:rPr lang="ru-RU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1229" y="3880749"/>
            <a:ext cx="11671738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Випома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(синдром Вернера—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Моррисона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indent="355600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Синдром Вернера—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Моррисона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.: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WDHH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-синдром от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англ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watery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diarrhea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hypokalemia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hypochlorhydria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 синдром панкреатической холеры) обусловлен гиперсекрецией вазоактивного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интенстинального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пептида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ВИП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эндокринными опухолями поджелудочной железы (90 %) или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ган-глионейробластомами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(10 %).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Випомы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как правило, представляют собой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солитарные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крупные опухоли, чаще располагающиеся в хвосте поджелудочной железы. На момент диагностики в 60—80 % случаев они уже имеют метастазы.</a:t>
            </a:r>
          </a:p>
        </p:txBody>
      </p:sp>
    </p:spTree>
    <p:extLst>
      <p:ext uri="{BB962C8B-B14F-4D97-AF65-F5344CB8AC3E}">
        <p14:creationId xmlns:p14="http://schemas.microsoft.com/office/powerpoint/2010/main" val="156433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4856" y="561412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Клиническая картина. 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1228" y="1240681"/>
            <a:ext cx="11671738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ВИП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стимулирует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интестинальную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секрецию электролитов и жидкости, имеет вазодилататорный эффект, ингибирует секрецию соляной кислоты в желудке.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Випома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клинически манифестирует сочетанием облигатных симптомов: тяжелой секреторной диареей,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гипокалиемией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или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ахлоргидрией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дегидратацией и потерей массы тела. Диарея носит угрожающий для жизни характер (панкреатическая холера). Объем стула менее 700 г в день практически исключает диагноз синдрома Вернера—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Моррисона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Половина пациентов сообщают о схваткообразных болях в животе, в 20 % случаев отмечаются приливы в области лица и верхней половины туловища, аналогичные таковым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ном синдроме.</a:t>
            </a:r>
          </a:p>
          <a:p>
            <a:pPr indent="355600"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Топическая диагностика, так же как и в случае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больших сложностей не представляет.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14856" y="3766609"/>
            <a:ext cx="10247586" cy="461665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Лечение.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1228" y="4586311"/>
            <a:ext cx="11671738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355600" algn="just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Радикальное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оперативное лечение, как правило, невозможно. Противоопухолевая терапия строится по тем же принципам, что и 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глюкагономе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карциноидном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синдроме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ос-интерферон, химиотерапия). Уменьшения диареи ранее в какой-то степени удавалось добиться с помощью карбоната лития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индометацина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 настоящее время наиболее эффективным средством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антипролиферативной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терапии является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октреотид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который оказывает тормозящее действие как на опухолевую секрецию, так непосредственно 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интестинальную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секрецию воды и электролитов.</a:t>
            </a:r>
          </a:p>
        </p:txBody>
      </p:sp>
    </p:spTree>
    <p:extLst>
      <p:ext uri="{BB962C8B-B14F-4D97-AF65-F5344CB8AC3E}">
        <p14:creationId xmlns:p14="http://schemas.microsoft.com/office/powerpoint/2010/main" val="201120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28929" y="217604"/>
            <a:ext cx="7165880" cy="8181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8143" y="1585756"/>
            <a:ext cx="8307453" cy="49163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И.И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Мельниченко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Фадеев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В.В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«Эндокринология». Учебник. –М.: «Медицина», 2000. Стр. 632.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Гарднер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Шобек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 Базисная и клиническая эндокринология / под ред. Г. А. Мельниченко. — М.: 2015. — Стр. 169.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перераб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и доп. — М.: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ГЭОТАР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-Медиа, 2018. — Стр. 832. 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Проверенный поставщик медицинской информации с 1899 года. 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www.msdmanuals.com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ru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Health Organization (WHO). ICD-10 classification of mental and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behavioural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disorders: diagnostic criteria for research 1993. — Geneva (Switzerland), 1993.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Calabria A. Growth hormone deficiency in children // MSD Manual. — 2018.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Шестакова М. В., Максимова М. А.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Федеральная целевая программа «Сахарный диабет». Методические рекомендации. М., 2002.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Российская ассоциация эндокринологов. Федеральные клинические рекомендации по ведению детей с эндокринными заболеваниями. — М., 2014 — С. 338.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Kurtoglu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S.,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Ozdemir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A.,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Hatipoglu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N. Neonatal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hipopituitarism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approaches to diagnosis and treatment // J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Clin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Res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Pediatr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Endocrinol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— 2019; 11 (1): 4-12.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ссылка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А., Фадеев В. В. Эндокринология. — М., 2015. — С. 59.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Петеркова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В. А.,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Малиевский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О. А. Детская эндокринология. — М., 2016. — С. 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Centers for Disease Control and Prevention. National diabetes fact sheet. U. S. Department of Health and Human Services, Centers for Disease Control and Prevention.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Atlanta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2004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93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Гифки &quot;спасибо за внимание&quot;. Большая подборка GIF анимац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90" y="504497"/>
            <a:ext cx="8919902" cy="591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184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732</TotalTime>
  <Words>7119</Words>
  <Application>Microsoft Office PowerPoint</Application>
  <PresentationFormat>Широкоэкранный</PresentationFormat>
  <Paragraphs>355</Paragraphs>
  <Slides>40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9" baseType="lpstr">
      <vt:lpstr>Arial Unicode MS</vt:lpstr>
      <vt:lpstr>Arial</vt:lpstr>
      <vt:lpstr>Calibri</vt:lpstr>
      <vt:lpstr>Symbol</vt:lpstr>
      <vt:lpstr>Times New Roman</vt:lpstr>
      <vt:lpstr>Trebuchet MS</vt:lpstr>
      <vt:lpstr>Wingdings</vt:lpstr>
      <vt:lpstr>Wingdings 3</vt:lpstr>
      <vt:lpstr>Грань</vt:lpstr>
      <vt:lpstr>Презентация PowerPoint</vt:lpstr>
      <vt:lpstr>ПЛАН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M.Aysacheva</dc:creator>
  <cp:lastModifiedBy>DELL</cp:lastModifiedBy>
  <cp:revision>50</cp:revision>
  <dcterms:created xsi:type="dcterms:W3CDTF">2021-05-27T12:59:27Z</dcterms:created>
  <dcterms:modified xsi:type="dcterms:W3CDTF">2021-05-29T18:20:46Z</dcterms:modified>
</cp:coreProperties>
</file>