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71" r:id="rId3"/>
    <p:sldId id="263" r:id="rId4"/>
    <p:sldId id="278" r:id="rId5"/>
    <p:sldId id="264" r:id="rId6"/>
    <p:sldId id="280" r:id="rId7"/>
    <p:sldId id="277" r:id="rId8"/>
    <p:sldId id="265" r:id="rId9"/>
    <p:sldId id="266" r:id="rId10"/>
    <p:sldId id="279" r:id="rId11"/>
    <p:sldId id="268" r:id="rId12"/>
  </p:sldIdLst>
  <p:sldSz cx="9144000" cy="6858000" type="screen4x3"/>
  <p:notesSz cx="6858000" cy="9144000"/>
  <p:defaultTextStyle>
    <a:defPPr>
      <a:defRPr lang="uz-Latn-U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98232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949050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355641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8228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707366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287604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85098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026090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382107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87188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832617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662738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09650" y="4868863"/>
            <a:ext cx="7304087" cy="1368425"/>
          </a:xfrm>
          <a:prstGeom prst="rect">
            <a:avLst/>
          </a:prstGeom>
        </p:spPr>
        <p:txBody>
          <a:bodyPr vert="horz">
            <a:norm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9728" marR="0" lvl="0" algn="ctr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Tuzuvchi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     “UTF”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kafedrasi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ass.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H.Baynazarov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0362" y="620713"/>
            <a:ext cx="83534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 </a:t>
            </a:r>
            <a:r>
              <a:rPr lang="uz-Cyrl-UZ" sz="2000" b="1" dirty="0"/>
              <a:t>O</a:t>
            </a:r>
            <a:r>
              <a:rPr lang="en-US" sz="2000" b="1" dirty="0"/>
              <a:t>ʻ</a:t>
            </a:r>
            <a:r>
              <a:rPr lang="uz-Cyrl-UZ" sz="2000" b="1" dirty="0"/>
              <a:t>ZBEKISTON RESPUBLIKASI</a:t>
            </a:r>
            <a:endParaRPr lang="ru-RU" sz="2000" b="1" dirty="0"/>
          </a:p>
          <a:p>
            <a:pPr algn="ctr"/>
            <a:r>
              <a:rPr lang="uz-Cyrl-UZ" sz="2000" b="1" dirty="0"/>
              <a:t>OLIY</a:t>
            </a:r>
            <a:r>
              <a:rPr lang="en-US" sz="2000" b="1" dirty="0"/>
              <a:t>  </a:t>
            </a:r>
            <a:r>
              <a:rPr lang="uz-Cyrl-UZ" sz="2000" b="1" dirty="0"/>
              <a:t>VA </a:t>
            </a:r>
            <a:r>
              <a:rPr lang="en-US" sz="2000" b="1" dirty="0" smtClean="0"/>
              <a:t> </a:t>
            </a:r>
            <a:r>
              <a:rPr lang="uz-Cyrl-UZ" sz="2000" b="1" dirty="0" smtClean="0"/>
              <a:t>OʻRTA </a:t>
            </a:r>
            <a:r>
              <a:rPr lang="uz-Cyrl-UZ" sz="2000" b="1" dirty="0"/>
              <a:t>MAXSUS TA</a:t>
            </a:r>
            <a:r>
              <a:rPr lang="en-US" sz="2000" b="1" dirty="0"/>
              <a:t>ʼ</a:t>
            </a:r>
            <a:r>
              <a:rPr lang="uz-Cyrl-UZ" sz="2000" b="1" dirty="0"/>
              <a:t>LIM VAZIRLIGI</a:t>
            </a:r>
            <a:endParaRPr lang="ru-RU" sz="2000" b="1" dirty="0"/>
          </a:p>
          <a:p>
            <a:pPr algn="ctr"/>
            <a:r>
              <a:rPr lang="uz-Cyrl-UZ" sz="2000" b="1" dirty="0"/>
              <a:t>ANDIJON  MA</a:t>
            </a:r>
            <a:r>
              <a:rPr lang="en-US" sz="2000" b="1" dirty="0"/>
              <a:t>SHI</a:t>
            </a:r>
            <a:r>
              <a:rPr lang="uz-Cyrl-UZ" sz="2000" b="1" dirty="0"/>
              <a:t>N</a:t>
            </a:r>
            <a:r>
              <a:rPr lang="en-US" sz="2000" b="1" dirty="0"/>
              <a:t>ASOZLIK  </a:t>
            </a:r>
            <a:r>
              <a:rPr lang="uz-Cyrl-UZ" sz="2000" b="1" dirty="0" smtClean="0"/>
              <a:t>INSTITUTI</a:t>
            </a:r>
            <a:endParaRPr lang="en-US" sz="2000" b="1" dirty="0" smtClean="0"/>
          </a:p>
          <a:p>
            <a:pPr algn="ctr"/>
            <a:endParaRPr lang="ru-RU" sz="2000" dirty="0"/>
          </a:p>
        </p:txBody>
      </p:sp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895588" y="4365104"/>
            <a:ext cx="4071966" cy="936104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TAQDIMOT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011237" y="1772816"/>
            <a:ext cx="7772400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 dirty="0" smtClean="0"/>
          </a:p>
          <a:p>
            <a:endParaRPr lang="en-US" sz="1800" b="1" dirty="0"/>
          </a:p>
          <a:p>
            <a:endParaRPr lang="en-US" sz="18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/>
          </a:p>
          <a:p>
            <a:pPr algn="ctr"/>
            <a:endParaRPr lang="en-US" sz="1600" b="1" dirty="0" smtClean="0"/>
          </a:p>
          <a:p>
            <a:pPr algn="ctr"/>
            <a:r>
              <a:rPr lang="en-US" sz="1600" b="1" dirty="0" smtClean="0"/>
              <a:t>«</a:t>
            </a:r>
            <a:r>
              <a:rPr lang="en-US" sz="2000" b="1" dirty="0"/>
              <a:t>YUK KO`TARISH TRANSPORTLARI, TRANSPORT MASHINALARI VA MEXANIZMLARI»</a:t>
            </a:r>
            <a:endParaRPr lang="ru-RU" sz="2000" dirty="0"/>
          </a:p>
          <a:p>
            <a:pPr algn="ctr"/>
            <a:r>
              <a:rPr lang="en-US" sz="2000" b="1" dirty="0"/>
              <a:t>FANIDAN  </a:t>
            </a:r>
            <a:endParaRPr lang="ru-RU" sz="2000" dirty="0"/>
          </a:p>
          <a:p>
            <a:pPr algn="ctr"/>
            <a:endParaRPr lang="en-US" b="1" dirty="0"/>
          </a:p>
          <a:p>
            <a:pPr algn="ctr"/>
            <a:r>
              <a:rPr lang="en-US" sz="2400" b="1" dirty="0"/>
              <a:t>B</a:t>
            </a:r>
            <a:r>
              <a:rPr lang="uz-Cyrl-UZ" sz="2400" b="1" dirty="0" smtClean="0"/>
              <a:t>urish</a:t>
            </a:r>
            <a:r>
              <a:rPr lang="en-US" sz="2400" b="1" dirty="0" smtClean="0"/>
              <a:t> </a:t>
            </a:r>
            <a:r>
              <a:rPr lang="uz-Cyrl-UZ" sz="2400" b="1" dirty="0" smtClean="0"/>
              <a:t>mexanizmi</a:t>
            </a:r>
            <a:r>
              <a:rPr lang="uz-Latn-UZ" sz="2400" dirty="0"/>
              <a:t/>
            </a:r>
            <a:br>
              <a:rPr lang="uz-Latn-UZ" sz="2400" dirty="0"/>
            </a:br>
            <a:r>
              <a:rPr lang="en-US" sz="2000" dirty="0" err="1" smtClean="0"/>
              <a:t>mavzusida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349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1916832"/>
            <a:ext cx="7772400" cy="4320480"/>
          </a:xfrm>
        </p:spPr>
        <p:txBody>
          <a:bodyPr anchor="ctr">
            <a:normAutofit/>
          </a:bodyPr>
          <a:lstStyle/>
          <a:p>
            <a:pPr lvl="0" algn="l">
              <a:lnSpc>
                <a:spcPct val="150000"/>
              </a:lnSpc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Burish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mexanizmining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vazifasi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800" b="1" dirty="0" smtClean="0">
                <a:cs typeface="Arial" panose="020B0604020202020204" pitchFamily="34" charset="0"/>
              </a:rPr>
              <a:t>. </a:t>
            </a:r>
            <a:r>
              <a:rPr lang="en-US" sz="2800" b="1" dirty="0" smtClean="0"/>
              <a:t> </a:t>
            </a:r>
            <a:r>
              <a:rPr lang="uz-Cyrl-UZ" sz="2800" b="1" dirty="0">
                <a:latin typeface="+mn-lt"/>
              </a:rPr>
              <a:t>Burish mexanizmi</a:t>
            </a:r>
            <a:r>
              <a:rPr lang="en-US" sz="2800" b="1" dirty="0" err="1">
                <a:latin typeface="+mn-lt"/>
              </a:rPr>
              <a:t>ning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xisobi</a:t>
            </a:r>
            <a:r>
              <a:rPr lang="uz-Cyrl-UZ" sz="2800" b="1" dirty="0" smtClean="0">
                <a:latin typeface="+mn-lt"/>
              </a:rPr>
              <a:t>.</a:t>
            </a:r>
            <a:r>
              <a:rPr lang="uz-Latn-U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sz="2400" b="1" dirty="0" smtClean="0"/>
              <a:t/>
            </a:r>
            <a:br>
              <a:rPr lang="uz-Latn-UZ" sz="2400" b="1" dirty="0" smtClean="0"/>
            </a:br>
            <a:r>
              <a:rPr lang="uz-Latn-UZ" sz="2400" dirty="0" smtClean="0">
                <a:solidFill>
                  <a:schemeClr val="tx1"/>
                </a:solidFill>
              </a:rPr>
              <a:t/>
            </a:r>
            <a:br>
              <a:rPr lang="uz-Latn-UZ" sz="2400" dirty="0" smtClean="0">
                <a:solidFill>
                  <a:schemeClr val="tx1"/>
                </a:solidFill>
              </a:rPr>
            </a:br>
            <a:r>
              <a:rPr lang="uz-Cyrl-UZ" sz="2400" b="1" dirty="0">
                <a:solidFill>
                  <a:schemeClr val="tx1"/>
                </a:solidFill>
              </a:rPr>
              <a:t/>
            </a:r>
            <a:br>
              <a:rPr lang="uz-Cyrl-UZ" sz="2400" b="1" dirty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3978952" y="1052736"/>
            <a:ext cx="14686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ru-RU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b="1" u="sng" spc="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615227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00792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en-US" sz="1600" b="1" dirty="0" smtClean="0"/>
          </a:p>
          <a:p>
            <a:pPr marL="0" lvl="0" indent="0" algn="ctr"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Burish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mexanizmining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vazifasi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b="1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metall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konstruksiyasini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bir-biridan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prinsipial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farqlanuvchi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guruhga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Birinchi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guruhga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shunday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kiradiki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koʻtaruvchanligi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quloch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uzunligiga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bog`liq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boʻlmaydi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uz-Latn-UZ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00792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en-US" sz="1600" b="1" dirty="0" smtClean="0"/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guruhga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koʻtaruvchanligi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quloch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oʻzgarishiga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bog`liq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mexnizmlari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qoʻzg`almas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qismiga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oʻrnatilishi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metall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konstruksiyasining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buriladigan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qismiga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joylashgan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mexanizmilarida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tezligini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odatda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chervyakli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uzatma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  <p:extLst>
      <p:ext uri="{BB962C8B-B14F-4D97-AF65-F5344CB8AC3E}">
        <p14:creationId xmlns:p14="http://schemas.microsoft.com/office/powerpoint/2010/main" val="3270911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51532" y="5373216"/>
            <a:ext cx="8229600" cy="9361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1600" dirty="0" smtClean="0"/>
          </a:p>
          <a:p>
            <a:pPr marL="0" indent="0" algn="ctr">
              <a:buNone/>
            </a:pPr>
            <a:r>
              <a:rPr lang="en-US" sz="1600" dirty="0" smtClean="0"/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kinematik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sxemasi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318" b="71494"/>
          <a:stretch>
            <a:fillRect/>
          </a:stretch>
        </p:blipFill>
        <p:spPr bwMode="auto">
          <a:xfrm>
            <a:off x="1331640" y="0"/>
            <a:ext cx="6669384" cy="51571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856984" cy="662473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foydali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koeffisiyentini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kranni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toʻxtatganda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uzatmalarda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boʻladigan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zarbli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zoʻriqishlar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ta`sirini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yoʻqotish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oʻz-oʻzidan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tormozlanadigan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chervyakli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tormozlanadigan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chervyakli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uzatma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mexanizmda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saqlovchi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mufta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koʻzda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tutilgan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siljuvchi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elementi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shponkada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sirpanadi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prujinada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bosimi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ta`sirida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8374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856984" cy="662473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Chervyak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g`ildiragi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valda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erkin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oʻtiradi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Chervyak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valiga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tormoz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oʻrnatilgan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Chervyak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dvigatel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rotori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kompensiyalanuvchi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mufta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birikkan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Aylanma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chervyak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g`ildirak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validan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kolonkasiga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tishli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uzatma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uzatiladi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Qoʻzg`almas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kolonnali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posangili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posangisiz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boʻlishi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4279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007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Burish mexanizmlarining sxemalari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  <p:pic>
        <p:nvPicPr>
          <p:cNvPr id="4" name="Рисунок 3" descr="Image4"/>
          <p:cNvPicPr/>
          <p:nvPr/>
        </p:nvPicPr>
        <p:blipFill>
          <a:blip r:embed="rId2">
            <a:lum bright="-18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0" r="5650"/>
          <a:stretch>
            <a:fillRect/>
          </a:stretch>
        </p:blipFill>
        <p:spPr bwMode="auto">
          <a:xfrm>
            <a:off x="642910" y="2285992"/>
            <a:ext cx="5072098" cy="3429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Image5"/>
          <p:cNvPicPr/>
          <p:nvPr/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8" y="2357430"/>
            <a:ext cx="3214710" cy="33575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856984" cy="662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 algn="ctr">
              <a:buNone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400" b="1" dirty="0">
                <a:cs typeface="Arial" panose="020B0604020202020204" pitchFamily="34" charset="0"/>
              </a:rPr>
              <a:t>. </a:t>
            </a:r>
            <a:r>
              <a:rPr lang="en-US" sz="2400" b="1" dirty="0"/>
              <a:t> </a:t>
            </a:r>
            <a:r>
              <a:rPr lang="uz-Cyrl-UZ" sz="2400" b="1" dirty="0"/>
              <a:t>Burish mexanizmi</a:t>
            </a:r>
            <a:r>
              <a:rPr lang="en-US" sz="2400" b="1" dirty="0" err="1"/>
              <a:t>ning</a:t>
            </a:r>
            <a:r>
              <a:rPr lang="en-US" sz="2400" b="1" dirty="0"/>
              <a:t> </a:t>
            </a:r>
            <a:r>
              <a:rPr lang="en-US" sz="2400" b="1" dirty="0" err="1"/>
              <a:t>xisobi</a:t>
            </a:r>
            <a:r>
              <a:rPr lang="uz-Cyrl-UZ" sz="2400" b="1" dirty="0"/>
              <a:t>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Kolonnasi burilmaydigan kran  fundament , posangi , yuqorigi tayanch , ferma , ilgak osmasi , koʻtarish mexanizmi  kolonna  dan iborat.</a:t>
            </a:r>
            <a:endParaRPr lang="uz-Latn-UZ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Ushbu kranda kolonnani egayotgan moment quyidagi tenglamadan aniqlanadi:</a:t>
            </a:r>
            <a:endParaRPr lang="uz-Latn-UZ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uz-Latn-U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</a:t>
            </a:r>
            <a:endParaRPr lang="uz-Latn-UZ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posangi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massasi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; -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fermaning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birgalikdagi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massasi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uz-Latn-UZ" sz="1600" dirty="0"/>
          </a:p>
        </p:txBody>
      </p:sp>
      <p:sp>
        <p:nvSpPr>
          <p:cNvPr id="19471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9470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4364352"/>
              </p:ext>
            </p:extLst>
          </p:nvPr>
        </p:nvGraphicFramePr>
        <p:xfrm>
          <a:off x="1475656" y="3140968"/>
          <a:ext cx="5429085" cy="760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8" name="Формула" r:id="rId3" imgW="1879600" imgH="241300" progId="Equation.3">
                  <p:embed/>
                </p:oleObj>
              </mc:Choice>
              <mc:Fallback>
                <p:oleObj name="Формула" r:id="rId3" imgW="1879600" imgH="24130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6" y="3140968"/>
                        <a:ext cx="5429085" cy="76007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73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sp>
        <p:nvSpPr>
          <p:cNvPr id="19475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856984" cy="662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Kranning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koʻtarmayotgan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holatida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kolonnaga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posangidan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boʻluvchi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egilish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momenti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ta`sir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uz-Latn-U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</a:t>
            </a: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posangining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og`irligi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uz-Latn-U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</a:t>
            </a:r>
            <a:endParaRPr lang="uz-Latn-UZ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Toʻliq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muvozanatlangan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holatda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muvozanatlovchi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moment:</a:t>
            </a:r>
            <a:endParaRPr lang="uz-Latn-UZ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uz-Latn-UZ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</a:t>
            </a:r>
            <a:endParaRPr lang="uz-Latn-UZ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  <p:sp>
        <p:nvSpPr>
          <p:cNvPr id="19471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sp>
        <p:nvSpPr>
          <p:cNvPr id="19473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9472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9756970"/>
              </p:ext>
            </p:extLst>
          </p:nvPr>
        </p:nvGraphicFramePr>
        <p:xfrm>
          <a:off x="1998504" y="1844824"/>
          <a:ext cx="4115684" cy="669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1" name="Формула" r:id="rId3" imgW="1651000" imgH="254000" progId="Equation.3">
                  <p:embed/>
                </p:oleObj>
              </mc:Choice>
              <mc:Fallback>
                <p:oleObj name="Формула" r:id="rId3" imgW="1651000" imgH="254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8504" y="1844824"/>
                        <a:ext cx="4115684" cy="66999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75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9474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4290097"/>
              </p:ext>
            </p:extLst>
          </p:nvPr>
        </p:nvGraphicFramePr>
        <p:xfrm>
          <a:off x="2915816" y="3501008"/>
          <a:ext cx="1811797" cy="10088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2" name="Формула" r:id="rId5" imgW="863225" imgH="457002" progId="Equation.3">
                  <p:embed/>
                </p:oleObj>
              </mc:Choice>
              <mc:Fallback>
                <p:oleObj name="Формула" r:id="rId5" imgW="863225" imgH="45700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3501008"/>
                        <a:ext cx="1811797" cy="100884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9476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6321780"/>
              </p:ext>
            </p:extLst>
          </p:nvPr>
        </p:nvGraphicFramePr>
        <p:xfrm>
          <a:off x="2913869" y="5496039"/>
          <a:ext cx="2555666" cy="688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3" name="Формула" r:id="rId7" imgW="1054100" imgH="241300" progId="Equation.3">
                  <p:embed/>
                </p:oleObj>
              </mc:Choice>
              <mc:Fallback>
                <p:oleObj name="Формула" r:id="rId7" imgW="10541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3869" y="5496039"/>
                        <a:ext cx="2555666" cy="68806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1758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2151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200" b="1" dirty="0" smtClean="0"/>
          </a:p>
          <a:p>
            <a:pPr marL="0" indent="0" algn="ctr">
              <a:buNone/>
            </a:pPr>
            <a:endParaRPr lang="en-US" sz="2200" b="1" dirty="0" smtClean="0"/>
          </a:p>
          <a:p>
            <a:pPr marL="0" indent="0" algn="ctr">
              <a:buNone/>
            </a:pPr>
            <a:endParaRPr lang="en-US" sz="2200" b="1" dirty="0"/>
          </a:p>
          <a:p>
            <a:pPr marL="0" indent="0" algn="ctr">
              <a:buNone/>
            </a:pPr>
            <a:r>
              <a:rPr lang="uz-Cyrl-UZ" sz="2200" b="1" dirty="0" smtClean="0"/>
              <a:t>Mashg`ulot uchun xulosa</a:t>
            </a:r>
            <a:endParaRPr lang="uz-Latn-UZ" sz="2200" dirty="0" smtClean="0"/>
          </a:p>
          <a:p>
            <a:pPr marL="0" indent="0">
              <a:buNone/>
            </a:pPr>
            <a:endParaRPr lang="uz-Latn-UZ" sz="22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koʻtarish mashinalarida ishlatiladigan burish jarayonlari qoʻzg`almas va buruluvchan kolonnaga nisbatan burilish mexanizmlari ishlatilishi haqida ma`lumot olindi. Bundan tashqari burish mexanizmlarini hisoblash asoslari bilan tanishdik.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336</TotalTime>
  <Words>68</Words>
  <Application>Microsoft Office PowerPoint</Application>
  <PresentationFormat>Экран (4:3)</PresentationFormat>
  <Paragraphs>79</Paragraphs>
  <Slides>11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Wingdings 3</vt:lpstr>
      <vt:lpstr>Тема Office</vt:lpstr>
      <vt:lpstr>Формула</vt:lpstr>
      <vt:lpstr>Презентация PowerPoint</vt:lpstr>
      <vt:lpstr>1. Burish mexanizmining vazifasi va turlari 2.  Burish mexanizmining xisobi.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Ma`ruza № 5   Mavzu: Xarakatlanish,strela qulochini oʻzgartirish vaburish mexanizmlari.   Tayanch soʻzlar: «Yurituvchi g`ildiraklar», «aravacha», «transmissiya», «ishga tushish», «toʻxtash», «ilgak», «polispast», «gidravlik», «strela chig`iri», «burish mexanizmi», «tayanch», «ustun», «burish momenti», «posangi», «burish mexanizmi dinamikasi». Reja: Harakatlanish mexanizmi.  Strela qulochini oʻzgartirish mexanizmi.  Burish mexanizmi.</dc:title>
  <dc:creator>Shoyatbek</dc:creator>
  <cp:lastModifiedBy>hayrullo baynazarov</cp:lastModifiedBy>
  <cp:revision>22</cp:revision>
  <dcterms:created xsi:type="dcterms:W3CDTF">2015-12-01T03:09:11Z</dcterms:created>
  <dcterms:modified xsi:type="dcterms:W3CDTF">2018-11-06T07:54:41Z</dcterms:modified>
</cp:coreProperties>
</file>