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4" r:id="rId2"/>
    <p:sldId id="275" r:id="rId3"/>
    <p:sldId id="257" r:id="rId4"/>
    <p:sldId id="276" r:id="rId5"/>
    <p:sldId id="277" r:id="rId6"/>
    <p:sldId id="258" r:id="rId7"/>
    <p:sldId id="259" r:id="rId8"/>
    <p:sldId id="278" r:id="rId9"/>
    <p:sldId id="279" r:id="rId10"/>
    <p:sldId id="260" r:id="rId11"/>
    <p:sldId id="280" r:id="rId12"/>
    <p:sldId id="261" r:id="rId13"/>
    <p:sldId id="262" r:id="rId14"/>
    <p:sldId id="281" r:id="rId15"/>
    <p:sldId id="263" r:id="rId16"/>
    <p:sldId id="282" r:id="rId17"/>
    <p:sldId id="264" r:id="rId18"/>
    <p:sldId id="283" r:id="rId19"/>
    <p:sldId id="265" r:id="rId20"/>
    <p:sldId id="284" r:id="rId21"/>
    <p:sldId id="266" r:id="rId22"/>
    <p:sldId id="267" r:id="rId23"/>
    <p:sldId id="268" r:id="rId24"/>
    <p:sldId id="285" r:id="rId25"/>
    <p:sldId id="286" r:id="rId26"/>
    <p:sldId id="269" r:id="rId27"/>
    <p:sldId id="287" r:id="rId28"/>
    <p:sldId id="270" r:id="rId29"/>
    <p:sldId id="271" r:id="rId30"/>
    <p:sldId id="272" r:id="rId31"/>
  </p:sldIdLst>
  <p:sldSz cx="9144000" cy="6858000" type="screen4x3"/>
  <p:notesSz cx="6858000" cy="9144000"/>
  <p:defaultTextStyle>
    <a:defPPr>
      <a:defRPr lang="uz-Latn-U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1236" y="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4C170-8969-477A-A935-0C28366B1E08}" type="datetimeFigureOut">
              <a:rPr lang="uz-Latn-UZ" smtClean="0"/>
              <a:pPr/>
              <a:t>12.01.2016</a:t>
            </a:fld>
            <a:endParaRPr lang="uz-Latn-U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7FC18-671F-4D7D-A392-BF2420156C14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31781171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4C170-8969-477A-A935-0C28366B1E08}" type="datetimeFigureOut">
              <a:rPr lang="uz-Latn-UZ" smtClean="0"/>
              <a:pPr/>
              <a:t>12.01.2016</a:t>
            </a:fld>
            <a:endParaRPr lang="uz-Latn-U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7FC18-671F-4D7D-A392-BF2420156C14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35829576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4C170-8969-477A-A935-0C28366B1E08}" type="datetimeFigureOut">
              <a:rPr lang="uz-Latn-UZ" smtClean="0"/>
              <a:pPr/>
              <a:t>12.01.2016</a:t>
            </a:fld>
            <a:endParaRPr lang="uz-Latn-U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7FC18-671F-4D7D-A392-BF2420156C14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25956422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4C170-8969-477A-A935-0C28366B1E08}" type="datetimeFigureOut">
              <a:rPr lang="uz-Latn-UZ" smtClean="0"/>
              <a:pPr/>
              <a:t>12.01.2016</a:t>
            </a:fld>
            <a:endParaRPr lang="uz-Latn-UZ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7FC18-671F-4D7D-A392-BF2420156C14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42942891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4C170-8969-477A-A935-0C28366B1E08}" type="datetimeFigureOut">
              <a:rPr lang="uz-Latn-UZ" smtClean="0"/>
              <a:pPr/>
              <a:t>12.01.2016</a:t>
            </a:fld>
            <a:endParaRPr lang="uz-Latn-UZ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7FC18-671F-4D7D-A392-BF2420156C14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6803258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4C170-8969-477A-A935-0C28366B1E08}" type="datetimeFigureOut">
              <a:rPr lang="uz-Latn-UZ" smtClean="0"/>
              <a:pPr/>
              <a:t>12.01.2016</a:t>
            </a:fld>
            <a:endParaRPr lang="uz-Latn-UZ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7FC18-671F-4D7D-A392-BF2420156C14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35487898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4C170-8969-477A-A935-0C28366B1E08}" type="datetimeFigureOut">
              <a:rPr lang="uz-Latn-UZ" smtClean="0"/>
              <a:pPr/>
              <a:t>12.01.2016</a:t>
            </a:fld>
            <a:endParaRPr lang="uz-Latn-UZ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7FC18-671F-4D7D-A392-BF2420156C14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7200186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4C170-8969-477A-A935-0C28366B1E08}" type="datetimeFigureOut">
              <a:rPr lang="uz-Latn-UZ" smtClean="0"/>
              <a:pPr/>
              <a:t>12.01.2016</a:t>
            </a:fld>
            <a:endParaRPr lang="uz-Latn-UZ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7FC18-671F-4D7D-A392-BF2420156C14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28498727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4C170-8969-477A-A935-0C28366B1E08}" type="datetimeFigureOut">
              <a:rPr lang="uz-Latn-UZ" smtClean="0"/>
              <a:pPr/>
              <a:t>12.01.2016</a:t>
            </a:fld>
            <a:endParaRPr lang="uz-Latn-UZ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7FC18-671F-4D7D-A392-BF2420156C14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32397605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4C170-8969-477A-A935-0C28366B1E08}" type="datetimeFigureOut">
              <a:rPr lang="uz-Latn-UZ" smtClean="0"/>
              <a:pPr/>
              <a:t>12.01.2016</a:t>
            </a:fld>
            <a:endParaRPr lang="uz-Latn-U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7FC18-671F-4D7D-A392-BF2420156C14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745402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4C170-8969-477A-A935-0C28366B1E08}" type="datetimeFigureOut">
              <a:rPr lang="uz-Latn-UZ" smtClean="0"/>
              <a:pPr/>
              <a:t>12.01.2016</a:t>
            </a:fld>
            <a:endParaRPr lang="uz-Latn-U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7FC18-671F-4D7D-A392-BF2420156C14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3186398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64C170-8969-477A-A935-0C28366B1E08}" type="datetimeFigureOut">
              <a:rPr lang="uz-Latn-UZ" smtClean="0"/>
              <a:pPr/>
              <a:t>12.01.2016</a:t>
            </a:fld>
            <a:endParaRPr lang="uz-Latn-U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z-Latn-U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77FC18-671F-4D7D-A392-BF2420156C14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37964904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.wmf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1009650" y="4868863"/>
            <a:ext cx="7304087" cy="1368425"/>
          </a:xfrm>
          <a:prstGeom prst="rect">
            <a:avLst/>
          </a:prstGeom>
        </p:spPr>
        <p:txBody>
          <a:bodyPr vert="horz">
            <a:normAutofit/>
          </a:bodyPr>
          <a:lstStyle>
            <a:defPPr>
              <a:defRPr lang="uz-Latn-U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5760" marR="0" lvl="0" indent="-256032" algn="l" defTabSz="914400" rtl="0" eaLnBrk="1" fontAlgn="auto" latinLnBrk="0" hangingPunct="1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kumimoji="0" lang="ru-RU" sz="1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kumimoji="0" lang="en-US" sz="1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09728" marR="0" lvl="0" algn="ctr" defTabSz="914400" rtl="0" eaLnBrk="1" fontAlgn="auto" latinLnBrk="0" hangingPunct="1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tabLst/>
              <a:defRPr/>
            </a:pPr>
            <a:r>
              <a:rPr kumimoji="0" 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Tuzuvchi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      “UTF” </a:t>
            </a:r>
            <a:r>
              <a:rPr kumimoji="0" 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kafedrasi</a:t>
            </a:r>
            <a:r>
              <a:rPr kumimoji="0" 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ass. </a:t>
            </a:r>
            <a:r>
              <a:rPr kumimoji="0" 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H.Baynazarov</a:t>
            </a: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365760" marR="0" lvl="0" indent="-256032" algn="l" defTabSz="914400" rtl="0" eaLnBrk="1" fontAlgn="auto" latinLnBrk="0" hangingPunct="1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60362" y="620713"/>
            <a:ext cx="8353425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uz-Latn-U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/>
              <a:t> </a:t>
            </a:r>
            <a:r>
              <a:rPr lang="uz-Cyrl-UZ" sz="2000" b="1" dirty="0"/>
              <a:t>O</a:t>
            </a:r>
            <a:r>
              <a:rPr lang="en-US" sz="2000" b="1" dirty="0"/>
              <a:t>ʻ</a:t>
            </a:r>
            <a:r>
              <a:rPr lang="uz-Cyrl-UZ" sz="2000" b="1" dirty="0"/>
              <a:t>ZBEKISTON RESPUBLIKASI</a:t>
            </a:r>
            <a:endParaRPr lang="ru-RU" sz="2000" b="1" dirty="0"/>
          </a:p>
          <a:p>
            <a:pPr algn="ctr"/>
            <a:r>
              <a:rPr lang="uz-Cyrl-UZ" sz="2000" b="1" dirty="0"/>
              <a:t>OLIY</a:t>
            </a:r>
            <a:r>
              <a:rPr lang="en-US" sz="2000" b="1" dirty="0"/>
              <a:t>  </a:t>
            </a:r>
            <a:r>
              <a:rPr lang="uz-Cyrl-UZ" sz="2000" b="1" dirty="0"/>
              <a:t>VA </a:t>
            </a:r>
            <a:r>
              <a:rPr lang="en-US" sz="2000" b="1" dirty="0" smtClean="0"/>
              <a:t> </a:t>
            </a:r>
            <a:r>
              <a:rPr lang="uz-Cyrl-UZ" sz="2000" b="1" dirty="0" smtClean="0"/>
              <a:t>OʻRTA </a:t>
            </a:r>
            <a:r>
              <a:rPr lang="uz-Cyrl-UZ" sz="2000" b="1" dirty="0"/>
              <a:t>MAXSUS TA</a:t>
            </a:r>
            <a:r>
              <a:rPr lang="en-US" sz="2000" b="1" dirty="0"/>
              <a:t>ʼ</a:t>
            </a:r>
            <a:r>
              <a:rPr lang="uz-Cyrl-UZ" sz="2000" b="1" dirty="0"/>
              <a:t>LIM VAZIRLIGI</a:t>
            </a:r>
            <a:endParaRPr lang="ru-RU" sz="2000" b="1" dirty="0"/>
          </a:p>
          <a:p>
            <a:pPr algn="ctr"/>
            <a:r>
              <a:rPr lang="uz-Cyrl-UZ" sz="2000" b="1" dirty="0"/>
              <a:t>ANDIJON  MA</a:t>
            </a:r>
            <a:r>
              <a:rPr lang="en-US" sz="2000" b="1" dirty="0"/>
              <a:t>SHI</a:t>
            </a:r>
            <a:r>
              <a:rPr lang="uz-Cyrl-UZ" sz="2000" b="1" dirty="0"/>
              <a:t>N</a:t>
            </a:r>
            <a:r>
              <a:rPr lang="en-US" sz="2000" b="1" dirty="0"/>
              <a:t>ASOZLIK  </a:t>
            </a:r>
            <a:r>
              <a:rPr lang="uz-Cyrl-UZ" sz="2000" b="1" dirty="0" smtClean="0"/>
              <a:t>INSTITUTI</a:t>
            </a:r>
            <a:endParaRPr lang="en-US" sz="2000" b="1" dirty="0" smtClean="0"/>
          </a:p>
          <a:p>
            <a:pPr algn="ctr"/>
            <a:endParaRPr lang="ru-RU" sz="2000" dirty="0"/>
          </a:p>
        </p:txBody>
      </p:sp>
      <p:sp>
        <p:nvSpPr>
          <p:cNvPr id="6" name="Rectangle 17"/>
          <p:cNvSpPr txBox="1">
            <a:spLocks noChangeArrowheads="1"/>
          </p:cNvSpPr>
          <p:nvPr/>
        </p:nvSpPr>
        <p:spPr>
          <a:xfrm>
            <a:off x="2895588" y="4365104"/>
            <a:ext cx="4071966" cy="936104"/>
          </a:xfrm>
          <a:prstGeom prst="rect">
            <a:avLst/>
          </a:prstGeom>
        </p:spPr>
        <p:txBody>
          <a:bodyPr vert="horz" rtlCol="0" anchor="ctr">
            <a:normAutofit fontScale="85000" lnSpcReduction="2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defPPr>
              <a:defRPr lang="uz-Latn-U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1" i="0" u="none" strike="noStrike" kern="1200" cap="none" spc="0" normalizeH="0" baseline="0" noProof="0" dirty="0" smtClean="0">
              <a:ln>
                <a:noFill/>
              </a:ln>
              <a:solidFill>
                <a:schemeClr val="bg2">
                  <a:lumMod val="50000"/>
                </a:schemeClr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z-Latn-UZ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TAQDIMOT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50000"/>
                </a:schemeClr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Rectangle 19"/>
          <p:cNvSpPr>
            <a:spLocks noChangeArrowheads="1"/>
          </p:cNvSpPr>
          <p:nvPr/>
        </p:nvSpPr>
        <p:spPr bwMode="auto">
          <a:xfrm>
            <a:off x="1011237" y="2132856"/>
            <a:ext cx="7772400" cy="12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defPPr>
              <a:defRPr lang="uz-Latn-U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800" b="1" dirty="0" smtClean="0"/>
          </a:p>
          <a:p>
            <a:endParaRPr lang="en-US" sz="1800" b="1" dirty="0" smtClean="0"/>
          </a:p>
          <a:p>
            <a:endParaRPr lang="en-US" sz="1800" b="1" dirty="0"/>
          </a:p>
          <a:p>
            <a:pPr algn="ctr"/>
            <a:endParaRPr lang="en-US" sz="1600" b="1" dirty="0"/>
          </a:p>
          <a:p>
            <a:pPr algn="ctr"/>
            <a:endParaRPr lang="en-US" sz="1600" b="1" dirty="0" smtClean="0"/>
          </a:p>
          <a:p>
            <a:pPr algn="ctr"/>
            <a:r>
              <a:rPr lang="en-US" sz="1600" b="1" dirty="0" smtClean="0"/>
              <a:t>«</a:t>
            </a:r>
            <a:r>
              <a:rPr lang="en-US" sz="2000" b="1" dirty="0"/>
              <a:t>YUK KO`TARISH TRANSPORTLARI, TRANSPORT MASHINALARI VA MEXANIZMLARI»</a:t>
            </a:r>
            <a:endParaRPr lang="ru-RU" sz="2000" dirty="0"/>
          </a:p>
          <a:p>
            <a:pPr algn="ctr"/>
            <a:r>
              <a:rPr lang="en-US" sz="2000" b="1" dirty="0"/>
              <a:t>FANIDAN  </a:t>
            </a:r>
            <a:endParaRPr lang="ru-RU" sz="2000" dirty="0"/>
          </a:p>
          <a:p>
            <a:pPr algn="ctr"/>
            <a:endParaRPr lang="en-US" b="1" dirty="0"/>
          </a:p>
          <a:p>
            <a:pPr algn="ctr"/>
            <a:endParaRPr lang="en-US" sz="2400" b="1" dirty="0" smtClean="0"/>
          </a:p>
          <a:p>
            <a:pPr algn="ctr"/>
            <a:r>
              <a:rPr lang="uz-Cyrl-UZ" sz="2400" b="1" dirty="0" smtClean="0"/>
              <a:t> </a:t>
            </a:r>
            <a:r>
              <a:rPr lang="en-US" sz="2400" b="1" dirty="0" err="1"/>
              <a:t>Tortuvchi</a:t>
            </a:r>
            <a:r>
              <a:rPr lang="en-US" sz="2400" b="1" dirty="0"/>
              <a:t> </a:t>
            </a:r>
            <a:r>
              <a:rPr lang="en-US" sz="2400" b="1" dirty="0" err="1"/>
              <a:t>elementli</a:t>
            </a:r>
            <a:r>
              <a:rPr lang="en-US" sz="2400" b="1" dirty="0"/>
              <a:t> </a:t>
            </a:r>
            <a:r>
              <a:rPr lang="en-US" sz="2400" b="1" dirty="0" err="1"/>
              <a:t>tashish</a:t>
            </a:r>
            <a:r>
              <a:rPr lang="en-US" sz="2400" b="1" dirty="0"/>
              <a:t> </a:t>
            </a:r>
            <a:r>
              <a:rPr lang="en-US" sz="2400" b="1" dirty="0" err="1" smtClean="0"/>
              <a:t>mashinalari</a:t>
            </a:r>
            <a:endParaRPr lang="en-US" sz="2400" b="1" dirty="0"/>
          </a:p>
          <a:p>
            <a:pPr algn="ctr"/>
            <a:r>
              <a:rPr lang="en-US" sz="2400" b="1" dirty="0" smtClean="0"/>
              <a:t> </a:t>
            </a:r>
            <a:r>
              <a:rPr lang="en-US" sz="2000" dirty="0" err="1" smtClean="0"/>
              <a:t>mavzusida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09487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27088" y="1916832"/>
            <a:ext cx="7772400" cy="4320480"/>
          </a:xfrm>
        </p:spPr>
        <p:txBody>
          <a:bodyPr anchor="ctr">
            <a:normAutofit fontScale="90000"/>
          </a:bodyPr>
          <a:lstStyle/>
          <a:p>
            <a:pPr lvl="0" algn="l">
              <a:lnSpc>
                <a:spcPct val="150000"/>
              </a:lnSpc>
            </a:pP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Tashish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mashinalari</a:t>
            </a:r>
            <a:r>
              <a:rPr lang="uz-Latn-U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z-Latn-U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2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7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Lentali</a:t>
            </a:r>
            <a:r>
              <a:rPr lang="en-US" sz="2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konveyerlar</a:t>
            </a:r>
            <a:r>
              <a:rPr lang="uz-Latn-U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z-Latn-U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ru-RU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Zanjirli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konveyerlar</a:t>
            </a:r>
            <a:r>
              <a:rPr lang="uz-Latn-U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z-Latn-U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ru-RU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Plastinkali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konveyerlar</a:t>
            </a:r>
            <a:r>
              <a:rPr lang="uz-Latn-UZ" sz="2400" b="1" dirty="0" smtClean="0"/>
              <a:t/>
            </a:r>
            <a:br>
              <a:rPr lang="uz-Latn-UZ" sz="2400" b="1" dirty="0" smtClean="0"/>
            </a:br>
            <a:r>
              <a:rPr lang="uz-Latn-UZ" sz="2400" b="1" dirty="0" smtClean="0"/>
              <a:t/>
            </a:r>
            <a:br>
              <a:rPr lang="uz-Latn-UZ" sz="2400" b="1" dirty="0" smtClean="0"/>
            </a:br>
            <a:r>
              <a:rPr lang="uz-Latn-UZ" sz="2400" dirty="0" smtClean="0">
                <a:solidFill>
                  <a:schemeClr val="tx1"/>
                </a:solidFill>
              </a:rPr>
              <a:t/>
            </a:r>
            <a:br>
              <a:rPr lang="uz-Latn-UZ" sz="2400" dirty="0" smtClean="0">
                <a:solidFill>
                  <a:schemeClr val="tx1"/>
                </a:solidFill>
              </a:rPr>
            </a:br>
            <a:r>
              <a:rPr lang="uz-Cyrl-UZ" sz="2400" b="1" dirty="0">
                <a:solidFill>
                  <a:schemeClr val="tx1"/>
                </a:solidFill>
              </a:rPr>
              <a:t/>
            </a:r>
            <a:br>
              <a:rPr lang="uz-Cyrl-UZ" sz="2400" b="1" dirty="0">
                <a:solidFill>
                  <a:schemeClr val="tx1"/>
                </a:solidFill>
              </a:rPr>
            </a:b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48484" name="Rectangle 4"/>
          <p:cNvSpPr>
            <a:spLocks noChangeArrowheads="1"/>
          </p:cNvSpPr>
          <p:nvPr/>
        </p:nvSpPr>
        <p:spPr bwMode="auto">
          <a:xfrm>
            <a:off x="3978952" y="1052736"/>
            <a:ext cx="146867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u="sng" spc="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REJA</a:t>
            </a:r>
            <a:r>
              <a:rPr lang="ru-RU" b="1" u="sng" spc="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ru-RU" b="1" u="sng" spc="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8152787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8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79512" y="116632"/>
            <a:ext cx="8856984" cy="655272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uz-Latn-UZ" sz="1600" dirty="0" smtClean="0"/>
          </a:p>
          <a:p>
            <a:pPr marL="0" lvl="0" indent="0" algn="ctr">
              <a:buNone/>
            </a:pP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Tashish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mashinalari</a:t>
            </a:r>
            <a:endParaRPr lang="uz-Latn-U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uz-Latn-UZ" sz="1600" dirty="0" smtClean="0"/>
          </a:p>
          <a:p>
            <a:pPr marL="0" indent="0"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	Yuk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tashish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mashinalari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ko`pincha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yuklarni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gorizontal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yo`nalishda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ayrim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hollarda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vertikal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yo`nalishda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biror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burchak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ostida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yo`naltirish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ishlarida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qo`llaniladi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Tashish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mashinalari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2 ta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katta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guruxga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bo`linadi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Tashqi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tashish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mashisnalari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Bunda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yuklar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katta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masofaga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tashiladi.Bu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mashinalarga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avtomobil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temir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yo`l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suv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xavoda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tashish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mashinalari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kiradi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Ichki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tashish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mashisnalari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Bunda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yuklar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korxona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bo`ylab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tashiladi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Bu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mashinalar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mashinasozlik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korxonalari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xom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ashyo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`,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materiallar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detal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zagatovka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uzel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tayyor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maxsulotlarni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ombordan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sexga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sexdan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omborga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tashish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ishlarini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bajaradi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Ichki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tashish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korxona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chiqarish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jarayonining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bo`lagi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xisoblanadi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mexanizatsiyalash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avtomatlashtirishda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kata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axamiyatga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uz-Latn-UZ" sz="16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260648"/>
            <a:ext cx="8640960" cy="6408712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 b="1" dirty="0" smtClean="0"/>
              <a:t>	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Tashish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mashinalarini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tanlash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quyidagi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talablar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bo`yicha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tanlanadi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1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Tashiladigan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yukning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xolati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fizik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kimyoviy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xususiyatlari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donali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bo`lakli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sochiluvchan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mayda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zanglovchi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,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solishtirma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ogirligi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lentaga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yopishib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qoluvchanligi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2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unumdorligi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3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Tashish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yo`lining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uzunligi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4.Texnika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xavsizligi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5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Tashishning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texnologik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jarayoni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6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Yukni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saqlash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yuklash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tushirish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usullari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7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Iqtisodiy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ko`rsatkichlar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baxosi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energiya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sarfi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mexnat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sarfi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boshqalar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091989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260648"/>
            <a:ext cx="8352928" cy="6336704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endParaRPr lang="en-US" sz="2400" b="1" dirty="0" smtClean="0"/>
          </a:p>
          <a:p>
            <a:pPr marL="0" indent="0" algn="ctr">
              <a:lnSpc>
                <a:spcPct val="150000"/>
              </a:lnSpc>
              <a:buNone/>
            </a:pPr>
            <a:r>
              <a:rPr lang="en-US" sz="2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Yuk </a:t>
            </a:r>
            <a:r>
              <a:rPr lang="en-US" sz="2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kursatkichlari</a:t>
            </a:r>
            <a:endParaRPr lang="uz-Latn-UZ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9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Yuklar</a:t>
            </a:r>
            <a:r>
              <a:rPr lang="en-US" sz="29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00" dirty="0" err="1">
                <a:latin typeface="Arial" panose="020B0604020202020204" pitchFamily="34" charset="0"/>
                <a:cs typeface="Arial" panose="020B0604020202020204" pitchFamily="34" charset="0"/>
              </a:rPr>
              <a:t>donali</a:t>
            </a:r>
            <a:r>
              <a:rPr lang="en-US" sz="2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00" dirty="0" err="1">
                <a:latin typeface="Arial" panose="020B0604020202020204" pitchFamily="34" charset="0"/>
                <a:cs typeface="Arial" panose="020B0604020202020204" pitchFamily="34" charset="0"/>
              </a:rPr>
              <a:t>uyma</a:t>
            </a:r>
            <a:r>
              <a:rPr lang="en-US" sz="2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900" dirty="0" err="1">
                <a:latin typeface="Arial" panose="020B0604020202020204" pitchFamily="34" charset="0"/>
                <a:cs typeface="Arial" panose="020B0604020202020204" pitchFamily="34" charset="0"/>
              </a:rPr>
              <a:t>bo`ladi</a:t>
            </a:r>
            <a:r>
              <a:rPr lang="en-US" sz="29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9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9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Donali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yuklarning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ko`rsatkichlari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–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massasi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o`lchamlari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temperaturasi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portlashga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o`t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ketishga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xavfsizligi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Uyma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yuklarning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ko`rsatkichlari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bo`laklarning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shakli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o`lchamlari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solishtirma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og`irligi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lenta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qiyaligida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sirpanib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ketmaslik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burchagi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l-GR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β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). </a:t>
            </a:r>
            <a:endParaRPr lang="uz-Latn-UZ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l-GR" sz="2600" dirty="0">
                <a:latin typeface="Arial" panose="020B0604020202020204" pitchFamily="34" charset="0"/>
                <a:cs typeface="Arial" panose="020B0604020202020204" pitchFamily="34" charset="0"/>
              </a:rPr>
              <a:t> β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yukning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turiga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(don,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ko`mir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qum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boshqalar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qarab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12°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24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°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bo`ladi</a:t>
            </a:r>
            <a:endParaRPr lang="uz-Latn-UZ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6217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600079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sz="1600" b="1" dirty="0" smtClean="0"/>
          </a:p>
          <a:p>
            <a:pPr marL="0" indent="0" algn="ctr">
              <a:lnSpc>
                <a:spcPct val="150000"/>
              </a:lnSpc>
              <a:buNone/>
            </a:pP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Yuk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tashish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mashinalarining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tasnifi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Yuk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tashish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mashinalarini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yuk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tashish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xususiyati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bo`yicha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uch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guruhga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bo`lish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	-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mexanik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mashinalar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-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pnevmatik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qurilmalar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-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gidravlik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qurilmalar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Yuk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tashuvchi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mexanik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mashinalar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ikki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guruhga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bo`linadi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-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uzluksiz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yuk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tashish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mashinalari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-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davriy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yuk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tashish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mashinalari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uz-Latn-UZ" sz="16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607223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Yuk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tashuvchi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pnevmatik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qurilmalar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ham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ikki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guruhga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bo`linadi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-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sochiluvchan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yuklarni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havo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aralashtirib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tashuvchi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qurilmalar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-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yuklarni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havo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oqimi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yordamida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truboprovod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quvur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larda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maxsus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kapsulalarda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konteynerlarda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tashuvchi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qurilmalar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Yuk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tashuvchi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gidravlik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qurilmalarda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sochiluvchan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yuklar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suyuqlik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birgalikda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tashiladi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Uzluksiz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yuk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tashish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mashinalari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Uzluksiz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yuk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tashish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mashinalari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ikki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guruhga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bo`linadi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-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tortuvchi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elementsiz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tortuvchi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elementi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yo`q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mashinalar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-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tortuvchi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elementi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mashinalar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uz-Latn-UZ" sz="1600" dirty="0" smtClean="0"/>
          </a:p>
          <a:p>
            <a:endParaRPr lang="uz-Latn-UZ" sz="16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88640"/>
            <a:ext cx="8568952" cy="6480720"/>
          </a:xfrm>
        </p:spPr>
        <p:txBody>
          <a:bodyPr/>
          <a:lstStyle/>
          <a:p>
            <a:pPr marL="0" lvl="0" indent="0" algn="ctr">
              <a:buNone/>
            </a:pPr>
            <a:endParaRPr lang="en-US" sz="2400" b="1" dirty="0" smtClean="0"/>
          </a:p>
          <a:p>
            <a:pPr marL="0" lvl="0" indent="0" algn="ctr">
              <a:buNone/>
            </a:pPr>
            <a:r>
              <a:rPr lang="en-US" sz="2400" b="1" dirty="0" err="1" smtClean="0"/>
              <a:t>Lentali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konveyerlar</a:t>
            </a:r>
            <a:endParaRPr lang="uz-Latn-UZ" sz="2400" dirty="0"/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Mashinasozlik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korxonalarida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konveyerlar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ko`p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ishslastiladi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Konveyerlar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lentali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zanjirli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bo`ladi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Lentali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konveyerlar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ko`p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tarqalgan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xisoblanadi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xalq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xo`jaliginig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xamma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soxalarida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ishlatiladi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Lentali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konveyerlar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reduktor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mufti, stamina,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tortuvchi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taranglovchi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barabanlar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tekis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tarnovsimon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tayanch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roliklar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roliklar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o`rnatiladigan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tayanchlar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yukni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yuklovchi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tushiruvchi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qurilmalar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cheksiz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aylanuvchi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lentadan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iborat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337646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332656"/>
            <a:ext cx="7886700" cy="6192688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Lenta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konveyerda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asosiy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organ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bo`lib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u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xam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tortuvchi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xam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ishchi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vazifasini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bajaradi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Lentali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konveyerlar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uzunligi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lentaning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mustaxkamligga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bogliq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Bitta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tortuvchi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baraban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tekstil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lenta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bo`lganda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25…100 m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tashkil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Ko`p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tortuvchi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barabanli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konveyerda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2 km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gacha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boradi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Tezligi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1… 5 m/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sek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unumdorligi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10000 t /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soatga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boradi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.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Gost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21 01 – 78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bo`yicha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umumiy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axamiyatga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konveyerlar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ishlab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chiqariladi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491655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51520" y="116632"/>
            <a:ext cx="8712968" cy="6624736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Konveyerning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asosiy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ko`rsatkichi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–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lentaning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tezligi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tortuvchi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barabaning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diametri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xisoblanadi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Lentalar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materiali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rezina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ip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mato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po`lat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sim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rezina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.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Rezina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ip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matoli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lanta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tayyorlash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necha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ip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mato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(belting)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rezina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birlashtiriladi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usti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yonboshlari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xam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rezina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qoplanadi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Qoplama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lentani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yeyilishdan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mexanik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ta`sirdan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xo`llahishdan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saqlaydi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Lenta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bo`ylama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cho`zuvchi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kuchlarga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ishlaydi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Po`lat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sim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rezinali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lentada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xam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simlar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rezisna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birlashtiriladi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ustlari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qoplanadi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. 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Umumiy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axamiyatga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bo`lgan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lentalar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65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gradus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issiqlikda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ishlay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Maxsus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lentalar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100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gradusgacha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chidaydi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Lentalarning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300 -400-500-650-800-1000-1200-1400-1600-1800-2000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Lentalar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GOST 20-85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bo`uyicha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tayyorlanadi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Xozirgi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paytda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sun`iy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toladan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qilingan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lentalar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ko`plab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tayyorlanmoqda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.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uz-Latn-UZ" sz="16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16632"/>
            <a:ext cx="8640960" cy="6624736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Lentaning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maksimal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tortuvchi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kuch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F = K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* B * Z,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  N;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Bu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erda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K -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1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qatlami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Z  = 1 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bo`lgan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lentaning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ruxsat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etilgan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uzilish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kuchi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-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uz-Cyrl-UZ" sz="2000" dirty="0">
                <a:latin typeface="Arial" panose="020B0604020202020204" pitchFamily="34" charset="0"/>
                <a:cs typeface="Arial" panose="020B0604020202020204" pitchFamily="34" charset="0"/>
              </a:rPr>
              <a:t>lentaning eni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uz-Cyrl-UZ" sz="2000" dirty="0">
                <a:latin typeface="Arial" panose="020B0604020202020204" pitchFamily="34" charset="0"/>
                <a:cs typeface="Arial" panose="020B0604020202020204" pitchFamily="34" charset="0"/>
              </a:rPr>
              <a:t> sm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Z -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lentadagi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ip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mato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qatlamining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soni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Lentaning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tashiladigan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yukning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o`lchami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unumdorligi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bo`yicha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tanlanadi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Lentani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tanlashda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oxirgi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uchlarini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tikib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biriktirilganda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50%,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vulkanizatsiya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qilinganda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80 %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mustaxkamligi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qolishini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xisobga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olish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132271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51520" y="188640"/>
            <a:ext cx="8712968" cy="6480720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Konveyerlar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unumdorligi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Sochiluvchan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yuk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ochun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Q=3600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* A * v * P;  t/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soat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 -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yuk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ko`ndalang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kesimining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yuzasi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m 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v -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lentaning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tezligi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 m/s.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p -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yukning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solishtirma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ogirligi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t/ m</a:t>
            </a:r>
            <a:r>
              <a:rPr lang="en-US" sz="20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Donali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yuklarda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Q=3600*v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* m / s;    t /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soat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bir 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dona yuk massasi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s -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yuklarning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joylashish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oralig`i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uz-Latn-UZ" sz="16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51520" y="188640"/>
            <a:ext cx="8640960" cy="6480720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Konveyer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yuritmasining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quvvatini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aniqlash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Lentali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konveyerda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quvvat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quyidagi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qarshiliklarni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yengishiga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sarf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-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Yukni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gorizantal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yo`l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bo`ylab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tashishga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-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Yo`l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qiyalik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bo`lsa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yukni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yuqoriga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ko`tarishga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-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Tinch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xolatdagi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inersiya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kuchini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yengishga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konveyerning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xamma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xarakatlanuvchi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organlarining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massasi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)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-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Lenta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tortuvchi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taranlovchi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buruvchi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barabanlar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lentani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ko`tarib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turuvchi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ro`liklar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podshipniklaridagi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ishqalanish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kuchini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yengishiga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-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Lenta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baraban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roliklarga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uralishidagi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bikirliklarini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yengishga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-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Yuklovchi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tushuruvchi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tozaluvyachi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qurilmalarni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qarshiliklarini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yengishga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.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-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Konveyerning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konstruksiyasi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tayyorllashda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ishlatiladigan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materiallar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xilma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xilligi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qarshilik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koefisientini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xal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bo`lishiga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olib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. 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uz-Latn-UZ" sz="16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88640"/>
            <a:ext cx="8640960" cy="6264696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en-US" sz="2400" dirty="0" smtClean="0"/>
          </a:p>
          <a:p>
            <a:pPr marL="0" indent="0" algn="ctr">
              <a:lnSpc>
                <a:spcPct val="150000"/>
              </a:lnSpc>
              <a:buNone/>
            </a:pP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Taxminiy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quvvat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quyidagicha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 = (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0,0015 Q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en-US" sz="2000" baseline="-25000" dirty="0" err="1"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+K</a:t>
            </a:r>
            <a:r>
              <a:rPr lang="en-US" sz="2000" baseline="-250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*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en-US" sz="2000" baseline="-25000" dirty="0" err="1"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* V+_ 0.0027 Q H)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en-US" sz="2000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(+)  -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lentaning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xarakati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qiyalikda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yuqoriga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bo`lsa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(-)  -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lentaning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xarakati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qiyalikda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pastga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bo`lsa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en-US" sz="2000" baseline="-25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en-US" sz="2000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- 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yuk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tashiladigon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yulning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gorizantal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proyektsiyasi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m;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V -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lentaning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tezligi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m/s;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H -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qiyalikning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balandligi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uz-Cyrl-UZ" sz="2000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lenta </a:t>
            </a:r>
            <a:r>
              <a:rPr lang="uz-Cyrl-UZ" sz="2000" dirty="0">
                <a:latin typeface="Arial" panose="020B0604020202020204" pitchFamily="34" charset="0"/>
                <a:cs typeface="Arial" panose="020B0604020202020204" pitchFamily="34" charset="0"/>
              </a:rPr>
              <a:t>eni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xisobga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oluvchi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koef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uz-Cyrl-UZ" sz="2000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2000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uz-Cyrl-UZ" sz="2000" dirty="0">
                <a:latin typeface="Arial" panose="020B0604020202020204" pitchFamily="34" charset="0"/>
                <a:cs typeface="Arial" panose="020B0604020202020204" pitchFamily="34" charset="0"/>
              </a:rPr>
              <a:t>lenta uzunligi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xisobga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oluvchi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koef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723079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607223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Lenta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mm 400-    500-    600-   800-   100-    1200-   1400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en-US" sz="2000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-0,012  0,015  0,020  0,024  0,030  0,035  0,040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Yo`l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uzunligi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metr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&lt;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15..     15…  30    30..45……&gt; 40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en-US" sz="2000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= 1,25          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1,12        1,05         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  1,00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1600" dirty="0" smtClean="0"/>
              <a:t> </a:t>
            </a:r>
            <a:endParaRPr lang="uz-Latn-UZ" sz="1600" dirty="0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548680"/>
            <a:ext cx="8712968" cy="6120680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Yuritmani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barabandagi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tortuvchi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kuch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indent="0" algn="ctr">
              <a:lnSpc>
                <a:spcPct val="150000"/>
              </a:lnSpc>
              <a:buNone/>
            </a:pP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F</a:t>
            </a:r>
            <a:r>
              <a:rPr lang="en-US" sz="2000" baseline="-25000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= P / V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0" indent="0" algn="ctr">
              <a:lnSpc>
                <a:spcPct val="150000"/>
              </a:lnSpc>
              <a:buNone/>
            </a:pP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Lentali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konveyerlarda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yuritma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elektromator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mufti,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reduktlor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tortuvchi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barabanlardan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iborat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Ixcham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konstruksiya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maqsadida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mator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reduktorni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barabanni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ichiga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joylashtirilgan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xolat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xam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bo`ladi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Bunda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konstruksiya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murakkablashadi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Xisoblangan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quvvat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u="sng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bo`yicha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katalokdan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elektromator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tanlanadi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Bunda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aniqlik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+ - 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5%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gacha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bo`lishi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780511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600079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Elektromatorni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aylanish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soni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bo`yicha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uzatmalar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soni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aniqlanadi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U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= n /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en-US" sz="2000" baseline="-25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;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Bu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erda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n-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mator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aylanish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soni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en-US" sz="2000" baseline="-25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baraban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aylanishlar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soni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bo`lib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qiyudagicha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aniqlanadi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en-US" sz="2000" baseline="-25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=60 v/p*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sz="2000" baseline="-25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Quvvat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va uzatmalar soni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U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bo`yicha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jadvaldandan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standart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reduktor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tanlanadi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bunda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xam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+-  5%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aniqlik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qabul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Yopiq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tishli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reduktor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bo`lgani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yaxshi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FIK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yuqori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endParaRPr lang="uz-Latn-UZ" sz="1600" dirty="0" smtClean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548680"/>
            <a:ext cx="8496944" cy="604867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Barabanlar</a:t>
            </a:r>
            <a:endParaRPr lang="uz-Latn-U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 smtClean="0"/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Lentali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konveyelning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uchiga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oxiriga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tortuvchi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baraban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ikkinchi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uchiga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taranglovchi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baraban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qo`yiladi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Agar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konveyerda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burulish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joyi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bo`lsa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burovchi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baraban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xam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qo`yiladi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Barabanlar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quyma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payvandli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bo`ladi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Tortuvchi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barabanning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tashqi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yuzasi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lentani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barabanning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o`rtasidan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qochirmaslik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qavariq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qilinadi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Qabariqlik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t =0,005 B</a:t>
            </a:r>
            <a:r>
              <a:rPr lang="en-US" sz="2000" baseline="-25000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bo`lishi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Amaliyotda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t=1,5….5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qilinadi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Uzun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quvvati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katta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konveyerlarda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baraban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usti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lenta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ilashishini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oshirish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rezina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yogoch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qoplanadi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97991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79512" y="332656"/>
            <a:ext cx="8784976" cy="6336704"/>
          </a:xfrm>
        </p:spPr>
        <p:txBody>
          <a:bodyPr>
            <a:normAutofit lnSpcReduction="10000"/>
          </a:bodyPr>
          <a:lstStyle/>
          <a:p>
            <a:endParaRPr lang="en-US" sz="1600" dirty="0" smtClean="0"/>
          </a:p>
          <a:p>
            <a:pPr marL="0" indent="0" algn="ctr">
              <a:buNone/>
            </a:pP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Rezina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ip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matoli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lentada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sz="2000" baseline="-25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=(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125….150) * Z,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mm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; 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po`lat lentada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sz="2000" baseline="-25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= (800…1200) * b;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Z 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lentadagi 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ip matoning qatlamlari 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soni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b 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lentaning qalinligi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Taranglovchi 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baraban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diametri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sz="2000" baseline="-25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= 2D</a:t>
            </a:r>
            <a:r>
              <a:rPr lang="en-US" sz="2000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 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/ 3;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Burovchi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baraban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diametri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sz="2000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= 0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5D</a:t>
            </a:r>
            <a:r>
              <a:rPr lang="en-US" sz="2000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; 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Xisoblangan 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diametirlarining o`lchamlari GOST bo`yicha standart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o`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lchamlarga yaqinlarini olinadi. 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D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iametrning standart o`lchamlari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160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250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320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400, 500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630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800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1000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1250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1600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2000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2500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Barabanlarining 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uzunligi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 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sz="2000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= B + 100 mm;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erda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B-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lentaning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uz-Latn-UZ" sz="16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476672"/>
            <a:ext cx="7886700" cy="6048672"/>
          </a:xfrm>
        </p:spPr>
        <p:txBody>
          <a:bodyPr/>
          <a:lstStyle/>
          <a:p>
            <a:pPr marL="0" indent="0" algn="ctr">
              <a:buNone/>
            </a:pPr>
            <a:endParaRPr lang="en-US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Taranglovchi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qurilma</a:t>
            </a: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uz-Latn-U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 smtClean="0"/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Taranglovchi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qurilma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lenta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baraban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orasidagi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ilashishni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yaxshilashga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lentani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ko`taruvchi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ro`liklarda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osilib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qolishini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yo`qatishga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lentani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tarang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ushlab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turishiga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xizmat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Taragnlovchi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qurilma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konveyerning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uchiga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tortuvchi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barabani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yuk)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qo`yiladi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Qurilma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2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xil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bo`ladi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mexanik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vintli-purjinali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);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 -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yukli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.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542448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5929354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Vint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yuk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barabanni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tortib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lentani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taranglatadi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Lentani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tomonlari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bir-biriga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paralel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bo`lganda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barabanni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tortishga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bo`ladigon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kuch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vintli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vint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purjinali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kurilma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 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=(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</a:t>
            </a:r>
            <a:r>
              <a:rPr lang="en-US" sz="2000" baseline="-25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+F</a:t>
            </a:r>
            <a:r>
              <a:rPr lang="en-US" sz="2000" baseline="-25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+F</a:t>
            </a:r>
            <a:r>
              <a:rPr lang="en-US" sz="2000" baseline="-25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);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</a:t>
            </a:r>
            <a:r>
              <a:rPr lang="en-US" sz="2000" baseline="-25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lentani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tortuvchi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tomonidagi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kuch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;  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F</a:t>
            </a:r>
            <a:r>
              <a:rPr lang="en-US" sz="2000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c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tortuvchi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</a:t>
            </a:r>
            <a:r>
              <a:rPr lang="en-US" sz="2000" baseline="-25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polzunli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karshilik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kuchi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Lentani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ko`tarib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turuvchi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ro`liklar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konveyerning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asosiy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ko`p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sonli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uzeli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xisoblanadi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Rolik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o`rniga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yogochdan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aylanmaydigon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tayanch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lekin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bunda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lenta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tez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yeyiladi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Energiya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ko`p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ketadi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Ishqalanish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qarshiligi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ko`pligi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sababli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Ro`liklar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quvurlardan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payvandlash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cho`yanlardan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quyish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yo`li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tayyorllanadi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Ro`lik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o`qqa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podchipnik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o`tiradi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160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79512" y="188640"/>
            <a:ext cx="8784976" cy="6480720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6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Rolik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bajarishi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bo`yicha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2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xil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6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-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yuqoridagi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pastki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xolostoy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6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Roliklar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konstruksiyasi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bo`yicha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6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silindrik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tarnovsimon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6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Ro`liklarning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diametri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108, 127, 159 mm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6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Uzunligi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lentaning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enidan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100…200 mm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ko`proq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bo`lavdi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 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6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L = B +(100…200); 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6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ro`liklar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orasi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 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 l</a:t>
            </a:r>
            <a:r>
              <a:rPr lang="en-US" sz="2000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= A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0,625 * B; 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1" indent="0">
              <a:lnSpc>
                <a:spcPct val="160000"/>
              </a:lnSpc>
              <a:buNone/>
            </a:pPr>
            <a:r>
              <a:rPr lang="en-US" sz="17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B -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lentaning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eni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uz-Latn-UZ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6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A -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yukning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solishtirma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ogirligi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koef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bo`lib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 = 1 t \ m</a:t>
            </a:r>
            <a:r>
              <a:rPr lang="en-US" sz="20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gacha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bo`lganda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A=1750, 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6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1 t \ m</a:t>
            </a:r>
            <a:r>
              <a:rPr lang="en-US" sz="20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ko`p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bo`lganda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 = 1550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mm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olinadi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sz="1600" dirty="0" smtClean="0"/>
              <a:t> </a:t>
            </a:r>
            <a:endParaRPr lang="uz-Latn-UZ" sz="1600" dirty="0" smtClean="0"/>
          </a:p>
          <a:p>
            <a:endParaRPr lang="uz-Latn-UZ" sz="16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79512" y="188640"/>
            <a:ext cx="8784976" cy="633670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Xolostoy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roliklar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orasidagi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masofa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en-US" sz="2000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x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= 2 * l</a:t>
            </a:r>
            <a:r>
              <a:rPr lang="en-US" sz="2000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Konveyerni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yuklash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joylarda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oraliq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masofa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l </a:t>
            </a:r>
            <a:r>
              <a:rPr lang="en-US" sz="2000" baseline="-25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yuklash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= l</a:t>
            </a:r>
            <a:r>
              <a:rPr lang="en-US" sz="2000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- 500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mm;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Agar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donali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yuk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bo`lsa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yuklash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joyida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yuk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kamida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2 ta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ro`likka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tushishi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Sochiluvchan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yuklarni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lentaga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tarnovlash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tushiriladi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Tarnov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teshigining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uzunligi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sz="2000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1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= (0,6… 0,7) B;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Yuklash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ko`proq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konveyer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uchida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taranglovchi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baraban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oldidan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bo`ladi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1600" dirty="0" smtClean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332656"/>
            <a:ext cx="7886700" cy="5844307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Yuklashga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sarf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bo`ladigan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quvvat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uz-Latn-UZ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 = (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0,05…0,1) * v*L</a:t>
            </a:r>
            <a:r>
              <a:rPr lang="en-US" sz="2000" baseline="-25000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kVt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; 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Yukni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tushirish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tortuvchi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baraban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oldida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tushirgich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varonka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bo`ladi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Tushirishga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sarf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bo`ladigon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quvvat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: 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 = 0,0075 * Q * B,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kVt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Konveyerni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yaxshi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ishlashi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asosan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lentaga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yopishib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qolgan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narsalardan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tozalab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turishi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buning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metkali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aylanuvchi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baraban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boshqa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qurilmalar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ishlatiladi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.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6221823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476672"/>
            <a:ext cx="8568952" cy="6120680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ru-RU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Zanjirli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konveyerlar</a:t>
            </a:r>
            <a:endParaRPr lang="en-US" sz="2400" dirty="0"/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Zanjirli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konveyerlar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yuqori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temperaturali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oʻta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qoʻpol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katta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donali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yuklarni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lentali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konveyerlar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tashiy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olmaydigan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yuklarni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tashish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ishlatiladi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Tortuvchi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organ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sifatida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xil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turdagi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plastinkali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payvand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zanjirlar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qoʻllaniladi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Odatda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plastinkali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vtulka-rolikli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zanjirlar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koʻproq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ishlatiladi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Zanjirli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tortuvchi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organning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kamchiligi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sharnir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sonining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koʻpligi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tez-tez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koʻzdan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kechirish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toʻxtovsiz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moylab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turishni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talab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Yuqori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tezlikda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sharnirlarning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yeyilishi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zvenolarning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uzayishi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natijasida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zanjirlar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solqilanib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qoladi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Odatda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konveyerlarda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zanjirlar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tezligi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0,6…1,0 m/s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boʻladi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6045329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6000792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Zanjirlarning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mustahkamlik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zaxirasi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koeffitsiyenti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boʻyicha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uzuvchi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umumiy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kuch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GOSTdan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tanlanadi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1600" dirty="0" smtClean="0"/>
              <a:t> </a:t>
            </a:r>
            <a:endParaRPr lang="uz-Latn-UZ" sz="1600" b="1" dirty="0" smtClean="0"/>
          </a:p>
          <a:p>
            <a:pPr marL="0" indent="0">
              <a:buNone/>
            </a:pPr>
            <a:r>
              <a:rPr lang="uz-Latn-UZ" sz="1600" dirty="0" smtClean="0"/>
              <a:t> </a:t>
            </a:r>
            <a:r>
              <a:rPr lang="uz-Latn-UZ" sz="1600" dirty="0" smtClean="0"/>
              <a:t>                                                                  </a:t>
            </a:r>
            <a:r>
              <a:rPr lang="en-US" sz="1600" dirty="0" smtClean="0"/>
              <a:t> </a:t>
            </a:r>
            <a:endParaRPr lang="uz-Latn-UZ" sz="1600" b="1" dirty="0" smtClean="0"/>
          </a:p>
          <a:p>
            <a:pPr marL="0" indent="0">
              <a:buNone/>
            </a:pPr>
            <a:r>
              <a:rPr lang="en-US" sz="1600" dirty="0" smtClean="0"/>
              <a:t>		</a:t>
            </a:r>
            <a:endParaRPr lang="uz-Latn-UZ" sz="1600" b="1" dirty="0" smtClean="0"/>
          </a:p>
          <a:p>
            <a:pPr marL="0" indent="0"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yerda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konveyer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zanjiridagi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maksimal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taranglik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kuchi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Agar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ikki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zanjirli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konveyer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ishlatilsa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u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holda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1600" dirty="0" smtClean="0"/>
              <a:t> </a:t>
            </a:r>
            <a:endParaRPr lang="uz-Latn-UZ" sz="1600" b="1" dirty="0" smtClean="0"/>
          </a:p>
          <a:p>
            <a:pPr marL="0" indent="0">
              <a:buNone/>
            </a:pPr>
            <a:r>
              <a:rPr lang="uz-Latn-UZ" sz="1600" dirty="0" smtClean="0"/>
              <a:t>                                                                   </a:t>
            </a:r>
            <a:endParaRPr lang="uz-Latn-UZ" sz="1600" b="1" dirty="0" smtClean="0"/>
          </a:p>
          <a:p>
            <a:pPr marL="0" indent="0">
              <a:buNone/>
            </a:pPr>
            <a:r>
              <a:rPr lang="en-US" sz="1600" dirty="0" smtClean="0"/>
              <a:t> </a:t>
            </a:r>
            <a:endParaRPr lang="uz-Latn-UZ" sz="1600" b="1" dirty="0" smtClean="0"/>
          </a:p>
          <a:p>
            <a:pPr marL="0" indent="0"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yerda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Latn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zanjirdagi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eng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katta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hisobiy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kuch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uz-Latn-UZ" sz="1600" dirty="0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z-Latn-UZ"/>
          </a:p>
        </p:txBody>
      </p:sp>
      <p:graphicFrame>
        <p:nvGraphicFramePr>
          <p:cNvPr id="1025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44856267"/>
              </p:ext>
            </p:extLst>
          </p:nvPr>
        </p:nvGraphicFramePr>
        <p:xfrm>
          <a:off x="3314757" y="1654615"/>
          <a:ext cx="1257243" cy="4000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1" name="Формула" r:id="rId3" imgW="787400" imgH="241300" progId="Equation.3">
                  <p:embed/>
                </p:oleObj>
              </mc:Choice>
              <mc:Fallback>
                <p:oleObj name="Формула" r:id="rId3" imgW="787400" imgH="241300" progId="Equation.3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14757" y="1654615"/>
                        <a:ext cx="1257243" cy="40003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z-Latn-UZ"/>
          </a:p>
        </p:txBody>
      </p:sp>
      <p:graphicFrame>
        <p:nvGraphicFramePr>
          <p:cNvPr id="1027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65691966"/>
              </p:ext>
            </p:extLst>
          </p:nvPr>
        </p:nvGraphicFramePr>
        <p:xfrm>
          <a:off x="3306001" y="3573442"/>
          <a:ext cx="1771570" cy="4000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2" name="Формула" r:id="rId5" imgW="1193800" imgH="228600" progId="Equation.3">
                  <p:embed/>
                </p:oleObj>
              </mc:Choice>
              <mc:Fallback>
                <p:oleObj name="Формула" r:id="rId5" imgW="1193800" imgH="22860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06001" y="3573442"/>
                        <a:ext cx="1771570" cy="40003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z-Latn-UZ"/>
          </a:p>
        </p:txBody>
      </p:sp>
      <p:graphicFrame>
        <p:nvGraphicFramePr>
          <p:cNvPr id="102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73752171"/>
              </p:ext>
            </p:extLst>
          </p:nvPr>
        </p:nvGraphicFramePr>
        <p:xfrm>
          <a:off x="1835696" y="4149080"/>
          <a:ext cx="428596" cy="4285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3" name="Формула" r:id="rId7" imgW="266584" imgH="228501" progId="Equation.3">
                  <p:embed/>
                </p:oleObj>
              </mc:Choice>
              <mc:Fallback>
                <p:oleObj name="Формула" r:id="rId7" imgW="266584" imgH="228501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5696" y="4149080"/>
                        <a:ext cx="428596" cy="42859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548680"/>
            <a:ext cx="7886700" cy="5976664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 dirty="0" smtClean="0"/>
              <a:t>	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/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Mustahkamlik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zaxirasi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konveyerning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ma`suliyatlik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darajasiga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trassa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turiga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shuningdek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ishlash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sharoitiga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bog`liq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boʻladi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Odatda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mas`uliyati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kam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gorizontal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konveyerlarda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mas`uliyatligi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yuqori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konveyerlar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ya`ni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eskalatorlar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oʻta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qiya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konveyer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.</a:t>
            </a:r>
            <a:endParaRPr lang="uz-Latn-UZ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Zanjirli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konveyerlarda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xil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yuklarni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tashish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plastinkalar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qirg`ichlar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balonchalar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kovshlar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aravachlar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maxsus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qisqichlar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hokazolar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oʻrnatiladi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2475104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79512" y="116632"/>
            <a:ext cx="8784976" cy="6408712"/>
          </a:xfrm>
        </p:spPr>
        <p:txBody>
          <a:bodyPr>
            <a:normAutofit fontScale="92500" lnSpcReduction="10000"/>
          </a:bodyPr>
          <a:lstStyle/>
          <a:p>
            <a:pPr marL="0" lvl="0" indent="0" algn="ctr">
              <a:lnSpc>
                <a:spcPct val="150000"/>
              </a:lnSpc>
              <a:buNone/>
            </a:pP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Plastinali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konveyerlar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Plastinkali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konveyerlar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xil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sochiluvchan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donali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materiallarni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gorizontal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qiya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(30-60)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yoʻnalishlarda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tashish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ishlatiladi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Plastinkali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konveyerlar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qadoqlangan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donali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shuningdek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issiq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yuklar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ishlatiladi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.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Plastinkali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konveyerda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plastinka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(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nastilyani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yukni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ko`taradigan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organ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zanjirning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plastinkasiga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ugolok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biriktiriladi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.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Koʻpincha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plastinkali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konveyerlardan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yuk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tashish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birga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texnologik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operatsiyalarda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toblash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sovitish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yuvish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boʻyash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quritish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yig`ish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hakazo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ishlarda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foydalaniladi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Bunday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konveyerlarning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unumdorligi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200 t/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soat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gacha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tezligi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1 m/s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gacha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tashish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uzunligi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2 km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gacha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boʻladi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Plastinkali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konveyerlar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toʻshamasining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konstruktsiyasi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trassa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konfiguratsiyasi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vazifasiga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qarab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turlicha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boʻladi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Vazifasi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boʻyicha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statsionar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kuchma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konveyerlarga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boʻlinadi.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Koʻchma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konveyerlardan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odatda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yuklash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v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tushirish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ishlarida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foydalanadi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uz-Latn-UZ" sz="1600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4581128"/>
            <a:ext cx="8229600" cy="1919706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Plastinkali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konveyer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Plastinkali konveyer stanina 1 yetaklovchi yulduzcha 2, yuritma 3, plastinkali zanjir 4, yuklovchi qurilma 5, yetaklanuvchi yulduzcha 6, taranglovchi qurilma 7, tushama 8, boʻshatuvchi qurilma 9 lardan iborat.</a:t>
            </a: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uz-Latn-UZ" sz="1600" dirty="0"/>
          </a:p>
        </p:txBody>
      </p:sp>
      <p:pic>
        <p:nvPicPr>
          <p:cNvPr id="4" name="Рисунок 3" descr="Image1"/>
          <p:cNvPicPr/>
          <p:nvPr/>
        </p:nvPicPr>
        <p:blipFill>
          <a:blip r:embed="rId2">
            <a:lum bright="-6000" contrast="5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4" t="2922" b="4376"/>
          <a:stretch>
            <a:fillRect/>
          </a:stretch>
        </p:blipFill>
        <p:spPr bwMode="auto">
          <a:xfrm>
            <a:off x="928662" y="214290"/>
            <a:ext cx="7215238" cy="421484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6072230"/>
          </a:xfrm>
        </p:spPr>
        <p:txBody>
          <a:bodyPr/>
          <a:lstStyle/>
          <a:p>
            <a:pPr marL="0" indent="0" algn="ctr">
              <a:buNone/>
            </a:pP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E`tiboringiz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raxmat</a:t>
            </a:r>
            <a:r>
              <a:rPr lang="en-US" sz="320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smtClean="0"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  <a:r>
              <a:rPr lang="en-US" sz="3200" dirty="0" smtClean="0"/>
              <a:t> </a:t>
            </a:r>
            <a:endParaRPr lang="uz-Latn-UZ" sz="3200" dirty="0" smtClean="0"/>
          </a:p>
          <a:p>
            <a:endParaRPr lang="uz-Latn-U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266</TotalTime>
  <Words>148</Words>
  <Application>Microsoft Office PowerPoint</Application>
  <PresentationFormat>Экран (4:3)</PresentationFormat>
  <Paragraphs>243</Paragraphs>
  <Slides>30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6" baseType="lpstr">
      <vt:lpstr>Arial</vt:lpstr>
      <vt:lpstr>Calibri</vt:lpstr>
      <vt:lpstr>Calibri Light</vt:lpstr>
      <vt:lpstr>Wingdings 3</vt:lpstr>
      <vt:lpstr>Тема Office</vt:lpstr>
      <vt:lpstr>Формула</vt:lpstr>
      <vt:lpstr>Презентация PowerPoint</vt:lpstr>
      <vt:lpstr>1. Tashish mashinalari 2. Lentali konveyerlar 3. Zanjirli konveyerlar 4. Plastinkali konveyerlar 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Shoyatbek</dc:creator>
  <cp:lastModifiedBy>USER</cp:lastModifiedBy>
  <cp:revision>23</cp:revision>
  <dcterms:created xsi:type="dcterms:W3CDTF">2015-12-01T03:29:57Z</dcterms:created>
  <dcterms:modified xsi:type="dcterms:W3CDTF">2016-01-12T09:18:09Z</dcterms:modified>
</cp:coreProperties>
</file>