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88" r:id="rId5"/>
    <p:sldId id="287" r:id="rId6"/>
    <p:sldId id="259" r:id="rId7"/>
    <p:sldId id="260" r:id="rId8"/>
    <p:sldId id="292" r:id="rId9"/>
    <p:sldId id="261" r:id="rId10"/>
    <p:sldId id="293" r:id="rId11"/>
    <p:sldId id="298" r:id="rId12"/>
    <p:sldId id="262" r:id="rId13"/>
    <p:sldId id="297" r:id="rId14"/>
    <p:sldId id="263" r:id="rId15"/>
    <p:sldId id="296" r:id="rId16"/>
    <p:sldId id="264" r:id="rId17"/>
    <p:sldId id="265" r:id="rId18"/>
    <p:sldId id="266" r:id="rId19"/>
    <p:sldId id="267" r:id="rId20"/>
    <p:sldId id="268" r:id="rId21"/>
    <p:sldId id="269" r:id="rId22"/>
    <p:sldId id="271" r:id="rId23"/>
    <p:sldId id="273" r:id="rId24"/>
    <p:sldId id="274" r:id="rId25"/>
    <p:sldId id="275" r:id="rId26"/>
    <p:sldId id="276" r:id="rId27"/>
    <p:sldId id="277" r:id="rId28"/>
    <p:sldId id="285" r:id="rId29"/>
    <p:sldId id="289" r:id="rId30"/>
    <p:sldId id="286"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4D8BC40-EA7B-4E0D-9F0C-F6402E347640}" type="datetimeFigureOut">
              <a:rPr lang="ru-RU" smtClean="0"/>
              <a:t>13.04.2021</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17ECD26A-D0D1-4F0E-AA1B-0D610AB5C6DA}" type="slidenum">
              <a:rPr lang="ru-RU" smtClean="0"/>
              <a:t>‹#›</a:t>
            </a:fld>
            <a:endParaRPr lang="ru-RU"/>
          </a:p>
        </p:txBody>
      </p:sp>
    </p:spTree>
    <p:extLst>
      <p:ext uri="{BB962C8B-B14F-4D97-AF65-F5344CB8AC3E}">
        <p14:creationId xmlns:p14="http://schemas.microsoft.com/office/powerpoint/2010/main" val="2736126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D8BC40-EA7B-4E0D-9F0C-F6402E347640}" type="datetimeFigureOut">
              <a:rPr lang="ru-RU" smtClean="0"/>
              <a:t>13.04.2021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7ECD26A-D0D1-4F0E-AA1B-0D610AB5C6DA}" type="slidenum">
              <a:rPr lang="ru-RU" smtClean="0"/>
              <a:t>‹#›</a:t>
            </a:fld>
            <a:endParaRPr lang="ru-RU"/>
          </a:p>
        </p:txBody>
      </p:sp>
    </p:spTree>
    <p:extLst>
      <p:ext uri="{BB962C8B-B14F-4D97-AF65-F5344CB8AC3E}">
        <p14:creationId xmlns:p14="http://schemas.microsoft.com/office/powerpoint/2010/main" val="1842169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D8BC40-EA7B-4E0D-9F0C-F6402E347640}" type="datetimeFigureOut">
              <a:rPr lang="ru-RU" smtClean="0"/>
              <a:t>13.04.2021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7ECD26A-D0D1-4F0E-AA1B-0D610AB5C6DA}" type="slidenum">
              <a:rPr lang="ru-RU" smtClean="0"/>
              <a:t>‹#›</a:t>
            </a:fld>
            <a:endParaRPr lang="ru-RU"/>
          </a:p>
        </p:txBody>
      </p:sp>
    </p:spTree>
    <p:extLst>
      <p:ext uri="{BB962C8B-B14F-4D97-AF65-F5344CB8AC3E}">
        <p14:creationId xmlns:p14="http://schemas.microsoft.com/office/powerpoint/2010/main" val="117128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4D8BC40-EA7B-4E0D-9F0C-F6402E347640}" type="datetimeFigureOut">
              <a:rPr lang="ru-RU" smtClean="0"/>
              <a:t>13.04.2021</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17ECD26A-D0D1-4F0E-AA1B-0D610AB5C6DA}" type="slidenum">
              <a:rPr lang="ru-RU" smtClean="0"/>
              <a:t>‹#›</a:t>
            </a:fld>
            <a:endParaRPr lang="ru-RU"/>
          </a:p>
        </p:txBody>
      </p:sp>
    </p:spTree>
    <p:extLst>
      <p:ext uri="{BB962C8B-B14F-4D97-AF65-F5344CB8AC3E}">
        <p14:creationId xmlns:p14="http://schemas.microsoft.com/office/powerpoint/2010/main" val="8367778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4D8BC40-EA7B-4E0D-9F0C-F6402E347640}" type="datetimeFigureOut">
              <a:rPr lang="ru-RU" smtClean="0"/>
              <a:t>13.04.2021</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17ECD26A-D0D1-4F0E-AA1B-0D610AB5C6DA}" type="slidenum">
              <a:rPr lang="ru-RU" smtClean="0"/>
              <a:t>‹#›</a:t>
            </a:fld>
            <a:endParaRPr lang="ru-RU"/>
          </a:p>
        </p:txBody>
      </p:sp>
    </p:spTree>
    <p:extLst>
      <p:ext uri="{BB962C8B-B14F-4D97-AF65-F5344CB8AC3E}">
        <p14:creationId xmlns:p14="http://schemas.microsoft.com/office/powerpoint/2010/main" val="3483797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4D8BC40-EA7B-4E0D-9F0C-F6402E347640}" type="datetimeFigureOut">
              <a:rPr lang="ru-RU" smtClean="0"/>
              <a:t>13.04.2021</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17ECD26A-D0D1-4F0E-AA1B-0D610AB5C6DA}" type="slidenum">
              <a:rPr lang="ru-RU" smtClean="0"/>
              <a:t>‹#›</a:t>
            </a:fld>
            <a:endParaRPr lang="ru-RU"/>
          </a:p>
        </p:txBody>
      </p:sp>
    </p:spTree>
    <p:extLst>
      <p:ext uri="{BB962C8B-B14F-4D97-AF65-F5344CB8AC3E}">
        <p14:creationId xmlns:p14="http://schemas.microsoft.com/office/powerpoint/2010/main" val="1837537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D8BC40-EA7B-4E0D-9F0C-F6402E347640}" type="datetimeFigureOut">
              <a:rPr lang="ru-RU" smtClean="0"/>
              <a:t>13.04.2021</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17ECD26A-D0D1-4F0E-AA1B-0D610AB5C6DA}" type="slidenum">
              <a:rPr lang="ru-RU" smtClean="0"/>
              <a:t>‹#›</a:t>
            </a:fld>
            <a:endParaRPr lang="ru-RU"/>
          </a:p>
        </p:txBody>
      </p:sp>
    </p:spTree>
    <p:extLst>
      <p:ext uri="{BB962C8B-B14F-4D97-AF65-F5344CB8AC3E}">
        <p14:creationId xmlns:p14="http://schemas.microsoft.com/office/powerpoint/2010/main" val="1831406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4D8BC40-EA7B-4E0D-9F0C-F6402E347640}" type="datetimeFigureOut">
              <a:rPr lang="ru-RU" smtClean="0"/>
              <a:t>13.04.2021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17ECD26A-D0D1-4F0E-AA1B-0D610AB5C6DA}" type="slidenum">
              <a:rPr lang="ru-RU" smtClean="0"/>
              <a:t>‹#›</a:t>
            </a:fld>
            <a:endParaRPr lang="ru-RU"/>
          </a:p>
        </p:txBody>
      </p:sp>
    </p:spTree>
    <p:extLst>
      <p:ext uri="{BB962C8B-B14F-4D97-AF65-F5344CB8AC3E}">
        <p14:creationId xmlns:p14="http://schemas.microsoft.com/office/powerpoint/2010/main" val="31279613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4D8BC40-EA7B-4E0D-9F0C-F6402E347640}" type="datetimeFigureOut">
              <a:rPr lang="ru-RU" smtClean="0"/>
              <a:t>13.04.2021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7ECD26A-D0D1-4F0E-AA1B-0D610AB5C6DA}" type="slidenum">
              <a:rPr lang="ru-RU" smtClean="0"/>
              <a:t>‹#›</a:t>
            </a:fld>
            <a:endParaRPr lang="ru-RU"/>
          </a:p>
        </p:txBody>
      </p:sp>
    </p:spTree>
    <p:extLst>
      <p:ext uri="{BB962C8B-B14F-4D97-AF65-F5344CB8AC3E}">
        <p14:creationId xmlns:p14="http://schemas.microsoft.com/office/powerpoint/2010/main" val="1521461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D8BC40-EA7B-4E0D-9F0C-F6402E347640}" type="datetimeFigureOut">
              <a:rPr lang="ru-RU" smtClean="0"/>
              <a:t>13.04.2021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7ECD26A-D0D1-4F0E-AA1B-0D610AB5C6DA}" type="slidenum">
              <a:rPr lang="ru-RU" smtClean="0"/>
              <a:t>‹#›</a:t>
            </a:fld>
            <a:endParaRPr lang="ru-RU"/>
          </a:p>
        </p:txBody>
      </p:sp>
    </p:spTree>
    <p:extLst>
      <p:ext uri="{BB962C8B-B14F-4D97-AF65-F5344CB8AC3E}">
        <p14:creationId xmlns:p14="http://schemas.microsoft.com/office/powerpoint/2010/main" val="39080588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D8BC40-EA7B-4E0D-9F0C-F6402E347640}" type="datetimeFigureOut">
              <a:rPr lang="ru-RU" smtClean="0"/>
              <a:t>13.04.2021</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7ECD26A-D0D1-4F0E-AA1B-0D610AB5C6DA}"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565632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4D8BC40-EA7B-4E0D-9F0C-F6402E347640}" type="datetimeFigureOut">
              <a:rPr lang="ru-RU" smtClean="0"/>
              <a:t>13.04.2021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7ECD26A-D0D1-4F0E-AA1B-0D610AB5C6DA}" type="slidenum">
              <a:rPr lang="ru-RU" smtClean="0"/>
              <a:t>‹#›</a:t>
            </a:fld>
            <a:endParaRPr lang="ru-RU"/>
          </a:p>
        </p:txBody>
      </p:sp>
    </p:spTree>
    <p:extLst>
      <p:ext uri="{BB962C8B-B14F-4D97-AF65-F5344CB8AC3E}">
        <p14:creationId xmlns:p14="http://schemas.microsoft.com/office/powerpoint/2010/main" val="4916999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4D8BC40-EA7B-4E0D-9F0C-F6402E347640}" type="datetimeFigureOut">
              <a:rPr lang="ru-RU" smtClean="0"/>
              <a:t>13.04.2021</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7ECD26A-D0D1-4F0E-AA1B-0D610AB5C6DA}"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4448668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4D8BC40-EA7B-4E0D-9F0C-F6402E347640}" type="datetimeFigureOut">
              <a:rPr lang="ru-RU" smtClean="0"/>
              <a:t>13.04.2021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7ECD26A-D0D1-4F0E-AA1B-0D610AB5C6DA}" type="slidenum">
              <a:rPr lang="ru-RU" smtClean="0"/>
              <a:t>‹#›</a:t>
            </a:fld>
            <a:endParaRPr lang="ru-RU"/>
          </a:p>
        </p:txBody>
      </p:sp>
    </p:spTree>
    <p:extLst>
      <p:ext uri="{BB962C8B-B14F-4D97-AF65-F5344CB8AC3E}">
        <p14:creationId xmlns:p14="http://schemas.microsoft.com/office/powerpoint/2010/main" val="1079464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D8BC40-EA7B-4E0D-9F0C-F6402E347640}" type="datetimeFigureOut">
              <a:rPr lang="ru-RU" smtClean="0"/>
              <a:t>13.04.2021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7ECD26A-D0D1-4F0E-AA1B-0D610AB5C6DA}" type="slidenum">
              <a:rPr lang="ru-RU" smtClean="0"/>
              <a:t>‹#›</a:t>
            </a:fld>
            <a:endParaRPr lang="ru-RU"/>
          </a:p>
        </p:txBody>
      </p:sp>
    </p:spTree>
    <p:extLst>
      <p:ext uri="{BB962C8B-B14F-4D97-AF65-F5344CB8AC3E}">
        <p14:creationId xmlns:p14="http://schemas.microsoft.com/office/powerpoint/2010/main" val="38235255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D8BC40-EA7B-4E0D-9F0C-F6402E347640}" type="datetimeFigureOut">
              <a:rPr lang="ru-RU" smtClean="0"/>
              <a:t>13.04.2021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7ECD26A-D0D1-4F0E-AA1B-0D610AB5C6DA}" type="slidenum">
              <a:rPr lang="ru-RU" smtClean="0"/>
              <a:t>‹#›</a:t>
            </a:fld>
            <a:endParaRPr lang="ru-RU"/>
          </a:p>
        </p:txBody>
      </p:sp>
    </p:spTree>
    <p:extLst>
      <p:ext uri="{BB962C8B-B14F-4D97-AF65-F5344CB8AC3E}">
        <p14:creationId xmlns:p14="http://schemas.microsoft.com/office/powerpoint/2010/main" val="32954035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64D8BC40-EA7B-4E0D-9F0C-F6402E347640}" type="datetimeFigureOut">
              <a:rPr lang="ru-RU" smtClean="0"/>
              <a:t>13.04.2021</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17ECD26A-D0D1-4F0E-AA1B-0D610AB5C6DA}" type="slidenum">
              <a:rPr lang="ru-RU" smtClean="0"/>
              <a:t>‹#›</a:t>
            </a:fld>
            <a:endParaRPr lang="ru-RU"/>
          </a:p>
        </p:txBody>
      </p:sp>
    </p:spTree>
    <p:extLst>
      <p:ext uri="{BB962C8B-B14F-4D97-AF65-F5344CB8AC3E}">
        <p14:creationId xmlns:p14="http://schemas.microsoft.com/office/powerpoint/2010/main" val="15343207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24A35-76D8-4993-900E-7DD190805564}"/>
              </a:ext>
            </a:extLst>
          </p:cNvPr>
          <p:cNvSpPr>
            <a:spLocks noGrp="1"/>
          </p:cNvSpPr>
          <p:nvPr>
            <p:ph type="ctrTitle"/>
          </p:nvPr>
        </p:nvSpPr>
        <p:spPr/>
        <p:txBody>
          <a:bodyPr>
            <a:normAutofit/>
          </a:bodyPr>
          <a:lstStyle/>
          <a:p>
            <a:pPr algn="ctr"/>
            <a:r>
              <a:rPr lang="ru-RU" sz="4400" b="1" dirty="0">
                <a:effectLst/>
                <a:latin typeface="Times New Roman" panose="02020603050405020304" pitchFamily="18" charset="0"/>
                <a:ea typeface="Calibri" panose="020F0502020204030204" pitchFamily="34" charset="0"/>
                <a:cs typeface="Times New Roman" panose="02020603050405020304" pitchFamily="18" charset="0"/>
              </a:rPr>
              <a:t>Ekologiyaning nazariy asoslari.</a:t>
            </a:r>
            <a:br>
              <a:rPr lang="ru-RU" sz="4400" dirty="0">
                <a:effectLst/>
                <a:latin typeface="Times New Roman" panose="02020603050405020304" pitchFamily="18" charset="0"/>
                <a:ea typeface="Calibri" panose="020F0502020204030204" pitchFamily="34" charset="0"/>
                <a:cs typeface="Times New Roman" panose="02020603050405020304" pitchFamily="18" charset="0"/>
              </a:rPr>
            </a:br>
            <a:endParaRPr lang="ru-RU" sz="44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ACCB4D37-2E3E-4D25-AD59-E49492B8CDC0}"/>
              </a:ext>
            </a:extLst>
          </p:cNvPr>
          <p:cNvSpPr>
            <a:spLocks noGrp="1"/>
          </p:cNvSpPr>
          <p:nvPr>
            <p:ph type="subTitle" idx="1"/>
          </p:nvPr>
        </p:nvSpPr>
        <p:spPr/>
        <p:txBody>
          <a:bodyPr>
            <a:normAutofit lnSpcReduction="10000"/>
          </a:bodyPr>
          <a:lstStyle/>
          <a:p>
            <a:pPr algn="l"/>
            <a:endParaRPr lang="en-US" dirty="0">
              <a:latin typeface="Times New Roman" panose="02020603050405020304" pitchFamily="18" charset="0"/>
              <a:cs typeface="Times New Roman" panose="02020603050405020304" pitchFamily="18" charset="0"/>
            </a:endParaRPr>
          </a:p>
          <a:p>
            <a:pPr algn="l"/>
            <a:endParaRPr lang="en-US" dirty="0">
              <a:latin typeface="Times New Roman" panose="02020603050405020304" pitchFamily="18" charset="0"/>
              <a:cs typeface="Times New Roman" panose="02020603050405020304" pitchFamily="18" charset="0"/>
            </a:endParaRPr>
          </a:p>
          <a:p>
            <a:pPr algn="l"/>
            <a:r>
              <a:rPr lang="en-US" dirty="0" err="1">
                <a:latin typeface="Times New Roman" panose="02020603050405020304" pitchFamily="18" charset="0"/>
                <a:cs typeface="Times New Roman" panose="02020603050405020304" pitchFamily="18" charset="0"/>
              </a:rPr>
              <a:t>Ma`ruzachi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Musliddin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Xolmatov</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5840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15491A-9D1F-47D2-BBFE-47A9EDF55CBB}"/>
              </a:ext>
            </a:extLst>
          </p:cNvPr>
          <p:cNvSpPr>
            <a:spLocks noGrp="1"/>
          </p:cNvSpPr>
          <p:nvPr>
            <p:ph type="title"/>
          </p:nvPr>
        </p:nvSpPr>
        <p:spPr/>
        <p:txBody>
          <a:bodyPr>
            <a:normAutofit fontScale="90000"/>
          </a:bodyPr>
          <a:lstStyle/>
          <a:p>
            <a:pPr algn="ctr"/>
            <a:r>
              <a:rPr lang="ru-RU" sz="4400" b="1" i="1" dirty="0">
                <a:effectLst/>
                <a:latin typeface="Times New Roman" panose="02020603050405020304" pitchFamily="18" charset="0"/>
                <a:ea typeface="Calibri" panose="020F0502020204030204" pitchFamily="34" charset="0"/>
                <a:cs typeface="Times New Roman" panose="02020603050405020304" pitchFamily="18" charset="0"/>
              </a:rPr>
              <a:t>reja:</a:t>
            </a:r>
            <a:br>
              <a:rPr lang="ru-RU" sz="4400" dirty="0">
                <a:effectLst/>
                <a:latin typeface="Calibri" panose="020F0502020204030204" pitchFamily="34" charset="0"/>
                <a:ea typeface="Calibri" panose="020F0502020204030204" pitchFamily="34" charset="0"/>
                <a:cs typeface="Times New Roman" panose="02020603050405020304" pitchFamily="18" charset="0"/>
              </a:rPr>
            </a:br>
            <a:endParaRPr lang="ru-RU" dirty="0"/>
          </a:p>
        </p:txBody>
      </p:sp>
      <p:sp>
        <p:nvSpPr>
          <p:cNvPr id="3" name="Content Placeholder 2">
            <a:extLst>
              <a:ext uri="{FF2B5EF4-FFF2-40B4-BE49-F238E27FC236}">
                <a16:creationId xmlns:a16="http://schemas.microsoft.com/office/drawing/2014/main" id="{D93C17E4-6E45-47C1-BD15-363F40108859}"/>
              </a:ext>
            </a:extLst>
          </p:cNvPr>
          <p:cNvSpPr>
            <a:spLocks noGrp="1"/>
          </p:cNvSpPr>
          <p:nvPr>
            <p:ph idx="1"/>
          </p:nvPr>
        </p:nvSpPr>
        <p:spPr/>
        <p:txBody>
          <a:bodyPr>
            <a:normAutofit/>
          </a:bodyPr>
          <a:lstStyle/>
          <a:p>
            <a:pPr>
              <a:lnSpc>
                <a:spcPct val="115000"/>
              </a:lnSpc>
              <a:spcAft>
                <a:spcPts val="1000"/>
              </a:spcAft>
            </a:pPr>
            <a:r>
              <a:rPr lang="ru-RU" sz="2800" b="1" dirty="0">
                <a:effectLst/>
                <a:latin typeface="Times New Roman" panose="02020603050405020304" pitchFamily="18" charset="0"/>
                <a:ea typeface="Calibri" panose="020F0502020204030204" pitchFamily="34" charset="0"/>
                <a:cs typeface="Times New Roman" panose="02020603050405020304" pitchFamily="18" charset="0"/>
              </a:rPr>
              <a:t>	Ekologiya fanining rivojlanish tarixi. Fanning maqsadi va vazifalari;</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ru-RU" sz="2800" b="1" dirty="0">
                <a:effectLst/>
                <a:latin typeface="Times New Roman" panose="02020603050405020304" pitchFamily="18" charset="0"/>
                <a:ea typeface="Calibri" panose="020F0502020204030204" pitchFamily="34" charset="0"/>
                <a:cs typeface="Times New Roman" panose="02020603050405020304" pitchFamily="18" charset="0"/>
              </a:rPr>
              <a:t>O‘zbekistondagi atrof-muhit holati;</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ru-RU" sz="2800" b="1" dirty="0">
                <a:effectLst/>
                <a:latin typeface="Times New Roman" panose="02020603050405020304" pitchFamily="18" charset="0"/>
                <a:ea typeface="Calibri" panose="020F0502020204030204" pitchFamily="34" charset="0"/>
                <a:cs typeface="Times New Roman" panose="02020603050405020304" pitchFamily="18" charset="0"/>
              </a:rPr>
              <a:t>	O‘zbekistondagi ekologik muammolar; Insonlarning ishlab chiqarish faoliyatlari bilan atrof-muhit o‘rtasidagi bog‘liqlik.</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51894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84F1D22-C42E-468C-9556-24517C23A8A8}"/>
              </a:ext>
            </a:extLst>
          </p:cNvPr>
          <p:cNvSpPr>
            <a:spLocks noGrp="1"/>
          </p:cNvSpPr>
          <p:nvPr>
            <p:ph idx="1"/>
          </p:nvPr>
        </p:nvSpPr>
        <p:spPr>
          <a:xfrm>
            <a:off x="1803632" y="587229"/>
            <a:ext cx="9550167" cy="5589734"/>
          </a:xfrm>
        </p:spPr>
        <p:txBody>
          <a:bodyPr>
            <a:normAutofit fontScale="85000" lnSpcReduction="10000"/>
          </a:bodyPr>
          <a:lstStyle/>
          <a:p>
            <a:pPr marL="0" indent="0" algn="just">
              <a:lnSpc>
                <a:spcPct val="150000"/>
              </a:lnSpc>
              <a:buNone/>
            </a:pPr>
            <a:endParaRPr lang="en-US" sz="32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r>
              <a:rPr lang="en-US" sz="3200" b="1" dirty="0">
                <a:effectLst/>
                <a:latin typeface="Times New Roman" panose="02020603050405020304" pitchFamily="18" charset="0"/>
                <a:ea typeface="Calibri" panose="020F0502020204030204" pitchFamily="34" charset="0"/>
                <a:cs typeface="Times New Roman" panose="02020603050405020304" pitchFamily="18" charset="0"/>
              </a:rPr>
              <a:t>	</a:t>
            </a:r>
            <a:r>
              <a:rPr lang="uz-Latn-UZ" sz="3200" b="1" dirty="0">
                <a:effectLst/>
                <a:latin typeface="Times New Roman" panose="02020603050405020304" pitchFamily="18" charset="0"/>
                <a:ea typeface="Calibri" panose="020F0502020204030204" pitchFamily="34" charset="0"/>
                <a:cs typeface="Times New Roman" panose="02020603050405020304" pitchFamily="18" charset="0"/>
              </a:rPr>
              <a:t>“Ekologiya”</a:t>
            </a:r>
            <a:r>
              <a:rPr lang="uz-Latn-UZ" sz="3200" dirty="0">
                <a:effectLst/>
                <a:latin typeface="Times New Roman" panose="02020603050405020304" pitchFamily="18" charset="0"/>
                <a:ea typeface="Calibri" panose="020F0502020204030204" pitchFamily="34" charset="0"/>
                <a:cs typeface="Times New Roman" panose="02020603050405020304" pitchFamily="18" charset="0"/>
              </a:rPr>
              <a:t> yunoncha soʹz boʹlib, </a:t>
            </a:r>
            <a:r>
              <a:rPr lang="uz-Latn-UZ" sz="3200" b="1" dirty="0">
                <a:effectLst/>
                <a:latin typeface="Times New Roman" panose="02020603050405020304" pitchFamily="18" charset="0"/>
                <a:ea typeface="Calibri" panose="020F0502020204030204" pitchFamily="34" charset="0"/>
                <a:cs typeface="Times New Roman" panose="02020603050405020304" pitchFamily="18" charset="0"/>
              </a:rPr>
              <a:t>“oykos”– uy</a:t>
            </a:r>
            <a:r>
              <a:rPr lang="uz-Latn-UZ" sz="3200" dirty="0">
                <a:effectLst/>
                <a:latin typeface="Times New Roman" panose="02020603050405020304" pitchFamily="18" charset="0"/>
                <a:ea typeface="Calibri" panose="020F0502020204030204" pitchFamily="34" charset="0"/>
                <a:cs typeface="Times New Roman" panose="02020603050405020304" pitchFamily="18" charset="0"/>
              </a:rPr>
              <a:t> va </a:t>
            </a:r>
            <a:r>
              <a:rPr lang="uz-Latn-UZ" sz="3200" b="1" dirty="0">
                <a:effectLst/>
                <a:latin typeface="Times New Roman" panose="02020603050405020304" pitchFamily="18" charset="0"/>
                <a:ea typeface="Calibri" panose="020F0502020204030204" pitchFamily="34" charset="0"/>
                <a:cs typeface="Times New Roman" panose="02020603050405020304" pitchFamily="18" charset="0"/>
              </a:rPr>
              <a:t>“logos”–fan, taʹlimot</a:t>
            </a:r>
            <a:r>
              <a:rPr lang="uz-Latn-UZ" sz="3200" dirty="0">
                <a:effectLst/>
                <a:latin typeface="Times New Roman" panose="02020603050405020304" pitchFamily="18" charset="0"/>
                <a:ea typeface="Calibri" panose="020F0502020204030204" pitchFamily="34" charset="0"/>
                <a:cs typeface="Times New Roman" panose="02020603050405020304" pitchFamily="18" charset="0"/>
              </a:rPr>
              <a:t> degan maʹnolarni anglatadi. </a:t>
            </a:r>
            <a:r>
              <a:rPr lang="uz-Latn-UZ" sz="3200" b="1" i="1" dirty="0">
                <a:effectLst/>
                <a:latin typeface="Times New Roman" panose="02020603050405020304" pitchFamily="18" charset="0"/>
                <a:ea typeface="Calibri" panose="020F0502020204030204" pitchFamily="34" charset="0"/>
                <a:cs typeface="Times New Roman" panose="02020603050405020304" pitchFamily="18" charset="0"/>
              </a:rPr>
              <a:t>Bu atamani 1866 yilda nemis biolog-darvinist olim Ernest Gekkel “Organizmlar marfologiyasining umumiy prinsiplari” asarida izohlab bergan edi.</a:t>
            </a:r>
            <a:r>
              <a:rPr lang="uz-Latn-UZ" sz="3200" dirty="0">
                <a:effectLst/>
                <a:latin typeface="Times New Roman" panose="02020603050405020304" pitchFamily="18" charset="0"/>
                <a:ea typeface="Calibri" panose="020F0502020204030204" pitchFamily="34" charset="0"/>
                <a:cs typeface="Times New Roman" panose="02020603050405020304" pitchFamily="18" charset="0"/>
              </a:rPr>
              <a:t>  E.Gekkel </a:t>
            </a:r>
            <a:r>
              <a:rPr lang="uz-Latn-UZ" sz="3200" b="1" i="1" dirty="0">
                <a:effectLst/>
                <a:latin typeface="Times New Roman" panose="02020603050405020304" pitchFamily="18" charset="0"/>
                <a:ea typeface="Calibri" panose="020F0502020204030204" pitchFamily="34" charset="0"/>
                <a:cs typeface="Times New Roman" panose="02020603050405020304" pitchFamily="18" charset="0"/>
              </a:rPr>
              <a:t>“Umumiy ekologiya”ni tirik organizmlarning atrof-muhit bilan oʹzaro aloqalarini va taʹsirini oʹrganadigan fan</a:t>
            </a:r>
            <a:r>
              <a:rPr lang="uz-Latn-UZ"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uz-Latn-UZ" sz="3200" b="1" dirty="0">
                <a:effectLst/>
                <a:latin typeface="Times New Roman" panose="02020603050405020304" pitchFamily="18" charset="0"/>
                <a:ea typeface="Calibri" panose="020F0502020204030204" pitchFamily="34" charset="0"/>
                <a:cs typeface="Times New Roman" panose="02020603050405020304" pitchFamily="18" charset="0"/>
              </a:rPr>
              <a:t>–</a:t>
            </a:r>
            <a:r>
              <a:rPr lang="uz-Latn-UZ" sz="3200" dirty="0">
                <a:effectLst/>
                <a:latin typeface="Times New Roman" panose="02020603050405020304" pitchFamily="18" charset="0"/>
                <a:ea typeface="Calibri" panose="020F0502020204030204" pitchFamily="34" charset="0"/>
                <a:cs typeface="Times New Roman" panose="02020603050405020304" pitchFamily="18" charset="0"/>
              </a:rPr>
              <a:t> deb, taʹriflagan edi.</a:t>
            </a:r>
            <a:endParaRPr lang="ru-RU" sz="3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r>
              <a:rPr lang="ru-RU" sz="3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3200" dirty="0"/>
          </a:p>
        </p:txBody>
      </p:sp>
    </p:spTree>
    <p:extLst>
      <p:ext uri="{BB962C8B-B14F-4D97-AF65-F5344CB8AC3E}">
        <p14:creationId xmlns:p14="http://schemas.microsoft.com/office/powerpoint/2010/main" val="10556138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186BA5-3420-42FD-868B-CA7205E19AEA}"/>
              </a:ext>
            </a:extLst>
          </p:cNvPr>
          <p:cNvSpPr>
            <a:spLocks noGrp="1"/>
          </p:cNvSpPr>
          <p:nvPr>
            <p:ph idx="1"/>
          </p:nvPr>
        </p:nvSpPr>
        <p:spPr>
          <a:xfrm>
            <a:off x="2589212" y="1182848"/>
            <a:ext cx="8915400" cy="4728374"/>
          </a:xfrm>
        </p:spPr>
        <p:txBody>
          <a:bodyPr/>
          <a:lstStyle/>
          <a:p>
            <a:pPr marL="0" indent="0" algn="just">
              <a:lnSpc>
                <a:spcPct val="150000"/>
              </a:lnSpc>
              <a:buNone/>
            </a:pP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uz-Latn-UZ" sz="2800" b="1" dirty="0">
                <a:effectLst/>
                <a:latin typeface="Times New Roman" panose="02020603050405020304" pitchFamily="18" charset="0"/>
                <a:ea typeface="Calibri" panose="020F0502020204030204" pitchFamily="34" charset="0"/>
                <a:cs typeface="Times New Roman" panose="02020603050405020304" pitchFamily="18" charset="0"/>
              </a:rPr>
              <a:t>Ekologiya tirik organizmlarning yashash sharoiti va ularning oʹzi yashab turgan muhit bilan oʹzaro murakkab munosabatlari, hamda shu asosda vujudga keladigan qonuniyatlarni oʹrganadi</a:t>
            </a:r>
            <a:r>
              <a:rPr lang="uz-Latn-UZ" sz="2800" dirty="0">
                <a:effectLst/>
                <a:latin typeface="Times New Roman" panose="02020603050405020304" pitchFamily="18" charset="0"/>
                <a:ea typeface="Calibri" panose="020F0502020204030204" pitchFamily="34" charset="0"/>
                <a:cs typeface="Times New Roman" panose="02020603050405020304" pitchFamily="18" charset="0"/>
              </a:rPr>
              <a:t>. Yaʹni tirik mavjudot va uning maʹlum hududiga mos keladigan muhitlaridan iborat tizimlar tabiatini tadqiq etadi. Bu esa </a:t>
            </a:r>
            <a:r>
              <a:rPr lang="uz-Latn-UZ" sz="2800" b="1" i="1" u="sng" dirty="0">
                <a:effectLst/>
                <a:latin typeface="Times New Roman" panose="02020603050405020304" pitchFamily="18" charset="0"/>
                <a:ea typeface="Calibri" panose="020F0502020204030204" pitchFamily="34" charset="0"/>
                <a:cs typeface="Times New Roman" panose="02020603050405020304" pitchFamily="18" charset="0"/>
              </a:rPr>
              <a:t>ekologik tizimlar</a:t>
            </a:r>
            <a:r>
              <a:rPr lang="uz-Latn-UZ" sz="2800" b="1" i="1" dirty="0">
                <a:effectLst/>
                <a:latin typeface="Times New Roman" panose="02020603050405020304" pitchFamily="18" charset="0"/>
                <a:ea typeface="Calibri" panose="020F0502020204030204" pitchFamily="34" charset="0"/>
                <a:cs typeface="Times New Roman" panose="02020603050405020304" pitchFamily="18" charset="0"/>
              </a:rPr>
              <a:t> </a:t>
            </a:r>
            <a:r>
              <a:rPr lang="uz-Latn-UZ" sz="2800" i="1" dirty="0">
                <a:effectLst/>
                <a:latin typeface="Times New Roman" panose="02020603050405020304" pitchFamily="18" charset="0"/>
                <a:ea typeface="Calibri" panose="020F0502020204030204" pitchFamily="34" charset="0"/>
                <a:cs typeface="Times New Roman" panose="02020603050405020304" pitchFamily="18" charset="0"/>
              </a:rPr>
              <a:t>yoki </a:t>
            </a:r>
            <a:r>
              <a:rPr lang="uz-Latn-UZ" sz="2800" b="1" i="1" u="sng" dirty="0">
                <a:effectLst/>
                <a:latin typeface="Times New Roman" panose="02020603050405020304" pitchFamily="18" charset="0"/>
                <a:ea typeface="Calibri" panose="020F0502020204030204" pitchFamily="34" charset="0"/>
                <a:cs typeface="Times New Roman" panose="02020603050405020304" pitchFamily="18" charset="0"/>
              </a:rPr>
              <a:t>ekotizimlar</a:t>
            </a:r>
            <a:r>
              <a:rPr lang="uz-Latn-UZ" sz="2800" b="1" i="1" dirty="0">
                <a:effectLst/>
                <a:latin typeface="Times New Roman" panose="02020603050405020304" pitchFamily="18" charset="0"/>
                <a:ea typeface="Calibri" panose="020F0502020204030204" pitchFamily="34" charset="0"/>
                <a:cs typeface="Times New Roman" panose="02020603050405020304" pitchFamily="18" charset="0"/>
              </a:rPr>
              <a:t> deb ataladi.</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9325171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D94F576-4485-4511-910F-1E08E0D906B9}"/>
              </a:ext>
            </a:extLst>
          </p:cNvPr>
          <p:cNvSpPr/>
          <p:nvPr/>
        </p:nvSpPr>
        <p:spPr>
          <a:xfrm>
            <a:off x="3296872" y="1107347"/>
            <a:ext cx="6417579" cy="449649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ru-RU" b="1" dirty="0">
              <a:ln w="22225">
                <a:solidFill>
                  <a:schemeClr val="accent2"/>
                </a:solidFill>
                <a:prstDash val="solid"/>
              </a:ln>
              <a:solidFill>
                <a:schemeClr val="accent2">
                  <a:lumMod val="40000"/>
                  <a:lumOff val="60000"/>
                </a:schemeClr>
              </a:solidFill>
            </a:endParaRPr>
          </a:p>
        </p:txBody>
      </p:sp>
      <p:pic>
        <p:nvPicPr>
          <p:cNvPr id="5" name="Рисунок 1">
            <a:extLst>
              <a:ext uri="{FF2B5EF4-FFF2-40B4-BE49-F238E27FC236}">
                <a16:creationId xmlns:a16="http://schemas.microsoft.com/office/drawing/2014/main" id="{1AF5E7FD-79FE-4597-890C-A60C47813B3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785287" y="1658620"/>
            <a:ext cx="5661660" cy="3540760"/>
          </a:xfrm>
          <a:prstGeom prst="rect">
            <a:avLst/>
          </a:prstGeom>
          <a:noFill/>
          <a:ln>
            <a:noFill/>
          </a:ln>
        </p:spPr>
      </p:pic>
    </p:spTree>
    <p:extLst>
      <p:ext uri="{BB962C8B-B14F-4D97-AF65-F5344CB8AC3E}">
        <p14:creationId xmlns:p14="http://schemas.microsoft.com/office/powerpoint/2010/main" val="40478076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7E9EE5-D89E-4497-8771-05C177F68FCD}"/>
              </a:ext>
            </a:extLst>
          </p:cNvPr>
          <p:cNvSpPr>
            <a:spLocks noGrp="1"/>
          </p:cNvSpPr>
          <p:nvPr>
            <p:ph type="title"/>
          </p:nvPr>
        </p:nvSpPr>
        <p:spPr>
          <a:xfrm>
            <a:off x="2567031" y="624109"/>
            <a:ext cx="8937581" cy="1926143"/>
          </a:xfrm>
        </p:spPr>
        <p:txBody>
          <a:bodyPr>
            <a:noAutofit/>
          </a:bodyPr>
          <a:lstStyle/>
          <a:p>
            <a:pPr algn="just"/>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uz-Latn-UZ" sz="2800" dirty="0">
                <a:effectLst/>
                <a:latin typeface="Times New Roman" panose="02020603050405020304" pitchFamily="18" charset="0"/>
                <a:ea typeface="Calibri" panose="020F0502020204030204" pitchFamily="34" charset="0"/>
                <a:cs typeface="Times New Roman" panose="02020603050405020304" pitchFamily="18" charset="0"/>
              </a:rPr>
              <a:t>Populyatsiyalar, turlar, biotsenozlar, biogeotsenozlar va biosfera kabi tushunchalar ekologiya fanining asosiy tushunchalari va manbalari hisoblanadi. Shuning uchun umumiy ekologiya 4 boʹlimga boʹlib oʹrganiladi:</a:t>
            </a:r>
            <a:br>
              <a:rPr lang="ru-RU" sz="2800" dirty="0">
                <a:effectLst/>
                <a:latin typeface="Times New Roman" panose="02020603050405020304" pitchFamily="18" charset="0"/>
                <a:ea typeface="Calibri" panose="020F0502020204030204" pitchFamily="34"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976C51F-1B06-4228-A2D9-A4FCFCB41473}"/>
              </a:ext>
            </a:extLst>
          </p:cNvPr>
          <p:cNvSpPr>
            <a:spLocks noGrp="1"/>
          </p:cNvSpPr>
          <p:nvPr>
            <p:ph idx="1"/>
          </p:nvPr>
        </p:nvSpPr>
        <p:spPr>
          <a:xfrm>
            <a:off x="2860646" y="2894202"/>
            <a:ext cx="8643966" cy="3017020"/>
          </a:xfrm>
        </p:spPr>
        <p:txBody>
          <a:bodyPr>
            <a:normAutofit/>
          </a:bodyPr>
          <a:lstStyle/>
          <a:p>
            <a:pPr marL="342900" lvl="0" indent="-342900" algn="just">
              <a:lnSpc>
                <a:spcPct val="115000"/>
              </a:lnSpc>
              <a:spcAft>
                <a:spcPts val="1000"/>
              </a:spcAft>
              <a:buFont typeface="+mj-lt"/>
              <a:buAutoNum type="arabicPeriod"/>
            </a:pPr>
            <a:r>
              <a:rPr lang="uz-Latn-UZ" sz="2400" b="1" dirty="0">
                <a:effectLst/>
                <a:latin typeface="Times New Roman" panose="02020603050405020304" pitchFamily="18" charset="0"/>
                <a:ea typeface="Calibri" panose="020F0502020204030204" pitchFamily="34" charset="0"/>
                <a:cs typeface="Times New Roman" panose="02020603050405020304" pitchFamily="18" charset="0"/>
              </a:rPr>
              <a:t>Autekologiya;</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uz-Latn-UZ" sz="2400" b="1" dirty="0">
                <a:effectLst/>
                <a:latin typeface="Times New Roman" panose="02020603050405020304" pitchFamily="18" charset="0"/>
                <a:ea typeface="Calibri" panose="020F0502020204030204" pitchFamily="34" charset="0"/>
                <a:cs typeface="Times New Roman" panose="02020603050405020304" pitchFamily="18" charset="0"/>
              </a:rPr>
              <a:t>Populyatsiyalar ekologiyasi;</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uz-Latn-UZ" sz="2400" b="1" dirty="0">
                <a:effectLst/>
                <a:latin typeface="Times New Roman" panose="02020603050405020304" pitchFamily="18" charset="0"/>
                <a:ea typeface="Calibri" panose="020F0502020204030204" pitchFamily="34" charset="0"/>
                <a:cs typeface="Times New Roman" panose="02020603050405020304" pitchFamily="18" charset="0"/>
              </a:rPr>
              <a:t>Sinekologiya;</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15000"/>
              </a:lnSpc>
              <a:spcAft>
                <a:spcPts val="1000"/>
              </a:spcAft>
              <a:buNone/>
            </a:pPr>
            <a:r>
              <a:rPr lang="uz-Latn-UZ" sz="2400" b="1" dirty="0">
                <a:effectLst/>
                <a:latin typeface="Times New Roman" panose="02020603050405020304" pitchFamily="18" charset="0"/>
                <a:ea typeface="Calibri" panose="020F0502020204030204" pitchFamily="34" charset="0"/>
                <a:cs typeface="Times New Roman" panose="02020603050405020304" pitchFamily="18" charset="0"/>
              </a:rPr>
              <a:t>4.  Biosfera</a:t>
            </a:r>
            <a:r>
              <a:rPr lang="uz-Latn-UZ" sz="24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25011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A5CC083-E850-45FA-9F6D-D37E5878BDCC}"/>
              </a:ext>
            </a:extLst>
          </p:cNvPr>
          <p:cNvSpPr>
            <a:spLocks noGrp="1"/>
          </p:cNvSpPr>
          <p:nvPr>
            <p:ph idx="1"/>
          </p:nvPr>
        </p:nvSpPr>
        <p:spPr>
          <a:xfrm>
            <a:off x="2589212" y="939567"/>
            <a:ext cx="8915400" cy="4971655"/>
          </a:xfrm>
        </p:spPr>
        <p:txBody>
          <a:bodyPr>
            <a:noAutofit/>
          </a:bodyPr>
          <a:lstStyle/>
          <a:p>
            <a:pPr marL="0" indent="0" algn="just">
              <a:lnSpc>
                <a:spcPct val="115000"/>
              </a:lnSpc>
              <a:spcAft>
                <a:spcPts val="1000"/>
              </a:spcAft>
              <a:buNone/>
            </a:pPr>
            <a:r>
              <a:rPr lang="en-US" sz="4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uz-Latn-UZ" sz="4000" b="1" dirty="0">
                <a:effectLst/>
                <a:latin typeface="Times New Roman" panose="02020603050405020304" pitchFamily="18" charset="0"/>
                <a:ea typeface="Calibri" panose="020F0502020204030204" pitchFamily="34" charset="0"/>
                <a:cs typeface="Times New Roman" panose="02020603050405020304" pitchFamily="18" charset="0"/>
              </a:rPr>
              <a:t>Autekologiya</a:t>
            </a:r>
            <a:r>
              <a:rPr lang="uz-Latn-UZ" sz="4000" b="1" i="1" dirty="0">
                <a:effectLst/>
                <a:latin typeface="Times New Roman" panose="02020603050405020304" pitchFamily="18" charset="0"/>
                <a:ea typeface="Calibri" panose="020F0502020204030204" pitchFamily="34" charset="0"/>
                <a:cs typeface="Times New Roman" panose="02020603050405020304" pitchFamily="18" charset="0"/>
              </a:rPr>
              <a:t> (“autos”– yunoncha soʹz boʹlib, “oʹzi” degan maʹnoni bildiradi)</a:t>
            </a:r>
            <a:r>
              <a:rPr lang="uz-Latn-UZ" sz="4000" dirty="0">
                <a:effectLst/>
                <a:latin typeface="Times New Roman" panose="02020603050405020304" pitchFamily="18" charset="0"/>
                <a:ea typeface="Calibri" panose="020F0502020204030204" pitchFamily="34" charset="0"/>
                <a:cs typeface="Times New Roman" panose="02020603050405020304" pitchFamily="18" charset="0"/>
              </a:rPr>
              <a:t> ayrim turlarning yashab turgan muhiti bilan oʹzaro munosabatini, turlarning qanday muhitga koʹproq va uzviy moslashganini oʹrganadi.</a:t>
            </a:r>
            <a:endParaRPr lang="ru-RU" sz="4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13845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792A4F-5BEF-44A8-BB35-5631BBDEE3E2}"/>
              </a:ext>
            </a:extLst>
          </p:cNvPr>
          <p:cNvSpPr>
            <a:spLocks noGrp="1"/>
          </p:cNvSpPr>
          <p:nvPr>
            <p:ph idx="1"/>
          </p:nvPr>
        </p:nvSpPr>
        <p:spPr>
          <a:xfrm>
            <a:off x="3103927" y="562062"/>
            <a:ext cx="8347046" cy="5998129"/>
          </a:xfrm>
        </p:spPr>
        <p:txBody>
          <a:bodyPr>
            <a:noAutofit/>
          </a:bodyPr>
          <a:lstStyle/>
          <a:p>
            <a:pPr marL="0" indent="0" algn="just">
              <a:lnSpc>
                <a:spcPct val="150000"/>
              </a:lnSpc>
              <a:buNone/>
            </a:pPr>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	</a:t>
            </a:r>
            <a:r>
              <a:rPr lang="uz-Latn-UZ" sz="3600" b="1" dirty="0">
                <a:effectLst/>
                <a:latin typeface="Times New Roman" panose="02020603050405020304" pitchFamily="18" charset="0"/>
                <a:ea typeface="Calibri" panose="020F0502020204030204" pitchFamily="34" charset="0"/>
                <a:cs typeface="Times New Roman" panose="02020603050405020304" pitchFamily="18" charset="0"/>
              </a:rPr>
              <a:t>Populyasiyalar ekologiyasi</a:t>
            </a:r>
            <a:r>
              <a:rPr lang="uz-Latn-UZ" sz="3600" dirty="0">
                <a:effectLst/>
                <a:latin typeface="Times New Roman" panose="02020603050405020304" pitchFamily="18" charset="0"/>
                <a:ea typeface="Calibri" panose="020F0502020204030204" pitchFamily="34" charset="0"/>
                <a:cs typeface="Times New Roman" panose="02020603050405020304" pitchFamily="18" charset="0"/>
              </a:rPr>
              <a:t> </a:t>
            </a:r>
            <a:r>
              <a:rPr lang="uz-Latn-UZ" sz="3600" b="1" i="1" dirty="0">
                <a:effectLst/>
                <a:latin typeface="Times New Roman" panose="02020603050405020304" pitchFamily="18" charset="0"/>
                <a:ea typeface="Calibri" panose="020F0502020204030204" pitchFamily="34" charset="0"/>
                <a:cs typeface="Times New Roman" panose="02020603050405020304" pitchFamily="18" charset="0"/>
              </a:rPr>
              <a:t>(“populyasion”– fransuzcha soʹz boʹlib, “aholi” degan maʹnoni bildiradi)</a:t>
            </a:r>
            <a:r>
              <a:rPr lang="uz-Latn-UZ" sz="3600" dirty="0">
                <a:effectLst/>
                <a:latin typeface="Times New Roman" panose="02020603050405020304" pitchFamily="18" charset="0"/>
                <a:ea typeface="Calibri" panose="020F0502020204030204" pitchFamily="34" charset="0"/>
                <a:cs typeface="Times New Roman" panose="02020603050405020304" pitchFamily="18" charset="0"/>
              </a:rPr>
              <a:t> populyasiyalar tuzilmasi va dinamikasi. maʹlum sharoitda turli organizmlar sonining oʹzgarishi (biomassa dinamikasi) sabablarini tekshiradi.</a:t>
            </a:r>
            <a:endParaRPr lang="ru-RU" sz="36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37651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720DA6D-EB0B-4822-AF1C-0869D01E1F42}"/>
              </a:ext>
            </a:extLst>
          </p:cNvPr>
          <p:cNvSpPr>
            <a:spLocks noGrp="1"/>
          </p:cNvSpPr>
          <p:nvPr>
            <p:ph idx="1"/>
          </p:nvPr>
        </p:nvSpPr>
        <p:spPr>
          <a:xfrm>
            <a:off x="2589212" y="906011"/>
            <a:ext cx="8915400" cy="5005211"/>
          </a:xfrm>
        </p:spPr>
        <p:txBody>
          <a:bodyPr>
            <a:normAutofit/>
          </a:bodyPr>
          <a:lstStyle/>
          <a:p>
            <a:pPr marL="0" indent="0" algn="just">
              <a:lnSpc>
                <a:spcPct val="115000"/>
              </a:lnSpc>
              <a:spcAft>
                <a:spcPts val="1000"/>
              </a:spcAft>
              <a:buNone/>
            </a:pPr>
            <a:r>
              <a:rPr lang="uz-Latn-UZ" sz="4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4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uz-Latn-UZ" sz="4000" b="1" dirty="0">
                <a:effectLst/>
                <a:latin typeface="Times New Roman" panose="02020603050405020304" pitchFamily="18" charset="0"/>
                <a:ea typeface="Calibri" panose="020F0502020204030204" pitchFamily="34" charset="0"/>
                <a:cs typeface="Times New Roman" panose="02020603050405020304" pitchFamily="18" charset="0"/>
              </a:rPr>
              <a:t>Sinekologiya</a:t>
            </a:r>
            <a:r>
              <a:rPr lang="uz-Latn-UZ" sz="4000" b="1" i="1" dirty="0">
                <a:effectLst/>
                <a:latin typeface="Times New Roman" panose="02020603050405020304" pitchFamily="18" charset="0"/>
                <a:ea typeface="Calibri" panose="020F0502020204030204" pitchFamily="34" charset="0"/>
                <a:cs typeface="Times New Roman" panose="02020603050405020304" pitchFamily="18" charset="0"/>
              </a:rPr>
              <a:t> (“sin”– yunoncha soʹz boʹlib, “birgalikda” degan maʹnoni bildiradi)</a:t>
            </a:r>
            <a:r>
              <a:rPr lang="uz-Latn-UZ" sz="4000" dirty="0">
                <a:effectLst/>
                <a:latin typeface="Times New Roman" panose="02020603050405020304" pitchFamily="18" charset="0"/>
                <a:ea typeface="Calibri" panose="020F0502020204030204" pitchFamily="34" charset="0"/>
                <a:cs typeface="Times New Roman" panose="02020603050405020304" pitchFamily="18" charset="0"/>
              </a:rPr>
              <a:t> biogeosenozning tuzilishi va xossalarini, ayrim oʹsimliklar va hayvonot tur- larining oʹzaro aloqalarini, hamda ularning tashqi muhit bilan munosabatini oʹrganadi.	</a:t>
            </a:r>
            <a:endParaRPr lang="ru-RU" sz="4000" dirty="0"/>
          </a:p>
        </p:txBody>
      </p:sp>
    </p:spTree>
    <p:extLst>
      <p:ext uri="{BB962C8B-B14F-4D97-AF65-F5344CB8AC3E}">
        <p14:creationId xmlns:p14="http://schemas.microsoft.com/office/powerpoint/2010/main" val="16493696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78B65D3-D08A-43FE-A184-FE7D243A9A56}"/>
              </a:ext>
            </a:extLst>
          </p:cNvPr>
          <p:cNvSpPr>
            <a:spLocks noGrp="1"/>
          </p:cNvSpPr>
          <p:nvPr>
            <p:ph idx="1"/>
          </p:nvPr>
        </p:nvSpPr>
        <p:spPr>
          <a:xfrm>
            <a:off x="2810312" y="956345"/>
            <a:ext cx="8694300" cy="4954877"/>
          </a:xfrm>
        </p:spPr>
        <p:txBody>
          <a:bodyPr>
            <a:normAutofit/>
          </a:bodyPr>
          <a:lstStyle/>
          <a:p>
            <a:pPr marL="0" indent="0" algn="just">
              <a:lnSpc>
                <a:spcPct val="150000"/>
              </a:lnSpc>
              <a:buNone/>
            </a:pPr>
            <a:r>
              <a:rPr lang="en-US" sz="4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uz-Latn-UZ" sz="4000" b="1" dirty="0">
                <a:effectLst/>
                <a:latin typeface="Times New Roman" panose="02020603050405020304" pitchFamily="18" charset="0"/>
                <a:ea typeface="Calibri" panose="020F0502020204030204" pitchFamily="34" charset="0"/>
                <a:cs typeface="Times New Roman" panose="02020603050405020304" pitchFamily="18" charset="0"/>
              </a:rPr>
              <a:t>Ekotizmlarni tadqiq qilish va ularning rivojlanishi biosfera</a:t>
            </a:r>
            <a:r>
              <a:rPr lang="uz-Latn-UZ" sz="4000" dirty="0">
                <a:effectLst/>
                <a:latin typeface="Times New Roman" panose="02020603050405020304" pitchFamily="18" charset="0"/>
                <a:ea typeface="Calibri" panose="020F0502020204030204" pitchFamily="34" charset="0"/>
                <a:cs typeface="Times New Roman" panose="02020603050405020304" pitchFamily="18" charset="0"/>
              </a:rPr>
              <a:t> </a:t>
            </a:r>
            <a:r>
              <a:rPr lang="uz-Latn-UZ" sz="4000" b="1" i="1" dirty="0">
                <a:effectLst/>
                <a:latin typeface="Times New Roman" panose="02020603050405020304" pitchFamily="18" charset="0"/>
                <a:ea typeface="Calibri" panose="020F0502020204030204" pitchFamily="34" charset="0"/>
                <a:cs typeface="Times New Roman" panose="02020603050405020304" pitchFamily="18" charset="0"/>
              </a:rPr>
              <a:t>(yunoncha “bios”–hayot, “sfera”–shar) haqidagi taʹlimotni vujudga </a:t>
            </a:r>
            <a:r>
              <a:rPr lang="uz-Latn-UZ" sz="4000" b="1" dirty="0">
                <a:effectLst/>
                <a:latin typeface="Times New Roman" panose="02020603050405020304" pitchFamily="18" charset="0"/>
                <a:ea typeface="Calibri" panose="020F0502020204030204" pitchFamily="34" charset="0"/>
                <a:cs typeface="Times New Roman" panose="02020603050405020304" pitchFamily="18" charset="0"/>
              </a:rPr>
              <a:t>keltirdi</a:t>
            </a:r>
            <a:r>
              <a:rPr lang="uz-Latn-UZ" sz="4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710427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A4C7FB-B862-4D5A-8364-2978C54D20AD}"/>
              </a:ext>
            </a:extLst>
          </p:cNvPr>
          <p:cNvSpPr>
            <a:spLocks noGrp="1"/>
          </p:cNvSpPr>
          <p:nvPr>
            <p:ph idx="1"/>
          </p:nvPr>
        </p:nvSpPr>
        <p:spPr>
          <a:xfrm>
            <a:off x="2589212" y="830510"/>
            <a:ext cx="8915400" cy="5080712"/>
          </a:xfrm>
        </p:spPr>
        <p:txBody>
          <a:bodyPr>
            <a:normAutofit/>
          </a:bodyPr>
          <a:lstStyle/>
          <a:p>
            <a:pPr marL="0" indent="0" algn="just">
              <a:lnSpc>
                <a:spcPct val="150000"/>
              </a:lnSpc>
              <a:buNone/>
            </a:pPr>
            <a:r>
              <a:rPr lang="en-US" sz="4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uz-Latn-UZ" sz="4000" b="1" dirty="0">
                <a:effectLst/>
                <a:latin typeface="Times New Roman" panose="02020603050405020304" pitchFamily="18" charset="0"/>
                <a:ea typeface="Calibri" panose="020F0502020204030204" pitchFamily="34" charset="0"/>
                <a:cs typeface="Times New Roman" panose="02020603050405020304" pitchFamily="18" charset="0"/>
              </a:rPr>
              <a:t>Sayyoramizda tarqalgan organizmlar, yaʹni Yer qobigʹidagi barcha mavjudotlar tizimi </a:t>
            </a:r>
            <a:r>
              <a:rPr lang="uz-Latn-UZ" sz="4000" b="1" u="sng" dirty="0">
                <a:effectLst/>
                <a:latin typeface="Times New Roman" panose="02020603050405020304" pitchFamily="18" charset="0"/>
                <a:ea typeface="Calibri" panose="020F0502020204030204" pitchFamily="34" charset="0"/>
                <a:cs typeface="Times New Roman" panose="02020603050405020304" pitchFamily="18" charset="0"/>
              </a:rPr>
              <a:t>biosfera </a:t>
            </a:r>
            <a:r>
              <a:rPr lang="uz-Latn-UZ" sz="4000" b="1" dirty="0">
                <a:effectLst/>
                <a:latin typeface="Times New Roman" panose="02020603050405020304" pitchFamily="18" charset="0"/>
                <a:ea typeface="Calibri" panose="020F0502020204030204" pitchFamily="34" charset="0"/>
                <a:cs typeface="Times New Roman" panose="02020603050405020304" pitchFamily="18" charset="0"/>
              </a:rPr>
              <a:t>deb ataladi</a:t>
            </a:r>
            <a:r>
              <a:rPr lang="uz-Latn-UZ" sz="4000" dirty="0">
                <a:effectLst/>
                <a:latin typeface="Times New Roman" panose="02020603050405020304" pitchFamily="18" charset="0"/>
                <a:ea typeface="Calibri" panose="020F0502020204030204" pitchFamily="34" charset="0"/>
                <a:cs typeface="Times New Roman" panose="02020603050405020304" pitchFamily="18" charset="0"/>
              </a:rPr>
              <a:t>. Ushbu taʹlimotning asoschisi akademik V.I.Vernadskiy (1863-1945) hisoblanadi.</a:t>
            </a:r>
            <a:endParaRPr lang="ru-RU" sz="40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1168221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2EF0D-A1EE-49DF-A469-929D66AE6A50}"/>
              </a:ext>
            </a:extLst>
          </p:cNvPr>
          <p:cNvSpPr>
            <a:spLocks noGrp="1"/>
          </p:cNvSpPr>
          <p:nvPr>
            <p:ph type="title"/>
          </p:nvPr>
        </p:nvSpPr>
        <p:spPr/>
        <p:txBody>
          <a:bodyPr/>
          <a:lstStyle/>
          <a:p>
            <a:pPr algn="ctr"/>
            <a:r>
              <a:rPr lang="uz-Latn-UZ" sz="3600" dirty="0">
                <a:effectLst/>
                <a:latin typeface="Times New Roman" panose="02020603050405020304" pitchFamily="18" charset="0"/>
                <a:ea typeface="Calibri" panose="020F0502020204030204" pitchFamily="34" charset="0"/>
                <a:cs typeface="Times New Roman" panose="02020603050405020304" pitchFamily="18" charset="0"/>
              </a:rPr>
              <a:t>Ekologiya fanining rivojlanishiga</a:t>
            </a:r>
            <a:r>
              <a:rPr lang="en-US" sz="3600" dirty="0">
                <a:effectLst/>
                <a:latin typeface="Times New Roman" panose="02020603050405020304" pitchFamily="18" charset="0"/>
                <a:ea typeface="Calibri" panose="020F0502020204030204" pitchFamily="34" charset="0"/>
                <a:cs typeface="Times New Roman" panose="02020603050405020304" pitchFamily="18" charset="0"/>
              </a:rPr>
              <a:t> </a:t>
            </a:r>
            <a:r>
              <a:rPr lang="uz-Latn-UZ" sz="3600" dirty="0">
                <a:effectLst/>
                <a:latin typeface="Times New Roman" panose="02020603050405020304" pitchFamily="18" charset="0"/>
                <a:ea typeface="Calibri" panose="020F0502020204030204" pitchFamily="34" charset="0"/>
                <a:cs typeface="Times New Roman" panose="02020603050405020304" pitchFamily="18" charset="0"/>
              </a:rPr>
              <a:t>taniqli olimlar salmoqli hissa qoʹshganlar :</a:t>
            </a:r>
            <a:endParaRPr lang="ru-RU" dirty="0"/>
          </a:p>
        </p:txBody>
      </p:sp>
      <p:sp>
        <p:nvSpPr>
          <p:cNvPr id="3" name="Content Placeholder 2">
            <a:extLst>
              <a:ext uri="{FF2B5EF4-FFF2-40B4-BE49-F238E27FC236}">
                <a16:creationId xmlns:a16="http://schemas.microsoft.com/office/drawing/2014/main" id="{B920E025-4FCF-4205-8CEA-20C1FBAC5174}"/>
              </a:ext>
            </a:extLst>
          </p:cNvPr>
          <p:cNvSpPr>
            <a:spLocks noGrp="1"/>
          </p:cNvSpPr>
          <p:nvPr>
            <p:ph idx="1"/>
          </p:nvPr>
        </p:nvSpPr>
        <p:spPr>
          <a:xfrm>
            <a:off x="2589212" y="2133600"/>
            <a:ext cx="8915400" cy="4100290"/>
          </a:xfrm>
        </p:spPr>
        <p:txBody>
          <a:bodyPr>
            <a:noAutofit/>
          </a:bodyPr>
          <a:lstStyle/>
          <a:p>
            <a:pPr>
              <a:lnSpc>
                <a:spcPct val="150000"/>
              </a:lnSpc>
            </a:pPr>
            <a:r>
              <a:rPr lang="uz-Latn-UZ" sz="2400" dirty="0">
                <a:effectLst/>
                <a:latin typeface="Times New Roman" panose="02020603050405020304" pitchFamily="18" charset="0"/>
                <a:ea typeface="Calibri" panose="020F0502020204030204" pitchFamily="34" charset="0"/>
                <a:cs typeface="Times New Roman" panose="02020603050405020304" pitchFamily="18" charset="0"/>
              </a:rPr>
              <a:t>Ya.N.Pavlovskiy, V.L.Sukachev, S.I.Vavilov, K.A.Timiryazev va xususan V.I.Vernadskiy kabi taniqli olimlar</a:t>
            </a:r>
            <a:r>
              <a:rPr lang="en-US" sz="2400" dirty="0">
                <a:latin typeface="Times New Roman" panose="02020603050405020304" pitchFamily="18" charset="0"/>
                <a:ea typeface="Calibri" panose="020F0502020204030204" pitchFamily="34" charset="0"/>
                <a:cs typeface="Times New Roman" panose="02020603050405020304" pitchFamily="18" charset="0"/>
              </a:rPr>
              <a:t>.</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uz-Latn-UZ" sz="2400" dirty="0">
                <a:effectLst/>
                <a:latin typeface="Times New Roman" panose="02020603050405020304" pitchFamily="18" charset="0"/>
                <a:ea typeface="Calibri" panose="020F0502020204030204" pitchFamily="34" charset="0"/>
                <a:cs typeface="Times New Roman" panose="02020603050405020304" pitchFamily="18" charset="0"/>
              </a:rPr>
              <a:t>Ingliz olimi Ch.Darvin (1809-1885)ning “Tirik organizmlarning yashash uchun kurash” qonuni ekologiya fanining negizini tashkil yetadi.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88523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4AEDA8-67A8-4BAF-AEC3-B55E3CC8EF36}"/>
              </a:ext>
            </a:extLst>
          </p:cNvPr>
          <p:cNvSpPr>
            <a:spLocks noGrp="1"/>
          </p:cNvSpPr>
          <p:nvPr>
            <p:ph idx="1"/>
          </p:nvPr>
        </p:nvSpPr>
        <p:spPr>
          <a:xfrm>
            <a:off x="2589212" y="1057013"/>
            <a:ext cx="8915400" cy="4563611"/>
          </a:xfrm>
        </p:spPr>
        <p:txBody>
          <a:bodyPr>
            <a:normAutofit fontScale="77500" lnSpcReduction="20000"/>
          </a:bodyPr>
          <a:lstStyle/>
          <a:p>
            <a:pPr marL="0" indent="0" algn="just">
              <a:lnSpc>
                <a:spcPct val="170000"/>
              </a:lnSpc>
              <a:buNone/>
            </a:pPr>
            <a:r>
              <a:rPr lang="en-US" sz="4000" dirty="0">
                <a:effectLst/>
                <a:latin typeface="Times New Roman" panose="02020603050405020304" pitchFamily="18" charset="0"/>
                <a:ea typeface="Calibri" panose="020F0502020204030204" pitchFamily="34" charset="0"/>
                <a:cs typeface="Times New Roman" panose="02020603050405020304" pitchFamily="18" charset="0"/>
              </a:rPr>
              <a:t>	</a:t>
            </a:r>
            <a:r>
              <a:rPr lang="uz-Latn-UZ" sz="4000" dirty="0">
                <a:effectLst/>
                <a:latin typeface="Times New Roman" panose="02020603050405020304" pitchFamily="18" charset="0"/>
                <a:ea typeface="Calibri" panose="020F0502020204030204" pitchFamily="34" charset="0"/>
                <a:cs typeface="Times New Roman" panose="02020603050405020304" pitchFamily="18" charset="0"/>
              </a:rPr>
              <a:t>Tabiiy muhitda tirik organizmlarning issiqlikka, namlikka, bosim va qurgʹoqchilikka moslanishi va turlarning bir-biri bilan oʹzaro munosabatlari asosida vujudga keladigan oʹzgarishlar ushbu qonunning negizi (asosi) hisoblanadi.</a:t>
            </a:r>
            <a:endParaRPr lang="ru-RU" sz="4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endParaRPr lang="ru-RU" sz="4000" dirty="0"/>
          </a:p>
        </p:txBody>
      </p:sp>
    </p:spTree>
    <p:extLst>
      <p:ext uri="{BB962C8B-B14F-4D97-AF65-F5344CB8AC3E}">
        <p14:creationId xmlns:p14="http://schemas.microsoft.com/office/powerpoint/2010/main" val="30348254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5D33E8-A1A9-407A-81E9-DA8FDA41EFB7}"/>
              </a:ext>
            </a:extLst>
          </p:cNvPr>
          <p:cNvSpPr>
            <a:spLocks noGrp="1"/>
          </p:cNvSpPr>
          <p:nvPr>
            <p:ph idx="1"/>
          </p:nvPr>
        </p:nvSpPr>
        <p:spPr>
          <a:xfrm>
            <a:off x="2731825" y="681605"/>
            <a:ext cx="8915400" cy="5494789"/>
          </a:xfrm>
        </p:spPr>
        <p:txBody>
          <a:bodyPr>
            <a:noAutofit/>
          </a:bodyPr>
          <a:lstStyle/>
          <a:p>
            <a:pPr marL="0" indent="0" algn="just">
              <a:buNone/>
            </a:pPr>
            <a:r>
              <a:rPr lang="en-US" sz="4400" dirty="0">
                <a:effectLst/>
                <a:latin typeface="Times New Roman" panose="02020603050405020304" pitchFamily="18" charset="0"/>
                <a:ea typeface="Calibri" panose="020F0502020204030204" pitchFamily="34" charset="0"/>
                <a:cs typeface="Times New Roman" panose="02020603050405020304" pitchFamily="18" charset="0"/>
              </a:rPr>
              <a:t>	</a:t>
            </a:r>
            <a:r>
              <a:rPr lang="uz-Latn-UZ" sz="4400" dirty="0">
                <a:effectLst/>
                <a:latin typeface="Times New Roman" panose="02020603050405020304" pitchFamily="18" charset="0"/>
                <a:ea typeface="Calibri" panose="020F0502020204030204" pitchFamily="34" charset="0"/>
                <a:cs typeface="Times New Roman" panose="02020603050405020304" pitchFamily="18" charset="0"/>
              </a:rPr>
              <a:t>“Ekologiya” va “Ekonomika” atamalari bir ildizli yunoncha soʹzlardir. Agar “oykos”-uy, roʹzgʹor, xoʹjalik boʹlsa, “nomos”-qoida, qonun demakdir. “Ekonomika” (iqtisodiyot fani)–uy–roʹzgʹor xoʹjaligini boshqarish sanʹatidir. </a:t>
            </a:r>
            <a:endParaRPr lang="en-US" sz="4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endParaRPr lang="ru-RU" sz="4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94153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82896A-EC0A-41E7-9DB4-7C419EF5339D}"/>
              </a:ext>
            </a:extLst>
          </p:cNvPr>
          <p:cNvSpPr>
            <a:spLocks noGrp="1"/>
          </p:cNvSpPr>
          <p:nvPr>
            <p:ph idx="1"/>
          </p:nvPr>
        </p:nvSpPr>
        <p:spPr>
          <a:xfrm>
            <a:off x="2589212" y="889234"/>
            <a:ext cx="8915400" cy="4706224"/>
          </a:xfrm>
        </p:spPr>
        <p:txBody>
          <a:bodyPr>
            <a:normAutofit/>
          </a:bodyPr>
          <a:lstStyle/>
          <a:p>
            <a:pPr marL="0" indent="0" algn="just">
              <a:buNone/>
            </a:pPr>
            <a:r>
              <a:rPr lang="en-US" sz="4000" dirty="0">
                <a:effectLst/>
                <a:latin typeface="Times New Roman" panose="02020603050405020304" pitchFamily="18" charset="0"/>
                <a:ea typeface="Calibri" panose="020F0502020204030204" pitchFamily="34" charset="0"/>
                <a:cs typeface="Times New Roman" panose="02020603050405020304" pitchFamily="18" charset="0"/>
              </a:rPr>
              <a:t>	</a:t>
            </a:r>
            <a:r>
              <a:rPr lang="uz-Latn-UZ" sz="4000" dirty="0">
                <a:effectLst/>
                <a:latin typeface="Times New Roman" panose="02020603050405020304" pitchFamily="18" charset="0"/>
                <a:ea typeface="Calibri" panose="020F0502020204030204" pitchFamily="34" charset="0"/>
                <a:cs typeface="Times New Roman" panose="02020603050405020304" pitchFamily="18" charset="0"/>
              </a:rPr>
              <a:t>“Ekologiya” fani “Iqtisodiyot” faniga chambarchas bogʹliqdir. Bundan tashqari, ekologiya fani fizika, matematika, kimyo, biologiya, fiziologiya, mineralogiya, geografiya, metrologiya, tibbiyot, huquqshunoslik va boshqa fanlar bilan chambarchas bogʹliq fandir.</a:t>
            </a:r>
            <a:r>
              <a:rPr lang="uz-Latn-UZ" sz="40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4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endParaRPr lang="ru-RU" sz="4000" dirty="0"/>
          </a:p>
        </p:txBody>
      </p:sp>
    </p:spTree>
    <p:extLst>
      <p:ext uri="{BB962C8B-B14F-4D97-AF65-F5344CB8AC3E}">
        <p14:creationId xmlns:p14="http://schemas.microsoft.com/office/powerpoint/2010/main" val="3030820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949E2A-9FDF-477E-8759-8EE26A3D56AC}"/>
              </a:ext>
            </a:extLst>
          </p:cNvPr>
          <p:cNvSpPr>
            <a:spLocks noGrp="1"/>
          </p:cNvSpPr>
          <p:nvPr>
            <p:ph type="title"/>
          </p:nvPr>
        </p:nvSpPr>
        <p:spPr/>
        <p:txBody>
          <a:bodyPr>
            <a:normAutofit/>
          </a:bodyPr>
          <a:lstStyle/>
          <a:p>
            <a:pPr algn="ctr"/>
            <a:r>
              <a:rPr lang="uz-Latn-UZ" sz="4000" b="1" dirty="0">
                <a:effectLst/>
                <a:latin typeface="Times New Roman" panose="02020603050405020304" pitchFamily="18" charset="0"/>
                <a:ea typeface="Calibri" panose="020F0502020204030204" pitchFamily="34" charset="0"/>
              </a:rPr>
              <a:t>“Ekologiya” fanining asosiy vazifalari</a:t>
            </a:r>
            <a:endParaRPr lang="ru-RU" sz="4000" dirty="0"/>
          </a:p>
        </p:txBody>
      </p:sp>
      <p:sp>
        <p:nvSpPr>
          <p:cNvPr id="3" name="Content Placeholder 2">
            <a:extLst>
              <a:ext uri="{FF2B5EF4-FFF2-40B4-BE49-F238E27FC236}">
                <a16:creationId xmlns:a16="http://schemas.microsoft.com/office/drawing/2014/main" id="{F2B3647C-2D09-431E-AE9D-9CA441D9C59C}"/>
              </a:ext>
            </a:extLst>
          </p:cNvPr>
          <p:cNvSpPr>
            <a:spLocks noGrp="1"/>
          </p:cNvSpPr>
          <p:nvPr>
            <p:ph idx="1"/>
          </p:nvPr>
        </p:nvSpPr>
        <p:spPr>
          <a:xfrm>
            <a:off x="2589212" y="1644242"/>
            <a:ext cx="8915400" cy="4266979"/>
          </a:xfrm>
        </p:spPr>
        <p:txBody>
          <a:bodyPr>
            <a:noAutofit/>
          </a:bodyPr>
          <a:lstStyle/>
          <a:p>
            <a:r>
              <a:rPr lang="uz-Latn-UZ" sz="2200" dirty="0">
                <a:effectLst/>
                <a:latin typeface="Times New Roman" panose="02020603050405020304" pitchFamily="18" charset="0"/>
                <a:ea typeface="Calibri" panose="020F0502020204030204" pitchFamily="34" charset="0"/>
              </a:rPr>
              <a:t>Hayot jarayoni qonuniyatini oʹrganish, shuningdek, insonning tabiiy tizimlarga va biosferaga koʹrsatayotgan taʹsirini bir butun holda oʹrganish.</a:t>
            </a:r>
            <a:endParaRPr lang="en-US" sz="2200" dirty="0">
              <a:effectLst/>
              <a:latin typeface="Times New Roman" panose="02020603050405020304" pitchFamily="18" charset="0"/>
              <a:ea typeface="Calibri" panose="020F0502020204030204" pitchFamily="34" charset="0"/>
            </a:endParaRPr>
          </a:p>
          <a:p>
            <a:r>
              <a:rPr lang="ru-RU" sz="2200" dirty="0">
                <a:effectLst/>
                <a:latin typeface="Times New Roman" panose="02020603050405020304" pitchFamily="18" charset="0"/>
                <a:ea typeface="Calibri" panose="020F0502020204030204" pitchFamily="34" charset="0"/>
              </a:rPr>
              <a:t> </a:t>
            </a:r>
            <a:r>
              <a:rPr lang="uz-Latn-UZ" sz="2200" dirty="0">
                <a:effectLst/>
                <a:latin typeface="Times New Roman" panose="02020603050405020304" pitchFamily="18" charset="0"/>
                <a:ea typeface="Calibri" panose="020F0502020204030204" pitchFamily="34" charset="0"/>
              </a:rPr>
              <a:t>Biologik resurslardan oqilona foydalanishning ilmiy asoslarini ishlab chiqarish, inson faoliyati tufayli oʹzgargan tabiatdagi jarayonlar va oʹzgarishlarni oldindan bashorat qilish, ularni boshqarish va inson uchun eng qulay muhitni saqlash.</a:t>
            </a:r>
            <a:endParaRPr lang="en-US" sz="2200" dirty="0">
              <a:latin typeface="Times New Roman" panose="02020603050405020304" pitchFamily="18" charset="0"/>
              <a:ea typeface="Calibri" panose="020F0502020204030204" pitchFamily="34" charset="0"/>
            </a:endParaRPr>
          </a:p>
          <a:p>
            <a:r>
              <a:rPr lang="uz-Latn-UZ" sz="2200" dirty="0">
                <a:effectLst/>
                <a:latin typeface="Times New Roman" panose="02020603050405020304" pitchFamily="18" charset="0"/>
                <a:ea typeface="Calibri" panose="020F0502020204030204" pitchFamily="34" charset="0"/>
              </a:rPr>
              <a:t>Populyatsiyalar sonini boshqarish, yaʹni kimyoviy moddalardan oqilona foydalanish.</a:t>
            </a:r>
            <a:endParaRPr lang="en-US" sz="2200" dirty="0">
              <a:effectLst/>
              <a:latin typeface="Times New Roman" panose="02020603050405020304" pitchFamily="18" charset="0"/>
              <a:ea typeface="Calibri" panose="020F0502020204030204" pitchFamily="34" charset="0"/>
            </a:endParaRPr>
          </a:p>
          <a:p>
            <a:r>
              <a:rPr lang="uz-Latn-UZ" sz="2200" dirty="0">
                <a:effectLst/>
                <a:latin typeface="Times New Roman" panose="02020603050405020304" pitchFamily="18" charset="0"/>
                <a:ea typeface="Calibri" panose="020F0502020204030204" pitchFamily="34" charset="0"/>
              </a:rPr>
              <a:t>Ekologik-huquqiy qonun-qoidalarni oʹrganish va ularga qatʹiy rioya qilish.</a:t>
            </a:r>
            <a:endParaRPr lang="en-US" sz="2200" dirty="0">
              <a:latin typeface="Times New Roman" panose="02020603050405020304" pitchFamily="18" charset="0"/>
              <a:ea typeface="Calibri" panose="020F0502020204030204" pitchFamily="34" charset="0"/>
            </a:endParaRPr>
          </a:p>
          <a:p>
            <a:r>
              <a:rPr lang="uz-Latn-UZ" sz="2200" dirty="0">
                <a:effectLst/>
                <a:latin typeface="Times New Roman" panose="02020603050405020304" pitchFamily="18" charset="0"/>
                <a:ea typeface="Calibri" panose="020F0502020204030204" pitchFamily="34" charset="0"/>
              </a:rPr>
              <a:t>Zararli chiqindilar, ularni zararsizlantirish yoki qayta ishlov berish yoʹllarini koʹrsatish.</a:t>
            </a:r>
            <a:endParaRPr lang="ru-RU" sz="2200" dirty="0"/>
          </a:p>
        </p:txBody>
      </p:sp>
    </p:spTree>
    <p:extLst>
      <p:ext uri="{BB962C8B-B14F-4D97-AF65-F5344CB8AC3E}">
        <p14:creationId xmlns:p14="http://schemas.microsoft.com/office/powerpoint/2010/main" val="37513298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6DE8D-9486-4F31-84B2-E59CBED16578}"/>
              </a:ext>
            </a:extLst>
          </p:cNvPr>
          <p:cNvSpPr>
            <a:spLocks noGrp="1"/>
          </p:cNvSpPr>
          <p:nvPr>
            <p:ph type="title"/>
          </p:nvPr>
        </p:nvSpPr>
        <p:spPr/>
        <p:txBody>
          <a:bodyPr>
            <a:normAutofit/>
          </a:bodyPr>
          <a:lstStyle/>
          <a:p>
            <a:pPr algn="ctr"/>
            <a:r>
              <a:rPr lang="ru-RU" sz="4400" b="1" dirty="0">
                <a:solidFill>
                  <a:srgbClr val="000000"/>
                </a:solidFill>
                <a:effectLst/>
                <a:latin typeface="Times New Roman" panose="02020603050405020304" pitchFamily="18" charset="0"/>
                <a:ea typeface="Calibri" panose="020F0502020204030204" pitchFamily="34" charset="0"/>
              </a:rPr>
              <a:t>O‘zbekistondagi </a:t>
            </a:r>
            <a:r>
              <a:rPr lang="uz-Cyrl-UZ" sz="4400" b="1" dirty="0">
                <a:solidFill>
                  <a:srgbClr val="000000"/>
                </a:solidFill>
                <a:effectLst/>
                <a:latin typeface="Times New Roman" panose="02020603050405020304" pitchFamily="18" charset="0"/>
                <a:ea typeface="Calibri" panose="020F0502020204030204" pitchFamily="34" charset="0"/>
              </a:rPr>
              <a:t>atrof</a:t>
            </a:r>
            <a:r>
              <a:rPr lang="ru-RU" sz="4400" b="1" dirty="0">
                <a:solidFill>
                  <a:srgbClr val="000000"/>
                </a:solidFill>
                <a:effectLst/>
                <a:latin typeface="Times New Roman" panose="02020603050405020304" pitchFamily="18" charset="0"/>
                <a:ea typeface="Calibri" panose="020F0502020204030204" pitchFamily="34" charset="0"/>
              </a:rPr>
              <a:t>-</a:t>
            </a:r>
            <a:r>
              <a:rPr lang="uz-Cyrl-UZ" sz="4400" b="1" dirty="0">
                <a:solidFill>
                  <a:srgbClr val="000000"/>
                </a:solidFill>
                <a:effectLst/>
                <a:latin typeface="Times New Roman" panose="02020603050405020304" pitchFamily="18" charset="0"/>
                <a:ea typeface="Calibri" panose="020F0502020204030204" pitchFamily="34" charset="0"/>
              </a:rPr>
              <a:t>muhit </a:t>
            </a:r>
            <a:r>
              <a:rPr lang="ru-RU" sz="4400" b="1" dirty="0">
                <a:solidFill>
                  <a:srgbClr val="000000"/>
                </a:solidFill>
                <a:effectLst/>
                <a:latin typeface="Times New Roman" panose="02020603050405020304" pitchFamily="18" charset="0"/>
                <a:ea typeface="Calibri" panose="020F0502020204030204" pitchFamily="34" charset="0"/>
              </a:rPr>
              <a:t>holati</a:t>
            </a:r>
            <a:endParaRPr lang="ru-RU" sz="4400" dirty="0"/>
          </a:p>
        </p:txBody>
      </p:sp>
      <p:sp>
        <p:nvSpPr>
          <p:cNvPr id="3" name="Content Placeholder 2">
            <a:extLst>
              <a:ext uri="{FF2B5EF4-FFF2-40B4-BE49-F238E27FC236}">
                <a16:creationId xmlns:a16="http://schemas.microsoft.com/office/drawing/2014/main" id="{2833DCD5-B359-482B-A143-BE4098DB04E6}"/>
              </a:ext>
            </a:extLst>
          </p:cNvPr>
          <p:cNvSpPr>
            <a:spLocks noGrp="1"/>
          </p:cNvSpPr>
          <p:nvPr>
            <p:ph idx="1"/>
          </p:nvPr>
        </p:nvSpPr>
        <p:spPr>
          <a:xfrm>
            <a:off x="2589212" y="1744910"/>
            <a:ext cx="8915400" cy="4166312"/>
          </a:xfrm>
        </p:spPr>
        <p:txBody>
          <a:bodyPr>
            <a:normAutofit/>
          </a:bodyPr>
          <a:lstStyle/>
          <a:p>
            <a:pPr algn="just">
              <a:lnSpc>
                <a:spcPct val="115000"/>
              </a:lnSpc>
              <a:spcAft>
                <a:spcPts val="1000"/>
              </a:spcAft>
            </a:pPr>
            <a:r>
              <a:rPr lang="uz-Latn-UZ" sz="2000" dirty="0">
                <a:effectLst/>
                <a:latin typeface="Times New Roman" panose="02020603050405020304" pitchFamily="18" charset="0"/>
                <a:ea typeface="Calibri" panose="020F0502020204030204" pitchFamily="34" charset="0"/>
                <a:cs typeface="Times New Roman" panose="02020603050405020304" pitchFamily="18" charset="0"/>
              </a:rPr>
              <a:t>Oʹzbekiston Respublikasi Oliy Majlisi XI sessiyasi 1992-yil 8-dekabrda qabul qilingan  Konstitutsiyamizning  50–moddasida “Fuqarolar atrof tabiiy muhitga ehtiyot- korona munosabatda boʹlishga majburdirlar” deb alohida taʹkidlangan.</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uz-Latn-UZ" sz="2000" dirty="0">
                <a:effectLst/>
                <a:latin typeface="Times New Roman" panose="02020603050405020304" pitchFamily="18" charset="0"/>
                <a:ea typeface="Calibri" panose="020F0502020204030204" pitchFamily="34" charset="0"/>
                <a:cs typeface="Times New Roman" panose="02020603050405020304" pitchFamily="18" charset="0"/>
              </a:rPr>
              <a:t>	Konstitutsiyamizning 55-moddasida “Yer, yer osti boyliklari, suv, oʹsimliklar, hayvonot dunyosi hamda boshqa tabiiy zahiralar umummilliy boyliklardir, uldardan oqilona foydalanish zarur va ular davlat muhofazasidadir” –deb  tʹakidlanadi.</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uz-Latn-UZ" sz="2000" dirty="0">
                <a:effectLst/>
                <a:latin typeface="Times New Roman" panose="02020603050405020304" pitchFamily="18" charset="0"/>
                <a:ea typeface="Calibri" panose="020F0502020204030204" pitchFamily="34" charset="0"/>
                <a:cs typeface="Times New Roman" panose="02020603050405020304" pitchFamily="18" charset="0"/>
              </a:rPr>
              <a:t>	Hammamizga maʹlumki, 1993-yil  9-dekabrda Oʹzbekiston Respublikasi Oliy Majlisi tomonidan “Tabiatni muhofaza qilish” toʹgʹrisidagi qonun qabul qilindi. </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55348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32EA1-D2A2-4C47-8E73-54CB914D718E}"/>
              </a:ext>
            </a:extLst>
          </p:cNvPr>
          <p:cNvSpPr>
            <a:spLocks noGrp="1"/>
          </p:cNvSpPr>
          <p:nvPr>
            <p:ph type="title"/>
          </p:nvPr>
        </p:nvSpPr>
        <p:spPr/>
        <p:txBody>
          <a:bodyPr>
            <a:noAutofit/>
          </a:bodyPr>
          <a:lstStyle/>
          <a:p>
            <a:pPr algn="ctr"/>
            <a:r>
              <a:rPr lang="uz-Latn-UZ" sz="2800" b="1" dirty="0">
                <a:effectLst/>
                <a:latin typeface="Times New Roman" panose="02020603050405020304" pitchFamily="18" charset="0"/>
                <a:ea typeface="Calibri" panose="020F0502020204030204" pitchFamily="34" charset="0"/>
              </a:rPr>
              <a:t>O‘zbekistondagi ekologik muammolar; Insonlarning ishlab chiqarish faoliyatlari bilan atrof-muhit o‘rtasidagi bog‘liqlik.</a:t>
            </a:r>
            <a:r>
              <a:rPr lang="uz-Latn-UZ" sz="2800" b="1" dirty="0">
                <a:solidFill>
                  <a:srgbClr val="FF0000"/>
                </a:solidFill>
                <a:effectLst/>
                <a:latin typeface="Times New Roman" panose="02020603050405020304" pitchFamily="18" charset="0"/>
                <a:ea typeface="Calibri" panose="020F0502020204030204" pitchFamily="34" charset="0"/>
              </a:rPr>
              <a:t> </a:t>
            </a:r>
            <a:endParaRPr lang="ru-RU" sz="2800" dirty="0"/>
          </a:p>
        </p:txBody>
      </p:sp>
      <p:sp>
        <p:nvSpPr>
          <p:cNvPr id="3" name="Content Placeholder 2">
            <a:extLst>
              <a:ext uri="{FF2B5EF4-FFF2-40B4-BE49-F238E27FC236}">
                <a16:creationId xmlns:a16="http://schemas.microsoft.com/office/drawing/2014/main" id="{23923C16-7749-4EEA-8A5C-B6B07BB492DA}"/>
              </a:ext>
            </a:extLst>
          </p:cNvPr>
          <p:cNvSpPr>
            <a:spLocks noGrp="1"/>
          </p:cNvSpPr>
          <p:nvPr>
            <p:ph idx="1"/>
          </p:nvPr>
        </p:nvSpPr>
        <p:spPr>
          <a:xfrm>
            <a:off x="2589212" y="2231471"/>
            <a:ext cx="8915400" cy="4211273"/>
          </a:xfrm>
        </p:spPr>
        <p:txBody>
          <a:bodyPr>
            <a:normAutofit fontScale="92500" lnSpcReduction="20000"/>
          </a:bodyPr>
          <a:lstStyle/>
          <a:p>
            <a:pPr marL="0" indent="0" algn="just">
              <a:lnSpc>
                <a:spcPct val="150000"/>
              </a:lnSpc>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uz-Latn-UZ" sz="3200" dirty="0">
                <a:effectLst/>
                <a:latin typeface="Times New Roman" panose="02020603050405020304" pitchFamily="18" charset="0"/>
                <a:ea typeface="Calibri" panose="020F0502020204030204" pitchFamily="34" charset="0"/>
                <a:cs typeface="Times New Roman" panose="02020603050405020304" pitchFamily="18" charset="0"/>
              </a:rPr>
              <a:t>Ekologik muammo deganda insonning tabiatga koʹrsatayotgan taʹsiri bilan bogʹliq holda, tabiatning insonga aks taʹsiri, yaʹni uning hayotida, iqtisodiyotida, umuman olganda  xoʹjalik ahamiyatiga molik boʹlgan jarayonlarda, tabiiy hodisalar bilan bogʹliq har qanday hodisa tushuniladi. </a:t>
            </a:r>
            <a:endParaRPr lang="en-US" sz="3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r>
              <a:rPr lang="en-US" sz="2400"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p>
        </p:txBody>
      </p:sp>
    </p:spTree>
    <p:extLst>
      <p:ext uri="{BB962C8B-B14F-4D97-AF65-F5344CB8AC3E}">
        <p14:creationId xmlns:p14="http://schemas.microsoft.com/office/powerpoint/2010/main" val="34771464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7835C-FBA1-456C-8171-EDD17564508E}"/>
              </a:ext>
            </a:extLst>
          </p:cNvPr>
          <p:cNvSpPr>
            <a:spLocks noGrp="1"/>
          </p:cNvSpPr>
          <p:nvPr>
            <p:ph type="title"/>
          </p:nvPr>
        </p:nvSpPr>
        <p:spPr/>
        <p:txBody>
          <a:bodyPr>
            <a:normAutofit/>
          </a:bodyPr>
          <a:lstStyle/>
          <a:p>
            <a:pPr algn="ctr"/>
            <a:r>
              <a:rPr lang="uz-Cyrl-UZ" sz="2800" b="1" dirty="0">
                <a:effectLst/>
                <a:latin typeface="Times New Roman" panose="02020603050405020304" pitchFamily="18" charset="0"/>
                <a:ea typeface="Calibri" panose="020F0502020204030204" pitchFamily="34" charset="0"/>
              </a:rPr>
              <a:t>Ekologiya va atrof-muhitni muhofaza qilish sohasidagi tub islohotlar: </a:t>
            </a:r>
            <a:endParaRPr lang="ru-RU" sz="2800" dirty="0"/>
          </a:p>
        </p:txBody>
      </p:sp>
      <p:sp>
        <p:nvSpPr>
          <p:cNvPr id="3" name="Content Placeholder 2">
            <a:extLst>
              <a:ext uri="{FF2B5EF4-FFF2-40B4-BE49-F238E27FC236}">
                <a16:creationId xmlns:a16="http://schemas.microsoft.com/office/drawing/2014/main" id="{67B7D599-187A-4DF0-A006-56EBD390D81A}"/>
              </a:ext>
            </a:extLst>
          </p:cNvPr>
          <p:cNvSpPr>
            <a:spLocks noGrp="1"/>
          </p:cNvSpPr>
          <p:nvPr>
            <p:ph idx="1"/>
          </p:nvPr>
        </p:nvSpPr>
        <p:spPr>
          <a:xfrm>
            <a:off x="2589212" y="1904999"/>
            <a:ext cx="8915400" cy="4504189"/>
          </a:xfrm>
        </p:spPr>
        <p:txBody>
          <a:bodyPr>
            <a:noAutofit/>
          </a:bodyPr>
          <a:lstStyle/>
          <a:p>
            <a:pPr algn="just">
              <a:lnSpc>
                <a:spcPct val="115000"/>
              </a:lnSpc>
              <a:spcAft>
                <a:spcPts val="1000"/>
              </a:spcAft>
            </a:pPr>
            <a:r>
              <a:rPr lang="uz-Cyrl-UZ" sz="2400" dirty="0">
                <a:effectLst/>
                <a:latin typeface="Times New Roman" panose="02020603050405020304" pitchFamily="18" charset="0"/>
                <a:ea typeface="Calibri" panose="020F0502020204030204" pitchFamily="34" charset="0"/>
                <a:cs typeface="Times New Roman" panose="02020603050405020304" pitchFamily="18" charset="0"/>
              </a:rPr>
              <a:t>2017yil 7 fevralda O’zbekiston Respublikasi Prezidentining </a:t>
            </a:r>
            <a:r>
              <a:rPr lang="uz-Cyrl-UZ" sz="2400" b="1" i="1" dirty="0">
                <a:effectLst/>
                <a:latin typeface="Times New Roman" panose="02020603050405020304" pitchFamily="18" charset="0"/>
                <a:ea typeface="Calibri" panose="020F0502020204030204" pitchFamily="34" charset="0"/>
                <a:cs typeface="Times New Roman" panose="02020603050405020304" pitchFamily="18" charset="0"/>
              </a:rPr>
              <a:t>“O’zbekiston Respublikasini yanada rivojlantirish bo’yicha Harakatlar strategiyasi to’g’risida”gi Farmoni</a:t>
            </a:r>
            <a:r>
              <a:rPr lang="uz-Cyrl-UZ" sz="2400" dirty="0">
                <a:effectLst/>
                <a:latin typeface="Times New Roman" panose="02020603050405020304" pitchFamily="18" charset="0"/>
                <a:ea typeface="Calibri" panose="020F0502020204030204" pitchFamily="34" charset="0"/>
                <a:cs typeface="Times New Roman" panose="02020603050405020304" pitchFamily="18" charset="0"/>
              </a:rPr>
              <a:t> e’lon qilindi. Mazkur Farmonga muvofiq </a:t>
            </a:r>
            <a:r>
              <a:rPr lang="uz-Cyrl-UZ" sz="2400" b="1" i="1" dirty="0">
                <a:effectLst/>
                <a:latin typeface="Times New Roman" panose="02020603050405020304" pitchFamily="18" charset="0"/>
                <a:ea typeface="Calibri" panose="020F0502020204030204" pitchFamily="34" charset="0"/>
                <a:cs typeface="Times New Roman" panose="02020603050405020304" pitchFamily="18" charset="0"/>
              </a:rPr>
              <a:t>“2017-2021 yillarda O’zbekiston Respublikasini yanada rivojlantirishning beshta ustivor yo’nalshi bo’yicha Harakatlar strategiyasi”</a:t>
            </a:r>
            <a:r>
              <a:rPr lang="uz-Cyrl-UZ" sz="2400" dirty="0">
                <a:effectLst/>
                <a:latin typeface="Times New Roman" panose="02020603050405020304" pitchFamily="18" charset="0"/>
                <a:ea typeface="Calibri" panose="020F0502020204030204" pitchFamily="34" charset="0"/>
                <a:cs typeface="Times New Roman" panose="02020603050405020304" pitchFamily="18" charset="0"/>
              </a:rPr>
              <a:t> tasdiqlandi.</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uz-Cyrl-UZ" sz="2400" dirty="0">
                <a:effectLst/>
                <a:latin typeface="Times New Roman" panose="02020603050405020304" pitchFamily="18" charset="0"/>
                <a:ea typeface="Calibri" panose="020F0502020204030204" pitchFamily="34" charset="0"/>
                <a:cs typeface="Times New Roman" panose="02020603050405020304" pitchFamily="18" charset="0"/>
              </a:rPr>
              <a:t>	2017yil 21 aprelda O’zbekiston Respublikasi Prezidentining </a:t>
            </a:r>
            <a:r>
              <a:rPr lang="uz-Cyrl-UZ" sz="2400" b="1" i="1" dirty="0">
                <a:effectLst/>
                <a:latin typeface="Times New Roman" panose="02020603050405020304" pitchFamily="18" charset="0"/>
                <a:ea typeface="Calibri" panose="020F0502020204030204" pitchFamily="34" charset="0"/>
                <a:cs typeface="Times New Roman" panose="02020603050405020304" pitchFamily="18" charset="0"/>
              </a:rPr>
              <a:t>“Ekologiya va atrof-muhitni muhofaza qilish sohasida davlat boshqaruvi tizimini takomillashtirish to’g’risida”gi PF-5024-son Farmoni</a:t>
            </a:r>
            <a:r>
              <a:rPr lang="uz-Cyrl-UZ" sz="2400" i="1" dirty="0">
                <a:effectLst/>
                <a:latin typeface="Times New Roman" panose="02020603050405020304" pitchFamily="18" charset="0"/>
                <a:ea typeface="Calibri" panose="020F0502020204030204" pitchFamily="34" charset="0"/>
                <a:cs typeface="Times New Roman" panose="02020603050405020304" pitchFamily="18" charset="0"/>
              </a:rPr>
              <a:t> </a:t>
            </a:r>
            <a:r>
              <a:rPr lang="uz-Cyrl-UZ" sz="2400" dirty="0">
                <a:effectLst/>
                <a:latin typeface="Times New Roman" panose="02020603050405020304" pitchFamily="18" charset="0"/>
                <a:ea typeface="Calibri" panose="020F0502020204030204" pitchFamily="34" charset="0"/>
                <a:cs typeface="Times New Roman" panose="02020603050405020304" pitchFamily="18" charset="0"/>
              </a:rPr>
              <a:t>qabul qilindi.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27401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98D7B61-90DC-4F9E-BC9D-085759DEF182}"/>
              </a:ext>
            </a:extLst>
          </p:cNvPr>
          <p:cNvSpPr>
            <a:spLocks noGrp="1"/>
          </p:cNvSpPr>
          <p:nvPr>
            <p:ph idx="1"/>
          </p:nvPr>
        </p:nvSpPr>
        <p:spPr>
          <a:xfrm>
            <a:off x="2589212" y="771787"/>
            <a:ext cx="8915400" cy="5139435"/>
          </a:xfrm>
        </p:spPr>
        <p:txBody>
          <a:bodyPr>
            <a:normAutofit fontScale="92500" lnSpcReduction="10000"/>
          </a:bodyPr>
          <a:lstStyle/>
          <a:p>
            <a:pPr marL="0" indent="0" algn="just">
              <a:lnSpc>
                <a:spcPct val="150000"/>
              </a:lnSpc>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uz-Cyrl-UZ" sz="2800" dirty="0">
                <a:effectLst/>
                <a:latin typeface="Times New Roman" panose="02020603050405020304" pitchFamily="18" charset="0"/>
                <a:ea typeface="Calibri" panose="020F0502020204030204" pitchFamily="34" charset="0"/>
                <a:cs typeface="Times New Roman" panose="02020603050405020304" pitchFamily="18" charset="0"/>
              </a:rPr>
              <a:t>Mazkur Farmonga asosan, Respublikamizda ekologik xavfsizlikni ta’minlash va atrof-muhitni muhofaza qilish sohasida davlat boshqaruvini tubdan takomillashtirish, ekologik holatni yaxshilash, chiqindilarning fuqarolar sog’ligiga xavf tug’diruvchi zararli ta’sirlarini oldini olish, aholi turmush darajasi va sifatini oshirish uchun qulay sharoitlar yaratish, maishiy chiqindilarni yig’ish, saqlash, tashish hamda utilizatsiya qilish, ularni qayta ishlash va ko’mish borasidagi mavjud tizim yanada takomillashtiriladi. </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66260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818DEBE-3B6D-44B7-A2C6-27C1BC370AAE}"/>
              </a:ext>
            </a:extLst>
          </p:cNvPr>
          <p:cNvSpPr>
            <a:spLocks noGrp="1"/>
          </p:cNvSpPr>
          <p:nvPr>
            <p:ph idx="1"/>
          </p:nvPr>
        </p:nvSpPr>
        <p:spPr>
          <a:xfrm>
            <a:off x="2877423" y="453006"/>
            <a:ext cx="8732939" cy="6107185"/>
          </a:xfrm>
        </p:spPr>
        <p:txBody>
          <a:bodyPr>
            <a:noAutofit/>
          </a:bodyPr>
          <a:lstStyle/>
          <a:p>
            <a:pPr algn="just">
              <a:lnSpc>
                <a:spcPct val="115000"/>
              </a:lnSpc>
              <a:spcAft>
                <a:spcPts val="1000"/>
              </a:spcAft>
            </a:pPr>
            <a:r>
              <a:rPr lang="uz-Cyrl-UZ" sz="2400" dirty="0">
                <a:effectLst/>
                <a:latin typeface="Times New Roman" panose="02020603050405020304" pitchFamily="18" charset="0"/>
                <a:ea typeface="Calibri" panose="020F0502020204030204" pitchFamily="34" charset="0"/>
                <a:cs typeface="Times New Roman" panose="02020603050405020304" pitchFamily="18" charset="0"/>
              </a:rPr>
              <a:t>Farmonga binoan </a:t>
            </a:r>
            <a:r>
              <a:rPr lang="uz-Cyrl-UZ" sz="2400" b="1" i="1" dirty="0">
                <a:effectLst/>
                <a:latin typeface="Times New Roman" panose="02020603050405020304" pitchFamily="18" charset="0"/>
                <a:ea typeface="Calibri" panose="020F0502020204030204" pitchFamily="34" charset="0"/>
                <a:cs typeface="Times New Roman" panose="02020603050405020304" pitchFamily="18" charset="0"/>
              </a:rPr>
              <a:t>“O’zbekiston Respublikasi Tabiatni muhofaza qilish davlat qo’mitasi”</a:t>
            </a:r>
            <a:r>
              <a:rPr lang="uz-Cyrl-UZ" sz="2400" i="1" dirty="0">
                <a:effectLst/>
                <a:latin typeface="Times New Roman" panose="02020603050405020304" pitchFamily="18" charset="0"/>
                <a:ea typeface="Calibri" panose="020F0502020204030204" pitchFamily="34" charset="0"/>
                <a:cs typeface="Times New Roman" panose="02020603050405020304" pitchFamily="18" charset="0"/>
              </a:rPr>
              <a:t> endilikda </a:t>
            </a:r>
            <a:r>
              <a:rPr lang="uz-Cyrl-UZ" sz="2400" b="1" i="1" dirty="0">
                <a:effectLst/>
                <a:latin typeface="Times New Roman" panose="02020603050405020304" pitchFamily="18" charset="0"/>
                <a:ea typeface="Calibri" panose="020F0502020204030204" pitchFamily="34" charset="0"/>
                <a:cs typeface="Times New Roman" panose="02020603050405020304" pitchFamily="18" charset="0"/>
              </a:rPr>
              <a:t>“O’zbekiston Respublikasi Ekologiya va atrof-muhitni muhofaza qilish davlat qo’mitasi”</a:t>
            </a:r>
            <a:r>
              <a:rPr lang="uz-Cyrl-UZ" sz="2400" dirty="0">
                <a:effectLst/>
                <a:latin typeface="Times New Roman" panose="02020603050405020304" pitchFamily="18" charset="0"/>
                <a:ea typeface="Calibri" panose="020F0502020204030204" pitchFamily="34" charset="0"/>
                <a:cs typeface="Times New Roman" panose="02020603050405020304" pitchFamily="18" charset="0"/>
              </a:rPr>
              <a:t> sifatida qaytadan tashkil etildi.</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uz-Cyrl-UZ" sz="2400" dirty="0">
                <a:effectLst/>
                <a:latin typeface="Times New Roman" panose="02020603050405020304" pitchFamily="18" charset="0"/>
                <a:ea typeface="Calibri" panose="020F0502020204030204" pitchFamily="34" charset="0"/>
                <a:cs typeface="Times New Roman" panose="02020603050405020304" pitchFamily="18" charset="0"/>
              </a:rPr>
              <a:t>	2017yil 21 aprelda O’zbekiston Respublikasi Prezidentining </a:t>
            </a:r>
            <a:r>
              <a:rPr lang="uz-Cyrl-UZ" sz="2400" b="1" i="1" dirty="0">
                <a:effectLst/>
                <a:latin typeface="Times New Roman" panose="02020603050405020304" pitchFamily="18" charset="0"/>
                <a:ea typeface="Calibri" panose="020F0502020204030204" pitchFamily="34" charset="0"/>
                <a:cs typeface="Times New Roman" panose="02020603050405020304" pitchFamily="18" charset="0"/>
              </a:rPr>
              <a:t>“O’zbekiston Respublikasi Ekologiya va atrof-muhitni muhofaza qilish davlat qo’mitasi faoliyatini tashkil etishni ta’minlash chora-tadbirlari to’g’risida” PQ-2915-sonli Qarori</a:t>
            </a:r>
            <a:r>
              <a:rPr lang="uz-Cyrl-UZ"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uz-Cyrl-UZ" sz="2400" dirty="0">
                <a:effectLst/>
                <a:latin typeface="Times New Roman" panose="02020603050405020304" pitchFamily="18" charset="0"/>
                <a:ea typeface="Calibri" panose="020F0502020204030204" pitchFamily="34" charset="0"/>
                <a:cs typeface="Times New Roman" panose="02020603050405020304" pitchFamily="18" charset="0"/>
              </a:rPr>
              <a:t>qabul qilindi.</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uz-Cyrl-UZ" sz="2400" dirty="0">
                <a:effectLst/>
                <a:latin typeface="Times New Roman" panose="02020603050405020304" pitchFamily="18" charset="0"/>
                <a:ea typeface="Calibri" panose="020F0502020204030204" pitchFamily="34" charset="0"/>
                <a:cs typeface="Times New Roman" panose="02020603050405020304" pitchFamily="18" charset="0"/>
              </a:rPr>
              <a:t>	2017yil 21 aprelda O’zbekiston Respublikasi Prezidentining</a:t>
            </a:r>
            <a:r>
              <a:rPr lang="uz-Cyrl-UZ" sz="2400" i="1" dirty="0">
                <a:effectLst/>
                <a:latin typeface="Times New Roman" panose="02020603050405020304" pitchFamily="18" charset="0"/>
                <a:ea typeface="Calibri" panose="020F0502020204030204" pitchFamily="34" charset="0"/>
                <a:cs typeface="Times New Roman" panose="02020603050405020304" pitchFamily="18" charset="0"/>
              </a:rPr>
              <a:t> </a:t>
            </a:r>
            <a:r>
              <a:rPr lang="uz-Cyrl-UZ" sz="2400" b="1" i="1" dirty="0">
                <a:effectLst/>
                <a:latin typeface="Times New Roman" panose="02020603050405020304" pitchFamily="18" charset="0"/>
                <a:ea typeface="Calibri" panose="020F0502020204030204" pitchFamily="34" charset="0"/>
                <a:cs typeface="Times New Roman" panose="02020603050405020304" pitchFamily="18" charset="0"/>
              </a:rPr>
              <a:t>“2017-2021 yillarda Maishiy chiqindilar bilan bog’liq ishlarni amalga oshirish tizimini tubdan takomillashtirish va rivojlantirish chora-tadbrlari to’g’risida” PQ-2916-sonli Qarori </a:t>
            </a:r>
            <a:r>
              <a:rPr lang="uz-Cyrl-UZ" sz="2400" dirty="0">
                <a:effectLst/>
                <a:latin typeface="Times New Roman" panose="02020603050405020304" pitchFamily="18" charset="0"/>
                <a:ea typeface="Calibri" panose="020F0502020204030204" pitchFamily="34" charset="0"/>
                <a:cs typeface="Times New Roman" panose="02020603050405020304" pitchFamily="18" charset="0"/>
              </a:rPr>
              <a:t>qabul qilindi.</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74061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40C715-A5D2-4A5D-82D7-2C9C4EC92814}"/>
              </a:ext>
            </a:extLst>
          </p:cNvPr>
          <p:cNvSpPr>
            <a:spLocks noGrp="1"/>
          </p:cNvSpPr>
          <p:nvPr>
            <p:ph idx="1"/>
          </p:nvPr>
        </p:nvSpPr>
        <p:spPr>
          <a:xfrm>
            <a:off x="2589212" y="578840"/>
            <a:ext cx="8915400" cy="5332382"/>
          </a:xfrm>
        </p:spPr>
        <p:txBody>
          <a:bodyPr>
            <a:normAutofit/>
          </a:bodyPr>
          <a:lstStyle/>
          <a:p>
            <a:pPr algn="just">
              <a:lnSpc>
                <a:spcPct val="150000"/>
              </a:lnSpc>
              <a:spcAft>
                <a:spcPts val="1000"/>
              </a:spcAft>
            </a:pPr>
            <a:r>
              <a:rPr lang="uz-Cyrl-UZ" sz="2000" dirty="0">
                <a:effectLst/>
                <a:latin typeface="Times New Roman" panose="02020603050405020304" pitchFamily="18" charset="0"/>
                <a:ea typeface="Calibri" panose="020F0502020204030204" pitchFamily="34" charset="0"/>
                <a:cs typeface="Times New Roman" panose="02020603050405020304" pitchFamily="18" charset="0"/>
              </a:rPr>
              <a:t>Vazirlar Mahkamasining 2017 yil 23 maydagi 310-son qaroriga muvofiq  </a:t>
            </a:r>
            <a:r>
              <a:rPr lang="uz-Cyrl-UZ" sz="2000" b="1" i="1" dirty="0">
                <a:effectLst/>
                <a:latin typeface="Times New Roman" panose="02020603050405020304" pitchFamily="18" charset="0"/>
                <a:ea typeface="Calibri" panose="020F0502020204030204" pitchFamily="34" charset="0"/>
                <a:cs typeface="Times New Roman" panose="02020603050405020304" pitchFamily="18" charset="0"/>
              </a:rPr>
              <a:t>“O’zbekiston Respublikasi Ekologiya va atrof-muhitni muhofaza qilish davlat qo’mitasi to’g’risida Nizom”</a:t>
            </a:r>
            <a:r>
              <a:rPr lang="uz-Cyrl-UZ" sz="2000" dirty="0">
                <a:effectLst/>
                <a:latin typeface="Times New Roman" panose="02020603050405020304" pitchFamily="18" charset="0"/>
                <a:ea typeface="Calibri" panose="020F0502020204030204" pitchFamily="34" charset="0"/>
                <a:cs typeface="Times New Roman" panose="02020603050405020304" pitchFamily="18" charset="0"/>
              </a:rPr>
              <a:t>i </a:t>
            </a:r>
            <a:r>
              <a:rPr lang="uz-Cyrl-UZ"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uz-Cyrl-UZ" sz="2000" dirty="0">
                <a:effectLst/>
                <a:latin typeface="Times New Roman" panose="02020603050405020304" pitchFamily="18" charset="0"/>
                <a:ea typeface="Calibri" panose="020F0502020204030204" pitchFamily="34" charset="0"/>
                <a:cs typeface="Times New Roman" panose="02020603050405020304" pitchFamily="18" charset="0"/>
              </a:rPr>
              <a:t>tasdiqlandi.</a:t>
            </a:r>
            <a:r>
              <a:rPr lang="uz-Cyrl-UZ"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uz-Cyrl-UZ" sz="2000" dirty="0">
                <a:effectLst/>
                <a:latin typeface="Times New Roman" panose="02020603050405020304" pitchFamily="18" charset="0"/>
                <a:ea typeface="Calibri" panose="020F0502020204030204" pitchFamily="34" charset="0"/>
                <a:cs typeface="Times New Roman" panose="02020603050405020304" pitchFamily="18" charset="0"/>
              </a:rPr>
              <a:t>Ushbu Nizom 6 bobdan iborat.</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uz-Cyrl-UZ" sz="2000" dirty="0">
                <a:effectLst/>
                <a:latin typeface="Times New Roman" panose="02020603050405020304" pitchFamily="18" charset="0"/>
                <a:ea typeface="Calibri" panose="020F0502020204030204" pitchFamily="34" charset="0"/>
                <a:cs typeface="Times New Roman" panose="02020603050405020304" pitchFamily="18" charset="0"/>
              </a:rPr>
              <a:t>	Vazirlar Mahkamasining 2017 yil  9 iyuldagi 368-son qaroriga muvofiq  </a:t>
            </a:r>
            <a:r>
              <a:rPr lang="uz-Cyrl-UZ" sz="2000" b="1" i="1" dirty="0">
                <a:effectLst/>
                <a:latin typeface="Times New Roman" panose="02020603050405020304" pitchFamily="18" charset="0"/>
                <a:ea typeface="Calibri" panose="020F0502020204030204" pitchFamily="34" charset="0"/>
                <a:cs typeface="Times New Roman" panose="02020603050405020304" pitchFamily="18" charset="0"/>
              </a:rPr>
              <a:t>“O’zbekiston Respublikasi Ekologiya va atrof-muhitni muhofaza qilish davlat qo’mitasining chiqindilarning hosil bo’lishi, to’planishi, saqlanishi, tashilishi, utilizatsiya qilinishi, qayta ishlanishi, ko’milishi va realizatsiyasini nazorat qilish inspektsiyasi to’g’risidagi Nizomi”</a:t>
            </a:r>
            <a:r>
              <a:rPr lang="uz-Cyrl-UZ"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uz-Cyrl-UZ" sz="2000" dirty="0">
                <a:effectLst/>
                <a:latin typeface="Times New Roman" panose="02020603050405020304" pitchFamily="18" charset="0"/>
                <a:ea typeface="Calibri" panose="020F0502020204030204" pitchFamily="34" charset="0"/>
                <a:cs typeface="Times New Roman" panose="02020603050405020304" pitchFamily="18" charset="0"/>
              </a:rPr>
              <a:t>tasdiqlandi. Ushbu Nizom 4 bobdan iborat.</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53396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E957AA-6137-4684-B0C5-8D11791E947E}"/>
              </a:ext>
            </a:extLst>
          </p:cNvPr>
          <p:cNvSpPr>
            <a:spLocks noGrp="1"/>
          </p:cNvSpPr>
          <p:nvPr>
            <p:ph idx="1"/>
          </p:nvPr>
        </p:nvSpPr>
        <p:spPr>
          <a:xfrm>
            <a:off x="2589212" y="947956"/>
            <a:ext cx="8915400" cy="4963266"/>
          </a:xfrm>
        </p:spPr>
        <p:txBody>
          <a:bodyPr>
            <a:normAutofit/>
          </a:bodyPr>
          <a:lstStyle/>
          <a:p>
            <a:pPr marL="0" indent="0">
              <a:lnSpc>
                <a:spcPct val="150000"/>
              </a:lnSpc>
              <a:buNone/>
            </a:pPr>
            <a:r>
              <a:rPr lang="en-US" sz="2800" b="1" i="1" dirty="0">
                <a:effectLst/>
                <a:latin typeface="Times New Roman" panose="02020603050405020304" pitchFamily="18" charset="0"/>
                <a:ea typeface="Calibri" panose="020F0502020204030204" pitchFamily="34" charset="0"/>
                <a:cs typeface="Times New Roman" panose="02020603050405020304" pitchFamily="18" charset="0"/>
              </a:rPr>
              <a:t>	</a:t>
            </a:r>
            <a:r>
              <a:rPr lang="uz-Cyrl-UZ" sz="2800" b="1" i="1" dirty="0">
                <a:effectLst/>
                <a:latin typeface="Times New Roman" panose="02020603050405020304" pitchFamily="18" charset="0"/>
                <a:ea typeface="Calibri" panose="020F0502020204030204" pitchFamily="34" charset="0"/>
                <a:cs typeface="Times New Roman" panose="02020603050405020304" pitchFamily="18" charset="0"/>
              </a:rPr>
              <a:t>“Muhofaza etiladigan tabiiy hududlar to’g’risida”</a:t>
            </a:r>
            <a:r>
              <a:rPr lang="uz-Cyrl-UZ" sz="2800" dirty="0">
                <a:effectLst/>
                <a:latin typeface="Times New Roman" panose="02020603050405020304" pitchFamily="18" charset="0"/>
                <a:ea typeface="Calibri" panose="020F0502020204030204" pitchFamily="34" charset="0"/>
                <a:cs typeface="Times New Roman" panose="02020603050405020304" pitchFamily="18" charset="0"/>
              </a:rPr>
              <a:t>gi, O’zbekiston Respublikasi Qonunining ijrosini taminlash va muhofaza etiladigan tabiiy hududlarda fuqarolarning rekreatsiya, ekologik va boshqa turdagi turizmlarga bo’lgan huquqlarini ta’minlash maqsadida,  Vazirlar Mahkamasining, 2018 yil 8 yanvar</a:t>
            </a:r>
            <a:r>
              <a:rPr lang="uz-Cyrl-UZ" sz="2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uz-Cyrl-UZ" sz="2800" b="1" i="1" dirty="0">
                <a:effectLst/>
                <a:latin typeface="Times New Roman" panose="02020603050405020304" pitchFamily="18" charset="0"/>
                <a:ea typeface="Calibri" panose="020F0502020204030204" pitchFamily="34" charset="0"/>
                <a:cs typeface="Times New Roman" panose="02020603050405020304" pitchFamily="18" charset="0"/>
              </a:rPr>
              <a:t>13-son Qarori</a:t>
            </a:r>
            <a:r>
              <a:rPr lang="uz-Cyrl-UZ" sz="2800" dirty="0">
                <a:effectLst/>
                <a:latin typeface="Times New Roman" panose="02020603050405020304" pitchFamily="18" charset="0"/>
                <a:ea typeface="Calibri" panose="020F0502020204030204" pitchFamily="34" charset="0"/>
                <a:cs typeface="Times New Roman" panose="02020603050405020304" pitchFamily="18" charset="0"/>
              </a:rPr>
              <a:t> qabul qilindi.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84279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121985-B4A9-434C-ACB6-F0CD12114765}"/>
              </a:ext>
            </a:extLst>
          </p:cNvPr>
          <p:cNvSpPr>
            <a:spLocks noGrp="1"/>
          </p:cNvSpPr>
          <p:nvPr>
            <p:ph idx="1"/>
          </p:nvPr>
        </p:nvSpPr>
        <p:spPr>
          <a:xfrm>
            <a:off x="2589212" y="494951"/>
            <a:ext cx="8915400" cy="5964572"/>
          </a:xfrm>
        </p:spPr>
        <p:txBody>
          <a:bodyPr/>
          <a:lstStyle/>
          <a:p>
            <a:pPr algn="just" fontAlgn="ctr">
              <a:lnSpc>
                <a:spcPct val="115000"/>
              </a:lnSpc>
              <a:spcAft>
                <a:spcPts val="1000"/>
              </a:spcAft>
            </a:pPr>
            <a:r>
              <a:rPr lang="uz-Cyrl-UZ"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2018 yilning  14-noyabr kuni O’zbekiston Respublikasining “Siyosiy partiyalar to’g’risida”gi qonunining 6-moddasiga asosan ekologik partiya tashkil etish bo’yicha vazirlik va idoralar vakillari ishtirokida tadbir o’tkazildi.</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uz-Cyrl-UZ"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Tadbirda </a:t>
            </a:r>
            <a:r>
              <a:rPr lang="uz-Cyrl-UZ"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“O’zbekiston ekologik partiyasi”</a:t>
            </a:r>
            <a:r>
              <a:rPr lang="uz-Cyrl-UZ"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tashkil etilgani ma’lum qilindi.</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ru-RU" dirty="0"/>
          </a:p>
        </p:txBody>
      </p:sp>
      <p:pic>
        <p:nvPicPr>
          <p:cNvPr id="4" name="Рисунок 2">
            <a:extLst>
              <a:ext uri="{FF2B5EF4-FFF2-40B4-BE49-F238E27FC236}">
                <a16:creationId xmlns:a16="http://schemas.microsoft.com/office/drawing/2014/main" id="{C35874B8-8BA9-4F06-AFF8-1C7E4D83C6F6}"/>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723002" y="3766658"/>
            <a:ext cx="2217508" cy="2072080"/>
          </a:xfrm>
          <a:prstGeom prst="rect">
            <a:avLst/>
          </a:prstGeom>
          <a:noFill/>
          <a:ln>
            <a:noFill/>
          </a:ln>
        </p:spPr>
      </p:pic>
    </p:spTree>
    <p:extLst>
      <p:ext uri="{BB962C8B-B14F-4D97-AF65-F5344CB8AC3E}">
        <p14:creationId xmlns:p14="http://schemas.microsoft.com/office/powerpoint/2010/main" val="23909768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0534F5E-3190-4D42-8213-42693B191370}"/>
              </a:ext>
            </a:extLst>
          </p:cNvPr>
          <p:cNvSpPr>
            <a:spLocks noGrp="1"/>
          </p:cNvSpPr>
          <p:nvPr>
            <p:ph idx="1"/>
          </p:nvPr>
        </p:nvSpPr>
        <p:spPr>
          <a:xfrm>
            <a:off x="2589212" y="696286"/>
            <a:ext cx="8915400" cy="5214936"/>
          </a:xfrm>
        </p:spPr>
        <p:txBody>
          <a:bodyPr>
            <a:normAutofit fontScale="85000" lnSpcReduction="10000"/>
          </a:bodyPr>
          <a:lstStyle/>
          <a:p>
            <a:pPr algn="just">
              <a:lnSpc>
                <a:spcPct val="150000"/>
              </a:lnSpc>
            </a:pPr>
            <a:r>
              <a:rPr lang="uz-Cyrl-UZ"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Xorijiy davlatlar amaliyotida ekologiya sohasidagi siyosiy partiyalar jamiyat hayotida muhim o’ringa ega. Dunyoning 100 ga yaqin mamlakatida ekologik partiyalar faoliyat olib boradi</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uz-Cyrl-UZ"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Ularning aksariyati mamlakat siyosiy maydonining teng huquqli a’zosi sifatida vakillik organlariga o’rinlar egallash vazifalarini qo’yib, parlamentda o’z oldidagi mushtarak maqsadlarni davlat siyosati darajasida ilgari suradilar.</a:t>
            </a:r>
            <a:r>
              <a:rPr lang="uz-Cyrl-UZ" sz="3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3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endParaRPr lang="ru-RU" dirty="0"/>
          </a:p>
        </p:txBody>
      </p:sp>
    </p:spTree>
    <p:extLst>
      <p:ext uri="{BB962C8B-B14F-4D97-AF65-F5344CB8AC3E}">
        <p14:creationId xmlns:p14="http://schemas.microsoft.com/office/powerpoint/2010/main" val="24147513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064387-EAD2-4718-99CD-9C2060A8E240}"/>
              </a:ext>
            </a:extLst>
          </p:cNvPr>
          <p:cNvSpPr>
            <a:spLocks noGrp="1"/>
          </p:cNvSpPr>
          <p:nvPr>
            <p:ph idx="1"/>
          </p:nvPr>
        </p:nvSpPr>
        <p:spPr>
          <a:xfrm>
            <a:off x="2589212" y="906011"/>
            <a:ext cx="8915400" cy="5005211"/>
          </a:xfrm>
        </p:spPr>
        <p:txBody>
          <a:bodyPr>
            <a:normAutofit fontScale="92500" lnSpcReduction="20000"/>
          </a:bodyPr>
          <a:lstStyle/>
          <a:p>
            <a:pPr algn="just">
              <a:lnSpc>
                <a:spcPct val="150000"/>
              </a:lnSpc>
            </a:pPr>
            <a:r>
              <a:rPr lang="uz-Cyrl-UZ"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Mamlakatda barqaror rivojlanish maqsadlariga erishish, aholi uchun qulay ekologik sharoit yaratish va noyob tabiatni saqlashga jamiyatning barcha kuchlarini safarbar qilish, hududiy va mahalliy ekologik va fuqarolar sog’ligini muhofaza qilish dasturlarini ishlab chiqish hamda amalga oshirish, jamiyatda ekologik madaniyat darajasini ko’tarish singari dolzarb vazifalar shular jumlasidandir. </a:t>
            </a:r>
            <a:endParaRPr lang="ru-RU" sz="3200" dirty="0"/>
          </a:p>
        </p:txBody>
      </p:sp>
    </p:spTree>
    <p:extLst>
      <p:ext uri="{BB962C8B-B14F-4D97-AF65-F5344CB8AC3E}">
        <p14:creationId xmlns:p14="http://schemas.microsoft.com/office/powerpoint/2010/main" val="13536436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9648CE9-4571-4B43-B272-B9C677105E00}"/>
              </a:ext>
            </a:extLst>
          </p:cNvPr>
          <p:cNvSpPr>
            <a:spLocks noGrp="1"/>
          </p:cNvSpPr>
          <p:nvPr>
            <p:ph idx="1"/>
          </p:nvPr>
        </p:nvSpPr>
        <p:spPr>
          <a:xfrm>
            <a:off x="2589212" y="822121"/>
            <a:ext cx="8915400" cy="5089101"/>
          </a:xfrm>
        </p:spPr>
        <p:txBody>
          <a:bodyPr/>
          <a:lstStyle/>
          <a:p>
            <a:pPr marL="457200" lvl="1" indent="0" algn="just">
              <a:buNone/>
            </a:pPr>
            <a:r>
              <a:rPr lang="en-US" sz="3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t>
            </a:r>
            <a:r>
              <a:rPr lang="uz-Cyrl-UZ" sz="3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azkur yangi partiya yoshlarni tabiat va uning resurslariga ehtiyotkorona munosabatda bo’lish ruhida tarbiyalash ishlariga o’zining munosib hissasini qo’shadi. </a:t>
            </a:r>
            <a:endParaRPr lang="en-US" sz="3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lvl="1" indent="0" algn="just">
              <a:buNone/>
            </a:pPr>
            <a:r>
              <a:rPr lang="en-US" sz="3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3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Orol dengizi qurishi natijasida yuzaga kelgan ekologik va ijtimoiy muammolarni hal etish, Orol dengizi inqirozining salbiy oqibatlarini yumshatish borasida amaliy natijalarga erishadi.</a:t>
            </a:r>
            <a:r>
              <a:rPr lang="uz-Cyrl-UZ" sz="3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ru-RU" sz="3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24412064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D30E70-ED92-41DE-883B-3A9443B7FCE9}"/>
              </a:ext>
            </a:extLst>
          </p:cNvPr>
          <p:cNvSpPr>
            <a:spLocks noGrp="1"/>
          </p:cNvSpPr>
          <p:nvPr>
            <p:ph type="title"/>
          </p:nvPr>
        </p:nvSpPr>
        <p:spPr>
          <a:xfrm>
            <a:off x="2592925" y="624110"/>
            <a:ext cx="8911687" cy="793629"/>
          </a:xfrm>
        </p:spPr>
        <p:txBody>
          <a:bodyPr>
            <a:noAutofit/>
          </a:bodyPr>
          <a:lstStyle/>
          <a:p>
            <a:pPr algn="ctr"/>
            <a:r>
              <a:rPr lang="uz-Cyrl-UZ" sz="2800" b="1" dirty="0">
                <a:effectLst/>
                <a:latin typeface="Times New Roman" panose="02020603050405020304" pitchFamily="18" charset="0"/>
                <a:ea typeface="Calibri" panose="020F0502020204030204" pitchFamily="34" charset="0"/>
                <a:cs typeface="Times New Roman" panose="02020603050405020304" pitchFamily="18" charset="0"/>
              </a:rPr>
              <a:t>O’z bilimini tekshirish uchun savollar.</a:t>
            </a:r>
            <a:br>
              <a:rPr lang="ru-RU" sz="2800" dirty="0">
                <a:effectLst/>
                <a:latin typeface="Times New Roman" panose="02020603050405020304" pitchFamily="18" charset="0"/>
                <a:ea typeface="Calibri" panose="020F0502020204030204" pitchFamily="34"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F3B33DE-4245-4E1E-8132-BA2DAC10FE82}"/>
              </a:ext>
            </a:extLst>
          </p:cNvPr>
          <p:cNvSpPr>
            <a:spLocks noGrp="1"/>
          </p:cNvSpPr>
          <p:nvPr>
            <p:ph idx="1"/>
          </p:nvPr>
        </p:nvSpPr>
        <p:spPr>
          <a:xfrm>
            <a:off x="2589212" y="1526796"/>
            <a:ext cx="8915400" cy="4384426"/>
          </a:xfrm>
        </p:spPr>
        <p:txBody>
          <a:bodyPr>
            <a:noAutofit/>
          </a:bodyPr>
          <a:lstStyle/>
          <a:p>
            <a:pPr marL="342900" lvl="0" indent="-342900" algn="just">
              <a:lnSpc>
                <a:spcPct val="115000"/>
              </a:lnSpc>
              <a:spcAft>
                <a:spcPts val="1000"/>
              </a:spcAft>
              <a:buFont typeface="+mj-lt"/>
              <a:buAutoNum type="arabicPeriod"/>
              <a:tabLst>
                <a:tab pos="180340" algn="l"/>
              </a:tabLst>
            </a:pPr>
            <a:r>
              <a:rPr lang="uz-Cyrl-UZ" i="1" dirty="0">
                <a:effectLst/>
                <a:latin typeface="Times New Roman" panose="02020603050405020304" pitchFamily="18" charset="0"/>
                <a:ea typeface="Calibri" panose="020F0502020204030204" pitchFamily="34" charset="0"/>
                <a:cs typeface="Times New Roman" panose="02020603050405020304" pitchFamily="18" charset="0"/>
              </a:rPr>
              <a:t>Insonlarning ishlab chiqarish faoliyatlari bilan atrof muhit o’rtasidagi bog’liqlik nimada?</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tabLst>
                <a:tab pos="180340" algn="l"/>
              </a:tabLst>
            </a:pPr>
            <a:r>
              <a:rPr lang="uz-Latn-UZ" i="1" dirty="0">
                <a:effectLst/>
                <a:latin typeface="Times New Roman" panose="02020603050405020304" pitchFamily="18" charset="0"/>
                <a:ea typeface="Calibri" panose="020F0502020204030204" pitchFamily="34" charset="0"/>
                <a:cs typeface="Times New Roman" panose="02020603050405020304" pitchFamily="18" charset="0"/>
              </a:rPr>
              <a:t>Ekologik muammolarni ko’lami va dolzarbligi  bo’yicha necha guruhga bo’lish  mumkin?</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tabLst>
                <a:tab pos="180340" algn="l"/>
              </a:tabLst>
            </a:pPr>
            <a:r>
              <a:rPr lang="uz-Latn-UZ" i="1" dirty="0">
                <a:effectLst/>
                <a:latin typeface="Times New Roman" panose="02020603050405020304" pitchFamily="18" charset="0"/>
                <a:ea typeface="Calibri" panose="020F0502020204030204" pitchFamily="34" charset="0"/>
                <a:cs typeface="Times New Roman" panose="02020603050405020304" pitchFamily="18" charset="0"/>
              </a:rPr>
              <a:t>“Ekologiya” fanining asosiy vazifalari nimalardan  iborat?</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tabLst>
                <a:tab pos="180340" algn="l"/>
              </a:tabLst>
            </a:pPr>
            <a:r>
              <a:rPr lang="uz-Latn-UZ" i="1" dirty="0">
                <a:effectLst/>
                <a:latin typeface="Times New Roman" panose="02020603050405020304" pitchFamily="18" charset="0"/>
                <a:ea typeface="Calibri" panose="020F0502020204030204" pitchFamily="34" charset="0"/>
                <a:cs typeface="Times New Roman" panose="02020603050405020304" pitchFamily="18" charset="0"/>
              </a:rPr>
              <a:t>Ekologiyaga oid hadislardan  namunalarni bilasiz?</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tabLst>
                <a:tab pos="180340" algn="l"/>
              </a:tabLst>
            </a:pPr>
            <a:r>
              <a:rPr lang="uz-Latn-UZ" i="1" dirty="0">
                <a:effectLst/>
                <a:latin typeface="Times New Roman" panose="02020603050405020304" pitchFamily="18" charset="0"/>
                <a:ea typeface="Calibri" panose="020F0502020204030204" pitchFamily="34" charset="0"/>
                <a:cs typeface="Times New Roman" panose="02020603050405020304" pitchFamily="18" charset="0"/>
              </a:rPr>
              <a:t>Ekologik ta’lim va tarbiyani singdirishga, Hadis bandlarining qanday ahamiyati bor?</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tabLst>
                <a:tab pos="180340" algn="l"/>
              </a:tabLst>
            </a:pPr>
            <a:r>
              <a:rPr lang="uz-Cyrl-UZ" i="1" dirty="0">
                <a:effectLst/>
                <a:latin typeface="Times New Roman" panose="02020603050405020304" pitchFamily="18" charset="0"/>
                <a:ea typeface="Calibri" panose="020F0502020204030204" pitchFamily="34" charset="0"/>
                <a:cs typeface="Times New Roman" panose="02020603050405020304" pitchFamily="18" charset="0"/>
              </a:rPr>
              <a:t> Ekologik munosabat shaklida davlatning boshqaruv tizimi</a:t>
            </a:r>
            <a:r>
              <a:rPr lang="uz-Latn-UZ" i="1" dirty="0">
                <a:effectLst/>
                <a:latin typeface="Times New Roman" panose="02020603050405020304" pitchFamily="18" charset="0"/>
                <a:ea typeface="Calibri" panose="020F0502020204030204" pitchFamily="34" charset="0"/>
                <a:cs typeface="Times New Roman" panose="02020603050405020304" pitchFamily="18" charset="0"/>
              </a:rPr>
              <a:t> nimalarga </a:t>
            </a:r>
            <a:r>
              <a:rPr lang="uz-Cyrl-UZ" i="1" dirty="0">
                <a:effectLst/>
                <a:latin typeface="Times New Roman" panose="02020603050405020304" pitchFamily="18" charset="0"/>
                <a:ea typeface="Calibri" panose="020F0502020204030204" pitchFamily="34" charset="0"/>
                <a:cs typeface="Times New Roman" panose="02020603050405020304" pitchFamily="18" charset="0"/>
              </a:rPr>
              <a:t>  qaratilgan</a:t>
            </a:r>
            <a:r>
              <a:rPr lang="uz-Latn-UZ" i="1"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tabLst>
                <a:tab pos="180340" algn="l"/>
              </a:tabLst>
            </a:pPr>
            <a:r>
              <a:rPr lang="uz-Cyrl-UZ" i="1" dirty="0">
                <a:effectLst/>
                <a:latin typeface="Times New Roman" panose="02020603050405020304" pitchFamily="18" charset="0"/>
                <a:ea typeface="Calibri" panose="020F0502020204030204" pitchFamily="34" charset="0"/>
                <a:cs typeface="Times New Roman" panose="02020603050405020304" pitchFamily="18" charset="0"/>
              </a:rPr>
              <a:t>Ekologiya va atrof-muhitni muhofazasi bo’yicha Konstitutsiyamizda nimalar deyilgan?</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tabLst>
                <a:tab pos="180340" algn="l"/>
              </a:tabLst>
            </a:pPr>
            <a:r>
              <a:rPr lang="uz-Cyrl-UZ" i="1" dirty="0">
                <a:effectLst/>
                <a:latin typeface="Times New Roman" panose="02020603050405020304" pitchFamily="18" charset="0"/>
                <a:ea typeface="Calibri" panose="020F0502020204030204" pitchFamily="34" charset="0"/>
                <a:cs typeface="Times New Roman" panose="02020603050405020304" pitchFamily="18" charset="0"/>
              </a:rPr>
              <a:t>Ekologiya va atrof-muhitni muhofaza qilish sohasidagi tub islohotlar nimalardan iborat?</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15000"/>
              </a:lnSpc>
              <a:spcAft>
                <a:spcPts val="1000"/>
              </a:spcAft>
              <a:buNone/>
              <a:tabLst>
                <a:tab pos="180340" algn="l"/>
              </a:tabLst>
            </a:pPr>
            <a:r>
              <a:rPr lang="uz-Cyrl-UZ" i="1"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15000"/>
              </a:lnSpc>
              <a:spcAft>
                <a:spcPts val="1000"/>
              </a:spcAft>
              <a:buNone/>
              <a:tabLst>
                <a:tab pos="180340" algn="l"/>
              </a:tabLst>
            </a:pPr>
            <a:r>
              <a:rPr lang="uz-Cyrl-UZ" i="1"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5371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95E91-8C5B-4FAC-8950-EA48DE58559A}"/>
              </a:ext>
            </a:extLst>
          </p:cNvPr>
          <p:cNvSpPr>
            <a:spLocks noGrp="1"/>
          </p:cNvSpPr>
          <p:nvPr>
            <p:ph type="title"/>
          </p:nvPr>
        </p:nvSpPr>
        <p:spPr/>
        <p:txBody>
          <a:bodyPr/>
          <a:lstStyle/>
          <a:p>
            <a:pPr algn="ctr"/>
            <a:r>
              <a:rPr lang="en-US" dirty="0" err="1">
                <a:latin typeface="Times New Roman" panose="02020603050405020304" pitchFamily="18" charset="0"/>
                <a:cs typeface="Times New Roman" panose="02020603050405020304" pitchFamily="18" charset="0"/>
              </a:rPr>
              <a:t>Foydalanilgan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adabiyotlar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ro`yxati</a:t>
            </a:r>
            <a:endParaRPr lang="ru-RU"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2DB985A-C822-49F6-BB66-19068954A22F}"/>
              </a:ext>
            </a:extLst>
          </p:cNvPr>
          <p:cNvSpPr>
            <a:spLocks noGrp="1"/>
          </p:cNvSpPr>
          <p:nvPr>
            <p:ph idx="1"/>
          </p:nvPr>
        </p:nvSpPr>
        <p:spPr>
          <a:xfrm>
            <a:off x="2589212" y="1593908"/>
            <a:ext cx="8915400" cy="4639982"/>
          </a:xfrm>
        </p:spPr>
        <p:txBody>
          <a:bodyPr>
            <a:normAutofit/>
          </a:bodyPr>
          <a:lstStyle/>
          <a:p>
            <a:r>
              <a:rPr lang="en-US" sz="2000" i="1" dirty="0">
                <a:latin typeface="Times New Roman" panose="02020603050405020304" pitchFamily="18" charset="0"/>
                <a:ea typeface="Calibri" panose="020F0502020204030204" pitchFamily="34" charset="0"/>
                <a:cs typeface="Times New Roman" panose="02020603050405020304" pitchFamily="18" charset="0"/>
              </a:rPr>
              <a:t>A. </a:t>
            </a:r>
            <a:r>
              <a:rPr lang="en-US" sz="2000" i="1" dirty="0" err="1">
                <a:latin typeface="Times New Roman" panose="02020603050405020304" pitchFamily="18" charset="0"/>
                <a:ea typeface="Calibri" panose="020F0502020204030204" pitchFamily="34" charset="0"/>
                <a:cs typeface="Times New Roman" panose="02020603050405020304" pitchFamily="18" charset="0"/>
              </a:rPr>
              <a:t>Nigʹmatov</a:t>
            </a:r>
            <a:r>
              <a:rPr lang="en-US" sz="2000" i="1"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err="1">
                <a:latin typeface="Times New Roman" panose="02020603050405020304" pitchFamily="18" charset="0"/>
                <a:ea typeface="Calibri" panose="020F0502020204030204" pitchFamily="34" charset="0"/>
                <a:cs typeface="Times New Roman" panose="02020603050405020304" pitchFamily="18" charset="0"/>
              </a:rPr>
              <a:t>Oʹzbekiston</a:t>
            </a:r>
            <a:r>
              <a:rPr lang="en-US" sz="2000" i="1"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err="1">
                <a:latin typeface="Times New Roman" panose="02020603050405020304" pitchFamily="18" charset="0"/>
                <a:ea typeface="Calibri" panose="020F0502020204030204" pitchFamily="34" charset="0"/>
                <a:cs typeface="Times New Roman" panose="02020603050405020304" pitchFamily="18" charset="0"/>
              </a:rPr>
              <a:t>Pespublikasining</a:t>
            </a:r>
            <a:r>
              <a:rPr lang="en-US" sz="2000" i="1" dirty="0">
                <a:latin typeface="Times New Roman" panose="02020603050405020304" pitchFamily="18" charset="0"/>
                <a:ea typeface="Calibri" panose="020F0502020204030204" pitchFamily="34" charset="0"/>
                <a:cs typeface="Times New Roman" panose="02020603050405020304" pitchFamily="18" charset="0"/>
              </a:rPr>
              <a:t> EKOLOGIYA HUQUQI. </a:t>
            </a:r>
            <a:r>
              <a:rPr lang="en-US" sz="2000" i="1" dirty="0" err="1">
                <a:latin typeface="Times New Roman" panose="02020603050405020304" pitchFamily="18" charset="0"/>
                <a:ea typeface="Calibri" panose="020F0502020204030204" pitchFamily="34" charset="0"/>
                <a:cs typeface="Times New Roman" panose="02020603050405020304" pitchFamily="18" charset="0"/>
              </a:rPr>
              <a:t>Darslik</a:t>
            </a:r>
            <a:r>
              <a:rPr lang="en-US" sz="2000" i="1" dirty="0">
                <a:latin typeface="Times New Roman" panose="02020603050405020304" pitchFamily="18" charset="0"/>
                <a:ea typeface="Calibri" panose="020F0502020204030204" pitchFamily="34" charset="0"/>
                <a:cs typeface="Times New Roman" panose="02020603050405020304" pitchFamily="18" charset="0"/>
              </a:rPr>
              <a:t>. Toshkent -2004.</a:t>
            </a:r>
            <a:endParaRPr lang="ru-RU" sz="2000" i="1" dirty="0">
              <a:latin typeface="Times New Roman" panose="02020603050405020304" pitchFamily="18" charset="0"/>
              <a:ea typeface="Calibri" panose="020F0502020204030204" pitchFamily="34" charset="0"/>
              <a:cs typeface="Times New Roman" panose="02020603050405020304" pitchFamily="18" charset="0"/>
            </a:endParaRPr>
          </a:p>
          <a:p>
            <a:r>
              <a:rPr lang="en-US" sz="2000" i="1" dirty="0" err="1">
                <a:latin typeface="Times New Roman" panose="02020603050405020304" pitchFamily="18" charset="0"/>
                <a:ea typeface="Calibri" panose="020F0502020204030204" pitchFamily="34" charset="0"/>
                <a:cs typeface="Times New Roman" panose="02020603050405020304" pitchFamily="18" charset="0"/>
              </a:rPr>
              <a:t>Oʹzbekiston</a:t>
            </a:r>
            <a:r>
              <a:rPr lang="en-US" sz="2000" i="1"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err="1">
                <a:latin typeface="Times New Roman" panose="02020603050405020304" pitchFamily="18" charset="0"/>
                <a:ea typeface="Calibri" panose="020F0502020204030204" pitchFamily="34" charset="0"/>
                <a:cs typeface="Times New Roman" panose="02020603050405020304" pitchFamily="18" charset="0"/>
              </a:rPr>
              <a:t>Respublikasi</a:t>
            </a:r>
            <a:r>
              <a:rPr lang="en-US" sz="2000" i="1"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err="1">
                <a:latin typeface="Times New Roman" panose="02020603050405020304" pitchFamily="18" charset="0"/>
                <a:ea typeface="Calibri" panose="020F0502020204030204" pitchFamily="34" charset="0"/>
                <a:cs typeface="Times New Roman" panose="02020603050405020304" pitchFamily="18" charset="0"/>
              </a:rPr>
              <a:t>Prezidenti</a:t>
            </a:r>
            <a:r>
              <a:rPr lang="en-US" sz="2000" i="1"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err="1">
                <a:latin typeface="Times New Roman" panose="02020603050405020304" pitchFamily="18" charset="0"/>
                <a:ea typeface="Calibri" panose="020F0502020204030204" pitchFamily="34" charset="0"/>
                <a:cs typeface="Times New Roman" panose="02020603050405020304" pitchFamily="18" charset="0"/>
              </a:rPr>
              <a:t>Shavkat</a:t>
            </a:r>
            <a:r>
              <a:rPr lang="en-US" sz="2000" i="1"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err="1">
                <a:latin typeface="Times New Roman" panose="02020603050405020304" pitchFamily="18" charset="0"/>
                <a:ea typeface="Calibri" panose="020F0502020204030204" pitchFamily="34" charset="0"/>
                <a:cs typeface="Times New Roman" panose="02020603050405020304" pitchFamily="18" charset="0"/>
              </a:rPr>
              <a:t>Mirziyoevning</a:t>
            </a:r>
            <a:r>
              <a:rPr lang="en-US" sz="2000" i="1"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err="1">
                <a:latin typeface="Times New Roman" panose="02020603050405020304" pitchFamily="18" charset="0"/>
                <a:ea typeface="Calibri" panose="020F0502020204030204" pitchFamily="34" charset="0"/>
                <a:cs typeface="Times New Roman" panose="02020603050405020304" pitchFamily="18" charset="0"/>
              </a:rPr>
              <a:t>oliy</a:t>
            </a:r>
            <a:r>
              <a:rPr lang="en-US" sz="2000" i="1"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err="1">
                <a:latin typeface="Times New Roman" panose="02020603050405020304" pitchFamily="18" charset="0"/>
                <a:ea typeface="Calibri" panose="020F0502020204030204" pitchFamily="34" charset="0"/>
                <a:cs typeface="Times New Roman" panose="02020603050405020304" pitchFamily="18" charset="0"/>
              </a:rPr>
              <a:t>majlisga</a:t>
            </a:r>
            <a:r>
              <a:rPr lang="en-US" sz="2000" i="1"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err="1">
                <a:latin typeface="Times New Roman" panose="02020603050405020304" pitchFamily="18" charset="0"/>
                <a:ea typeface="Calibri" panose="020F0502020204030204" pitchFamily="34" charset="0"/>
                <a:cs typeface="Times New Roman" panose="02020603050405020304" pitchFamily="18" charset="0"/>
              </a:rPr>
              <a:t>Murojaatnomasi</a:t>
            </a:r>
            <a:r>
              <a:rPr lang="en-US" sz="2000" i="1" dirty="0">
                <a:latin typeface="Times New Roman" panose="02020603050405020304" pitchFamily="18" charset="0"/>
                <a:ea typeface="Calibri" panose="020F0502020204030204" pitchFamily="34" charset="0"/>
                <a:cs typeface="Times New Roman" panose="02020603050405020304" pitchFamily="18" charset="0"/>
              </a:rPr>
              <a:t> 22 </a:t>
            </a:r>
            <a:r>
              <a:rPr lang="en-US" sz="2000" i="1" dirty="0" err="1">
                <a:latin typeface="Times New Roman" panose="02020603050405020304" pitchFamily="18" charset="0"/>
                <a:ea typeface="Calibri" panose="020F0502020204030204" pitchFamily="34" charset="0"/>
                <a:cs typeface="Times New Roman" panose="02020603050405020304" pitchFamily="18" charset="0"/>
              </a:rPr>
              <a:t>dekabr</a:t>
            </a:r>
            <a:r>
              <a:rPr lang="en-US" sz="2000" i="1" dirty="0">
                <a:latin typeface="Times New Roman" panose="02020603050405020304" pitchFamily="18" charset="0"/>
                <a:ea typeface="Calibri" panose="020F0502020204030204" pitchFamily="34" charset="0"/>
                <a:cs typeface="Times New Roman" panose="02020603050405020304" pitchFamily="18" charset="0"/>
              </a:rPr>
              <a:t>  2017 </a:t>
            </a:r>
            <a:r>
              <a:rPr lang="en-US" sz="2000" i="1" dirty="0" err="1">
                <a:latin typeface="Times New Roman" panose="02020603050405020304" pitchFamily="18" charset="0"/>
                <a:ea typeface="Calibri" panose="020F0502020204030204" pitchFamily="34" charset="0"/>
                <a:cs typeface="Times New Roman" panose="02020603050405020304" pitchFamily="18" charset="0"/>
              </a:rPr>
              <a:t>yil</a:t>
            </a:r>
            <a:r>
              <a:rPr lang="en-US" sz="2000" i="1" dirty="0">
                <a:latin typeface="Times New Roman" panose="02020603050405020304" pitchFamily="18" charset="0"/>
                <a:ea typeface="Calibri" panose="020F0502020204030204" pitchFamily="34" charset="0"/>
                <a:cs typeface="Times New Roman" panose="02020603050405020304" pitchFamily="18" charset="0"/>
              </a:rPr>
              <a:t>. </a:t>
            </a:r>
            <a:endParaRPr lang="ru-RU" sz="2000" i="1" dirty="0">
              <a:latin typeface="Times New Roman" panose="02020603050405020304" pitchFamily="18" charset="0"/>
              <a:ea typeface="Calibri" panose="020F0502020204030204" pitchFamily="34" charset="0"/>
              <a:cs typeface="Times New Roman" panose="02020603050405020304" pitchFamily="18" charset="0"/>
            </a:endParaRPr>
          </a:p>
          <a:p>
            <a:pPr algn="just"/>
            <a:r>
              <a:rPr lang="en-US" sz="2800" i="1" baseline="300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800" i="1" baseline="30000" dirty="0" err="1">
                <a:latin typeface="Times New Roman" panose="02020603050405020304" pitchFamily="18" charset="0"/>
                <a:ea typeface="Times New Roman" panose="02020603050405020304" pitchFamily="18" charset="0"/>
                <a:cs typeface="Times New Roman" panose="02020603050405020304" pitchFamily="18" charset="0"/>
              </a:rPr>
              <a:t>Oʹzbekiston</a:t>
            </a:r>
            <a:r>
              <a:rPr lang="en-US" sz="2800" i="1" baseline="30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i="1" baseline="30000" dirty="0" err="1">
                <a:latin typeface="Times New Roman" panose="02020603050405020304" pitchFamily="18" charset="0"/>
                <a:ea typeface="Times New Roman" panose="02020603050405020304" pitchFamily="18" charset="0"/>
                <a:cs typeface="Times New Roman" panose="02020603050405020304" pitchFamily="18" charset="0"/>
              </a:rPr>
              <a:t>Respublikasi</a:t>
            </a:r>
            <a:r>
              <a:rPr lang="en-US" sz="2800" i="1" baseline="30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i="1" baseline="30000" dirty="0" err="1">
                <a:latin typeface="Times New Roman" panose="02020603050405020304" pitchFamily="18" charset="0"/>
                <a:ea typeface="Times New Roman" panose="02020603050405020304" pitchFamily="18" charset="0"/>
                <a:cs typeface="Times New Roman" panose="02020603050405020304" pitchFamily="18" charset="0"/>
              </a:rPr>
              <a:t>qonun</a:t>
            </a:r>
            <a:r>
              <a:rPr lang="en-US" sz="2800" i="1" baseline="30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i="1" baseline="30000" dirty="0" err="1">
                <a:latin typeface="Times New Roman" panose="02020603050405020304" pitchFamily="18" charset="0"/>
                <a:ea typeface="Times New Roman" panose="02020603050405020304" pitchFamily="18" charset="0"/>
                <a:cs typeface="Times New Roman" panose="02020603050405020304" pitchFamily="18" charset="0"/>
              </a:rPr>
              <a:t>hujjatlari</a:t>
            </a:r>
            <a:r>
              <a:rPr lang="en-US" sz="2800" i="1" baseline="30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i="1" baseline="30000" dirty="0" err="1">
                <a:latin typeface="Times New Roman" panose="02020603050405020304" pitchFamily="18" charset="0"/>
                <a:ea typeface="Times New Roman" panose="02020603050405020304" pitchFamily="18" charset="0"/>
                <a:cs typeface="Times New Roman" panose="02020603050405020304" pitchFamily="18" charset="0"/>
              </a:rPr>
              <a:t>toʹplami</a:t>
            </a:r>
            <a:r>
              <a:rPr lang="en-US" sz="2800" i="1" baseline="30000" dirty="0">
                <a:latin typeface="Times New Roman" panose="02020603050405020304" pitchFamily="18" charset="0"/>
                <a:ea typeface="Times New Roman" panose="02020603050405020304" pitchFamily="18" charset="0"/>
                <a:cs typeface="Times New Roman" panose="02020603050405020304" pitchFamily="18" charset="0"/>
              </a:rPr>
              <a:t>”, 2017 </a:t>
            </a:r>
            <a:r>
              <a:rPr lang="en-US" sz="2800" i="1" baseline="30000" dirty="0" err="1">
                <a:latin typeface="Times New Roman" panose="02020603050405020304" pitchFamily="18" charset="0"/>
                <a:ea typeface="Times New Roman" panose="02020603050405020304" pitchFamily="18" charset="0"/>
                <a:cs typeface="Times New Roman" panose="02020603050405020304" pitchFamily="18" charset="0"/>
              </a:rPr>
              <a:t>yil</a:t>
            </a:r>
            <a:r>
              <a:rPr lang="en-US" sz="2800" i="1" baseline="30000" dirty="0">
                <a:latin typeface="Times New Roman" panose="02020603050405020304" pitchFamily="18" charset="0"/>
                <a:ea typeface="Times New Roman" panose="02020603050405020304" pitchFamily="18" charset="0"/>
                <a:cs typeface="Times New Roman" panose="02020603050405020304" pitchFamily="18" charset="0"/>
              </a:rPr>
              <a:t> 1-may, 17-son, 287-modda.</a:t>
            </a:r>
            <a:endParaRPr lang="ru-RU" sz="2800" i="1" baseline="300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2000" i="1" dirty="0">
                <a:latin typeface="Times New Roman" panose="02020603050405020304" pitchFamily="18" charset="0"/>
                <a:ea typeface="Times New Roman" panose="02020603050405020304" pitchFamily="18" charset="0"/>
                <a:cs typeface="Times New Roman" panose="02020603050405020304" pitchFamily="18" charset="0"/>
              </a:rPr>
              <a:t>“</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Oʹzbekiston</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Respublikasi</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qonun</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hujjatlari</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toʹplami</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2017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yil</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10-may, 18-son, 317-modda.</a:t>
            </a:r>
            <a:endParaRPr lang="ru-RU" sz="2000" i="1"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2000" i="1" dirty="0">
                <a:latin typeface="Times New Roman" panose="02020603050405020304" pitchFamily="18" charset="0"/>
                <a:ea typeface="Times New Roman" panose="02020603050405020304" pitchFamily="18" charset="0"/>
                <a:cs typeface="Times New Roman" panose="02020603050405020304" pitchFamily="18" charset="0"/>
              </a:rPr>
              <a:t>“</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Oʹzbekiston</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Respublikasi</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qonun</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hujjatlari</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toʹplami</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2017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yil</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10-may, 18-son, 318-modda.</a:t>
            </a:r>
            <a:endParaRPr lang="ru-RU" sz="2000" i="1"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Ekologiya</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xabarnomasi</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 5 (193) 2017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yil</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Meʹyoriy</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hujjatlar</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i="1"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Ekologiya</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xabarnomasi</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 6 (194) 2017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yil</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Meʹyoriy</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hujjatlar</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i="1" dirty="0">
              <a:latin typeface="Times New Roman" panose="02020603050405020304" pitchFamily="18" charset="0"/>
              <a:ea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931717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A6799E-3E40-4C18-8DD8-E6B9CC70C1C0}"/>
              </a:ext>
            </a:extLst>
          </p:cNvPr>
          <p:cNvSpPr>
            <a:spLocks noGrp="1"/>
          </p:cNvSpPr>
          <p:nvPr>
            <p:ph idx="1"/>
          </p:nvPr>
        </p:nvSpPr>
        <p:spPr>
          <a:xfrm>
            <a:off x="838200" y="578840"/>
            <a:ext cx="10515600" cy="5598123"/>
          </a:xfrm>
        </p:spPr>
        <p:txBody>
          <a:bodyPr>
            <a:normAutofit/>
          </a:bodyPr>
          <a:lstStyle/>
          <a:p>
            <a:pPr algn="ctr"/>
            <a:endParaRPr lang="en-US" sz="6000" dirty="0">
              <a:latin typeface="Times New Roman" panose="02020603050405020304" pitchFamily="18" charset="0"/>
              <a:cs typeface="Times New Roman" panose="02020603050405020304" pitchFamily="18" charset="0"/>
            </a:endParaRPr>
          </a:p>
          <a:p>
            <a:pPr algn="ctr"/>
            <a:endParaRPr lang="en-US" sz="6000" dirty="0">
              <a:latin typeface="Times New Roman" panose="02020603050405020304" pitchFamily="18" charset="0"/>
              <a:cs typeface="Times New Roman" panose="02020603050405020304" pitchFamily="18" charset="0"/>
            </a:endParaRPr>
          </a:p>
          <a:p>
            <a:pPr marL="0" indent="0" algn="ctr">
              <a:buNone/>
            </a:pPr>
            <a:r>
              <a:rPr lang="en-US" sz="6000" dirty="0" err="1">
                <a:latin typeface="Times New Roman" panose="02020603050405020304" pitchFamily="18" charset="0"/>
                <a:cs typeface="Times New Roman" panose="02020603050405020304" pitchFamily="18" charset="0"/>
              </a:rPr>
              <a:t>E`tiboringiz</a:t>
            </a:r>
            <a:r>
              <a:rPr lang="en-US" sz="6000" dirty="0">
                <a:latin typeface="Times New Roman" panose="02020603050405020304" pitchFamily="18" charset="0"/>
                <a:cs typeface="Times New Roman" panose="02020603050405020304" pitchFamily="18" charset="0"/>
              </a:rPr>
              <a:t> </a:t>
            </a:r>
            <a:r>
              <a:rPr lang="en-US" sz="6000" dirty="0" err="1">
                <a:latin typeface="Times New Roman" panose="02020603050405020304" pitchFamily="18" charset="0"/>
                <a:cs typeface="Times New Roman" panose="02020603050405020304" pitchFamily="18" charset="0"/>
              </a:rPr>
              <a:t>uchun</a:t>
            </a:r>
            <a:r>
              <a:rPr lang="en-US" sz="6000" dirty="0">
                <a:latin typeface="Times New Roman" panose="02020603050405020304" pitchFamily="18" charset="0"/>
                <a:cs typeface="Times New Roman" panose="02020603050405020304" pitchFamily="18" charset="0"/>
              </a:rPr>
              <a:t> </a:t>
            </a:r>
            <a:r>
              <a:rPr lang="en-US" sz="6000" dirty="0" err="1">
                <a:latin typeface="Times New Roman" panose="02020603050405020304" pitchFamily="18" charset="0"/>
                <a:cs typeface="Times New Roman" panose="02020603050405020304" pitchFamily="18" charset="0"/>
              </a:rPr>
              <a:t>raxmat</a:t>
            </a:r>
            <a:endParaRPr lang="ru-RU" sz="6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1314306"/>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80</TotalTime>
  <Words>1727</Words>
  <Application>Microsoft Office PowerPoint</Application>
  <PresentationFormat>Widescreen</PresentationFormat>
  <Paragraphs>79</Paragraphs>
  <Slides>30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Century Gothic</vt:lpstr>
      <vt:lpstr>Times New Roman</vt:lpstr>
      <vt:lpstr>Wingdings 3</vt:lpstr>
      <vt:lpstr>Wisp</vt:lpstr>
      <vt:lpstr>Ekologiyaning nazariy asoslari. </vt:lpstr>
      <vt:lpstr>reja: </vt:lpstr>
      <vt:lpstr>PowerPoint Presentation</vt:lpstr>
      <vt:lpstr>PowerPoint Presentation</vt:lpstr>
      <vt:lpstr>PowerPoint Presentation</vt:lpstr>
      <vt:lpstr> Populyatsiyalar, turlar, biotsenozlar, biogeotsenozlar va biosfera kabi tushunchalar ekologiya fanining asosiy tushunchalari va manbalari hisoblanadi. Shuning uchun umumiy ekologiya 4 boʹlimga boʹlib oʹrganiladi: </vt:lpstr>
      <vt:lpstr>PowerPoint Presentation</vt:lpstr>
      <vt:lpstr>PowerPoint Presentation</vt:lpstr>
      <vt:lpstr>PowerPoint Presentation</vt:lpstr>
      <vt:lpstr>PowerPoint Presentation</vt:lpstr>
      <vt:lpstr>PowerPoint Presentation</vt:lpstr>
      <vt:lpstr>Ekologiya fanining rivojlanishiga taniqli olimlar salmoqli hissa qoʹshganlar :</vt:lpstr>
      <vt:lpstr>PowerPoint Presentation</vt:lpstr>
      <vt:lpstr>PowerPoint Presentation</vt:lpstr>
      <vt:lpstr>PowerPoint Presentation</vt:lpstr>
      <vt:lpstr>“Ekologiya” fanining asosiy vazifalari</vt:lpstr>
      <vt:lpstr>O‘zbekistondagi atrof-muhit holati</vt:lpstr>
      <vt:lpstr>O‘zbekistondagi ekologik muammolar; Insonlarning ishlab chiqarish faoliyatlari bilan atrof-muhit o‘rtasidagi bog‘liqlik. </vt:lpstr>
      <vt:lpstr>Ekologiya va atrof-muhitni muhofaza qilish sohasidagi tub islohotlar: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O’z bilimini tekshirish uchun savollar. </vt:lpstr>
      <vt:lpstr>Foydalanilgan adabiyotlar ro`yxati</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Ekologiyaning nazariy asoslari.</dc:title>
  <dc:creator>Abduvoxidov</dc:creator>
  <cp:lastModifiedBy>Abduvoxidov</cp:lastModifiedBy>
  <cp:revision>10</cp:revision>
  <dcterms:created xsi:type="dcterms:W3CDTF">2021-04-13T08:27:55Z</dcterms:created>
  <dcterms:modified xsi:type="dcterms:W3CDTF">2021-04-13T09:49:36Z</dcterms:modified>
</cp:coreProperties>
</file>