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7" r:id="rId2"/>
    <p:sldId id="293" r:id="rId3"/>
    <p:sldId id="271" r:id="rId4"/>
    <p:sldId id="274" r:id="rId5"/>
    <p:sldId id="280" r:id="rId6"/>
    <p:sldId id="282" r:id="rId7"/>
    <p:sldId id="294" r:id="rId8"/>
    <p:sldId id="284" r:id="rId9"/>
    <p:sldId id="258" r:id="rId10"/>
    <p:sldId id="287" r:id="rId11"/>
    <p:sldId id="305" r:id="rId12"/>
    <p:sldId id="289" r:id="rId13"/>
    <p:sldId id="292" r:id="rId14"/>
    <p:sldId id="260" r:id="rId15"/>
    <p:sldId id="261" r:id="rId16"/>
    <p:sldId id="306" r:id="rId17"/>
    <p:sldId id="262" r:id="rId18"/>
    <p:sldId id="264" r:id="rId19"/>
    <p:sldId id="307" r:id="rId20"/>
    <p:sldId id="266" r:id="rId21"/>
    <p:sldId id="268" r:id="rId22"/>
    <p:sldId id="269" r:id="rId23"/>
    <p:sldId id="308" r:id="rId24"/>
    <p:sldId id="309" r:id="rId25"/>
    <p:sldId id="310" r:id="rId26"/>
    <p:sldId id="311" r:id="rId27"/>
    <p:sldId id="286" r:id="rId28"/>
    <p:sldId id="295" r:id="rId29"/>
    <p:sldId id="303" r:id="rId30"/>
    <p:sldId id="304"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3850441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130609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437570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5F465FE-7EF0-4BE1-A03B-955890A49114}" type="datetimeFigureOut">
              <a:rPr lang="ru-RU" smtClean="0"/>
              <a:t>14.04.2021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3448391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5F465FE-7EF0-4BE1-A03B-955890A49114}" type="datetimeFigureOut">
              <a:rPr lang="ru-RU" smtClean="0"/>
              <a:t>14.04.2021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13306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85F465FE-7EF0-4BE1-A03B-955890A49114}" type="datetimeFigureOut">
              <a:rPr lang="ru-RU" smtClean="0"/>
              <a:t>14.04.2021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954549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F465FE-7EF0-4BE1-A03B-955890A49114}" type="datetimeFigureOut">
              <a:rPr lang="ru-RU" smtClean="0"/>
              <a:t>14.04.2021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542581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85F465FE-7EF0-4BE1-A03B-955890A49114}" type="datetimeFigureOut">
              <a:rPr lang="ru-RU" smtClean="0"/>
              <a:t>14.04.2021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1880864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5F465FE-7EF0-4BE1-A03B-955890A49114}" type="datetimeFigureOut">
              <a:rPr lang="ru-RU" smtClean="0"/>
              <a:t>14.04.2021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1856143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1639977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2909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3128030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12050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35106617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36144724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5F465FE-7EF0-4BE1-A03B-955890A49114}" type="datetimeFigureOut">
              <a:rPr lang="ru-RU" smtClean="0"/>
              <a:t>14.04.2021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BFA2412-48E1-44F1-B226-471023069EB2}" type="slidenum">
              <a:rPr lang="ru-RU" smtClean="0"/>
              <a:t>‹#›</a:t>
            </a:fld>
            <a:endParaRPr lang="ru-RU"/>
          </a:p>
        </p:txBody>
      </p:sp>
    </p:spTree>
    <p:extLst>
      <p:ext uri="{BB962C8B-B14F-4D97-AF65-F5344CB8AC3E}">
        <p14:creationId xmlns:p14="http://schemas.microsoft.com/office/powerpoint/2010/main" val="1599084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5F465FE-7EF0-4BE1-A03B-955890A49114}" type="datetimeFigureOut">
              <a:rPr lang="ru-RU" smtClean="0"/>
              <a:t>14.04.2021</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BFA2412-48E1-44F1-B226-471023069EB2}" type="slidenum">
              <a:rPr lang="ru-RU" smtClean="0"/>
              <a:t>‹#›</a:t>
            </a:fld>
            <a:endParaRPr lang="ru-RU"/>
          </a:p>
        </p:txBody>
      </p:sp>
    </p:spTree>
    <p:extLst>
      <p:ext uri="{BB962C8B-B14F-4D97-AF65-F5344CB8AC3E}">
        <p14:creationId xmlns:p14="http://schemas.microsoft.com/office/powerpoint/2010/main" val="60176493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68633" y="1911926"/>
            <a:ext cx="5602779" cy="1938992"/>
          </a:xfrm>
          <a:prstGeom prst="rect">
            <a:avLst/>
          </a:prstGeom>
          <a:noFill/>
        </p:spPr>
        <p:txBody>
          <a:bodyPr wrap="square" rtlCol="0">
            <a:spAutoFit/>
          </a:bodyPr>
          <a:lstStyle/>
          <a:p>
            <a:pPr algn="ctr"/>
            <a:r>
              <a:rPr lang="uz-Cyrl-UZ" sz="4000" b="1" dirty="0"/>
              <a:t>Biosfera resurslari va ulardan oqilona foydalanish.</a:t>
            </a:r>
            <a:endParaRPr lang="ru-RU" sz="4000" dirty="0"/>
          </a:p>
        </p:txBody>
      </p:sp>
      <p:sp>
        <p:nvSpPr>
          <p:cNvPr id="7" name="TextBox 6"/>
          <p:cNvSpPr txBox="1"/>
          <p:nvPr/>
        </p:nvSpPr>
        <p:spPr>
          <a:xfrm>
            <a:off x="689958" y="6018415"/>
            <a:ext cx="4912822" cy="369332"/>
          </a:xfrm>
          <a:prstGeom prst="rect">
            <a:avLst/>
          </a:prstGeom>
          <a:noFill/>
        </p:spPr>
        <p:txBody>
          <a:bodyPr wrap="square" rtlCol="0">
            <a:spAutoFit/>
          </a:bodyPr>
          <a:lstStyle/>
          <a:p>
            <a:r>
              <a:rPr lang="en-US" dirty="0" err="1" smtClean="0">
                <a:latin typeface="Times New Roman" panose="02020603050405020304" pitchFamily="18" charset="0"/>
                <a:cs typeface="Times New Roman" panose="02020603050405020304" pitchFamily="18" charset="0"/>
              </a:rPr>
              <a:t>Ma`ruzachi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Musliddin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Xolmatov</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72704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7280" y="286603"/>
            <a:ext cx="10058400" cy="5681935"/>
          </a:xfrm>
        </p:spPr>
        <p:txBody>
          <a:bodyPr>
            <a:normAutofit fontScale="90000"/>
          </a:bodyPr>
          <a:lstStyle/>
          <a:p>
            <a:pPr>
              <a:lnSpc>
                <a:spcPct val="115000"/>
              </a:lnSpc>
              <a:spcAft>
                <a:spcPts val="0"/>
              </a:spcAft>
            </a:pPr>
            <a:r>
              <a:rPr lang="en-US" sz="3600" b="1" dirty="0" smtClean="0">
                <a:latin typeface="Times New Roman" panose="02020603050405020304" pitchFamily="18" charset="0"/>
                <a:ea typeface="Calibri" panose="020F0502020204030204" pitchFamily="34" charset="0"/>
                <a:cs typeface="Times New Roman" panose="02020603050405020304" pitchFamily="18" charset="0"/>
              </a:rPr>
              <a:t/>
            </a:r>
            <a:br>
              <a:rPr lang="en-US" sz="3600" b="1" dirty="0" smtClean="0">
                <a:latin typeface="Times New Roman" panose="02020603050405020304" pitchFamily="18" charset="0"/>
                <a:ea typeface="Calibri" panose="020F0502020204030204" pitchFamily="34" charset="0"/>
                <a:cs typeface="Times New Roman" panose="02020603050405020304" pitchFamily="18" charset="0"/>
              </a:rPr>
            </a:br>
            <a:r>
              <a:rPr lang="en-US" sz="3600" b="1" dirty="0">
                <a:latin typeface="Times New Roman" panose="02020603050405020304" pitchFamily="18" charset="0"/>
                <a:ea typeface="Calibri" panose="020F0502020204030204" pitchFamily="34" charset="0"/>
                <a:cs typeface="Times New Roman" panose="02020603050405020304" pitchFamily="18" charset="0"/>
              </a:rPr>
              <a:t/>
            </a:r>
            <a:br>
              <a:rPr lang="en-US" sz="3600" b="1" dirty="0">
                <a:latin typeface="Times New Roman" panose="02020603050405020304" pitchFamily="18" charset="0"/>
                <a:ea typeface="Calibri" panose="020F0502020204030204" pitchFamily="34" charset="0"/>
                <a:cs typeface="Times New Roman" panose="02020603050405020304" pitchFamily="18" charset="0"/>
              </a:rPr>
            </a:br>
            <a:r>
              <a:rPr lang="en-US" sz="3600" b="1" dirty="0" err="1" smtClean="0">
                <a:latin typeface="Times New Roman" panose="02020603050405020304" pitchFamily="18" charset="0"/>
                <a:ea typeface="Calibri" panose="020F0502020204030204" pitchFamily="34" charset="0"/>
                <a:cs typeface="Times New Roman" panose="02020603050405020304" pitchFamily="18" charset="0"/>
              </a:rPr>
              <a:t>reja</a:t>
            </a:r>
            <a:r>
              <a:rPr lang="en-US" sz="3600" b="1" dirty="0" smtClean="0">
                <a:latin typeface="Times New Roman" panose="02020603050405020304" pitchFamily="18" charset="0"/>
                <a:ea typeface="Calibri" panose="020F0502020204030204" pitchFamily="34" charset="0"/>
                <a:cs typeface="Times New Roman" panose="02020603050405020304" pitchFamily="18" charset="0"/>
              </a:rPr>
              <a:t>:</a:t>
            </a:r>
            <a:br>
              <a:rPr lang="en-US" sz="3600" b="1" dirty="0" smtClean="0">
                <a:latin typeface="Times New Roman" panose="02020603050405020304" pitchFamily="18" charset="0"/>
                <a:ea typeface="Calibri" panose="020F0502020204030204" pitchFamily="34" charset="0"/>
                <a:cs typeface="Times New Roman" panose="02020603050405020304" pitchFamily="18" charset="0"/>
              </a:rPr>
            </a:b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smtClean="0">
                <a:latin typeface="Times New Roman" panose="02020603050405020304" pitchFamily="18" charset="0"/>
                <a:ea typeface="Calibri" panose="020F0502020204030204" pitchFamily="34" charset="0"/>
                <a:cs typeface="Times New Roman" panose="02020603050405020304" pitchFamily="18" charset="0"/>
              </a:rPr>
              <a:t>1. </a:t>
            </a:r>
            <a:r>
              <a:rPr lang="ru-RU" sz="3600" b="1" dirty="0" err="1" smtClean="0">
                <a:latin typeface="Times New Roman" panose="02020603050405020304" pitchFamily="18" charset="0"/>
                <a:ea typeface="Calibri" panose="020F0502020204030204" pitchFamily="34" charset="0"/>
                <a:cs typeface="Times New Roman" panose="02020603050405020304" pitchFamily="18" charset="0"/>
              </a:rPr>
              <a:t>Biosfera</a:t>
            </a:r>
            <a:r>
              <a:rPr lang="ru-RU" sz="36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haqida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tushuncha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uning</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tarkibi</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va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funksiyalari</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Biosfera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va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koinot</a:t>
            </a:r>
            <a:r>
              <a:rPr lang="ru-RU" sz="3600" dirty="0">
                <a:latin typeface="Times New Roman" panose="02020603050405020304" pitchFamily="18" charset="0"/>
                <a:ea typeface="Calibri" panose="020F0502020204030204" pitchFamily="34" charset="0"/>
                <a:cs typeface="Times New Roman" panose="02020603050405020304" pitchFamily="18" charset="0"/>
              </a:rPr>
              <a:t/>
            </a:r>
            <a:br>
              <a:rPr lang="ru-RU" sz="3600" dirty="0">
                <a:latin typeface="Times New Roman" panose="02020603050405020304" pitchFamily="18" charset="0"/>
                <a:ea typeface="Calibri" panose="020F0502020204030204" pitchFamily="34" charset="0"/>
                <a:cs typeface="Times New Roman" panose="02020603050405020304" pitchFamily="18" charset="0"/>
              </a:rPr>
            </a:b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smtClean="0">
                <a:latin typeface="Times New Roman" panose="02020603050405020304" pitchFamily="18" charset="0"/>
                <a:ea typeface="Calibri" panose="020F0502020204030204" pitchFamily="34" charset="0"/>
                <a:cs typeface="Times New Roman" panose="02020603050405020304" pitchFamily="18" charset="0"/>
              </a:rPr>
              <a:t>2. </a:t>
            </a:r>
            <a:r>
              <a:rPr lang="ru-RU" sz="3600" b="1" dirty="0" err="1" smtClean="0">
                <a:latin typeface="Times New Roman" panose="02020603050405020304" pitchFamily="18" charset="0"/>
                <a:ea typeface="Calibri" panose="020F0502020204030204" pitchFamily="34" charset="0"/>
                <a:cs typeface="Times New Roman" panose="02020603050405020304" pitchFamily="18" charset="0"/>
              </a:rPr>
              <a:t>Biosfera</a:t>
            </a:r>
            <a:r>
              <a:rPr lang="ru-RU" sz="36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haqidagi</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V.I.Vernadskiy</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ta’limoti</a:t>
            </a:r>
            <a:r>
              <a:rPr lang="ru-RU" sz="3600" b="1" dirty="0">
                <a:latin typeface="Times New Roman" panose="02020603050405020304" pitchFamily="18" charset="0"/>
                <a:ea typeface="Calibri" panose="020F0502020204030204" pitchFamily="34" charset="0"/>
                <a:cs typeface="Times New Roman" panose="02020603050405020304" pitchFamily="18" charset="0"/>
              </a:rPr>
              <a:t>;</a:t>
            </a:r>
            <a:r>
              <a:rPr lang="ru-RU" sz="3600" dirty="0">
                <a:latin typeface="Times New Roman" panose="02020603050405020304" pitchFamily="18" charset="0"/>
                <a:ea typeface="Calibri" panose="020F0502020204030204" pitchFamily="34" charset="0"/>
                <a:cs typeface="Times New Roman" panose="02020603050405020304" pitchFamily="18" charset="0"/>
              </a:rPr>
              <a:t/>
            </a:r>
            <a:br>
              <a:rPr lang="ru-RU" sz="3600" dirty="0">
                <a:latin typeface="Times New Roman" panose="02020603050405020304" pitchFamily="18" charset="0"/>
                <a:ea typeface="Calibri" panose="020F0502020204030204" pitchFamily="34" charset="0"/>
                <a:cs typeface="Times New Roman" panose="02020603050405020304" pitchFamily="18" charset="0"/>
              </a:rPr>
            </a:b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smtClean="0">
                <a:latin typeface="Times New Roman" panose="02020603050405020304" pitchFamily="18" charset="0"/>
                <a:ea typeface="Calibri" panose="020F0502020204030204" pitchFamily="34" charset="0"/>
                <a:cs typeface="Times New Roman" panose="02020603050405020304" pitchFamily="18" charset="0"/>
              </a:rPr>
              <a:t>3. </a:t>
            </a:r>
            <a:r>
              <a:rPr lang="ru-RU" sz="3600" b="1" dirty="0" err="1" smtClean="0">
                <a:latin typeface="Times New Roman" panose="02020603050405020304" pitchFamily="18" charset="0"/>
                <a:ea typeface="Calibri" panose="020F0502020204030204" pitchFamily="34" charset="0"/>
                <a:cs typeface="Times New Roman" panose="02020603050405020304" pitchFamily="18" charset="0"/>
              </a:rPr>
              <a:t>Ekotizm</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populyasiya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va</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biogeotsenoz</a:t>
            </a:r>
            <a:r>
              <a:rPr lang="ru-RU" sz="3600" b="1" dirty="0">
                <a:latin typeface="Times New Roman" panose="02020603050405020304" pitchFamily="18" charset="0"/>
                <a:ea typeface="Calibri" panose="020F0502020204030204" pitchFamily="34" charset="0"/>
                <a:cs typeface="Times New Roman" panose="02020603050405020304" pitchFamily="18" charset="0"/>
              </a:rPr>
              <a:t> </a:t>
            </a:r>
            <a:r>
              <a:rPr lang="ru-RU" sz="3600" b="1" dirty="0" err="1">
                <a:latin typeface="Times New Roman" panose="02020603050405020304" pitchFamily="18" charset="0"/>
                <a:ea typeface="Calibri" panose="020F0502020204030204" pitchFamily="34" charset="0"/>
                <a:cs typeface="Times New Roman" panose="02020603050405020304" pitchFamily="18" charset="0"/>
              </a:rPr>
              <a:t>tushunchalari</a:t>
            </a:r>
            <a:r>
              <a:rPr lang="ru-RU" sz="3600" b="1" dirty="0">
                <a:latin typeface="Times New Roman" panose="02020603050405020304" pitchFamily="18" charset="0"/>
                <a:ea typeface="Calibri" panose="020F0502020204030204" pitchFamily="34" charset="0"/>
                <a:cs typeface="Times New Roman" panose="02020603050405020304" pitchFamily="18" charset="0"/>
              </a:rPr>
              <a:t>.</a:t>
            </a:r>
            <a:r>
              <a:rPr lang="ru-RU" sz="3600" dirty="0">
                <a:latin typeface="Times New Roman" panose="02020603050405020304" pitchFamily="18" charset="0"/>
                <a:ea typeface="Calibri" panose="020F0502020204030204" pitchFamily="34" charset="0"/>
                <a:cs typeface="Times New Roman" panose="02020603050405020304" pitchFamily="18" charset="0"/>
              </a:rPr>
              <a:t/>
            </a:r>
            <a:br>
              <a:rPr lang="ru-RU" sz="3600" dirty="0">
                <a:latin typeface="Times New Roman" panose="02020603050405020304" pitchFamily="18" charset="0"/>
                <a:ea typeface="Calibri" panose="020F0502020204030204" pitchFamily="34" charset="0"/>
                <a:cs typeface="Times New Roman" panose="02020603050405020304" pitchFamily="18" charset="0"/>
              </a:rPr>
            </a:br>
            <a:endParaRPr lang="ru-RU" sz="3600" dirty="0"/>
          </a:p>
        </p:txBody>
      </p:sp>
    </p:spTree>
    <p:extLst>
      <p:ext uri="{BB962C8B-B14F-4D97-AF65-F5344CB8AC3E}">
        <p14:creationId xmlns:p14="http://schemas.microsoft.com/office/powerpoint/2010/main" val="2828136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2166938" y="785815"/>
            <a:ext cx="7772400" cy="319654"/>
          </a:xfrm>
        </p:spPr>
        <p:txBody>
          <a:bodyPr>
            <a:noAutofit/>
          </a:bodyPr>
          <a:lstStyle/>
          <a:p>
            <a:pPr algn="ctr" eaLnBrk="1" hangingPunct="1"/>
            <a:r>
              <a:rPr lang="en-US" altLang="ru-RU" sz="4000" b="1" i="1" dirty="0">
                <a:latin typeface="Times New Roman" panose="02020603050405020304" pitchFamily="18" charset="0"/>
                <a:cs typeface="Times New Roman" panose="02020603050405020304" pitchFamily="18" charset="0"/>
              </a:rPr>
              <a:t>BIOSFERA</a:t>
            </a:r>
            <a:endParaRPr lang="ru-RU" altLang="ru-RU" sz="4000" b="1" i="1" dirty="0">
              <a:latin typeface="Times New Roman" panose="02020603050405020304" pitchFamily="18" charset="0"/>
              <a:cs typeface="Times New Roman" panose="02020603050405020304" pitchFamily="18" charset="0"/>
            </a:endParaRPr>
          </a:p>
        </p:txBody>
      </p:sp>
      <p:pic>
        <p:nvPicPr>
          <p:cNvPr id="10243" name="Picture 5" descr="C:\Users\admincha\Desktop\ekologiya rasm\ekologicheskaya-proble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5631" y="1105469"/>
            <a:ext cx="8451008" cy="510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386437" y="6209732"/>
            <a:ext cx="4707688" cy="230832"/>
          </a:xfrm>
          <a:prstGeom prst="rect">
            <a:avLst/>
          </a:prstGeom>
          <a:noFill/>
        </p:spPr>
        <p:txBody>
          <a:bodyPr wrap="square" rtlCol="0">
            <a:spAutoFit/>
          </a:bodyPr>
          <a:lstStyle/>
          <a:p>
            <a:r>
              <a:rPr lang="ru-RU" sz="900" dirty="0">
                <a:latin typeface="Times New Roman" panose="02020603050405020304" pitchFamily="18" charset="0"/>
                <a:cs typeface="Times New Roman" panose="02020603050405020304" pitchFamily="18" charset="0"/>
              </a:rPr>
              <a:t>https://images.app.goo.gl/HbGd7YyhUYP4y6TVA</a:t>
            </a:r>
          </a:p>
        </p:txBody>
      </p:sp>
    </p:spTree>
    <p:extLst>
      <p:ext uri="{BB962C8B-B14F-4D97-AF65-F5344CB8AC3E}">
        <p14:creationId xmlns:p14="http://schemas.microsoft.com/office/powerpoint/2010/main" val="987668413"/>
      </p:ext>
    </p:extLst>
  </p:cSld>
  <p:clrMapOvr>
    <a:masterClrMapping/>
  </p:clrMapOvr>
  <p:transition>
    <p:cover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admincha\Desktop\ekologiya rasm\ekologiya-kompleksnaya-nauk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91821" y="341195"/>
            <a:ext cx="9075761" cy="5704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422371" y="6143105"/>
            <a:ext cx="3842880" cy="246221"/>
          </a:xfrm>
          <a:prstGeom prst="rect">
            <a:avLst/>
          </a:prstGeom>
          <a:noFill/>
        </p:spPr>
        <p:txBody>
          <a:bodyPr wrap="square" rtlCol="0">
            <a:spAutoFit/>
          </a:bodyPr>
          <a:lstStyle/>
          <a:p>
            <a:r>
              <a:rPr lang="ru-RU" sz="1000" dirty="0">
                <a:latin typeface="Times New Roman" panose="02020603050405020304" pitchFamily="18" charset="0"/>
                <a:cs typeface="Times New Roman" panose="02020603050405020304" pitchFamily="18" charset="0"/>
              </a:rPr>
              <a:t>https://images.app.goo.gl/HSUinQH5WydsyXVGA</a:t>
            </a:r>
          </a:p>
        </p:txBody>
      </p:sp>
    </p:spTree>
    <p:extLst>
      <p:ext uri="{BB962C8B-B14F-4D97-AF65-F5344CB8AC3E}">
        <p14:creationId xmlns:p14="http://schemas.microsoft.com/office/powerpoint/2010/main" val="135557727"/>
      </p:ext>
    </p:extLst>
  </p:cSld>
  <p:clrMapOvr>
    <a:masterClrMapping/>
  </p:clrMapOvr>
  <p:transition>
    <p:blind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dmincha\Desktop\ekologiya rasm\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11" y="354842"/>
            <a:ext cx="8993874" cy="5759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979324" y="6217920"/>
            <a:ext cx="2688557" cy="246221"/>
          </a:xfrm>
          <a:prstGeom prst="rect">
            <a:avLst/>
          </a:prstGeom>
          <a:noFill/>
        </p:spPr>
        <p:txBody>
          <a:bodyPr wrap="none" rtlCol="0">
            <a:spAutoFit/>
          </a:bodyPr>
          <a:lstStyle/>
          <a:p>
            <a:r>
              <a:rPr lang="ru-RU" sz="1000" dirty="0">
                <a:latin typeface="Times New Roman" panose="02020603050405020304" pitchFamily="18" charset="0"/>
                <a:cs typeface="Times New Roman" panose="02020603050405020304" pitchFamily="18" charset="0"/>
              </a:rPr>
              <a:t>https://images.app.goo.gl/JFswadJjLGQ9gbqW9</a:t>
            </a:r>
          </a:p>
        </p:txBody>
      </p:sp>
    </p:spTree>
    <p:extLst>
      <p:ext uri="{BB962C8B-B14F-4D97-AF65-F5344CB8AC3E}">
        <p14:creationId xmlns:p14="http://schemas.microsoft.com/office/powerpoint/2010/main" val="934523305"/>
      </p:ext>
    </p:extLst>
  </p:cSld>
  <p:clrMapOvr>
    <a:masterClrMapping/>
  </p:clrMapOvr>
  <p:transition>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7672" y="423081"/>
            <a:ext cx="11163869" cy="5809732"/>
          </a:xfrm>
          <a:prstGeom prst="rect">
            <a:avLst/>
          </a:prstGeom>
        </p:spPr>
        <p:txBody>
          <a:bodyPr wrap="square">
            <a:spAutoFit/>
          </a:bodyPr>
          <a:lstStyle/>
          <a:p>
            <a:pPr algn="just">
              <a:lnSpc>
                <a:spcPct val="150000"/>
              </a:lnSpc>
            </a:pPr>
            <a:r>
              <a:rPr lang="en-US" altLang="ru-RU" sz="3200" dirty="0" smtClean="0">
                <a:latin typeface="Times New Roman" panose="02020603050405020304" pitchFamily="18" charset="0"/>
                <a:cs typeface="Times New Roman" panose="02020603050405020304" pitchFamily="18" charset="0"/>
              </a:rPr>
              <a:t>	</a:t>
            </a:r>
            <a:r>
              <a:rPr lang="en-US" altLang="ru-RU" sz="3600" dirty="0" err="1" smtClean="0">
                <a:latin typeface="Times New Roman" panose="02020603050405020304" pitchFamily="18" charset="0"/>
                <a:cs typeface="Times New Roman" panose="02020603050405020304" pitchFamily="18" charset="0"/>
              </a:rPr>
              <a:t>Hozirgi</a:t>
            </a:r>
            <a:r>
              <a:rPr lang="en-US" altLang="ru-RU" sz="3600" dirty="0" smtClean="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kunda</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ekologiyaning</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asosiy</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vazifalari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quyidagilardir</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hayotning</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tashkil</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topish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qonuniyatlarini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inson</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ta'sirini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hisobga</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olgan</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holda</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o'rganish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biosferadagi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jarayonlarni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o'rganish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boshqarish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bashorat</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qilish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insonning</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yashash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muhitini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saqlash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biologik</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resurslardan</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oqilona</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foydalanishning</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ilmiy</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asoslarini</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yaratish</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va</a:t>
            </a:r>
            <a:r>
              <a:rPr lang="en-US" altLang="ru-RU" sz="3600" dirty="0">
                <a:latin typeface="Times New Roman" panose="02020603050405020304" pitchFamily="18" charset="0"/>
                <a:cs typeface="Times New Roman" panose="02020603050405020304" pitchFamily="18" charset="0"/>
              </a:rPr>
              <a:t> </a:t>
            </a:r>
            <a:r>
              <a:rPr lang="en-US" altLang="ru-RU" sz="3600" dirty="0" err="1">
                <a:latin typeface="Times New Roman" panose="02020603050405020304" pitchFamily="18" charset="0"/>
                <a:cs typeface="Times New Roman" panose="02020603050405020304" pitchFamily="18" charset="0"/>
              </a:rPr>
              <a:t>boshqalardir</a:t>
            </a:r>
            <a:r>
              <a:rPr lang="en-US" altLang="ru-RU" sz="3600" dirty="0">
                <a:latin typeface="Times New Roman" panose="02020603050405020304" pitchFamily="18" charset="0"/>
                <a:cs typeface="Times New Roman" panose="02020603050405020304" pitchFamily="18" charset="0"/>
              </a:rPr>
              <a:t>. </a:t>
            </a:r>
            <a:endParaRPr lang="ru-RU" alt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94566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3457" y="523702"/>
            <a:ext cx="7888776" cy="5262979"/>
          </a:xfrm>
          <a:prstGeom prst="rect">
            <a:avLst/>
          </a:prstGeom>
        </p:spPr>
        <p:txBody>
          <a:bodyPr wrap="square">
            <a:spAutoFit/>
          </a:bodyPr>
          <a:lstStyle/>
          <a:p>
            <a:pPr algn="just">
              <a:lnSpc>
                <a:spcPct val="150000"/>
              </a:lnSpc>
            </a:pPr>
            <a:r>
              <a:rPr lang="en-US" altLang="ru-RU" sz="3200" dirty="0" smtClean="0">
                <a:latin typeface="Times New Roman" panose="02020603050405020304" pitchFamily="18" charset="0"/>
                <a:cs typeface="Times New Roman" panose="02020603050405020304" pitchFamily="18" charset="0"/>
              </a:rPr>
              <a:t>	</a:t>
            </a:r>
            <a:r>
              <a:rPr lang="en-US" altLang="ru-RU" sz="3200" dirty="0" err="1" smtClean="0">
                <a:latin typeface="Times New Roman" panose="02020603050405020304" pitchFamily="18" charset="0"/>
                <a:cs typeface="Times New Roman" panose="02020603050405020304" pitchFamily="18" charset="0"/>
              </a:rPr>
              <a:t>Dastlabki</a:t>
            </a:r>
            <a:r>
              <a:rPr lang="en-US" altLang="ru-RU" sz="3200" dirty="0" smtClean="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ekologik</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tushunchalar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haqida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qadimgi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yunon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olimlari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asarlarida</a:t>
            </a:r>
            <a:r>
              <a:rPr lang="en-US" altLang="ru-RU" sz="3200" dirty="0">
                <a:latin typeface="Times New Roman" panose="02020603050405020304" pitchFamily="18" charset="0"/>
                <a:cs typeface="Times New Roman" panose="02020603050405020304" pitchFamily="18" charset="0"/>
              </a:rPr>
              <a:t> ham </a:t>
            </a:r>
            <a:r>
              <a:rPr lang="en-US" altLang="ru-RU" sz="3200" dirty="0" err="1">
                <a:latin typeface="Times New Roman" panose="02020603050405020304" pitchFamily="18" charset="0"/>
                <a:cs typeface="Times New Roman" panose="02020603050405020304" pitchFamily="18" charset="0"/>
              </a:rPr>
              <a:t>ma'lumotlar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keltirilgan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O'simlik</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va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hayvonlar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inson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hayotining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atrof</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muhit</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bilan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bog'liqligini</a:t>
            </a:r>
            <a:r>
              <a:rPr lang="en-US" altLang="ru-RU" sz="3200" dirty="0">
                <a:latin typeface="Times New Roman" panose="02020603050405020304" pitchFamily="18" charset="0"/>
                <a:cs typeface="Times New Roman" panose="02020603050405020304" pitchFamily="18" charset="0"/>
              </a:rPr>
              <a:t> Ibn Sino, </a:t>
            </a:r>
            <a:r>
              <a:rPr lang="en-US" altLang="ru-RU" sz="3200" dirty="0" err="1">
                <a:latin typeface="Times New Roman" panose="02020603050405020304" pitchFamily="18" charset="0"/>
                <a:cs typeface="Times New Roman" panose="02020603050405020304" pitchFamily="18" charset="0"/>
              </a:rPr>
              <a:t>Beruniy</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asarlarida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shuningdek</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A.Gumboldt</a:t>
            </a:r>
            <a:r>
              <a:rPr lang="en-US" altLang="ru-RU" sz="3200" dirty="0">
                <a:latin typeface="Times New Roman" panose="02020603050405020304" pitchFamily="18" charset="0"/>
                <a:cs typeface="Times New Roman" panose="02020603050405020304" pitchFamily="18" charset="0"/>
              </a:rPr>
              <a:t>, J. </a:t>
            </a:r>
            <a:r>
              <a:rPr lang="en-US" altLang="ru-RU" sz="3200" dirty="0" err="1">
                <a:latin typeface="Times New Roman" panose="02020603050405020304" pitchFamily="18" charset="0"/>
                <a:cs typeface="Times New Roman" panose="02020603050405020304" pitchFamily="18" charset="0"/>
              </a:rPr>
              <a:t>Lamark</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K.Rule</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Ch.Darvin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E.Gekkel</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asarlarida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yoritilgan</a:t>
            </a:r>
            <a:r>
              <a:rPr lang="en-US" altLang="ru-RU" sz="3200" dirty="0">
                <a:latin typeface="Times New Roman" panose="02020603050405020304" pitchFamily="18" charset="0"/>
                <a:cs typeface="Times New Roman" panose="02020603050405020304" pitchFamily="18" charset="0"/>
              </a:rPr>
              <a:t>.</a:t>
            </a:r>
            <a:endParaRPr lang="ru-RU" alt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5400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dmincha\Desktop\ekologiya rasm\mfpjanskbtyntrnh, ndkfiwreels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776" y="395785"/>
            <a:ext cx="9471545" cy="5677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261956" y="6073254"/>
            <a:ext cx="2730235" cy="523220"/>
          </a:xfrm>
          <a:prstGeom prst="rect">
            <a:avLst/>
          </a:prstGeom>
          <a:noFill/>
        </p:spPr>
        <p:txBody>
          <a:bodyPr wrap="none" rtlCol="0">
            <a:spAutoFit/>
          </a:bodyPr>
          <a:lstStyle/>
          <a:p>
            <a:r>
              <a:rPr lang="ru-RU" sz="1000" dirty="0">
                <a:latin typeface="Times New Roman" panose="02020603050405020304" pitchFamily="18" charset="0"/>
                <a:cs typeface="Times New Roman" panose="02020603050405020304" pitchFamily="18" charset="0"/>
              </a:rPr>
              <a:t>https://images.app.goo.gl/79GxPhYq7T9s2FWd8</a:t>
            </a:r>
          </a:p>
          <a:p>
            <a:endParaRPr lang="ru-RU" dirty="0"/>
          </a:p>
        </p:txBody>
      </p:sp>
    </p:spTree>
    <p:extLst>
      <p:ext uri="{BB962C8B-B14F-4D97-AF65-F5344CB8AC3E}">
        <p14:creationId xmlns:p14="http://schemas.microsoft.com/office/powerpoint/2010/main" val="3279350604"/>
      </p:ext>
    </p:extLst>
  </p:cSld>
  <p:clrMapOvr>
    <a:masterClrMapping/>
  </p:clrMapOvr>
  <p:transition>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012" y="395784"/>
            <a:ext cx="11640440" cy="2573947"/>
          </a:xfrm>
        </p:spPr>
        <p:txBody>
          <a:bodyPr>
            <a:noAutofit/>
          </a:bodyPr>
          <a:lstStyle/>
          <a:p>
            <a:r>
              <a:rPr lang="en-US" sz="2800" b="1" dirty="0">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Biosfera</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haqida</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tushuncha</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uning</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tarkibi</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va</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funksiyalari</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Biosfera</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va</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smtClean="0">
                <a:solidFill>
                  <a:schemeClr val="tx1"/>
                </a:solidFill>
                <a:latin typeface="Times New Roman" panose="02020603050405020304" pitchFamily="18" charset="0"/>
                <a:cs typeface="Times New Roman" panose="02020603050405020304" pitchFamily="18" charset="0"/>
              </a:rPr>
              <a:t>koinot</a:t>
            </a:r>
            <a:r>
              <a:rPr lang="ru-RU" sz="2400" b="1" dirty="0" smtClean="0">
                <a:solidFill>
                  <a:schemeClr val="tx1"/>
                </a:solidFill>
                <a:latin typeface="Times New Roman" panose="02020603050405020304" pitchFamily="18" charset="0"/>
                <a:cs typeface="Times New Roman" panose="02020603050405020304" pitchFamily="18" charset="0"/>
              </a:rPr>
              <a:t>.</a:t>
            </a:r>
            <a:r>
              <a:rPr lang="en-US" sz="2400" b="1" dirty="0" smtClean="0">
                <a:solidFill>
                  <a:schemeClr val="tx1"/>
                </a:solidFill>
                <a:latin typeface="Times New Roman" panose="02020603050405020304" pitchFamily="18" charset="0"/>
                <a:cs typeface="Times New Roman" panose="02020603050405020304" pitchFamily="18" charset="0"/>
              </a:rPr>
              <a:t> </a:t>
            </a:r>
            <a:r>
              <a:rPr lang="uz-Cyrl-UZ"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Yer yuzidagi tirik organizmlar tarqalgan, ularning doimiy taʹsiri ostida boʹlgan va faoliyati mahsulotlari  egallagan qobiq </a:t>
            </a:r>
            <a:r>
              <a:rPr lang="uz-Cyrl-UZ" sz="24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biosfera(yunoncha “bios”–hayot, “sfera”–shar) deb yuritiladi</a:t>
            </a:r>
            <a:r>
              <a:rPr lang="uz-Cyrl-UZ"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Biosfera  yerning qattiq qobigʹi– litosferaning ustki qismi (3 km chuqurlikkacha), havo qobigʹi atmosferaning quyi, troposfera qismini(15 km gacha) va suv qobigʹi–gidrosferani (11 km gacha) oʹz ichiga oladi</a:t>
            </a:r>
            <a:r>
              <a:rPr lang="en-US"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r>
            <a:br>
              <a:rPr lang="en-US" sz="24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ru-RU" sz="2800" b="1"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pic>
        <p:nvPicPr>
          <p:cNvPr id="5" name="Picture 2" descr="Yerning hayot qobig'i - biosf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160" y="3217025"/>
            <a:ext cx="3316778" cy="2747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38103" y="6211669"/>
            <a:ext cx="4555374" cy="400110"/>
          </a:xfrm>
          <a:prstGeom prst="rect">
            <a:avLst/>
          </a:prstGeom>
          <a:noFill/>
        </p:spPr>
        <p:txBody>
          <a:bodyPr wrap="square" rtlCol="0">
            <a:spAutoFit/>
          </a:bodyPr>
          <a:lstStyle/>
          <a:p>
            <a:r>
              <a:rPr lang="ru-RU" sz="1000" dirty="0"/>
              <a:t>https://images.app.goo.gl/CZ3wycXABX2Tua5w7</a:t>
            </a:r>
          </a:p>
          <a:p>
            <a:endParaRPr lang="ru-RU" sz="1000" dirty="0"/>
          </a:p>
        </p:txBody>
      </p:sp>
    </p:spTree>
    <p:extLst>
      <p:ext uri="{BB962C8B-B14F-4D97-AF65-F5344CB8AC3E}">
        <p14:creationId xmlns:p14="http://schemas.microsoft.com/office/powerpoint/2010/main" val="3274202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0500" y="450376"/>
            <a:ext cx="11068335" cy="5704764"/>
          </a:xfrm>
        </p:spPr>
        <p:txBody>
          <a:bodyPr>
            <a:normAutofit fontScale="90000"/>
          </a:bodyPr>
          <a:lstStyle/>
          <a:p>
            <a:pPr algn="just">
              <a:lnSpc>
                <a:spcPct val="100000"/>
              </a:lnSpc>
            </a:pPr>
            <a:r>
              <a:rPr lang="en-US" altLang="ru-RU" sz="2200" dirty="0" smtClean="0">
                <a:latin typeface="Times New Roman" panose="02020603050405020304" pitchFamily="18" charset="0"/>
                <a:cs typeface="Times New Roman" panose="02020603050405020304" pitchFamily="18" charset="0"/>
              </a:rPr>
              <a:t>	</a:t>
            </a:r>
            <a:r>
              <a:rPr lang="en-US" altLang="ru-RU" sz="2200" dirty="0" smtClean="0">
                <a:latin typeface="Times New Roman" panose="02020603050405020304" pitchFamily="18" charset="0"/>
                <a:cs typeface="Times New Roman" panose="02020603050405020304" pitchFamily="18" charset="0"/>
              </a:rPr>
              <a:t/>
            </a:r>
            <a:br>
              <a:rPr lang="en-US" altLang="ru-RU" sz="2200" dirty="0" smtClean="0">
                <a:latin typeface="Times New Roman" panose="02020603050405020304" pitchFamily="18" charset="0"/>
                <a:cs typeface="Times New Roman" panose="02020603050405020304" pitchFamily="18" charset="0"/>
              </a:rPr>
            </a:br>
            <a:r>
              <a:rPr lang="en-US" altLang="ru-RU" sz="2200" dirty="0">
                <a:latin typeface="Times New Roman" panose="02020603050405020304" pitchFamily="18" charset="0"/>
                <a:cs typeface="Times New Roman" panose="02020603050405020304" pitchFamily="18" charset="0"/>
              </a:rPr>
              <a:t>	</a:t>
            </a:r>
            <a:r>
              <a:rPr lang="en-US" altLang="ru-RU" dirty="0" err="1" smtClean="0">
                <a:solidFill>
                  <a:schemeClr val="tx1"/>
                </a:solidFill>
                <a:latin typeface="Times New Roman" panose="02020603050405020304" pitchFamily="18" charset="0"/>
                <a:cs typeface="Times New Roman" panose="02020603050405020304" pitchFamily="18" charset="0"/>
              </a:rPr>
              <a:t>Biogeokimyoviy</a:t>
            </a:r>
            <a:r>
              <a:rPr lang="en-US" altLang="ru-RU" dirty="0" smtClean="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jarayonlar</a:t>
            </a:r>
            <a:r>
              <a:rPr lang="en-US" altLang="ru-RU" dirty="0">
                <a:solidFill>
                  <a:schemeClr val="tx1"/>
                </a:solidFill>
                <a:latin typeface="Times New Roman" panose="02020603050405020304" pitchFamily="18" charset="0"/>
                <a:cs typeface="Times New Roman" panose="02020603050405020304" pitchFamily="18" charset="0"/>
              </a:rPr>
              <a:t> - </a:t>
            </a:r>
            <a:r>
              <a:rPr lang="en-US" altLang="ru-RU" dirty="0" err="1">
                <a:solidFill>
                  <a:schemeClr val="tx1"/>
                </a:solidFill>
                <a:latin typeface="Times New Roman" panose="02020603050405020304" pitchFamily="18" charset="0"/>
                <a:cs typeface="Times New Roman" panose="02020603050405020304" pitchFamily="18" charset="0"/>
              </a:rPr>
              <a:t>modda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va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energiya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almashinuvi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biosfera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mavjudligining</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asosiy</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sharti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hisoblanadi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Biosfera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turg'un</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murakkab</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eng</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katta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o'ziga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xos</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ekosistema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hisoblanadi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smtClean="0">
                <a:solidFill>
                  <a:schemeClr val="tx1"/>
                </a:solidFill>
                <a:latin typeface="Times New Roman" panose="02020603050405020304" pitchFamily="18" charset="0"/>
                <a:cs typeface="Times New Roman" panose="02020603050405020304" pitchFamily="18" charset="0"/>
              </a:rPr>
              <a:t/>
            </a:r>
            <a:br>
              <a:rPr lang="en-US" altLang="ru-RU" dirty="0" smtClean="0">
                <a:solidFill>
                  <a:schemeClr val="tx1"/>
                </a:solidFill>
                <a:latin typeface="Times New Roman" panose="02020603050405020304" pitchFamily="18" charset="0"/>
                <a:cs typeface="Times New Roman" panose="02020603050405020304" pitchFamily="18" charset="0"/>
              </a:rPr>
            </a:b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b="1" i="1" dirty="0" err="1" smtClean="0">
                <a:solidFill>
                  <a:schemeClr val="tx1"/>
                </a:solidFill>
                <a:latin typeface="Times New Roman" panose="02020603050405020304" pitchFamily="18" charset="0"/>
                <a:cs typeface="Times New Roman" panose="02020603050405020304" pitchFamily="18" charset="0"/>
              </a:rPr>
              <a:t>Insonning</a:t>
            </a:r>
            <a:r>
              <a:rPr lang="en-US" altLang="ru-RU" b="1" i="1" dirty="0" smtClean="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xo'jalik</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faoliyati</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natijasida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biosferaning</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turgunligiga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putur</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yetmoqda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Antropogen</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tasir</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surati</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o'sib</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boraversa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yaqin</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kelajakda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biosferaning</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o'z-o'zini</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tiklash</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qobiliyati</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butunlay</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izdan</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chiqishi</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va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uning</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oqibatida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insoniyat</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ekologik</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halokat</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iskanjasiga</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tushib</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qolishi</a:t>
            </a:r>
            <a:r>
              <a:rPr lang="en-US" altLang="ru-RU" b="1" i="1" dirty="0">
                <a:solidFill>
                  <a:schemeClr val="tx1"/>
                </a:solidFill>
                <a:latin typeface="Times New Roman" panose="02020603050405020304" pitchFamily="18" charset="0"/>
                <a:cs typeface="Times New Roman" panose="02020603050405020304" pitchFamily="18" charset="0"/>
              </a:rPr>
              <a:t> </a:t>
            </a:r>
            <a:r>
              <a:rPr lang="en-US" altLang="ru-RU" b="1" i="1" dirty="0" err="1">
                <a:solidFill>
                  <a:schemeClr val="tx1"/>
                </a:solidFill>
                <a:latin typeface="Times New Roman" panose="02020603050405020304" pitchFamily="18" charset="0"/>
                <a:cs typeface="Times New Roman" panose="02020603050405020304" pitchFamily="18" charset="0"/>
              </a:rPr>
              <a:t>mumkin</a:t>
            </a:r>
            <a:r>
              <a:rPr lang="en-US" altLang="ru-RU" dirty="0" smtClean="0">
                <a:solidFill>
                  <a:schemeClr val="tx1"/>
                </a:solidFill>
                <a:latin typeface="Times New Roman" panose="02020603050405020304" pitchFamily="18" charset="0"/>
                <a:cs typeface="Times New Roman" panose="02020603050405020304" pitchFamily="18" charset="0"/>
              </a:rPr>
              <a:t>.</a:t>
            </a:r>
            <a:br>
              <a:rPr lang="en-US" altLang="ru-RU" dirty="0" smtClean="0">
                <a:solidFill>
                  <a:schemeClr val="tx1"/>
                </a:solidFill>
                <a:latin typeface="Times New Roman" panose="02020603050405020304" pitchFamily="18" charset="0"/>
                <a:cs typeface="Times New Roman" panose="02020603050405020304" pitchFamily="18" charset="0"/>
              </a:rPr>
            </a:br>
            <a:r>
              <a:rPr lang="en-US" altLang="ru-RU" dirty="0" smtClean="0">
                <a:solidFill>
                  <a:schemeClr val="tx1"/>
                </a:solidFill>
                <a:latin typeface="Times New Roman" panose="02020603050405020304" pitchFamily="18" charset="0"/>
                <a:cs typeface="Times New Roman" panose="02020603050405020304" pitchFamily="18" charset="0"/>
              </a:rPr>
              <a:t/>
            </a:r>
            <a:br>
              <a:rPr lang="en-US" altLang="ru-RU" dirty="0" smtClean="0">
                <a:solidFill>
                  <a:schemeClr val="tx1"/>
                </a:solidFill>
                <a:latin typeface="Times New Roman" panose="02020603050405020304" pitchFamily="18" charset="0"/>
                <a:cs typeface="Times New Roman" panose="02020603050405020304" pitchFamily="18" charset="0"/>
              </a:rPr>
            </a:br>
            <a:r>
              <a:rPr lang="ru-RU" altLang="ru-RU" dirty="0">
                <a:solidFill>
                  <a:schemeClr val="tx1"/>
                </a:solidFill>
                <a:latin typeface="Times New Roman" panose="02020603050405020304" pitchFamily="18" charset="0"/>
                <a:cs typeface="Times New Roman" panose="02020603050405020304" pitchFamily="18" charset="0"/>
              </a:rPr>
              <a:t/>
            </a:r>
            <a:br>
              <a:rPr lang="ru-RU" altLang="ru-RU" dirty="0">
                <a:solidFill>
                  <a:schemeClr val="tx1"/>
                </a:solidFill>
                <a:latin typeface="Times New Roman" panose="02020603050405020304" pitchFamily="18" charset="0"/>
                <a:cs typeface="Times New Roman" panose="02020603050405020304" pitchFamily="18" charset="0"/>
              </a:rPr>
            </a:b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70324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9347815" cy="5217622"/>
          </a:xfrm>
        </p:spPr>
        <p:txBody>
          <a:bodyPr>
            <a:noAutofit/>
          </a:bodyPr>
          <a:lstStyle/>
          <a:p>
            <a:pPr algn="just"/>
            <a:r>
              <a:rPr lang="en-US" altLang="ru-RU" dirty="0" smtClean="0">
                <a:latin typeface="Times New Roman" panose="02020603050405020304" pitchFamily="18" charset="0"/>
                <a:cs typeface="Times New Roman" panose="02020603050405020304" pitchFamily="18" charset="0"/>
              </a:rPr>
              <a:t>	</a:t>
            </a:r>
            <a:r>
              <a:rPr lang="en-US" altLang="ru-RU" dirty="0" err="1" smtClean="0">
                <a:solidFill>
                  <a:schemeClr val="tx1"/>
                </a:solidFill>
                <a:latin typeface="Times New Roman" panose="02020603050405020304" pitchFamily="18" charset="0"/>
                <a:cs typeface="Times New Roman" panose="02020603050405020304" pitchFamily="18" charset="0"/>
              </a:rPr>
              <a:t>Biosferadagi</a:t>
            </a:r>
            <a:r>
              <a:rPr lang="en-US" altLang="ru-RU" dirty="0" smtClean="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barcha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tirik</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organizmlar</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yig’indisini</a:t>
            </a:r>
            <a:r>
              <a:rPr lang="en-US" altLang="ru-RU" dirty="0">
                <a:solidFill>
                  <a:schemeClr val="tx1"/>
                </a:solidFill>
                <a:latin typeface="Times New Roman" panose="02020603050405020304" pitchFamily="18" charset="0"/>
                <a:cs typeface="Times New Roman" panose="02020603050405020304" pitchFamily="18" charset="0"/>
              </a:rPr>
              <a:t> 1. </a:t>
            </a:r>
            <a:r>
              <a:rPr lang="en-US" altLang="ru-RU" dirty="0" err="1">
                <a:solidFill>
                  <a:schemeClr val="tx1"/>
                </a:solidFill>
                <a:latin typeface="Times New Roman" panose="02020603050405020304" pitchFamily="18" charset="0"/>
                <a:cs typeface="Times New Roman" panose="02020603050405020304" pitchFamily="18" charset="0"/>
              </a:rPr>
              <a:t>Vernadskiy</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jonli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modda</a:t>
            </a:r>
            <a:r>
              <a:rPr lang="en-US" altLang="ru-RU" dirty="0">
                <a:solidFill>
                  <a:schemeClr val="tx1"/>
                </a:solidFill>
                <a:latin typeface="Times New Roman" panose="02020603050405020304" pitchFamily="18" charset="0"/>
                <a:cs typeface="Times New Roman" panose="02020603050405020304" pitchFamily="18" charset="0"/>
              </a:rPr>
              <a:t>» deb </a:t>
            </a:r>
            <a:r>
              <a:rPr lang="en-US" altLang="ru-RU" dirty="0" err="1">
                <a:solidFill>
                  <a:schemeClr val="tx1"/>
                </a:solidFill>
                <a:latin typeface="Times New Roman" panose="02020603050405020304" pitchFamily="18" charset="0"/>
                <a:cs typeface="Times New Roman" panose="02020603050405020304" pitchFamily="18" charset="0"/>
              </a:rPr>
              <a:t>ataydi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va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uning</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tarkibiga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insoniyatni</a:t>
            </a:r>
            <a:r>
              <a:rPr lang="en-US" altLang="ru-RU" dirty="0">
                <a:solidFill>
                  <a:schemeClr val="tx1"/>
                </a:solidFill>
                <a:latin typeface="Times New Roman" panose="02020603050405020304" pitchFamily="18" charset="0"/>
                <a:cs typeface="Times New Roman" panose="02020603050405020304" pitchFamily="18" charset="0"/>
              </a:rPr>
              <a:t> ham </a:t>
            </a:r>
            <a:r>
              <a:rPr lang="en-US" altLang="ru-RU" dirty="0" err="1">
                <a:solidFill>
                  <a:schemeClr val="tx1"/>
                </a:solidFill>
                <a:latin typeface="Times New Roman" panose="02020603050405020304" pitchFamily="18" charset="0"/>
                <a:cs typeface="Times New Roman" panose="02020603050405020304" pitchFamily="18" charset="0"/>
              </a:rPr>
              <a:t>kiritadi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Biosferaning</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o'zgarishida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inson</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ongi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butunlay</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yangi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qudratli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omil</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ekanligini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smtClean="0">
                <a:solidFill>
                  <a:schemeClr val="tx1"/>
                </a:solidFill>
                <a:latin typeface="Times New Roman" panose="02020603050405020304" pitchFamily="18" charset="0"/>
                <a:cs typeface="Times New Roman" panose="02020603050405020304" pitchFamily="18" charset="0"/>
              </a:rPr>
              <a:t>takidlaydi</a:t>
            </a:r>
            <a:r>
              <a:rPr lang="en-US" altLang="ru-RU" dirty="0" smtClean="0">
                <a:solidFill>
                  <a:schemeClr val="tx1"/>
                </a:solidFill>
                <a:latin typeface="Times New Roman" panose="02020603050405020304" pitchFamily="18" charset="0"/>
                <a:cs typeface="Times New Roman" panose="02020603050405020304" pitchFamily="18" charset="0"/>
              </a:rPr>
              <a:t>. </a:t>
            </a:r>
            <a:br>
              <a:rPr lang="en-US" altLang="ru-RU" dirty="0" smtClean="0">
                <a:solidFill>
                  <a:schemeClr val="tx1"/>
                </a:solidFill>
                <a:latin typeface="Times New Roman" panose="02020603050405020304" pitchFamily="18" charset="0"/>
                <a:cs typeface="Times New Roman" panose="02020603050405020304" pitchFamily="18" charset="0"/>
              </a:rPr>
            </a:br>
            <a:r>
              <a:rPr lang="en-US" altLang="ru-RU" dirty="0" smtClean="0">
                <a:solidFill>
                  <a:schemeClr val="tx1"/>
                </a:solidFill>
                <a:latin typeface="Times New Roman" panose="02020603050405020304" pitchFamily="18" charset="0"/>
                <a:cs typeface="Times New Roman" panose="02020603050405020304" pitchFamily="18" charset="0"/>
              </a:rPr>
              <a:t>	</a:t>
            </a:r>
            <a:r>
              <a:rPr lang="en-US" altLang="ru-RU" dirty="0" err="1" smtClean="0">
                <a:solidFill>
                  <a:schemeClr val="tx1"/>
                </a:solidFill>
                <a:latin typeface="Times New Roman" panose="02020603050405020304" pitchFamily="18" charset="0"/>
                <a:cs typeface="Times New Roman" panose="02020603050405020304" pitchFamily="18" charset="0"/>
              </a:rPr>
              <a:t>Aqlli</a:t>
            </a:r>
            <a:r>
              <a:rPr lang="en-US" altLang="ru-RU" dirty="0" smtClean="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inson</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o'z</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taraqqiyotida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biosferaning</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inson</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tomonidan</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boshqariladigan</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yangi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sifat</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holati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noosfera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aql,tafakkur</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qobig'i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ga</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o'tishi</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err="1">
                <a:solidFill>
                  <a:schemeClr val="tx1"/>
                </a:solidFill>
                <a:latin typeface="Times New Roman" panose="02020603050405020304" pitchFamily="18" charset="0"/>
                <a:cs typeface="Times New Roman" panose="02020603050405020304" pitchFamily="18" charset="0"/>
              </a:rPr>
              <a:t>muqarrardir</a:t>
            </a:r>
            <a:r>
              <a:rPr lang="en-US" altLang="ru-RU" dirty="0">
                <a:solidFill>
                  <a:schemeClr val="tx1"/>
                </a:solidFill>
                <a:latin typeface="Times New Roman" panose="02020603050405020304" pitchFamily="18" charset="0"/>
                <a:cs typeface="Times New Roman" panose="02020603050405020304" pitchFamily="18" charset="0"/>
              </a:rPr>
              <a:t> </a:t>
            </a:r>
            <a:r>
              <a:rPr lang="en-US" altLang="ru-RU" dirty="0">
                <a:latin typeface="Times New Roman" panose="02020603050405020304" pitchFamily="18" charset="0"/>
                <a:cs typeface="Times New Roman" panose="02020603050405020304" pitchFamily="18" charset="0"/>
              </a:rPr>
              <a:t>.</a:t>
            </a:r>
            <a:r>
              <a:rPr lang="ru-RU" altLang="ru-RU" dirty="0">
                <a:latin typeface="Times New Roman" panose="02020603050405020304" pitchFamily="18" charset="0"/>
                <a:cs typeface="Times New Roman" panose="02020603050405020304" pitchFamily="18" charset="0"/>
              </a:rPr>
              <a:t/>
            </a:r>
            <a:br>
              <a:rPr lang="ru-RU" altLang="ru-RU" dirty="0">
                <a:latin typeface="Times New Roman" panose="02020603050405020304" pitchFamily="18" charset="0"/>
                <a:cs typeface="Times New Roman" panose="02020603050405020304" pitchFamily="18" charset="0"/>
              </a:rPr>
            </a:br>
            <a:endParaRPr lang="ru-RU" dirty="0"/>
          </a:p>
        </p:txBody>
      </p:sp>
    </p:spTree>
    <p:extLst>
      <p:ext uri="{BB962C8B-B14F-4D97-AF65-F5344CB8AC3E}">
        <p14:creationId xmlns:p14="http://schemas.microsoft.com/office/powerpoint/2010/main" val="3603577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admincha\Desktop\ekologiya rasm\0020-020-Globalnye-ekologicheskie-problemy-chelovechest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1755" y="286604"/>
            <a:ext cx="8707272" cy="5854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437414" y="6233463"/>
            <a:ext cx="2841171" cy="400110"/>
          </a:xfrm>
          <a:prstGeom prst="rect">
            <a:avLst/>
          </a:prstGeom>
          <a:noFill/>
        </p:spPr>
        <p:txBody>
          <a:bodyPr wrap="square" rtlCol="0">
            <a:spAutoFit/>
          </a:bodyPr>
          <a:lstStyle/>
          <a:p>
            <a:r>
              <a:rPr lang="ru-RU" sz="1000" dirty="0">
                <a:latin typeface="Times New Roman" pitchFamily="18" charset="0"/>
                <a:cs typeface="Times New Roman" pitchFamily="18" charset="0"/>
              </a:rPr>
              <a:t>https://images.app.goo.gl/WjNomp7DPJD1m4bA8</a:t>
            </a:r>
          </a:p>
          <a:p>
            <a:endParaRPr lang="ru-RU" sz="1000" dirty="0">
              <a:latin typeface="Times New Roman" pitchFamily="18" charset="0"/>
              <a:cs typeface="Times New Roman" pitchFamily="18" charset="0"/>
            </a:endParaRPr>
          </a:p>
        </p:txBody>
      </p:sp>
    </p:spTree>
    <p:extLst>
      <p:ext uri="{BB962C8B-B14F-4D97-AF65-F5344CB8AC3E}">
        <p14:creationId xmlns:p14="http://schemas.microsoft.com/office/powerpoint/2010/main" val="2686553759"/>
      </p:ext>
    </p:extLst>
  </p:cSld>
  <p:clrMapOvr>
    <a:masterClrMapping/>
  </p:clrMapOvr>
  <p:transition>
    <p:checke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2137" y="818867"/>
            <a:ext cx="9584823" cy="6124754"/>
          </a:xfrm>
          <a:prstGeom prst="rect">
            <a:avLst/>
          </a:prstGeom>
        </p:spPr>
        <p:txBody>
          <a:bodyPr wrap="square">
            <a:spAutoFit/>
          </a:bodyPr>
          <a:lstStyle/>
          <a:p>
            <a:pPr algn="just"/>
            <a:r>
              <a:rPr lang="en-US" altLang="ru-RU" sz="2800" dirty="0" smtClean="0">
                <a:latin typeface="Times New Roman" panose="02020603050405020304" pitchFamily="18" charset="0"/>
                <a:cs typeface="Times New Roman" panose="02020603050405020304" pitchFamily="18" charset="0"/>
              </a:rPr>
              <a:t>	</a:t>
            </a:r>
            <a:r>
              <a:rPr lang="en-US" altLang="ru-RU" sz="2800" dirty="0" err="1" smtClean="0">
                <a:latin typeface="Times New Roman" panose="02020603050405020304" pitchFamily="18" charset="0"/>
                <a:cs typeface="Times New Roman" panose="02020603050405020304" pitchFamily="18" charset="0"/>
              </a:rPr>
              <a:t>Vernadskiyning</a:t>
            </a:r>
            <a:r>
              <a:rPr lang="en-US" altLang="ru-RU" sz="2800" dirty="0" smtClean="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fikricha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noosfera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biosfera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rivojining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oliy</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bosqichi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bizning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sayyoramizdagi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yangi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geologik</a:t>
            </a:r>
            <a:r>
              <a:rPr lang="en-US" altLang="ru-RU" sz="2800" dirty="0">
                <a:latin typeface="Times New Roman" panose="02020603050405020304" pitchFamily="18" charset="0"/>
                <a:cs typeface="Times New Roman" panose="02020603050405020304" pitchFamily="18" charset="0"/>
              </a:rPr>
              <a:t> </a:t>
            </a:r>
            <a:r>
              <a:rPr lang="en-US" altLang="ru-RU" sz="2800" dirty="0" err="1" smtClean="0">
                <a:latin typeface="Times New Roman" panose="02020603050405020304" pitchFamily="18" charset="0"/>
                <a:cs typeface="Times New Roman" panose="02020603050405020304" pitchFamily="18" charset="0"/>
              </a:rPr>
              <a:t>hodisalardir</a:t>
            </a:r>
            <a:r>
              <a:rPr lang="en-US" altLang="ru-RU" sz="2800" dirty="0" smtClean="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Inson</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noosferada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birinchi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bor</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yirik</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geologik</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kuchga</a:t>
            </a:r>
            <a:r>
              <a:rPr lang="en-US" altLang="ru-RU" sz="2800" dirty="0">
                <a:latin typeface="Times New Roman" panose="02020603050405020304" pitchFamily="18" charset="0"/>
                <a:cs typeface="Times New Roman" panose="02020603050405020304" pitchFamily="18" charset="0"/>
              </a:rPr>
              <a:t> </a:t>
            </a:r>
            <a:r>
              <a:rPr lang="en-US" altLang="ru-RU" sz="2800" dirty="0" err="1" smtClean="0">
                <a:latin typeface="Times New Roman" panose="02020603050405020304" pitchFamily="18" charset="0"/>
                <a:cs typeface="Times New Roman" panose="02020603050405020304" pitchFamily="18" charset="0"/>
              </a:rPr>
              <a:t>aylanadi</a:t>
            </a:r>
            <a:r>
              <a:rPr lang="en-US" altLang="ru-RU" sz="2800" dirty="0" smtClean="0">
                <a:latin typeface="Times New Roman" panose="02020603050405020304" pitchFamily="18" charset="0"/>
                <a:cs typeface="Times New Roman" panose="02020603050405020304" pitchFamily="18" charset="0"/>
              </a:rPr>
              <a:t>. </a:t>
            </a:r>
          </a:p>
          <a:p>
            <a:pPr algn="just"/>
            <a:r>
              <a:rPr lang="en-US" altLang="ru-RU" sz="2800" dirty="0" smtClean="0">
                <a:latin typeface="Times New Roman" panose="02020603050405020304" pitchFamily="18" charset="0"/>
                <a:cs typeface="Times New Roman" panose="02020603050405020304" pitchFamily="18" charset="0"/>
              </a:rPr>
              <a:t>U </a:t>
            </a:r>
            <a:r>
              <a:rPr lang="en-US" altLang="ru-RU" sz="2800" dirty="0" err="1">
                <a:latin typeface="Times New Roman" panose="02020603050405020304" pitchFamily="18" charset="0"/>
                <a:cs typeface="Times New Roman" panose="02020603050405020304" pitchFamily="18" charset="0"/>
              </a:rPr>
              <a:t>o'z</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aqli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va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mehnati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bilan</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yashash</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makonini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o'zgartiradi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va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qayta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bunyod</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qiladi</a:t>
            </a:r>
            <a:r>
              <a:rPr lang="en-US" altLang="ru-RU" sz="2800" dirty="0">
                <a:latin typeface="Times New Roman" panose="02020603050405020304" pitchFamily="18" charset="0"/>
                <a:cs typeface="Times New Roman" panose="02020603050405020304" pitchFamily="18" charset="0"/>
              </a:rPr>
              <a:t>.</a:t>
            </a:r>
            <a:endParaRPr lang="ru-RU" altLang="ru-RU" sz="2800" dirty="0">
              <a:latin typeface="Times New Roman" panose="02020603050405020304" pitchFamily="18" charset="0"/>
              <a:cs typeface="Times New Roman" panose="02020603050405020304" pitchFamily="18" charset="0"/>
            </a:endParaRPr>
          </a:p>
          <a:p>
            <a:pPr algn="just"/>
            <a:r>
              <a:rPr lang="en-US" altLang="ru-RU" sz="2800" dirty="0" smtClean="0">
                <a:latin typeface="Times New Roman" panose="02020603050405020304" pitchFamily="18" charset="0"/>
                <a:cs typeface="Times New Roman" panose="02020603050405020304" pitchFamily="18" charset="0"/>
              </a:rPr>
              <a:t>	</a:t>
            </a:r>
            <a:r>
              <a:rPr lang="en-US" altLang="ru-RU" sz="2800" dirty="0" err="1" smtClean="0">
                <a:latin typeface="Times New Roman" panose="02020603050405020304" pitchFamily="18" charset="0"/>
                <a:cs typeface="Times New Roman" panose="02020603050405020304" pitchFamily="18" charset="0"/>
              </a:rPr>
              <a:t>Lekin</a:t>
            </a:r>
            <a:r>
              <a:rPr lang="en-US" altLang="ru-RU" sz="2800" dirty="0" smtClean="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shuni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takidlash</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kerakki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insonning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biosferani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o'zgartirishi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uning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imkoniyatlari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chidamliligi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darajasidan</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oshib</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ketmasligi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kerak</a:t>
            </a:r>
            <a:r>
              <a:rPr lang="en-US" altLang="ru-RU" sz="2800" dirty="0">
                <a:latin typeface="Times New Roman" panose="02020603050405020304" pitchFamily="18" charset="0"/>
                <a:cs typeface="Times New Roman" panose="02020603050405020304" pitchFamily="18" charset="0"/>
              </a:rPr>
              <a:t>. XX </a:t>
            </a:r>
            <a:r>
              <a:rPr lang="en-US" altLang="ru-RU" sz="2800" dirty="0" err="1">
                <a:latin typeface="Times New Roman" panose="02020603050405020304" pitchFamily="18" charset="0"/>
                <a:cs typeface="Times New Roman" panose="02020603050405020304" pitchFamily="18" charset="0"/>
              </a:rPr>
              <a:t>asrning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ikkinchi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yarmida</a:t>
            </a:r>
            <a:r>
              <a:rPr lang="en-US" altLang="ru-RU" sz="2800" dirty="0">
                <a:latin typeface="Times New Roman" panose="02020603050405020304" pitchFamily="18" charset="0"/>
                <a:cs typeface="Times New Roman" panose="02020603050405020304" pitchFamily="18" charset="0"/>
              </a:rPr>
              <a:t> fan-</a:t>
            </a:r>
            <a:r>
              <a:rPr lang="en-US" altLang="ru-RU" sz="2800" dirty="0" err="1">
                <a:latin typeface="Times New Roman" panose="02020603050405020304" pitchFamily="18" charset="0"/>
                <a:cs typeface="Times New Roman" panose="02020603050405020304" pitchFamily="18" charset="0"/>
              </a:rPr>
              <a:t>texnikaning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jadal</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rivojlanishi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ishlab</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chiqarish</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vositalarining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takomillashuvi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biosferada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ko`plab</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salbiy</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o'zgarishlar</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keltirib</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chiqaradi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Insoniyatning</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yaqin</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kelajakdagi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faoliyati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birinchi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navbatda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biosferadagi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salbiy</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o’zgarishlar</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oqibatlarini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bartaraf</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qilishga</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qaratilmogi</a:t>
            </a:r>
            <a:r>
              <a:rPr lang="en-US" altLang="ru-RU" sz="2800" dirty="0">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lozim</a:t>
            </a:r>
            <a:r>
              <a:rPr lang="en-US" altLang="ru-RU" sz="2800" dirty="0">
                <a:latin typeface="Times New Roman" panose="02020603050405020304" pitchFamily="18" charset="0"/>
                <a:cs typeface="Times New Roman" panose="02020603050405020304" pitchFamily="18" charset="0"/>
              </a:rPr>
              <a:t>.</a:t>
            </a:r>
            <a:endParaRPr lang="ru-RU" altLang="ru-RU" sz="2800" dirty="0">
              <a:latin typeface="Times New Roman" panose="02020603050405020304" pitchFamily="18" charset="0"/>
              <a:cs typeface="Times New Roman" panose="02020603050405020304" pitchFamily="18" charset="0"/>
            </a:endParaRPr>
          </a:p>
          <a:p>
            <a:pPr algn="just"/>
            <a:endParaRPr lang="ru-RU" alt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15097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619432"/>
            <a:ext cx="11356258" cy="4764381"/>
          </a:xfrm>
          <a:prstGeom prst="rect">
            <a:avLst/>
          </a:prstGeom>
        </p:spPr>
        <p:txBody>
          <a:bodyPr wrap="square">
            <a:spAutoFit/>
          </a:bodyPr>
          <a:lstStyle/>
          <a:p>
            <a:pPr algn="just">
              <a:lnSpc>
                <a:spcPct val="115000"/>
              </a:lnSpc>
              <a:spcAft>
                <a:spcPts val="0"/>
              </a:spcAft>
            </a:pP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Biosferaning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tarkibi</a:t>
            </a:r>
            <a:r>
              <a:rPr lang="uz-Cyrl-UZ"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u="sng" dirty="0">
                <a:latin typeface="Times New Roman" panose="02020603050405020304" pitchFamily="18" charset="0"/>
                <a:ea typeface="Calibri" panose="020F0502020204030204" pitchFamily="34" charset="0"/>
                <a:cs typeface="Times New Roman" panose="02020603050405020304" pitchFamily="18" charset="0"/>
              </a:rPr>
              <a:t>V.I.Vernadskiy boʹyicha biosferaning quyidagi tarkibiy qismlari ajratiladi:</a:t>
            </a:r>
            <a:endParaRPr lang="ru-RU"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tirik</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modda</a:t>
            </a:r>
            <a:r>
              <a:rPr lang="en-US" sz="2400" b="1" i="1" dirty="0">
                <a:latin typeface="Times New Roman" panose="02020603050405020304" pitchFamily="18" charset="0"/>
                <a:ea typeface="Calibri" panose="020F0502020204030204" pitchFamily="34" charset="0"/>
                <a:cs typeface="Times New Roman" panose="02020603050405020304" pitchFamily="18" charset="0"/>
              </a:rPr>
              <a:t>(biota)la</a:t>
            </a:r>
            <a:r>
              <a:rPr lang="en-US" sz="2400" dirty="0">
                <a:latin typeface="Times New Roman" panose="02020603050405020304" pitchFamily="18" charset="0"/>
                <a:ea typeface="Calibri" panose="020F0502020204030204" pitchFamily="34" charset="0"/>
                <a:cs typeface="Times New Roman" panose="02020603050405020304" pitchFamily="18" charset="0"/>
              </a:rPr>
              <a:t>r </a:t>
            </a:r>
            <a:r>
              <a:rPr lang="uz-Cyrl-UZ" sz="2400" dirty="0">
                <a:latin typeface="Times New Roman" panose="02020603050405020304" pitchFamily="18" charset="0"/>
                <a:ea typeface="Calibri" panose="020F0502020204030204" pitchFamily="34" charset="0"/>
                <a:cs typeface="Times New Roman" panose="02020603050405020304" pitchFamily="18" charset="0"/>
              </a:rPr>
              <a:t>–</a:t>
            </a:r>
            <a:r>
              <a:rPr lang="en-US" sz="2400" dirty="0" err="1">
                <a:latin typeface="Times New Roman" panose="02020603050405020304" pitchFamily="18" charset="0"/>
                <a:ea typeface="Calibri" panose="020F0502020204030204" pitchFamily="34" charset="0"/>
                <a:cs typeface="Times New Roman" panose="02020603050405020304" pitchFamily="18" charset="0"/>
              </a:rPr>
              <a:t>barcha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tirik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organizmlarning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yigʹindisi</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oʹlik</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moddalar</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a:t>
            </a:r>
            <a:r>
              <a:rPr lang="en-US" sz="2400" dirty="0" err="1">
                <a:latin typeface="Times New Roman" panose="02020603050405020304" pitchFamily="18" charset="0"/>
                <a:ea typeface="Calibri" panose="020F0502020204030204" pitchFamily="34" charset="0"/>
                <a:cs typeface="Times New Roman" panose="02020603050405020304" pitchFamily="18" charset="0"/>
              </a:rPr>
              <a:t>hosil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boʹlishida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tirik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organizmlar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qatnashmaydigan</a:t>
            </a:r>
            <a:r>
              <a:rPr lang="en-US" sz="2400" dirty="0">
                <a:latin typeface="Times New Roman" panose="02020603050405020304" pitchFamily="18" charset="0"/>
                <a:ea typeface="Calibri" panose="020F0502020204030204" pitchFamily="34" charset="0"/>
                <a:cs typeface="Times New Roman" panose="02020603050405020304" pitchFamily="18" charset="0"/>
              </a:rPr>
              <a:t> togʹ </a:t>
            </a:r>
            <a:r>
              <a:rPr lang="en-US" sz="2400" dirty="0" err="1">
                <a:latin typeface="Times New Roman" panose="02020603050405020304" pitchFamily="18" charset="0"/>
                <a:ea typeface="Calibri" panose="020F0502020204030204" pitchFamily="34" charset="0"/>
                <a:cs typeface="Times New Roman" panose="02020603050405020304" pitchFamily="18" charset="0"/>
              </a:rPr>
              <a:t>jinslari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suv</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minerallar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boshqalar</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biogen</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moddala</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organizmlar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hayot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faoliyati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mahsuli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hosil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boʹlgan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koʹmir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torf</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neft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gaz</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boshqalar</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oraliq</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moddalar</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biogen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moddalarning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noobiogen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kelib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chiqqan</a:t>
            </a:r>
            <a:r>
              <a:rPr lang="en-US" sz="2400" dirty="0">
                <a:latin typeface="Times New Roman" panose="02020603050405020304" pitchFamily="18" charset="0"/>
                <a:ea typeface="Calibri" panose="020F0502020204030204" pitchFamily="34" charset="0"/>
                <a:cs typeface="Times New Roman" panose="02020603050405020304" pitchFamily="18" charset="0"/>
              </a:rPr>
              <a:t> mineral </a:t>
            </a:r>
            <a:r>
              <a:rPr lang="en-US" sz="2400" dirty="0" err="1">
                <a:latin typeface="Times New Roman" panose="02020603050405020304" pitchFamily="18" charset="0"/>
                <a:ea typeface="Calibri" panose="020F0502020204030204" pitchFamily="34" charset="0"/>
                <a:cs typeface="Times New Roman" panose="02020603050405020304" pitchFamily="18" charset="0"/>
              </a:rPr>
              <a:t>jinslar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aralashmalari-tuproq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slanetslar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boshqalar</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Tarkibidagi energiya yoki uglerod miqdoriga asoslangan maʹlumotlar boʹyicha biosferadagi tirik, biogen va oraliq moddalar miqdori nisbati 1:20:4000 ga toʹgʹri keladi.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32483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427703"/>
            <a:ext cx="10972800" cy="6737229"/>
          </a:xfrm>
          <a:prstGeom prst="rect">
            <a:avLst/>
          </a:prstGeom>
        </p:spPr>
        <p:txBody>
          <a:bodyPr wrap="square">
            <a:spAutoFit/>
          </a:bodyPr>
          <a:lstStyle/>
          <a:p>
            <a:pPr lvl="1" algn="ctr">
              <a:lnSpc>
                <a:spcPct val="115000"/>
              </a:lnSpc>
              <a:spcAft>
                <a:spcPts val="0"/>
              </a:spcAft>
              <a:tabLst>
                <a:tab pos="810260" algn="l"/>
              </a:tabLst>
            </a:pPr>
            <a:endParaRPr lang="en-US" sz="2800" b="1" i="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lvl="1" algn="ctr">
              <a:lnSpc>
                <a:spcPct val="150000"/>
              </a:lnSpc>
              <a:spcAft>
                <a:spcPts val="0"/>
              </a:spcAft>
              <a:tabLst>
                <a:tab pos="810260" algn="l"/>
              </a:tabLst>
            </a:pPr>
            <a:r>
              <a:rPr lang="uz-Cyrl-UZ" sz="2800" b="1" i="1" dirty="0" smtClean="0">
                <a:effectLst/>
                <a:latin typeface="Times New Roman" panose="02020603050405020304" pitchFamily="18" charset="0"/>
                <a:ea typeface="Calibri" panose="020F0502020204030204" pitchFamily="34" charset="0"/>
                <a:cs typeface="Times New Roman" panose="02020603050405020304" pitchFamily="18" charset="0"/>
              </a:rPr>
              <a:t>Biosfera </a:t>
            </a:r>
            <a:r>
              <a:rPr lang="uz-Cyrl-UZ" sz="2800" b="1" i="1" dirty="0" smtClean="0">
                <a:effectLst/>
                <a:latin typeface="Times New Roman" panose="02020603050405020304" pitchFamily="18" charset="0"/>
                <a:ea typeface="Calibri" panose="020F0502020204030204" pitchFamily="34" charset="0"/>
                <a:cs typeface="Times New Roman" panose="02020603050405020304" pitchFamily="18" charset="0"/>
              </a:rPr>
              <a:t>haqidagi V.I.Vernadskiy ta’limoti;</a:t>
            </a:r>
            <a:endParaRPr lang="en-US" sz="2800" b="1" i="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50000"/>
              </a:lnSpc>
              <a:spcAft>
                <a:spcPts val="0"/>
              </a:spcAft>
              <a:tabLst>
                <a:tab pos="810260" algn="l"/>
              </a:tabLst>
            </a:pPr>
            <a:r>
              <a:rPr lang="uz-Cyrl-UZ" sz="2800" dirty="0" smtClean="0">
                <a:effectLst/>
                <a:latin typeface="Times New Roman" panose="02020603050405020304" pitchFamily="18" charset="0"/>
                <a:ea typeface="Calibri" panose="020F0502020204030204" pitchFamily="34" charset="0"/>
                <a:cs typeface="Times New Roman" panose="02020603050405020304" pitchFamily="18" charset="0"/>
              </a:rPr>
              <a:t>1875 yilda bu tushunchani birinchi bor avstriyalik geolog olim E.Zyuss ishlatdi. 	</a:t>
            </a:r>
            <a:r>
              <a:rPr lang="uz-Cyrl-UZ" sz="2800" b="1" i="1" dirty="0" smtClean="0">
                <a:effectLst/>
                <a:latin typeface="Times New Roman" panose="02020603050405020304" pitchFamily="18" charset="0"/>
                <a:ea typeface="Calibri" panose="020F0502020204030204" pitchFamily="34" charset="0"/>
                <a:cs typeface="Times New Roman" panose="02020603050405020304" pitchFamily="18" charset="0"/>
              </a:rPr>
              <a:t>Yerning alohida qobiqlari-geosferalarini oʹrganayotganida hayot tarqalgan qobiqni u </a:t>
            </a:r>
            <a:r>
              <a:rPr lang="uz-Cyrl-UZ" sz="2800" b="1" i="1" u="sng" dirty="0" smtClean="0">
                <a:effectLst/>
                <a:latin typeface="Times New Roman" panose="02020603050405020304" pitchFamily="18" charset="0"/>
                <a:ea typeface="Calibri" panose="020F0502020204030204" pitchFamily="34" charset="0"/>
                <a:cs typeface="Times New Roman" panose="02020603050405020304" pitchFamily="18" charset="0"/>
              </a:rPr>
              <a:t>“biosfera” deb ajratdi</a:t>
            </a:r>
            <a:r>
              <a:rPr lang="uz-Cyrl-UZ" sz="2800" b="1" i="1"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uz-Cyrl-UZ" sz="2800" dirty="0" smtClean="0">
                <a:effectLst/>
                <a:latin typeface="Times New Roman" panose="02020603050405020304" pitchFamily="18" charset="0"/>
                <a:ea typeface="Calibri" panose="020F0502020204030204" pitchFamily="34" charset="0"/>
                <a:cs typeface="Times New Roman" panose="02020603050405020304" pitchFamily="18" charset="0"/>
              </a:rPr>
              <a:t>	Biosfera xaqidagi taʹlimotning asoschisi rus olimi,  akademik V.I.Vernadskiy (1863-1945) hisoblanadi. V.I.Vernadskiy birinchi boʹlib Yer sayyorasi evolyutsiyasida tirik organizmlarning roli va ahamiyatini ochib bergan, biosferani biogeokimyoviy oʹrganishni boshlagan. </a:t>
            </a:r>
            <a:endParaRPr lang="ru-RU" sz="2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uz-Cyrl-UZ"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7975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8967" y="980902"/>
            <a:ext cx="7680959" cy="4967514"/>
          </a:xfrm>
          <a:prstGeom prst="rect">
            <a:avLst/>
          </a:prstGeom>
          <a:noFill/>
        </p:spPr>
        <p:txBody>
          <a:bodyPr wrap="square" rtlCol="0">
            <a:spAutoFit/>
          </a:bodyPr>
          <a:lstStyle/>
          <a:p>
            <a:pPr algn="just">
              <a:lnSpc>
                <a:spcPct val="115000"/>
              </a:lnSpc>
              <a:spcAft>
                <a:spcPts val="0"/>
              </a:spcAft>
            </a:pPr>
            <a:r>
              <a:rPr lang="en-US" sz="28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latin typeface="Times New Roman" panose="02020603050405020304" pitchFamily="18" charset="0"/>
                <a:ea typeface="Calibri" panose="020F0502020204030204" pitchFamily="34" charset="0"/>
                <a:cs typeface="Times New Roman" panose="02020603050405020304" pitchFamily="18" charset="0"/>
              </a:rPr>
              <a:t>Biosferaning</a:t>
            </a:r>
            <a:r>
              <a:rPr lang="en-US" sz="32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hosil</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boʹlishida</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abiotik</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biotik</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noobiotik</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bosqichlar</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latin typeface="Times New Roman" panose="02020603050405020304" pitchFamily="18" charset="0"/>
                <a:ea typeface="Calibri" panose="020F0502020204030204" pitchFamily="34" charset="0"/>
                <a:cs typeface="Times New Roman" panose="02020603050405020304" pitchFamily="18" charset="0"/>
              </a:rPr>
              <a:t>ajratiladi</a:t>
            </a:r>
            <a:r>
              <a:rPr lang="en-US" sz="3200" b="1" i="1" dirty="0">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u="sng" dirty="0" err="1">
                <a:latin typeface="Times New Roman" panose="02020603050405020304" pitchFamily="18" charset="0"/>
                <a:ea typeface="Calibri" panose="020F0502020204030204" pitchFamily="34" charset="0"/>
                <a:cs typeface="Times New Roman" panose="02020603050405020304" pitchFamily="18" charset="0"/>
              </a:rPr>
              <a:t>Abiotik</a:t>
            </a:r>
            <a:r>
              <a:rPr lang="en-US" sz="3200" u="sng" dirty="0">
                <a:latin typeface="Times New Roman" panose="02020603050405020304" pitchFamily="18" charset="0"/>
                <a:ea typeface="Calibri" panose="020F0502020204030204" pitchFamily="34" charset="0"/>
                <a:cs typeface="Times New Roman" panose="02020603050405020304" pitchFamily="18" charset="0"/>
              </a:rPr>
              <a:t> </a:t>
            </a:r>
            <a:r>
              <a:rPr lang="en-US" sz="3200" u="sng"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sz="3200" dirty="0">
                <a:latin typeface="Times New Roman" panose="02020603050405020304" pitchFamily="18" charset="0"/>
                <a:ea typeface="Calibri" panose="020F0502020204030204" pitchFamily="34" charset="0"/>
                <a:cs typeface="Times New Roman" panose="02020603050405020304" pitchFamily="18" charset="0"/>
              </a:rPr>
              <a:t> (4,5-3,5 </a:t>
            </a:r>
            <a:r>
              <a:rPr lang="en-US" sz="3200" dirty="0" err="1">
                <a:latin typeface="Times New Roman" panose="02020603050405020304" pitchFamily="18" charset="0"/>
                <a:ea typeface="Calibri" panose="020F0502020204030204" pitchFamily="34" charset="0"/>
                <a:cs typeface="Times New Roman" panose="02020603050405020304" pitchFamily="18" charset="0"/>
              </a:rPr>
              <a:t>mlrd</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yil</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oldin</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sayyorada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hayotning</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vujudga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kelishi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rivojlanishi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sharoitlar</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yuzaga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kelgan</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u="sng" dirty="0" err="1">
                <a:latin typeface="Times New Roman" panose="02020603050405020304" pitchFamily="18" charset="0"/>
                <a:ea typeface="Calibri" panose="020F0502020204030204" pitchFamily="34" charset="0"/>
                <a:cs typeface="Times New Roman" panose="02020603050405020304" pitchFamily="18" charset="0"/>
              </a:rPr>
              <a:t>Biotik</a:t>
            </a:r>
            <a:r>
              <a:rPr lang="en-US" sz="3200" u="sng" dirty="0">
                <a:latin typeface="Times New Roman" panose="02020603050405020304" pitchFamily="18" charset="0"/>
                <a:ea typeface="Calibri" panose="020F0502020204030204" pitchFamily="34" charset="0"/>
                <a:cs typeface="Times New Roman" panose="02020603050405020304" pitchFamily="18" charset="0"/>
              </a:rPr>
              <a:t> </a:t>
            </a:r>
            <a:r>
              <a:rPr lang="en-US" sz="3200" u="sng"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sz="3200" dirty="0">
                <a:latin typeface="Times New Roman" panose="02020603050405020304" pitchFamily="18" charset="0"/>
                <a:ea typeface="Calibri" panose="020F0502020204030204" pitchFamily="34" charset="0"/>
                <a:cs typeface="Times New Roman" panose="02020603050405020304" pitchFamily="18" charset="0"/>
              </a:rPr>
              <a:t> (3,5 </a:t>
            </a:r>
            <a:r>
              <a:rPr lang="en-US" sz="3200" dirty="0" err="1">
                <a:latin typeface="Times New Roman" panose="02020603050405020304" pitchFamily="18" charset="0"/>
                <a:ea typeface="Calibri" panose="020F0502020204030204" pitchFamily="34" charset="0"/>
                <a:cs typeface="Times New Roman" panose="02020603050405020304" pitchFamily="18" charset="0"/>
              </a:rPr>
              <a:t>mlrd</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yil</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oldin</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dastlabki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tirik</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organizmlar</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suv</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muhitida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paydo</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boʹlgan</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3277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0155" y="707923"/>
            <a:ext cx="11050296" cy="4552015"/>
          </a:xfrm>
          <a:prstGeom prst="rect">
            <a:avLst/>
          </a:prstGeom>
        </p:spPr>
        <p:txBody>
          <a:bodyPr wrap="square">
            <a:spAutoFit/>
          </a:bodyPr>
          <a:lstStyle/>
          <a:p>
            <a:pPr algn="just">
              <a:lnSpc>
                <a:spcPct val="115000"/>
              </a:lnSpc>
              <a:spcAft>
                <a:spcPts val="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Biosferada </a:t>
            </a:r>
            <a:r>
              <a:rPr lang="uz-Cyrl-UZ" sz="2400" dirty="0">
                <a:latin typeface="Times New Roman" panose="02020603050405020304" pitchFamily="18" charset="0"/>
                <a:ea typeface="Calibri" panose="020F0502020204030204" pitchFamily="34" charset="0"/>
                <a:cs typeface="Times New Roman" panose="02020603050405020304" pitchFamily="18" charset="0"/>
              </a:rPr>
              <a:t>hozirda 500 mingga yaqin oʹsimlik turlari va 1,5 mln.dan ortiq hayvon turlari mavjuddir.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u="sng" dirty="0">
                <a:latin typeface="Times New Roman" panose="02020603050405020304" pitchFamily="18" charset="0"/>
                <a:ea typeface="Calibri" panose="020F0502020204030204" pitchFamily="34" charset="0"/>
                <a:cs typeface="Times New Roman" panose="02020603050405020304" pitchFamily="18" charset="0"/>
              </a:rPr>
              <a:t>Noobiotik bosqich</a:t>
            </a:r>
            <a:r>
              <a:rPr lang="uz-Cyrl-UZ" sz="2400" dirty="0">
                <a:latin typeface="Times New Roman" panose="02020603050405020304" pitchFamily="18" charset="0"/>
                <a:ea typeface="Calibri" panose="020F0502020204030204" pitchFamily="34" charset="0"/>
                <a:cs typeface="Times New Roman" panose="02020603050405020304" pitchFamily="18" charset="0"/>
              </a:rPr>
              <a:t>ining shakllanishi 40-50 ming yil oldin  boshlangan deb hisoblanadi.</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Biosferaning umumiy massasi boshqa qobiqlardan farqlanadi (</a:t>
            </a:r>
            <a:r>
              <a:rPr lang="en-US" sz="2400" dirty="0">
                <a:latin typeface="Times New Roman" panose="02020603050405020304" pitchFamily="18" charset="0"/>
                <a:ea typeface="Calibri" panose="020F0502020204030204" pitchFamily="34" charset="0"/>
                <a:cs typeface="Times New Roman" panose="02020603050405020304" pitchFamily="18" charset="0"/>
              </a:rPr>
              <a:t>3.2.1</a:t>
            </a:r>
            <a:r>
              <a:rPr lang="uz-Cyrl-UZ" sz="2400" dirty="0">
                <a:latin typeface="Times New Roman" panose="02020603050405020304" pitchFamily="18" charset="0"/>
                <a:ea typeface="Calibri" panose="020F0502020204030204" pitchFamily="34" charset="0"/>
                <a:cs typeface="Times New Roman" panose="02020603050405020304" pitchFamily="18" charset="0"/>
              </a:rPr>
              <a:t>-jadval).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Tirik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organizmlar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birgalikda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juda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katta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bajaradi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15000"/>
              </a:lnSpc>
              <a:spcAft>
                <a:spcPts val="0"/>
              </a:spcAft>
            </a:pP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pPr>
            <a:endParaRPr lang="en-US" b="1" dirty="0" smtClean="0"/>
          </a:p>
          <a:p>
            <a:pPr algn="ctr">
              <a:lnSpc>
                <a:spcPct val="115000"/>
              </a:lnSpc>
            </a:pPr>
            <a:r>
              <a:rPr lang="en-US" b="1" dirty="0" err="1" smtClean="0"/>
              <a:t>Yer</a:t>
            </a:r>
            <a:r>
              <a:rPr lang="en-US" b="1" dirty="0" smtClean="0"/>
              <a:t> </a:t>
            </a:r>
            <a:r>
              <a:rPr lang="en-US" b="1" dirty="0" err="1"/>
              <a:t>qobiqlarining</a:t>
            </a:r>
            <a:r>
              <a:rPr lang="en-US" b="1" dirty="0"/>
              <a:t> </a:t>
            </a:r>
            <a:r>
              <a:rPr lang="en-US" b="1" dirty="0" err="1"/>
              <a:t>massalari</a:t>
            </a:r>
            <a:r>
              <a:rPr lang="en-US" b="1" dirty="0"/>
              <a:t> </a:t>
            </a:r>
            <a:r>
              <a:rPr lang="en-US" dirty="0"/>
              <a:t>                       3.2.1 -</a:t>
            </a:r>
            <a:r>
              <a:rPr lang="en-US" dirty="0" err="1"/>
              <a:t>Jadval</a:t>
            </a:r>
            <a:endParaRPr lang="ru-RU" dirty="0"/>
          </a:p>
          <a:p>
            <a:pPr algn="just">
              <a:lnSpc>
                <a:spcPct val="115000"/>
              </a:lnSpc>
              <a:spcAft>
                <a:spcPts val="0"/>
              </a:spcAf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3144452690"/>
              </p:ext>
            </p:extLst>
          </p:nvPr>
        </p:nvGraphicFramePr>
        <p:xfrm>
          <a:off x="870155" y="3442174"/>
          <a:ext cx="9748684" cy="2117970"/>
        </p:xfrm>
        <a:graphic>
          <a:graphicData uri="http://schemas.openxmlformats.org/drawingml/2006/table">
            <a:tbl>
              <a:tblPr firstRow="1" firstCol="1" lastRow="1" lastCol="1" bandRow="1" bandCol="1">
                <a:tableStyleId>{5C22544A-7EE6-4342-B048-85BDC9FD1C3A}</a:tableStyleId>
              </a:tblPr>
              <a:tblGrid>
                <a:gridCol w="4495776">
                  <a:extLst>
                    <a:ext uri="{9D8B030D-6E8A-4147-A177-3AD203B41FA5}">
                      <a16:colId xmlns:a16="http://schemas.microsoft.com/office/drawing/2014/main" val="4022039010"/>
                    </a:ext>
                  </a:extLst>
                </a:gridCol>
                <a:gridCol w="5252908">
                  <a:extLst>
                    <a:ext uri="{9D8B030D-6E8A-4147-A177-3AD203B41FA5}">
                      <a16:colId xmlns:a16="http://schemas.microsoft.com/office/drawing/2014/main" val="2324205205"/>
                    </a:ext>
                  </a:extLst>
                </a:gridCol>
              </a:tblGrid>
              <a:tr h="423594">
                <a:tc>
                  <a:txBody>
                    <a:bodyPr/>
                    <a:lstStyle/>
                    <a:p>
                      <a:pPr algn="just">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Yer</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qobiqlari</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2000">
                          <a:effectLst/>
                          <a:latin typeface="Times New Roman" panose="02020603050405020304" pitchFamily="18" charset="0"/>
                          <a:cs typeface="Times New Roman" panose="02020603050405020304" pitchFamily="18" charset="0"/>
                        </a:rPr>
                        <a:t>Massa(tonnalarda)</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3193829"/>
                  </a:ext>
                </a:extLst>
              </a:tr>
              <a:tr h="423594">
                <a:tc>
                  <a:txBody>
                    <a:bodyPr/>
                    <a:lstStyle/>
                    <a:p>
                      <a:pPr algn="just">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Litosfera</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2000">
                          <a:effectLst/>
                          <a:latin typeface="Times New Roman" panose="02020603050405020304" pitchFamily="18" charset="0"/>
                          <a:cs typeface="Times New Roman" panose="02020603050405020304" pitchFamily="18" charset="0"/>
                        </a:rPr>
                        <a:t>2,08 x 1018</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5891440"/>
                  </a:ext>
                </a:extLst>
              </a:tr>
              <a:tr h="423594">
                <a:tc>
                  <a:txBody>
                    <a:bodyPr/>
                    <a:lstStyle/>
                    <a:p>
                      <a:pPr algn="just">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Gidrosfera</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2000">
                          <a:effectLst/>
                          <a:latin typeface="Times New Roman" panose="02020603050405020304" pitchFamily="18" charset="0"/>
                          <a:cs typeface="Times New Roman" panose="02020603050405020304" pitchFamily="18" charset="0"/>
                        </a:rPr>
                        <a:t>1,39 x 1018</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13901756"/>
                  </a:ext>
                </a:extLst>
              </a:tr>
              <a:tr h="423594">
                <a:tc>
                  <a:txBody>
                    <a:bodyPr/>
                    <a:lstStyle/>
                    <a:p>
                      <a:pPr algn="just">
                        <a:lnSpc>
                          <a:spcPct val="115000"/>
                        </a:lnSpc>
                        <a:spcAft>
                          <a:spcPts val="0"/>
                        </a:spcAft>
                      </a:pPr>
                      <a:r>
                        <a:rPr lang="en-US" sz="2000" dirty="0" err="1">
                          <a:effectLst/>
                          <a:latin typeface="Times New Roman" panose="02020603050405020304" pitchFamily="18" charset="0"/>
                          <a:cs typeface="Times New Roman" panose="02020603050405020304" pitchFamily="18" charset="0"/>
                        </a:rPr>
                        <a:t>Atmosfera</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2000" dirty="0">
                          <a:effectLst/>
                          <a:latin typeface="Times New Roman" panose="02020603050405020304" pitchFamily="18" charset="0"/>
                          <a:cs typeface="Times New Roman" panose="02020603050405020304" pitchFamily="18" charset="0"/>
                        </a:rPr>
                        <a:t>5,20 x 1015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9704537"/>
                  </a:ext>
                </a:extLst>
              </a:tr>
              <a:tr h="423594">
                <a:tc>
                  <a:txBody>
                    <a:bodyPr/>
                    <a:lstStyle/>
                    <a:p>
                      <a:pPr algn="just">
                        <a:lnSpc>
                          <a:spcPct val="115000"/>
                        </a:lnSpc>
                        <a:spcAft>
                          <a:spcPts val="0"/>
                        </a:spcAft>
                      </a:pPr>
                      <a:r>
                        <a:rPr lang="en-US" sz="2000">
                          <a:effectLst/>
                          <a:latin typeface="Times New Roman" panose="02020603050405020304" pitchFamily="18" charset="0"/>
                          <a:cs typeface="Times New Roman" panose="02020603050405020304" pitchFamily="18" charset="0"/>
                        </a:rPr>
                        <a:t>Biosfera</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en-US" sz="2000" dirty="0">
                          <a:effectLst/>
                          <a:latin typeface="Times New Roman" panose="02020603050405020304" pitchFamily="18" charset="0"/>
                          <a:cs typeface="Times New Roman" panose="02020603050405020304" pitchFamily="18" charset="0"/>
                        </a:rPr>
                        <a:t>1,36 x 1012</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29842602"/>
                  </a:ext>
                </a:extLst>
              </a:tr>
            </a:tbl>
          </a:graphicData>
        </a:graphic>
      </p:graphicFrame>
    </p:spTree>
    <p:extLst>
      <p:ext uri="{BB962C8B-B14F-4D97-AF65-F5344CB8AC3E}">
        <p14:creationId xmlns:p14="http://schemas.microsoft.com/office/powerpoint/2010/main" val="32407860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8866" y="764771"/>
            <a:ext cx="10534934" cy="5411585"/>
          </a:xfrm>
        </p:spPr>
        <p:txBody>
          <a:bodyPr>
            <a:noAutofit/>
          </a:bodyPr>
          <a:lstStyle/>
          <a:p>
            <a:pPr algn="just">
              <a:lnSpc>
                <a:spcPct val="115000"/>
              </a:lnSpc>
              <a:spcAft>
                <a:spcPts val="0"/>
              </a:spcAft>
            </a:pPr>
            <a:r>
              <a:rPr lang="en-US" sz="2000" b="1" i="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Yer</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yuzidagi</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barcha</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tirik</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organizmlar</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yigʹindisini</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V.I.Vernadskiy</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3200" b="1" i="1" u="sng"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tirik</a:t>
            </a:r>
            <a:r>
              <a:rPr lang="en-US" sz="3200" b="1" i="1"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u="sng"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modda</a:t>
            </a:r>
            <a:r>
              <a:rPr lang="en-US" sz="3200" b="1" i="1"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deb </a:t>
            </a:r>
            <a:r>
              <a:rPr lang="en-US" sz="3200" b="1" i="1"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ataydi</a:t>
            </a: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Hozirgi</a:t>
            </a: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vaqtda</a:t>
            </a: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a:t>
            </a: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tushuncha</a:t>
            </a: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biota  deb ham </a:t>
            </a:r>
            <a:r>
              <a:rPr lang="en-US" sz="32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nomlanadi</a:t>
            </a: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Biota biomassasi eng kichik boʹlishiga qaramay yuqori xilma-xillikka ega va oʹz tarkibini million marta tezroq yangilaydi. V.I.Vernadskiy tirik organizmlarning birgalikdagi faoliyatini yer yuzi tabiatini oʹzgartiradigan geologik kuchga qiyoslaydi. Evolyutsion taraqqiyoti davomida tirik organizmlar biosferadagi hozirgi sharoitlarni yuzaga keltirgan.</a:t>
            </a:r>
            <a:r>
              <a:rPr lang="uz-Cyrl-UZ"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3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32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6711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599"/>
            <a:ext cx="8666171" cy="5392190"/>
          </a:xfrm>
        </p:spPr>
        <p:txBody>
          <a:bodyPr>
            <a:normAutofit fontScale="90000"/>
          </a:bodyPr>
          <a:lstStyle/>
          <a:p>
            <a:pPr algn="just">
              <a:lnSpc>
                <a:spcPct val="150000"/>
              </a:lnSpc>
            </a:pPr>
            <a:r>
              <a:rPr lang="en-US"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Biosferdagi</a:t>
            </a:r>
            <a:r>
              <a:rPr lang="en-US" b="1" i="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tirik</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moddalarning</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umumiy</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massasi</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u="sng"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biomassa</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deyiladi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Biosfera</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biomassasining</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asosiy</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qismi-98,6%i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quruqlikdagi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oʹsimliklarga</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toʹgʹri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keladi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yalpi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biomassaning</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kimyoviy</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tarkibini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belgilaydi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Dunyo</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okeanining</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biomassasi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biosfera</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biomassasining</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0,57%ini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tashkil</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qiladi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lekin</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mahsuldorligi</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katta</a:t>
            </a:r>
            <a:r>
              <a:rPr 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dirty="0">
              <a:solidFill>
                <a:schemeClr val="tx1"/>
              </a:solidFill>
            </a:endParaRPr>
          </a:p>
        </p:txBody>
      </p:sp>
    </p:spTree>
    <p:extLst>
      <p:ext uri="{BB962C8B-B14F-4D97-AF65-F5344CB8AC3E}">
        <p14:creationId xmlns:p14="http://schemas.microsoft.com/office/powerpoint/2010/main" val="1920310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4149" y="5295330"/>
            <a:ext cx="11150221" cy="1366528"/>
          </a:xfrm>
          <a:prstGeom prst="rect">
            <a:avLst/>
          </a:prstGeom>
        </p:spPr>
        <p:txBody>
          <a:bodyPr wrap="square">
            <a:spAutoFit/>
          </a:bodyPr>
          <a:lstStyle/>
          <a:p>
            <a:pPr algn="just">
              <a:lnSpc>
                <a:spcPct val="115000"/>
              </a:lnSpc>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 </a:t>
            </a:r>
            <a:endParaRPr lang="en-US" b="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endParaRPr lang="en-US" b="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b="1" dirty="0" smtClean="0">
                <a:latin typeface="Times New Roman" panose="02020603050405020304" pitchFamily="18" charset="0"/>
                <a:ea typeface="Calibri" panose="020F0502020204030204" pitchFamily="34" charset="0"/>
                <a:cs typeface="Times New Roman" panose="02020603050405020304" pitchFamily="18" charset="0"/>
              </a:rPr>
              <a:t>3.2.1</a:t>
            </a:r>
            <a:r>
              <a:rPr lang="uz-Cyrl-UZ" b="1" dirty="0">
                <a:latin typeface="Times New Roman" panose="02020603050405020304" pitchFamily="18" charset="0"/>
                <a:ea typeface="Calibri" panose="020F0502020204030204" pitchFamily="34" charset="0"/>
                <a:cs typeface="Times New Roman" panose="02020603050405020304" pitchFamily="18" charset="0"/>
              </a:rPr>
              <a:t>-rasm</a:t>
            </a:r>
            <a:r>
              <a:rPr lang="en-US" b="1" dirty="0">
                <a:latin typeface="Times New Roman" panose="02020603050405020304" pitchFamily="18" charset="0"/>
                <a:ea typeface="Calibri" panose="020F0502020204030204" pitchFamily="34" charset="0"/>
                <a:cs typeface="Times New Roman" panose="02020603050405020304" pitchFamily="18" charset="0"/>
              </a:rPr>
              <a:t>.</a:t>
            </a:r>
            <a:r>
              <a:rPr lang="uz-Cyrl-UZ" b="1" dirty="0">
                <a:latin typeface="Times New Roman" panose="02020603050405020304" pitchFamily="18" charset="0"/>
                <a:ea typeface="Calibri" panose="020F0502020204030204" pitchFamily="34" charset="0"/>
                <a:cs typeface="Times New Roman" panose="02020603050405020304" pitchFamily="18" charset="0"/>
              </a:rPr>
              <a:t>   Biosferada tirik organizmlarning   tarqalishi</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p>
        </p:txBody>
      </p:sp>
      <p:pic>
        <p:nvPicPr>
          <p:cNvPr id="2050" name="Рисунок 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86" y="194969"/>
            <a:ext cx="9335069" cy="5318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510893" y="5608864"/>
            <a:ext cx="3649437" cy="523220"/>
          </a:xfrm>
          <a:prstGeom prst="rect">
            <a:avLst/>
          </a:prstGeom>
          <a:noFill/>
        </p:spPr>
        <p:txBody>
          <a:bodyPr wrap="square" rtlCol="0">
            <a:spAutoFit/>
          </a:bodyPr>
          <a:lstStyle/>
          <a:p>
            <a:r>
              <a:rPr lang="ru-RU" sz="1000" dirty="0">
                <a:latin typeface="Times New Roman" pitchFamily="18" charset="0"/>
                <a:cs typeface="Times New Roman" pitchFamily="18" charset="0"/>
              </a:rPr>
              <a:t>https://images.app.goo.gl/WjNomp7DPJD1m4bA8</a:t>
            </a:r>
          </a:p>
          <a:p>
            <a:endParaRPr lang="ru-RU" dirty="0"/>
          </a:p>
        </p:txBody>
      </p:sp>
    </p:spTree>
    <p:extLst>
      <p:ext uri="{BB962C8B-B14F-4D97-AF65-F5344CB8AC3E}">
        <p14:creationId xmlns:p14="http://schemas.microsoft.com/office/powerpoint/2010/main" val="1270615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17514"/>
          </a:xfrm>
        </p:spPr>
        <p:txBody>
          <a:bodyPr>
            <a:normAutofit/>
          </a:bodyPr>
          <a:lstStyle/>
          <a:p>
            <a:pPr algn="ctr"/>
            <a:r>
              <a:rPr lang="en-US" sz="2400" b="1" dirty="0" err="1">
                <a:solidFill>
                  <a:schemeClr val="tx1"/>
                </a:solidFill>
                <a:latin typeface="Times New Roman" panose="02020603050405020304" pitchFamily="18" charset="0"/>
                <a:cs typeface="Times New Roman" panose="02020603050405020304" pitchFamily="18" charset="0"/>
              </a:rPr>
              <a:t>Biosferadagi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oʹsimlik</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va</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hayvonlar</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biomassasi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Akimova</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3.2.2. </a:t>
            </a:r>
            <a:r>
              <a:rPr lang="uz-Cyrl-UZ" sz="2400" dirty="0">
                <a:solidFill>
                  <a:schemeClr val="tx1"/>
                </a:solidFill>
                <a:latin typeface="Times New Roman" panose="02020603050405020304" pitchFamily="18" charset="0"/>
                <a:cs typeface="Times New Roman" panose="02020603050405020304" pitchFamily="18" charset="0"/>
              </a:rPr>
              <a:t>-</a:t>
            </a:r>
            <a:r>
              <a:rPr lang="en-US" sz="2400" dirty="0" err="1">
                <a:solidFill>
                  <a:schemeClr val="tx1"/>
                </a:solidFill>
                <a:latin typeface="Times New Roman" panose="02020603050405020304" pitchFamily="18" charset="0"/>
                <a:cs typeface="Times New Roman" panose="02020603050405020304" pitchFamily="18" charset="0"/>
              </a:rPr>
              <a:t>Jadv</a:t>
            </a:r>
            <a:r>
              <a:rPr lang="uz-Cyrl-UZ" sz="2400" dirty="0">
                <a:solidFill>
                  <a:schemeClr val="tx1"/>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l</a:t>
            </a:r>
            <a:endParaRPr lang="ru-RU" sz="2400" dirty="0">
              <a:solidFill>
                <a:schemeClr val="tx1"/>
              </a:solidFill>
              <a:latin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886451947"/>
              </p:ext>
            </p:extLst>
          </p:nvPr>
        </p:nvGraphicFramePr>
        <p:xfrm>
          <a:off x="982641" y="1337482"/>
          <a:ext cx="10371161" cy="5049670"/>
        </p:xfrm>
        <a:graphic>
          <a:graphicData uri="http://schemas.openxmlformats.org/drawingml/2006/table">
            <a:tbl>
              <a:tblPr firstRow="1" firstCol="1" bandRow="1">
                <a:tableStyleId>{5C22544A-7EE6-4342-B048-85BDC9FD1C3A}</a:tableStyleId>
              </a:tblPr>
              <a:tblGrid>
                <a:gridCol w="3240469">
                  <a:extLst>
                    <a:ext uri="{9D8B030D-6E8A-4147-A177-3AD203B41FA5}">
                      <a16:colId xmlns:a16="http://schemas.microsoft.com/office/drawing/2014/main" val="1627086780"/>
                    </a:ext>
                  </a:extLst>
                </a:gridCol>
                <a:gridCol w="3565346">
                  <a:extLst>
                    <a:ext uri="{9D8B030D-6E8A-4147-A177-3AD203B41FA5}">
                      <a16:colId xmlns:a16="http://schemas.microsoft.com/office/drawing/2014/main" val="1648216743"/>
                    </a:ext>
                  </a:extLst>
                </a:gridCol>
                <a:gridCol w="3565346">
                  <a:extLst>
                    <a:ext uri="{9D8B030D-6E8A-4147-A177-3AD203B41FA5}">
                      <a16:colId xmlns:a16="http://schemas.microsoft.com/office/drawing/2014/main" val="552584327"/>
                    </a:ext>
                  </a:extLst>
                </a:gridCol>
              </a:tblGrid>
              <a:tr h="397167">
                <a:tc rowSpan="2">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Biota</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gridSpan="2">
                  <a:txBody>
                    <a:bodyPr/>
                    <a:lstStyle/>
                    <a:p>
                      <a:pPr algn="ctr">
                        <a:lnSpc>
                          <a:spcPct val="115000"/>
                        </a:lnSpc>
                        <a:spcAft>
                          <a:spcPts val="0"/>
                        </a:spcAft>
                      </a:pPr>
                      <a:r>
                        <a:rPr lang="en-US" sz="1300" dirty="0" err="1">
                          <a:solidFill>
                            <a:schemeClr val="tx1"/>
                          </a:solidFill>
                          <a:effectLst/>
                          <a:latin typeface="Times New Roman" panose="02020603050405020304" pitchFamily="18" charset="0"/>
                          <a:cs typeface="Times New Roman" panose="02020603050405020304" pitchFamily="18" charset="0"/>
                        </a:rPr>
                        <a:t>Biomassa</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extLst>
                  <a:ext uri="{0D108BD9-81ED-4DB2-BD59-A6C34878D82A}">
                    <a16:rowId xmlns:a16="http://schemas.microsoft.com/office/drawing/2014/main" val="3284343124"/>
                  </a:ext>
                </a:extLst>
              </a:tr>
              <a:tr h="397167">
                <a:tc vMerge="1">
                  <a:txBody>
                    <a:bodyPr/>
                    <a:lstStyle/>
                    <a:p>
                      <a:endParaRPr lang="ru-RU"/>
                    </a:p>
                  </a:txBody>
                  <a:tcPr/>
                </a:tc>
                <a:tc>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Mlrd.t</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 </a:t>
                      </a:r>
                      <a:r>
                        <a:rPr lang="en-US" sz="2000" dirty="0" err="1">
                          <a:solidFill>
                            <a:schemeClr val="tx1"/>
                          </a:solidFill>
                          <a:effectLst/>
                          <a:latin typeface="Times New Roman" panose="02020603050405020304" pitchFamily="18" charset="0"/>
                          <a:cs typeface="Times New Roman" panose="02020603050405020304" pitchFamily="18" charset="0"/>
                        </a:rPr>
                        <a:t>hisobida</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8132203"/>
                  </a:ext>
                </a:extLst>
              </a:tr>
              <a:tr h="1114934">
                <a:tc>
                  <a:txBody>
                    <a:bodyPr/>
                    <a:lstStyle/>
                    <a:p>
                      <a:pPr algn="just">
                        <a:lnSpc>
                          <a:spcPct val="115000"/>
                        </a:lnSpc>
                        <a:spcAft>
                          <a:spcPts val="0"/>
                        </a:spcAft>
                      </a:pPr>
                      <a:r>
                        <a:rPr lang="en-US" sz="2000">
                          <a:solidFill>
                            <a:schemeClr val="tx1"/>
                          </a:solidFill>
                          <a:effectLst/>
                          <a:latin typeface="Times New Roman" panose="02020603050405020304" pitchFamily="18" charset="0"/>
                          <a:cs typeface="Times New Roman" panose="02020603050405020304" pitchFamily="18" charset="0"/>
                        </a:rPr>
                        <a:t>Quruqlik biotasi</a:t>
                      </a:r>
                      <a:endParaRPr lang="ru-RU" sz="2000">
                        <a:solidFill>
                          <a:schemeClr val="tx1"/>
                        </a:solidFill>
                        <a:effectLst/>
                        <a:latin typeface="Times New Roman" panose="02020603050405020304" pitchFamily="18" charset="0"/>
                        <a:cs typeface="Times New Roman" panose="02020603050405020304" pitchFamily="18" charset="0"/>
                      </a:endParaRPr>
                    </a:p>
                    <a:p>
                      <a:pPr algn="just">
                        <a:lnSpc>
                          <a:spcPct val="115000"/>
                        </a:lnSpc>
                        <a:spcAft>
                          <a:spcPts val="0"/>
                        </a:spcAft>
                      </a:pPr>
                      <a:r>
                        <a:rPr lang="en-US" sz="2000">
                          <a:solidFill>
                            <a:schemeClr val="tx1"/>
                          </a:solidFill>
                          <a:effectLst/>
                          <a:latin typeface="Times New Roman" panose="02020603050405020304" pitchFamily="18" charset="0"/>
                          <a:cs typeface="Times New Roman" panose="02020603050405020304" pitchFamily="18" charset="0"/>
                        </a:rPr>
                        <a:t>Oʹsimliklar</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1341,3</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98,62</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64647512"/>
                  </a:ext>
                </a:extLst>
              </a:tr>
              <a:tr h="397167">
                <a:tc>
                  <a:txBody>
                    <a:bodyPr/>
                    <a:lstStyle/>
                    <a:p>
                      <a:pPr algn="just">
                        <a:lnSpc>
                          <a:spcPct val="115000"/>
                        </a:lnSpc>
                        <a:spcAft>
                          <a:spcPts val="0"/>
                        </a:spcAft>
                      </a:pPr>
                      <a:r>
                        <a:rPr lang="en-US" sz="2000" dirty="0" err="1">
                          <a:solidFill>
                            <a:schemeClr val="tx1"/>
                          </a:solidFill>
                          <a:effectLst/>
                          <a:latin typeface="Times New Roman" panose="02020603050405020304" pitchFamily="18" charset="0"/>
                          <a:cs typeface="Times New Roman" panose="02020603050405020304" pitchFamily="18" charset="0"/>
                        </a:rPr>
                        <a:t>Hayvonlar</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US" sz="2000">
                          <a:solidFill>
                            <a:schemeClr val="tx1"/>
                          </a:solidFill>
                          <a:effectLst/>
                          <a:latin typeface="Times New Roman" panose="02020603050405020304" pitchFamily="18" charset="0"/>
                          <a:cs typeface="Times New Roman" panose="02020603050405020304" pitchFamily="18" charset="0"/>
                        </a:rPr>
                        <a:t>10,9</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0,81</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0262421"/>
                  </a:ext>
                </a:extLst>
              </a:tr>
              <a:tr h="603335">
                <a:tc>
                  <a:txBody>
                    <a:bodyPr/>
                    <a:lstStyle/>
                    <a:p>
                      <a:pPr algn="just">
                        <a:lnSpc>
                          <a:spcPct val="115000"/>
                        </a:lnSpc>
                        <a:spcAft>
                          <a:spcPts val="0"/>
                        </a:spcAft>
                      </a:pPr>
                      <a:r>
                        <a:rPr lang="en-US" sz="2000">
                          <a:solidFill>
                            <a:schemeClr val="tx1"/>
                          </a:solidFill>
                          <a:effectLst/>
                          <a:latin typeface="Times New Roman" panose="02020603050405020304" pitchFamily="18" charset="0"/>
                          <a:cs typeface="Times New Roman" panose="02020603050405020304" pitchFamily="18" charset="0"/>
                        </a:rPr>
                        <a:t>Jami</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000">
                          <a:solidFill>
                            <a:schemeClr val="tx1"/>
                          </a:solidFill>
                          <a:effectLst/>
                          <a:latin typeface="Times New Roman" panose="02020603050405020304" pitchFamily="18" charset="0"/>
                          <a:cs typeface="Times New Roman" panose="02020603050405020304" pitchFamily="18" charset="0"/>
                        </a:rPr>
                        <a:t>1352,2</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000" dirty="0">
                          <a:solidFill>
                            <a:schemeClr val="tx1"/>
                          </a:solidFill>
                          <a:effectLst/>
                          <a:latin typeface="Times New Roman" panose="02020603050405020304" pitchFamily="18" charset="0"/>
                          <a:cs typeface="Times New Roman" panose="02020603050405020304" pitchFamily="18" charset="0"/>
                        </a:rPr>
                        <a:t>99,43</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93895051"/>
                  </a:ext>
                </a:extLst>
              </a:tr>
              <a:tr h="819149">
                <a:tc>
                  <a:txBody>
                    <a:bodyPr/>
                    <a:lstStyle/>
                    <a:p>
                      <a:pPr algn="just">
                        <a:lnSpc>
                          <a:spcPct val="115000"/>
                        </a:lnSpc>
                        <a:spcAft>
                          <a:spcPts val="0"/>
                        </a:spcAft>
                      </a:pPr>
                      <a:r>
                        <a:rPr lang="en-US" sz="2000">
                          <a:solidFill>
                            <a:schemeClr val="tx1"/>
                          </a:solidFill>
                          <a:effectLst/>
                          <a:latin typeface="Times New Roman" panose="02020603050405020304" pitchFamily="18" charset="0"/>
                          <a:cs typeface="Times New Roman" panose="02020603050405020304" pitchFamily="18" charset="0"/>
                        </a:rPr>
                        <a:t>Okean b</a:t>
                      </a:r>
                      <a:r>
                        <a:rPr lang="ru-RU" sz="2000">
                          <a:solidFill>
                            <a:schemeClr val="tx1"/>
                          </a:solidFill>
                          <a:effectLst/>
                          <a:latin typeface="Times New Roman" panose="02020603050405020304" pitchFamily="18" charset="0"/>
                          <a:cs typeface="Times New Roman" panose="02020603050405020304" pitchFamily="18" charset="0"/>
                        </a:rPr>
                        <a:t>iotasi</a:t>
                      </a:r>
                    </a:p>
                    <a:p>
                      <a:pPr algn="just">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Oʹsimliklar</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0,7</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2000" dirty="0">
                          <a:solidFill>
                            <a:schemeClr val="tx1"/>
                          </a:solidFill>
                          <a:effectLst/>
                          <a:latin typeface="Times New Roman" panose="02020603050405020304" pitchFamily="18" charset="0"/>
                          <a:cs typeface="Times New Roman" panose="02020603050405020304" pitchFamily="18" charset="0"/>
                        </a:rPr>
                        <a:t>0,05</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27219583"/>
                  </a:ext>
                </a:extLst>
              </a:tr>
              <a:tr h="488078">
                <a:tc>
                  <a:txBody>
                    <a:bodyPr/>
                    <a:lstStyle/>
                    <a:p>
                      <a:pPr algn="just">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Hayvonlar</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dirty="0">
                          <a:solidFill>
                            <a:schemeClr val="tx1"/>
                          </a:solidFill>
                          <a:effectLst/>
                          <a:latin typeface="Times New Roman" panose="02020603050405020304" pitchFamily="18" charset="0"/>
                          <a:cs typeface="Times New Roman" panose="02020603050405020304" pitchFamily="18" charset="0"/>
                        </a:rPr>
                        <a:t>7,1</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dirty="0">
                          <a:solidFill>
                            <a:schemeClr val="tx1"/>
                          </a:solidFill>
                          <a:effectLst/>
                          <a:latin typeface="Times New Roman" panose="02020603050405020304" pitchFamily="18" charset="0"/>
                          <a:cs typeface="Times New Roman" panose="02020603050405020304" pitchFamily="18" charset="0"/>
                        </a:rPr>
                        <a:t>0,52</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75851582"/>
                  </a:ext>
                </a:extLst>
              </a:tr>
              <a:tr h="417513">
                <a:tc>
                  <a:txBody>
                    <a:bodyPr/>
                    <a:lstStyle/>
                    <a:p>
                      <a:pPr algn="just">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Jami</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7,8</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dirty="0">
                          <a:solidFill>
                            <a:schemeClr val="tx1"/>
                          </a:solidFill>
                          <a:effectLst/>
                          <a:latin typeface="Times New Roman" panose="02020603050405020304" pitchFamily="18" charset="0"/>
                          <a:cs typeface="Times New Roman" panose="02020603050405020304" pitchFamily="18" charset="0"/>
                        </a:rPr>
                        <a:t>0,57</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9009295"/>
                  </a:ext>
                </a:extLst>
              </a:tr>
              <a:tr h="415160">
                <a:tc>
                  <a:txBody>
                    <a:bodyPr/>
                    <a:lstStyle/>
                    <a:p>
                      <a:pPr algn="just">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Hammasi</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2000">
                          <a:solidFill>
                            <a:schemeClr val="tx1"/>
                          </a:solidFill>
                          <a:effectLst/>
                          <a:latin typeface="Times New Roman" panose="02020603050405020304" pitchFamily="18" charset="0"/>
                          <a:cs typeface="Times New Roman" panose="02020603050405020304" pitchFamily="18" charset="0"/>
                        </a:rPr>
                        <a:t>1360,0</a:t>
                      </a:r>
                      <a:endParaRPr lang="ru-RU" sz="2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2000" dirty="0">
                          <a:solidFill>
                            <a:schemeClr val="tx1"/>
                          </a:solidFill>
                          <a:effectLst/>
                          <a:latin typeface="Times New Roman" panose="02020603050405020304" pitchFamily="18" charset="0"/>
                          <a:cs typeface="Times New Roman" panose="02020603050405020304" pitchFamily="18" charset="0"/>
                        </a:rPr>
                        <a:t>100,0</a:t>
                      </a:r>
                      <a:endParaRPr lang="ru-RU"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9469612"/>
                  </a:ext>
                </a:extLst>
              </a:tr>
            </a:tbl>
          </a:graphicData>
        </a:graphic>
      </p:graphicFrame>
    </p:spTree>
    <p:extLst>
      <p:ext uri="{BB962C8B-B14F-4D97-AF65-F5344CB8AC3E}">
        <p14:creationId xmlns:p14="http://schemas.microsoft.com/office/powerpoint/2010/main" val="26043787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10800000" flipV="1">
            <a:off x="245660" y="928048"/>
            <a:ext cx="11750722" cy="5158852"/>
          </a:xfrm>
        </p:spPr>
        <p:txBody>
          <a:bodyPr>
            <a:noAutofit/>
          </a:bodyPr>
          <a:lstStyle/>
          <a:p>
            <a:pPr algn="just"/>
            <a:r>
              <a:rPr lang="en-US" sz="3200" b="1" dirty="0" smtClean="0">
                <a:solidFill>
                  <a:schemeClr val="tx1"/>
                </a:solidFill>
                <a:latin typeface="Times New Roman" panose="02020603050405020304" pitchFamily="18" charset="0"/>
                <a:cs typeface="Times New Roman" panose="02020603050405020304" pitchFamily="18" charset="0"/>
              </a:rPr>
              <a:t>	</a:t>
            </a:r>
            <a:r>
              <a:rPr lang="en-US" sz="3200" b="1" dirty="0" err="1" smtClean="0">
                <a:solidFill>
                  <a:schemeClr val="tx1"/>
                </a:solidFill>
                <a:latin typeface="Times New Roman" panose="02020603050405020304" pitchFamily="18" charset="0"/>
                <a:cs typeface="Times New Roman" panose="02020603050405020304" pitchFamily="18" charset="0"/>
              </a:rPr>
              <a:t>Ekotizm</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populyasiya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biogeotsenoz</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tushunchalari</a:t>
            </a:r>
            <a:r>
              <a:rPr lang="en-US" sz="3200" b="1" dirty="0">
                <a:solidFill>
                  <a:schemeClr val="tx1"/>
                </a:solidFill>
                <a:latin typeface="Times New Roman" panose="02020603050405020304" pitchFamily="18" charset="0"/>
                <a:cs typeface="Times New Roman" panose="02020603050405020304" pitchFamily="18" charset="0"/>
              </a:rPr>
              <a:t>. </a:t>
            </a:r>
            <a:r>
              <a:rPr lang="uz-Cyrl-UZ" sz="3200" b="1" dirty="0" smtClean="0">
                <a:solidFill>
                  <a:schemeClr val="tx1"/>
                </a:solidFill>
                <a:latin typeface="Times New Roman" panose="02020603050405020304" pitchFamily="18" charset="0"/>
                <a:cs typeface="Times New Roman" panose="02020603050405020304" pitchFamily="18" charset="0"/>
              </a:rPr>
              <a:t>Ekologik </a:t>
            </a:r>
            <a:r>
              <a:rPr lang="uz-Cyrl-UZ" sz="3200" b="1" dirty="0">
                <a:solidFill>
                  <a:schemeClr val="tx1"/>
                </a:solidFill>
                <a:latin typeface="Times New Roman" panose="02020603050405020304" pitchFamily="18" charset="0"/>
                <a:cs typeface="Times New Roman" panose="02020603050405020304" pitchFamily="18" charset="0"/>
              </a:rPr>
              <a:t>tizim </a:t>
            </a:r>
            <a:r>
              <a:rPr lang="uz-Latn-UZ" sz="3200" dirty="0">
                <a:solidFill>
                  <a:schemeClr val="tx1"/>
                </a:solidFill>
                <a:latin typeface="Times New Roman" panose="02020603050405020304" pitchFamily="18" charset="0"/>
                <a:cs typeface="Times New Roman" panose="02020603050405020304" pitchFamily="18" charset="0"/>
              </a:rPr>
              <a:t>–</a:t>
            </a:r>
            <a:r>
              <a:rPr lang="uz-Latn-UZ" sz="3200" b="1" dirty="0">
                <a:solidFill>
                  <a:schemeClr val="tx1"/>
                </a:solidFill>
                <a:latin typeface="Times New Roman" panose="02020603050405020304" pitchFamily="18" charset="0"/>
                <a:cs typeface="Times New Roman" panose="02020603050405020304" pitchFamily="18" charset="0"/>
              </a:rPr>
              <a:t> </a:t>
            </a:r>
            <a:r>
              <a:rPr lang="uz-Cyrl-UZ" sz="3200" dirty="0">
                <a:solidFill>
                  <a:schemeClr val="tx1"/>
                </a:solidFill>
                <a:latin typeface="Times New Roman" panose="02020603050405020304" pitchFamily="18" charset="0"/>
                <a:cs typeface="Times New Roman" panose="02020603050405020304" pitchFamily="18" charset="0"/>
              </a:rPr>
              <a:t>deb birga yashovchi har xil organizmlar va ularning yashash muhiti orasidagi qonuniyatli bog’lanishga aytiladi. Bunga o’rmon, o’tloq, ko’l va boshqalar misol bo’ladi. Masalan, o’rmonni shunday ta’riflasa bo’ladi: O’rmon bu geografik shakllangan, o’z-o’zini boshqaruvchi o’simlik va hayvonlar populyatsiyalari yig’indisi  bo’lib, ular uchun muhitni boshqaruvchi asosiy ro’lni bir tur, yoki bir necha turga mansub populyatsiyalar o’ynaydi. Ana shunday jamoalarni ifodalash uchun akademik V.N Sukachev(1942) biogeotsenoz terminini tavsiya etgan.</a:t>
            </a:r>
            <a:r>
              <a:rPr lang="ru-RU" sz="3200" dirty="0">
                <a:solidFill>
                  <a:schemeClr val="tx1"/>
                </a:solidFill>
                <a:latin typeface="Times New Roman" panose="02020603050405020304" pitchFamily="18" charset="0"/>
                <a:cs typeface="Times New Roman" panose="02020603050405020304" pitchFamily="18" charset="0"/>
              </a:rPr>
              <a:t/>
            </a:r>
            <a:br>
              <a:rPr lang="ru-RU" sz="3200" dirty="0">
                <a:solidFill>
                  <a:schemeClr val="tx1"/>
                </a:solidFill>
                <a:latin typeface="Times New Roman" panose="02020603050405020304" pitchFamily="18" charset="0"/>
                <a:cs typeface="Times New Roman" panose="02020603050405020304" pitchFamily="18" charset="0"/>
              </a:rPr>
            </a:br>
            <a:r>
              <a:rPr lang="uz-Cyrl-UZ" sz="3200" dirty="0">
                <a:solidFill>
                  <a:schemeClr val="tx1"/>
                </a:solidFill>
                <a:latin typeface="Times New Roman" panose="02020603050405020304" pitchFamily="18" charset="0"/>
                <a:cs typeface="Times New Roman" panose="02020603050405020304" pitchFamily="18" charset="0"/>
              </a:rPr>
              <a:t>	 </a:t>
            </a:r>
            <a:r>
              <a:rPr lang="uz-Cyrl-UZ" sz="3200" b="1" dirty="0">
                <a:solidFill>
                  <a:schemeClr val="tx1"/>
                </a:solidFill>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1251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4452851"/>
          </a:xfrm>
        </p:spPr>
        <p:txBody>
          <a:bodyPr>
            <a:noAutofit/>
          </a:bodyPr>
          <a:lstStyle/>
          <a:p>
            <a:r>
              <a:rPr lang="en-US" sz="4000" b="1" dirty="0" smtClean="0">
                <a:solidFill>
                  <a:schemeClr val="tx1"/>
                </a:solidFill>
                <a:latin typeface="Times New Roman" panose="02020603050405020304" pitchFamily="18" charset="0"/>
                <a:cs typeface="Times New Roman" panose="02020603050405020304" pitchFamily="18" charset="0"/>
              </a:rPr>
              <a:t>	</a:t>
            </a:r>
            <a:r>
              <a:rPr lang="uz-Cyrl-UZ" sz="4000" b="1" dirty="0" smtClean="0">
                <a:solidFill>
                  <a:schemeClr val="tx1"/>
                </a:solidFill>
                <a:latin typeface="Times New Roman" panose="02020603050405020304" pitchFamily="18" charset="0"/>
                <a:cs typeface="Times New Roman" panose="02020603050405020304" pitchFamily="18" charset="0"/>
              </a:rPr>
              <a:t>Populyatsiya </a:t>
            </a:r>
            <a:r>
              <a:rPr lang="uz-Cyrl-UZ" sz="4000" b="1" dirty="0">
                <a:solidFill>
                  <a:schemeClr val="tx1"/>
                </a:solidFill>
                <a:latin typeface="Times New Roman" panose="02020603050405020304" pitchFamily="18" charset="0"/>
                <a:cs typeface="Times New Roman" panose="02020603050405020304" pitchFamily="18" charset="0"/>
              </a:rPr>
              <a:t>va biotsenoz tushunchasi: </a:t>
            </a:r>
            <a:r>
              <a:rPr lang="en-US" sz="4000" b="1" dirty="0" smtClean="0">
                <a:solidFill>
                  <a:schemeClr val="tx1"/>
                </a:solidFill>
                <a:latin typeface="Times New Roman" panose="02020603050405020304" pitchFamily="18" charset="0"/>
                <a:cs typeface="Times New Roman" panose="02020603050405020304" pitchFamily="18" charset="0"/>
              </a:rPr>
              <a:t/>
            </a:r>
            <a:br>
              <a:rPr lang="en-US" sz="4000" b="1" dirty="0" smtClean="0">
                <a:solidFill>
                  <a:schemeClr val="tx1"/>
                </a:solidFill>
                <a:latin typeface="Times New Roman" panose="02020603050405020304" pitchFamily="18" charset="0"/>
                <a:cs typeface="Times New Roman" panose="02020603050405020304" pitchFamily="18" charset="0"/>
              </a:rPr>
            </a:br>
            <a:r>
              <a:rPr lang="uz-Cyrl-UZ" sz="4000" b="1" dirty="0" smtClean="0">
                <a:solidFill>
                  <a:schemeClr val="tx1"/>
                </a:solidFill>
                <a:latin typeface="Times New Roman" panose="02020603050405020304" pitchFamily="18" charset="0"/>
                <a:cs typeface="Times New Roman" panose="02020603050405020304" pitchFamily="18" charset="0"/>
              </a:rPr>
              <a:t> </a:t>
            </a:r>
            <a:r>
              <a:rPr lang="en-US" sz="4000" b="1" dirty="0" smtClean="0">
                <a:solidFill>
                  <a:schemeClr val="tx1"/>
                </a:solidFill>
                <a:latin typeface="Times New Roman" panose="02020603050405020304" pitchFamily="18" charset="0"/>
                <a:cs typeface="Times New Roman" panose="02020603050405020304" pitchFamily="18" charset="0"/>
              </a:rPr>
              <a:t>	</a:t>
            </a:r>
            <a:r>
              <a:rPr lang="uz-Cyrl-UZ" sz="4000" b="1" dirty="0" smtClean="0">
                <a:solidFill>
                  <a:schemeClr val="tx1"/>
                </a:solidFill>
                <a:latin typeface="Times New Roman" panose="02020603050405020304" pitchFamily="18" charset="0"/>
                <a:cs typeface="Times New Roman" panose="02020603050405020304" pitchFamily="18" charset="0"/>
              </a:rPr>
              <a:t>Populyatsiya</a:t>
            </a:r>
            <a:r>
              <a:rPr lang="uz-Cyrl-UZ" sz="4000" dirty="0" smtClean="0">
                <a:solidFill>
                  <a:schemeClr val="tx1"/>
                </a:solidFill>
                <a:latin typeface="Times New Roman" panose="02020603050405020304" pitchFamily="18" charset="0"/>
                <a:cs typeface="Times New Roman" panose="02020603050405020304" pitchFamily="18" charset="0"/>
              </a:rPr>
              <a:t> </a:t>
            </a:r>
            <a:r>
              <a:rPr lang="uz-Cyrl-UZ" sz="4000" dirty="0">
                <a:solidFill>
                  <a:schemeClr val="tx1"/>
                </a:solidFill>
                <a:latin typeface="Times New Roman" panose="02020603050405020304" pitchFamily="18" charset="0"/>
                <a:cs typeface="Times New Roman" panose="02020603050405020304" pitchFamily="18" charset="0"/>
              </a:rPr>
              <a:t>deganda biz ma’lum territoriya yoki akvatoriyani egallagan bir tur doirasidagi individlarning birlashmasini tushunamiz.</a:t>
            </a:r>
            <a:r>
              <a:rPr lang="ru-RU" sz="4000" dirty="0">
                <a:solidFill>
                  <a:schemeClr val="tx1"/>
                </a:solidFill>
                <a:latin typeface="Times New Roman" panose="02020603050405020304" pitchFamily="18" charset="0"/>
                <a:cs typeface="Times New Roman" panose="02020603050405020304" pitchFamily="18" charset="0"/>
              </a:rPr>
              <a:t/>
            </a:r>
            <a:br>
              <a:rPr lang="ru-RU" sz="4000" dirty="0">
                <a:solidFill>
                  <a:schemeClr val="tx1"/>
                </a:solidFill>
                <a:latin typeface="Times New Roman" panose="02020603050405020304" pitchFamily="18" charset="0"/>
                <a:cs typeface="Times New Roman" panose="02020603050405020304" pitchFamily="18" charset="0"/>
              </a:rPr>
            </a:br>
            <a:r>
              <a:rPr lang="uz-Cyrl-UZ" sz="4000" dirty="0">
                <a:solidFill>
                  <a:schemeClr val="tx1"/>
                </a:solidFill>
                <a:latin typeface="Times New Roman" panose="02020603050405020304" pitchFamily="18" charset="0"/>
                <a:cs typeface="Times New Roman" panose="02020603050405020304" pitchFamily="18" charset="0"/>
              </a:rPr>
              <a:t>	</a:t>
            </a:r>
            <a:endParaRPr lang="ru-RU" sz="4000" dirty="0"/>
          </a:p>
        </p:txBody>
      </p:sp>
    </p:spTree>
    <p:extLst>
      <p:ext uri="{BB962C8B-B14F-4D97-AF65-F5344CB8AC3E}">
        <p14:creationId xmlns:p14="http://schemas.microsoft.com/office/powerpoint/2010/main" val="39010739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599"/>
            <a:ext cx="8932179" cy="5367252"/>
          </a:xfrm>
        </p:spPr>
        <p:txBody>
          <a:bodyPr>
            <a:noAutofit/>
          </a:bodyPr>
          <a:lstStyle/>
          <a:p>
            <a:pPr algn="just"/>
            <a:r>
              <a:rPr lang="en-US" sz="4000" dirty="0" smtClean="0">
                <a:solidFill>
                  <a:schemeClr val="tx1"/>
                </a:solidFill>
                <a:latin typeface="Times New Roman" panose="02020603050405020304" pitchFamily="18" charset="0"/>
                <a:cs typeface="Times New Roman" panose="02020603050405020304" pitchFamily="18" charset="0"/>
              </a:rPr>
              <a:t>	</a:t>
            </a:r>
            <a:r>
              <a:rPr lang="uz-Cyrl-UZ" sz="4400" dirty="0" smtClean="0">
                <a:solidFill>
                  <a:schemeClr val="tx1"/>
                </a:solidFill>
                <a:latin typeface="Times New Roman" panose="02020603050405020304" pitchFamily="18" charset="0"/>
                <a:cs typeface="Times New Roman" panose="02020603050405020304" pitchFamily="18" charset="0"/>
              </a:rPr>
              <a:t>Populyatsiyalar </a:t>
            </a:r>
            <a:r>
              <a:rPr lang="uz-Cyrl-UZ" sz="4400" dirty="0">
                <a:solidFill>
                  <a:schemeClr val="tx1"/>
                </a:solidFill>
                <a:latin typeface="Times New Roman" panose="02020603050405020304" pitchFamily="18" charset="0"/>
                <a:cs typeface="Times New Roman" panose="02020603050405020304" pitchFamily="18" charset="0"/>
              </a:rPr>
              <a:t>ekologiyasining ob’ekti qilib butun ekotizim, ya’ni o’simliklar, hayvonlar va mikroorganizmlar populyatsiyalarining barqaror kompleksi va ular egallab turgan hudud yoki, akvatoriyasi olinadi. </a:t>
            </a:r>
            <a:endParaRPr lang="ru-RU" sz="4400" dirty="0"/>
          </a:p>
        </p:txBody>
      </p:sp>
    </p:spTree>
    <p:extLst>
      <p:ext uri="{BB962C8B-B14F-4D97-AF65-F5344CB8AC3E}">
        <p14:creationId xmlns:p14="http://schemas.microsoft.com/office/powerpoint/2010/main" val="3189744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5774576"/>
          </a:xfrm>
        </p:spPr>
        <p:txBody>
          <a:bodyPr>
            <a:noAutofit/>
          </a:bodyPr>
          <a:lstStyle/>
          <a:p>
            <a:pPr algn="just"/>
            <a:r>
              <a:rPr lang="en-US" dirty="0" smtClean="0">
                <a:solidFill>
                  <a:schemeClr val="tx1"/>
                </a:solidFill>
                <a:latin typeface="Times New Roman" panose="02020603050405020304" pitchFamily="18" charset="0"/>
                <a:cs typeface="Times New Roman" panose="02020603050405020304" pitchFamily="18" charset="0"/>
              </a:rPr>
              <a:t>	</a:t>
            </a:r>
            <a:br>
              <a:rPr lang="en-US" dirty="0" smtClean="0">
                <a:solidFill>
                  <a:schemeClr val="tx1"/>
                </a:solidFill>
                <a:latin typeface="Times New Roman" panose="02020603050405020304" pitchFamily="18" charset="0"/>
                <a:cs typeface="Times New Roman" panose="02020603050405020304" pitchFamily="18" charset="0"/>
              </a:rPr>
            </a:br>
            <a:r>
              <a:rPr lang="en-US" dirty="0" smtClean="0">
                <a:solidFill>
                  <a:schemeClr val="tx1"/>
                </a:solidFill>
                <a:latin typeface="Times New Roman" panose="02020603050405020304" pitchFamily="18" charset="0"/>
                <a:cs typeface="Times New Roman" panose="02020603050405020304" pitchFamily="18" charset="0"/>
              </a:rPr>
              <a:t>	</a:t>
            </a:r>
            <a:r>
              <a:rPr lang="uz-Cyrl-UZ" dirty="0" smtClean="0">
                <a:solidFill>
                  <a:schemeClr val="tx1"/>
                </a:solidFill>
                <a:latin typeface="Times New Roman" panose="02020603050405020304" pitchFamily="18" charset="0"/>
                <a:cs typeface="Times New Roman" panose="02020603050405020304" pitchFamily="18" charset="0"/>
              </a:rPr>
              <a:t>Bu </a:t>
            </a:r>
            <a:r>
              <a:rPr lang="uz-Cyrl-UZ" dirty="0">
                <a:solidFill>
                  <a:schemeClr val="tx1"/>
                </a:solidFill>
                <a:latin typeface="Times New Roman" panose="02020603050405020304" pitchFamily="18" charset="0"/>
                <a:cs typeface="Times New Roman" panose="02020603050405020304" pitchFamily="18" charset="0"/>
              </a:rPr>
              <a:t>esa </a:t>
            </a:r>
            <a:r>
              <a:rPr lang="uz-Cyrl-UZ" i="1" u="sng" dirty="0">
                <a:solidFill>
                  <a:schemeClr val="tx1"/>
                </a:solidFill>
                <a:latin typeface="Times New Roman" panose="02020603050405020304" pitchFamily="18" charset="0"/>
                <a:cs typeface="Times New Roman" panose="02020603050405020304" pitchFamily="18" charset="0"/>
              </a:rPr>
              <a:t>tizimli yondashish</a:t>
            </a:r>
            <a:r>
              <a:rPr lang="uz-Cyrl-UZ" dirty="0">
                <a:solidFill>
                  <a:schemeClr val="tx1"/>
                </a:solidFill>
                <a:latin typeface="Times New Roman" panose="02020603050405020304" pitchFamily="18" charset="0"/>
                <a:cs typeface="Times New Roman" panose="02020603050405020304" pitchFamily="18" charset="0"/>
              </a:rPr>
              <a:t> deyiladi. Ekologiyada bir necha yondashish mavjud bo’lib, ular ichida qabul qilingani ekotizimli va populyatsiyalarni </a:t>
            </a:r>
            <a:r>
              <a:rPr lang="uz-Cyrl-UZ" dirty="0" smtClean="0">
                <a:solidFill>
                  <a:schemeClr val="tx1"/>
                </a:solidFill>
                <a:latin typeface="Times New Roman" panose="02020603050405020304" pitchFamily="18" charset="0"/>
                <a:cs typeface="Times New Roman" panose="02020603050405020304" pitchFamily="18" charset="0"/>
              </a:rPr>
              <a:t>o’rganib yondashishlaridir</a:t>
            </a:r>
            <a:r>
              <a:rPr lang="uz-Cyrl-UZ" dirty="0">
                <a:solidFill>
                  <a:schemeClr val="tx1"/>
                </a:solidFill>
                <a:latin typeface="Times New Roman" panose="02020603050405020304" pitchFamily="18" charset="0"/>
                <a:cs typeface="Times New Roman" panose="02020603050405020304" pitchFamily="18" charset="0"/>
              </a:rPr>
              <a:t>. </a:t>
            </a:r>
            <a:r>
              <a:rPr lang="uz-Cyrl-UZ" dirty="0" smtClean="0">
                <a:solidFill>
                  <a:schemeClr val="tx1"/>
                </a:solidFill>
                <a:latin typeface="Times New Roman" panose="02020603050405020304" pitchFamily="18" charset="0"/>
                <a:cs typeface="Times New Roman" panose="02020603050405020304" pitchFamily="18" charset="0"/>
              </a:rPr>
              <a:t>Ulardan </a:t>
            </a:r>
            <a:r>
              <a:rPr lang="uz-Cyrl-UZ" dirty="0">
                <a:solidFill>
                  <a:schemeClr val="tx1"/>
                </a:solidFill>
                <a:latin typeface="Times New Roman" panose="02020603050405020304" pitchFamily="18" charset="0"/>
                <a:cs typeface="Times New Roman" panose="02020603050405020304" pitchFamily="18" charset="0"/>
              </a:rPr>
              <a:t>birinchisi asosiy e’tiborni ekotizimga, ikkinchisi esa populyatsiyaga qaratadi. Demak, ular orasidagi farq ob’ektida.</a:t>
            </a:r>
            <a:r>
              <a:rPr lang="ru-RU" dirty="0">
                <a:solidFill>
                  <a:schemeClr val="tx1"/>
                </a:solidFill>
                <a:latin typeface="Times New Roman" panose="02020603050405020304" pitchFamily="18" charset="0"/>
                <a:cs typeface="Times New Roman" panose="02020603050405020304" pitchFamily="18" charset="0"/>
              </a:rPr>
              <a:t/>
            </a:r>
            <a:br>
              <a:rPr lang="ru-RU" dirty="0">
                <a:solidFill>
                  <a:schemeClr val="tx1"/>
                </a:solidFill>
                <a:latin typeface="Times New Roman" panose="02020603050405020304" pitchFamily="18" charset="0"/>
                <a:cs typeface="Times New Roman" panose="02020603050405020304" pitchFamily="18" charset="0"/>
              </a:rPr>
            </a:br>
            <a:r>
              <a:rPr lang="uz-Cyrl-UZ" dirty="0">
                <a:solidFill>
                  <a:schemeClr val="tx1"/>
                </a:solidFill>
                <a:latin typeface="Times New Roman" panose="02020603050405020304" pitchFamily="18" charset="0"/>
                <a:cs typeface="Times New Roman" panose="02020603050405020304" pitchFamily="18" charset="0"/>
              </a:rPr>
              <a:t>	</a:t>
            </a:r>
            <a:endParaRPr lang="ru-RU" dirty="0"/>
          </a:p>
        </p:txBody>
      </p:sp>
    </p:spTree>
    <p:extLst>
      <p:ext uri="{BB962C8B-B14F-4D97-AF65-F5344CB8AC3E}">
        <p14:creationId xmlns:p14="http://schemas.microsoft.com/office/powerpoint/2010/main" val="3270239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5292436"/>
          </a:xfrm>
        </p:spPr>
        <p:txBody>
          <a:bodyPr>
            <a:normAutofit/>
          </a:bodyPr>
          <a:lstStyle/>
          <a:p>
            <a:pPr algn="just"/>
            <a:r>
              <a:rPr lang="en-US" sz="4000" dirty="0" smtClean="0">
                <a:solidFill>
                  <a:schemeClr val="tx1"/>
                </a:solidFill>
                <a:latin typeface="Times New Roman" panose="02020603050405020304" pitchFamily="18" charset="0"/>
                <a:cs typeface="Times New Roman" panose="02020603050405020304" pitchFamily="18" charset="0"/>
              </a:rPr>
              <a:t>	</a:t>
            </a:r>
            <a:r>
              <a:rPr lang="uz-Cyrl-UZ" sz="4000" dirty="0" smtClean="0">
                <a:solidFill>
                  <a:schemeClr val="tx1"/>
                </a:solidFill>
                <a:latin typeface="Times New Roman" panose="02020603050405020304" pitchFamily="18" charset="0"/>
                <a:cs typeface="Times New Roman" panose="02020603050405020304" pitchFamily="18" charset="0"/>
              </a:rPr>
              <a:t>Populyatsiyali </a:t>
            </a:r>
            <a:r>
              <a:rPr lang="uz-Cyrl-UZ" sz="4000" dirty="0">
                <a:solidFill>
                  <a:schemeClr val="tx1"/>
                </a:solidFill>
                <a:latin typeface="Times New Roman" panose="02020603050405020304" pitchFamily="18" charset="0"/>
                <a:cs typeface="Times New Roman" panose="02020603050405020304" pitchFamily="18" charset="0"/>
              </a:rPr>
              <a:t>yondashishda asosiy ahamiyat turga, ayniqsa xo’jalik ahamiyatiga ega bo’lgan turga beriladi. Bu turlar qishloq xo’jalik zararkunandasi, yoki kasallik tarqatuvchi yoki muhofaza qilinishi lozim bo’lgan noyob turlar bo’lishi mumkin.</a:t>
            </a:r>
            <a:r>
              <a:rPr lang="ru-RU" sz="4000" dirty="0">
                <a:solidFill>
                  <a:schemeClr val="tx1"/>
                </a:solidFill>
                <a:latin typeface="Times New Roman" panose="02020603050405020304" pitchFamily="18" charset="0"/>
                <a:cs typeface="Times New Roman" panose="02020603050405020304" pitchFamily="18" charset="0"/>
              </a:rPr>
              <a:t/>
            </a:r>
            <a:br>
              <a:rPr lang="ru-RU" sz="4000" dirty="0">
                <a:solidFill>
                  <a:schemeClr val="tx1"/>
                </a:solidFill>
                <a:latin typeface="Times New Roman" panose="02020603050405020304" pitchFamily="18" charset="0"/>
                <a:cs typeface="Times New Roman" panose="02020603050405020304" pitchFamily="18" charset="0"/>
              </a:rPr>
            </a:br>
            <a:endParaRPr lang="ru-RU" sz="4000" dirty="0">
              <a:solidFill>
                <a:schemeClr val="tx1"/>
              </a:solidFill>
            </a:endParaRPr>
          </a:p>
        </p:txBody>
      </p:sp>
    </p:spTree>
    <p:extLst>
      <p:ext uri="{BB962C8B-B14F-4D97-AF65-F5344CB8AC3E}">
        <p14:creationId xmlns:p14="http://schemas.microsoft.com/office/powerpoint/2010/main" val="3122696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1396" y="586855"/>
            <a:ext cx="8778240" cy="5016758"/>
          </a:xfrm>
          <a:prstGeom prst="rect">
            <a:avLst/>
          </a:prstGeom>
        </p:spPr>
        <p:txBody>
          <a:bodyPr wrap="square">
            <a:spAutoFit/>
          </a:bodyPr>
          <a:lstStyle/>
          <a:p>
            <a:pPr algn="just"/>
            <a:r>
              <a:rPr lang="en-US" altLang="ru-RU" sz="2800" dirty="0" smtClean="0">
                <a:latin typeface="Times New Roman" panose="02020603050405020304" pitchFamily="18" charset="0"/>
                <a:cs typeface="Times New Roman" panose="02020603050405020304" pitchFamily="18" charset="0"/>
              </a:rPr>
              <a:t>	</a:t>
            </a:r>
            <a:r>
              <a:rPr lang="en-US" altLang="ru-RU" sz="3200" dirty="0" err="1" smtClean="0">
                <a:latin typeface="Times New Roman" panose="02020603050405020304" pitchFamily="18" charset="0"/>
                <a:cs typeface="Times New Roman" panose="02020603050405020304" pitchFamily="18" charset="0"/>
              </a:rPr>
              <a:t>Ekosistemadagi</a:t>
            </a:r>
            <a:r>
              <a:rPr lang="en-US" altLang="ru-RU" sz="3200" dirty="0" smtClean="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organizmlar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oziq</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zanjirlari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orqali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o'zaro</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bog'langan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O’simlik-hashorat-baqa-ilon-kalxat</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oziq</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zanjirida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birinchi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bug'indan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keyingilariga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qarab</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biomassa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kamayib</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boradi</a:t>
            </a:r>
            <a:r>
              <a:rPr lang="en-US" altLang="ru-RU" sz="3200" dirty="0">
                <a:latin typeface="Times New Roman" panose="02020603050405020304" pitchFamily="18" charset="0"/>
                <a:cs typeface="Times New Roman" panose="02020603050405020304" pitchFamily="18" charset="0"/>
              </a:rPr>
              <a:t> . </a:t>
            </a:r>
            <a:r>
              <a:rPr lang="en-US" altLang="ru-RU" sz="3200" dirty="0" err="1">
                <a:latin typeface="Times New Roman" panose="02020603050405020304" pitchFamily="18" charset="0"/>
                <a:cs typeface="Times New Roman" panose="02020603050405020304" pitchFamily="18" charset="0"/>
              </a:rPr>
              <a:t>Turli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ekosistemalar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oziq</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turlari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orqali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bog'langan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Hamma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ekosistemalar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ochiq</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bolib</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modda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va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energiya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almashinuvi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jarayonida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biri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ikkinchisini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taqozo</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etib</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turadi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Yer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yuzidagi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barcha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organizmlar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tarqalgan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va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ularning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tasirida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o'zgargan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hayot</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qobig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biosfera</a:t>
            </a:r>
            <a:r>
              <a:rPr lang="en-US" altLang="ru-RU" sz="3200" dirty="0">
                <a:latin typeface="Times New Roman" panose="02020603050405020304" pitchFamily="18" charset="0"/>
                <a:cs typeface="Times New Roman" panose="02020603050405020304" pitchFamily="18" charset="0"/>
              </a:rPr>
              <a:t> deb </a:t>
            </a:r>
            <a:r>
              <a:rPr lang="en-US" altLang="ru-RU" sz="3200" dirty="0" err="1" smtClean="0">
                <a:latin typeface="Times New Roman" panose="02020603050405020304" pitchFamily="18" charset="0"/>
                <a:cs typeface="Times New Roman" panose="02020603050405020304" pitchFamily="18" charset="0"/>
              </a:rPr>
              <a:t>yuritiladi</a:t>
            </a:r>
            <a:r>
              <a:rPr lang="en-US" altLang="ru-RU" sz="3200" dirty="0" smtClean="0">
                <a:latin typeface="Times New Roman" panose="02020603050405020304" pitchFamily="18" charset="0"/>
                <a:cs typeface="Times New Roman" panose="02020603050405020304" pitchFamily="18" charset="0"/>
              </a:rPr>
              <a:t>.</a:t>
            </a:r>
            <a:endParaRPr lang="ru-RU" alt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2744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3535" y="594975"/>
            <a:ext cx="8345978" cy="4739759"/>
          </a:xfrm>
          <a:prstGeom prst="rect">
            <a:avLst/>
          </a:prstGeom>
          <a:noFill/>
        </p:spPr>
        <p:txBody>
          <a:bodyPr wrap="square" rtlCol="0">
            <a:spAutoFit/>
          </a:bodyPr>
          <a:lstStyle/>
          <a:p>
            <a:pPr algn="just"/>
            <a:r>
              <a:rPr lang="en-US" altLang="ru-RU" sz="1400" dirty="0" smtClean="0">
                <a:latin typeface="Times New Roman" panose="02020603050405020304" pitchFamily="18" charset="0"/>
                <a:cs typeface="Times New Roman" panose="02020603050405020304" pitchFamily="18" charset="0"/>
              </a:rPr>
              <a:t>	</a:t>
            </a:r>
            <a:r>
              <a:rPr lang="en-US" altLang="ru-RU" sz="3200" dirty="0" smtClean="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Biosfera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haqidagi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talimotning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asoschisi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akademik</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V.I.Vernadskiy</a:t>
            </a:r>
            <a:r>
              <a:rPr lang="en-US" altLang="ru-RU" sz="3200" dirty="0">
                <a:latin typeface="Times New Roman" panose="02020603050405020304" pitchFamily="18" charset="0"/>
                <a:cs typeface="Times New Roman" panose="02020603050405020304" pitchFamily="18" charset="0"/>
              </a:rPr>
              <a:t> (1863-1945y) </a:t>
            </a:r>
            <a:r>
              <a:rPr lang="en-US" altLang="ru-RU" sz="3200" dirty="0" err="1">
                <a:latin typeface="Times New Roman" panose="02020603050405020304" pitchFamily="18" charset="0"/>
                <a:cs typeface="Times New Roman" panose="02020603050405020304" pitchFamily="18" charset="0"/>
              </a:rPr>
              <a:t>hisoblanadi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Biosfera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atmosferaning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quyi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troposfera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qismini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butun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gidrosferani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va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litosferaning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ustki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qismi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bo'lgan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nurash</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qobig`ini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ichiga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oladi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Organizmlar</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hosil</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qilgan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yoki</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o'zgartirgan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barcha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jonsiz</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jinslarni</a:t>
            </a:r>
            <a:r>
              <a:rPr lang="en-US" altLang="ru-RU" sz="3200" dirty="0">
                <a:latin typeface="Times New Roman" panose="02020603050405020304" pitchFamily="18" charset="0"/>
                <a:cs typeface="Times New Roman" panose="02020603050405020304" pitchFamily="18" charset="0"/>
              </a:rPr>
              <a:t> ham </a:t>
            </a:r>
            <a:r>
              <a:rPr lang="en-US" altLang="ru-RU" sz="3200" dirty="0" err="1">
                <a:latin typeface="Times New Roman" panose="02020603050405020304" pitchFamily="18" charset="0"/>
                <a:cs typeface="Times New Roman" panose="02020603050405020304" pitchFamily="18" charset="0"/>
              </a:rPr>
              <a:t>hisobga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olganda</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biosferaning</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qalinligi</a:t>
            </a:r>
            <a:r>
              <a:rPr lang="en-US" altLang="ru-RU" sz="3200" dirty="0">
                <a:latin typeface="Times New Roman" panose="02020603050405020304" pitchFamily="18" charset="0"/>
                <a:cs typeface="Times New Roman" panose="02020603050405020304" pitchFamily="18" charset="0"/>
              </a:rPr>
              <a:t>» 40 km </a:t>
            </a:r>
            <a:r>
              <a:rPr lang="en-US" altLang="ru-RU" sz="3200" dirty="0" err="1">
                <a:latin typeface="Times New Roman" panose="02020603050405020304" pitchFamily="18" charset="0"/>
                <a:cs typeface="Times New Roman" panose="02020603050405020304" pitchFamily="18" charset="0"/>
              </a:rPr>
              <a:t>dan</a:t>
            </a:r>
            <a:r>
              <a:rPr lang="en-US" altLang="ru-RU" sz="3200" dirty="0">
                <a:latin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cs typeface="Times New Roman" panose="02020603050405020304" pitchFamily="18" charset="0"/>
              </a:rPr>
              <a:t>ortadi</a:t>
            </a:r>
            <a:r>
              <a:rPr lang="en-US" altLang="ru-RU" sz="3200" dirty="0">
                <a:latin typeface="Times New Roman" panose="02020603050405020304" pitchFamily="18" charset="0"/>
                <a:cs typeface="Times New Roman" panose="02020603050405020304" pitchFamily="18" charset="0"/>
              </a:rPr>
              <a:t>.</a:t>
            </a:r>
            <a:endParaRPr lang="ru-RU" altLang="ru-RU" sz="3200" dirty="0">
              <a:latin typeface="Times New Roman" panose="02020603050405020304" pitchFamily="18" charset="0"/>
              <a:cs typeface="Times New Roman" panose="02020603050405020304" pitchFamily="18" charset="0"/>
            </a:endParaRPr>
          </a:p>
          <a:p>
            <a:endParaRPr lang="ru-RU" sz="1400" dirty="0"/>
          </a:p>
        </p:txBody>
      </p:sp>
    </p:spTree>
    <p:extLst>
      <p:ext uri="{BB962C8B-B14F-4D97-AF65-F5344CB8AC3E}">
        <p14:creationId xmlns:p14="http://schemas.microsoft.com/office/powerpoint/2010/main" val="651833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49137" y="171449"/>
            <a:ext cx="9715500" cy="8402300"/>
          </a:xfrm>
          <a:prstGeom prst="rect">
            <a:avLst/>
          </a:prstGeom>
          <a:noFill/>
        </p:spPr>
        <p:txBody>
          <a:bodyPr wrap="square" rtlCol="0">
            <a:spAutoFit/>
          </a:bodyPr>
          <a:lstStyle/>
          <a:p>
            <a:pPr algn="ctr"/>
            <a:endParaRPr lang="en-US" sz="3600" dirty="0" smtClean="0">
              <a:latin typeface="Times New Roman" pitchFamily="18" charset="0"/>
              <a:cs typeface="Times New Roman" pitchFamily="18" charset="0"/>
            </a:endParaRPr>
          </a:p>
          <a:p>
            <a:pPr algn="ctr"/>
            <a:r>
              <a:rPr lang="en-US" sz="3600" b="1" dirty="0" smtClean="0">
                <a:latin typeface="Times New Roman" pitchFamily="18" charset="0"/>
                <a:cs typeface="Times New Roman" pitchFamily="18" charset="0"/>
              </a:rPr>
              <a:t>FOYDALANILGAN ADABIYOTLAR RO`YXATI</a:t>
            </a:r>
          </a:p>
          <a:p>
            <a:pPr algn="just"/>
            <a:endParaRPr lang="en-US" sz="3600" dirty="0">
              <a:latin typeface="Times New Roman" pitchFamily="18" charset="0"/>
              <a:cs typeface="Times New Roman" pitchFamily="18" charset="0"/>
            </a:endParaRPr>
          </a:p>
          <a:p>
            <a:pPr algn="just"/>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Qur</a:t>
            </a:r>
            <a:r>
              <a:rPr lang="en-US" sz="3600" dirty="0" err="1">
                <a:latin typeface="Times New Roman" panose="02020603050405020304" pitchFamily="18" charset="0"/>
                <a:cs typeface="Times New Roman" panose="02020603050405020304" pitchFamily="18" charset="0"/>
              </a:rPr>
              <a:t>ʹoni</a:t>
            </a:r>
            <a:r>
              <a:rPr lang="en-US" sz="3600" dirty="0">
                <a:latin typeface="Times New Roman" panose="02020603050405020304" pitchFamily="18" charset="0"/>
                <a:cs typeface="Times New Roman" panose="02020603050405020304" pitchFamily="18" charset="0"/>
              </a:rPr>
              <a:t> Karim «</a:t>
            </a:r>
            <a:r>
              <a:rPr lang="en-US" sz="3600" dirty="0" err="1">
                <a:latin typeface="Times New Roman" panose="02020603050405020304" pitchFamily="18" charset="0"/>
                <a:cs typeface="Times New Roman" panose="02020603050405020304" pitchFamily="18" charset="0"/>
              </a:rPr>
              <a:t>Anbiyo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surasi</a:t>
            </a:r>
            <a:r>
              <a:rPr lang="en-US" sz="3600" dirty="0">
                <a:latin typeface="Times New Roman" panose="02020603050405020304" pitchFamily="18" charset="0"/>
                <a:cs typeface="Times New Roman" panose="02020603050405020304" pitchFamily="18" charset="0"/>
              </a:rPr>
              <a:t> 30-oyat.</a:t>
            </a:r>
            <a:endParaRPr lang="ru-RU" sz="3600" dirty="0">
              <a:latin typeface="Times New Roman" panose="02020603050405020304" pitchFamily="18" charset="0"/>
              <a:cs typeface="Times New Roman" panose="02020603050405020304" pitchFamily="18" charset="0"/>
            </a:endParaRPr>
          </a:p>
          <a:p>
            <a:pPr algn="just"/>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2. </a:t>
            </a:r>
            <a:r>
              <a:rPr lang="en-US" sz="3600" dirty="0" err="1" smtClean="0">
                <a:latin typeface="Times New Roman" panose="02020603050405020304" pitchFamily="18" charset="0"/>
                <a:cs typeface="Times New Roman" panose="02020603050405020304" pitchFamily="18" charset="0"/>
              </a:rPr>
              <a:t>Qur</a:t>
            </a:r>
            <a:r>
              <a:rPr lang="en-US" sz="3600" dirty="0" err="1">
                <a:latin typeface="Times New Roman" panose="02020603050405020304" pitchFamily="18" charset="0"/>
                <a:cs typeface="Times New Roman" panose="02020603050405020304" pitchFamily="18" charset="0"/>
              </a:rPr>
              <a:t>ʹoni</a:t>
            </a:r>
            <a:r>
              <a:rPr lang="en-US" sz="3600" dirty="0">
                <a:latin typeface="Times New Roman" panose="02020603050405020304" pitchFamily="18" charset="0"/>
                <a:cs typeface="Times New Roman" panose="02020603050405020304" pitchFamily="18" charset="0"/>
              </a:rPr>
              <a:t> Karim  «</a:t>
            </a:r>
            <a:r>
              <a:rPr lang="en-US" sz="3600" dirty="0" err="1">
                <a:latin typeface="Times New Roman" panose="02020603050405020304" pitchFamily="18" charset="0"/>
                <a:cs typeface="Times New Roman" panose="02020603050405020304" pitchFamily="18" charset="0"/>
              </a:rPr>
              <a:t>Nur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surasi</a:t>
            </a:r>
            <a:r>
              <a:rPr lang="en-US" sz="3600" dirty="0">
                <a:latin typeface="Times New Roman" panose="02020603050405020304" pitchFamily="18" charset="0"/>
                <a:cs typeface="Times New Roman" panose="02020603050405020304" pitchFamily="18" charset="0"/>
              </a:rPr>
              <a:t>  45-oyat</a:t>
            </a:r>
            <a:r>
              <a:rPr lang="en-US" sz="3600" dirty="0" smtClean="0">
                <a:latin typeface="Times New Roman" panose="02020603050405020304" pitchFamily="18" charset="0"/>
                <a:cs typeface="Times New Roman" panose="02020603050405020304" pitchFamily="18" charset="0"/>
              </a:rPr>
              <a:t>.</a:t>
            </a:r>
          </a:p>
          <a:p>
            <a:pPr algn="just"/>
            <a:r>
              <a:rPr lang="en-US" sz="3600" dirty="0" smtClean="0">
                <a:latin typeface="Times New Roman" panose="02020603050405020304" pitchFamily="18" charset="0"/>
                <a:cs typeface="Times New Roman" panose="02020603050405020304" pitchFamily="18" charset="0"/>
              </a:rPr>
              <a:t>  3. </a:t>
            </a:r>
            <a:r>
              <a:rPr lang="en-US" sz="3600" dirty="0" err="1">
                <a:latin typeface="Times New Roman" panose="02020603050405020304" pitchFamily="18" charset="0"/>
                <a:cs typeface="Times New Roman" panose="02020603050405020304" pitchFamily="18" charset="0"/>
              </a:rPr>
              <a:t>M.Xodjitdinova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A.Rizayev</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Suv</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kimyosi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mikrobiologiyasi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Oʹquv</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qoʹllanma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Yangi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nashr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nashriyoti</a:t>
            </a:r>
            <a:r>
              <a:rPr lang="en-US" sz="3600" dirty="0">
                <a:latin typeface="Times New Roman" panose="02020603050405020304" pitchFamily="18" charset="0"/>
                <a:cs typeface="Times New Roman" panose="02020603050405020304" pitchFamily="18" charset="0"/>
              </a:rPr>
              <a:t> Toshkent -2010.</a:t>
            </a:r>
            <a:endParaRPr lang="ru-RU" sz="3600" dirty="0">
              <a:latin typeface="Times New Roman" panose="02020603050405020304" pitchFamily="18" charset="0"/>
              <a:cs typeface="Times New Roman" panose="02020603050405020304" pitchFamily="18" charset="0"/>
            </a:endParaRPr>
          </a:p>
          <a:p>
            <a:endParaRPr lang="ru-RU" sz="3600" dirty="0"/>
          </a:p>
          <a:p>
            <a:pPr algn="just"/>
            <a:endParaRPr lang="en-US" sz="3600" dirty="0" smtClean="0">
              <a:latin typeface="Times New Roman" pitchFamily="18" charset="0"/>
              <a:cs typeface="Times New Roman" pitchFamily="18" charset="0"/>
            </a:endParaRPr>
          </a:p>
          <a:p>
            <a:pPr algn="ctr"/>
            <a:endParaRPr lang="en-US" sz="3600" dirty="0">
              <a:latin typeface="Times New Roman" pitchFamily="18" charset="0"/>
              <a:cs typeface="Times New Roman" pitchFamily="18" charset="0"/>
            </a:endParaRPr>
          </a:p>
          <a:p>
            <a:pPr algn="ctr"/>
            <a:endParaRPr lang="en-US" sz="3600" dirty="0" smtClean="0">
              <a:latin typeface="Times New Roman" pitchFamily="18" charset="0"/>
              <a:cs typeface="Times New Roman" pitchFamily="18" charset="0"/>
            </a:endParaRPr>
          </a:p>
          <a:p>
            <a:pPr algn="ctr"/>
            <a:endParaRPr lang="en-US" sz="3600" dirty="0">
              <a:latin typeface="Times New Roman" pitchFamily="18" charset="0"/>
              <a:cs typeface="Times New Roman" pitchFamily="18" charset="0"/>
            </a:endParaRPr>
          </a:p>
          <a:p>
            <a:pPr algn="ct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2706812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24943" y="2196193"/>
            <a:ext cx="5159828" cy="2002023"/>
          </a:xfrm>
          <a:prstGeom prst="rect">
            <a:avLst/>
          </a:prstGeom>
          <a:noFill/>
        </p:spPr>
        <p:txBody>
          <a:bodyPr wrap="square" rtlCol="0">
            <a:spAutoFit/>
          </a:bodyPr>
          <a:lstStyle/>
          <a:p>
            <a:pPr algn="ctr">
              <a:lnSpc>
                <a:spcPct val="150000"/>
              </a:lnSpc>
            </a:pPr>
            <a:r>
              <a:rPr lang="en-US" sz="4400" b="1" dirty="0" smtClean="0">
                <a:latin typeface="Times New Roman" pitchFamily="18" charset="0"/>
                <a:cs typeface="Times New Roman" pitchFamily="18" charset="0"/>
              </a:rPr>
              <a:t>E`TIBORINGIZ UCHUN RAHMAT</a:t>
            </a:r>
            <a:endParaRPr lang="ru-RU" sz="4400" b="1" dirty="0">
              <a:latin typeface="Times New Roman" pitchFamily="18" charset="0"/>
              <a:cs typeface="Times New Roman" pitchFamily="18" charset="0"/>
            </a:endParaRPr>
          </a:p>
        </p:txBody>
      </p:sp>
    </p:spTree>
    <p:extLst>
      <p:ext uri="{BB962C8B-B14F-4D97-AF65-F5344CB8AC3E}">
        <p14:creationId xmlns:p14="http://schemas.microsoft.com/office/powerpoint/2010/main" val="432385321"/>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358</TotalTime>
  <Words>190</Words>
  <Application>Microsoft Office PowerPoint</Application>
  <PresentationFormat>Широкоэкранный</PresentationFormat>
  <Paragraphs>102</Paragraphs>
  <Slides>30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30</vt:i4>
      </vt:variant>
    </vt:vector>
  </HeadingPairs>
  <TitlesOfParts>
    <vt:vector size="36" baseType="lpstr">
      <vt:lpstr>Arial</vt:lpstr>
      <vt:lpstr>Calibri</vt:lpstr>
      <vt:lpstr>Times New Roman</vt:lpstr>
      <vt:lpstr>Trebuchet MS</vt:lpstr>
      <vt:lpstr>Wingdings 3</vt:lpstr>
      <vt:lpstr>Аспект</vt:lpstr>
      <vt:lpstr>Презентация PowerPoint</vt:lpstr>
      <vt:lpstr>  reja:  1. Biosfera haqida tushuncha, uning tarkibi va funksiyalari. Biosfera va koinot  2. Biosfera haqidagi V.I.Vernadskiy ta’limoti;  3. Ekotizm, populyasiya va biogeotsenoz tushunchalari. </vt:lpstr>
      <vt:lpstr>BIOSFERA</vt:lpstr>
      <vt:lpstr>Презентация PowerPoint</vt:lpstr>
      <vt:lpstr>Презентация PowerPoint</vt:lpstr>
      <vt:lpstr>Презентация PowerPoint</vt:lpstr>
      <vt:lpstr>Презентация PowerPoint</vt:lpstr>
      <vt:lpstr>Презентация PowerPoint</vt:lpstr>
      <vt:lpstr> Biosfera haqida tushuncha, uning tarkibi va funksiyalari. Biosfera va koinot. Yer yuzidagi tirik organizmlar tarqalgan, ularning doimiy taʹsiri ostida boʹlgan va faoliyati mahsulotlari  egallagan qobiq biosfera(yunoncha “bios”–hayot, “sfera”–shar) deb yuritiladi. Biosfera  yerning qattiq qobigʹi– litosferaning ustki qismi (3 km chuqurlikkacha), havo qobigʹi atmosferaning quyi, troposfera qismini(15 km gacha) va suv qobigʹi–gidrosferani (11 km gacha) oʹz ichiga oladi  </vt:lpstr>
      <vt:lpstr>   Biogeokimyoviy jarayonlar - modda va energiya almashinuvi biosfera mavjudligining asosiy sharti hisoblanadi. Biosfera turg'un, murakkab, eng katta o'ziga xos ekosistema hisoblanadi.   Insonning xo'jalik faoliyati natijasida biosferaning turgunligiga putur yetmoqda. Antropogen tasir surati o'sib boraversa, yaqin kelajakda biosferaning o'z-o'zini tiklash qobiliyati butunlay izdan chiqishi va uning oqibatida insoniyat ekologik halokat iskanjasiga tushib qolishi mumkin.   </vt:lpstr>
      <vt:lpstr> Biosferadagi barcha tirik organizmlar yig’indisini 1. Vernadskiy «jonli modda» deb ataydi va uning tarkibiga insoniyatni ham kiritadi. Biosferaning o'zgarishida inson ongi butunlay yangi qudratli omil ekanligini takidlaydi.   Aqlli inson o'z taraqqiyotida biosferaning inson tomonidan boshqariladigan yangi sifat holati noosfera (aql,tafakkur qobig'i) ga o'tishi muqarrardir .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Yer yuzidagi barcha tirik organizmlar yigʹindisini V.I.Vernadskiy “tirik modda” deb ataydi. Hozirgi vaqtda bu tushuncha biota  deb ham nomlanadi.     Biota biomassasi eng kichik boʹlishiga qaramay yuqori xilma-xillikka ega va oʹz tarkibini million marta tezroq yangilaydi. V.I.Vernadskiy tirik organizmlarning birgalikdagi faoliyatini yer yuzi tabiatini oʹzgartiradigan geologik kuchga qiyoslaydi. Evolyutsion taraqqiyoti davomida tirik organizmlar biosferadagi hozirgi sharoitlarni yuzaga keltirgan.   </vt:lpstr>
      <vt:lpstr> Biosferdagi tirik moddalarning umumiy massasi biomassa deyiladi. Biosfera biomassasining asosiy qismi-98,6%i quruqlikdagi oʹsimliklarga   toʹgʹri keladi va yalpi biomassaning kimyoviy tarkibini belgilaydi. Dunyo okeanining biomassasi biosfera biomassasining 0,57%ini tashkil qiladi, lekin mahsuldorligi katta.</vt:lpstr>
      <vt:lpstr>Презентация PowerPoint</vt:lpstr>
      <vt:lpstr>Biosferadagi oʹsimlik va hayvonlar biomassasi (Akimova)  3.2.2. -Jadval</vt:lpstr>
      <vt:lpstr> Ekotizm, populyasiya va biogeotsenoz tushunchalari. Ekologik tizim – deb birga yashovchi har xil organizmlar va ularning yashash muhiti orasidagi qonuniyatli bog’lanishga aytiladi. Bunga o’rmon, o’tloq, ko’l va boshqalar misol bo’ladi. Masalan, o’rmonni shunday ta’riflasa bo’ladi: O’rmon bu geografik shakllangan, o’z-o’zini boshqaruvchi o’simlik va hayvonlar populyatsiyalari yig’indisi  bo’lib, ular uchun muhitni boshqaruvchi asosiy ro’lni bir tur, yoki bir necha turga mansub populyatsiyalar o’ynaydi. Ana shunday jamoalarni ifodalash uchun akademik V.N Sukachev(1942) biogeotsenoz terminini tavsiya etgan.    </vt:lpstr>
      <vt:lpstr> Populyatsiya va biotsenoz tushunchasi:    Populyatsiya deganda biz ma’lum territoriya yoki akvatoriyani egallagan bir tur doirasidagi individlarning birlashmasini tushunamiz.  </vt:lpstr>
      <vt:lpstr> Populyatsiyalar ekologiyasining ob’ekti qilib butun ekotizim, ya’ni o’simliklar, hayvonlar va mikroorganizmlar populyatsiyalarining barqaror kompleksi va ular egallab turgan hudud yoki, akvatoriyasi olinadi. </vt:lpstr>
      <vt:lpstr>   Bu esa tizimli yondashish deyiladi. Ekologiyada bir necha yondashish mavjud bo’lib, ular ichida qabul qilingani ekotizimli va populyatsiyalarni o’rganib yondashishlaridir. Ulardan birinchisi asosiy e’tiborni ekotizimga, ikkinchisi esa populyatsiyaga qaratadi. Demak, ular orasidagi farq ob’ektida.  </vt:lpstr>
      <vt:lpstr> Populyatsiyali yondashishda asosiy ahamiyat turga, ayniqsa xo’jalik ahamiyatiga ega bo’lgan turga beriladi. Bu turlar qishloq xo’jalik zararkunandasi, yoki kasallik tarqatuvchi yoki muhofaza qilinishi lozim bo’lgan noyob turlar bo’lishi mumkin. </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Biosfera va uning vazifalari.</dc:title>
  <dc:creator>user</dc:creator>
  <cp:lastModifiedBy>Avtech</cp:lastModifiedBy>
  <cp:revision>30</cp:revision>
  <dcterms:created xsi:type="dcterms:W3CDTF">2020-02-09T19:31:56Z</dcterms:created>
  <dcterms:modified xsi:type="dcterms:W3CDTF">2021-04-14T08:35:56Z</dcterms:modified>
</cp:coreProperties>
</file>