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6" r:id="rId27"/>
    <p:sldId id="287" r:id="rId28"/>
    <p:sldId id="283" r:id="rId29"/>
    <p:sldId id="284" r:id="rId30"/>
    <p:sldId id="285"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A5125EB-1F61-4B99-BE18-BA410770FBC7}"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193562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A5125EB-1F61-4B99-BE18-BA410770FBC7}"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3495137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A5125EB-1F61-4B99-BE18-BA410770FBC7}"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2715067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A5125EB-1F61-4B99-BE18-BA410770FBC7}"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4207885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A5125EB-1F61-4B99-BE18-BA410770FBC7}" type="datetimeFigureOut">
              <a:rPr lang="ru-RU" smtClean="0"/>
              <a:t>13.04.2021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1125188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A5125EB-1F61-4B99-BE18-BA410770FBC7}" type="datetimeFigureOut">
              <a:rPr lang="ru-RU" smtClean="0"/>
              <a:t>13.04.2021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55664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A5125EB-1F61-4B99-BE18-BA410770FBC7}" type="datetimeFigureOut">
              <a:rPr lang="ru-RU" smtClean="0"/>
              <a:t>13.04.2021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191818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A5125EB-1F61-4B99-BE18-BA410770FBC7}"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3624340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A5125EB-1F61-4B99-BE18-BA410770FBC7}"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3853417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A5125EB-1F61-4B99-BE18-BA410770FBC7}"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2618511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A5125EB-1F61-4B99-BE18-BA410770FBC7}"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207C428-18E4-4698-A123-9DB50E7DD773}" type="slidenum">
              <a:rPr lang="ru-RU" smtClean="0"/>
              <a:t>‹#›</a:t>
            </a:fld>
            <a:endParaRPr lang="ru-RU"/>
          </a:p>
        </p:txBody>
      </p:sp>
    </p:spTree>
    <p:extLst>
      <p:ext uri="{BB962C8B-B14F-4D97-AF65-F5344CB8AC3E}">
        <p14:creationId xmlns:p14="http://schemas.microsoft.com/office/powerpoint/2010/main" val="991266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5125EB-1F61-4B99-BE18-BA410770FBC7}" type="datetimeFigureOut">
              <a:rPr lang="ru-RU" smtClean="0"/>
              <a:t>13.04.2021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07C428-18E4-4698-A123-9DB50E7DD773}" type="slidenum">
              <a:rPr lang="ru-RU" smtClean="0"/>
              <a:t>‹#›</a:t>
            </a:fld>
            <a:endParaRPr lang="ru-RU"/>
          </a:p>
        </p:txBody>
      </p:sp>
    </p:spTree>
    <p:extLst>
      <p:ext uri="{BB962C8B-B14F-4D97-AF65-F5344CB8AC3E}">
        <p14:creationId xmlns:p14="http://schemas.microsoft.com/office/powerpoint/2010/main" val="3298489538"/>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601884" y="798022"/>
            <a:ext cx="6458989" cy="3192087"/>
          </a:xfrm>
        </p:spPr>
        <p:txBody>
          <a:bodyPr>
            <a:normAutofit fontScale="90000"/>
          </a:bodyPr>
          <a:lstStyle/>
          <a:p>
            <a:pPr>
              <a:lnSpc>
                <a:spcPct val="150000"/>
              </a:lnSpc>
            </a:pPr>
            <a:r>
              <a:rPr lang="en-US" sz="4400" b="1" dirty="0" smtClean="0"/>
              <a:t/>
            </a:r>
            <a:br>
              <a:rPr lang="en-US" sz="4400" b="1" dirty="0" smtClean="0"/>
            </a:br>
            <a:r>
              <a:rPr lang="en-US" sz="4400" b="1" dirty="0"/>
              <a:t/>
            </a:r>
            <a:br>
              <a:rPr lang="en-US" sz="4400" b="1" dirty="0"/>
            </a:br>
            <a:r>
              <a:rPr lang="en-US" sz="4400" b="1" dirty="0" smtClean="0"/>
              <a:t/>
            </a:r>
            <a:br>
              <a:rPr lang="en-US" sz="4400" b="1" dirty="0" smtClean="0"/>
            </a:br>
            <a:r>
              <a:rPr lang="en-US" sz="4400" b="1" dirty="0"/>
              <a:t/>
            </a:r>
            <a:br>
              <a:rPr lang="en-US" sz="4400" b="1" dirty="0"/>
            </a:br>
            <a:r>
              <a:rPr lang="en-US" sz="4400" b="1" dirty="0" smtClean="0"/>
              <a:t/>
            </a:r>
            <a:br>
              <a:rPr lang="en-US" sz="4400" b="1" dirty="0" smtClean="0"/>
            </a:br>
            <a:r>
              <a:rPr lang="en-US" sz="4000" b="1" dirty="0" err="1" smtClean="0">
                <a:latin typeface="Times New Roman" panose="02020603050405020304" pitchFamily="18" charset="0"/>
                <a:cs typeface="Times New Roman" panose="02020603050405020304" pitchFamily="18" charset="0"/>
              </a:rPr>
              <a:t>Atmosfera</a:t>
            </a:r>
            <a:r>
              <a:rPr lang="en-US" sz="4000" b="1" dirty="0" smtClean="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havosini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muhofaza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qilish</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asoslari</a:t>
            </a:r>
            <a:r>
              <a:rPr lang="en-US" sz="4000" b="1" dirty="0" smtClean="0">
                <a:latin typeface="Times New Roman" panose="02020603050405020304" pitchFamily="18" charset="0"/>
                <a:cs typeface="Times New Roman" panose="02020603050405020304" pitchFamily="18" charset="0"/>
              </a:rPr>
              <a:t>.</a:t>
            </a: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518458" y="4796443"/>
            <a:ext cx="4391891" cy="482139"/>
          </a:xfrm>
        </p:spPr>
        <p:txBody>
          <a:bodyPr/>
          <a:lstStyle/>
          <a:p>
            <a:r>
              <a:rPr lang="en-US" dirty="0" err="1" smtClean="0">
                <a:latin typeface="Times New Roman" panose="02020603050405020304" pitchFamily="18" charset="0"/>
                <a:cs typeface="Times New Roman" panose="02020603050405020304" pitchFamily="18" charset="0"/>
              </a:rPr>
              <a:t>Ma`ruzachi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Musliddin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Xolmatov</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2867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latin typeface="Times New Roman" panose="02020603050405020304" pitchFamily="18" charset="0"/>
                <a:cs typeface="Times New Roman" panose="02020603050405020304" pitchFamily="18" charset="0"/>
              </a:rPr>
              <a:t>reja</a:t>
            </a:r>
            <a:r>
              <a:rPr lang="en-US" b="1"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5"/>
            <a:ext cx="10515600" cy="3070571"/>
          </a:xfrm>
        </p:spPr>
        <p:txBody>
          <a:bodyPr>
            <a:normAutofit fontScale="92500" lnSpcReduction="20000"/>
          </a:bodyPr>
          <a:lstStyle/>
          <a:p>
            <a:pPr marL="514350" indent="-514350" algn="just">
              <a:buAutoNum type="arabicPeriod"/>
            </a:pPr>
            <a:r>
              <a:rPr lang="en-US" sz="3200" b="1" dirty="0" err="1" smtClean="0">
                <a:latin typeface="Times New Roman" panose="02020603050405020304" pitchFamily="18" charset="0"/>
                <a:cs typeface="Times New Roman" panose="02020603050405020304" pitchFamily="18" charset="0"/>
              </a:rPr>
              <a:t>Atmosferani</a:t>
            </a:r>
            <a:r>
              <a:rPr lang="en-US" sz="3200" b="1" dirty="0" smtClean="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ifloslantiruvchi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manbalar</a:t>
            </a:r>
            <a:r>
              <a:rPr lang="en-US" sz="3200" b="1" dirty="0">
                <a:latin typeface="Times New Roman" panose="02020603050405020304" pitchFamily="18" charset="0"/>
                <a:cs typeface="Times New Roman" panose="02020603050405020304" pitchFamily="18" charset="0"/>
              </a:rPr>
              <a:t>; </a:t>
            </a:r>
            <a:endParaRPr lang="en-US" sz="3200" b="1" dirty="0" smtClean="0">
              <a:latin typeface="Times New Roman" panose="02020603050405020304" pitchFamily="18" charset="0"/>
              <a:cs typeface="Times New Roman" panose="02020603050405020304" pitchFamily="18" charset="0"/>
            </a:endParaRPr>
          </a:p>
          <a:p>
            <a:pPr marL="0" indent="0" algn="just">
              <a:buNone/>
            </a:pPr>
            <a:endParaRPr lang="ru-RU" sz="3200" dirty="0">
              <a:latin typeface="Times New Roman" panose="02020603050405020304" pitchFamily="18" charset="0"/>
              <a:cs typeface="Times New Roman" panose="02020603050405020304" pitchFamily="18" charset="0"/>
            </a:endParaRPr>
          </a:p>
          <a:p>
            <a:pPr marL="514350" indent="-514350" algn="just">
              <a:buAutoNum type="arabicPeriod" startAt="2"/>
            </a:pPr>
            <a:r>
              <a:rPr lang="en-US" sz="3200" b="1" dirty="0" err="1" smtClean="0">
                <a:latin typeface="Times New Roman" panose="02020603050405020304" pitchFamily="18" charset="0"/>
                <a:cs typeface="Times New Roman" panose="02020603050405020304" pitchFamily="18" charset="0"/>
              </a:rPr>
              <a:t>Atmosferani</a:t>
            </a:r>
            <a:r>
              <a:rPr lang="en-US" sz="3200" b="1" dirty="0" smtClean="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ifloslanishining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salbiy</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oqibatlari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Issiqhona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effekti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kislotali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yomg‘irlar</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ozon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qatlamining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yemirilishi</a:t>
            </a:r>
            <a:r>
              <a:rPr lang="en-US" sz="3200" b="1" dirty="0">
                <a:latin typeface="Times New Roman" panose="02020603050405020304" pitchFamily="18" charset="0"/>
                <a:cs typeface="Times New Roman" panose="02020603050405020304" pitchFamily="18" charset="0"/>
              </a:rPr>
              <a:t>); </a:t>
            </a:r>
            <a:endParaRPr lang="en-US" sz="3200" b="1" dirty="0" smtClean="0">
              <a:latin typeface="Times New Roman" panose="02020603050405020304" pitchFamily="18" charset="0"/>
              <a:cs typeface="Times New Roman" panose="02020603050405020304" pitchFamily="18" charset="0"/>
            </a:endParaRPr>
          </a:p>
          <a:p>
            <a:pPr marL="0" indent="0" algn="just">
              <a:buNone/>
            </a:pPr>
            <a:endParaRPr lang="ru-RU" sz="3200" dirty="0">
              <a:latin typeface="Times New Roman" panose="02020603050405020304" pitchFamily="18" charset="0"/>
              <a:cs typeface="Times New Roman" panose="02020603050405020304" pitchFamily="18" charset="0"/>
            </a:endParaRPr>
          </a:p>
          <a:p>
            <a:pPr marL="0" indent="0" algn="just">
              <a:buNone/>
            </a:pPr>
            <a:r>
              <a:rPr lang="en-US" sz="3200" b="1" dirty="0" smtClean="0">
                <a:latin typeface="Times New Roman" panose="02020603050405020304" pitchFamily="18" charset="0"/>
                <a:cs typeface="Times New Roman" panose="02020603050405020304" pitchFamily="18" charset="0"/>
              </a:rPr>
              <a:t>3.  </a:t>
            </a:r>
            <a:r>
              <a:rPr lang="en-US" sz="3200" b="1" dirty="0" err="1" smtClean="0">
                <a:latin typeface="Times New Roman" panose="02020603050405020304" pitchFamily="18" charset="0"/>
                <a:cs typeface="Times New Roman" panose="02020603050405020304" pitchFamily="18" charset="0"/>
              </a:rPr>
              <a:t>Atmosferada</a:t>
            </a:r>
            <a:r>
              <a:rPr lang="en-US" sz="3200" b="1" dirty="0" smtClean="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ifloslantiruvchi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moddalarning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tarqalishi</a:t>
            </a:r>
            <a:r>
              <a:rPr lang="en-US" sz="3200" b="1"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542532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latin typeface="Times New Roman" panose="02020603050405020304" pitchFamily="18" charset="0"/>
                <a:cs typeface="Times New Roman" panose="02020603050405020304" pitchFamily="18" charset="0"/>
              </a:rPr>
              <a:t>Atmosferani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ifloslantiruvchi</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manbalar</a:t>
            </a:r>
            <a:r>
              <a:rPr lang="en-US" b="1"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lnSpcReduction="20000"/>
          </a:bodyPr>
          <a:lstStyle/>
          <a:p>
            <a:pPr marL="0" indent="0">
              <a:lnSpc>
                <a:spcPct val="150000"/>
              </a:lnSpc>
              <a:buNone/>
            </a:pPr>
            <a:r>
              <a:rPr lang="en-US" sz="3200" dirty="0" smtClean="0">
                <a:latin typeface="Times New Roman" panose="02020603050405020304" pitchFamily="18" charset="0"/>
                <a:cs typeface="Times New Roman" panose="02020603050405020304" pitchFamily="18" charset="0"/>
              </a:rPr>
              <a:t>	</a:t>
            </a:r>
            <a:r>
              <a:rPr lang="uz-Cyrl-UZ" sz="3200" dirty="0" smtClean="0">
                <a:latin typeface="Times New Roman" panose="02020603050405020304" pitchFamily="18" charset="0"/>
                <a:cs typeface="Times New Roman" panose="02020603050405020304" pitchFamily="18" charset="0"/>
              </a:rPr>
              <a:t>Atmosfera </a:t>
            </a:r>
            <a:r>
              <a:rPr lang="en-US" sz="3200" dirty="0">
                <a:latin typeface="Times New Roman" panose="02020603050405020304" pitchFamily="18" charset="0"/>
                <a:cs typeface="Times New Roman" panose="02020603050405020304" pitchFamily="18" charset="0"/>
              </a:rPr>
              <a:t>-</a:t>
            </a:r>
            <a:r>
              <a:rPr lang="uz-Cyrl-UZ" sz="3200" dirty="0">
                <a:latin typeface="Times New Roman" panose="02020603050405020304" pitchFamily="18" charset="0"/>
                <a:cs typeface="Times New Roman" panose="02020603050405020304" pitchFamily="18" charset="0"/>
              </a:rPr>
              <a:t>deb  Yerni  ultrabinafsha  nurlardan  va  haroratni keskin  oʹzgarishlaridan saqlab turuvchi gazsimon  qobiqqa aytiladi. Tashqi va ichki faktorlar taʹsiri ostida atmosferada doimo gidrodinamik, issiqlik, elektromagnit, kimiyoviy, fotokimyoviy  va  boshqa  jarayonlar  sodir  boʹlib  turadi  va  ularga atmosfera havosining bosimi, harorati, oqimlarning yoʹnalish tezligi va x.k. bogʹliqdir.</a:t>
            </a:r>
            <a:endParaRPr lang="ru-RU" sz="3200" dirty="0">
              <a:latin typeface="Times New Roman" panose="02020603050405020304" pitchFamily="18" charset="0"/>
              <a:cs typeface="Times New Roman" panose="02020603050405020304" pitchFamily="18" charset="0"/>
            </a:endParaRPr>
          </a:p>
          <a:p>
            <a:pPr>
              <a:lnSpc>
                <a:spcPct val="150000"/>
              </a:lnSpc>
            </a:pP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5142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a:latin typeface="Times New Roman" panose="02020603050405020304" pitchFamily="18" charset="0"/>
                <a:cs typeface="Times New Roman" panose="02020603050405020304" pitchFamily="18" charset="0"/>
              </a:rPr>
              <a:t>Atmosferani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shartli</a:t>
            </a:r>
            <a:r>
              <a:rPr lang="en-US" dirty="0">
                <a:latin typeface="Times New Roman" panose="02020603050405020304" pitchFamily="18" charset="0"/>
                <a:cs typeface="Times New Roman" panose="02020603050405020304" pitchFamily="18" charset="0"/>
              </a:rPr>
              <a:t> 5 </a:t>
            </a:r>
            <a:r>
              <a:rPr lang="en-US" dirty="0" err="1">
                <a:latin typeface="Times New Roman" panose="02020603050405020304" pitchFamily="18" charset="0"/>
                <a:cs typeface="Times New Roman" panose="02020603050405020304" pitchFamily="18" charset="0"/>
              </a:rPr>
              <a:t>qatlamga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ajratiladi</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lnSpcReduction="10000"/>
          </a:bodyPr>
          <a:lstStyle/>
          <a:p>
            <a:pPr marL="0" indent="0">
              <a:lnSpc>
                <a:spcPct val="150000"/>
              </a:lnSpc>
              <a:buNone/>
            </a:pPr>
            <a:r>
              <a:rPr lang="en-US" b="1" dirty="0" smtClean="0"/>
              <a:t>	</a:t>
            </a:r>
            <a:r>
              <a:rPr lang="en-US" sz="3200" b="1" dirty="0" smtClean="0">
                <a:latin typeface="Times New Roman" panose="02020603050405020304" pitchFamily="18" charset="0"/>
                <a:cs typeface="Times New Roman" panose="02020603050405020304" pitchFamily="18" charset="0"/>
              </a:rPr>
              <a:t>1</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Troposfera</a:t>
            </a:r>
            <a:r>
              <a:rPr lang="en-US" sz="3200" dirty="0">
                <a:latin typeface="Times New Roman" panose="02020603050405020304" pitchFamily="18" charset="0"/>
                <a:cs typeface="Times New Roman" panose="02020603050405020304" pitchFamily="18" charset="0"/>
              </a:rPr>
              <a:t> </a:t>
            </a:r>
            <a:r>
              <a:rPr lang="de-DE" sz="3200" dirty="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Yerga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yaqin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joylashgan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atmosfera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qavati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boʹlib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qalinligi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ekvator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tepasida</a:t>
            </a:r>
            <a:r>
              <a:rPr lang="en-US" sz="3200" dirty="0">
                <a:latin typeface="Times New Roman" panose="02020603050405020304" pitchFamily="18" charset="0"/>
                <a:cs typeface="Times New Roman" panose="02020603050405020304" pitchFamily="18" charset="0"/>
              </a:rPr>
              <a:t> 16-18 km.ni, </a:t>
            </a:r>
            <a:r>
              <a:rPr lang="en-US" sz="3200" dirty="0" err="1">
                <a:latin typeface="Times New Roman" panose="02020603050405020304" pitchFamily="18" charset="0"/>
                <a:cs typeface="Times New Roman" panose="02020603050405020304" pitchFamily="18" charset="0"/>
              </a:rPr>
              <a:t>qutb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tepasida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esa</a:t>
            </a:r>
            <a:r>
              <a:rPr lang="en-US" sz="3200" dirty="0">
                <a:latin typeface="Times New Roman" panose="02020603050405020304" pitchFamily="18" charset="0"/>
                <a:cs typeface="Times New Roman" panose="02020603050405020304" pitchFamily="18" charset="0"/>
              </a:rPr>
              <a:t>, 7-9 km.ni </a:t>
            </a:r>
            <a:r>
              <a:rPr lang="en-US" sz="3200" dirty="0" err="1">
                <a:latin typeface="Times New Roman" panose="02020603050405020304" pitchFamily="18" charset="0"/>
                <a:cs typeface="Times New Roman" panose="02020603050405020304" pitchFamily="18" charset="0"/>
              </a:rPr>
              <a:t>tashkil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yetadi</a:t>
            </a:r>
            <a:r>
              <a:rPr lang="en-US" sz="3200" dirty="0">
                <a:latin typeface="Times New Roman" panose="02020603050405020304" pitchFamily="18" charset="0"/>
                <a:cs typeface="Times New Roman" panose="02020603050405020304" pitchFamily="18" charset="0"/>
              </a:rPr>
              <a:t>. Bu </a:t>
            </a:r>
            <a:r>
              <a:rPr lang="en-US" sz="3200" dirty="0" err="1">
                <a:latin typeface="Times New Roman" panose="02020603050405020304" pitchFamily="18" charset="0"/>
                <a:cs typeface="Times New Roman" panose="02020603050405020304" pitchFamily="18" charset="0"/>
              </a:rPr>
              <a:t>qavatda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atmosfera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havosining</a:t>
            </a:r>
            <a:r>
              <a:rPr lang="en-US" sz="3200" dirty="0">
                <a:latin typeface="Times New Roman" panose="02020603050405020304" pitchFamily="18" charset="0"/>
                <a:cs typeface="Times New Roman" panose="02020603050405020304" pitchFamily="18" charset="0"/>
              </a:rPr>
              <a:t> 80% </a:t>
            </a:r>
            <a:r>
              <a:rPr lang="en-US" sz="3200" dirty="0" err="1">
                <a:latin typeface="Times New Roman" panose="02020603050405020304" pitchFamily="18" charset="0"/>
                <a:cs typeface="Times New Roman" panose="02020603050405020304" pitchFamily="18" charset="0"/>
              </a:rPr>
              <a:t>joylashgan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boʹlib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asosiy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ob-havo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oʹzgarishlari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yerda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hosil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boʹladi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Havoning</a:t>
            </a:r>
            <a:r>
              <a:rPr lang="en-US" sz="3200" dirty="0">
                <a:latin typeface="Times New Roman" panose="02020603050405020304" pitchFamily="18" charset="0"/>
                <a:cs typeface="Times New Roman" panose="02020603050405020304" pitchFamily="18" charset="0"/>
              </a:rPr>
              <a:t> </a:t>
            </a:r>
            <a:r>
              <a:rPr lang="uz-Cyrl-UZ" sz="3200" dirty="0">
                <a:latin typeface="Times New Roman" panose="02020603050405020304" pitchFamily="18" charset="0"/>
                <a:cs typeface="Times New Roman" panose="02020603050405020304" pitchFamily="18" charset="0"/>
              </a:rPr>
              <a:t>harorati</a:t>
            </a:r>
            <a:r>
              <a:rPr lang="en-US" sz="3200" dirty="0">
                <a:latin typeface="Times New Roman" panose="02020603050405020304" pitchFamily="18" charset="0"/>
                <a:cs typeface="Times New Roman" panose="02020603050405020304" pitchFamily="18" charset="0"/>
              </a:rPr>
              <a:t> - 70°C </a:t>
            </a:r>
            <a:r>
              <a:rPr lang="en-US" sz="3200" dirty="0" err="1">
                <a:latin typeface="Times New Roman" panose="02020603050405020304" pitchFamily="18" charset="0"/>
                <a:cs typeface="Times New Roman" panose="02020603050405020304" pitchFamily="18" charset="0"/>
              </a:rPr>
              <a:t>gacha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yetadi</a:t>
            </a:r>
            <a:r>
              <a:rPr lang="en-US" sz="3200" dirty="0">
                <a:latin typeface="Times New Roman" panose="02020603050405020304" pitchFamily="18" charset="0"/>
                <a:cs typeface="Times New Roman" panose="02020603050405020304" pitchFamily="18" charset="0"/>
              </a:rPr>
              <a:t>. Bu </a:t>
            </a:r>
            <a:r>
              <a:rPr lang="en-US" sz="3200" dirty="0" err="1">
                <a:latin typeface="Times New Roman" panose="02020603050405020304" pitchFamily="18" charset="0"/>
                <a:cs typeface="Times New Roman" panose="02020603050405020304" pitchFamily="18" charset="0"/>
              </a:rPr>
              <a:t>qatlamda</a:t>
            </a:r>
            <a:r>
              <a:rPr lang="en-US" sz="3200" dirty="0">
                <a:latin typeface="Times New Roman" panose="02020603050405020304" pitchFamily="18" charset="0"/>
                <a:cs typeface="Times New Roman" panose="02020603050405020304" pitchFamily="18" charset="0"/>
              </a:rPr>
              <a:t> 8% </a:t>
            </a:r>
            <a:r>
              <a:rPr lang="en-US" sz="3200" dirty="0" err="1">
                <a:latin typeface="Times New Roman" panose="02020603050405020304" pitchFamily="18" charset="0"/>
                <a:cs typeface="Times New Roman" panose="02020603050405020304" pitchFamily="18" charset="0"/>
              </a:rPr>
              <a:t>namlik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bordir</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a:p>
            <a:pPr>
              <a:lnSpc>
                <a:spcPct val="150000"/>
              </a:lnSpc>
            </a:pP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523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296785"/>
            <a:ext cx="10515600" cy="4880178"/>
          </a:xfrm>
        </p:spPr>
        <p:txBody>
          <a:bodyPr>
            <a:normAutofit lnSpcReduction="10000"/>
          </a:bodyPr>
          <a:lstStyle/>
          <a:p>
            <a:pPr marL="0" indent="0">
              <a:lnSpc>
                <a:spcPct val="150000"/>
              </a:lnSpc>
              <a:buNone/>
            </a:pPr>
            <a:r>
              <a:rPr lang="en-US" sz="3600" b="1" dirty="0" smtClean="0">
                <a:latin typeface="Times New Roman" panose="02020603050405020304" pitchFamily="18" charset="0"/>
                <a:cs typeface="Times New Roman" panose="02020603050405020304" pitchFamily="18" charset="0"/>
              </a:rPr>
              <a:t>	2</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Stratosfera</a:t>
            </a:r>
            <a:r>
              <a:rPr lang="en-US" sz="3600" dirty="0">
                <a:latin typeface="Times New Roman" panose="02020603050405020304" pitchFamily="18" charset="0"/>
                <a:cs typeface="Times New Roman" panose="02020603050405020304" pitchFamily="18" charset="0"/>
              </a:rPr>
              <a:t> </a:t>
            </a:r>
            <a:r>
              <a:rPr lang="de-DE" sz="3600" dirty="0">
                <a:latin typeface="Times New Roman" panose="02020603050405020304" pitchFamily="18" charset="0"/>
                <a:cs typeface="Times New Roman" panose="02020603050405020304" pitchFamily="18" charset="0"/>
              </a:rPr>
              <a:t>–</a:t>
            </a:r>
            <a:r>
              <a:rPr lang="en-US" sz="3600" dirty="0">
                <a:latin typeface="Times New Roman" panose="02020603050405020304" pitchFamily="18" charset="0"/>
                <a:cs typeface="Times New Roman" panose="02020603050405020304" pitchFamily="18" charset="0"/>
              </a:rPr>
              <a:t>  50-60 </a:t>
            </a:r>
            <a:r>
              <a:rPr lang="en-US" sz="3600" dirty="0" err="1">
                <a:latin typeface="Times New Roman" panose="02020603050405020304" pitchFamily="18" charset="0"/>
                <a:cs typeface="Times New Roman" panose="02020603050405020304" pitchFamily="18" charset="0"/>
              </a:rPr>
              <a:t>km.gacha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masofada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joylashgan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boʹlib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yerda</a:t>
            </a:r>
            <a:r>
              <a:rPr lang="en-US" sz="3600" dirty="0">
                <a:latin typeface="Times New Roman" panose="02020603050405020304" pitchFamily="18" charset="0"/>
                <a:cs typeface="Times New Roman" panose="02020603050405020304" pitchFamily="18" charset="0"/>
              </a:rPr>
              <a:t> 5% </a:t>
            </a:r>
            <a:r>
              <a:rPr lang="en-US" sz="3600" dirty="0" err="1">
                <a:latin typeface="Times New Roman" panose="02020603050405020304" pitchFamily="18" charset="0"/>
                <a:cs typeface="Times New Roman" panose="02020603050405020304" pitchFamily="18" charset="0"/>
              </a:rPr>
              <a:t>atmosfera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havosi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bordir</a:t>
            </a:r>
            <a:r>
              <a:rPr lang="en-US" sz="3600" dirty="0">
                <a:latin typeface="Times New Roman" panose="02020603050405020304" pitchFamily="18" charset="0"/>
                <a:cs typeface="Times New Roman" panose="02020603050405020304" pitchFamily="18" charset="0"/>
              </a:rPr>
              <a:t>. Bu </a:t>
            </a:r>
            <a:r>
              <a:rPr lang="en-US" sz="3600" dirty="0" err="1">
                <a:latin typeface="Times New Roman" panose="02020603050405020304" pitchFamily="18" charset="0"/>
                <a:cs typeface="Times New Roman" panose="02020603050405020304" pitchFamily="18" charset="0"/>
              </a:rPr>
              <a:t>qatlamda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havoning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tezligi</a:t>
            </a:r>
            <a:r>
              <a:rPr lang="en-US" sz="3600" dirty="0">
                <a:latin typeface="Times New Roman" panose="02020603050405020304" pitchFamily="18" charset="0"/>
                <a:cs typeface="Times New Roman" panose="02020603050405020304" pitchFamily="18" charset="0"/>
              </a:rPr>
              <a:t> 100 km (</a:t>
            </a:r>
            <a:r>
              <a:rPr lang="en-US" sz="3600" dirty="0" err="1">
                <a:latin typeface="Times New Roman" panose="02020603050405020304" pitchFamily="18" charset="0"/>
                <a:cs typeface="Times New Roman" panose="02020603050405020304" pitchFamily="18" charset="0"/>
              </a:rPr>
              <a:t>soat</a:t>
            </a:r>
            <a:r>
              <a:rPr lang="en-US" sz="3600" dirty="0">
                <a:latin typeface="Times New Roman" panose="02020603050405020304" pitchFamily="18" charset="0"/>
                <a:cs typeface="Times New Roman" panose="02020603050405020304" pitchFamily="18" charset="0"/>
              </a:rPr>
              <a:t>) </a:t>
            </a:r>
            <a:r>
              <a:rPr lang="uz-Cyrl-UZ" sz="3600" dirty="0">
                <a:latin typeface="Times New Roman" panose="02020603050405020304" pitchFamily="18" charset="0"/>
                <a:cs typeface="Times New Roman" panose="02020603050405020304" pitchFamily="18" charset="0"/>
              </a:rPr>
              <a:t>harorat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xar</a:t>
            </a:r>
            <a:r>
              <a:rPr lang="en-US" sz="3600" dirty="0">
                <a:latin typeface="Times New Roman" panose="02020603050405020304" pitchFamily="18" charset="0"/>
                <a:cs typeface="Times New Roman" panose="02020603050405020304" pitchFamily="18" charset="0"/>
              </a:rPr>
              <a:t> 1 </a:t>
            </a:r>
            <a:r>
              <a:rPr lang="en-US" sz="3600" dirty="0" err="1">
                <a:latin typeface="Times New Roman" panose="02020603050405020304" pitchFamily="18" charset="0"/>
                <a:cs typeface="Times New Roman" panose="02020603050405020304" pitchFamily="18" charset="0"/>
              </a:rPr>
              <a:t>km.da</a:t>
            </a:r>
            <a:r>
              <a:rPr lang="en-US" sz="3600" dirty="0">
                <a:latin typeface="Times New Roman" panose="02020603050405020304" pitchFamily="18" charset="0"/>
                <a:cs typeface="Times New Roman" panose="02020603050405020304" pitchFamily="18" charset="0"/>
              </a:rPr>
              <a:t> 1-2°C </a:t>
            </a:r>
            <a:r>
              <a:rPr lang="en-US" sz="3600" dirty="0" err="1">
                <a:latin typeface="Times New Roman" panose="02020603050405020304" pitchFamily="18" charset="0"/>
                <a:cs typeface="Times New Roman" panose="02020603050405020304" pitchFamily="18" charset="0"/>
              </a:rPr>
              <a:t>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oshib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boradi</a:t>
            </a:r>
            <a:r>
              <a:rPr lang="en-US" sz="3600" dirty="0">
                <a:latin typeface="Times New Roman" panose="02020603050405020304" pitchFamily="18" charset="0"/>
                <a:cs typeface="Times New Roman" panose="02020603050405020304" pitchFamily="18" charset="0"/>
              </a:rPr>
              <a:t>. Bu </a:t>
            </a:r>
            <a:r>
              <a:rPr lang="en-US" sz="3600" dirty="0" err="1">
                <a:latin typeface="Times New Roman" panose="02020603050405020304" pitchFamily="18" charset="0"/>
                <a:cs typeface="Times New Roman" panose="02020603050405020304" pitchFamily="18" charset="0"/>
              </a:rPr>
              <a:t>qatlamda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qalinligi</a:t>
            </a:r>
            <a:r>
              <a:rPr lang="en-US" sz="3600" dirty="0">
                <a:latin typeface="Times New Roman" panose="02020603050405020304" pitchFamily="18" charset="0"/>
                <a:cs typeface="Times New Roman" panose="02020603050405020304" pitchFamily="18" charset="0"/>
              </a:rPr>
              <a:t> 3-4 mm.ga </a:t>
            </a:r>
            <a:r>
              <a:rPr lang="en-US" sz="3600" dirty="0" err="1">
                <a:latin typeface="Times New Roman" panose="02020603050405020304" pitchFamily="18" charset="0"/>
                <a:cs typeface="Times New Roman" panose="02020603050405020304" pitchFamily="18" charset="0"/>
              </a:rPr>
              <a:t>teng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boʹlgan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ozon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qatlami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joylashgandir</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a:lnSpc>
                <a:spcPct val="150000"/>
              </a:lnSpc>
            </a:pP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530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972589"/>
            <a:ext cx="10515600" cy="5204374"/>
          </a:xfrm>
        </p:spPr>
        <p:txBody>
          <a:bodyPr/>
          <a:lstStyle/>
          <a:p>
            <a:pPr marL="0" indent="0">
              <a:lnSpc>
                <a:spcPct val="150000"/>
              </a:lnSpc>
              <a:buNone/>
            </a:pPr>
            <a:r>
              <a:rPr lang="en-US" b="1" dirty="0" smtClean="0"/>
              <a:t>	</a:t>
            </a:r>
            <a:r>
              <a:rPr lang="en-US" sz="4800" b="1" dirty="0" smtClean="0">
                <a:latin typeface="Times New Roman" panose="02020603050405020304" pitchFamily="18" charset="0"/>
                <a:cs typeface="Times New Roman" panose="02020603050405020304" pitchFamily="18" charset="0"/>
              </a:rPr>
              <a:t>3</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Mezosfera</a:t>
            </a:r>
            <a:r>
              <a:rPr lang="en-US" sz="4800" dirty="0">
                <a:latin typeface="Times New Roman" panose="02020603050405020304" pitchFamily="18" charset="0"/>
                <a:cs typeface="Times New Roman" panose="02020603050405020304" pitchFamily="18" charset="0"/>
              </a:rPr>
              <a:t> </a:t>
            </a:r>
            <a:r>
              <a:rPr lang="de-DE" sz="4800" dirty="0">
                <a:latin typeface="Times New Roman" panose="02020603050405020304" pitchFamily="18" charset="0"/>
                <a:cs typeface="Times New Roman" panose="02020603050405020304" pitchFamily="18" charset="0"/>
              </a:rPr>
              <a:t>–</a:t>
            </a:r>
            <a:r>
              <a:rPr lang="en-US" sz="4800" dirty="0">
                <a:latin typeface="Times New Roman" panose="02020603050405020304" pitchFamily="18" charset="0"/>
                <a:cs typeface="Times New Roman" panose="02020603050405020304" pitchFamily="18" charset="0"/>
              </a:rPr>
              <a:t>80 </a:t>
            </a:r>
            <a:r>
              <a:rPr lang="en-US" sz="4800" dirty="0" err="1">
                <a:latin typeface="Times New Roman" panose="02020603050405020304" pitchFamily="18" charset="0"/>
                <a:cs typeface="Times New Roman" panose="02020603050405020304" pitchFamily="18" charset="0"/>
              </a:rPr>
              <a:t>km.gacha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masofani</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egallaydi</a:t>
            </a:r>
            <a:r>
              <a:rPr lang="en-US" sz="4800" dirty="0">
                <a:latin typeface="Times New Roman" panose="02020603050405020304" pitchFamily="18" charset="0"/>
                <a:cs typeface="Times New Roman" panose="02020603050405020304" pitchFamily="18" charset="0"/>
              </a:rPr>
              <a:t>. Bu </a:t>
            </a:r>
            <a:r>
              <a:rPr lang="en-US" sz="4800" dirty="0" err="1">
                <a:latin typeface="Times New Roman" panose="02020603050405020304" pitchFamily="18" charset="0"/>
                <a:cs typeface="Times New Roman" panose="02020603050405020304" pitchFamily="18" charset="0"/>
              </a:rPr>
              <a:t>yerda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Yerdan</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uzoq</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lasha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borgan</a:t>
            </a:r>
            <a:r>
              <a:rPr lang="en-US" sz="4800" dirty="0">
                <a:latin typeface="Times New Roman" panose="02020603050405020304" pitchFamily="18" charset="0"/>
                <a:cs typeface="Times New Roman" panose="02020603050405020304" pitchFamily="18" charset="0"/>
              </a:rPr>
              <a:t> sari </a:t>
            </a:r>
            <a:r>
              <a:rPr lang="uz-Cyrl-UZ" sz="4800" dirty="0">
                <a:latin typeface="Times New Roman" panose="02020603050405020304" pitchFamily="18" charset="0"/>
                <a:cs typeface="Times New Roman" panose="02020603050405020304" pitchFamily="18" charset="0"/>
              </a:rPr>
              <a:t>harorat</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kamaya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borib</a:t>
            </a:r>
            <a:r>
              <a:rPr lang="en-US" sz="4800" dirty="0">
                <a:latin typeface="Times New Roman" panose="02020603050405020304" pitchFamily="18" charset="0"/>
                <a:cs typeface="Times New Roman" panose="02020603050405020304" pitchFamily="18" charset="0"/>
              </a:rPr>
              <a:t> - 76°C </a:t>
            </a:r>
            <a:r>
              <a:rPr lang="en-US" sz="4800" dirty="0" err="1">
                <a:latin typeface="Times New Roman" panose="02020603050405020304" pitchFamily="18" charset="0"/>
                <a:cs typeface="Times New Roman" panose="02020603050405020304" pitchFamily="18" charset="0"/>
              </a:rPr>
              <a:t>ga</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yetadi</a:t>
            </a:r>
            <a:r>
              <a:rPr lang="en-US" sz="4800" dirty="0">
                <a:latin typeface="Times New Roman" panose="02020603050405020304" pitchFamily="18" charset="0"/>
                <a:cs typeface="Times New Roman" panose="02020603050405020304" pitchFamily="18" charset="0"/>
              </a:rPr>
              <a:t>.</a:t>
            </a:r>
            <a:endParaRPr lang="ru-RU" sz="4800" dirty="0">
              <a:latin typeface="Times New Roman" panose="02020603050405020304" pitchFamily="18" charset="0"/>
              <a:cs typeface="Times New Roman" panose="02020603050405020304" pitchFamily="18" charset="0"/>
            </a:endParaRPr>
          </a:p>
          <a:p>
            <a:pPr>
              <a:lnSpc>
                <a:spcPct val="150000"/>
              </a:lnSpc>
            </a:pP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930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806335"/>
            <a:ext cx="10515600" cy="4763192"/>
          </a:xfrm>
        </p:spPr>
        <p:txBody>
          <a:bodyPr>
            <a:normAutofit/>
          </a:bodyPr>
          <a:lstStyle/>
          <a:p>
            <a:pPr marL="457200" lvl="1" indent="0">
              <a:lnSpc>
                <a:spcPct val="150000"/>
              </a:lnSpc>
              <a:buNone/>
            </a:pPr>
            <a:r>
              <a:rPr lang="en-US" sz="4000" b="1" dirty="0" smtClean="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4. </a:t>
            </a:r>
            <a:r>
              <a:rPr lang="en-US" sz="4400" b="1" dirty="0" err="1" smtClean="0">
                <a:latin typeface="Times New Roman" panose="02020603050405020304" pitchFamily="18" charset="0"/>
                <a:cs typeface="Times New Roman" panose="02020603050405020304" pitchFamily="18" charset="0"/>
              </a:rPr>
              <a:t>Termosfera</a:t>
            </a:r>
            <a:r>
              <a:rPr lang="en-US" sz="4400" dirty="0" smtClean="0">
                <a:latin typeface="Times New Roman" panose="02020603050405020304" pitchFamily="18" charset="0"/>
                <a:cs typeface="Times New Roman" panose="02020603050405020304" pitchFamily="18" charset="0"/>
              </a:rPr>
              <a:t> </a:t>
            </a:r>
            <a:r>
              <a:rPr lang="de-DE" sz="4400" dirty="0">
                <a:latin typeface="Times New Roman" panose="02020603050405020304" pitchFamily="18" charset="0"/>
                <a:cs typeface="Times New Roman" panose="02020603050405020304" pitchFamily="18" charset="0"/>
              </a:rPr>
              <a:t>–</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bu</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qatlamda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doimo</a:t>
            </a:r>
            <a:r>
              <a:rPr lang="en-US" sz="4400" dirty="0">
                <a:latin typeface="Times New Roman" panose="02020603050405020304" pitchFamily="18" charset="0"/>
                <a:cs typeface="Times New Roman" panose="02020603050405020304" pitchFamily="18" charset="0"/>
              </a:rPr>
              <a:t> </a:t>
            </a:r>
            <a:r>
              <a:rPr lang="uz-Cyrl-UZ" sz="4400" dirty="0">
                <a:latin typeface="Times New Roman" panose="02020603050405020304" pitchFamily="18" charset="0"/>
                <a:cs typeface="Times New Roman" panose="02020603050405020304" pitchFamily="18" charset="0"/>
              </a:rPr>
              <a:t>harorat</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ortib</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boradi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havoning</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tozaligi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esa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juda</a:t>
            </a:r>
            <a:r>
              <a:rPr lang="en-US" sz="4400" dirty="0">
                <a:latin typeface="Times New Roman" panose="02020603050405020304" pitchFamily="18" charset="0"/>
                <a:cs typeface="Times New Roman" panose="02020603050405020304" pitchFamily="18" charset="0"/>
              </a:rPr>
              <a:t> past </a:t>
            </a:r>
            <a:r>
              <a:rPr lang="en-US" sz="4400" dirty="0" err="1">
                <a:latin typeface="Times New Roman" panose="02020603050405020304" pitchFamily="18" charset="0"/>
                <a:cs typeface="Times New Roman" panose="02020603050405020304" pitchFamily="18" charset="0"/>
              </a:rPr>
              <a:t>boʹladi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800 </a:t>
            </a:r>
            <a:r>
              <a:rPr lang="en-US" sz="4400" dirty="0" err="1">
                <a:latin typeface="Times New Roman" panose="02020603050405020304" pitchFamily="18" charset="0"/>
                <a:cs typeface="Times New Roman" panose="02020603050405020304" pitchFamily="18" charset="0"/>
              </a:rPr>
              <a:t>km.gacha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masofani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yegallaydi</a:t>
            </a:r>
            <a:r>
              <a:rPr lang="en-US" sz="4400" dirty="0">
                <a:latin typeface="Times New Roman" panose="02020603050405020304" pitchFamily="18" charset="0"/>
                <a:cs typeface="Times New Roman" panose="02020603050405020304" pitchFamily="18" charset="0"/>
              </a:rPr>
              <a:t>.</a:t>
            </a: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7104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73084"/>
            <a:ext cx="10515600" cy="5403879"/>
          </a:xfrm>
        </p:spPr>
        <p:txBody>
          <a:bodyPr/>
          <a:lstStyle/>
          <a:p>
            <a:pPr marL="0" indent="0">
              <a:buNone/>
            </a:pPr>
            <a:r>
              <a:rPr lang="en-US" sz="4000" b="1" dirty="0">
                <a:latin typeface="Times New Roman" panose="02020603050405020304" pitchFamily="18" charset="0"/>
                <a:cs typeface="Times New Roman" panose="02020603050405020304" pitchFamily="18" charset="0"/>
              </a:rPr>
              <a:t>5. </a:t>
            </a:r>
            <a:r>
              <a:rPr lang="en-US" sz="4000" b="1" dirty="0" err="1">
                <a:latin typeface="Times New Roman" panose="02020603050405020304" pitchFamily="18" charset="0"/>
                <a:cs typeface="Times New Roman" panose="02020603050405020304" pitchFamily="18" charset="0"/>
              </a:rPr>
              <a:t>Ekzosfera</a:t>
            </a:r>
            <a:r>
              <a:rPr lang="en-US" sz="4000" dirty="0">
                <a:latin typeface="Times New Roman" panose="02020603050405020304" pitchFamily="18" charset="0"/>
                <a:cs typeface="Times New Roman" panose="02020603050405020304" pitchFamily="18" charset="0"/>
              </a:rPr>
              <a:t> </a:t>
            </a:r>
            <a:r>
              <a:rPr lang="de-DE" sz="4000" dirty="0">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atmosferaning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yeng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yuqori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qatlami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boʹlib</a:t>
            </a:r>
            <a:r>
              <a:rPr lang="en-US" sz="4000" dirty="0">
                <a:latin typeface="Times New Roman" panose="02020603050405020304" pitchFamily="18" charset="0"/>
                <a:cs typeface="Times New Roman" panose="02020603050405020304" pitchFamily="18" charset="0"/>
              </a:rPr>
              <a:t>, 800 km. </a:t>
            </a:r>
            <a:r>
              <a:rPr lang="en-US" sz="4000" dirty="0" err="1">
                <a:latin typeface="Times New Roman" panose="02020603050405020304" pitchFamily="18" charset="0"/>
                <a:cs typeface="Times New Roman" panose="02020603050405020304" pitchFamily="18" charset="0"/>
              </a:rPr>
              <a:t>dan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yuqori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masofalarni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egallaydi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951018" y="2419003"/>
            <a:ext cx="6027247" cy="3158837"/>
          </a:xfrm>
          <a:prstGeom prst="rect">
            <a:avLst/>
          </a:prstGeom>
          <a:noFill/>
          <a:ln>
            <a:noFill/>
          </a:ln>
        </p:spPr>
      </p:pic>
    </p:spTree>
    <p:extLst>
      <p:ext uri="{BB962C8B-B14F-4D97-AF65-F5344CB8AC3E}">
        <p14:creationId xmlns:p14="http://schemas.microsoft.com/office/powerpoint/2010/main" val="1712889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399" y="623456"/>
            <a:ext cx="10174779" cy="897773"/>
          </a:xfrm>
        </p:spPr>
        <p:txBody>
          <a:bodyPr>
            <a:noAutofit/>
          </a:bodyPr>
          <a:lstStyle/>
          <a:p>
            <a:pPr algn="ctr"/>
            <a:r>
              <a:rPr lang="en-US" sz="3600" dirty="0" err="1">
                <a:latin typeface="Times New Roman" panose="02020603050405020304" pitchFamily="18" charset="0"/>
                <a:cs typeface="Times New Roman" panose="02020603050405020304" pitchFamily="18" charset="0"/>
              </a:rPr>
              <a:t>Atmosferadagi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toza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havoning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tarkibi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quyidagichadir</a:t>
            </a:r>
            <a:r>
              <a:rPr lang="en-US" sz="3600" dirty="0">
                <a:latin typeface="Times New Roman" panose="02020603050405020304" pitchFamily="18" charset="0"/>
                <a:cs typeface="Times New Roman" panose="02020603050405020304" pitchFamily="18" charset="0"/>
              </a:rPr>
              <a:t>:</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574639547"/>
              </p:ext>
            </p:extLst>
          </p:nvPr>
        </p:nvGraphicFramePr>
        <p:xfrm>
          <a:off x="1363286" y="1885319"/>
          <a:ext cx="8620297" cy="4690688"/>
        </p:xfrm>
        <a:graphic>
          <a:graphicData uri="http://schemas.openxmlformats.org/drawingml/2006/table">
            <a:tbl>
              <a:tblPr firstRow="1" firstCol="1" bandRow="1">
                <a:tableStyleId>{5C22544A-7EE6-4342-B048-85BDC9FD1C3A}</a:tableStyleId>
              </a:tblPr>
              <a:tblGrid>
                <a:gridCol w="3481018">
                  <a:extLst>
                    <a:ext uri="{9D8B030D-6E8A-4147-A177-3AD203B41FA5}">
                      <a16:colId xmlns:a16="http://schemas.microsoft.com/office/drawing/2014/main" val="2357343096"/>
                    </a:ext>
                  </a:extLst>
                </a:gridCol>
                <a:gridCol w="2507289">
                  <a:extLst>
                    <a:ext uri="{9D8B030D-6E8A-4147-A177-3AD203B41FA5}">
                      <a16:colId xmlns:a16="http://schemas.microsoft.com/office/drawing/2014/main" val="933021862"/>
                    </a:ext>
                  </a:extLst>
                </a:gridCol>
                <a:gridCol w="2631990">
                  <a:extLst>
                    <a:ext uri="{9D8B030D-6E8A-4147-A177-3AD203B41FA5}">
                      <a16:colId xmlns:a16="http://schemas.microsoft.com/office/drawing/2014/main" val="2052952065"/>
                    </a:ext>
                  </a:extLst>
                </a:gridCol>
              </a:tblGrid>
              <a:tr h="575888">
                <a:tc>
                  <a:txBody>
                    <a:bodyPr/>
                    <a:lstStyle/>
                    <a:p>
                      <a:pPr algn="ctr">
                        <a:lnSpc>
                          <a:spcPct val="150000"/>
                        </a:lnSpc>
                        <a:spcAft>
                          <a:spcPts val="0"/>
                        </a:spcAft>
                      </a:pPr>
                      <a:r>
                        <a:rPr lang="ru-RU" sz="2000" dirty="0" err="1">
                          <a:effectLst/>
                          <a:latin typeface="Times New Roman" panose="02020603050405020304" pitchFamily="18" charset="0"/>
                          <a:cs typeface="Times New Roman" panose="02020603050405020304" pitchFamily="18" charset="0"/>
                        </a:rPr>
                        <a:t>Modda</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Kimyoviy</a:t>
                      </a:r>
                      <a:r>
                        <a:rPr lang="en-US" sz="2000" dirty="0">
                          <a:effectLst/>
                          <a:latin typeface="Times New Roman" panose="02020603050405020304" pitchFamily="18" charset="0"/>
                          <a:cs typeface="Times New Roman" panose="02020603050405020304" pitchFamily="18" charset="0"/>
                        </a:rPr>
                        <a:t> </a:t>
                      </a:r>
                      <a:r>
                        <a:rPr lang="ru-RU" sz="2000" dirty="0" err="1">
                          <a:effectLst/>
                          <a:latin typeface="Times New Roman" panose="02020603050405020304" pitchFamily="18" charset="0"/>
                          <a:cs typeface="Times New Roman" panose="02020603050405020304" pitchFamily="18" charset="0"/>
                        </a:rPr>
                        <a:t>formula</a:t>
                      </a:r>
                      <a:r>
                        <a:rPr lang="en-US" sz="2000" dirty="0" err="1">
                          <a:effectLst/>
                          <a:latin typeface="Times New Roman" panose="02020603050405020304" pitchFamily="18" charset="0"/>
                          <a:cs typeface="Times New Roman" panose="02020603050405020304" pitchFamily="18" charset="0"/>
                        </a:rPr>
                        <a:t>si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2000" dirty="0" err="1">
                          <a:effectLst/>
                          <a:latin typeface="Times New Roman" panose="02020603050405020304" pitchFamily="18" charset="0"/>
                          <a:cs typeface="Times New Roman" panose="02020603050405020304" pitchFamily="18" charset="0"/>
                        </a:rPr>
                        <a:t>Xajmi</a:t>
                      </a:r>
                      <a:r>
                        <a:rPr lang="ru-RU"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30251974"/>
                  </a:ext>
                </a:extLst>
              </a:tr>
              <a:tr h="411756">
                <a:tc>
                  <a:txBody>
                    <a:bodyPr/>
                    <a:lstStyle/>
                    <a:p>
                      <a:pPr algn="just">
                        <a:lnSpc>
                          <a:spcPct val="150000"/>
                        </a:lnSpc>
                        <a:spcAft>
                          <a:spcPts val="0"/>
                        </a:spcAft>
                      </a:pPr>
                      <a:r>
                        <a:rPr lang="ru-RU" sz="2000" dirty="0" err="1">
                          <a:effectLst/>
                          <a:latin typeface="Times New Roman" panose="02020603050405020304" pitchFamily="18" charset="0"/>
                          <a:cs typeface="Times New Roman" panose="02020603050405020304" pitchFamily="18" charset="0"/>
                        </a:rPr>
                        <a:t>Azot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2000" dirty="0">
                          <a:effectLst/>
                          <a:latin typeface="Times New Roman" panose="02020603050405020304" pitchFamily="18" charset="0"/>
                          <a:cs typeface="Times New Roman" panose="02020603050405020304" pitchFamily="18" charset="0"/>
                        </a:rPr>
                        <a:t>N2</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2000" dirty="0">
                          <a:effectLst/>
                          <a:latin typeface="Times New Roman" panose="02020603050405020304" pitchFamily="18" charset="0"/>
                          <a:cs typeface="Times New Roman" panose="02020603050405020304" pitchFamily="18" charset="0"/>
                        </a:rPr>
                        <a:t>78,1</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0400497"/>
                  </a:ext>
                </a:extLst>
              </a:tr>
              <a:tr h="411756">
                <a:tc>
                  <a:txBody>
                    <a:bodyPr/>
                    <a:lstStyle/>
                    <a:p>
                      <a:pPr algn="just">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Kislorod</a:t>
                      </a:r>
                      <a:r>
                        <a:rPr lang="en-US"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O2</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20,93</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91475744"/>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Argon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Ar</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0,93</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9870551"/>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Uglerod (II) oksidi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SO2</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0,03 – 0,04</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52817661"/>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Bodorod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H2</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0,01</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19864012"/>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Geliy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He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0,005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75416909"/>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Neon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Ne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0,00018</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4057456"/>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Kripton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Kr</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0,0001</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5959239"/>
                  </a:ext>
                </a:extLst>
              </a:tr>
              <a:tr h="411756">
                <a:tc>
                  <a:txBody>
                    <a:bodyPr/>
                    <a:lstStyle/>
                    <a:p>
                      <a:pPr algn="just">
                        <a:lnSpc>
                          <a:spcPct val="150000"/>
                        </a:lnSpc>
                        <a:spcAft>
                          <a:spcPts val="0"/>
                        </a:spcAft>
                      </a:pPr>
                      <a:r>
                        <a:rPr lang="en-US" sz="2000">
                          <a:effectLst/>
                          <a:latin typeface="Times New Roman" panose="02020603050405020304" pitchFamily="18" charset="0"/>
                          <a:cs typeface="Times New Roman" panose="02020603050405020304" pitchFamily="18" charset="0"/>
                        </a:rPr>
                        <a:t>Ksenon    </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err="1">
                          <a:effectLst/>
                          <a:latin typeface="Times New Roman" panose="02020603050405020304" pitchFamily="18" charset="0"/>
                          <a:cs typeface="Times New Roman" panose="02020603050405020304" pitchFamily="18" charset="0"/>
                        </a:rPr>
                        <a:t>Xe</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0,00001</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06967831"/>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355989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31767"/>
            <a:ext cx="10515600" cy="5104015"/>
          </a:xfrm>
        </p:spPr>
        <p:txBody>
          <a:bodyPr/>
          <a:lstStyle/>
          <a:p>
            <a:pPr marL="0" indent="0">
              <a:buNone/>
            </a:pP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Yuqoridagi</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keltirilgan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toza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havo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tarkibiga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kirmagan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qanday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begona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modda</a:t>
            </a:r>
            <a:r>
              <a:rPr lang="en-US" sz="4000"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iflosliklar</a:t>
            </a:r>
            <a:r>
              <a:rPr lang="en-US" sz="4000" b="1" dirty="0">
                <a:latin typeface="Times New Roman" panose="02020603050405020304" pitchFamily="18" charset="0"/>
                <a:cs typeface="Times New Roman" panose="02020603050405020304" pitchFamily="18" charset="0"/>
              </a:rPr>
              <a:t> </a:t>
            </a:r>
            <a:r>
              <a:rPr lang="ru-RU" sz="4000" b="1" dirty="0" smtClean="0">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deb </a:t>
            </a:r>
            <a:r>
              <a:rPr lang="en-US" sz="4000" dirty="0" err="1" smtClean="0">
                <a:latin typeface="Times New Roman" panose="02020603050405020304" pitchFamily="18" charset="0"/>
                <a:cs typeface="Times New Roman" panose="02020603050405020304" pitchFamily="18" charset="0"/>
              </a:rPr>
              <a:t>ataladi</a:t>
            </a:r>
            <a:r>
              <a:rPr lang="en-US" sz="4000" b="1" dirty="0" smtClean="0">
                <a:latin typeface="Times New Roman" panose="02020603050405020304" pitchFamily="18" charset="0"/>
                <a:cs typeface="Times New Roman" panose="02020603050405020304" pitchFamily="18" charset="0"/>
              </a:rPr>
              <a:t>.</a:t>
            </a:r>
          </a:p>
          <a:p>
            <a:pPr marL="0" indent="0">
              <a:buNone/>
            </a:pP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Atmosferani</a:t>
            </a:r>
            <a:r>
              <a:rPr lang="en-US" sz="4000" b="1" dirty="0" smtClean="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ifloslantiruvchi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manbalar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Atmosfera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havosi</a:t>
            </a:r>
            <a:r>
              <a:rPr lang="en-US" sz="4000" dirty="0">
                <a:latin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cs typeface="Times New Roman" panose="02020603050405020304" pitchFamily="18" charset="0"/>
              </a:rPr>
              <a:t>2 </a:t>
            </a:r>
            <a:r>
              <a:rPr lang="en-US" sz="4000" dirty="0" err="1">
                <a:latin typeface="Times New Roman" panose="02020603050405020304" pitchFamily="18" charset="0"/>
                <a:cs typeface="Times New Roman" panose="02020603050405020304" pitchFamily="18" charset="0"/>
              </a:rPr>
              <a:t>yoʹl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bilan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ifloslanadi</a:t>
            </a:r>
            <a:r>
              <a:rPr lang="en-US" sz="4000" dirty="0">
                <a:latin typeface="Times New Roman" panose="02020603050405020304" pitchFamily="18" charset="0"/>
                <a:cs typeface="Times New Roman" panose="02020603050405020304" pitchFamily="18" charset="0"/>
              </a:rPr>
              <a:t>: </a:t>
            </a:r>
            <a:endParaRPr lang="en-US" sz="4000" dirty="0" smtClean="0">
              <a:latin typeface="Times New Roman" panose="02020603050405020304" pitchFamily="18" charset="0"/>
              <a:cs typeface="Times New Roman" panose="02020603050405020304" pitchFamily="18" charset="0"/>
            </a:endParaRPr>
          </a:p>
          <a:p>
            <a:r>
              <a:rPr lang="en-US" sz="4000" b="1" i="1" dirty="0" err="1" smtClean="0">
                <a:latin typeface="Times New Roman" panose="02020603050405020304" pitchFamily="18" charset="0"/>
                <a:cs typeface="Times New Roman" panose="02020603050405020304" pitchFamily="18" charset="0"/>
              </a:rPr>
              <a:t>tabiiy</a:t>
            </a:r>
            <a:r>
              <a:rPr lang="en-US" sz="4000" b="1" i="1" dirty="0" smtClean="0">
                <a:latin typeface="Times New Roman" panose="02020603050405020304" pitchFamily="18" charset="0"/>
                <a:cs typeface="Times New Roman" panose="02020603050405020304" pitchFamily="18" charset="0"/>
              </a:rPr>
              <a:t> </a:t>
            </a:r>
          </a:p>
          <a:p>
            <a:r>
              <a:rPr lang="en-US" sz="4000" b="1" i="1" dirty="0" err="1" smtClean="0">
                <a:latin typeface="Times New Roman" panose="02020603050405020304" pitchFamily="18" charset="0"/>
                <a:cs typeface="Times New Roman" panose="02020603050405020304" pitchFamily="18" charset="0"/>
              </a:rPr>
              <a:t>antropogen</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pPr marL="0" indent="0">
              <a:buNone/>
            </a:pPr>
            <a:r>
              <a:rPr lang="en-US" dirty="0"/>
              <a:t> </a:t>
            </a:r>
            <a:endParaRPr lang="ru-RU" dirty="0"/>
          </a:p>
          <a:p>
            <a:endParaRPr lang="ru-RU" dirty="0"/>
          </a:p>
        </p:txBody>
      </p:sp>
    </p:spTree>
    <p:extLst>
      <p:ext uri="{BB962C8B-B14F-4D97-AF65-F5344CB8AC3E}">
        <p14:creationId xmlns:p14="http://schemas.microsoft.com/office/powerpoint/2010/main" val="85490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9298035"/>
              </p:ext>
            </p:extLst>
          </p:nvPr>
        </p:nvGraphicFramePr>
        <p:xfrm>
          <a:off x="1446414" y="831274"/>
          <a:ext cx="9567949" cy="5267427"/>
        </p:xfrm>
        <a:graphic>
          <a:graphicData uri="http://schemas.openxmlformats.org/drawingml/2006/table">
            <a:tbl>
              <a:tblPr firstRow="1" firstCol="1" bandRow="1">
                <a:tableStyleId>{5C22544A-7EE6-4342-B048-85BDC9FD1C3A}</a:tableStyleId>
              </a:tblPr>
              <a:tblGrid>
                <a:gridCol w="3044695">
                  <a:extLst>
                    <a:ext uri="{9D8B030D-6E8A-4147-A177-3AD203B41FA5}">
                      <a16:colId xmlns:a16="http://schemas.microsoft.com/office/drawing/2014/main" val="2635630751"/>
                    </a:ext>
                  </a:extLst>
                </a:gridCol>
                <a:gridCol w="1441169">
                  <a:extLst>
                    <a:ext uri="{9D8B030D-6E8A-4147-A177-3AD203B41FA5}">
                      <a16:colId xmlns:a16="http://schemas.microsoft.com/office/drawing/2014/main" val="3516997921"/>
                    </a:ext>
                  </a:extLst>
                </a:gridCol>
                <a:gridCol w="2439347">
                  <a:extLst>
                    <a:ext uri="{9D8B030D-6E8A-4147-A177-3AD203B41FA5}">
                      <a16:colId xmlns:a16="http://schemas.microsoft.com/office/drawing/2014/main" val="830088964"/>
                    </a:ext>
                  </a:extLst>
                </a:gridCol>
                <a:gridCol w="2642738">
                  <a:extLst>
                    <a:ext uri="{9D8B030D-6E8A-4147-A177-3AD203B41FA5}">
                      <a16:colId xmlns:a16="http://schemas.microsoft.com/office/drawing/2014/main" val="1885018425"/>
                    </a:ext>
                  </a:extLst>
                </a:gridCol>
              </a:tblGrid>
              <a:tr h="256074">
                <a:tc gridSpan="2">
                  <a:txBody>
                    <a:bodyPr/>
                    <a:lstStyle/>
                    <a:p>
                      <a:pPr algn="ctr">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Tabiiy</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tc>
                <a:tc hMerge="1">
                  <a:txBody>
                    <a:bodyPr/>
                    <a:lstStyle/>
                    <a:p>
                      <a:endParaRPr lang="ru-RU"/>
                    </a:p>
                  </a:txBody>
                  <a:tcPr/>
                </a:tc>
                <a:tc gridSpan="2">
                  <a:txBody>
                    <a:bodyPr/>
                    <a:lstStyle/>
                    <a:p>
                      <a:pPr algn="ctr">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Antropogen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tc>
                <a:tc hMerge="1">
                  <a:txBody>
                    <a:bodyPr/>
                    <a:lstStyle/>
                    <a:p>
                      <a:endParaRPr lang="ru-RU"/>
                    </a:p>
                  </a:txBody>
                  <a:tcPr/>
                </a:tc>
                <a:extLst>
                  <a:ext uri="{0D108BD9-81ED-4DB2-BD59-A6C34878D82A}">
                    <a16:rowId xmlns:a16="http://schemas.microsoft.com/office/drawing/2014/main" val="3246282826"/>
                  </a:ext>
                </a:extLst>
              </a:tr>
              <a:tr h="635369">
                <a:tc>
                  <a:txBody>
                    <a:bodyPr/>
                    <a:lstStyle/>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Tabiiy</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sharoitda</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Texnogen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Tabiiy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ofatlar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0"/>
                        </a:spcAft>
                      </a:pP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marL="0" marR="0" indent="0" algn="ctr" defTabSz="914400" rtl="0" eaLnBrk="1" fontAlgn="auto" latinLnBrk="0" hangingPunct="1">
                        <a:lnSpc>
                          <a:spcPct val="115000"/>
                        </a:lnSpc>
                        <a:spcBef>
                          <a:spcPts val="0"/>
                        </a:spcBef>
                        <a:spcAft>
                          <a:spcPts val="1000"/>
                        </a:spcAft>
                        <a:buClrTx/>
                        <a:buSzTx/>
                        <a:buFontTx/>
                        <a:buNone/>
                        <a:tabLst/>
                        <a:defRPr/>
                      </a:pPr>
                      <a:r>
                        <a:rPr lang="ru-RU" sz="2000" dirty="0">
                          <a:effectLst/>
                          <a:latin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cs typeface="Times New Roman" panose="02020603050405020304" pitchFamily="18" charset="0"/>
                        </a:rPr>
                        <a:t>Maishiy</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1000"/>
                        </a:spcAft>
                      </a:pP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259344072"/>
                  </a:ext>
                </a:extLst>
              </a:tr>
              <a:tr h="812911">
                <a:tc>
                  <a:txBody>
                    <a:bodyPr/>
                    <a:lstStyle/>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Shamol</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bilan</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uchirish</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Vulqonlarning</a:t>
                      </a:r>
                      <a:endParaRPr lang="ru-RU" sz="2000"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otilishi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algn="ctr">
                        <a:lnSpc>
                          <a:spcPct val="115000"/>
                        </a:lnSpc>
                        <a:spcAft>
                          <a:spcPts val="0"/>
                        </a:spcAft>
                      </a:pP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Sanoat</a:t>
                      </a:r>
                      <a:r>
                        <a:rPr lang="en-US" sz="20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korxonalari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marL="0" marR="0" indent="0" algn="ctr" defTabSz="914400" rtl="0" eaLnBrk="1" fontAlgn="auto" latinLnBrk="0" hangingPunct="1">
                        <a:lnSpc>
                          <a:spcPct val="115000"/>
                        </a:lnSpc>
                        <a:spcBef>
                          <a:spcPts val="0"/>
                        </a:spcBef>
                        <a:spcAft>
                          <a:spcPts val="1000"/>
                        </a:spcAft>
                        <a:buClrTx/>
                        <a:buSzTx/>
                        <a:buFontTx/>
                        <a:buNone/>
                        <a:tabLst/>
                        <a:defRPr/>
                      </a:pPr>
                      <a:r>
                        <a:rPr lang="ru-RU" sz="2000" dirty="0">
                          <a:effectLst/>
                          <a:latin typeface="Times New Roman" panose="02020603050405020304" pitchFamily="18" charset="0"/>
                          <a:cs typeface="Times New Roman" panose="02020603050405020304" pitchFamily="18" charset="0"/>
                        </a:rPr>
                        <a:t> </a:t>
                      </a:r>
                      <a:r>
                        <a:rPr lang="en-US" sz="2000" dirty="0" err="1" smtClean="0">
                          <a:effectLst/>
                          <a:latin typeface="Times New Roman" panose="02020603050405020304" pitchFamily="18" charset="0"/>
                          <a:cs typeface="Times New Roman" panose="02020603050405020304" pitchFamily="18" charset="0"/>
                        </a:rPr>
                        <a:t>Shaxarlarda</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1000"/>
                        </a:spcAft>
                      </a:pP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577665931"/>
                  </a:ext>
                </a:extLst>
              </a:tr>
              <a:tr h="635369">
                <a:tc>
                  <a:txBody>
                    <a:bodyPr/>
                    <a:lstStyle/>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Parchalanish</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Changli</a:t>
                      </a:r>
                      <a:endParaRPr lang="ru-RU" sz="2000"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toʹzonlar</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algn="ctr">
                        <a:lnSpc>
                          <a:spcPct val="115000"/>
                        </a:lnSpc>
                        <a:spcAft>
                          <a:spcPts val="0"/>
                        </a:spcAft>
                      </a:pP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Energetik</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marL="0" marR="0" indent="0" algn="ctr" defTabSz="914400" rtl="0" eaLnBrk="1" fontAlgn="auto" latinLnBrk="0" hangingPunct="1">
                        <a:lnSpc>
                          <a:spcPct val="115000"/>
                        </a:lnSpc>
                        <a:spcBef>
                          <a:spcPts val="0"/>
                        </a:spcBef>
                        <a:spcAft>
                          <a:spcPts val="1000"/>
                        </a:spcAft>
                        <a:buClrTx/>
                        <a:buSzTx/>
                        <a:buFontTx/>
                        <a:buNone/>
                        <a:tabLst/>
                        <a:defRPr/>
                      </a:pPr>
                      <a:r>
                        <a:rPr lang="ru-RU" sz="2000" dirty="0">
                          <a:effectLst/>
                          <a:latin typeface="Times New Roman" panose="02020603050405020304" pitchFamily="18" charset="0"/>
                          <a:cs typeface="Times New Roman" panose="02020603050405020304" pitchFamily="18" charset="0"/>
                        </a:rPr>
                        <a:t> </a:t>
                      </a:r>
                      <a:r>
                        <a:rPr lang="en-US" sz="2000" dirty="0" smtClean="0">
                          <a:effectLst/>
                          <a:latin typeface="Times New Roman" panose="02020603050405020304" pitchFamily="18" charset="0"/>
                          <a:cs typeface="Times New Roman" panose="02020603050405020304" pitchFamily="18" charset="0"/>
                        </a:rPr>
                        <a:t>Q/x</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1000"/>
                        </a:spcAft>
                      </a:pP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600049144"/>
                  </a:ext>
                </a:extLst>
              </a:tr>
              <a:tr h="1452616">
                <a:tc>
                  <a:txBody>
                    <a:bodyPr/>
                    <a:lstStyle/>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zaryadlari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Oʹrmon</a:t>
                      </a:r>
                      <a:r>
                        <a:rPr lang="en-US" sz="20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va</a:t>
                      </a:r>
                      <a:r>
                        <a:rPr lang="en-US" sz="20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dashtlardagi</a:t>
                      </a:r>
                      <a:endParaRPr lang="ru-RU" sz="2000"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yongʹinlari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algn="ctr">
                        <a:lnSpc>
                          <a:spcPct val="115000"/>
                        </a:lnSpc>
                        <a:spcAft>
                          <a:spcPts val="0"/>
                        </a:spcAft>
                      </a:pPr>
                      <a:r>
                        <a:rPr lang="en-US" sz="2000" dirty="0">
                          <a:effectLst/>
                          <a:latin typeface="Times New Roman" panose="02020603050405020304" pitchFamily="18" charset="0"/>
                          <a:cs typeface="Times New Roman" panose="02020603050405020304" pitchFamily="18" charset="0"/>
                        </a:rPr>
                        <a:t> </a:t>
                      </a: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Avtotransport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a:lnSpc>
                          <a:spcPct val="115000"/>
                        </a:lnSpc>
                        <a:spcAft>
                          <a:spcPts val="1000"/>
                        </a:spcAft>
                      </a:pPr>
                      <a:r>
                        <a:rPr lang="ru-RU"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726921042"/>
                  </a:ext>
                </a:extLst>
              </a:tr>
              <a:tr h="812911">
                <a:tc>
                  <a:txBody>
                    <a:bodyPr/>
                    <a:lstStyle/>
                    <a:p>
                      <a:pPr algn="just">
                        <a:lnSpc>
                          <a:spcPct val="115000"/>
                        </a:lnSpc>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Nafas</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olish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oksidlanish</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Aft>
                          <a:spcPts val="0"/>
                        </a:spcAft>
                      </a:pP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algn="ctr"/>
                      <a:r>
                        <a:rPr lang="en-US" sz="2000" dirty="0">
                          <a:effectLst/>
                          <a:latin typeface="Times New Roman" panose="02020603050405020304" pitchFamily="18" charset="0"/>
                          <a:cs typeface="Times New Roman" panose="02020603050405020304" pitchFamily="18" charset="0"/>
                        </a:rPr>
                        <a:t> </a:t>
                      </a:r>
                      <a:r>
                        <a:rPr lang="en-US" sz="2000" kern="1200" dirty="0" smtClean="0">
                          <a:solidFill>
                            <a:schemeClr val="dk1"/>
                          </a:solidFill>
                          <a:effectLst/>
                          <a:latin typeface="Times New Roman" panose="02020603050405020304" pitchFamily="18" charset="0"/>
                          <a:ea typeface="+mn-ea"/>
                          <a:cs typeface="Times New Roman" panose="02020603050405020304" pitchFamily="18" charset="0"/>
                        </a:rPr>
                        <a:t>Q/x </a:t>
                      </a: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ni</a:t>
                      </a:r>
                      <a:endParaRPr lang="ru-RU" sz="2000"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2000" kern="1200" dirty="0" err="1" smtClean="0">
                          <a:solidFill>
                            <a:schemeClr val="dk1"/>
                          </a:solidFill>
                          <a:effectLst/>
                          <a:latin typeface="Times New Roman" panose="02020603050405020304" pitchFamily="18" charset="0"/>
                          <a:ea typeface="+mn-ea"/>
                          <a:cs typeface="Times New Roman" panose="02020603050405020304" pitchFamily="18" charset="0"/>
                        </a:rPr>
                        <a:t>kimyolashtirish</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879" marR="52879" marT="0" marB="0" anchor="ctr"/>
                </a:tc>
                <a:tc>
                  <a:txBody>
                    <a:bodyPr/>
                    <a:lstStyle/>
                    <a:p>
                      <a:pPr>
                        <a:lnSpc>
                          <a:spcPct val="115000"/>
                        </a:lnSpc>
                        <a:spcAft>
                          <a:spcPts val="1000"/>
                        </a:spcAft>
                      </a:pPr>
                      <a:r>
                        <a:rPr lang="ru-RU"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605454706"/>
                  </a:ext>
                </a:extLst>
              </a:tr>
            </a:tbl>
          </a:graphicData>
        </a:graphic>
      </p:graphicFrame>
    </p:spTree>
    <p:extLst>
      <p:ext uri="{BB962C8B-B14F-4D97-AF65-F5344CB8AC3E}">
        <p14:creationId xmlns:p14="http://schemas.microsoft.com/office/powerpoint/2010/main" val="671679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105593"/>
            <a:ext cx="10515600" cy="4039985"/>
          </a:xfrm>
        </p:spPr>
        <p:txBody>
          <a:bodyPr>
            <a:normAutofit fontScale="92500" lnSpcReduction="10000"/>
          </a:bodyPr>
          <a:lstStyle/>
          <a:p>
            <a:pPr marL="0" indent="0">
              <a:buNone/>
            </a:pPr>
            <a:r>
              <a:rPr lang="en-US" sz="4000" b="1" i="1" dirty="0" smtClean="0">
                <a:latin typeface="Times New Roman" panose="02020603050405020304" pitchFamily="18" charset="0"/>
                <a:cs typeface="Times New Roman" panose="02020603050405020304" pitchFamily="18" charset="0"/>
              </a:rPr>
              <a:t>	</a:t>
            </a:r>
          </a:p>
          <a:p>
            <a:pPr marL="0" indent="0">
              <a:lnSpc>
                <a:spcPct val="150000"/>
              </a:lnSpc>
              <a:buNone/>
            </a:pPr>
            <a:r>
              <a:rPr lang="en-US" sz="4000" b="1" i="1" dirty="0">
                <a:latin typeface="Times New Roman" panose="02020603050405020304" pitchFamily="18" charset="0"/>
                <a:cs typeface="Times New Roman" panose="02020603050405020304" pitchFamily="18" charset="0"/>
              </a:rPr>
              <a:t>	</a:t>
            </a:r>
            <a:r>
              <a:rPr lang="en-US" sz="4000" i="1" dirty="0" err="1" smtClean="0">
                <a:latin typeface="Times New Roman" panose="02020603050405020304" pitchFamily="18" charset="0"/>
                <a:cs typeface="Times New Roman" panose="02020603050405020304" pitchFamily="18" charset="0"/>
              </a:rPr>
              <a:t>Atmosferani</a:t>
            </a:r>
            <a:r>
              <a:rPr lang="en-US" sz="4000" i="1" dirty="0" smtClean="0">
                <a:latin typeface="Times New Roman" panose="02020603050405020304" pitchFamily="18" charset="0"/>
                <a:cs typeface="Times New Roman" panose="02020603050405020304" pitchFamily="18" charset="0"/>
              </a:rPr>
              <a:t> </a:t>
            </a:r>
            <a:r>
              <a:rPr lang="en-US" sz="4000" i="1" dirty="0" err="1">
                <a:latin typeface="Times New Roman" panose="02020603050405020304" pitchFamily="18" charset="0"/>
                <a:cs typeface="Times New Roman" panose="02020603050405020304" pitchFamily="18" charset="0"/>
              </a:rPr>
              <a:t>insonning</a:t>
            </a:r>
            <a:r>
              <a:rPr lang="en-US" sz="4000" i="1" dirty="0">
                <a:latin typeface="Times New Roman" panose="02020603050405020304" pitchFamily="18" charset="0"/>
                <a:cs typeface="Times New Roman" panose="02020603050405020304" pitchFamily="18" charset="0"/>
              </a:rPr>
              <a:t> </a:t>
            </a:r>
            <a:r>
              <a:rPr lang="en-US" sz="4000" i="1" dirty="0" err="1">
                <a:latin typeface="Times New Roman" panose="02020603050405020304" pitchFamily="18" charset="0"/>
                <a:cs typeface="Times New Roman" panose="02020603050405020304" pitchFamily="18" charset="0"/>
              </a:rPr>
              <a:t>taʹsirisiz</a:t>
            </a:r>
            <a:r>
              <a:rPr lang="en-US" sz="4000" i="1" dirty="0">
                <a:latin typeface="Times New Roman" panose="02020603050405020304" pitchFamily="18" charset="0"/>
                <a:cs typeface="Times New Roman" panose="02020603050405020304" pitchFamily="18" charset="0"/>
              </a:rPr>
              <a:t> </a:t>
            </a:r>
            <a:r>
              <a:rPr lang="en-US" sz="4000" i="1" dirty="0" err="1">
                <a:latin typeface="Times New Roman" panose="02020603050405020304" pitchFamily="18" charset="0"/>
                <a:cs typeface="Times New Roman" panose="02020603050405020304" pitchFamily="18" charset="0"/>
              </a:rPr>
              <a:t>ifloslanishi</a:t>
            </a:r>
            <a:r>
              <a:rPr lang="en-US" sz="4000" i="1" dirty="0">
                <a:latin typeface="Times New Roman" panose="02020603050405020304" pitchFamily="18" charset="0"/>
                <a:cs typeface="Times New Roman" panose="02020603050405020304" pitchFamily="18" charset="0"/>
              </a:rPr>
              <a:t> </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tabiiy</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ifloslanish</a:t>
            </a:r>
            <a:r>
              <a:rPr lang="en-US" sz="4000" b="1" i="1" dirty="0">
                <a:latin typeface="Times New Roman" panose="02020603050405020304" pitchFamily="18" charset="0"/>
                <a:cs typeface="Times New Roman" panose="02020603050405020304" pitchFamily="18" charset="0"/>
              </a:rPr>
              <a:t> </a:t>
            </a:r>
            <a:r>
              <a:rPr lang="en-US" sz="4000" i="1" dirty="0" err="1">
                <a:latin typeface="Times New Roman" panose="02020603050405020304" pitchFamily="18" charset="0"/>
                <a:cs typeface="Times New Roman" panose="02020603050405020304" pitchFamily="18" charset="0"/>
              </a:rPr>
              <a:t>deyiladi</a:t>
            </a:r>
            <a:r>
              <a:rPr lang="en-US" sz="4000" b="1" i="1"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pPr marL="0" indent="0">
              <a:lnSpc>
                <a:spcPct val="150000"/>
              </a:lnSpc>
              <a:buNone/>
            </a:pPr>
            <a:r>
              <a:rPr lang="en-US" sz="4000" dirty="0">
                <a:latin typeface="Times New Roman" panose="02020603050405020304" pitchFamily="18" charset="0"/>
                <a:cs typeface="Times New Roman" panose="02020603050405020304" pitchFamily="18" charset="0"/>
              </a:rPr>
              <a:t>	</a:t>
            </a:r>
            <a:r>
              <a:rPr lang="uz-Cyrl-UZ" sz="4000" i="1" dirty="0">
                <a:latin typeface="Times New Roman" panose="02020603050405020304" pitchFamily="18" charset="0"/>
                <a:cs typeface="Times New Roman" panose="02020603050405020304" pitchFamily="18" charset="0"/>
              </a:rPr>
              <a:t>Atmosfera inson xoʹjalik faoliyati taʹsirida (sunʹiy) ifloslansa</a:t>
            </a:r>
            <a:r>
              <a:rPr lang="uz-Cyrl-UZ" sz="4000" b="1" i="1" dirty="0">
                <a:latin typeface="Times New Roman" panose="02020603050405020304" pitchFamily="18" charset="0"/>
                <a:cs typeface="Times New Roman" panose="02020603050405020304" pitchFamily="18" charset="0"/>
              </a:rPr>
              <a:t>– Antropogen ifloslanish </a:t>
            </a:r>
            <a:r>
              <a:rPr lang="uz-Cyrl-UZ" sz="4000" i="1" dirty="0">
                <a:latin typeface="Times New Roman" panose="02020603050405020304" pitchFamily="18" charset="0"/>
                <a:cs typeface="Times New Roman" panose="02020603050405020304" pitchFamily="18" charset="0"/>
              </a:rPr>
              <a:t>deyiladi.</a:t>
            </a:r>
            <a:endParaRPr lang="ru-RU" sz="40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859422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48639"/>
            <a:ext cx="10515600" cy="1404851"/>
          </a:xfrm>
        </p:spPr>
        <p:txBody>
          <a:bodyPr>
            <a:normAutofit fontScale="90000"/>
          </a:bodyPr>
          <a:lstStyle/>
          <a:p>
            <a:pPr algn="ctr"/>
            <a:r>
              <a:rPr lang="uz-Cyrl-UZ" b="1" dirty="0">
                <a:latin typeface="Times New Roman" panose="02020603050405020304" pitchFamily="18" charset="0"/>
                <a:cs typeface="Times New Roman" panose="02020603050405020304" pitchFamily="18" charset="0"/>
              </a:rPr>
              <a:t>Atmosfera havosini Antropogen ifloslovchi manbalar uchta asosiy guruhlarga boʹlinadi</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endParaRPr lang="en-US" sz="4400" dirty="0" smtClean="0">
              <a:latin typeface="Times New Roman" panose="02020603050405020304" pitchFamily="18" charset="0"/>
              <a:cs typeface="Times New Roman" panose="02020603050405020304" pitchFamily="18" charset="0"/>
            </a:endParaRPr>
          </a:p>
          <a:p>
            <a:r>
              <a:rPr lang="uz-Cyrl-UZ" sz="4400" dirty="0" smtClean="0">
                <a:latin typeface="Times New Roman" panose="02020603050405020304" pitchFamily="18" charset="0"/>
                <a:cs typeface="Times New Roman" panose="02020603050405020304" pitchFamily="18" charset="0"/>
              </a:rPr>
              <a:t>Binolarning </a:t>
            </a:r>
            <a:r>
              <a:rPr lang="uz-Cyrl-UZ" sz="4400" dirty="0">
                <a:latin typeface="Times New Roman" panose="02020603050405020304" pitchFamily="18" charset="0"/>
                <a:cs typeface="Times New Roman" panose="02020603050405020304" pitchFamily="18" charset="0"/>
              </a:rPr>
              <a:t>isitilishi;   </a:t>
            </a:r>
            <a:endParaRPr lang="en-US" sz="4400" dirty="0" smtClean="0">
              <a:latin typeface="Times New Roman" panose="02020603050405020304" pitchFamily="18" charset="0"/>
              <a:cs typeface="Times New Roman" panose="02020603050405020304" pitchFamily="18" charset="0"/>
            </a:endParaRPr>
          </a:p>
          <a:p>
            <a:r>
              <a:rPr lang="uz-Cyrl-UZ" sz="4400" dirty="0" smtClean="0">
                <a:latin typeface="Times New Roman" panose="02020603050405020304" pitchFamily="18" charset="0"/>
                <a:cs typeface="Times New Roman" panose="02020603050405020304" pitchFamily="18" charset="0"/>
              </a:rPr>
              <a:t>Avtotransport </a:t>
            </a:r>
            <a:r>
              <a:rPr lang="uz-Cyrl-UZ" sz="4400" dirty="0">
                <a:latin typeface="Times New Roman" panose="02020603050405020304" pitchFamily="18" charset="0"/>
                <a:cs typeface="Times New Roman" panose="02020603050405020304" pitchFamily="18" charset="0"/>
              </a:rPr>
              <a:t>vositalari;  </a:t>
            </a:r>
            <a:endParaRPr lang="en-US" sz="4400" dirty="0" smtClean="0">
              <a:latin typeface="Times New Roman" panose="02020603050405020304" pitchFamily="18" charset="0"/>
              <a:cs typeface="Times New Roman" panose="02020603050405020304" pitchFamily="18" charset="0"/>
            </a:endParaRPr>
          </a:p>
          <a:p>
            <a:r>
              <a:rPr lang="uz-Cyrl-UZ" sz="4400" dirty="0" smtClean="0">
                <a:latin typeface="Times New Roman" panose="02020603050405020304" pitchFamily="18" charset="0"/>
                <a:cs typeface="Times New Roman" panose="02020603050405020304" pitchFamily="18" charset="0"/>
              </a:rPr>
              <a:t>Sanoat </a:t>
            </a:r>
            <a:r>
              <a:rPr lang="uz-Cyrl-UZ" sz="4400" dirty="0">
                <a:latin typeface="Times New Roman" panose="02020603050405020304" pitchFamily="18" charset="0"/>
                <a:cs typeface="Times New Roman" panose="02020603050405020304" pitchFamily="18" charset="0"/>
              </a:rPr>
              <a:t>korxonalari.</a:t>
            </a:r>
            <a:endParaRPr lang="ru-RU" sz="4400" dirty="0">
              <a:latin typeface="Times New Roman" panose="02020603050405020304" pitchFamily="18" charset="0"/>
              <a:cs typeface="Times New Roman" panose="02020603050405020304" pitchFamily="18" charset="0"/>
            </a:endParaRPr>
          </a:p>
          <a:p>
            <a:endParaRPr lang="ru-RU" sz="4400" dirty="0"/>
          </a:p>
        </p:txBody>
      </p:sp>
    </p:spTree>
    <p:extLst>
      <p:ext uri="{BB962C8B-B14F-4D97-AF65-F5344CB8AC3E}">
        <p14:creationId xmlns:p14="http://schemas.microsoft.com/office/powerpoint/2010/main" val="2850293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246909"/>
            <a:ext cx="10515600" cy="4930054"/>
          </a:xfrm>
        </p:spPr>
        <p:txBody>
          <a:bodyPr>
            <a:normAutofit lnSpcReduction="10000"/>
          </a:bodyPr>
          <a:lstStyle/>
          <a:p>
            <a:pPr marL="0" indent="0">
              <a:lnSpc>
                <a:spcPct val="150000"/>
              </a:lnSpc>
              <a:buNone/>
            </a:pPr>
            <a:r>
              <a:rPr lang="en-US" sz="3600" b="1" i="1" dirty="0" smtClean="0">
                <a:latin typeface="Times New Roman" panose="02020603050405020304" pitchFamily="18" charset="0"/>
                <a:cs typeface="Times New Roman" panose="02020603050405020304" pitchFamily="18" charset="0"/>
              </a:rPr>
              <a:t>	</a:t>
            </a:r>
            <a:r>
              <a:rPr lang="uz-Cyrl-UZ" sz="3600" b="1" i="1" dirty="0" smtClean="0">
                <a:latin typeface="Times New Roman" panose="02020603050405020304" pitchFamily="18" charset="0"/>
                <a:cs typeface="Times New Roman" panose="02020603050405020304" pitchFamily="18" charset="0"/>
              </a:rPr>
              <a:t>Binolarni </a:t>
            </a:r>
            <a:r>
              <a:rPr lang="uz-Cyrl-UZ" sz="3600" b="1" i="1" dirty="0">
                <a:latin typeface="Times New Roman" panose="02020603050405020304" pitchFamily="18" charset="0"/>
                <a:cs typeface="Times New Roman" panose="02020603050405020304" pitchFamily="18" charset="0"/>
              </a:rPr>
              <a:t>isitish</a:t>
            </a:r>
            <a:r>
              <a:rPr lang="uz-Cyrl-UZ" sz="3600" dirty="0">
                <a:latin typeface="Times New Roman" panose="02020603050405020304" pitchFamily="18" charset="0"/>
                <a:cs typeface="Times New Roman" panose="02020603050405020304" pitchFamily="18" charset="0"/>
              </a:rPr>
              <a:t>. Atmosfera havosining ifloslanishida, asosan, shaharlarda qish mavsumida binolarni isitish sezilarli darajada  ulushini qoʹshadi. Isitishda asosan toshkoʹmirdan foydalanilgani uchun uning yonishi natijasida atmosferaga katta miqdorda tutun, qurum, </a:t>
            </a:r>
            <a:r>
              <a:rPr lang="en-US" sz="3600" dirty="0">
                <a:latin typeface="Times New Roman" panose="02020603050405020304" pitchFamily="18" charset="0"/>
                <a:cs typeface="Times New Roman" panose="02020603050405020304" pitchFamily="18" charset="0"/>
              </a:rPr>
              <a:t>CO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SO</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lar </a:t>
            </a:r>
            <a:r>
              <a:rPr lang="en-US" sz="3600" dirty="0" err="1">
                <a:latin typeface="Times New Roman" panose="02020603050405020304" pitchFamily="18" charset="0"/>
                <a:cs typeface="Times New Roman" panose="02020603050405020304" pitchFamily="18" charset="0"/>
              </a:rPr>
              <a:t>ajralib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chiqadi</a:t>
            </a:r>
            <a:r>
              <a:rPr lang="en-US" sz="3600" dirty="0">
                <a:latin typeface="Times New Roman" panose="02020603050405020304" pitchFamily="18" charset="0"/>
                <a:cs typeface="Times New Roman" panose="02020603050405020304" pitchFamily="18" charset="0"/>
              </a:rPr>
              <a:t>. </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9940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13411" y="1152993"/>
            <a:ext cx="9243753" cy="5170646"/>
          </a:xfrm>
          <a:prstGeom prst="rect">
            <a:avLst/>
          </a:prstGeom>
        </p:spPr>
        <p:txBody>
          <a:bodyPr wrap="square">
            <a:spAutoFit/>
          </a:bodyPr>
          <a:lstStyle/>
          <a:p>
            <a:pPr algn="just">
              <a:lnSpc>
                <a:spcPct val="150000"/>
              </a:lnSpc>
              <a:spcAft>
                <a:spcPts val="0"/>
              </a:spcAft>
            </a:pP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smtClean="0">
                <a:latin typeface="Times New Roman" panose="02020603050405020304" pitchFamily="18" charset="0"/>
                <a:ea typeface="Calibri" panose="020F0502020204030204" pitchFamily="34" charset="0"/>
                <a:cs typeface="Times New Roman" panose="02020603050405020304" pitchFamily="18" charset="0"/>
              </a:rPr>
              <a:t>Avtotransport</a:t>
            </a:r>
            <a:r>
              <a:rPr lang="en-US" sz="20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vositalaridan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chiqayotgan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gazlar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ifloslanishi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Hozirgi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kunda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Atmosfera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havosini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ifloslanishida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oʹzining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katta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ulushini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qo`shayotgan</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manbaa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de-DE" sz="2000" dirty="0">
                <a:latin typeface="Times New Roman" panose="02020603050405020304" pitchFamily="18" charset="0"/>
                <a:ea typeface="Calibri" panose="020F0502020204030204" pitchFamily="34" charset="0"/>
                <a:cs typeface="Times New Roman" panose="02020603050405020304" pitchFamily="18" charset="0"/>
              </a:rPr>
              <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Avtotransport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vositalaridir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Dunyo</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boʹyicha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jumladan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Oʹzbekistonda</a:t>
            </a:r>
            <a:r>
              <a:rPr lang="en-US" sz="2000" dirty="0">
                <a:latin typeface="Times New Roman" panose="02020603050405020304" pitchFamily="18" charset="0"/>
                <a:ea typeface="Calibri" panose="020F0502020204030204" pitchFamily="34" charset="0"/>
                <a:cs typeface="Times New Roman" panose="02020603050405020304" pitchFamily="18" charset="0"/>
              </a:rPr>
              <a:t> ham - 40 %).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Avtotransport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vositalari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omillar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taʹsirida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Atmosferani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iflaslanishiga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katta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taʹsir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koʹrsatmoqda</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ko</a:t>
            </a:r>
            <a:r>
              <a:rPr lang="en-US" sz="2000" dirty="0" err="1">
                <a:latin typeface="Times New Roman" panose="02020603050405020304" pitchFamily="18" charset="0"/>
                <a:ea typeface="Calibri" panose="020F0502020204030204" pitchFamily="34" charset="0"/>
                <a:cs typeface="Times New Roman" panose="02020603050405020304" pitchFamily="18" charset="0"/>
              </a:rPr>
              <a:t>ʹchalarini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torligi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ko</a:t>
            </a:r>
            <a:r>
              <a:rPr lang="en-US" sz="2000" dirty="0" err="1">
                <a:latin typeface="Times New Roman" panose="02020603050405020304" pitchFamily="18" charset="0"/>
                <a:ea typeface="Calibri" panose="020F0502020204030204" pitchFamily="34" charset="0"/>
                <a:cs typeface="Times New Roman" panose="02020603050405020304" pitchFamily="18" charset="0"/>
              </a:rPr>
              <a:t>ʹchalarni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har-xil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kattalikdagi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chuqurlarni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yoriqlarni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chorahalarni</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katta-kichikligi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shuningdek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shahar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atmosfera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havosining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ifloslanishida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benzinli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dizelli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dvigatellarga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motorli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transportdan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ajralayotgan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gazlar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qiluvchi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rol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oʹynamoqda</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8798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199" y="581890"/>
            <a:ext cx="10616739" cy="1454727"/>
          </a:xfrm>
        </p:spPr>
        <p:txBody>
          <a:bodyPr>
            <a:noAutofit/>
          </a:bodyPr>
          <a:lstStyle/>
          <a:p>
            <a:pPr algn="ctr"/>
            <a:r>
              <a:rPr lang="en-US" sz="3200" b="1" i="1" dirty="0" err="1">
                <a:latin typeface="Times New Roman" panose="02020603050405020304" pitchFamily="18" charset="0"/>
                <a:cs typeface="Times New Roman" panose="02020603050405020304" pitchFamily="18" charset="0"/>
              </a:rPr>
              <a:t>Atmosfera</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havosining</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sanoat</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ishlab</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chiqarish</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hisobiga</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ifloslanishi</a:t>
            </a:r>
            <a:r>
              <a:rPr lang="en-US" sz="3200" b="1" i="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
            </a:r>
            <a:br>
              <a:rPr lang="ru-RU"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2227811"/>
            <a:ext cx="10515600" cy="3949152"/>
          </a:xfrm>
        </p:spPr>
        <p:txBody>
          <a:bodyPr>
            <a:normAutofit fontScale="85000" lnSpcReduction="10000"/>
          </a:bodyPr>
          <a:lstStyle/>
          <a:p>
            <a:pPr marL="0" indent="0">
              <a:lnSpc>
                <a:spcPct val="150000"/>
              </a:lnSpc>
              <a:buNone/>
            </a:pP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Atmosferani</a:t>
            </a:r>
            <a:r>
              <a:rPr lang="en-US" b="1" i="1" dirty="0" smtClean="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ifloslantiruvchi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Statsionar</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manbalar</a:t>
            </a:r>
            <a:r>
              <a:rPr lang="en-US"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toshkoʹmir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atmosferaga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kul</a:t>
            </a:r>
            <a:r>
              <a:rPr lang="en-US" dirty="0">
                <a:latin typeface="Times New Roman" panose="02020603050405020304" pitchFamily="18" charset="0"/>
                <a:cs typeface="Times New Roman" panose="02020603050405020304" pitchFamily="18" charset="0"/>
              </a:rPr>
              <a:t>. SO2 </a:t>
            </a:r>
            <a:r>
              <a:rPr lang="en-US" dirty="0" err="1">
                <a:latin typeface="Times New Roman" panose="02020603050405020304" pitchFamily="18" charset="0"/>
                <a:cs typeface="Times New Roman" panose="02020603050405020304" pitchFamily="18" charset="0"/>
              </a:rPr>
              <a:t>cniqaradigan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stansiyalari</a:t>
            </a:r>
            <a:r>
              <a:rPr lang="en-US" dirty="0">
                <a:latin typeface="Times New Roman" panose="02020603050405020304" pitchFamily="18" charset="0"/>
                <a:cs typeface="Times New Roman" panose="02020603050405020304" pitchFamily="18" charset="0"/>
              </a:rPr>
              <a:t> (IES);</a:t>
            </a:r>
            <a:endParaRPr lang="ru-RU" dirty="0">
              <a:latin typeface="Times New Roman" panose="02020603050405020304" pitchFamily="18" charset="0"/>
              <a:cs typeface="Times New Roman" panose="02020603050405020304" pitchFamily="18" charset="0"/>
            </a:endParaRPr>
          </a:p>
          <a:p>
            <a:pPr marL="0" indent="0">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atmosferaga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chand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SO2, </a:t>
            </a:r>
            <a:r>
              <a:rPr lang="en-US" dirty="0" err="1">
                <a:latin typeface="Times New Roman" panose="02020603050405020304" pitchFamily="18" charset="0"/>
                <a:cs typeface="Times New Roman" panose="02020603050405020304" pitchFamily="18" charset="0"/>
              </a:rPr>
              <a:t>ayrim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ftoridlar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zavodlari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koʹp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manba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902459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7650" y="365126"/>
            <a:ext cx="10406149" cy="1405486"/>
          </a:xfrm>
        </p:spPr>
        <p:txBody>
          <a:bodyPr>
            <a:noAutofit/>
          </a:bodyPr>
          <a:lstStyle/>
          <a:p>
            <a:pPr algn="ctr"/>
            <a:r>
              <a:rPr lang="en-US" sz="3600" dirty="0" err="1">
                <a:latin typeface="Times New Roman" panose="02020603050405020304" pitchFamily="18" charset="0"/>
                <a:cs typeface="Times New Roman" panose="02020603050405020304" pitchFamily="18" charset="0"/>
              </a:rPr>
              <a:t>Quyida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sanoat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soxalarining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atmosfera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havosini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ifloslantirish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ulushi</a:t>
            </a:r>
            <a:r>
              <a:rPr lang="en-US" sz="3600" dirty="0">
                <a:latin typeface="Times New Roman" panose="02020603050405020304" pitchFamily="18" charset="0"/>
                <a:cs typeface="Times New Roman" panose="02020603050405020304" pitchFamily="18" charset="0"/>
              </a:rPr>
              <a:t> (%) </a:t>
            </a:r>
            <a:r>
              <a:rPr lang="en-US" sz="3600" dirty="0" err="1">
                <a:latin typeface="Times New Roman" panose="02020603050405020304" pitchFamily="18" charset="0"/>
                <a:cs typeface="Times New Roman" panose="02020603050405020304" pitchFamily="18" charset="0"/>
              </a:rPr>
              <a:t>berilgan</a:t>
            </a:r>
            <a:r>
              <a:rPr lang="en-US" sz="3600" dirty="0">
                <a:latin typeface="Times New Roman" panose="02020603050405020304" pitchFamily="18" charset="0"/>
                <a:cs typeface="Times New Roman" panose="02020603050405020304" pitchFamily="18" charset="0"/>
              </a:rPr>
              <a:t>:</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200619695"/>
              </p:ext>
            </p:extLst>
          </p:nvPr>
        </p:nvGraphicFramePr>
        <p:xfrm>
          <a:off x="2344189" y="1978425"/>
          <a:ext cx="6325149" cy="4285326"/>
        </p:xfrm>
        <a:graphic>
          <a:graphicData uri="http://schemas.openxmlformats.org/drawingml/2006/table">
            <a:tbl>
              <a:tblPr firstRow="1" firstCol="1" bandRow="1">
                <a:tableStyleId>{5C22544A-7EE6-4342-B048-85BDC9FD1C3A}</a:tableStyleId>
              </a:tblPr>
              <a:tblGrid>
                <a:gridCol w="4270312">
                  <a:extLst>
                    <a:ext uri="{9D8B030D-6E8A-4147-A177-3AD203B41FA5}">
                      <a16:colId xmlns:a16="http://schemas.microsoft.com/office/drawing/2014/main" val="134071750"/>
                    </a:ext>
                  </a:extLst>
                </a:gridCol>
                <a:gridCol w="2054837">
                  <a:extLst>
                    <a:ext uri="{9D8B030D-6E8A-4147-A177-3AD203B41FA5}">
                      <a16:colId xmlns:a16="http://schemas.microsoft.com/office/drawing/2014/main" val="1922643813"/>
                    </a:ext>
                  </a:extLst>
                </a:gridCol>
              </a:tblGrid>
              <a:tr h="340826">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Transport</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40</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79769131"/>
                  </a:ext>
                </a:extLst>
              </a:tr>
              <a:tr h="267670">
                <a:tc>
                  <a:txBody>
                    <a:bodyPr/>
                    <a:lstStyle/>
                    <a:p>
                      <a:pPr algn="just">
                        <a:lnSpc>
                          <a:spcPct val="150000"/>
                        </a:lnSpc>
                        <a:spcAft>
                          <a:spcPts val="0"/>
                        </a:spcAft>
                      </a:pPr>
                      <a:r>
                        <a:rPr lang="en-US" sz="1400" dirty="0" err="1">
                          <a:effectLst/>
                          <a:latin typeface="Times New Roman" panose="02020603050405020304" pitchFamily="18" charset="0"/>
                          <a:cs typeface="Times New Roman" panose="02020603050405020304" pitchFamily="18" charset="0"/>
                        </a:rPr>
                        <a:t>Elektroenergetika</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28,5</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53533448"/>
                  </a:ext>
                </a:extLst>
              </a:tr>
              <a:tr h="267670">
                <a:tc>
                  <a:txBody>
                    <a:bodyPr/>
                    <a:lstStyle/>
                    <a:p>
                      <a:pPr algn="just">
                        <a:lnSpc>
                          <a:spcPct val="150000"/>
                        </a:lnSpc>
                        <a:spcAft>
                          <a:spcPts val="0"/>
                        </a:spcAft>
                      </a:pPr>
                      <a:r>
                        <a:rPr lang="en-US" sz="1400" dirty="0" err="1">
                          <a:effectLst/>
                          <a:latin typeface="Times New Roman" panose="02020603050405020304" pitchFamily="18" charset="0"/>
                          <a:cs typeface="Times New Roman" panose="02020603050405020304" pitchFamily="18" charset="0"/>
                        </a:rPr>
                        <a:t>Rangli</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metallurgiya</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21,6</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55101338"/>
                  </a:ext>
                </a:extLst>
              </a:tr>
              <a:tr h="267670">
                <a:tc>
                  <a:txBody>
                    <a:bodyPr/>
                    <a:lstStyle/>
                    <a:p>
                      <a:pPr algn="just">
                        <a:lnSpc>
                          <a:spcPct val="150000"/>
                        </a:lnSpc>
                        <a:spcAft>
                          <a:spcPts val="0"/>
                        </a:spcAft>
                      </a:pPr>
                      <a:r>
                        <a:rPr lang="en-US" sz="1400" dirty="0" err="1">
                          <a:effectLst/>
                          <a:latin typeface="Times New Roman" panose="02020603050405020304" pitchFamily="18" charset="0"/>
                          <a:cs typeface="Times New Roman" panose="02020603050405020304" pitchFamily="18" charset="0"/>
                        </a:rPr>
                        <a:t>Qora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metallurgiya</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15,2</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8068399"/>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Neft qazib chiqarish</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7,9</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47677063"/>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Neftni qayta ishlash</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5,1</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29646816"/>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Mashinasozlik</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3,6</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65172419"/>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Ko`mir sanoati</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3,6</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27051910"/>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Gaz sanoati</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3,3</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99177526"/>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Qurilish materiallarini ishlab chiqarish</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3,2</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02487612"/>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Kimyo sanoati</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2,7</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86711271"/>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Yog`ochni qayta ishlash</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2,6</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3572726"/>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Oziq – ovqat sanoati</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1,5</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61937827"/>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Mudofaa sanoati</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0,6</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8310259"/>
                  </a:ext>
                </a:extLst>
              </a:tr>
              <a:tr h="267670">
                <a:tc>
                  <a:txBody>
                    <a:bodyPr/>
                    <a:lstStyle/>
                    <a:p>
                      <a:pPr algn="just">
                        <a:lnSpc>
                          <a:spcPct val="150000"/>
                        </a:lnSpc>
                        <a:spcAft>
                          <a:spcPts val="0"/>
                        </a:spcAft>
                      </a:pPr>
                      <a:r>
                        <a:rPr lang="en-US" sz="1400">
                          <a:effectLst/>
                          <a:latin typeface="Times New Roman" panose="02020603050405020304" pitchFamily="18" charset="0"/>
                          <a:cs typeface="Times New Roman" panose="02020603050405020304" pitchFamily="18" charset="0"/>
                        </a:rPr>
                        <a:t>Yengil sanoat</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latin typeface="Times New Roman" panose="02020603050405020304" pitchFamily="18" charset="0"/>
                          <a:cs typeface="Times New Roman" panose="02020603050405020304" pitchFamily="18" charset="0"/>
                        </a:rPr>
                        <a:t>0,4</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3978968"/>
                  </a:ext>
                </a:extLst>
              </a:tr>
            </a:tbl>
          </a:graphicData>
        </a:graphic>
      </p:graphicFrame>
    </p:spTree>
    <p:extLst>
      <p:ext uri="{BB962C8B-B14F-4D97-AF65-F5344CB8AC3E}">
        <p14:creationId xmlns:p14="http://schemas.microsoft.com/office/powerpoint/2010/main" val="3491901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1080" y="432262"/>
            <a:ext cx="10515600" cy="1299990"/>
          </a:xfrm>
        </p:spPr>
        <p:txBody>
          <a:bodyPr>
            <a:noAutofit/>
          </a:bodyPr>
          <a:lstStyle/>
          <a:p>
            <a:pPr algn="ctr"/>
            <a:r>
              <a:rPr lang="en-US" sz="3600" dirty="0" err="1">
                <a:latin typeface="Times New Roman" panose="02020603050405020304" pitchFamily="18" charset="0"/>
                <a:cs typeface="Times New Roman" panose="02020603050405020304" pitchFamily="18" charset="0"/>
              </a:rPr>
              <a:t>Kimyo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sanoati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korxonalarining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atmosferani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ifloslashini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necha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boʹlish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0" indent="0" algn="just">
              <a:lnSpc>
                <a:spcPct val="150000"/>
              </a:lnSpc>
              <a:buNone/>
            </a:pPr>
            <a:r>
              <a:rPr lang="en-US" dirty="0" smtClean="0"/>
              <a:t>	 </a:t>
            </a: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Mahsulotni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toʹliqsiz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xomashyoning</a:t>
            </a:r>
            <a:r>
              <a:rPr lang="en-US" dirty="0">
                <a:latin typeface="Times New Roman" panose="02020603050405020304" pitchFamily="18" charset="0"/>
                <a:cs typeface="Times New Roman" panose="02020603050405020304" pitchFamily="18" charset="0"/>
              </a:rPr>
              <a:t> 100% </a:t>
            </a:r>
            <a:r>
              <a:rPr lang="en-US" dirty="0" err="1">
                <a:latin typeface="Times New Roman" panose="02020603050405020304" pitchFamily="18" charset="0"/>
                <a:cs typeface="Times New Roman" panose="02020603050405020304" pitchFamily="18" charset="0"/>
              </a:rPr>
              <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reaksiyaning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oʹziga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kontakt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usulida</a:t>
            </a:r>
            <a:r>
              <a:rPr lang="en-US" dirty="0">
                <a:latin typeface="Times New Roman" panose="02020603050405020304" pitchFamily="18" charset="0"/>
                <a:cs typeface="Times New Roman" panose="02020603050405020304" pitchFamily="18" charset="0"/>
              </a:rPr>
              <a:t> H2S04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soʹnggi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yoʹqotish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koʹmir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sanoatidagi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chang</a:t>
            </a:r>
            <a:r>
              <a:rPr lang="en-US" dirty="0">
                <a:latin typeface="Times New Roman" panose="02020603050405020304" pitchFamily="18" charset="0"/>
                <a:cs typeface="Times New Roman" panose="02020603050405020304" pitchFamily="18" charset="0"/>
              </a:rPr>
              <a:t>. NH3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yoʹli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HNO3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N0x </a:t>
            </a:r>
            <a:r>
              <a:rPr lang="en-US" dirty="0" err="1">
                <a:latin typeface="Times New Roman" panose="02020603050405020304" pitchFamily="18" charset="0"/>
                <a:cs typeface="Times New Roman" panose="02020603050405020304" pitchFamily="18" charset="0"/>
              </a:rPr>
              <a: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yuvib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chiqarilishi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7506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163782"/>
            <a:ext cx="10515600" cy="5013181"/>
          </a:xfrm>
        </p:spPr>
        <p:txBody>
          <a:bodyPr>
            <a:normAutofit/>
          </a:bodyPr>
          <a:lstStyle/>
          <a:p>
            <a:pPr marL="0" indent="0" algn="just">
              <a:lnSpc>
                <a:spcPct val="150000"/>
              </a:lnSpc>
              <a:buNone/>
            </a:pPr>
            <a:r>
              <a:rPr lang="en-US" dirty="0" smtClean="0"/>
              <a:t> 	</a:t>
            </a:r>
            <a:r>
              <a:rPr lang="en-US" dirty="0" smtClean="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boʹlgan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chiqindi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atmosferaga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ftorni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fosfatdan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ashyodan</a:t>
            </a:r>
            <a:r>
              <a:rPr lang="en-US" dirty="0">
                <a:latin typeface="Times New Roman" panose="02020603050405020304" pitchFamily="18" charset="0"/>
                <a:cs typeface="Times New Roman" panose="02020603050405020304" pitchFamily="18" charset="0"/>
              </a:rPr>
              <a:t> NF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SiF4 </a:t>
            </a:r>
            <a:r>
              <a:rPr lang="en-US" dirty="0" err="1">
                <a:latin typeface="Times New Roman" panose="02020603050405020304" pitchFamily="18" charset="0"/>
                <a:cs typeface="Times New Roman" panose="02020603050405020304" pitchFamily="18" charset="0"/>
              </a:rPr>
              <a:t>koʹrinishida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oltingugurtni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neft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toshkoʹmirdan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SO2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H2 S </a:t>
            </a:r>
            <a:r>
              <a:rPr lang="en-US" dirty="0" err="1">
                <a:latin typeface="Times New Roman" panose="02020603050405020304" pitchFamily="18" charset="0"/>
                <a:cs typeface="Times New Roman" panose="02020603050405020304" pitchFamily="18" charset="0"/>
              </a:rPr>
              <a:t>koʹrinishida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sulfid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saqlovclii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rudadan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birikmalarini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tsement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margimush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selen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H 2S04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oltingugurt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kolchedonini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atmosferaga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tashlash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5756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296785"/>
            <a:ext cx="10515600" cy="4880178"/>
          </a:xfrm>
        </p:spPr>
        <p:txBody>
          <a:bodyPr>
            <a:normAutofit lnSpcReduction="10000"/>
          </a:bodyPr>
          <a:lstStyle/>
          <a:p>
            <a:pPr marL="0" indent="0">
              <a:lnSpc>
                <a:spcPct val="150000"/>
              </a:lnSpc>
              <a:buNone/>
            </a:pPr>
            <a:r>
              <a:rPr lang="en-US" dirty="0" smtClean="0"/>
              <a:t>	</a:t>
            </a:r>
            <a:r>
              <a:rPr lang="en-US" sz="3600" dirty="0" smtClean="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chiqarish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jarayonlarida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ishlatiladigan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qator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moddalarni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masalan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sunʹiy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shoyi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viskoza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tayyorlashda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uchuvchan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organik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erituvchilar</a:t>
            </a:r>
            <a:r>
              <a:rPr lang="en-US" sz="3600" dirty="0">
                <a:latin typeface="Times New Roman" panose="02020603050405020304" pitchFamily="18" charset="0"/>
                <a:cs typeface="Times New Roman" panose="02020603050405020304" pitchFamily="18" charset="0"/>
              </a:rPr>
              <a:t>, CS2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H2S </a:t>
            </a:r>
            <a:r>
              <a:rPr lang="en-US" sz="3600" dirty="0" err="1">
                <a:latin typeface="Times New Roman" panose="02020603050405020304" pitchFamily="18" charset="0"/>
                <a:cs typeface="Times New Roman" panose="02020603050405020304" pitchFamily="18" charset="0"/>
              </a:rPr>
              <a:t>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kamerali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minorali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usullarda</a:t>
            </a:r>
            <a:r>
              <a:rPr lang="en-US" sz="3600" dirty="0">
                <a:latin typeface="Times New Roman" panose="02020603050405020304" pitchFamily="18" charset="0"/>
                <a:cs typeface="Times New Roman" panose="02020603050405020304" pitchFamily="18" charset="0"/>
              </a:rPr>
              <a:t> H2S04 </a:t>
            </a:r>
            <a:r>
              <a:rPr lang="en-US" sz="3600" dirty="0" err="1">
                <a:latin typeface="Times New Roman" panose="02020603050405020304" pitchFamily="18" charset="0"/>
                <a:cs typeface="Times New Roman" panose="02020603050405020304" pitchFamily="18" charset="0"/>
              </a:rPr>
              <a:t>ishlab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chiqarishda</a:t>
            </a:r>
            <a:r>
              <a:rPr lang="en-US" sz="3600" dirty="0">
                <a:latin typeface="Times New Roman" panose="02020603050405020304" pitchFamily="18" charset="0"/>
                <a:cs typeface="Times New Roman" panose="02020603050405020304" pitchFamily="18" charset="0"/>
              </a:rPr>
              <a:t> NOx </a:t>
            </a:r>
            <a:r>
              <a:rPr lang="en-US" sz="3600" dirty="0" err="1">
                <a:latin typeface="Times New Roman" panose="02020603050405020304" pitchFamily="18" charset="0"/>
                <a:cs typeface="Times New Roman" panose="02020603050405020304" pitchFamily="18" charset="0"/>
              </a:rPr>
              <a:t>larni</a:t>
            </a:r>
            <a:r>
              <a:rPr lang="en-US" sz="3600" dirty="0">
                <a:latin typeface="Times New Roman" panose="02020603050405020304" pitchFamily="18" charset="0"/>
                <a:cs typeface="Times New Roman" panose="02020603050405020304" pitchFamily="18" charset="0"/>
              </a:rPr>
              <a:t>, AL </a:t>
            </a:r>
            <a:r>
              <a:rPr lang="en-US" sz="3600" dirty="0" err="1">
                <a:latin typeface="Times New Roman" panose="02020603050405020304" pitchFamily="18" charset="0"/>
                <a:cs typeface="Times New Roman" panose="02020603050405020304" pitchFamily="18" charset="0"/>
              </a:rPr>
              <a:t>ishlab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chiqarishda</a:t>
            </a:r>
            <a:r>
              <a:rPr lang="en-US" sz="3600" dirty="0">
                <a:latin typeface="Times New Roman" panose="02020603050405020304" pitchFamily="18" charset="0"/>
                <a:cs typeface="Times New Roman" panose="02020603050405020304" pitchFamily="18" charset="0"/>
              </a:rPr>
              <a:t> Fe </a:t>
            </a:r>
            <a:r>
              <a:rPr lang="en-US" sz="3600" dirty="0" err="1">
                <a:latin typeface="Times New Roman" panose="02020603050405020304" pitchFamily="18" charset="0"/>
                <a:cs typeface="Times New Roman" panose="02020603050405020304" pitchFamily="18" charset="0"/>
              </a:rPr>
              <a:t>birikmalarini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yoʹqotish</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5415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246909"/>
            <a:ext cx="10151225" cy="4721629"/>
          </a:xfrm>
        </p:spPr>
        <p:txBody>
          <a:bodyPr>
            <a:normAutofit fontScale="92500"/>
          </a:bodyPr>
          <a:lstStyle/>
          <a:p>
            <a:pPr marL="0" indent="0" algn="just">
              <a:lnSpc>
                <a:spcPct val="150000"/>
              </a:lnSpc>
              <a:buNone/>
            </a:pPr>
            <a:r>
              <a:rPr lang="en-US" sz="3600" dirty="0" smtClean="0">
                <a:latin typeface="Times New Roman" panose="02020603050405020304" pitchFamily="18" charset="0"/>
                <a:cs typeface="Times New Roman" panose="02020603050405020304" pitchFamily="18" charset="0"/>
              </a:rPr>
              <a:t>	4</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Oksidlanish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jarayonlari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qizdirish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quritish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natijasida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atrof-muhitga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hidli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oksidlanish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mahsulotlarining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tushishi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natronniy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selluloza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tayyorlashda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qaynatish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merkaptan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H2S </a:t>
            </a:r>
            <a:r>
              <a:rPr lang="en-US" sz="3600" dirty="0" err="1">
                <a:latin typeface="Times New Roman" panose="02020603050405020304" pitchFamily="18" charset="0"/>
                <a:cs typeface="Times New Roman" panose="02020603050405020304" pitchFamily="18" charset="0"/>
              </a:rPr>
              <a:t>ajralishi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nordon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azot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tuzlaridan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olinadigan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katalizatorlarni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kuydirishda</a:t>
            </a:r>
            <a:r>
              <a:rPr lang="en-US" sz="3600" dirty="0">
                <a:latin typeface="Times New Roman" panose="02020603050405020304" pitchFamily="18" charset="0"/>
                <a:cs typeface="Times New Roman" panose="02020603050405020304" pitchFamily="18" charset="0"/>
              </a:rPr>
              <a:t> NO2 </a:t>
            </a:r>
            <a:r>
              <a:rPr lang="en-US" sz="3600" dirty="0" err="1">
                <a:latin typeface="Times New Roman" panose="02020603050405020304" pitchFamily="18" charset="0"/>
                <a:cs typeface="Times New Roman" panose="02020603050405020304" pitchFamily="18" charset="0"/>
              </a:rPr>
              <a:t>larning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karbonatlardan</a:t>
            </a:r>
            <a:r>
              <a:rPr lang="en-US" sz="3600" dirty="0">
                <a:latin typeface="Times New Roman" panose="02020603050405020304" pitchFamily="18" charset="0"/>
                <a:cs typeface="Times New Roman" panose="02020603050405020304" pitchFamily="18" charset="0"/>
              </a:rPr>
              <a:t> CO, CO2  </a:t>
            </a:r>
            <a:r>
              <a:rPr lang="en-US" sz="3600" dirty="0" err="1">
                <a:latin typeface="Times New Roman" panose="02020603050405020304" pitchFamily="18" charset="0"/>
                <a:cs typeface="Times New Roman" panose="02020603050405020304" pitchFamily="18" charset="0"/>
              </a:rPr>
              <a:t>larning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tushishi</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387973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a:latin typeface="Times New Roman" panose="02020603050405020304" pitchFamily="18" charset="0"/>
                <a:cs typeface="Times New Roman" panose="02020603050405020304" pitchFamily="18" charset="0"/>
              </a:rPr>
              <a:t>Atmosferani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ifloslanishi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oqibatlari</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quyidagilardan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85000"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1. </a:t>
            </a:r>
            <a:r>
              <a:rPr lang="en-US" sz="2400" dirty="0" err="1">
                <a:latin typeface="Times New Roman" panose="02020603050405020304" pitchFamily="18" charset="0"/>
                <a:cs typeface="Times New Roman" panose="02020603050405020304" pitchFamily="18" charset="0"/>
              </a:rPr>
              <a:t>Tirik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organizmlar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boʹlgan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havoning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buziladi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Insondar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salomatligining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yomonlashishi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kasalliklar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cs typeface="Times New Roman" panose="02020603050405020304" pitchFamily="18" charset="0"/>
              </a:rPr>
              <a:t>Kislotali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yomgʹirlarni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yogʹishi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oxakli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marmar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qoplamali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inshoatlarining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yemiradi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4. </a:t>
            </a:r>
            <a:r>
              <a:rPr lang="en-US" sz="2400" dirty="0" err="1">
                <a:latin typeface="Times New Roman" panose="02020603050405020304" pitchFamily="18" charset="0"/>
                <a:cs typeface="Times New Roman" panose="02020603050405020304" pitchFamily="18" charset="0"/>
              </a:rPr>
              <a:t>Karbonat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angidridning</a:t>
            </a:r>
            <a:r>
              <a:rPr lang="en-US" sz="2400" dirty="0">
                <a:latin typeface="Times New Roman" panose="02020603050405020304" pitchFamily="18" charset="0"/>
                <a:cs typeface="Times New Roman" panose="02020603050405020304" pitchFamily="18" charset="0"/>
              </a:rPr>
              <a:t> (CO2) </a:t>
            </a:r>
            <a:r>
              <a:rPr lang="en-US" sz="2400" dirty="0" err="1">
                <a:latin typeface="Times New Roman" panose="02020603050405020304" pitchFamily="18" charset="0"/>
                <a:cs typeface="Times New Roman" panose="02020603050405020304" pitchFamily="18" charset="0"/>
              </a:rPr>
              <a:t>koʹpayib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iqlimni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parnik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effekti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boʹladi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5. </a:t>
            </a:r>
            <a:r>
              <a:rPr lang="en-US" sz="2400" dirty="0" err="1">
                <a:latin typeface="Times New Roman" panose="02020603050405020304" pitchFamily="18" charset="0"/>
                <a:cs typeface="Times New Roman" panose="02020603050405020304" pitchFamily="18" charset="0"/>
              </a:rPr>
              <a:t>Oltingugurt</a:t>
            </a:r>
            <a:r>
              <a:rPr lang="en-US" sz="2400" dirty="0">
                <a:latin typeface="Times New Roman" panose="02020603050405020304" pitchFamily="18" charset="0"/>
                <a:cs typeface="Times New Roman" panose="02020603050405020304" pitchFamily="18" charset="0"/>
              </a:rPr>
              <a:t> (IV) </a:t>
            </a:r>
            <a:r>
              <a:rPr lang="en-US" sz="2400" dirty="0" err="1">
                <a:latin typeface="Times New Roman" panose="02020603050405020304" pitchFamily="18" charset="0"/>
                <a:cs typeface="Times New Roman" panose="02020603050405020304" pitchFamily="18" charset="0"/>
              </a:rPr>
              <a:t>oksidini</a:t>
            </a:r>
            <a:r>
              <a:rPr lang="en-US" sz="2400" dirty="0">
                <a:latin typeface="Times New Roman" panose="02020603050405020304" pitchFamily="18" charset="0"/>
                <a:cs typeface="Times New Roman" panose="02020603050405020304" pitchFamily="18" charset="0"/>
              </a:rPr>
              <a:t> (SO2) </a:t>
            </a:r>
            <a:r>
              <a:rPr lang="en-US" sz="2400" dirty="0" err="1">
                <a:latin typeface="Times New Roman" panose="02020603050405020304" pitchFamily="18" charset="0"/>
                <a:cs typeface="Times New Roman" panose="02020603050405020304" pitchFamily="18" charset="0"/>
              </a:rPr>
              <a:t>ortib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xisobiga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iqlimni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sovib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ketishi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boʹladi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6. Freon </a:t>
            </a:r>
            <a:r>
              <a:rPr lang="en-US" sz="2400" dirty="0" err="1">
                <a:latin typeface="Times New Roman" panose="02020603050405020304" pitchFamily="18" charset="0"/>
                <a:cs typeface="Times New Roman" panose="02020603050405020304" pitchFamily="18" charset="0"/>
              </a:rPr>
              <a:t>gazini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havoga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qatlamining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yemirilishi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kuzatiladi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lnSpc>
                <a:spcPct val="150000"/>
              </a:lnSpc>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30790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latin typeface="Times New Roman" panose="02020603050405020304" pitchFamily="18" charset="0"/>
                <a:cs typeface="Times New Roman" panose="02020603050405020304" pitchFamily="18" charset="0"/>
              </a:rPr>
              <a:t>Atmosferada ifloslantiruvchi moddalarning tarqalishi.</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lnSpcReduction="10000"/>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Tutun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quvurlari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oʹchoq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avtomobillarning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quvurlaridan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atmosfera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havosiga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faqatgina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masofaga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shamol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ob-havo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sharoitlariga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bogʹliqdir</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Sanoat</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korxonasini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hudud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chiqindi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manbayi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punkti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masofani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yoʹqolib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xavfini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1822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6389" y="1335174"/>
            <a:ext cx="10515600" cy="4351338"/>
          </a:xfrm>
        </p:spPr>
        <p:txBody>
          <a:bodyPr>
            <a:normAutofit fontScale="92500"/>
          </a:bodyPr>
          <a:lstStyle/>
          <a:p>
            <a:pPr marL="0" indent="0">
              <a:lnSpc>
                <a:spcPct val="150000"/>
              </a:lnSpc>
              <a:buNone/>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Aholi</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zich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joylashgan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mavze</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yaqinida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ishlab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chiqarish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jarayoni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muqarrar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ravishda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Atmosfera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havosini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nihoyatda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qoʹlansa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hidli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moddalar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ifloslantirishi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bogʹliq</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boʹlgan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sanoat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korxonasi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joylashtirilsa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texnikaning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ilgʹor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zamonaviy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darajasini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hisobga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olinganda</a:t>
            </a:r>
            <a:r>
              <a:rPr lang="en-US" sz="3200" dirty="0">
                <a:latin typeface="Times New Roman" panose="02020603050405020304" pitchFamily="18" charset="0"/>
                <a:cs typeface="Times New Roman" panose="02020603050405020304" pitchFamily="18" charset="0"/>
              </a:rPr>
              <a:t> ham, </a:t>
            </a:r>
            <a:r>
              <a:rPr lang="en-US" sz="3200" dirty="0" err="1">
                <a:latin typeface="Times New Roman" panose="02020603050405020304" pitchFamily="18" charset="0"/>
                <a:cs typeface="Times New Roman" panose="02020603050405020304" pitchFamily="18" charset="0"/>
              </a:rPr>
              <a:t>insonlar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albaita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turli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noqulayliklarni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tugʹdirishi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miqarrardir</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2644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31767" y="1363288"/>
            <a:ext cx="10008523" cy="2973754"/>
          </a:xfrm>
          <a:prstGeom prst="rect">
            <a:avLst/>
          </a:prstGeom>
        </p:spPr>
        <p:txBody>
          <a:bodyPr wrap="square">
            <a:spAutoFit/>
          </a:bodyPr>
          <a:lstStyle/>
          <a:p>
            <a:pPr algn="just">
              <a:lnSpc>
                <a:spcPct val="115000"/>
              </a:lnSpc>
              <a:spcAft>
                <a:spcPts val="0"/>
              </a:spcAft>
            </a:pP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Koʹpincha</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chiqindi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gazlar</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manbayigacha</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boʹlgan</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masofani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uzoqlashtirish</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uchun</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maʹlum</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yuqorilikdagi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tutun</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quvurlari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oʹrnatiladi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ular</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chiqindi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gazlarning</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qoʹshimcha</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shimilishini</a:t>
            </a:r>
            <a:r>
              <a:rPr lang="en-US"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ularni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quvur</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atmosfera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havosi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aralashib</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ketishini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latin typeface="Times New Roman" panose="02020603050405020304" pitchFamily="18" charset="0"/>
                <a:ea typeface="Calibri" panose="020F0502020204030204" pitchFamily="34" charset="0"/>
                <a:cs typeface="Times New Roman" panose="02020603050405020304" pitchFamily="18" charset="0"/>
              </a:rPr>
              <a:t>ta</a:t>
            </a:r>
            <a:r>
              <a:rPr lang="en-US" sz="3200" dirty="0" err="1">
                <a:latin typeface="Times New Roman" panose="02020603050405020304" pitchFamily="18" charset="0"/>
                <a:ea typeface="Calibri" panose="020F0502020204030204" pitchFamily="34" charset="0"/>
                <a:cs typeface="Times New Roman" panose="02020603050405020304" pitchFamily="18" charset="0"/>
              </a:rPr>
              <a:t>ʹminlaydi</a:t>
            </a:r>
            <a:r>
              <a:rPr lang="en-US" sz="3200" dirty="0">
                <a:latin typeface="Times New Roman" panose="02020603050405020304" pitchFamily="18" charset="0"/>
                <a:ea typeface="Calibri" panose="020F0502020204030204" pitchFamily="34" charset="0"/>
                <a:cs typeface="Times New Roman" panose="02020603050405020304" pitchFamily="18" charset="0"/>
              </a:rPr>
              <a:t>.</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15908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922713"/>
            <a:ext cx="10515600" cy="5195454"/>
          </a:xfrm>
        </p:spPr>
        <p:txBody>
          <a:bodyPr>
            <a:normAutofit fontScale="85000" lnSpcReduction="20000"/>
          </a:bodyPr>
          <a:lstStyle/>
          <a:p>
            <a:pPr marL="0" indent="0">
              <a:lnSpc>
                <a:spcPct val="150000"/>
              </a:lnSpc>
              <a:buNone/>
            </a:pP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Har</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doim</a:t>
            </a:r>
            <a:r>
              <a:rPr lang="en-US" sz="3600" dirty="0">
                <a:latin typeface="Times New Roman" panose="02020603050405020304" pitchFamily="18" charset="0"/>
                <a:cs typeface="Times New Roman" panose="02020603050405020304" pitchFamily="18" charset="0"/>
              </a:rPr>
              <a:t> ham </a:t>
            </a:r>
            <a:r>
              <a:rPr lang="en-US" sz="3600" dirty="0" err="1">
                <a:latin typeface="Times New Roman" panose="02020603050405020304" pitchFamily="18" charset="0"/>
                <a:cs typeface="Times New Roman" panose="02020603050405020304" pitchFamily="18" charset="0"/>
              </a:rPr>
              <a:t>tutun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quvurlarining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balandligi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chiqindi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gazlarning</a:t>
            </a:r>
            <a:r>
              <a:rPr lang="en-US" sz="3600" dirty="0">
                <a:latin typeface="Times New Roman" panose="02020603050405020304" pitchFamily="18" charset="0"/>
                <a:cs typeface="Times New Roman" panose="02020603050405020304" pitchFamily="18" charset="0"/>
              </a:rPr>
              <a:t> inversion </a:t>
            </a:r>
            <a:r>
              <a:rPr lang="en-US" sz="3600" dirty="0" err="1">
                <a:latin typeface="Times New Roman" panose="02020603050405020304" pitchFamily="18" charset="0"/>
                <a:cs typeface="Times New Roman" panose="02020603050405020304" pitchFamily="18" charset="0"/>
              </a:rPr>
              <a:t>qavatidan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zararlilik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darajasini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pasayishini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shu</a:t>
            </a:r>
            <a:r>
              <a:rPr lang="en-US" sz="3600" dirty="0">
                <a:latin typeface="Times New Roman" panose="02020603050405020304" pitchFamily="18" charset="0"/>
                <a:cs typeface="Times New Roman" panose="02020603050405020304" pitchFamily="18" charset="0"/>
              </a:rPr>
              <a:t> tariqa </a:t>
            </a:r>
            <a:r>
              <a:rPr lang="en-US" sz="3600" dirty="0" err="1">
                <a:latin typeface="Times New Roman" panose="02020603050405020304" pitchFamily="18" charset="0"/>
                <a:cs typeface="Times New Roman" panose="02020603050405020304" pitchFamily="18" charset="0"/>
              </a:rPr>
              <a:t>xatarli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zonadan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kctishini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taʹminlamaydi</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marL="0" indent="0">
              <a:lnSpc>
                <a:spcPct val="150000"/>
              </a:lnSpc>
              <a:buNone/>
            </a:pP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Yomgʹir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qor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havoni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tozalashga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anchagina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samarali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taʹsir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koʹrsatadi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Shuning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yogʹingarchilik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pavtida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yomgʹirlar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mavsumida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havo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tarkibini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tekshirish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toʹgʹri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natijalar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bermaydi</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a:lnSpc>
                <a:spcPct val="150000"/>
              </a:lnSpc>
            </a:pP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3604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454727"/>
            <a:ext cx="10515600" cy="4722236"/>
          </a:xfrm>
        </p:spPr>
        <p:txBody>
          <a:bodyPr>
            <a:normAutofit/>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Meteosharoitlarga</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cs typeface="Times New Roman" panose="02020603050405020304" pitchFamily="18" charset="0"/>
              </a:rPr>
              <a:t>havo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namligi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quyosh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radiatsiyasi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bogʹliq</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ravishda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atmosferada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havoni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ifloslantiruvchi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moddalar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oʹrtasida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turlicha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reaksiyalar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sodir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boʹlib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turadi</a:t>
            </a:r>
            <a:r>
              <a:rPr lang="en-US" sz="3200" dirty="0">
                <a:latin typeface="Times New Roman" panose="02020603050405020304" pitchFamily="18" charset="0"/>
                <a:cs typeface="Times New Roman" panose="02020603050405020304" pitchFamily="18" charset="0"/>
              </a:rPr>
              <a:t>. Shu tariqa </a:t>
            </a:r>
            <a:r>
              <a:rPr lang="en-US" sz="3200" dirty="0" err="1">
                <a:latin typeface="Times New Roman" panose="02020603050405020304" pitchFamily="18" charset="0"/>
                <a:cs typeface="Times New Roman" panose="02020603050405020304" pitchFamily="18" charset="0"/>
              </a:rPr>
              <a:t>koʹpgina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zaharli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moddalar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atmosfera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havosidan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qisman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ajralib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chiqadi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masalan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chang</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SO2? </a:t>
            </a:r>
            <a:r>
              <a:rPr lang="en-US" sz="3200" dirty="0">
                <a:latin typeface="Times New Roman" panose="02020603050405020304" pitchFamily="18" charset="0"/>
                <a:cs typeface="Times New Roman" panose="02020603050405020304" pitchFamily="18" charset="0"/>
              </a:rPr>
              <a:t>NO?) ammo </a:t>
            </a:r>
            <a:r>
              <a:rPr lang="en-US" sz="3200" dirty="0" err="1">
                <a:latin typeface="Times New Roman" panose="02020603050405020304" pitchFamily="18" charset="0"/>
                <a:cs typeface="Times New Roman" panose="02020603050405020304" pitchFamily="18" charset="0"/>
              </a:rPr>
              <a:t>bunda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zaharli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mahsulotlar</a:t>
            </a:r>
            <a:r>
              <a:rPr lang="en-US" sz="3200" dirty="0">
                <a:latin typeface="Times New Roman" panose="02020603050405020304" pitchFamily="18" charset="0"/>
                <a:cs typeface="Times New Roman" panose="02020603050405020304" pitchFamily="18" charset="0"/>
              </a:rPr>
              <a:t> ham </a:t>
            </a:r>
            <a:r>
              <a:rPr lang="en-US" sz="3200" dirty="0" err="1">
                <a:latin typeface="Times New Roman" panose="02020603050405020304" pitchFamily="18" charset="0"/>
                <a:cs typeface="Times New Roman" panose="02020603050405020304" pitchFamily="18" charset="0"/>
              </a:rPr>
              <a:t>hosil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boʹlishi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mumkin</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2739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latin typeface="Times New Roman" panose="02020603050405020304" pitchFamily="18" charset="0"/>
                <a:cs typeface="Times New Roman" panose="02020603050405020304" pitchFamily="18" charset="0"/>
              </a:rPr>
              <a:t>O`z</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bilimini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tekshirish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savollar</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lvl="0"/>
            <a:r>
              <a:rPr lang="uz-Cyrl-UZ" i="1" dirty="0">
                <a:latin typeface="Times New Roman" panose="02020603050405020304" pitchFamily="18" charset="0"/>
                <a:cs typeface="Times New Roman" panose="02020603050405020304" pitchFamily="18" charset="0"/>
              </a:rPr>
              <a:t>Atmosfera </a:t>
            </a:r>
            <a:r>
              <a:rPr lang="en-US" i="1" dirty="0">
                <a:latin typeface="Times New Roman" panose="02020603050405020304" pitchFamily="18" charset="0"/>
                <a:cs typeface="Times New Roman" panose="02020603050405020304" pitchFamily="18" charset="0"/>
              </a:rPr>
              <a:t>-</a:t>
            </a:r>
            <a:r>
              <a:rPr lang="uz-Cyrl-UZ" i="1" dirty="0">
                <a:latin typeface="Times New Roman" panose="02020603050405020304" pitchFamily="18" charset="0"/>
                <a:cs typeface="Times New Roman" panose="02020603050405020304" pitchFamily="18" charset="0"/>
              </a:rPr>
              <a:t>deb  </a:t>
            </a:r>
            <a:r>
              <a:rPr lang="en-US" i="1" dirty="0" err="1">
                <a:latin typeface="Times New Roman" panose="02020603050405020304" pitchFamily="18" charset="0"/>
                <a:cs typeface="Times New Roman" panose="02020603050405020304" pitchFamily="18" charset="0"/>
              </a:rPr>
              <a:t>nimaga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aytiladi</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en-US" i="1" dirty="0" err="1">
                <a:latin typeface="Times New Roman" panose="02020603050405020304" pitchFamily="18" charset="0"/>
                <a:cs typeface="Times New Roman" panose="02020603050405020304" pitchFamily="18" charset="0"/>
              </a:rPr>
              <a:t>Atmosferani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qanday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qatlamlarga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ajratiladi</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en-US" i="1" dirty="0" err="1">
                <a:latin typeface="Times New Roman" panose="02020603050405020304" pitchFamily="18" charset="0"/>
                <a:cs typeface="Times New Roman" panose="02020603050405020304" pitchFamily="18" charset="0"/>
              </a:rPr>
              <a:t>Atmosfera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nechi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xil</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yo’l</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bilan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ifloslanadi</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en-US" i="1" dirty="0" err="1">
                <a:latin typeface="Times New Roman" panose="02020603050405020304" pitchFamily="18" charset="0"/>
                <a:cs typeface="Times New Roman" panose="02020603050405020304" pitchFamily="18" charset="0"/>
              </a:rPr>
              <a:t>Iflosliklar</a:t>
            </a:r>
            <a:r>
              <a:rPr lang="en-US" i="1" dirty="0">
                <a:latin typeface="Times New Roman" panose="02020603050405020304" pitchFamily="18" charset="0"/>
                <a:cs typeface="Times New Roman" panose="02020603050405020304" pitchFamily="18" charset="0"/>
              </a:rPr>
              <a:t> </a:t>
            </a:r>
            <a:r>
              <a:rPr lang="de-DE" i="1" dirty="0">
                <a:latin typeface="Times New Roman" panose="02020603050405020304" pitchFamily="18" charset="0"/>
                <a:cs typeface="Times New Roman" panose="02020603050405020304" pitchFamily="18" charset="0"/>
              </a:rPr>
              <a:t>–</a:t>
            </a:r>
            <a:r>
              <a:rPr lang="ru-RU" i="1"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deb </a:t>
            </a:r>
            <a:r>
              <a:rPr lang="en-US" i="1" dirty="0" err="1">
                <a:latin typeface="Times New Roman" panose="02020603050405020304" pitchFamily="18" charset="0"/>
                <a:cs typeface="Times New Roman" panose="02020603050405020304" pitchFamily="18" charset="0"/>
              </a:rPr>
              <a:t>nimaga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aytiladi</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uz-Cyrl-UZ" i="1" dirty="0">
                <a:latin typeface="Times New Roman" panose="02020603050405020304" pitchFamily="18" charset="0"/>
                <a:cs typeface="Times New Roman" panose="02020603050405020304" pitchFamily="18" charset="0"/>
              </a:rPr>
              <a:t>Atmosfera havosini Antropogen ifloslovchi manbalar </a:t>
            </a:r>
            <a:r>
              <a:rPr lang="en-US" i="1" dirty="0" err="1">
                <a:latin typeface="Times New Roman" panose="02020603050405020304" pitchFamily="18" charset="0"/>
                <a:cs typeface="Times New Roman" panose="02020603050405020304" pitchFamily="18" charset="0"/>
              </a:rPr>
              <a:t>qanday</a:t>
            </a:r>
            <a:r>
              <a:rPr lang="uz-Cyrl-UZ" i="1" dirty="0">
                <a:latin typeface="Times New Roman" panose="02020603050405020304" pitchFamily="18" charset="0"/>
                <a:cs typeface="Times New Roman" panose="02020603050405020304" pitchFamily="18" charset="0"/>
              </a:rPr>
              <a:t> guruhlarga boʹlinadi</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en-US" i="1" dirty="0" err="1">
                <a:latin typeface="Times New Roman" panose="02020603050405020304" pitchFamily="18" charset="0"/>
                <a:cs typeface="Times New Roman" panose="02020603050405020304" pitchFamily="18" charset="0"/>
              </a:rPr>
              <a:t>Atmosferada</a:t>
            </a:r>
            <a:r>
              <a:rPr lang="en-US" i="1" dirty="0">
                <a:latin typeface="Times New Roman" panose="02020603050405020304" pitchFamily="18" charset="0"/>
                <a:cs typeface="Times New Roman" panose="02020603050405020304" pitchFamily="18" charset="0"/>
              </a:rPr>
              <a:t>  </a:t>
            </a:r>
            <a:r>
              <a:rPr lang="uz-Cyrl-UZ" i="1" dirty="0">
                <a:latin typeface="Times New Roman" panose="02020603050405020304" pitchFamily="18" charset="0"/>
                <a:cs typeface="Times New Roman" panose="02020603050405020304" pitchFamily="18" charset="0"/>
              </a:rPr>
              <a:t>ifloslantiruvchi moddalarning </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tarqalishiga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meteorologik</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omillarga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taʹsiri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qanday</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909741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latin typeface="Times New Roman" panose="02020603050405020304" pitchFamily="18" charset="0"/>
                <a:cs typeface="Times New Roman" panose="02020603050405020304" pitchFamily="18" charset="0"/>
              </a:rPr>
              <a:t>Foydalanilgan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adabiyotlar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ro`yxati</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2402378"/>
            <a:ext cx="10515600" cy="1812176"/>
          </a:xfrm>
        </p:spPr>
        <p:txBody>
          <a:bodyPr/>
          <a:lstStyle/>
          <a:p>
            <a:pPr marL="0" indent="0">
              <a:buNone/>
            </a:pPr>
            <a:r>
              <a:rPr lang="en-US" dirty="0" smtClean="0">
                <a:latin typeface="Times New Roman" panose="02020603050405020304" pitchFamily="18" charset="0"/>
                <a:cs typeface="Times New Roman" panose="02020603050405020304" pitchFamily="18" charset="0"/>
              </a:rPr>
              <a:t>1. </a:t>
            </a:r>
            <a:r>
              <a:rPr lang="en-US" dirty="0" err="1" smtClean="0">
                <a:latin typeface="Times New Roman" panose="02020603050405020304" pitchFamily="18" charset="0"/>
                <a:cs typeface="Times New Roman" panose="02020603050405020304" pitchFamily="18" charset="0"/>
              </a:rPr>
              <a:t>Texnika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mojizalari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Bunaqasini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hech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koʹrmagan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xabarnomasi</a:t>
            </a:r>
            <a:r>
              <a:rPr lang="en-US" dirty="0">
                <a:latin typeface="Times New Roman" panose="02020603050405020304" pitchFamily="18" charset="0"/>
                <a:cs typeface="Times New Roman" panose="02020603050405020304" pitchFamily="18" charset="0"/>
              </a:rPr>
              <a:t>. № 1/2017 </a:t>
            </a:r>
            <a:r>
              <a:rPr lang="en-US" dirty="0" err="1">
                <a:latin typeface="Times New Roman" panose="02020603050405020304" pitchFamily="18" charset="0"/>
                <a:cs typeface="Times New Roman" panose="02020603050405020304" pitchFamily="18" charset="0"/>
              </a:rPr>
              <a:t>Yanvar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407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825625"/>
            <a:ext cx="10515600" cy="3120448"/>
          </a:xfrm>
        </p:spPr>
        <p:txBody>
          <a:bodyPr/>
          <a:lstStyle/>
          <a:p>
            <a:endParaRPr lang="en-US" dirty="0" smtClean="0"/>
          </a:p>
          <a:p>
            <a:endParaRPr lang="en-US" dirty="0"/>
          </a:p>
          <a:p>
            <a:pPr marL="0" indent="0" algn="ctr">
              <a:buNone/>
            </a:pPr>
            <a:r>
              <a:rPr lang="en-US" sz="6000" dirty="0" err="1" smtClean="0">
                <a:latin typeface="Times New Roman" panose="02020603050405020304" pitchFamily="18" charset="0"/>
                <a:cs typeface="Times New Roman" panose="02020603050405020304" pitchFamily="18" charset="0"/>
              </a:rPr>
              <a:t>E`tiboringiz</a:t>
            </a:r>
            <a:r>
              <a:rPr lang="en-US" sz="6000" dirty="0" smtClean="0">
                <a:latin typeface="Times New Roman" panose="02020603050405020304" pitchFamily="18" charset="0"/>
                <a:cs typeface="Times New Roman" panose="02020603050405020304" pitchFamily="18" charset="0"/>
              </a:rPr>
              <a:t> </a:t>
            </a:r>
            <a:r>
              <a:rPr lang="en-US" sz="6000" dirty="0" err="1" smtClean="0">
                <a:latin typeface="Times New Roman" panose="02020603050405020304" pitchFamily="18" charset="0"/>
                <a:cs typeface="Times New Roman" panose="02020603050405020304" pitchFamily="18" charset="0"/>
              </a:rPr>
              <a:t>uchun</a:t>
            </a:r>
            <a:r>
              <a:rPr lang="en-US" sz="6000" dirty="0" smtClean="0">
                <a:latin typeface="Times New Roman" panose="02020603050405020304" pitchFamily="18" charset="0"/>
                <a:cs typeface="Times New Roman" panose="02020603050405020304" pitchFamily="18" charset="0"/>
              </a:rPr>
              <a:t> </a:t>
            </a:r>
            <a:r>
              <a:rPr lang="en-US" sz="6000" dirty="0" err="1" smtClean="0">
                <a:latin typeface="Times New Roman" panose="02020603050405020304" pitchFamily="18" charset="0"/>
                <a:cs typeface="Times New Roman" panose="02020603050405020304" pitchFamily="18" charset="0"/>
              </a:rPr>
              <a:t>raxmat</a:t>
            </a:r>
            <a:endParaRPr lang="ru-RU"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47908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TotalTime>
  <Words>434</Words>
  <Application>Microsoft Office PowerPoint</Application>
  <PresentationFormat>Широкоэкранный</PresentationFormat>
  <Paragraphs>164</Paragraphs>
  <Slides>30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30</vt:i4>
      </vt:variant>
    </vt:vector>
  </HeadingPairs>
  <TitlesOfParts>
    <vt:vector size="35" baseType="lpstr">
      <vt:lpstr>Arial</vt:lpstr>
      <vt:lpstr>Calibri</vt:lpstr>
      <vt:lpstr>Calibri Light</vt:lpstr>
      <vt:lpstr>Times New Roman</vt:lpstr>
      <vt:lpstr>Тема Office</vt:lpstr>
      <vt:lpstr>     Atmosfera havosini muhofaza qilish asoslari. </vt:lpstr>
      <vt:lpstr>reja: </vt:lpstr>
      <vt:lpstr>Atmosferani ifloslantiruvchi manbalar </vt:lpstr>
      <vt:lpstr>Atmosferani quyidagi shartli 5 qatlamga ajratiladi: </vt:lpstr>
      <vt:lpstr>Презентация PowerPoint</vt:lpstr>
      <vt:lpstr>Презентация PowerPoint</vt:lpstr>
      <vt:lpstr>Презентация PowerPoint</vt:lpstr>
      <vt:lpstr>Презентация PowerPoint</vt:lpstr>
      <vt:lpstr>Atmosferadagi  toza havoning tarkibi quyidagichadir: </vt:lpstr>
      <vt:lpstr>Презентация PowerPoint</vt:lpstr>
      <vt:lpstr>Презентация PowerPoint</vt:lpstr>
      <vt:lpstr>Презентация PowerPoint</vt:lpstr>
      <vt:lpstr>Atmosfera havosini Antropogen ifloslovchi manbalar uchta asosiy guruhlarga boʹlinadi</vt:lpstr>
      <vt:lpstr>Презентация PowerPoint</vt:lpstr>
      <vt:lpstr>Презентация PowerPoint</vt:lpstr>
      <vt:lpstr>Atmosfera havosining sanoat  ishlab chiqarish hisobiga ifloslanishi.  </vt:lpstr>
      <vt:lpstr>Quyida sanoat soxalarining, atmosfera havosini    ifloslantirish ulushi (%) berilgan: </vt:lpstr>
      <vt:lpstr>Kimyo sanoati korxonalarining atmosferani ifloslashini bir necha guruhlarga boʹlish mumkin: </vt:lpstr>
      <vt:lpstr>Презентация PowerPoint</vt:lpstr>
      <vt:lpstr>Презентация PowerPoint</vt:lpstr>
      <vt:lpstr>Презентация PowerPoint</vt:lpstr>
      <vt:lpstr>Atmosferani ifloslanishi  oqibatlari.   Ular quyidagilardan iborat:</vt:lpstr>
      <vt:lpstr>Atmosferada ifloslantiruvchi moddalarning tarqalishi.</vt:lpstr>
      <vt:lpstr>Презентация PowerPoint</vt:lpstr>
      <vt:lpstr>Презентация PowerPoint</vt:lpstr>
      <vt:lpstr>Презентация PowerPoint</vt:lpstr>
      <vt:lpstr>Презентация PowerPoint</vt:lpstr>
      <vt:lpstr>O`z bilimini tekshirish uchun savollar: </vt:lpstr>
      <vt:lpstr>Foydalanilgan adabiyotlar ro`yxati</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Atmosfera havosini muhofaza qilish asoslari.</dc:title>
  <dc:creator>Avtech</dc:creator>
  <cp:lastModifiedBy>Avtech</cp:lastModifiedBy>
  <cp:revision>11</cp:revision>
  <dcterms:created xsi:type="dcterms:W3CDTF">2021-04-13T08:31:29Z</dcterms:created>
  <dcterms:modified xsi:type="dcterms:W3CDTF">2021-04-13T09:56:09Z</dcterms:modified>
</cp:coreProperties>
</file>