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32"/>
  </p:notesMasterIdLst>
  <p:sldIdLst>
    <p:sldId id="266" r:id="rId2"/>
    <p:sldId id="267" r:id="rId3"/>
    <p:sldId id="257" r:id="rId4"/>
    <p:sldId id="268" r:id="rId5"/>
    <p:sldId id="269" r:id="rId6"/>
    <p:sldId id="258" r:id="rId7"/>
    <p:sldId id="271" r:id="rId8"/>
    <p:sldId id="259" r:id="rId9"/>
    <p:sldId id="273" r:id="rId10"/>
    <p:sldId id="274" r:id="rId11"/>
    <p:sldId id="260" r:id="rId12"/>
    <p:sldId id="289" r:id="rId13"/>
    <p:sldId id="261" r:id="rId14"/>
    <p:sldId id="291" r:id="rId15"/>
    <p:sldId id="292" r:id="rId16"/>
    <p:sldId id="262" r:id="rId17"/>
    <p:sldId id="276" r:id="rId18"/>
    <p:sldId id="293" r:id="rId19"/>
    <p:sldId id="263" r:id="rId20"/>
    <p:sldId id="264" r:id="rId21"/>
    <p:sldId id="277" r:id="rId22"/>
    <p:sldId id="297" r:id="rId23"/>
    <p:sldId id="278" r:id="rId24"/>
    <p:sldId id="296" r:id="rId25"/>
    <p:sldId id="279" r:id="rId26"/>
    <p:sldId id="280" r:id="rId27"/>
    <p:sldId id="294" r:id="rId28"/>
    <p:sldId id="286" r:id="rId29"/>
    <p:sldId id="287" r:id="rId30"/>
    <p:sldId id="288"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CE0A57-C8F3-464D-8861-8BCF8D7423E0}" type="datetimeFigureOut">
              <a:rPr lang="ru-RU" smtClean="0"/>
              <a:pPr/>
              <a:t>15.04.2021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3B5FE3-AAA7-435C-A33F-334327A6186F}" type="slidenum">
              <a:rPr lang="ru-RU" smtClean="0"/>
              <a:pPr/>
              <a:t>‹#›</a:t>
            </a:fld>
            <a:endParaRPr lang="ru-RU"/>
          </a:p>
        </p:txBody>
      </p:sp>
    </p:spTree>
    <p:extLst>
      <p:ext uri="{BB962C8B-B14F-4D97-AF65-F5344CB8AC3E}">
        <p14:creationId xmlns="" xmlns:p14="http://schemas.microsoft.com/office/powerpoint/2010/main" val="3730254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03B5FE3-AAA7-435C-A33F-334327A6186F}" type="slidenum">
              <a:rPr lang="ru-RU" smtClean="0"/>
              <a:pPr/>
              <a:t>13</a:t>
            </a:fld>
            <a:endParaRPr lang="ru-RU"/>
          </a:p>
        </p:txBody>
      </p:sp>
    </p:spTree>
    <p:extLst>
      <p:ext uri="{BB962C8B-B14F-4D97-AF65-F5344CB8AC3E}">
        <p14:creationId xmlns="" xmlns:p14="http://schemas.microsoft.com/office/powerpoint/2010/main" val="227118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2683CCA9-38E5-4E14-9CDF-2235728838F5}" type="datetimeFigureOut">
              <a:rPr lang="ru-RU" smtClean="0"/>
              <a:pPr/>
              <a:t>15.04.2021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E7CFF4C5-A91D-4A7E-A485-1B376D62109D}"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2683CCA9-38E5-4E14-9CDF-2235728838F5}" type="datetimeFigureOut">
              <a:rPr lang="ru-RU" smtClean="0"/>
              <a:pPr/>
              <a:t>15.04.2021</a:t>
            </a:fld>
            <a:endParaRPr lang="ru-RU"/>
          </a:p>
        </p:txBody>
      </p:sp>
      <p:sp>
        <p:nvSpPr>
          <p:cNvPr id="27" name="Номер слайда 26"/>
          <p:cNvSpPr>
            <a:spLocks noGrp="1"/>
          </p:cNvSpPr>
          <p:nvPr>
            <p:ph type="sldNum" sz="quarter" idx="11"/>
          </p:nvPr>
        </p:nvSpPr>
        <p:spPr/>
        <p:txBody>
          <a:bodyPr rtlCol="0"/>
          <a:lstStyle/>
          <a:p>
            <a:fld id="{E7CFF4C5-A91D-4A7E-A485-1B376D62109D}"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2683CCA9-38E5-4E14-9CDF-2235728838F5}" type="datetimeFigureOut">
              <a:rPr lang="ru-RU" smtClean="0"/>
              <a:pPr/>
              <a:t>15.04.2021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E7CFF4C5-A91D-4A7E-A485-1B376D62109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683CCA9-38E5-4E14-9CDF-2235728838F5}"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7CFF4C5-A91D-4A7E-A485-1B376D62109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2683CCA9-38E5-4E14-9CDF-2235728838F5}" type="datetimeFigureOut">
              <a:rPr lang="ru-RU" smtClean="0"/>
              <a:pPr/>
              <a:t>15.04.2021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E7CFF4C5-A91D-4A7E-A485-1B376D62109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357299"/>
            <a:ext cx="6814540" cy="5447645"/>
          </a:xfrm>
          <a:prstGeom prst="rect">
            <a:avLst/>
          </a:prstGeom>
        </p:spPr>
        <p:txBody>
          <a:bodyPr wrap="square">
            <a:spAutoFit/>
          </a:bodyPr>
          <a:lstStyle/>
          <a:p>
            <a:pPr algn="ctr"/>
            <a:endParaRPr lang="en-US" sz="3600" b="1"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5-Modul: </a:t>
            </a:r>
            <a:r>
              <a:rPr lang="en-US" sz="3600" b="1" dirty="0" err="1">
                <a:latin typeface="Times New Roman" pitchFamily="18" charset="0"/>
                <a:cs typeface="Times New Roman" pitchFamily="18" charset="0"/>
              </a:rPr>
              <a:t>Litosfera</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va</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undagi</a:t>
            </a:r>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muammolar</a:t>
            </a:r>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Litosfera</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Tuproq</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degradatsiyasi</a:t>
            </a:r>
            <a:r>
              <a:rPr lang="en-US" sz="3600" b="1" dirty="0" smtClean="0">
                <a:latin typeface="Times New Roman" pitchFamily="18" charset="0"/>
                <a:cs typeface="Times New Roman" pitchFamily="18" charset="0"/>
              </a:rPr>
              <a:t>.</a:t>
            </a:r>
          </a:p>
          <a:p>
            <a:pPr algn="ctr"/>
            <a:endParaRPr lang="en-US" sz="3600" b="1" dirty="0" smtClean="0">
              <a:latin typeface="Times New Roman" pitchFamily="18" charset="0"/>
              <a:cs typeface="Times New Roman" pitchFamily="18" charset="0"/>
            </a:endParaRPr>
          </a:p>
          <a:p>
            <a:pPr algn="ctr"/>
            <a:endParaRPr lang="en-US" sz="3600" b="1" dirty="0" smtClean="0">
              <a:latin typeface="Times New Roman" pitchFamily="18" charset="0"/>
              <a:cs typeface="Times New Roman" pitchFamily="18" charset="0"/>
            </a:endParaRPr>
          </a:p>
          <a:p>
            <a:pPr algn="ctr"/>
            <a:endParaRPr lang="ru-RU" sz="3600" dirty="0">
              <a:latin typeface="Times New Roman" pitchFamily="18" charset="0"/>
              <a:cs typeface="Times New Roman" pitchFamily="18" charset="0"/>
            </a:endParaRPr>
          </a:p>
          <a:p>
            <a:endParaRPr lang="uz-Cyrl-UZ" sz="2400" b="1" dirty="0" smtClean="0">
              <a:latin typeface="Times New Roman" pitchFamily="18" charset="0"/>
              <a:cs typeface="Times New Roman" pitchFamily="18" charset="0"/>
            </a:endParaRPr>
          </a:p>
          <a:p>
            <a:endParaRPr lang="uz-Cyrl-UZ" b="1" dirty="0"/>
          </a:p>
          <a:p>
            <a:endParaRPr lang="uz-Cyrl-UZ" b="1" dirty="0" smtClean="0"/>
          </a:p>
          <a:p>
            <a:endParaRPr lang="uz-Cyrl-UZ" b="1" dirty="0"/>
          </a:p>
          <a:p>
            <a:endParaRPr lang="ru-RU" dirty="0"/>
          </a:p>
        </p:txBody>
      </p:sp>
      <p:sp>
        <p:nvSpPr>
          <p:cNvPr id="3" name="TextBox 2"/>
          <p:cNvSpPr txBox="1"/>
          <p:nvPr/>
        </p:nvSpPr>
        <p:spPr>
          <a:xfrm>
            <a:off x="714348" y="5572140"/>
            <a:ext cx="3214710" cy="369332"/>
          </a:xfrm>
          <a:prstGeom prst="rect">
            <a:avLst/>
          </a:prstGeom>
          <a:noFill/>
        </p:spPr>
        <p:txBody>
          <a:bodyPr wrap="square" rtlCol="0">
            <a:spAutoFit/>
          </a:bodyPr>
          <a:lstStyle/>
          <a:p>
            <a:pPr algn="ctr"/>
            <a:r>
              <a:rPr lang="en-US" b="1" i="1" dirty="0" err="1" smtClean="0">
                <a:latin typeface="Times New Roman" pitchFamily="18" charset="0"/>
                <a:cs typeface="Times New Roman" pitchFamily="18" charset="0"/>
              </a:rPr>
              <a:t>Ma`ruzachi</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M.Xolmatov</a:t>
            </a:r>
            <a:endParaRPr lang="ru-RU" b="1" i="1" dirty="0">
              <a:latin typeface="Times New Roman" pitchFamily="18" charset="0"/>
              <a:cs typeface="Times New Roman" pitchFamily="18" charset="0"/>
            </a:endParaRPr>
          </a:p>
        </p:txBody>
      </p:sp>
    </p:spTree>
    <p:extLst>
      <p:ext uri="{BB962C8B-B14F-4D97-AF65-F5344CB8AC3E}">
        <p14:creationId xmlns="" xmlns:p14="http://schemas.microsoft.com/office/powerpoint/2010/main" val="4210216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1071547"/>
            <a:ext cx="7072362" cy="5293757"/>
          </a:xfrm>
          <a:prstGeom prst="rect">
            <a:avLst/>
          </a:prstGeom>
          <a:noFill/>
        </p:spPr>
        <p:txBody>
          <a:bodyPr wrap="square" rtlCol="0">
            <a:spAutoFit/>
          </a:bodyPr>
          <a:lstStyle/>
          <a:p>
            <a:pPr algn="ctr"/>
            <a:r>
              <a:rPr lang="en-US" sz="3200" b="1" dirty="0" err="1" smtClean="0">
                <a:latin typeface="Times New Roman" pitchFamily="18" charset="0"/>
                <a:cs typeface="Times New Roman" pitchFamily="18" charset="0"/>
              </a:rPr>
              <a:t>reja</a:t>
            </a:r>
            <a:r>
              <a:rPr lang="en-US" sz="3200" b="1" dirty="0" smtClean="0">
                <a:latin typeface="Times New Roman" pitchFamily="18" charset="0"/>
                <a:cs typeface="Times New Roman" pitchFamily="18" charset="0"/>
              </a:rPr>
              <a:t>:</a:t>
            </a:r>
            <a:endParaRPr lang="ru-RU" sz="3200" dirty="0" smtClean="0">
              <a:latin typeface="Times New Roman" pitchFamily="18" charset="0"/>
              <a:cs typeface="Times New Roman" pitchFamily="18" charset="0"/>
            </a:endParaRPr>
          </a:p>
          <a:p>
            <a:pPr marL="514350" indent="-514350">
              <a:lnSpc>
                <a:spcPct val="150000"/>
              </a:lnSpc>
              <a:buAutoNum type="arabicPeriod"/>
            </a:pPr>
            <a:r>
              <a:rPr lang="en-US" sz="3200" b="1" dirty="0" err="1" smtClean="0">
                <a:latin typeface="Times New Roman" pitchFamily="18" charset="0"/>
                <a:cs typeface="Times New Roman" pitchFamily="18" charset="0"/>
              </a:rPr>
              <a:t>Tuproq</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uning</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ahamiyati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va</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tirik</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organizmlar</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hayotidagi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roli</a:t>
            </a:r>
            <a:r>
              <a:rPr lang="en-US" sz="3200" b="1" dirty="0" smtClean="0">
                <a:latin typeface="Times New Roman" pitchFamily="18" charset="0"/>
                <a:cs typeface="Times New Roman" pitchFamily="18" charset="0"/>
              </a:rPr>
              <a:t>;</a:t>
            </a:r>
            <a:endParaRPr lang="ru-RU" sz="3200" dirty="0" smtClean="0">
              <a:latin typeface="Times New Roman" pitchFamily="18" charset="0"/>
              <a:cs typeface="Times New Roman" pitchFamily="18" charset="0"/>
            </a:endParaRPr>
          </a:p>
          <a:p>
            <a:pPr marL="514350" indent="-514350">
              <a:lnSpc>
                <a:spcPct val="150000"/>
              </a:lnSpc>
              <a:buAutoNum type="arabicPeriod"/>
            </a:pPr>
            <a:r>
              <a:rPr lang="en-US" sz="3200" b="1" dirty="0" err="1" smtClean="0">
                <a:latin typeface="Times New Roman" pitchFamily="18" charset="0"/>
                <a:cs typeface="Times New Roman" pitchFamily="18" charset="0"/>
              </a:rPr>
              <a:t>Eroziya</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va</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unga</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qarshi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kurash</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yo’llari</a:t>
            </a:r>
            <a:r>
              <a:rPr lang="en-US" sz="3200" b="1" dirty="0" smtClean="0">
                <a:latin typeface="Times New Roman" pitchFamily="18" charset="0"/>
                <a:cs typeface="Times New Roman" pitchFamily="18" charset="0"/>
              </a:rPr>
              <a:t>;</a:t>
            </a:r>
          </a:p>
          <a:p>
            <a:pPr algn="just">
              <a:lnSpc>
                <a:spcPct val="150000"/>
              </a:lnSpc>
            </a:pPr>
            <a:r>
              <a:rPr lang="en-US" sz="3200" b="1" dirty="0" smtClean="0">
                <a:latin typeface="Times New Roman" pitchFamily="18" charset="0"/>
                <a:cs typeface="Times New Roman" pitchFamily="18" charset="0"/>
              </a:rPr>
              <a:t>3. </a:t>
            </a:r>
            <a:r>
              <a:rPr lang="en-US" sz="3200" b="1" dirty="0" err="1" smtClean="0">
                <a:latin typeface="Times New Roman" pitchFamily="18" charset="0"/>
                <a:cs typeface="Times New Roman" pitchFamily="18" charset="0"/>
              </a:rPr>
              <a:t>Yer</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usti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ekotizimlarining</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degradatsiyasi</a:t>
            </a:r>
            <a:r>
              <a:rPr lang="en-US" sz="3200" b="1" dirty="0" smtClean="0">
                <a:latin typeface="Times New Roman" pitchFamily="18" charset="0"/>
                <a:cs typeface="Times New Roman" pitchFamily="18" charset="0"/>
              </a:rPr>
              <a:t>.</a:t>
            </a:r>
            <a:endParaRPr lang="ru-RU" sz="3200" b="1"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7472386" cy="5429288"/>
          </a:xfrm>
        </p:spPr>
        <p:txBody>
          <a:bodyPr>
            <a:normAutofit fontScale="90000"/>
          </a:bodyPr>
          <a:lstStyle/>
          <a:p>
            <a:pPr indent="292100" algn="just">
              <a:lnSpc>
                <a:spcPct val="150000"/>
              </a:lnSpc>
              <a:spcAft>
                <a:spcPts val="0"/>
              </a:spcAft>
            </a:pPr>
            <a:r>
              <a:rPr lang="en-US" sz="1800" b="1" dirty="0" smtClean="0">
                <a:effectLst/>
                <a:latin typeface="Times New Roman"/>
                <a:ea typeface="Times New Roman"/>
              </a:rPr>
              <a:t>	</a:t>
            </a:r>
            <a:r>
              <a:rPr lang="uz-Latn-UZ" sz="2800" b="1" dirty="0" smtClean="0">
                <a:effectLst/>
                <a:latin typeface="Times New Roman"/>
                <a:ea typeface="Times New Roman"/>
              </a:rPr>
              <a:t>Tuproq, uning ahamiyati va tirik organizmlar hayotidagi roli:</a:t>
            </a:r>
            <a:r>
              <a:rPr lang="en-US" sz="2800" b="1" dirty="0" err="1" smtClean="0">
                <a:effectLst/>
                <a:latin typeface="Times New Roman"/>
                <a:ea typeface="Times New Roman"/>
              </a:rPr>
              <a:t>Litosfera</a:t>
            </a:r>
            <a:r>
              <a:rPr lang="en-US" sz="2800" b="1" dirty="0" smtClean="0">
                <a:effectLst/>
                <a:latin typeface="Times New Roman"/>
                <a:ea typeface="Times New Roman"/>
              </a:rPr>
              <a:t> </a:t>
            </a:r>
            <a:r>
              <a:rPr lang="en-US" sz="2800" b="1" dirty="0" err="1" smtClean="0">
                <a:effectLst/>
                <a:latin typeface="Times New Roman"/>
                <a:ea typeface="Times New Roman"/>
              </a:rPr>
              <a:t>xaqida</a:t>
            </a:r>
            <a:r>
              <a:rPr lang="en-US" sz="2800" b="1" dirty="0" smtClean="0">
                <a:effectLst/>
                <a:latin typeface="Times New Roman"/>
                <a:ea typeface="Times New Roman"/>
              </a:rPr>
              <a:t> </a:t>
            </a:r>
            <a:r>
              <a:rPr lang="en-US" sz="2800" b="1" dirty="0" err="1" smtClean="0">
                <a:effectLst/>
                <a:latin typeface="Times New Roman"/>
                <a:ea typeface="Times New Roman"/>
              </a:rPr>
              <a:t>tushuncha</a:t>
            </a:r>
            <a:r>
              <a:rPr lang="en-US" sz="2800" b="1" dirty="0" smtClean="0">
                <a:effectLst/>
                <a:latin typeface="Times New Roman"/>
                <a:ea typeface="Times New Roman"/>
              </a:rPr>
              <a:t>.</a:t>
            </a:r>
            <a:r>
              <a:rPr lang="en-US" sz="2800" dirty="0" smtClean="0">
                <a:effectLst/>
                <a:latin typeface="Times New Roman"/>
                <a:ea typeface="Times New Roman"/>
              </a:rPr>
              <a:t> </a:t>
            </a:r>
            <a:r>
              <a:rPr lang="uz-Latn-UZ" sz="2800" dirty="0" smtClean="0">
                <a:effectLst/>
                <a:latin typeface="Times New Roman"/>
                <a:ea typeface="Times New Roman"/>
              </a:rPr>
              <a:t>Litosfera (litos-tosh, </a:t>
            </a:r>
            <a:r>
              <a:rPr lang="uz-Latn-UZ" sz="3100" dirty="0" smtClean="0">
                <a:effectLst/>
                <a:latin typeface="Times New Roman"/>
                <a:ea typeface="Times New Roman"/>
              </a:rPr>
              <a:t>sfera-shar</a:t>
            </a:r>
            <a:r>
              <a:rPr lang="uz-Latn-UZ" sz="2800" dirty="0" smtClean="0">
                <a:effectLst/>
                <a:latin typeface="Times New Roman"/>
                <a:ea typeface="Times New Roman"/>
              </a:rPr>
              <a:t>, qobiq) de- ganda yerning 30-80 km. qalinlikdagi qattiq qobigʹi tushuniladi.</a:t>
            </a:r>
            <a:r>
              <a:rPr lang="ru-RU" sz="2800" dirty="0" smtClean="0">
                <a:effectLst/>
                <a:latin typeface="Times New Roman"/>
                <a:ea typeface="Times New Roman"/>
              </a:rPr>
              <a:t/>
            </a:r>
            <a:br>
              <a:rPr lang="ru-RU" sz="2800" dirty="0" smtClean="0">
                <a:effectLst/>
                <a:latin typeface="Times New Roman"/>
                <a:ea typeface="Times New Roman"/>
              </a:rPr>
            </a:br>
            <a:r>
              <a:rPr lang="uz-Latn-UZ" sz="2800" dirty="0" smtClean="0">
                <a:effectLst/>
                <a:latin typeface="Times New Roman"/>
                <a:ea typeface="Times New Roman"/>
              </a:rPr>
              <a:t>	Jamiyat rivojlanadigan asos </a:t>
            </a:r>
            <a:r>
              <a:rPr lang="uz-Cyrl-UZ" sz="2800" dirty="0" smtClean="0">
                <a:effectLst/>
                <a:latin typeface="Times New Roman"/>
                <a:ea typeface="Times New Roman"/>
              </a:rPr>
              <a:t>–</a:t>
            </a:r>
            <a:r>
              <a:rPr lang="uz-Latn-UZ" sz="2800" dirty="0" smtClean="0">
                <a:effectLst/>
                <a:latin typeface="Times New Roman"/>
                <a:ea typeface="Times New Roman"/>
              </a:rPr>
              <a:t> Yer poʹstida, mikroorganizmlar 3-5 km chuqurlik- kacha uchraydi. Yer usti va yer osti hozirda faol oʹzlashtirilgan.  </a:t>
            </a:r>
            <a:endParaRPr lang="ru-RU" sz="2800" dirty="0">
              <a:effectLst/>
              <a:latin typeface="Times New Roman"/>
              <a:ea typeface="Times New Roman"/>
            </a:endParaRPr>
          </a:p>
        </p:txBody>
      </p:sp>
    </p:spTree>
    <p:extLst>
      <p:ext uri="{BB962C8B-B14F-4D97-AF65-F5344CB8AC3E}">
        <p14:creationId xmlns="" xmlns:p14="http://schemas.microsoft.com/office/powerpoint/2010/main" val="868087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85794"/>
            <a:ext cx="8186766" cy="5143536"/>
          </a:xfrm>
        </p:spPr>
        <p:txBody>
          <a:bodyPr>
            <a:noAutofit/>
          </a:bodyPr>
          <a:lstStyle/>
          <a:p>
            <a:pPr>
              <a:lnSpc>
                <a:spcPct val="150000"/>
              </a:lnSpc>
            </a:pPr>
            <a:r>
              <a:rPr lang="en-US" sz="2800" dirty="0" smtClean="0">
                <a:latin typeface="Times New Roman"/>
                <a:ea typeface="Times New Roman"/>
              </a:rPr>
              <a:t>	</a:t>
            </a:r>
            <a:br>
              <a:rPr lang="en-US" sz="2800" dirty="0" smtClean="0">
                <a:latin typeface="Times New Roman"/>
                <a:ea typeface="Times New Roman"/>
              </a:rPr>
            </a:br>
            <a:r>
              <a:rPr lang="en-US" sz="2800" dirty="0" smtClean="0">
                <a:latin typeface="Times New Roman"/>
                <a:ea typeface="Times New Roman"/>
              </a:rPr>
              <a:t>	</a:t>
            </a:r>
            <a:r>
              <a:rPr lang="uz-Latn-UZ" sz="3200" dirty="0" smtClean="0">
                <a:latin typeface="Times New Roman"/>
                <a:ea typeface="Times New Roman"/>
              </a:rPr>
              <a:t>Hozirda litosferada yer osti qazilmalari </a:t>
            </a:r>
            <a:r>
              <a:rPr lang="en-US" sz="3200" dirty="0" smtClean="0">
                <a:latin typeface="Times New Roman"/>
                <a:ea typeface="Times New Roman"/>
              </a:rPr>
              <a:t/>
            </a:r>
            <a:br>
              <a:rPr lang="en-US" sz="3200" dirty="0" smtClean="0">
                <a:latin typeface="Times New Roman"/>
                <a:ea typeface="Times New Roman"/>
              </a:rPr>
            </a:br>
            <a:r>
              <a:rPr lang="uz-Latn-UZ" sz="3200" dirty="0" smtClean="0">
                <a:latin typeface="Times New Roman"/>
                <a:ea typeface="Times New Roman"/>
              </a:rPr>
              <a:t>10 km.gacha boʹlgan chuqurliklardan olinishi mumkin. XXI asrga kelib insoniyat litosferaga mislsiz taʹsir koʹrsatmoqda. Shaharlar ostida yer osti shaharlari bunyod qilingan,  chiqindixonalar, omborxonalar mavjuddir. Yer ostida yadro quroli sinovlari</a:t>
            </a:r>
            <a:r>
              <a:rPr lang="en-US" sz="3200" dirty="0" smtClean="0">
                <a:latin typeface="Times New Roman"/>
                <a:ea typeface="Times New Roman"/>
              </a:rPr>
              <a:t> </a:t>
            </a:r>
            <a:r>
              <a:rPr lang="uz-Latn-UZ" sz="3200" dirty="0" smtClean="0">
                <a:latin typeface="Times New Roman"/>
                <a:ea typeface="Times New Roman"/>
              </a:rPr>
              <a:t>oʹtkaziladi.</a:t>
            </a:r>
            <a:r>
              <a:rPr lang="ru-RU" sz="3200" dirty="0" smtClean="0">
                <a:latin typeface="Times New Roman"/>
                <a:ea typeface="Times New Roman"/>
              </a:rPr>
              <a:t/>
            </a:r>
            <a:br>
              <a:rPr lang="ru-RU" sz="3200" dirty="0" smtClean="0">
                <a:latin typeface="Times New Roman"/>
                <a:ea typeface="Times New Roman"/>
              </a:rPr>
            </a:br>
            <a:r>
              <a:rPr lang="uz-Latn-UZ" sz="3200" dirty="0" smtClean="0">
                <a:latin typeface="Times New Roman"/>
                <a:ea typeface="Times New Roman"/>
              </a:rPr>
              <a:t>	</a:t>
            </a:r>
            <a:endParaRPr lang="ru-RU"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28670"/>
            <a:ext cx="7901014" cy="4643470"/>
          </a:xfrm>
        </p:spPr>
        <p:txBody>
          <a:bodyPr>
            <a:normAutofit fontScale="90000"/>
          </a:bodyPr>
          <a:lstStyle/>
          <a:p>
            <a:pPr algn="just">
              <a:lnSpc>
                <a:spcPct val="150000"/>
              </a:lnSpc>
            </a:pPr>
            <a:r>
              <a:rPr lang="en-US" dirty="0" smtClean="0">
                <a:latin typeface="Times New Roman"/>
                <a:ea typeface="Times New Roman"/>
              </a:rPr>
              <a:t>	</a:t>
            </a:r>
            <a:r>
              <a:rPr lang="uz-Latn-UZ" dirty="0" smtClean="0">
                <a:latin typeface="Times New Roman"/>
                <a:ea typeface="Times New Roman"/>
              </a:rPr>
              <a:t>Yer resurslari insonlar hayotida hal qiluvchi rol oʹynaydi. </a:t>
            </a:r>
            <a:r>
              <a:rPr lang="en-US" dirty="0" err="1" smtClean="0">
                <a:latin typeface="Times New Roman"/>
                <a:ea typeface="Times New Roman"/>
              </a:rPr>
              <a:t>Yer</a:t>
            </a:r>
            <a:r>
              <a:rPr lang="uz-Cyrl-UZ" dirty="0" smtClean="0">
                <a:latin typeface="Times New Roman"/>
                <a:ea typeface="Times New Roman"/>
              </a:rPr>
              <a:t>–</a:t>
            </a:r>
            <a:r>
              <a:rPr lang="en-US" dirty="0" err="1" smtClean="0">
                <a:latin typeface="Times New Roman"/>
                <a:ea typeface="Times New Roman"/>
              </a:rPr>
              <a:t>insonlar</a:t>
            </a:r>
            <a:r>
              <a:rPr lang="en-US" dirty="0" smtClean="0">
                <a:latin typeface="Times New Roman"/>
                <a:ea typeface="Times New Roman"/>
              </a:rPr>
              <a:t> </a:t>
            </a:r>
            <a:r>
              <a:rPr lang="en-US" dirty="0" err="1" smtClean="0">
                <a:latin typeface="Times New Roman"/>
                <a:ea typeface="Times New Roman"/>
              </a:rPr>
              <a:t>bevosita</a:t>
            </a:r>
            <a:r>
              <a:rPr lang="en-US" dirty="0" smtClean="0">
                <a:latin typeface="Times New Roman"/>
                <a:ea typeface="Times New Roman"/>
              </a:rPr>
              <a:t> </a:t>
            </a:r>
            <a:r>
              <a:rPr lang="en-US" dirty="0" err="1" smtClean="0">
                <a:latin typeface="Times New Roman"/>
                <a:ea typeface="Times New Roman"/>
              </a:rPr>
              <a:t>yashaydigan</a:t>
            </a:r>
            <a:r>
              <a:rPr lang="en-US" dirty="0" smtClean="0">
                <a:latin typeface="Times New Roman"/>
                <a:ea typeface="Times New Roman"/>
              </a:rPr>
              <a:t> </a:t>
            </a:r>
            <a:r>
              <a:rPr lang="en-US" dirty="0" err="1" smtClean="0">
                <a:latin typeface="Times New Roman"/>
                <a:ea typeface="Times New Roman"/>
              </a:rPr>
              <a:t>asos</a:t>
            </a:r>
            <a:r>
              <a:rPr lang="en-US" dirty="0" smtClean="0">
                <a:latin typeface="Times New Roman"/>
                <a:ea typeface="Times New Roman"/>
              </a:rPr>
              <a:t>, </a:t>
            </a:r>
            <a:r>
              <a:rPr lang="en-US" dirty="0" err="1" smtClean="0">
                <a:latin typeface="Times New Roman"/>
                <a:ea typeface="Times New Roman"/>
              </a:rPr>
              <a:t>qishloq</a:t>
            </a:r>
            <a:r>
              <a:rPr lang="en-US" dirty="0" smtClean="0">
                <a:latin typeface="Times New Roman"/>
                <a:ea typeface="Times New Roman"/>
              </a:rPr>
              <a:t> </a:t>
            </a:r>
            <a:r>
              <a:rPr lang="en-US" dirty="0" err="1" smtClean="0">
                <a:latin typeface="Times New Roman"/>
                <a:ea typeface="Times New Roman"/>
              </a:rPr>
              <a:t>hoʹjalik</a:t>
            </a:r>
            <a:r>
              <a:rPr lang="en-US" dirty="0" smtClean="0">
                <a:latin typeface="Times New Roman"/>
                <a:ea typeface="Times New Roman"/>
              </a:rPr>
              <a:t> </a:t>
            </a:r>
            <a:r>
              <a:rPr lang="en-US" dirty="0" err="1" smtClean="0">
                <a:latin typeface="Times New Roman"/>
                <a:ea typeface="Times New Roman"/>
              </a:rPr>
              <a:t>mahsulotlari</a:t>
            </a:r>
            <a:r>
              <a:rPr lang="en-US" dirty="0" smtClean="0">
                <a:latin typeface="Times New Roman"/>
                <a:ea typeface="Times New Roman"/>
              </a:rPr>
              <a:t> </a:t>
            </a:r>
            <a:r>
              <a:rPr lang="en-US" dirty="0" err="1" smtClean="0">
                <a:latin typeface="Times New Roman"/>
                <a:ea typeface="Times New Roman"/>
              </a:rPr>
              <a:t>yetishtiriladigan</a:t>
            </a:r>
            <a:r>
              <a:rPr lang="en-US" dirty="0" smtClean="0">
                <a:latin typeface="Times New Roman"/>
                <a:ea typeface="Times New Roman"/>
              </a:rPr>
              <a:t> </a:t>
            </a:r>
            <a:r>
              <a:rPr lang="en-US" dirty="0" err="1" smtClean="0">
                <a:latin typeface="Times New Roman"/>
                <a:ea typeface="Times New Roman"/>
              </a:rPr>
              <a:t>zamin</a:t>
            </a:r>
            <a:r>
              <a:rPr lang="en-US" dirty="0" smtClean="0">
                <a:latin typeface="Times New Roman"/>
                <a:ea typeface="Times New Roman"/>
              </a:rPr>
              <a:t> </a:t>
            </a:r>
            <a:r>
              <a:rPr lang="en-US" dirty="0" err="1" smtClean="0">
                <a:latin typeface="Times New Roman"/>
                <a:ea typeface="Times New Roman"/>
              </a:rPr>
              <a:t>hisoblanadi</a:t>
            </a:r>
            <a:r>
              <a:rPr lang="en-US" dirty="0" smtClean="0">
                <a:latin typeface="Times New Roman"/>
                <a:ea typeface="Times New Roman"/>
              </a:rPr>
              <a:t>.</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85794"/>
            <a:ext cx="7686700" cy="5667542"/>
          </a:xfrm>
        </p:spPr>
        <p:txBody>
          <a:bodyPr>
            <a:normAutofit/>
          </a:bodyPr>
          <a:lstStyle/>
          <a:p>
            <a:pPr algn="just">
              <a:lnSpc>
                <a:spcPct val="150000"/>
              </a:lnSpc>
            </a:pPr>
            <a:r>
              <a:rPr lang="en-US" sz="1600" dirty="0" smtClean="0">
                <a:effectLst/>
                <a:latin typeface="Times New Roman"/>
                <a:ea typeface="Times New Roman"/>
              </a:rPr>
              <a:t>	</a:t>
            </a:r>
            <a:r>
              <a:rPr lang="en-US" sz="2800" dirty="0" err="1" smtClean="0">
                <a:effectLst/>
                <a:latin typeface="Times New Roman"/>
                <a:ea typeface="Times New Roman"/>
              </a:rPr>
              <a:t>Quruqlikning</a:t>
            </a:r>
            <a:r>
              <a:rPr lang="en-US" sz="2800" dirty="0" smtClean="0">
                <a:effectLst/>
                <a:latin typeface="Times New Roman"/>
                <a:ea typeface="Times New Roman"/>
              </a:rPr>
              <a:t> </a:t>
            </a:r>
            <a:r>
              <a:rPr lang="en-US" sz="2800" dirty="0" err="1" smtClean="0">
                <a:effectLst/>
                <a:latin typeface="Times New Roman"/>
                <a:ea typeface="Times New Roman"/>
              </a:rPr>
              <a:t>umumiy</a:t>
            </a:r>
            <a:r>
              <a:rPr lang="en-US" sz="2800" dirty="0" smtClean="0">
                <a:effectLst/>
                <a:latin typeface="Times New Roman"/>
                <a:ea typeface="Times New Roman"/>
              </a:rPr>
              <a:t> </a:t>
            </a:r>
            <a:r>
              <a:rPr lang="en-US" sz="2800" dirty="0" err="1" smtClean="0">
                <a:effectLst/>
                <a:latin typeface="Times New Roman"/>
                <a:ea typeface="Times New Roman"/>
              </a:rPr>
              <a:t>maydoni</a:t>
            </a:r>
            <a:r>
              <a:rPr lang="en-US" sz="2800" dirty="0" smtClean="0">
                <a:effectLst/>
                <a:latin typeface="Times New Roman"/>
                <a:ea typeface="Times New Roman"/>
              </a:rPr>
              <a:t> 148000 mln.ga </a:t>
            </a:r>
            <a:r>
              <a:rPr lang="en-US" sz="2800" dirty="0" err="1" smtClean="0">
                <a:effectLst/>
                <a:latin typeface="Times New Roman"/>
                <a:ea typeface="Times New Roman"/>
              </a:rPr>
              <a:t>ni</a:t>
            </a:r>
            <a:r>
              <a:rPr lang="en-US" sz="2800" dirty="0" smtClean="0">
                <a:effectLst/>
                <a:latin typeface="Times New Roman"/>
                <a:ea typeface="Times New Roman"/>
              </a:rPr>
              <a:t> </a:t>
            </a:r>
            <a:r>
              <a:rPr lang="en-US" sz="2800" dirty="0" err="1" smtClean="0">
                <a:effectLst/>
                <a:latin typeface="Times New Roman"/>
                <a:ea typeface="Times New Roman"/>
              </a:rPr>
              <a:t>tashkil</a:t>
            </a:r>
            <a:r>
              <a:rPr lang="en-US" sz="2800" dirty="0" smtClean="0">
                <a:effectLst/>
                <a:latin typeface="Times New Roman"/>
                <a:ea typeface="Times New Roman"/>
              </a:rPr>
              <a:t> </a:t>
            </a:r>
            <a:r>
              <a:rPr lang="en-US" sz="2800" dirty="0" err="1" smtClean="0">
                <a:effectLst/>
                <a:latin typeface="Times New Roman"/>
                <a:ea typeface="Times New Roman"/>
              </a:rPr>
              <a:t>qiladi</a:t>
            </a:r>
            <a:r>
              <a:rPr lang="en-US" sz="2800" dirty="0" smtClean="0">
                <a:effectLst/>
                <a:latin typeface="Times New Roman"/>
                <a:ea typeface="Times New Roman"/>
              </a:rPr>
              <a:t>. </a:t>
            </a:r>
            <a:r>
              <a:rPr lang="en-US" sz="2800" dirty="0" err="1" smtClean="0">
                <a:effectLst/>
                <a:latin typeface="Times New Roman"/>
                <a:ea typeface="Times New Roman"/>
              </a:rPr>
              <a:t>Shundan</a:t>
            </a:r>
            <a:r>
              <a:rPr lang="en-US" sz="2800" dirty="0" smtClean="0">
                <a:effectLst/>
                <a:latin typeface="Times New Roman"/>
                <a:ea typeface="Times New Roman"/>
              </a:rPr>
              <a:t> 4060 mln.ga 28%)  </a:t>
            </a:r>
            <a:r>
              <a:rPr lang="en-US" sz="2800" dirty="0" err="1" smtClean="0">
                <a:effectLst/>
                <a:latin typeface="Times New Roman"/>
                <a:ea typeface="Times New Roman"/>
              </a:rPr>
              <a:t>ni</a:t>
            </a:r>
            <a:r>
              <a:rPr lang="en-US" sz="2800" dirty="0" smtClean="0">
                <a:effectLst/>
                <a:latin typeface="Times New Roman"/>
                <a:ea typeface="Times New Roman"/>
              </a:rPr>
              <a:t> </a:t>
            </a:r>
            <a:r>
              <a:rPr lang="en-US" sz="2800" dirty="0" err="1" smtClean="0">
                <a:effectLst/>
                <a:latin typeface="Times New Roman"/>
                <a:ea typeface="Times New Roman"/>
              </a:rPr>
              <a:t>oʹrmonlar</a:t>
            </a:r>
            <a:r>
              <a:rPr lang="en-US" sz="2800" dirty="0" smtClean="0">
                <a:effectLst/>
                <a:latin typeface="Times New Roman"/>
                <a:ea typeface="Times New Roman"/>
              </a:rPr>
              <a:t>, 2600 mln.ga (17%) </a:t>
            </a:r>
            <a:r>
              <a:rPr lang="en-US" sz="2800" dirty="0" err="1" smtClean="0">
                <a:effectLst/>
                <a:latin typeface="Times New Roman"/>
                <a:ea typeface="Times New Roman"/>
              </a:rPr>
              <a:t>ni</a:t>
            </a:r>
            <a:r>
              <a:rPr lang="en-US" sz="2800" dirty="0" smtClean="0">
                <a:effectLst/>
                <a:latin typeface="Times New Roman"/>
                <a:ea typeface="Times New Roman"/>
              </a:rPr>
              <a:t> </a:t>
            </a:r>
            <a:r>
              <a:rPr lang="en-US" sz="2800" dirty="0" err="1" smtClean="0">
                <a:effectLst/>
                <a:latin typeface="Times New Roman"/>
                <a:ea typeface="Times New Roman"/>
              </a:rPr>
              <a:t>oʹtloq</a:t>
            </a:r>
            <a:r>
              <a:rPr lang="en-US" sz="2800" dirty="0" smtClean="0">
                <a:effectLst/>
                <a:latin typeface="Times New Roman"/>
                <a:ea typeface="Times New Roman"/>
              </a:rPr>
              <a:t> </a:t>
            </a:r>
            <a:r>
              <a:rPr lang="en-US" sz="2800" dirty="0" err="1" smtClean="0">
                <a:effectLst/>
                <a:latin typeface="Times New Roman"/>
                <a:ea typeface="Times New Roman"/>
              </a:rPr>
              <a:t>va</a:t>
            </a:r>
            <a:r>
              <a:rPr lang="en-US" sz="2800" dirty="0" smtClean="0">
                <a:effectLst/>
                <a:latin typeface="Times New Roman"/>
                <a:ea typeface="Times New Roman"/>
              </a:rPr>
              <a:t> </a:t>
            </a:r>
            <a:r>
              <a:rPr lang="en-US" sz="2800" dirty="0" err="1" smtClean="0">
                <a:effectLst/>
                <a:latin typeface="Times New Roman"/>
                <a:ea typeface="Times New Roman"/>
              </a:rPr>
              <a:t>yaylovlar</a:t>
            </a:r>
            <a:r>
              <a:rPr lang="en-US" sz="2800" dirty="0" smtClean="0">
                <a:effectLst/>
                <a:latin typeface="Times New Roman"/>
                <a:ea typeface="Times New Roman"/>
              </a:rPr>
              <a:t>, 1450 mln.ga  (10%) </a:t>
            </a:r>
            <a:r>
              <a:rPr lang="en-US" sz="2800" dirty="0" err="1" smtClean="0">
                <a:effectLst/>
                <a:latin typeface="Times New Roman"/>
                <a:ea typeface="Times New Roman"/>
              </a:rPr>
              <a:t>haydaladigan</a:t>
            </a:r>
            <a:r>
              <a:rPr lang="en-US" sz="2800" dirty="0" smtClean="0">
                <a:effectLst/>
                <a:latin typeface="Times New Roman"/>
                <a:ea typeface="Times New Roman"/>
              </a:rPr>
              <a:t> </a:t>
            </a:r>
            <a:r>
              <a:rPr lang="en-US" sz="2800" dirty="0" err="1" smtClean="0">
                <a:effectLst/>
                <a:latin typeface="Times New Roman"/>
                <a:ea typeface="Times New Roman"/>
              </a:rPr>
              <a:t>yerlar</a:t>
            </a:r>
            <a:r>
              <a:rPr lang="en-US" sz="2800" dirty="0" smtClean="0">
                <a:effectLst/>
                <a:latin typeface="Times New Roman"/>
                <a:ea typeface="Times New Roman"/>
              </a:rPr>
              <a:t> </a:t>
            </a:r>
            <a:r>
              <a:rPr lang="en-US" sz="2800" dirty="0" err="1" smtClean="0">
                <a:effectLst/>
                <a:latin typeface="Times New Roman"/>
                <a:ea typeface="Times New Roman"/>
              </a:rPr>
              <a:t>va</a:t>
            </a:r>
            <a:r>
              <a:rPr lang="en-US" sz="2800" dirty="0" smtClean="0">
                <a:effectLst/>
                <a:latin typeface="Times New Roman"/>
                <a:ea typeface="Times New Roman"/>
              </a:rPr>
              <a:t> 6690 mln.ga (45%)</a:t>
            </a:r>
            <a:r>
              <a:rPr lang="en-US" sz="2800" dirty="0" err="1" smtClean="0">
                <a:effectLst/>
                <a:latin typeface="Times New Roman"/>
                <a:ea typeface="Times New Roman"/>
              </a:rPr>
              <a:t>ni</a:t>
            </a:r>
            <a:r>
              <a:rPr lang="uz-Cyrl-UZ" sz="2800" dirty="0" smtClean="0">
                <a:effectLst/>
                <a:latin typeface="Times New Roman"/>
                <a:ea typeface="Times New Roman"/>
              </a:rPr>
              <a:t>–</a:t>
            </a:r>
            <a:r>
              <a:rPr lang="en-US" sz="2800" dirty="0" smtClean="0">
                <a:effectLst/>
                <a:latin typeface="Times New Roman"/>
                <a:ea typeface="Times New Roman"/>
              </a:rPr>
              <a:t> </a:t>
            </a:r>
            <a:r>
              <a:rPr lang="en-US" sz="2800" dirty="0" err="1" smtClean="0">
                <a:effectLst/>
                <a:latin typeface="Times New Roman"/>
                <a:ea typeface="Times New Roman"/>
              </a:rPr>
              <a:t>choʹl</a:t>
            </a:r>
            <a:r>
              <a:rPr lang="en-US" sz="2800" dirty="0" smtClean="0">
                <a:effectLst/>
                <a:latin typeface="Times New Roman"/>
                <a:ea typeface="Times New Roman"/>
              </a:rPr>
              <a:t>, </a:t>
            </a:r>
            <a:r>
              <a:rPr lang="en-US" sz="2800" dirty="0" err="1" smtClean="0">
                <a:effectLst/>
                <a:latin typeface="Times New Roman"/>
                <a:ea typeface="Times New Roman"/>
              </a:rPr>
              <a:t>chala</a:t>
            </a:r>
            <a:r>
              <a:rPr lang="en-US" sz="2800" dirty="0" smtClean="0">
                <a:effectLst/>
                <a:latin typeface="Times New Roman"/>
                <a:ea typeface="Times New Roman"/>
              </a:rPr>
              <a:t> </a:t>
            </a:r>
            <a:r>
              <a:rPr lang="en-US" sz="2800" dirty="0" err="1" smtClean="0">
                <a:effectLst/>
                <a:latin typeface="Times New Roman"/>
                <a:ea typeface="Times New Roman"/>
              </a:rPr>
              <a:t>choʹllar</a:t>
            </a:r>
            <a:r>
              <a:rPr lang="en-US" sz="2800" dirty="0" smtClean="0">
                <a:effectLst/>
                <a:latin typeface="Times New Roman"/>
                <a:ea typeface="Times New Roman"/>
              </a:rPr>
              <a:t>, </a:t>
            </a:r>
            <a:r>
              <a:rPr lang="en-US" sz="2800" dirty="0" err="1" smtClean="0">
                <a:effectLst/>
                <a:latin typeface="Times New Roman"/>
                <a:ea typeface="Times New Roman"/>
              </a:rPr>
              <a:t>muzliklar</a:t>
            </a:r>
            <a:r>
              <a:rPr lang="en-US" sz="2800" dirty="0" smtClean="0">
                <a:effectLst/>
                <a:latin typeface="Times New Roman"/>
                <a:ea typeface="Times New Roman"/>
              </a:rPr>
              <a:t>, </a:t>
            </a:r>
            <a:r>
              <a:rPr lang="en-US" sz="2800" dirty="0" err="1" smtClean="0">
                <a:effectLst/>
                <a:latin typeface="Times New Roman"/>
                <a:ea typeface="Times New Roman"/>
              </a:rPr>
              <a:t>shahar</a:t>
            </a:r>
            <a:r>
              <a:rPr lang="en-US" sz="2800" dirty="0" smtClean="0">
                <a:effectLst/>
                <a:latin typeface="Times New Roman"/>
                <a:ea typeface="Times New Roman"/>
              </a:rPr>
              <a:t>, </a:t>
            </a:r>
            <a:r>
              <a:rPr lang="en-US" sz="2800" dirty="0" err="1" smtClean="0">
                <a:effectLst/>
                <a:latin typeface="Times New Roman"/>
                <a:ea typeface="Times New Roman"/>
              </a:rPr>
              <a:t>qishloqlar</a:t>
            </a:r>
            <a:r>
              <a:rPr lang="en-US" sz="2800" dirty="0" smtClean="0">
                <a:effectLst/>
                <a:latin typeface="Times New Roman"/>
                <a:ea typeface="Times New Roman"/>
              </a:rPr>
              <a:t> </a:t>
            </a:r>
            <a:r>
              <a:rPr lang="en-US" sz="2800" dirty="0" err="1" smtClean="0">
                <a:effectLst/>
                <a:latin typeface="Times New Roman"/>
                <a:ea typeface="Times New Roman"/>
              </a:rPr>
              <a:t>yerlari</a:t>
            </a:r>
            <a:r>
              <a:rPr lang="en-US" sz="2800" dirty="0" smtClean="0">
                <a:effectLst/>
                <a:latin typeface="Times New Roman"/>
                <a:ea typeface="Times New Roman"/>
              </a:rPr>
              <a:t> </a:t>
            </a:r>
            <a:r>
              <a:rPr lang="en-US" sz="2800" dirty="0" err="1" smtClean="0">
                <a:effectLst/>
                <a:latin typeface="Times New Roman"/>
                <a:ea typeface="Times New Roman"/>
              </a:rPr>
              <a:t>va</a:t>
            </a:r>
            <a:r>
              <a:rPr lang="en-US" sz="2800" dirty="0" smtClean="0">
                <a:effectLst/>
                <a:latin typeface="Times New Roman"/>
                <a:ea typeface="Times New Roman"/>
              </a:rPr>
              <a:t> </a:t>
            </a:r>
            <a:r>
              <a:rPr lang="en-US" sz="2800" dirty="0" err="1" smtClean="0">
                <a:effectLst/>
                <a:latin typeface="Times New Roman"/>
                <a:ea typeface="Times New Roman"/>
              </a:rPr>
              <a:t>boshqa</a:t>
            </a:r>
            <a:r>
              <a:rPr lang="en-US" sz="2800" dirty="0" smtClean="0">
                <a:effectLst/>
                <a:latin typeface="Times New Roman"/>
                <a:ea typeface="Times New Roman"/>
              </a:rPr>
              <a:t> </a:t>
            </a:r>
            <a:r>
              <a:rPr lang="en-US" sz="2800" dirty="0" err="1" smtClean="0">
                <a:effectLst/>
                <a:latin typeface="Times New Roman"/>
                <a:ea typeface="Times New Roman"/>
              </a:rPr>
              <a:t>maqsadda</a:t>
            </a:r>
            <a:r>
              <a:rPr lang="en-US" sz="2800" dirty="0" smtClean="0">
                <a:effectLst/>
                <a:latin typeface="Times New Roman"/>
                <a:ea typeface="Times New Roman"/>
              </a:rPr>
              <a:t> </a:t>
            </a:r>
            <a:r>
              <a:rPr lang="en-US" sz="2800" dirty="0" err="1" smtClean="0">
                <a:effectLst/>
                <a:latin typeface="Times New Roman"/>
                <a:ea typeface="Times New Roman"/>
              </a:rPr>
              <a:t>foydalanadigan</a:t>
            </a:r>
            <a:r>
              <a:rPr lang="en-US" sz="2800" dirty="0" smtClean="0">
                <a:effectLst/>
                <a:latin typeface="Times New Roman"/>
                <a:ea typeface="Times New Roman"/>
              </a:rPr>
              <a:t> </a:t>
            </a:r>
            <a:r>
              <a:rPr lang="en-US" sz="2800" dirty="0" err="1" smtClean="0">
                <a:effectLst/>
                <a:latin typeface="Times New Roman"/>
                <a:ea typeface="Times New Roman"/>
              </a:rPr>
              <a:t>yerlardir</a:t>
            </a:r>
            <a:r>
              <a:rPr lang="en-US" sz="2800" dirty="0" smtClean="0">
                <a:effectLst/>
                <a:latin typeface="Times New Roman"/>
                <a:ea typeface="Times New Roman"/>
              </a:rPr>
              <a:t>  </a:t>
            </a:r>
            <a:r>
              <a:rPr lang="en-US" sz="2400" dirty="0" smtClean="0">
                <a:effectLst/>
                <a:latin typeface="Times New Roman"/>
                <a:ea typeface="Times New Roman"/>
              </a:rPr>
              <a:t>	</a:t>
            </a:r>
            <a:endParaRPr lang="ru-RU" sz="2400" dirty="0"/>
          </a:p>
        </p:txBody>
      </p:sp>
    </p:spTree>
    <p:extLst>
      <p:ext uri="{BB962C8B-B14F-4D97-AF65-F5344CB8AC3E}">
        <p14:creationId xmlns="" xmlns:p14="http://schemas.microsoft.com/office/powerpoint/2010/main" val="130165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85794"/>
            <a:ext cx="8229600" cy="5000660"/>
          </a:xfrm>
        </p:spPr>
        <p:txBody>
          <a:bodyPr>
            <a:normAutofit/>
          </a:bodyPr>
          <a:lstStyle/>
          <a:p>
            <a:pPr algn="just"/>
            <a:r>
              <a:rPr lang="en-US" dirty="0" smtClean="0">
                <a:latin typeface="Times New Roman"/>
                <a:ea typeface="Times New Roman"/>
              </a:rPr>
              <a:t>	</a:t>
            </a:r>
            <a:r>
              <a:rPr lang="en-US" dirty="0" err="1" smtClean="0">
                <a:latin typeface="Times New Roman"/>
                <a:ea typeface="Times New Roman"/>
              </a:rPr>
              <a:t>Yer</a:t>
            </a:r>
            <a:r>
              <a:rPr lang="en-US" dirty="0" smtClean="0">
                <a:latin typeface="Times New Roman"/>
                <a:ea typeface="Times New Roman"/>
              </a:rPr>
              <a:t> </a:t>
            </a:r>
            <a:r>
              <a:rPr lang="en-US" dirty="0" err="1" smtClean="0">
                <a:latin typeface="Times New Roman"/>
                <a:ea typeface="Times New Roman"/>
              </a:rPr>
              <a:t>yuzida</a:t>
            </a:r>
            <a:r>
              <a:rPr lang="en-US" dirty="0" smtClean="0">
                <a:latin typeface="Times New Roman"/>
                <a:ea typeface="Times New Roman"/>
              </a:rPr>
              <a:t> </a:t>
            </a:r>
            <a:r>
              <a:rPr lang="en-US" dirty="0" err="1" smtClean="0">
                <a:latin typeface="Times New Roman"/>
                <a:ea typeface="Times New Roman"/>
              </a:rPr>
              <a:t>dehqonchilik</a:t>
            </a:r>
            <a:r>
              <a:rPr lang="en-US" dirty="0" smtClean="0">
                <a:latin typeface="Times New Roman"/>
                <a:ea typeface="Times New Roman"/>
              </a:rPr>
              <a:t> </a:t>
            </a:r>
            <a:r>
              <a:rPr lang="en-US" dirty="0" err="1" smtClean="0">
                <a:latin typeface="Times New Roman"/>
                <a:ea typeface="Times New Roman"/>
              </a:rPr>
              <a:t>maqsadlarida</a:t>
            </a:r>
            <a:r>
              <a:rPr lang="en-US" dirty="0" smtClean="0">
                <a:latin typeface="Times New Roman"/>
                <a:ea typeface="Times New Roman"/>
              </a:rPr>
              <a:t> </a:t>
            </a:r>
            <a:r>
              <a:rPr lang="en-US" dirty="0" err="1" smtClean="0">
                <a:latin typeface="Times New Roman"/>
                <a:ea typeface="Times New Roman"/>
              </a:rPr>
              <a:t>ishlatiladigan</a:t>
            </a:r>
            <a:r>
              <a:rPr lang="en-US" dirty="0" smtClean="0">
                <a:latin typeface="Times New Roman"/>
                <a:ea typeface="Times New Roman"/>
              </a:rPr>
              <a:t> </a:t>
            </a:r>
            <a:r>
              <a:rPr lang="en-US" dirty="0" err="1" smtClean="0">
                <a:latin typeface="Times New Roman"/>
                <a:ea typeface="Times New Roman"/>
              </a:rPr>
              <a:t>yerlar</a:t>
            </a:r>
            <a:r>
              <a:rPr lang="uz-Cyrl-UZ" dirty="0" smtClean="0">
                <a:latin typeface="Times New Roman"/>
                <a:ea typeface="Times New Roman"/>
              </a:rPr>
              <a:t>–</a:t>
            </a:r>
            <a:r>
              <a:rPr lang="en-US" dirty="0" err="1" smtClean="0">
                <a:latin typeface="Times New Roman"/>
                <a:ea typeface="Times New Roman"/>
              </a:rPr>
              <a:t>mavjud</a:t>
            </a:r>
            <a:r>
              <a:rPr lang="en-US" dirty="0" smtClean="0">
                <a:latin typeface="Times New Roman"/>
                <a:ea typeface="Times New Roman"/>
              </a:rPr>
              <a:t> </a:t>
            </a:r>
            <a:r>
              <a:rPr lang="en-US" dirty="0" err="1" smtClean="0">
                <a:latin typeface="Times New Roman"/>
                <a:ea typeface="Times New Roman"/>
              </a:rPr>
              <a:t>yerlar</a:t>
            </a:r>
            <a:r>
              <a:rPr lang="en-US" dirty="0" smtClean="0">
                <a:latin typeface="Times New Roman"/>
                <a:ea typeface="Times New Roman"/>
              </a:rPr>
              <a:t> </a:t>
            </a:r>
            <a:r>
              <a:rPr lang="en-US" dirty="0" err="1" smtClean="0">
                <a:latin typeface="Times New Roman"/>
                <a:ea typeface="Times New Roman"/>
              </a:rPr>
              <a:t>hududining</a:t>
            </a:r>
            <a:r>
              <a:rPr lang="en-US" dirty="0" smtClean="0">
                <a:latin typeface="Times New Roman"/>
                <a:ea typeface="Times New Roman"/>
              </a:rPr>
              <a:t> 10%ni </a:t>
            </a:r>
            <a:r>
              <a:rPr lang="en-US" dirty="0" err="1" smtClean="0">
                <a:latin typeface="Times New Roman"/>
                <a:ea typeface="Times New Roman"/>
              </a:rPr>
              <a:t>tashkil</a:t>
            </a:r>
            <a:r>
              <a:rPr lang="en-US" dirty="0" smtClean="0">
                <a:latin typeface="Times New Roman"/>
                <a:ea typeface="Times New Roman"/>
              </a:rPr>
              <a:t> </a:t>
            </a:r>
            <a:r>
              <a:rPr lang="en-US" dirty="0" err="1" smtClean="0">
                <a:latin typeface="Times New Roman"/>
                <a:ea typeface="Times New Roman"/>
              </a:rPr>
              <a:t>qiladi</a:t>
            </a:r>
            <a:r>
              <a:rPr lang="en-US" dirty="0" smtClean="0">
                <a:latin typeface="Times New Roman"/>
                <a:ea typeface="Times New Roman"/>
              </a:rPr>
              <a:t> </a:t>
            </a:r>
            <a:r>
              <a:rPr lang="en-US" dirty="0" err="1" smtClean="0">
                <a:latin typeface="Times New Roman"/>
                <a:ea typeface="Times New Roman"/>
              </a:rPr>
              <a:t>va</a:t>
            </a:r>
            <a:r>
              <a:rPr lang="en-US" dirty="0" smtClean="0">
                <a:latin typeface="Times New Roman"/>
                <a:ea typeface="Times New Roman"/>
              </a:rPr>
              <a:t> </a:t>
            </a:r>
            <a:r>
              <a:rPr lang="en-US" dirty="0" err="1" smtClean="0">
                <a:latin typeface="Times New Roman"/>
                <a:ea typeface="Times New Roman"/>
              </a:rPr>
              <a:t>dunyo</a:t>
            </a:r>
            <a:r>
              <a:rPr lang="en-US" dirty="0" smtClean="0">
                <a:latin typeface="Times New Roman"/>
                <a:ea typeface="Times New Roman"/>
              </a:rPr>
              <a:t> </a:t>
            </a:r>
            <a:r>
              <a:rPr lang="en-US" dirty="0" err="1" smtClean="0">
                <a:latin typeface="Times New Roman"/>
                <a:ea typeface="Times New Roman"/>
              </a:rPr>
              <a:t>aholisi</a:t>
            </a:r>
            <a:r>
              <a:rPr lang="en-US" dirty="0" smtClean="0">
                <a:latin typeface="Times New Roman"/>
                <a:ea typeface="Times New Roman"/>
              </a:rPr>
              <a:t> </a:t>
            </a:r>
            <a:r>
              <a:rPr lang="en-US" dirty="0" err="1" smtClean="0">
                <a:latin typeface="Times New Roman"/>
                <a:ea typeface="Times New Roman"/>
              </a:rPr>
              <a:t>jon</a:t>
            </a:r>
            <a:r>
              <a:rPr lang="en-US" dirty="0" smtClean="0">
                <a:latin typeface="Times New Roman"/>
                <a:ea typeface="Times New Roman"/>
              </a:rPr>
              <a:t> </a:t>
            </a:r>
            <a:r>
              <a:rPr lang="en-US" dirty="0" err="1" smtClean="0">
                <a:latin typeface="Times New Roman"/>
                <a:ea typeface="Times New Roman"/>
              </a:rPr>
              <a:t>boshiga</a:t>
            </a:r>
            <a:r>
              <a:rPr lang="en-US" dirty="0" smtClean="0">
                <a:latin typeface="Times New Roman"/>
                <a:ea typeface="Times New Roman"/>
              </a:rPr>
              <a:t>  0,4 </a:t>
            </a:r>
            <a:r>
              <a:rPr lang="en-US" dirty="0" err="1" smtClean="0">
                <a:latin typeface="Times New Roman"/>
                <a:ea typeface="Times New Roman"/>
              </a:rPr>
              <a:t>ga</a:t>
            </a:r>
            <a:r>
              <a:rPr lang="en-US" dirty="0" smtClean="0">
                <a:latin typeface="Times New Roman"/>
                <a:ea typeface="Times New Roman"/>
              </a:rPr>
              <a:t> </a:t>
            </a:r>
            <a:r>
              <a:rPr lang="en-US" dirty="0" err="1" smtClean="0">
                <a:latin typeface="Times New Roman"/>
                <a:ea typeface="Times New Roman"/>
              </a:rPr>
              <a:t>dan</a:t>
            </a:r>
            <a:r>
              <a:rPr lang="en-US" dirty="0" smtClean="0">
                <a:latin typeface="Times New Roman"/>
                <a:ea typeface="Times New Roman"/>
              </a:rPr>
              <a:t> </a:t>
            </a:r>
            <a:r>
              <a:rPr lang="en-US" dirty="0" err="1" smtClean="0">
                <a:latin typeface="Times New Roman"/>
                <a:ea typeface="Times New Roman"/>
              </a:rPr>
              <a:t>toʹgʹri</a:t>
            </a:r>
            <a:r>
              <a:rPr lang="en-US" dirty="0" smtClean="0">
                <a:latin typeface="Times New Roman"/>
                <a:ea typeface="Times New Roman"/>
              </a:rPr>
              <a:t> </a:t>
            </a:r>
            <a:r>
              <a:rPr lang="en-US" dirty="0" err="1" smtClean="0">
                <a:latin typeface="Times New Roman"/>
                <a:ea typeface="Times New Roman"/>
              </a:rPr>
              <a:t>keladi</a:t>
            </a:r>
            <a:r>
              <a:rPr lang="en-US" dirty="0" smtClean="0">
                <a:latin typeface="Times New Roman"/>
                <a:ea typeface="Times New Roman"/>
              </a:rPr>
              <a:t>.</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57232"/>
            <a:ext cx="7901014" cy="5715040"/>
          </a:xfrm>
        </p:spPr>
        <p:txBody>
          <a:bodyPr>
            <a:normAutofit fontScale="90000"/>
          </a:bodyPr>
          <a:lstStyle/>
          <a:p>
            <a:pPr indent="292100" algn="just">
              <a:lnSpc>
                <a:spcPct val="150000"/>
              </a:lnSpc>
              <a:spcAft>
                <a:spcPts val="0"/>
              </a:spcAft>
            </a:pPr>
            <a:r>
              <a:rPr lang="en-US" sz="3100" b="1" dirty="0" err="1" smtClean="0">
                <a:effectLst/>
                <a:latin typeface="Times New Roman"/>
                <a:ea typeface="Times New Roman"/>
              </a:rPr>
              <a:t>Yer</a:t>
            </a:r>
            <a:r>
              <a:rPr lang="en-US" sz="3100" b="1" dirty="0" smtClean="0">
                <a:effectLst/>
                <a:latin typeface="Times New Roman"/>
                <a:ea typeface="Times New Roman"/>
              </a:rPr>
              <a:t> </a:t>
            </a:r>
            <a:r>
              <a:rPr lang="en-US" sz="3100" b="1" dirty="0" err="1" smtClean="0">
                <a:effectLst/>
                <a:latin typeface="Times New Roman"/>
                <a:ea typeface="Times New Roman"/>
              </a:rPr>
              <a:t>yuzasining</a:t>
            </a:r>
            <a:r>
              <a:rPr lang="en-US" sz="3100" b="1" dirty="0" smtClean="0">
                <a:effectLst/>
                <a:latin typeface="Times New Roman"/>
                <a:ea typeface="Times New Roman"/>
              </a:rPr>
              <a:t> </a:t>
            </a:r>
            <a:r>
              <a:rPr lang="en-US" sz="3100" b="1" dirty="0" err="1" smtClean="0">
                <a:effectLst/>
                <a:latin typeface="Times New Roman"/>
                <a:ea typeface="Times New Roman"/>
              </a:rPr>
              <a:t>ustki</a:t>
            </a:r>
            <a:r>
              <a:rPr lang="en-US" sz="3100" b="1" dirty="0" smtClean="0">
                <a:effectLst/>
                <a:latin typeface="Times New Roman"/>
                <a:ea typeface="Times New Roman"/>
              </a:rPr>
              <a:t> </a:t>
            </a:r>
            <a:r>
              <a:rPr lang="en-US" sz="3100" b="1" dirty="0" err="1" smtClean="0">
                <a:effectLst/>
                <a:latin typeface="Times New Roman"/>
                <a:ea typeface="Times New Roman"/>
              </a:rPr>
              <a:t>gʹovak</a:t>
            </a:r>
            <a:r>
              <a:rPr lang="en-US" sz="3100" b="1" dirty="0" smtClean="0">
                <a:effectLst/>
                <a:latin typeface="Times New Roman"/>
                <a:ea typeface="Times New Roman"/>
              </a:rPr>
              <a:t>, </a:t>
            </a:r>
            <a:r>
              <a:rPr lang="en-US" sz="3100" b="1" dirty="0" err="1" smtClean="0">
                <a:effectLst/>
                <a:latin typeface="Times New Roman"/>
                <a:ea typeface="Times New Roman"/>
              </a:rPr>
              <a:t>unumdor</a:t>
            </a:r>
            <a:r>
              <a:rPr lang="en-US" sz="3100" b="1" dirty="0" smtClean="0">
                <a:effectLst/>
                <a:latin typeface="Times New Roman"/>
                <a:ea typeface="Times New Roman"/>
              </a:rPr>
              <a:t>  </a:t>
            </a:r>
            <a:r>
              <a:rPr lang="en-US" sz="3100" b="1" dirty="0" err="1" smtClean="0">
                <a:effectLst/>
                <a:latin typeface="Times New Roman"/>
                <a:ea typeface="Times New Roman"/>
              </a:rPr>
              <a:t>qatlami</a:t>
            </a:r>
            <a:r>
              <a:rPr lang="en-US" sz="3100" b="1" dirty="0" smtClean="0">
                <a:effectLst/>
                <a:latin typeface="Times New Roman"/>
                <a:ea typeface="Times New Roman"/>
              </a:rPr>
              <a:t> </a:t>
            </a:r>
            <a:r>
              <a:rPr lang="en-US" sz="3100" b="1" u="sng" dirty="0" err="1" smtClean="0">
                <a:effectLst/>
                <a:latin typeface="Times New Roman"/>
                <a:ea typeface="Times New Roman"/>
              </a:rPr>
              <a:t>Tuproq</a:t>
            </a:r>
            <a:r>
              <a:rPr lang="en-US" sz="3100" b="1" dirty="0" smtClean="0">
                <a:effectLst/>
                <a:latin typeface="Times New Roman"/>
                <a:ea typeface="Times New Roman"/>
              </a:rPr>
              <a:t> -</a:t>
            </a:r>
            <a:r>
              <a:rPr lang="en-US" sz="3100" b="1" dirty="0" err="1" smtClean="0">
                <a:effectLst/>
                <a:latin typeface="Times New Roman"/>
                <a:ea typeface="Times New Roman"/>
              </a:rPr>
              <a:t>deyiladi</a:t>
            </a:r>
            <a:r>
              <a:rPr lang="en-US" sz="3100" dirty="0" smtClean="0">
                <a:effectLst/>
                <a:latin typeface="Times New Roman"/>
                <a:ea typeface="Times New Roman"/>
              </a:rPr>
              <a:t>.   </a:t>
            </a:r>
            <a:r>
              <a:rPr lang="en-US" sz="3100" dirty="0" err="1" smtClean="0">
                <a:effectLst/>
                <a:latin typeface="Times New Roman"/>
                <a:ea typeface="Times New Roman"/>
              </a:rPr>
              <a:t>Tuproqning</a:t>
            </a:r>
            <a:r>
              <a:rPr lang="en-US" sz="3100" dirty="0" smtClean="0">
                <a:effectLst/>
                <a:latin typeface="Times New Roman"/>
                <a:ea typeface="Times New Roman"/>
              </a:rPr>
              <a:t> </a:t>
            </a:r>
            <a:r>
              <a:rPr lang="en-US" sz="3100" dirty="0" err="1" smtClean="0">
                <a:effectLst/>
                <a:latin typeface="Times New Roman"/>
                <a:ea typeface="Times New Roman"/>
              </a:rPr>
              <a:t>paydo</a:t>
            </a:r>
            <a:r>
              <a:rPr lang="en-US" sz="3100" dirty="0" smtClean="0">
                <a:effectLst/>
                <a:latin typeface="Times New Roman"/>
                <a:ea typeface="Times New Roman"/>
              </a:rPr>
              <a:t> </a:t>
            </a:r>
            <a:r>
              <a:rPr lang="en-US" sz="3100" dirty="0" err="1" smtClean="0">
                <a:effectLst/>
                <a:latin typeface="Times New Roman"/>
                <a:ea typeface="Times New Roman"/>
              </a:rPr>
              <a:t>boʹlishiga</a:t>
            </a:r>
            <a:r>
              <a:rPr lang="en-US" sz="3100" dirty="0" smtClean="0">
                <a:effectLst/>
                <a:latin typeface="Times New Roman"/>
                <a:ea typeface="Times New Roman"/>
              </a:rPr>
              <a:t> </a:t>
            </a:r>
            <a:r>
              <a:rPr lang="en-US" sz="3100" dirty="0" err="1" smtClean="0">
                <a:effectLst/>
                <a:latin typeface="Times New Roman"/>
                <a:ea typeface="Times New Roman"/>
              </a:rPr>
              <a:t>Ona</a:t>
            </a:r>
            <a:r>
              <a:rPr lang="en-US" sz="3100" dirty="0" smtClean="0">
                <a:effectLst/>
                <a:latin typeface="Times New Roman"/>
                <a:ea typeface="Times New Roman"/>
              </a:rPr>
              <a:t> </a:t>
            </a:r>
            <a:r>
              <a:rPr lang="en-US" sz="3100" dirty="0" err="1" smtClean="0">
                <a:effectLst/>
                <a:latin typeface="Times New Roman"/>
                <a:ea typeface="Times New Roman"/>
              </a:rPr>
              <a:t>jins</a:t>
            </a:r>
            <a:r>
              <a:rPr lang="uz-Cyrl-UZ" sz="3100" dirty="0" smtClean="0">
                <a:effectLst/>
                <a:latin typeface="Times New Roman"/>
                <a:ea typeface="Times New Roman"/>
              </a:rPr>
              <a:t>–</a:t>
            </a:r>
            <a:r>
              <a:rPr lang="en-US" sz="3100" dirty="0" smtClean="0">
                <a:effectLst/>
                <a:latin typeface="Times New Roman"/>
                <a:ea typeface="Times New Roman"/>
              </a:rPr>
              <a:t>Togʹ </a:t>
            </a:r>
            <a:r>
              <a:rPr lang="en-US" sz="3100" dirty="0" err="1" smtClean="0">
                <a:effectLst/>
                <a:latin typeface="Times New Roman"/>
                <a:ea typeface="Times New Roman"/>
              </a:rPr>
              <a:t>jinsi</a:t>
            </a:r>
            <a:r>
              <a:rPr lang="en-US" sz="3100" dirty="0" smtClean="0">
                <a:effectLst/>
                <a:latin typeface="Times New Roman"/>
                <a:ea typeface="Times New Roman"/>
              </a:rPr>
              <a:t> </a:t>
            </a:r>
            <a:r>
              <a:rPr lang="en-US" sz="3100" dirty="0" err="1" smtClean="0">
                <a:effectLst/>
                <a:latin typeface="Times New Roman"/>
                <a:ea typeface="Times New Roman"/>
              </a:rPr>
              <a:t>xisoblanadi</a:t>
            </a:r>
            <a:r>
              <a:rPr lang="en-US" sz="3100" dirty="0" smtClean="0">
                <a:effectLst/>
                <a:latin typeface="Times New Roman"/>
                <a:ea typeface="Times New Roman"/>
              </a:rPr>
              <a:t>. </a:t>
            </a:r>
            <a:r>
              <a:rPr lang="en-US" sz="3100" dirty="0" err="1" smtClean="0">
                <a:effectLst/>
                <a:latin typeface="Times New Roman"/>
                <a:ea typeface="Times New Roman"/>
              </a:rPr>
              <a:t>Tuproqlarning</a:t>
            </a:r>
            <a:r>
              <a:rPr lang="en-US" sz="3100" dirty="0" smtClean="0">
                <a:effectLst/>
                <a:latin typeface="Times New Roman"/>
                <a:ea typeface="Times New Roman"/>
              </a:rPr>
              <a:t> </a:t>
            </a:r>
            <a:r>
              <a:rPr lang="en-US" sz="3100" dirty="0" err="1" smtClean="0">
                <a:effectLst/>
                <a:latin typeface="Times New Roman"/>
                <a:ea typeface="Times New Roman"/>
              </a:rPr>
              <a:t>tabiatdagi</a:t>
            </a:r>
            <a:r>
              <a:rPr lang="en-US" sz="3100" dirty="0" smtClean="0">
                <a:effectLst/>
                <a:latin typeface="Times New Roman"/>
                <a:ea typeface="Times New Roman"/>
              </a:rPr>
              <a:t> </a:t>
            </a:r>
            <a:r>
              <a:rPr lang="en-US" sz="3100" dirty="0" err="1" smtClean="0">
                <a:effectLst/>
                <a:latin typeface="Times New Roman"/>
                <a:ea typeface="Times New Roman"/>
              </a:rPr>
              <a:t>va</a:t>
            </a:r>
            <a:r>
              <a:rPr lang="en-US" sz="3100" dirty="0" smtClean="0">
                <a:effectLst/>
                <a:latin typeface="Times New Roman"/>
                <a:ea typeface="Times New Roman"/>
              </a:rPr>
              <a:t> </a:t>
            </a:r>
            <a:r>
              <a:rPr lang="en-US" sz="3100" dirty="0" err="1" smtClean="0">
                <a:effectLst/>
                <a:latin typeface="Times New Roman"/>
                <a:ea typeface="Times New Roman"/>
              </a:rPr>
              <a:t>jamiyat</a:t>
            </a:r>
            <a:r>
              <a:rPr lang="en-US" sz="3100" dirty="0" smtClean="0">
                <a:effectLst/>
                <a:latin typeface="Times New Roman"/>
                <a:ea typeface="Times New Roman"/>
              </a:rPr>
              <a:t> </a:t>
            </a:r>
            <a:r>
              <a:rPr lang="en-US" sz="3100" dirty="0" err="1" smtClean="0">
                <a:effectLst/>
                <a:latin typeface="Times New Roman"/>
                <a:ea typeface="Times New Roman"/>
              </a:rPr>
              <a:t>hayotidagi</a:t>
            </a:r>
            <a:r>
              <a:rPr lang="en-US" sz="3100" dirty="0" smtClean="0">
                <a:effectLst/>
                <a:latin typeface="Times New Roman"/>
                <a:ea typeface="Times New Roman"/>
              </a:rPr>
              <a:t> </a:t>
            </a:r>
            <a:r>
              <a:rPr lang="en-US" sz="3100" dirty="0" err="1" smtClean="0">
                <a:effectLst/>
                <a:latin typeface="Times New Roman"/>
                <a:ea typeface="Times New Roman"/>
              </a:rPr>
              <a:t>roli</a:t>
            </a:r>
            <a:r>
              <a:rPr lang="en-US" sz="3100" dirty="0" smtClean="0">
                <a:effectLst/>
                <a:latin typeface="Times New Roman"/>
                <a:ea typeface="Times New Roman"/>
              </a:rPr>
              <a:t> </a:t>
            </a:r>
            <a:r>
              <a:rPr lang="en-US" sz="3100" dirty="0" err="1" smtClean="0">
                <a:effectLst/>
                <a:latin typeface="Times New Roman"/>
                <a:ea typeface="Times New Roman"/>
              </a:rPr>
              <a:t>gʹoyat</a:t>
            </a:r>
            <a:r>
              <a:rPr lang="en-US" sz="3100" dirty="0" smtClean="0">
                <a:effectLst/>
                <a:latin typeface="Times New Roman"/>
                <a:ea typeface="Times New Roman"/>
              </a:rPr>
              <a:t> </a:t>
            </a:r>
            <a:r>
              <a:rPr lang="en-US" sz="3100" dirty="0" err="1" smtClean="0">
                <a:effectLst/>
                <a:latin typeface="Times New Roman"/>
                <a:ea typeface="Times New Roman"/>
              </a:rPr>
              <a:t>beqiyosdir</a:t>
            </a:r>
            <a:r>
              <a:rPr lang="en-US" sz="3100" dirty="0" smtClean="0">
                <a:effectLst/>
                <a:latin typeface="Times New Roman"/>
                <a:ea typeface="Times New Roman"/>
              </a:rPr>
              <a:t>. </a:t>
            </a:r>
            <a:r>
              <a:rPr lang="en-US" sz="3100" dirty="0" err="1" smtClean="0">
                <a:effectLst/>
                <a:latin typeface="Times New Roman"/>
                <a:ea typeface="Times New Roman"/>
              </a:rPr>
              <a:t>Tuproq</a:t>
            </a:r>
            <a:r>
              <a:rPr lang="en-US" sz="3100" dirty="0" smtClean="0">
                <a:effectLst/>
                <a:latin typeface="Times New Roman"/>
                <a:ea typeface="Times New Roman"/>
              </a:rPr>
              <a:t> </a:t>
            </a:r>
            <a:r>
              <a:rPr lang="en-US" sz="3100" dirty="0" err="1" smtClean="0">
                <a:effectLst/>
                <a:latin typeface="Times New Roman"/>
                <a:ea typeface="Times New Roman"/>
              </a:rPr>
              <a:t>biosferadagi</a:t>
            </a:r>
            <a:r>
              <a:rPr lang="en-US" sz="3100" dirty="0" smtClean="0">
                <a:effectLst/>
                <a:latin typeface="Times New Roman"/>
                <a:ea typeface="Times New Roman"/>
              </a:rPr>
              <a:t> </a:t>
            </a:r>
            <a:r>
              <a:rPr lang="en-US" sz="3100" dirty="0" err="1" smtClean="0">
                <a:effectLst/>
                <a:latin typeface="Times New Roman"/>
                <a:ea typeface="Times New Roman"/>
              </a:rPr>
              <a:t>moddalarning</a:t>
            </a:r>
            <a:r>
              <a:rPr lang="en-US" sz="3100" dirty="0" smtClean="0">
                <a:effectLst/>
                <a:latin typeface="Times New Roman"/>
                <a:ea typeface="Times New Roman"/>
              </a:rPr>
              <a:t>  </a:t>
            </a:r>
            <a:r>
              <a:rPr lang="en-US" sz="3100" dirty="0" err="1" smtClean="0">
                <a:effectLst/>
                <a:latin typeface="Times New Roman"/>
                <a:ea typeface="Times New Roman"/>
              </a:rPr>
              <a:t>aylanma</a:t>
            </a:r>
            <a:r>
              <a:rPr lang="en-US" sz="3100" dirty="0" smtClean="0">
                <a:effectLst/>
                <a:latin typeface="Times New Roman"/>
                <a:ea typeface="Times New Roman"/>
              </a:rPr>
              <a:t> </a:t>
            </a:r>
            <a:r>
              <a:rPr lang="en-US" sz="3100" dirty="0" err="1" smtClean="0">
                <a:effectLst/>
                <a:latin typeface="Times New Roman"/>
                <a:ea typeface="Times New Roman"/>
              </a:rPr>
              <a:t>harakatida</a:t>
            </a:r>
            <a:r>
              <a:rPr lang="en-US" sz="3100" dirty="0" smtClean="0">
                <a:effectLst/>
                <a:latin typeface="Times New Roman"/>
                <a:ea typeface="Times New Roman"/>
              </a:rPr>
              <a:t> </a:t>
            </a:r>
            <a:r>
              <a:rPr lang="en-US" sz="3100" dirty="0" err="1" smtClean="0">
                <a:effectLst/>
                <a:latin typeface="Times New Roman"/>
                <a:ea typeface="Times New Roman"/>
              </a:rPr>
              <a:t>asosiy</a:t>
            </a:r>
            <a:r>
              <a:rPr lang="en-US" sz="3100" dirty="0" smtClean="0">
                <a:effectLst/>
                <a:latin typeface="Times New Roman"/>
                <a:ea typeface="Times New Roman"/>
              </a:rPr>
              <a:t> </a:t>
            </a:r>
            <a:r>
              <a:rPr lang="en-US" sz="3100" dirty="0" err="1" smtClean="0">
                <a:effectLst/>
                <a:latin typeface="Times New Roman"/>
                <a:ea typeface="Times New Roman"/>
              </a:rPr>
              <a:t>rol</a:t>
            </a:r>
            <a:r>
              <a:rPr lang="en-US" sz="3100" dirty="0" smtClean="0">
                <a:effectLst/>
                <a:latin typeface="Times New Roman"/>
                <a:ea typeface="Times New Roman"/>
              </a:rPr>
              <a:t> </a:t>
            </a:r>
            <a:r>
              <a:rPr lang="en-US" sz="3100" dirty="0" err="1" smtClean="0">
                <a:effectLst/>
                <a:latin typeface="Times New Roman"/>
                <a:ea typeface="Times New Roman"/>
              </a:rPr>
              <a:t>oʹynaydi</a:t>
            </a:r>
            <a:r>
              <a:rPr lang="en-US" sz="3100" dirty="0" smtClean="0">
                <a:effectLst/>
                <a:latin typeface="Times New Roman"/>
                <a:ea typeface="Times New Roman"/>
              </a:rPr>
              <a:t>. </a:t>
            </a:r>
            <a:r>
              <a:rPr lang="en-US" sz="3100" dirty="0" err="1" smtClean="0">
                <a:effectLst/>
                <a:latin typeface="Times New Roman"/>
                <a:ea typeface="Times New Roman"/>
              </a:rPr>
              <a:t>Tuproq</a:t>
            </a:r>
            <a:r>
              <a:rPr lang="en-US" sz="3100" dirty="0" smtClean="0">
                <a:effectLst/>
                <a:latin typeface="Times New Roman"/>
                <a:ea typeface="Times New Roman"/>
              </a:rPr>
              <a:t> </a:t>
            </a:r>
            <a:r>
              <a:rPr lang="en-US" sz="3100" dirty="0" err="1" smtClean="0">
                <a:effectLst/>
                <a:latin typeface="Times New Roman"/>
                <a:ea typeface="Times New Roman"/>
              </a:rPr>
              <a:t>organizmlar</a:t>
            </a:r>
            <a:r>
              <a:rPr lang="en-US" sz="3100" dirty="0" smtClean="0">
                <a:effectLst/>
                <a:latin typeface="Times New Roman"/>
                <a:ea typeface="Times New Roman"/>
              </a:rPr>
              <a:t> </a:t>
            </a:r>
            <a:r>
              <a:rPr lang="en-US" sz="3100" dirty="0" err="1" smtClean="0">
                <a:effectLst/>
                <a:latin typeface="Times New Roman"/>
                <a:ea typeface="Times New Roman"/>
              </a:rPr>
              <a:t>uchun</a:t>
            </a:r>
            <a:r>
              <a:rPr lang="en-US" sz="3100" dirty="0" smtClean="0">
                <a:effectLst/>
                <a:latin typeface="Times New Roman"/>
                <a:ea typeface="Times New Roman"/>
              </a:rPr>
              <a:t> </a:t>
            </a:r>
            <a:r>
              <a:rPr lang="en-US" sz="3100" dirty="0" err="1" smtClean="0">
                <a:effectLst/>
                <a:latin typeface="Times New Roman"/>
                <a:ea typeface="Times New Roman"/>
              </a:rPr>
              <a:t>hayot</a:t>
            </a:r>
            <a:r>
              <a:rPr lang="en-US" sz="3100" dirty="0" smtClean="0">
                <a:effectLst/>
                <a:latin typeface="Times New Roman"/>
                <a:ea typeface="Times New Roman"/>
              </a:rPr>
              <a:t> </a:t>
            </a:r>
            <a:r>
              <a:rPr lang="en-US" sz="3100" dirty="0" err="1" smtClean="0">
                <a:effectLst/>
                <a:latin typeface="Times New Roman"/>
                <a:ea typeface="Times New Roman"/>
              </a:rPr>
              <a:t>muhiti</a:t>
            </a:r>
            <a:r>
              <a:rPr lang="en-US" sz="3100" dirty="0" smtClean="0">
                <a:effectLst/>
                <a:latin typeface="Times New Roman"/>
                <a:ea typeface="Times New Roman"/>
              </a:rPr>
              <a:t>, </a:t>
            </a:r>
            <a:r>
              <a:rPr lang="en-US" sz="3100" dirty="0" err="1" smtClean="0">
                <a:effectLst/>
                <a:latin typeface="Times New Roman"/>
                <a:ea typeface="Times New Roman"/>
              </a:rPr>
              <a:t>ozuqa</a:t>
            </a:r>
            <a:r>
              <a:rPr lang="en-US" sz="3100" dirty="0" smtClean="0">
                <a:effectLst/>
                <a:latin typeface="Times New Roman"/>
                <a:ea typeface="Times New Roman"/>
              </a:rPr>
              <a:t> </a:t>
            </a:r>
            <a:r>
              <a:rPr lang="en-US" sz="3100" dirty="0" err="1" smtClean="0">
                <a:effectLst/>
                <a:latin typeface="Times New Roman"/>
                <a:ea typeface="Times New Roman"/>
              </a:rPr>
              <a:t>manbai</a:t>
            </a:r>
            <a:r>
              <a:rPr lang="en-US" sz="3100" dirty="0" smtClean="0">
                <a:effectLst/>
                <a:latin typeface="Times New Roman"/>
                <a:ea typeface="Times New Roman"/>
              </a:rPr>
              <a:t> </a:t>
            </a:r>
            <a:r>
              <a:rPr lang="en-US" sz="3100" dirty="0" err="1" smtClean="0">
                <a:effectLst/>
                <a:latin typeface="Times New Roman"/>
                <a:ea typeface="Times New Roman"/>
              </a:rPr>
              <a:t>hisoblanadi</a:t>
            </a:r>
            <a:r>
              <a:rPr lang="en-US" sz="3100" dirty="0" smtClean="0">
                <a:effectLst/>
                <a:latin typeface="Times New Roman"/>
                <a:ea typeface="Times New Roman"/>
              </a:rPr>
              <a:t>, </a:t>
            </a:r>
            <a:r>
              <a:rPr lang="en-US" sz="3100" dirty="0" err="1" smtClean="0">
                <a:effectLst/>
                <a:latin typeface="Times New Roman"/>
                <a:ea typeface="Times New Roman"/>
              </a:rPr>
              <a:t>moddalarning</a:t>
            </a:r>
            <a:r>
              <a:rPr lang="en-US" sz="3100" dirty="0" smtClean="0">
                <a:effectLst/>
                <a:latin typeface="Times New Roman"/>
                <a:ea typeface="Times New Roman"/>
              </a:rPr>
              <a:t> </a:t>
            </a:r>
            <a:r>
              <a:rPr lang="en-US" sz="3100" dirty="0" err="1" smtClean="0">
                <a:effectLst/>
                <a:latin typeface="Times New Roman"/>
                <a:ea typeface="Times New Roman"/>
              </a:rPr>
              <a:t>kichik</a:t>
            </a:r>
            <a:r>
              <a:rPr lang="en-US" sz="3100" dirty="0" smtClean="0">
                <a:effectLst/>
                <a:latin typeface="Times New Roman"/>
                <a:ea typeface="Times New Roman"/>
              </a:rPr>
              <a:t> </a:t>
            </a:r>
            <a:r>
              <a:rPr lang="en-US" sz="3100" dirty="0" err="1" smtClean="0">
                <a:effectLst/>
                <a:latin typeface="Times New Roman"/>
                <a:ea typeface="Times New Roman"/>
              </a:rPr>
              <a:t>biologik</a:t>
            </a:r>
            <a:r>
              <a:rPr lang="en-US" sz="3100" dirty="0" smtClean="0">
                <a:effectLst/>
                <a:latin typeface="Times New Roman"/>
                <a:ea typeface="Times New Roman"/>
              </a:rPr>
              <a:t> </a:t>
            </a:r>
            <a:r>
              <a:rPr lang="en-US" sz="3100" dirty="0" err="1" smtClean="0">
                <a:effectLst/>
                <a:latin typeface="Times New Roman"/>
                <a:ea typeface="Times New Roman"/>
              </a:rPr>
              <a:t>va</a:t>
            </a:r>
            <a:r>
              <a:rPr lang="en-US" sz="3100" dirty="0" smtClean="0">
                <a:effectLst/>
                <a:latin typeface="Times New Roman"/>
                <a:ea typeface="Times New Roman"/>
              </a:rPr>
              <a:t> </a:t>
            </a:r>
            <a:r>
              <a:rPr lang="en-US" sz="3100" dirty="0" err="1" smtClean="0">
                <a:effectLst/>
                <a:latin typeface="Times New Roman"/>
                <a:ea typeface="Times New Roman"/>
              </a:rPr>
              <a:t>katta</a:t>
            </a:r>
            <a:r>
              <a:rPr lang="en-US" sz="3100" dirty="0" smtClean="0">
                <a:effectLst/>
                <a:latin typeface="Times New Roman"/>
                <a:ea typeface="Times New Roman"/>
              </a:rPr>
              <a:t> </a:t>
            </a:r>
            <a:r>
              <a:rPr lang="en-US" sz="3100" dirty="0" err="1" smtClean="0">
                <a:effectLst/>
                <a:latin typeface="Times New Roman"/>
                <a:ea typeface="Times New Roman"/>
              </a:rPr>
              <a:t>geologik</a:t>
            </a:r>
            <a:r>
              <a:rPr lang="en-US" sz="3100" dirty="0" smtClean="0">
                <a:effectLst/>
                <a:latin typeface="Times New Roman"/>
                <a:ea typeface="Times New Roman"/>
              </a:rPr>
              <a:t> </a:t>
            </a:r>
            <a:r>
              <a:rPr lang="en-US" sz="3100" dirty="0" err="1" smtClean="0">
                <a:effectLst/>
                <a:latin typeface="Times New Roman"/>
                <a:ea typeface="Times New Roman"/>
              </a:rPr>
              <a:t>aylanma</a:t>
            </a:r>
            <a:r>
              <a:rPr lang="en-US" sz="3100" dirty="0" smtClean="0">
                <a:effectLst/>
                <a:latin typeface="Times New Roman"/>
                <a:ea typeface="Times New Roman"/>
              </a:rPr>
              <a:t> </a:t>
            </a:r>
            <a:r>
              <a:rPr lang="en-US" sz="3100" dirty="0" err="1" smtClean="0">
                <a:effectLst/>
                <a:latin typeface="Times New Roman"/>
                <a:ea typeface="Times New Roman"/>
              </a:rPr>
              <a:t>harakatida</a:t>
            </a:r>
            <a:r>
              <a:rPr lang="en-US" sz="3100" dirty="0" smtClean="0">
                <a:effectLst/>
                <a:latin typeface="Times New Roman"/>
                <a:ea typeface="Times New Roman"/>
              </a:rPr>
              <a:t> </a:t>
            </a:r>
            <a:r>
              <a:rPr lang="en-US" sz="3100" dirty="0" err="1" smtClean="0">
                <a:effectLst/>
                <a:latin typeface="Times New Roman"/>
                <a:ea typeface="Times New Roman"/>
              </a:rPr>
              <a:t>muhim</a:t>
            </a:r>
            <a:r>
              <a:rPr lang="en-US" sz="3100" dirty="0" smtClean="0">
                <a:effectLst/>
                <a:latin typeface="Times New Roman"/>
                <a:ea typeface="Times New Roman"/>
              </a:rPr>
              <a:t> </a:t>
            </a:r>
            <a:r>
              <a:rPr lang="en-US" sz="3100" dirty="0" err="1" smtClean="0">
                <a:effectLst/>
                <a:latin typeface="Times New Roman"/>
                <a:ea typeface="Times New Roman"/>
              </a:rPr>
              <a:t>rol</a:t>
            </a:r>
            <a:r>
              <a:rPr lang="en-US" sz="3100" dirty="0" smtClean="0">
                <a:effectLst/>
                <a:latin typeface="Times New Roman"/>
                <a:ea typeface="Times New Roman"/>
              </a:rPr>
              <a:t> </a:t>
            </a:r>
            <a:r>
              <a:rPr lang="en-US" sz="3100" dirty="0" err="1" smtClean="0">
                <a:effectLst/>
                <a:latin typeface="Times New Roman"/>
                <a:ea typeface="Times New Roman"/>
              </a:rPr>
              <a:t>oʹynaydi</a:t>
            </a:r>
            <a:r>
              <a:rPr lang="en-US" sz="3100" dirty="0" smtClean="0">
                <a:effectLst/>
                <a:latin typeface="Times New Roman"/>
                <a:ea typeface="Times New Roman"/>
              </a:rPr>
              <a:t>.</a:t>
            </a:r>
            <a:r>
              <a:rPr lang="ru-RU" sz="2400" dirty="0" smtClean="0">
                <a:effectLst/>
                <a:latin typeface="Times New Roman"/>
                <a:ea typeface="Times New Roman"/>
              </a:rPr>
              <a:t/>
            </a:r>
            <a:br>
              <a:rPr lang="ru-RU" sz="2400" dirty="0" smtClean="0">
                <a:effectLst/>
                <a:latin typeface="Times New Roman"/>
                <a:ea typeface="Times New Roman"/>
              </a:rPr>
            </a:br>
            <a:r>
              <a:rPr lang="en-US" sz="1800" dirty="0" smtClean="0">
                <a:effectLst/>
                <a:latin typeface="Times New Roman"/>
                <a:ea typeface="Times New Roman"/>
              </a:rPr>
              <a:t>	</a:t>
            </a:r>
            <a:endParaRPr lang="ru-RU" sz="1800" dirty="0"/>
          </a:p>
        </p:txBody>
      </p:sp>
    </p:spTree>
    <p:extLst>
      <p:ext uri="{BB962C8B-B14F-4D97-AF65-F5344CB8AC3E}">
        <p14:creationId xmlns="" xmlns:p14="http://schemas.microsoft.com/office/powerpoint/2010/main" val="1957395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643446"/>
            <a:ext cx="8229600" cy="1357322"/>
          </a:xfrm>
        </p:spPr>
        <p:txBody>
          <a:bodyPr>
            <a:noAutofit/>
          </a:bodyPr>
          <a:lstStyle/>
          <a:p>
            <a:r>
              <a:rPr lang="en-US" sz="2400" b="1" dirty="0" smtClean="0"/>
              <a:t>5.1.1</a:t>
            </a:r>
            <a:r>
              <a:rPr lang="en-US" sz="2400" dirty="0" smtClean="0"/>
              <a:t> -</a:t>
            </a:r>
            <a:r>
              <a:rPr lang="en-US" sz="2400" dirty="0" err="1" smtClean="0"/>
              <a:t>rasm</a:t>
            </a:r>
            <a:r>
              <a:rPr lang="en-US" sz="2400" dirty="0" smtClean="0"/>
              <a:t>. </a:t>
            </a:r>
            <a:r>
              <a:rPr lang="en-US" sz="2400" b="1" dirty="0" err="1" smtClean="0"/>
              <a:t>Tuproq</a:t>
            </a:r>
            <a:r>
              <a:rPr lang="en-US" sz="2400" b="1" dirty="0" smtClean="0"/>
              <a:t> </a:t>
            </a:r>
            <a:r>
              <a:rPr lang="en-US" sz="2400" b="1" dirty="0" err="1" smtClean="0"/>
              <a:t>kesimi</a:t>
            </a:r>
            <a:r>
              <a:rPr lang="en-US" sz="2400" b="1" dirty="0" smtClean="0"/>
              <a:t>: </a:t>
            </a:r>
            <a:r>
              <a:rPr lang="en-US" sz="2400" i="1" dirty="0" smtClean="0"/>
              <a:t>1-xazon </a:t>
            </a:r>
            <a:r>
              <a:rPr lang="en-US" sz="2400" i="1" dirty="0" err="1" smtClean="0"/>
              <a:t>to`shami</a:t>
            </a:r>
            <a:r>
              <a:rPr lang="en-US" sz="2400" i="1" dirty="0" smtClean="0"/>
              <a:t>;</a:t>
            </a:r>
            <a:r>
              <a:rPr lang="en-US" sz="2400" dirty="0" smtClean="0"/>
              <a:t/>
            </a:r>
            <a:br>
              <a:rPr lang="en-US" sz="2400" dirty="0" smtClean="0"/>
            </a:br>
            <a:r>
              <a:rPr lang="en-US" sz="2400" i="1" dirty="0" smtClean="0"/>
              <a:t>2-chirindi; 3-yuvilish </a:t>
            </a:r>
            <a:r>
              <a:rPr lang="en-US" sz="2400" i="1" dirty="0" err="1" smtClean="0"/>
              <a:t>qatlami</a:t>
            </a:r>
            <a:r>
              <a:rPr lang="en-US" sz="2400" i="1" dirty="0" smtClean="0"/>
              <a:t>; 4- mineral </a:t>
            </a:r>
            <a:r>
              <a:rPr lang="en-US" sz="2400" i="1" dirty="0" err="1" smtClean="0"/>
              <a:t>tuzlar</a:t>
            </a:r>
            <a:r>
              <a:rPr lang="en-US" sz="2400" i="1" dirty="0" smtClean="0"/>
              <a:t> </a:t>
            </a:r>
            <a:br>
              <a:rPr lang="en-US" sz="2400" i="1" dirty="0" smtClean="0"/>
            </a:br>
            <a:r>
              <a:rPr lang="en-US" sz="2400" i="1" dirty="0" err="1" smtClean="0"/>
              <a:t>to`planadigan</a:t>
            </a:r>
            <a:r>
              <a:rPr lang="en-US" sz="2400" i="1" dirty="0" smtClean="0"/>
              <a:t> </a:t>
            </a:r>
            <a:r>
              <a:rPr lang="en-US" sz="2400" i="1" dirty="0" err="1" smtClean="0"/>
              <a:t>qatlam</a:t>
            </a:r>
            <a:r>
              <a:rPr lang="en-US" sz="2400" i="1" dirty="0" smtClean="0"/>
              <a:t>; 5-tagzamin</a:t>
            </a:r>
            <a:r>
              <a:rPr lang="en-US" sz="2400" dirty="0" smtClean="0"/>
              <a:t>.</a:t>
            </a:r>
            <a:br>
              <a:rPr lang="en-US" sz="2400" dirty="0" smtClean="0"/>
            </a:br>
            <a:r>
              <a:rPr lang="en-US" sz="2400" dirty="0" smtClean="0"/>
              <a:t> </a:t>
            </a:r>
            <a:endParaRPr lang="en-US" sz="2400" dirty="0"/>
          </a:p>
        </p:txBody>
      </p:sp>
      <p:pic>
        <p:nvPicPr>
          <p:cNvPr id="1026" name="Рисунок 31" descr="Рисунок 112"/>
          <p:cNvPicPr>
            <a:picLocks noRot="1" noChangeAspect="1" noChangeArrowheads="1"/>
          </p:cNvPicPr>
          <p:nvPr/>
        </p:nvPicPr>
        <p:blipFill>
          <a:blip r:embed="rId2"/>
          <a:srcRect b="20940"/>
          <a:stretch>
            <a:fillRect/>
          </a:stretch>
        </p:blipFill>
        <p:spPr bwMode="auto">
          <a:xfrm>
            <a:off x="714348" y="1285860"/>
            <a:ext cx="2928958" cy="323423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00108"/>
            <a:ext cx="7829576" cy="4643470"/>
          </a:xfrm>
        </p:spPr>
        <p:txBody>
          <a:bodyPr>
            <a:normAutofit fontScale="90000"/>
          </a:bodyPr>
          <a:lstStyle/>
          <a:p>
            <a:pPr algn="just">
              <a:lnSpc>
                <a:spcPct val="150000"/>
              </a:lnSpc>
            </a:pPr>
            <a:r>
              <a:rPr lang="en-US" sz="3200" dirty="0" smtClean="0">
                <a:latin typeface="Times New Roman"/>
                <a:ea typeface="Times New Roman"/>
              </a:rPr>
              <a:t>	</a:t>
            </a:r>
            <a:r>
              <a:rPr lang="en-US" sz="3200" dirty="0" err="1" smtClean="0">
                <a:latin typeface="Times New Roman"/>
                <a:ea typeface="Times New Roman"/>
              </a:rPr>
              <a:t>Tuproq</a:t>
            </a:r>
            <a:r>
              <a:rPr lang="en-US" sz="3200" dirty="0" smtClean="0">
                <a:latin typeface="Times New Roman"/>
                <a:ea typeface="Times New Roman"/>
              </a:rPr>
              <a:t> </a:t>
            </a:r>
            <a:r>
              <a:rPr lang="en-US" sz="3200" dirty="0" err="1" smtClean="0">
                <a:latin typeface="Times New Roman"/>
                <a:ea typeface="Times New Roman"/>
              </a:rPr>
              <a:t>qattiq</a:t>
            </a:r>
            <a:r>
              <a:rPr lang="en-US" sz="3200" dirty="0" smtClean="0">
                <a:latin typeface="Times New Roman"/>
                <a:ea typeface="Times New Roman"/>
              </a:rPr>
              <a:t>, </a:t>
            </a:r>
            <a:r>
              <a:rPr lang="en-US" sz="3200" dirty="0" err="1" smtClean="0">
                <a:latin typeface="Times New Roman"/>
                <a:ea typeface="Times New Roman"/>
              </a:rPr>
              <a:t>suyuq</a:t>
            </a:r>
            <a:r>
              <a:rPr lang="en-US" sz="3200" dirty="0" smtClean="0">
                <a:latin typeface="Times New Roman"/>
                <a:ea typeface="Times New Roman"/>
              </a:rPr>
              <a:t>, </a:t>
            </a:r>
            <a:r>
              <a:rPr lang="en-US" sz="3200" dirty="0" err="1" smtClean="0">
                <a:latin typeface="Times New Roman"/>
                <a:ea typeface="Times New Roman"/>
              </a:rPr>
              <a:t>va</a:t>
            </a:r>
            <a:r>
              <a:rPr lang="en-US" sz="3200" dirty="0" smtClean="0">
                <a:latin typeface="Times New Roman"/>
                <a:ea typeface="Times New Roman"/>
              </a:rPr>
              <a:t> </a:t>
            </a:r>
            <a:r>
              <a:rPr lang="en-US" sz="3200" dirty="0" err="1" smtClean="0">
                <a:latin typeface="Times New Roman"/>
                <a:ea typeface="Times New Roman"/>
              </a:rPr>
              <a:t>gazsimon</a:t>
            </a:r>
            <a:r>
              <a:rPr lang="en-US" sz="3200" dirty="0" smtClean="0">
                <a:latin typeface="Times New Roman"/>
                <a:ea typeface="Times New Roman"/>
              </a:rPr>
              <a:t> </a:t>
            </a:r>
            <a:r>
              <a:rPr lang="en-US" sz="3200" dirty="0" err="1" smtClean="0">
                <a:latin typeface="Times New Roman"/>
                <a:ea typeface="Times New Roman"/>
              </a:rPr>
              <a:t>komponentlardan</a:t>
            </a:r>
            <a:r>
              <a:rPr lang="en-US" sz="3200" dirty="0" smtClean="0">
                <a:latin typeface="Times New Roman"/>
                <a:ea typeface="Times New Roman"/>
              </a:rPr>
              <a:t> </a:t>
            </a:r>
            <a:r>
              <a:rPr lang="en-US" sz="3200" dirty="0" err="1" smtClean="0">
                <a:latin typeface="Times New Roman"/>
                <a:ea typeface="Times New Roman"/>
              </a:rPr>
              <a:t>iborat</a:t>
            </a:r>
            <a:r>
              <a:rPr lang="en-US" sz="3200" dirty="0" smtClean="0">
                <a:latin typeface="Times New Roman"/>
                <a:ea typeface="Times New Roman"/>
              </a:rPr>
              <a:t> </a:t>
            </a:r>
            <a:r>
              <a:rPr lang="en-US" sz="3200" dirty="0" err="1" smtClean="0">
                <a:latin typeface="Times New Roman"/>
                <a:ea typeface="Times New Roman"/>
              </a:rPr>
              <a:t>boʹlib</a:t>
            </a:r>
            <a:r>
              <a:rPr lang="en-US" sz="3200" dirty="0" smtClean="0">
                <a:latin typeface="Times New Roman"/>
                <a:ea typeface="Times New Roman"/>
              </a:rPr>
              <a:t>, </a:t>
            </a:r>
            <a:r>
              <a:rPr lang="en-US" sz="3200" dirty="0" err="1" smtClean="0">
                <a:latin typeface="Times New Roman"/>
                <a:ea typeface="Times New Roman"/>
              </a:rPr>
              <a:t>iqlim</a:t>
            </a:r>
            <a:r>
              <a:rPr lang="en-US" sz="3200" dirty="0" smtClean="0">
                <a:latin typeface="Times New Roman"/>
                <a:ea typeface="Times New Roman"/>
              </a:rPr>
              <a:t>, togʹ </a:t>
            </a:r>
            <a:r>
              <a:rPr lang="en-US" sz="3200" dirty="0" err="1" smtClean="0">
                <a:latin typeface="Times New Roman"/>
                <a:ea typeface="Times New Roman"/>
              </a:rPr>
              <a:t>jinslari</a:t>
            </a:r>
            <a:r>
              <a:rPr lang="en-US" sz="3200" dirty="0" smtClean="0">
                <a:latin typeface="Times New Roman"/>
                <a:ea typeface="Times New Roman"/>
              </a:rPr>
              <a:t>, </a:t>
            </a:r>
            <a:r>
              <a:rPr lang="en-US" sz="3200" dirty="0" err="1" smtClean="0">
                <a:latin typeface="Times New Roman"/>
                <a:ea typeface="Times New Roman"/>
              </a:rPr>
              <a:t>oʹsimliklar</a:t>
            </a:r>
            <a:r>
              <a:rPr lang="en-US" sz="3200" dirty="0" smtClean="0">
                <a:latin typeface="Times New Roman"/>
                <a:ea typeface="Times New Roman"/>
              </a:rPr>
              <a:t> </a:t>
            </a:r>
            <a:r>
              <a:rPr lang="en-US" sz="3200" dirty="0" err="1" smtClean="0">
                <a:latin typeface="Times New Roman"/>
                <a:ea typeface="Times New Roman"/>
              </a:rPr>
              <a:t>va</a:t>
            </a:r>
            <a:r>
              <a:rPr lang="en-US" sz="3200" dirty="0" smtClean="0">
                <a:latin typeface="Times New Roman"/>
                <a:ea typeface="Times New Roman"/>
              </a:rPr>
              <a:t> </a:t>
            </a:r>
            <a:r>
              <a:rPr lang="en-US" sz="3200" dirty="0" err="1" smtClean="0">
                <a:latin typeface="Times New Roman"/>
                <a:ea typeface="Times New Roman"/>
              </a:rPr>
              <a:t>hayvonlar</a:t>
            </a:r>
            <a:r>
              <a:rPr lang="en-US" sz="3200" dirty="0" smtClean="0">
                <a:latin typeface="Times New Roman"/>
                <a:ea typeface="Times New Roman"/>
              </a:rPr>
              <a:t>, </a:t>
            </a:r>
            <a:r>
              <a:rPr lang="en-US" sz="3200" dirty="0" err="1" smtClean="0">
                <a:latin typeface="Times New Roman"/>
                <a:ea typeface="Times New Roman"/>
              </a:rPr>
              <a:t>mikroorganizmlarning</a:t>
            </a:r>
            <a:r>
              <a:rPr lang="en-US" sz="3200" dirty="0" smtClean="0">
                <a:latin typeface="Times New Roman"/>
                <a:ea typeface="Times New Roman"/>
              </a:rPr>
              <a:t> </a:t>
            </a:r>
            <a:r>
              <a:rPr lang="en-US" sz="3200" dirty="0" err="1" smtClean="0">
                <a:latin typeface="Times New Roman"/>
                <a:ea typeface="Times New Roman"/>
              </a:rPr>
              <a:t>oʹzaro</a:t>
            </a:r>
            <a:r>
              <a:rPr lang="en-US" sz="3200" dirty="0" smtClean="0">
                <a:latin typeface="Times New Roman"/>
                <a:ea typeface="Times New Roman"/>
              </a:rPr>
              <a:t> </a:t>
            </a:r>
            <a:r>
              <a:rPr lang="en-US" sz="3200" dirty="0" err="1" smtClean="0">
                <a:latin typeface="Times New Roman"/>
                <a:ea typeface="Times New Roman"/>
              </a:rPr>
              <a:t>murakkab</a:t>
            </a:r>
            <a:r>
              <a:rPr lang="en-US" sz="3200" dirty="0" smtClean="0">
                <a:latin typeface="Times New Roman"/>
                <a:ea typeface="Times New Roman"/>
              </a:rPr>
              <a:t> </a:t>
            </a:r>
            <a:r>
              <a:rPr lang="en-US" sz="3200" dirty="0" err="1" smtClean="0">
                <a:latin typeface="Times New Roman"/>
                <a:ea typeface="Times New Roman"/>
              </a:rPr>
              <a:t>taʹsiri</a:t>
            </a:r>
            <a:r>
              <a:rPr lang="en-US" sz="3200" dirty="0" smtClean="0">
                <a:latin typeface="Times New Roman"/>
                <a:ea typeface="Times New Roman"/>
              </a:rPr>
              <a:t> </a:t>
            </a:r>
            <a:r>
              <a:rPr lang="en-US" sz="3200" dirty="0" err="1" smtClean="0">
                <a:latin typeface="Times New Roman"/>
                <a:ea typeface="Times New Roman"/>
              </a:rPr>
              <a:t>natijasida</a:t>
            </a:r>
            <a:r>
              <a:rPr lang="en-US" sz="3200" dirty="0" smtClean="0">
                <a:latin typeface="Times New Roman"/>
                <a:ea typeface="Times New Roman"/>
              </a:rPr>
              <a:t> </a:t>
            </a:r>
            <a:r>
              <a:rPr lang="en-US" sz="3200" dirty="0" err="1" smtClean="0">
                <a:latin typeface="Times New Roman"/>
                <a:ea typeface="Times New Roman"/>
              </a:rPr>
              <a:t>hosil</a:t>
            </a:r>
            <a:r>
              <a:rPr lang="en-US" sz="3200" dirty="0" smtClean="0">
                <a:latin typeface="Times New Roman"/>
                <a:ea typeface="Times New Roman"/>
              </a:rPr>
              <a:t> </a:t>
            </a:r>
            <a:r>
              <a:rPr lang="en-US" sz="3200" dirty="0" err="1" smtClean="0">
                <a:latin typeface="Times New Roman"/>
                <a:ea typeface="Times New Roman"/>
              </a:rPr>
              <a:t>boʹladi</a:t>
            </a:r>
            <a:r>
              <a:rPr lang="en-US" sz="3200" dirty="0" smtClean="0">
                <a:latin typeface="Times New Roman"/>
                <a:ea typeface="Times New Roman"/>
              </a:rPr>
              <a:t>. </a:t>
            </a:r>
            <a:br>
              <a:rPr lang="en-US" sz="3200" dirty="0" smtClean="0">
                <a:latin typeface="Times New Roman"/>
                <a:ea typeface="Times New Roman"/>
              </a:rPr>
            </a:br>
            <a:r>
              <a:rPr lang="en-US" sz="3200" dirty="0" smtClean="0">
                <a:latin typeface="Times New Roman"/>
                <a:ea typeface="Times New Roman"/>
              </a:rPr>
              <a:t>1 </a:t>
            </a:r>
            <a:r>
              <a:rPr lang="en-US" sz="3200" dirty="0" err="1" smtClean="0">
                <a:latin typeface="Times New Roman"/>
                <a:ea typeface="Times New Roman"/>
              </a:rPr>
              <a:t>gramm</a:t>
            </a:r>
            <a:r>
              <a:rPr lang="en-US" sz="3200" dirty="0" smtClean="0">
                <a:latin typeface="Times New Roman"/>
                <a:ea typeface="Times New Roman"/>
              </a:rPr>
              <a:t> </a:t>
            </a:r>
            <a:r>
              <a:rPr lang="en-US" sz="3200" dirty="0" err="1" smtClean="0">
                <a:latin typeface="Times New Roman"/>
                <a:ea typeface="Times New Roman"/>
              </a:rPr>
              <a:t>tuproqda</a:t>
            </a:r>
            <a:r>
              <a:rPr lang="en-US" sz="3200" dirty="0" smtClean="0">
                <a:latin typeface="Times New Roman"/>
                <a:ea typeface="Times New Roman"/>
              </a:rPr>
              <a:t> </a:t>
            </a:r>
            <a:r>
              <a:rPr lang="en-US" sz="3200" dirty="0" err="1" smtClean="0">
                <a:latin typeface="Times New Roman"/>
                <a:ea typeface="Times New Roman"/>
              </a:rPr>
              <a:t>milliondan</a:t>
            </a:r>
            <a:r>
              <a:rPr lang="en-US" sz="3200" dirty="0" smtClean="0">
                <a:latin typeface="Times New Roman"/>
                <a:ea typeface="Times New Roman"/>
              </a:rPr>
              <a:t> </a:t>
            </a:r>
            <a:r>
              <a:rPr lang="en-US" sz="3200" dirty="0" err="1" smtClean="0">
                <a:latin typeface="Times New Roman"/>
                <a:ea typeface="Times New Roman"/>
              </a:rPr>
              <a:t>ortiq</a:t>
            </a:r>
            <a:r>
              <a:rPr lang="en-US" sz="3200" dirty="0" smtClean="0">
                <a:latin typeface="Times New Roman"/>
                <a:ea typeface="Times New Roman"/>
              </a:rPr>
              <a:t> </a:t>
            </a:r>
            <a:r>
              <a:rPr lang="en-US" sz="3200" dirty="0" err="1" smtClean="0">
                <a:latin typeface="Times New Roman"/>
                <a:ea typeface="Times New Roman"/>
              </a:rPr>
              <a:t>sodda</a:t>
            </a:r>
            <a:r>
              <a:rPr lang="en-US" sz="3200" dirty="0" smtClean="0">
                <a:latin typeface="Times New Roman"/>
                <a:ea typeface="Times New Roman"/>
              </a:rPr>
              <a:t> </a:t>
            </a:r>
            <a:r>
              <a:rPr lang="en-US" sz="3200" dirty="0" err="1" smtClean="0">
                <a:latin typeface="Times New Roman"/>
                <a:ea typeface="Times New Roman"/>
              </a:rPr>
              <a:t>hayvonlar</a:t>
            </a:r>
            <a:r>
              <a:rPr lang="en-US" sz="3200" dirty="0" smtClean="0">
                <a:latin typeface="Times New Roman"/>
                <a:ea typeface="Times New Roman"/>
              </a:rPr>
              <a:t> </a:t>
            </a:r>
            <a:r>
              <a:rPr lang="en-US" sz="3200" dirty="0" err="1" smtClean="0">
                <a:latin typeface="Times New Roman"/>
                <a:ea typeface="Times New Roman"/>
              </a:rPr>
              <a:t>va</a:t>
            </a:r>
            <a:r>
              <a:rPr lang="en-US" sz="3200" dirty="0" smtClean="0">
                <a:latin typeface="Times New Roman"/>
                <a:ea typeface="Times New Roman"/>
              </a:rPr>
              <a:t> </a:t>
            </a:r>
            <a:r>
              <a:rPr lang="en-US" sz="3200" dirty="0" err="1" smtClean="0">
                <a:latin typeface="Times New Roman"/>
                <a:ea typeface="Times New Roman"/>
              </a:rPr>
              <a:t>tuban</a:t>
            </a:r>
            <a:r>
              <a:rPr lang="en-US" sz="3200" dirty="0" smtClean="0">
                <a:latin typeface="Times New Roman"/>
                <a:ea typeface="Times New Roman"/>
              </a:rPr>
              <a:t> </a:t>
            </a:r>
            <a:r>
              <a:rPr lang="en-US" sz="3200" dirty="0" err="1" smtClean="0">
                <a:latin typeface="Times New Roman"/>
                <a:ea typeface="Times New Roman"/>
              </a:rPr>
              <a:t>oʹsimliklar</a:t>
            </a:r>
            <a:r>
              <a:rPr lang="en-US" sz="3200" dirty="0" smtClean="0">
                <a:latin typeface="Times New Roman"/>
                <a:ea typeface="Times New Roman"/>
              </a:rPr>
              <a:t> </a:t>
            </a:r>
            <a:r>
              <a:rPr lang="en-US" sz="3200" dirty="0" err="1" smtClean="0">
                <a:latin typeface="Times New Roman"/>
                <a:ea typeface="Times New Roman"/>
              </a:rPr>
              <a:t>uchraydi</a:t>
            </a:r>
            <a:r>
              <a:rPr lang="en-US" sz="3200" dirty="0" smtClean="0">
                <a:latin typeface="Times New Roman"/>
                <a:ea typeface="Times New Roman"/>
              </a:rPr>
              <a:t>.</a:t>
            </a:r>
            <a:r>
              <a:rPr lang="ru-RU" dirty="0" smtClean="0">
                <a:latin typeface="Times New Roman"/>
                <a:ea typeface="Times New Roman"/>
              </a:rPr>
              <a:t/>
            </a:r>
            <a:br>
              <a:rPr lang="ru-RU" dirty="0" smtClean="0">
                <a:latin typeface="Times New Roman"/>
                <a:ea typeface="Times New Roman"/>
              </a:rPr>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85794"/>
            <a:ext cx="7329510" cy="5286412"/>
          </a:xfrm>
        </p:spPr>
        <p:txBody>
          <a:bodyPr>
            <a:normAutofit/>
          </a:bodyPr>
          <a:lstStyle/>
          <a:p>
            <a:pPr indent="292100">
              <a:lnSpc>
                <a:spcPct val="150000"/>
              </a:lnSpc>
              <a:spcAft>
                <a:spcPts val="0"/>
              </a:spcAft>
            </a:pPr>
            <a:r>
              <a:rPr lang="en-US" sz="2000" dirty="0" err="1" smtClean="0">
                <a:effectLst/>
                <a:latin typeface="Times New Roman"/>
                <a:ea typeface="Times New Roman"/>
              </a:rPr>
              <a:t>Yer</a:t>
            </a:r>
            <a:r>
              <a:rPr lang="en-US" sz="2000" dirty="0" smtClean="0">
                <a:effectLst/>
                <a:latin typeface="Times New Roman"/>
                <a:ea typeface="Times New Roman"/>
              </a:rPr>
              <a:t> </a:t>
            </a:r>
            <a:r>
              <a:rPr lang="en-US" sz="2000" dirty="0" err="1" smtClean="0">
                <a:effectLst/>
                <a:latin typeface="Times New Roman"/>
                <a:ea typeface="Times New Roman"/>
              </a:rPr>
              <a:t>yuzi</a:t>
            </a:r>
            <a:r>
              <a:rPr lang="en-US" sz="2000" dirty="0" smtClean="0">
                <a:effectLst/>
                <a:latin typeface="Times New Roman"/>
                <a:ea typeface="Times New Roman"/>
              </a:rPr>
              <a:t> </a:t>
            </a:r>
            <a:r>
              <a:rPr lang="en-US" sz="2000" dirty="0" err="1" smtClean="0">
                <a:effectLst/>
                <a:latin typeface="Times New Roman"/>
                <a:ea typeface="Times New Roman"/>
              </a:rPr>
              <a:t>turli</a:t>
            </a:r>
            <a:r>
              <a:rPr lang="en-US" sz="2000" dirty="0" smtClean="0">
                <a:effectLst/>
                <a:latin typeface="Times New Roman"/>
                <a:ea typeface="Times New Roman"/>
              </a:rPr>
              <a:t> </a:t>
            </a:r>
            <a:r>
              <a:rPr lang="en-US" sz="2000" dirty="0" err="1" smtClean="0">
                <a:effectLst/>
                <a:latin typeface="Times New Roman"/>
                <a:ea typeface="Times New Roman"/>
              </a:rPr>
              <a:t>qobiqlari</a:t>
            </a:r>
            <a:r>
              <a:rPr lang="en-US" sz="2000" dirty="0" smtClean="0">
                <a:effectLst/>
                <a:latin typeface="Times New Roman"/>
                <a:ea typeface="Times New Roman"/>
              </a:rPr>
              <a:t> </a:t>
            </a:r>
            <a:r>
              <a:rPr lang="en-US" sz="2000" dirty="0" err="1" smtClean="0">
                <a:effectLst/>
                <a:latin typeface="Times New Roman"/>
                <a:ea typeface="Times New Roman"/>
              </a:rPr>
              <a:t>oʹrtasidagi</a:t>
            </a:r>
            <a:r>
              <a:rPr lang="en-US" sz="2000" dirty="0" smtClean="0">
                <a:effectLst/>
                <a:latin typeface="Times New Roman"/>
                <a:ea typeface="Times New Roman"/>
              </a:rPr>
              <a:t> </a:t>
            </a:r>
            <a:r>
              <a:rPr lang="en-US" sz="2000" dirty="0" err="1" smtClean="0">
                <a:effectLst/>
                <a:latin typeface="Times New Roman"/>
                <a:ea typeface="Times New Roman"/>
              </a:rPr>
              <a:t>aloqadorlik</a:t>
            </a:r>
            <a:r>
              <a:rPr lang="en-US" sz="2000" dirty="0" smtClean="0">
                <a:effectLst/>
                <a:latin typeface="Times New Roman"/>
                <a:ea typeface="Times New Roman"/>
              </a:rPr>
              <a:t> </a:t>
            </a:r>
            <a:r>
              <a:rPr lang="en-US" sz="2000" dirty="0" err="1" smtClean="0">
                <a:effectLst/>
                <a:latin typeface="Times New Roman"/>
                <a:ea typeface="Times New Roman"/>
              </a:rPr>
              <a:t>tuproq</a:t>
            </a:r>
            <a:r>
              <a:rPr lang="en-US" sz="2000" dirty="0" smtClean="0">
                <a:effectLst/>
                <a:latin typeface="Times New Roman"/>
                <a:ea typeface="Times New Roman"/>
              </a:rPr>
              <a:t> </a:t>
            </a:r>
            <a:r>
              <a:rPr lang="en-US" sz="2000" dirty="0" err="1" smtClean="0">
                <a:effectLst/>
                <a:latin typeface="Times New Roman"/>
                <a:ea typeface="Times New Roman"/>
              </a:rPr>
              <a:t>orqali</a:t>
            </a:r>
            <a:r>
              <a:rPr lang="en-US" sz="2000" dirty="0" smtClean="0">
                <a:effectLst/>
                <a:latin typeface="Times New Roman"/>
                <a:ea typeface="Times New Roman"/>
              </a:rPr>
              <a:t> </a:t>
            </a:r>
            <a:r>
              <a:rPr lang="en-US" sz="2000" dirty="0" err="1" smtClean="0">
                <a:effectLst/>
                <a:latin typeface="Times New Roman"/>
                <a:ea typeface="Times New Roman"/>
              </a:rPr>
              <a:t>amalga</a:t>
            </a:r>
            <a:r>
              <a:rPr lang="en-US" sz="2000" dirty="0" smtClean="0">
                <a:effectLst/>
                <a:latin typeface="Times New Roman"/>
                <a:ea typeface="Times New Roman"/>
              </a:rPr>
              <a:t> </a:t>
            </a:r>
            <a:r>
              <a:rPr lang="en-US" sz="2000" dirty="0" err="1" smtClean="0">
                <a:effectLst/>
                <a:latin typeface="Times New Roman"/>
                <a:ea typeface="Times New Roman"/>
              </a:rPr>
              <a:t>oshadi</a:t>
            </a:r>
            <a:r>
              <a:rPr lang="en-US" sz="2000" dirty="0" smtClean="0">
                <a:effectLst/>
                <a:latin typeface="Times New Roman"/>
                <a:ea typeface="Times New Roman"/>
              </a:rPr>
              <a:t>. </a:t>
            </a:r>
            <a:r>
              <a:rPr lang="en-US" sz="2000" dirty="0" err="1" smtClean="0">
                <a:effectLst/>
                <a:latin typeface="Times New Roman"/>
                <a:ea typeface="Times New Roman"/>
              </a:rPr>
              <a:t>Tuproq</a:t>
            </a:r>
            <a:r>
              <a:rPr lang="en-US" sz="2000" dirty="0" smtClean="0">
                <a:effectLst/>
                <a:latin typeface="Times New Roman"/>
                <a:ea typeface="Times New Roman"/>
              </a:rPr>
              <a:t> </a:t>
            </a:r>
            <a:r>
              <a:rPr lang="en-US" sz="2000" dirty="0" err="1" smtClean="0">
                <a:effectLst/>
                <a:latin typeface="Times New Roman"/>
                <a:ea typeface="Times New Roman"/>
              </a:rPr>
              <a:t>tabiiy</a:t>
            </a:r>
            <a:r>
              <a:rPr lang="en-US" sz="2000" dirty="0" smtClean="0">
                <a:effectLst/>
                <a:latin typeface="Times New Roman"/>
                <a:ea typeface="Times New Roman"/>
              </a:rPr>
              <a:t> </a:t>
            </a:r>
            <a:r>
              <a:rPr lang="en-US" sz="2000" dirty="0" err="1" smtClean="0">
                <a:effectLst/>
                <a:latin typeface="Times New Roman"/>
                <a:ea typeface="Times New Roman"/>
              </a:rPr>
              <a:t>landshaftlarning</a:t>
            </a:r>
            <a:r>
              <a:rPr lang="en-US" sz="2000" dirty="0" smtClean="0">
                <a:effectLst/>
                <a:latin typeface="Times New Roman"/>
                <a:ea typeface="Times New Roman"/>
              </a:rPr>
              <a:t> </a:t>
            </a:r>
            <a:r>
              <a:rPr lang="en-US" sz="2000" dirty="0" err="1" smtClean="0">
                <a:effectLst/>
                <a:latin typeface="Times New Roman"/>
                <a:ea typeface="Times New Roman"/>
              </a:rPr>
              <a:t>asosi</a:t>
            </a:r>
            <a:r>
              <a:rPr lang="en-US" sz="2000" dirty="0" smtClean="0">
                <a:effectLst/>
                <a:latin typeface="Times New Roman"/>
                <a:ea typeface="Times New Roman"/>
              </a:rPr>
              <a:t> </a:t>
            </a:r>
            <a:r>
              <a:rPr lang="en-US" sz="2000" dirty="0" err="1" smtClean="0">
                <a:effectLst/>
                <a:latin typeface="Times New Roman"/>
                <a:ea typeface="Times New Roman"/>
              </a:rPr>
              <a:t>hisoblanadi</a:t>
            </a:r>
            <a:r>
              <a:rPr lang="en-US" sz="2000" dirty="0" smtClean="0">
                <a:effectLst/>
                <a:latin typeface="Times New Roman"/>
                <a:ea typeface="Times New Roman"/>
              </a:rPr>
              <a:t>.</a:t>
            </a:r>
            <a:br>
              <a:rPr lang="en-US" sz="2000" dirty="0" smtClean="0">
                <a:effectLst/>
                <a:latin typeface="Times New Roman"/>
                <a:ea typeface="Times New Roman"/>
              </a:rPr>
            </a:br>
            <a:r>
              <a:rPr lang="en-US" sz="2000" dirty="0" smtClean="0">
                <a:effectLst/>
                <a:latin typeface="Times New Roman"/>
                <a:ea typeface="Times New Roman"/>
              </a:rPr>
              <a:t>-</a:t>
            </a:r>
            <a:r>
              <a:rPr lang="en-US" sz="2000" dirty="0" err="1" smtClean="0">
                <a:effectLst/>
                <a:latin typeface="Times New Roman"/>
                <a:ea typeface="Times New Roman"/>
              </a:rPr>
              <a:t>Tuproqni</a:t>
            </a:r>
            <a:r>
              <a:rPr lang="en-US" sz="2000" dirty="0" smtClean="0">
                <a:effectLst/>
                <a:latin typeface="Times New Roman"/>
                <a:ea typeface="Times New Roman"/>
              </a:rPr>
              <a:t> </a:t>
            </a:r>
            <a:r>
              <a:rPr lang="en-US" sz="2000" dirty="0" err="1" smtClean="0">
                <a:effectLst/>
                <a:latin typeface="Times New Roman"/>
                <a:ea typeface="Times New Roman"/>
              </a:rPr>
              <a:t>biosferadagi</a:t>
            </a:r>
            <a:r>
              <a:rPr lang="en-US" sz="2000" dirty="0" smtClean="0">
                <a:effectLst/>
                <a:latin typeface="Times New Roman"/>
                <a:ea typeface="Times New Roman"/>
              </a:rPr>
              <a:t> </a:t>
            </a:r>
            <a:r>
              <a:rPr lang="en-US" sz="2000" dirty="0" err="1" smtClean="0">
                <a:effectLst/>
                <a:latin typeface="Times New Roman"/>
                <a:ea typeface="Times New Roman"/>
              </a:rPr>
              <a:t>bajaradigan</a:t>
            </a:r>
            <a:r>
              <a:rPr lang="en-US" sz="2000" dirty="0" smtClean="0">
                <a:effectLst/>
                <a:latin typeface="Times New Roman"/>
                <a:ea typeface="Times New Roman"/>
              </a:rPr>
              <a:t> </a:t>
            </a:r>
            <a:r>
              <a:rPr lang="en-US" sz="2000" dirty="0" err="1" smtClean="0">
                <a:effectLst/>
                <a:latin typeface="Times New Roman"/>
                <a:ea typeface="Times New Roman"/>
              </a:rPr>
              <a:t>faoliyatiga</a:t>
            </a:r>
            <a:r>
              <a:rPr lang="en-US" sz="2000" dirty="0" smtClean="0">
                <a:effectLst/>
                <a:latin typeface="Times New Roman"/>
                <a:ea typeface="Times New Roman"/>
              </a:rPr>
              <a:t> </a:t>
            </a:r>
            <a:r>
              <a:rPr lang="en-US" sz="2000" dirty="0" err="1" smtClean="0">
                <a:effectLst/>
                <a:latin typeface="Times New Roman"/>
                <a:ea typeface="Times New Roman"/>
              </a:rPr>
              <a:t>qarab</a:t>
            </a:r>
            <a:r>
              <a:rPr lang="en-US" sz="2000" dirty="0" smtClean="0">
                <a:latin typeface="Times New Roman"/>
                <a:ea typeface="Times New Roman"/>
              </a:rPr>
              <a:t>,</a:t>
            </a:r>
            <a:r>
              <a:rPr lang="en-US" sz="2000" dirty="0" smtClean="0">
                <a:effectLst/>
                <a:latin typeface="Times New Roman"/>
                <a:ea typeface="Times New Roman"/>
              </a:rPr>
              <a:t> </a:t>
            </a:r>
            <a:r>
              <a:rPr lang="en-US" sz="2000" b="1" dirty="0" err="1" smtClean="0">
                <a:effectLst/>
                <a:latin typeface="Times New Roman"/>
                <a:ea typeface="Times New Roman"/>
              </a:rPr>
              <a:t>organik</a:t>
            </a:r>
            <a:r>
              <a:rPr lang="en-US" sz="2000" b="1" dirty="0" smtClean="0">
                <a:effectLst/>
                <a:latin typeface="Times New Roman"/>
                <a:ea typeface="Times New Roman"/>
              </a:rPr>
              <a:t> </a:t>
            </a:r>
            <a:r>
              <a:rPr lang="en-US" sz="2000" b="1" dirty="0" err="1" smtClean="0">
                <a:effectLst/>
                <a:latin typeface="Times New Roman"/>
                <a:ea typeface="Times New Roman"/>
              </a:rPr>
              <a:t>hayot</a:t>
            </a:r>
            <a:r>
              <a:rPr lang="en-US" sz="2000" b="1" dirty="0" smtClean="0">
                <a:effectLst/>
                <a:latin typeface="Times New Roman"/>
                <a:ea typeface="Times New Roman"/>
              </a:rPr>
              <a:t> </a:t>
            </a:r>
            <a:r>
              <a:rPr lang="en-US" sz="2000" b="1" dirty="0" err="1" smtClean="0">
                <a:effectLst/>
                <a:latin typeface="Times New Roman"/>
                <a:ea typeface="Times New Roman"/>
              </a:rPr>
              <a:t>zanjirining</a:t>
            </a:r>
            <a:r>
              <a:rPr lang="en-US" sz="2000" b="1" dirty="0" smtClean="0">
                <a:effectLst/>
                <a:latin typeface="Times New Roman"/>
                <a:ea typeface="Times New Roman"/>
              </a:rPr>
              <a:t> eng </a:t>
            </a:r>
            <a:r>
              <a:rPr lang="en-US" sz="2000" b="1" dirty="0" err="1" smtClean="0">
                <a:effectLst/>
                <a:latin typeface="Times New Roman"/>
                <a:ea typeface="Times New Roman"/>
              </a:rPr>
              <a:t>muhim</a:t>
            </a:r>
            <a:r>
              <a:rPr lang="en-US" sz="2000" b="1" dirty="0" smtClean="0">
                <a:effectLst/>
                <a:latin typeface="Times New Roman"/>
                <a:ea typeface="Times New Roman"/>
              </a:rPr>
              <a:t> </a:t>
            </a:r>
            <a:r>
              <a:rPr lang="en-US" sz="2000" b="1" dirty="0" err="1" smtClean="0">
                <a:effectLst/>
                <a:latin typeface="Times New Roman"/>
                <a:ea typeface="Times New Roman"/>
              </a:rPr>
              <a:t>xalqasi</a:t>
            </a:r>
            <a:r>
              <a:rPr lang="en-US" sz="2000" dirty="0" smtClean="0">
                <a:effectLst/>
                <a:latin typeface="Times New Roman"/>
                <a:ea typeface="Times New Roman"/>
              </a:rPr>
              <a:t> </a:t>
            </a:r>
            <a:r>
              <a:rPr lang="uz-Cyrl-UZ" sz="2000" dirty="0" smtClean="0">
                <a:effectLst/>
                <a:latin typeface="Times New Roman"/>
                <a:ea typeface="Times New Roman"/>
              </a:rPr>
              <a:t>–</a:t>
            </a:r>
            <a:r>
              <a:rPr lang="en-US" sz="2000" dirty="0" smtClean="0">
                <a:effectLst/>
                <a:latin typeface="Times New Roman"/>
                <a:ea typeface="Times New Roman"/>
              </a:rPr>
              <a:t>deb </a:t>
            </a:r>
            <a:r>
              <a:rPr lang="en-US" sz="2000" dirty="0" err="1" smtClean="0">
                <a:effectLst/>
                <a:latin typeface="Times New Roman"/>
                <a:ea typeface="Times New Roman"/>
              </a:rPr>
              <a:t>yuritsa</a:t>
            </a:r>
            <a:r>
              <a:rPr lang="en-US" sz="2000" dirty="0" smtClean="0">
                <a:effectLst/>
                <a:latin typeface="Times New Roman"/>
                <a:ea typeface="Times New Roman"/>
              </a:rPr>
              <a:t> </a:t>
            </a:r>
            <a:r>
              <a:rPr lang="en-US" sz="2000" dirty="0" err="1" smtClean="0">
                <a:effectLst/>
                <a:latin typeface="Times New Roman"/>
                <a:ea typeface="Times New Roman"/>
              </a:rPr>
              <a:t>boʹladi</a:t>
            </a:r>
            <a:r>
              <a:rPr lang="en-US" sz="2000" dirty="0" smtClean="0">
                <a:effectLst/>
                <a:latin typeface="Times New Roman"/>
                <a:ea typeface="Times New Roman"/>
              </a:rPr>
              <a:t>. </a:t>
            </a:r>
            <a:r>
              <a:rPr lang="ru-RU" sz="2000" dirty="0" smtClean="0">
                <a:effectLst/>
                <a:latin typeface="Times New Roman"/>
                <a:ea typeface="Times New Roman"/>
              </a:rPr>
              <a:t/>
            </a:r>
            <a:br>
              <a:rPr lang="ru-RU" sz="2000" dirty="0" smtClean="0">
                <a:effectLst/>
                <a:latin typeface="Times New Roman"/>
                <a:ea typeface="Times New Roman"/>
              </a:rPr>
            </a:br>
            <a:r>
              <a:rPr lang="en-US" sz="2000" dirty="0" smtClean="0">
                <a:effectLst/>
                <a:latin typeface="Times New Roman"/>
                <a:ea typeface="Times New Roman"/>
              </a:rPr>
              <a:t>-</a:t>
            </a:r>
            <a:r>
              <a:rPr lang="en-US" sz="2000" dirty="0" err="1" smtClean="0">
                <a:effectLst/>
                <a:latin typeface="Times New Roman"/>
                <a:ea typeface="Times New Roman"/>
              </a:rPr>
              <a:t>Tuproqda</a:t>
            </a:r>
            <a:r>
              <a:rPr lang="en-US" sz="2000" dirty="0" smtClean="0">
                <a:effectLst/>
                <a:latin typeface="Times New Roman"/>
                <a:ea typeface="Times New Roman"/>
              </a:rPr>
              <a:t> u </a:t>
            </a:r>
            <a:r>
              <a:rPr lang="en-US" sz="2000" dirty="0" err="1" smtClean="0">
                <a:effectLst/>
                <a:latin typeface="Times New Roman"/>
                <a:ea typeface="Times New Roman"/>
              </a:rPr>
              <a:t>yoki</a:t>
            </a:r>
            <a:r>
              <a:rPr lang="en-US" sz="2000" dirty="0" smtClean="0">
                <a:effectLst/>
                <a:latin typeface="Times New Roman"/>
                <a:ea typeface="Times New Roman"/>
              </a:rPr>
              <a:t> </a:t>
            </a:r>
            <a:r>
              <a:rPr lang="en-US" sz="2000" dirty="0" err="1" smtClean="0">
                <a:effectLst/>
                <a:latin typeface="Times New Roman"/>
                <a:ea typeface="Times New Roman"/>
              </a:rPr>
              <a:t>bu</a:t>
            </a:r>
            <a:r>
              <a:rPr lang="en-US" sz="2000" dirty="0" smtClean="0">
                <a:effectLst/>
                <a:latin typeface="Times New Roman"/>
                <a:ea typeface="Times New Roman"/>
              </a:rPr>
              <a:t> </a:t>
            </a:r>
            <a:r>
              <a:rPr lang="en-US" sz="2000" dirty="0" err="1" smtClean="0">
                <a:effectLst/>
                <a:latin typeface="Times New Roman"/>
                <a:ea typeface="Times New Roman"/>
              </a:rPr>
              <a:t>mikroelementlar</a:t>
            </a:r>
            <a:r>
              <a:rPr lang="en-US" sz="2000" dirty="0" smtClean="0">
                <a:effectLst/>
                <a:latin typeface="Times New Roman"/>
                <a:ea typeface="Times New Roman"/>
              </a:rPr>
              <a:t> </a:t>
            </a:r>
            <a:r>
              <a:rPr lang="en-US" sz="2000" dirty="0" err="1" smtClean="0">
                <a:effectLst/>
                <a:latin typeface="Times New Roman"/>
                <a:ea typeface="Times New Roman"/>
              </a:rPr>
              <a:t>yetishmasligi</a:t>
            </a:r>
            <a:r>
              <a:rPr lang="en-US" sz="2000" dirty="0" smtClean="0">
                <a:effectLst/>
                <a:latin typeface="Times New Roman"/>
                <a:ea typeface="Times New Roman"/>
              </a:rPr>
              <a:t> </a:t>
            </a:r>
            <a:r>
              <a:rPr lang="en-US" sz="2000" dirty="0" err="1" smtClean="0">
                <a:effectLst/>
                <a:latin typeface="Times New Roman"/>
                <a:ea typeface="Times New Roman"/>
              </a:rPr>
              <a:t>yoki</a:t>
            </a:r>
            <a:r>
              <a:rPr lang="en-US" sz="2000" dirty="0" smtClean="0">
                <a:effectLst/>
                <a:latin typeface="Times New Roman"/>
                <a:ea typeface="Times New Roman"/>
              </a:rPr>
              <a:t> </a:t>
            </a:r>
            <a:r>
              <a:rPr lang="en-US" sz="2000" dirty="0" err="1" smtClean="0">
                <a:effectLst/>
                <a:latin typeface="Times New Roman"/>
                <a:ea typeface="Times New Roman"/>
              </a:rPr>
              <a:t>ortiqchaligi</a:t>
            </a:r>
            <a:r>
              <a:rPr lang="en-US" sz="2000" dirty="0" smtClean="0">
                <a:effectLst/>
                <a:latin typeface="Times New Roman"/>
                <a:ea typeface="Times New Roman"/>
              </a:rPr>
              <a:t>, </a:t>
            </a:r>
            <a:r>
              <a:rPr lang="en-US" sz="2000" dirty="0" err="1" smtClean="0">
                <a:effectLst/>
                <a:latin typeface="Times New Roman"/>
                <a:ea typeface="Times New Roman"/>
              </a:rPr>
              <a:t>organizmlarning</a:t>
            </a:r>
            <a:r>
              <a:rPr lang="en-US" sz="2000" dirty="0" smtClean="0">
                <a:effectLst/>
                <a:latin typeface="Times New Roman"/>
                <a:ea typeface="Times New Roman"/>
              </a:rPr>
              <a:t> </a:t>
            </a:r>
            <a:r>
              <a:rPr lang="en-US" sz="2000" dirty="0" err="1" smtClean="0">
                <a:effectLst/>
                <a:latin typeface="Times New Roman"/>
                <a:ea typeface="Times New Roman"/>
              </a:rPr>
              <a:t>rivojlanishi</a:t>
            </a:r>
            <a:r>
              <a:rPr lang="en-US" sz="2000" dirty="0" smtClean="0">
                <a:effectLst/>
                <a:latin typeface="Times New Roman"/>
                <a:ea typeface="Times New Roman"/>
              </a:rPr>
              <a:t> </a:t>
            </a:r>
            <a:r>
              <a:rPr lang="en-US" sz="2000" dirty="0" err="1" smtClean="0">
                <a:effectLst/>
                <a:latin typeface="Times New Roman"/>
                <a:ea typeface="Times New Roman"/>
              </a:rPr>
              <a:t>va</a:t>
            </a:r>
            <a:r>
              <a:rPr lang="en-US" sz="2000" dirty="0" smtClean="0">
                <a:effectLst/>
                <a:latin typeface="Times New Roman"/>
                <a:ea typeface="Times New Roman"/>
              </a:rPr>
              <a:t> </a:t>
            </a:r>
            <a:r>
              <a:rPr lang="en-US" sz="2000" dirty="0" err="1" smtClean="0">
                <a:effectLst/>
                <a:latin typeface="Times New Roman"/>
                <a:ea typeface="Times New Roman"/>
              </a:rPr>
              <a:t>insonning</a:t>
            </a:r>
            <a:r>
              <a:rPr lang="en-US" sz="2000" dirty="0" smtClean="0">
                <a:effectLst/>
                <a:latin typeface="Times New Roman"/>
                <a:ea typeface="Times New Roman"/>
              </a:rPr>
              <a:t> </a:t>
            </a:r>
            <a:r>
              <a:rPr lang="en-US" sz="2000" dirty="0" err="1" smtClean="0">
                <a:effectLst/>
                <a:latin typeface="Times New Roman"/>
                <a:ea typeface="Times New Roman"/>
              </a:rPr>
              <a:t>sogʹligʹiga</a:t>
            </a:r>
            <a:r>
              <a:rPr lang="en-US" sz="2000" dirty="0" smtClean="0">
                <a:effectLst/>
                <a:latin typeface="Times New Roman"/>
                <a:ea typeface="Times New Roman"/>
              </a:rPr>
              <a:t> </a:t>
            </a:r>
            <a:r>
              <a:rPr lang="en-US" sz="2000" dirty="0" err="1" smtClean="0">
                <a:effectLst/>
                <a:latin typeface="Times New Roman"/>
                <a:ea typeface="Times New Roman"/>
              </a:rPr>
              <a:t>bevosita</a:t>
            </a:r>
            <a:r>
              <a:rPr lang="en-US" sz="2000" dirty="0" smtClean="0">
                <a:effectLst/>
                <a:latin typeface="Times New Roman"/>
                <a:ea typeface="Times New Roman"/>
              </a:rPr>
              <a:t> </a:t>
            </a:r>
            <a:r>
              <a:rPr lang="en-US" sz="2000" dirty="0" err="1" smtClean="0">
                <a:effectLst/>
                <a:latin typeface="Times New Roman"/>
                <a:ea typeface="Times New Roman"/>
              </a:rPr>
              <a:t>taʹsir</a:t>
            </a:r>
            <a:r>
              <a:rPr lang="en-US" sz="2000" dirty="0" smtClean="0">
                <a:effectLst/>
                <a:latin typeface="Times New Roman"/>
                <a:ea typeface="Times New Roman"/>
              </a:rPr>
              <a:t> </a:t>
            </a:r>
            <a:r>
              <a:rPr lang="en-US" sz="2000" dirty="0" err="1" smtClean="0">
                <a:effectLst/>
                <a:latin typeface="Times New Roman"/>
                <a:ea typeface="Times New Roman"/>
              </a:rPr>
              <a:t>koʹrsatadi</a:t>
            </a:r>
            <a:r>
              <a:rPr lang="en-US" sz="2000" dirty="0" smtClean="0">
                <a:effectLst/>
                <a:latin typeface="Times New Roman"/>
                <a:ea typeface="Times New Roman"/>
              </a:rPr>
              <a:t>;</a:t>
            </a:r>
            <a:r>
              <a:rPr lang="ru-RU" sz="2000" dirty="0" smtClean="0">
                <a:effectLst/>
                <a:latin typeface="Times New Roman"/>
                <a:ea typeface="Times New Roman"/>
              </a:rPr>
              <a:t/>
            </a:r>
            <a:br>
              <a:rPr lang="ru-RU" sz="2000" dirty="0" smtClean="0">
                <a:effectLst/>
                <a:latin typeface="Times New Roman"/>
                <a:ea typeface="Times New Roman"/>
              </a:rPr>
            </a:br>
            <a:r>
              <a:rPr lang="en-US" sz="2000" dirty="0" smtClean="0">
                <a:effectLst/>
                <a:latin typeface="Times New Roman"/>
                <a:ea typeface="Times New Roman"/>
              </a:rPr>
              <a:t>-</a:t>
            </a:r>
            <a:r>
              <a:rPr lang="en-US" sz="2000" dirty="0" err="1" smtClean="0">
                <a:effectLst/>
                <a:latin typeface="Times New Roman"/>
                <a:ea typeface="Times New Roman"/>
              </a:rPr>
              <a:t>Tuproq</a:t>
            </a:r>
            <a:r>
              <a:rPr lang="en-US" sz="2000" dirty="0" smtClean="0">
                <a:effectLst/>
                <a:latin typeface="Times New Roman"/>
                <a:ea typeface="Times New Roman"/>
              </a:rPr>
              <a:t> </a:t>
            </a:r>
            <a:r>
              <a:rPr lang="en-US" sz="2000" dirty="0" err="1" smtClean="0">
                <a:effectLst/>
                <a:latin typeface="Times New Roman"/>
                <a:ea typeface="Times New Roman"/>
              </a:rPr>
              <a:t>kasallik</a:t>
            </a:r>
            <a:r>
              <a:rPr lang="en-US" sz="2000" dirty="0" smtClean="0">
                <a:effectLst/>
                <a:latin typeface="Times New Roman"/>
                <a:ea typeface="Times New Roman"/>
              </a:rPr>
              <a:t> </a:t>
            </a:r>
            <a:r>
              <a:rPr lang="en-US" sz="2000" dirty="0" err="1" smtClean="0">
                <a:effectLst/>
                <a:latin typeface="Times New Roman"/>
                <a:ea typeface="Times New Roman"/>
              </a:rPr>
              <a:t>tarqatadigan</a:t>
            </a:r>
            <a:r>
              <a:rPr lang="en-US" sz="2000" dirty="0" smtClean="0">
                <a:effectLst/>
                <a:latin typeface="Times New Roman"/>
                <a:ea typeface="Times New Roman"/>
              </a:rPr>
              <a:t>; </a:t>
            </a:r>
            <a:r>
              <a:rPr lang="ru-RU" sz="2000" dirty="0" smtClean="0">
                <a:effectLst/>
                <a:latin typeface="Times New Roman"/>
                <a:ea typeface="Times New Roman"/>
              </a:rPr>
              <a:t/>
            </a:r>
            <a:br>
              <a:rPr lang="ru-RU" sz="2000" dirty="0" smtClean="0">
                <a:effectLst/>
                <a:latin typeface="Times New Roman"/>
                <a:ea typeface="Times New Roman"/>
              </a:rPr>
            </a:br>
            <a:r>
              <a:rPr lang="en-US" sz="2000" dirty="0" smtClean="0">
                <a:effectLst/>
                <a:latin typeface="Times New Roman"/>
                <a:ea typeface="Times New Roman"/>
              </a:rPr>
              <a:t>-</a:t>
            </a:r>
            <a:r>
              <a:rPr lang="en-US" sz="2000" dirty="0" err="1" smtClean="0">
                <a:effectLst/>
                <a:latin typeface="Times New Roman"/>
                <a:ea typeface="Times New Roman"/>
              </a:rPr>
              <a:t>Koʹplab</a:t>
            </a:r>
            <a:r>
              <a:rPr lang="en-US" sz="2000" dirty="0" smtClean="0">
                <a:effectLst/>
                <a:latin typeface="Times New Roman"/>
                <a:ea typeface="Times New Roman"/>
              </a:rPr>
              <a:t> </a:t>
            </a:r>
            <a:r>
              <a:rPr lang="en-US" sz="2000" dirty="0" err="1" smtClean="0">
                <a:effectLst/>
                <a:latin typeface="Times New Roman"/>
                <a:ea typeface="Times New Roman"/>
              </a:rPr>
              <a:t>mikroorganizmlar</a:t>
            </a:r>
            <a:r>
              <a:rPr lang="en-US" sz="2000" dirty="0" smtClean="0">
                <a:effectLst/>
                <a:latin typeface="Times New Roman"/>
                <a:ea typeface="Times New Roman"/>
              </a:rPr>
              <a:t> </a:t>
            </a:r>
            <a:r>
              <a:rPr lang="en-US" sz="2000" dirty="0" err="1" smtClean="0">
                <a:effectLst/>
                <a:latin typeface="Times New Roman"/>
                <a:ea typeface="Times New Roman"/>
              </a:rPr>
              <a:t>uchun</a:t>
            </a:r>
            <a:r>
              <a:rPr lang="en-US" sz="2000" dirty="0" smtClean="0">
                <a:effectLst/>
                <a:latin typeface="Times New Roman"/>
                <a:ea typeface="Times New Roman"/>
              </a:rPr>
              <a:t> </a:t>
            </a:r>
            <a:r>
              <a:rPr lang="en-US" sz="2000" dirty="0" err="1" smtClean="0">
                <a:effectLst/>
                <a:latin typeface="Times New Roman"/>
                <a:ea typeface="Times New Roman"/>
              </a:rPr>
              <a:t>zarur</a:t>
            </a:r>
            <a:r>
              <a:rPr lang="en-US" sz="2000" dirty="0" smtClean="0">
                <a:effectLst/>
                <a:latin typeface="Times New Roman"/>
                <a:ea typeface="Times New Roman"/>
              </a:rPr>
              <a:t> </a:t>
            </a:r>
            <a:r>
              <a:rPr lang="en-US" sz="2000" dirty="0" err="1" smtClean="0">
                <a:effectLst/>
                <a:latin typeface="Times New Roman"/>
                <a:ea typeface="Times New Roman"/>
              </a:rPr>
              <a:t>hayot</a:t>
            </a:r>
            <a:r>
              <a:rPr lang="en-US" sz="2000" dirty="0" smtClean="0">
                <a:effectLst/>
                <a:latin typeface="Times New Roman"/>
                <a:ea typeface="Times New Roman"/>
              </a:rPr>
              <a:t>  </a:t>
            </a:r>
            <a:r>
              <a:rPr lang="en-US" sz="2000" dirty="0" err="1" smtClean="0">
                <a:effectLst/>
                <a:latin typeface="Times New Roman"/>
                <a:ea typeface="Times New Roman"/>
              </a:rPr>
              <a:t>muhiti</a:t>
            </a:r>
            <a:r>
              <a:rPr lang="en-US" sz="2000" dirty="0" smtClean="0">
                <a:effectLst/>
                <a:latin typeface="Times New Roman"/>
                <a:ea typeface="Times New Roman"/>
              </a:rPr>
              <a:t> </a:t>
            </a:r>
            <a:r>
              <a:rPr lang="en-US" sz="2000" dirty="0" err="1" smtClean="0">
                <a:effectLst/>
                <a:latin typeface="Times New Roman"/>
                <a:ea typeface="Times New Roman"/>
              </a:rPr>
              <a:t>hisoblanadi</a:t>
            </a:r>
            <a:r>
              <a:rPr lang="en-US" sz="2000" dirty="0" smtClean="0">
                <a:effectLst/>
                <a:latin typeface="Times New Roman"/>
                <a:ea typeface="Times New Roman"/>
              </a:rPr>
              <a:t>. </a:t>
            </a:r>
            <a:r>
              <a:rPr lang="ru-RU" sz="2000" dirty="0" smtClean="0">
                <a:effectLst/>
                <a:latin typeface="Times New Roman"/>
                <a:ea typeface="Times New Roman"/>
              </a:rPr>
              <a:t/>
            </a:r>
            <a:br>
              <a:rPr lang="ru-RU" sz="2000" dirty="0" smtClean="0">
                <a:effectLst/>
                <a:latin typeface="Times New Roman"/>
                <a:ea typeface="Times New Roman"/>
              </a:rPr>
            </a:br>
            <a:r>
              <a:rPr lang="en-US" sz="2000" dirty="0" smtClean="0">
                <a:effectLst/>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 xmlns:p14="http://schemas.microsoft.com/office/powerpoint/2010/main" val="24798419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7758138" cy="4929206"/>
          </a:xfrm>
        </p:spPr>
        <p:txBody>
          <a:bodyPr>
            <a:noAutofit/>
          </a:bodyPr>
          <a:lstStyle/>
          <a:p>
            <a:pPr algn="just">
              <a:lnSpc>
                <a:spcPct val="150000"/>
              </a:lnSpc>
            </a:pPr>
            <a:r>
              <a:rPr lang="en-US" sz="3200" dirty="0" smtClean="0">
                <a:latin typeface="Times New Roman"/>
                <a:ea typeface="Times New Roman"/>
              </a:rPr>
              <a:t>	</a:t>
            </a:r>
            <a:r>
              <a:rPr lang="en-US" sz="2800" dirty="0" err="1" smtClean="0">
                <a:latin typeface="Times New Roman"/>
                <a:ea typeface="Times New Roman"/>
              </a:rPr>
              <a:t>Tuproqda</a:t>
            </a:r>
            <a:r>
              <a:rPr lang="en-US" sz="2800" dirty="0" smtClean="0">
                <a:latin typeface="Times New Roman"/>
                <a:ea typeface="Times New Roman"/>
              </a:rPr>
              <a:t> </a:t>
            </a:r>
            <a:r>
              <a:rPr lang="en-US" sz="2800" b="1" dirty="0" err="1" smtClean="0">
                <a:latin typeface="Times New Roman"/>
                <a:ea typeface="Times New Roman"/>
              </a:rPr>
              <a:t>sil</a:t>
            </a:r>
            <a:r>
              <a:rPr lang="en-US" sz="2800" b="1" dirty="0" smtClean="0">
                <a:latin typeface="Times New Roman"/>
                <a:ea typeface="Times New Roman"/>
              </a:rPr>
              <a:t>, </a:t>
            </a:r>
            <a:r>
              <a:rPr lang="en-US" sz="2800" b="1" dirty="0" err="1" smtClean="0">
                <a:latin typeface="Times New Roman"/>
                <a:ea typeface="Times New Roman"/>
              </a:rPr>
              <a:t>vabo</a:t>
            </a:r>
            <a:r>
              <a:rPr lang="en-US" sz="2800" b="1" dirty="0" smtClean="0">
                <a:latin typeface="Times New Roman"/>
                <a:ea typeface="Times New Roman"/>
              </a:rPr>
              <a:t>, </a:t>
            </a:r>
            <a:r>
              <a:rPr lang="en-US" sz="2800" b="1" dirty="0" err="1" smtClean="0">
                <a:latin typeface="Times New Roman"/>
                <a:ea typeface="Times New Roman"/>
              </a:rPr>
              <a:t>oʹlat</a:t>
            </a:r>
            <a:r>
              <a:rPr lang="en-US" sz="2800" b="1" dirty="0" smtClean="0">
                <a:latin typeface="Times New Roman"/>
                <a:ea typeface="Times New Roman"/>
              </a:rPr>
              <a:t>, </a:t>
            </a:r>
            <a:r>
              <a:rPr lang="en-US" sz="2800" b="1" dirty="0" err="1" smtClean="0">
                <a:latin typeface="Times New Roman"/>
                <a:ea typeface="Times New Roman"/>
              </a:rPr>
              <a:t>ich-terlama</a:t>
            </a:r>
            <a:r>
              <a:rPr lang="en-US" sz="2800" b="1" dirty="0" smtClean="0">
                <a:latin typeface="Times New Roman"/>
                <a:ea typeface="Times New Roman"/>
              </a:rPr>
              <a:t> </a:t>
            </a:r>
            <a:r>
              <a:rPr lang="en-US" sz="2800" dirty="0" err="1" smtClean="0">
                <a:latin typeface="Times New Roman"/>
                <a:ea typeface="Times New Roman"/>
              </a:rPr>
              <a:t>va</a:t>
            </a:r>
            <a:r>
              <a:rPr lang="en-US" sz="2800" dirty="0" smtClean="0">
                <a:latin typeface="Times New Roman"/>
                <a:ea typeface="Times New Roman"/>
              </a:rPr>
              <a:t> </a:t>
            </a:r>
            <a:r>
              <a:rPr lang="en-US" sz="2800" dirty="0" err="1" smtClean="0">
                <a:latin typeface="Times New Roman"/>
                <a:ea typeface="Times New Roman"/>
              </a:rPr>
              <a:t>boshqa</a:t>
            </a:r>
            <a:r>
              <a:rPr lang="en-US" sz="2800" dirty="0" smtClean="0">
                <a:latin typeface="Times New Roman"/>
                <a:ea typeface="Times New Roman"/>
              </a:rPr>
              <a:t> </a:t>
            </a:r>
            <a:r>
              <a:rPr lang="en-US" sz="2800" dirty="0" err="1" smtClean="0">
                <a:latin typeface="Times New Roman"/>
                <a:ea typeface="Times New Roman"/>
              </a:rPr>
              <a:t>kasalliklarning</a:t>
            </a:r>
            <a:r>
              <a:rPr lang="en-US" sz="2800" dirty="0" smtClean="0">
                <a:latin typeface="Times New Roman"/>
                <a:ea typeface="Times New Roman"/>
              </a:rPr>
              <a:t> </a:t>
            </a:r>
            <a:r>
              <a:rPr lang="en-US" sz="2800" dirty="0" err="1" smtClean="0">
                <a:latin typeface="Times New Roman"/>
                <a:ea typeface="Times New Roman"/>
              </a:rPr>
              <a:t>qoʹzgʹatuvchilari</a:t>
            </a:r>
            <a:r>
              <a:rPr lang="en-US" sz="2800" dirty="0" smtClean="0">
                <a:latin typeface="Times New Roman"/>
                <a:ea typeface="Times New Roman"/>
              </a:rPr>
              <a:t>  </a:t>
            </a:r>
            <a:r>
              <a:rPr lang="en-US" sz="2800" dirty="0" err="1" smtClean="0">
                <a:latin typeface="Times New Roman"/>
                <a:ea typeface="Times New Roman"/>
              </a:rPr>
              <a:t>boʹlishi</a:t>
            </a:r>
            <a:r>
              <a:rPr lang="en-US" sz="2800" dirty="0" smtClean="0">
                <a:latin typeface="Times New Roman"/>
                <a:ea typeface="Times New Roman"/>
              </a:rPr>
              <a:t>  </a:t>
            </a:r>
            <a:r>
              <a:rPr lang="en-US" sz="2800" dirty="0" err="1" smtClean="0">
                <a:latin typeface="Times New Roman"/>
                <a:ea typeface="Times New Roman"/>
              </a:rPr>
              <a:t>mumkin</a:t>
            </a:r>
            <a:r>
              <a:rPr lang="en-US" sz="2800" dirty="0" smtClean="0">
                <a:latin typeface="Times New Roman"/>
                <a:ea typeface="Times New Roman"/>
              </a:rPr>
              <a:t>. </a:t>
            </a:r>
            <a:r>
              <a:rPr lang="en-US" sz="2800" dirty="0" err="1" smtClean="0">
                <a:latin typeface="Times New Roman"/>
                <a:ea typeface="Times New Roman"/>
              </a:rPr>
              <a:t>Biosferada</a:t>
            </a:r>
            <a:r>
              <a:rPr lang="en-US" sz="2800" dirty="0" smtClean="0">
                <a:latin typeface="Times New Roman"/>
                <a:ea typeface="Times New Roman"/>
              </a:rPr>
              <a:t> </a:t>
            </a:r>
            <a:r>
              <a:rPr lang="en-US" sz="2800" dirty="0" err="1" smtClean="0">
                <a:latin typeface="Times New Roman"/>
                <a:ea typeface="Times New Roman"/>
              </a:rPr>
              <a:t>tuproqning</a:t>
            </a:r>
            <a:r>
              <a:rPr lang="en-US" sz="2800" dirty="0" smtClean="0">
                <a:latin typeface="Times New Roman"/>
                <a:ea typeface="Times New Roman"/>
              </a:rPr>
              <a:t> eng </a:t>
            </a:r>
            <a:r>
              <a:rPr lang="en-US" sz="2800" dirty="0" err="1" smtClean="0">
                <a:latin typeface="Times New Roman"/>
                <a:ea typeface="Times New Roman"/>
              </a:rPr>
              <a:t>muhim</a:t>
            </a:r>
            <a:r>
              <a:rPr lang="en-US" sz="2800" dirty="0" smtClean="0">
                <a:latin typeface="Times New Roman"/>
                <a:ea typeface="Times New Roman"/>
              </a:rPr>
              <a:t> </a:t>
            </a:r>
            <a:r>
              <a:rPr lang="en-US" sz="2800" dirty="0" err="1" smtClean="0">
                <a:latin typeface="Times New Roman"/>
                <a:ea typeface="Times New Roman"/>
              </a:rPr>
              <a:t>roli</a:t>
            </a:r>
            <a:r>
              <a:rPr lang="en-US" sz="2800" dirty="0" smtClean="0">
                <a:latin typeface="Times New Roman"/>
                <a:ea typeface="Times New Roman"/>
              </a:rPr>
              <a:t> </a:t>
            </a:r>
            <a:r>
              <a:rPr lang="en-US" sz="2800" dirty="0" err="1" smtClean="0">
                <a:latin typeface="Times New Roman"/>
                <a:ea typeface="Times New Roman"/>
              </a:rPr>
              <a:t>shundaki</a:t>
            </a:r>
            <a:r>
              <a:rPr lang="en-US" sz="2800" dirty="0" smtClean="0">
                <a:latin typeface="Times New Roman"/>
                <a:ea typeface="Times New Roman"/>
              </a:rPr>
              <a:t>, </a:t>
            </a:r>
            <a:r>
              <a:rPr lang="en-US" sz="2800" dirty="0" err="1" smtClean="0">
                <a:latin typeface="Times New Roman"/>
                <a:ea typeface="Times New Roman"/>
              </a:rPr>
              <a:t>barcha</a:t>
            </a:r>
            <a:r>
              <a:rPr lang="en-US" sz="2800" dirty="0" smtClean="0">
                <a:latin typeface="Times New Roman"/>
                <a:ea typeface="Times New Roman"/>
              </a:rPr>
              <a:t> </a:t>
            </a:r>
            <a:r>
              <a:rPr lang="en-US" sz="2800" dirty="0" err="1" smtClean="0">
                <a:latin typeface="Times New Roman"/>
                <a:ea typeface="Times New Roman"/>
              </a:rPr>
              <a:t>organizmlarning</a:t>
            </a:r>
            <a:r>
              <a:rPr lang="en-US" sz="2800" dirty="0" smtClean="0">
                <a:latin typeface="Times New Roman"/>
                <a:ea typeface="Times New Roman"/>
              </a:rPr>
              <a:t> </a:t>
            </a:r>
            <a:r>
              <a:rPr lang="en-US" sz="2800" dirty="0" err="1" smtClean="0">
                <a:latin typeface="Times New Roman"/>
                <a:ea typeface="Times New Roman"/>
              </a:rPr>
              <a:t>qoldiqlari</a:t>
            </a:r>
            <a:r>
              <a:rPr lang="en-US" sz="2800" dirty="0" smtClean="0">
                <a:latin typeface="Times New Roman"/>
                <a:ea typeface="Times New Roman"/>
              </a:rPr>
              <a:t> </a:t>
            </a:r>
            <a:r>
              <a:rPr lang="en-US" sz="2800" dirty="0" err="1" smtClean="0">
                <a:latin typeface="Times New Roman"/>
                <a:ea typeface="Times New Roman"/>
              </a:rPr>
              <a:t>tuproqda</a:t>
            </a:r>
            <a:r>
              <a:rPr lang="en-US" sz="2800" dirty="0" smtClean="0">
                <a:latin typeface="Times New Roman"/>
                <a:ea typeface="Times New Roman"/>
              </a:rPr>
              <a:t> </a:t>
            </a:r>
            <a:r>
              <a:rPr lang="en-US" sz="2800" dirty="0" err="1" smtClean="0">
                <a:latin typeface="Times New Roman"/>
                <a:ea typeface="Times New Roman"/>
              </a:rPr>
              <a:t>parchalanadi</a:t>
            </a:r>
            <a:r>
              <a:rPr lang="en-US" sz="2800" dirty="0" smtClean="0">
                <a:latin typeface="Times New Roman"/>
                <a:ea typeface="Times New Roman"/>
              </a:rPr>
              <a:t> </a:t>
            </a:r>
            <a:r>
              <a:rPr lang="en-US" sz="2800" dirty="0" err="1" smtClean="0">
                <a:latin typeface="Times New Roman"/>
                <a:ea typeface="Times New Roman"/>
              </a:rPr>
              <a:t>va</a:t>
            </a:r>
            <a:r>
              <a:rPr lang="en-US" sz="2800" dirty="0" smtClean="0">
                <a:latin typeface="Times New Roman"/>
                <a:ea typeface="Times New Roman"/>
              </a:rPr>
              <a:t> </a:t>
            </a:r>
            <a:r>
              <a:rPr lang="en-US" sz="2800" dirty="0" err="1" smtClean="0">
                <a:latin typeface="Times New Roman"/>
                <a:ea typeface="Times New Roman"/>
              </a:rPr>
              <a:t>yana</a:t>
            </a:r>
            <a:r>
              <a:rPr lang="en-US" sz="2800" dirty="0" smtClean="0">
                <a:latin typeface="Times New Roman"/>
                <a:ea typeface="Times New Roman"/>
              </a:rPr>
              <a:t> mineral </a:t>
            </a:r>
            <a:r>
              <a:rPr lang="en-US" sz="2800" dirty="0" err="1" smtClean="0">
                <a:latin typeface="Times New Roman"/>
                <a:ea typeface="Times New Roman"/>
              </a:rPr>
              <a:t>birikmalarga</a:t>
            </a:r>
            <a:r>
              <a:rPr lang="en-US" sz="2800" dirty="0" smtClean="0">
                <a:latin typeface="Times New Roman"/>
                <a:ea typeface="Times New Roman"/>
              </a:rPr>
              <a:t> </a:t>
            </a:r>
            <a:r>
              <a:rPr lang="en-US" sz="2800" dirty="0" err="1" smtClean="0">
                <a:latin typeface="Times New Roman"/>
                <a:ea typeface="Times New Roman"/>
              </a:rPr>
              <a:t>aylanadi</a:t>
            </a:r>
            <a:r>
              <a:rPr lang="en-US" sz="2800" dirty="0" smtClean="0">
                <a:latin typeface="Times New Roman"/>
                <a:ea typeface="Times New Roman"/>
              </a:rPr>
              <a:t>. </a:t>
            </a:r>
            <a:r>
              <a:rPr lang="en-US" sz="2800" dirty="0" err="1" smtClean="0">
                <a:latin typeface="Times New Roman"/>
                <a:ea typeface="Times New Roman"/>
              </a:rPr>
              <a:t>Typroq</a:t>
            </a:r>
            <a:r>
              <a:rPr lang="en-US" sz="2800" dirty="0" smtClean="0">
                <a:latin typeface="Times New Roman"/>
                <a:ea typeface="Times New Roman"/>
              </a:rPr>
              <a:t> </a:t>
            </a:r>
            <a:r>
              <a:rPr lang="en-US" sz="2800" dirty="0" err="1" smtClean="0">
                <a:latin typeface="Times New Roman"/>
                <a:ea typeface="Times New Roman"/>
              </a:rPr>
              <a:t>qatlamisiz</a:t>
            </a:r>
            <a:r>
              <a:rPr lang="en-US" sz="2800" dirty="0" smtClean="0">
                <a:latin typeface="Times New Roman"/>
                <a:ea typeface="Times New Roman"/>
              </a:rPr>
              <a:t> </a:t>
            </a:r>
            <a:r>
              <a:rPr lang="en-US" sz="2800" dirty="0" err="1" smtClean="0">
                <a:latin typeface="Times New Roman"/>
                <a:ea typeface="Times New Roman"/>
              </a:rPr>
              <a:t>yer</a:t>
            </a:r>
            <a:r>
              <a:rPr lang="en-US" sz="2800" dirty="0" smtClean="0">
                <a:latin typeface="Times New Roman"/>
                <a:ea typeface="Times New Roman"/>
              </a:rPr>
              <a:t> </a:t>
            </a:r>
            <a:r>
              <a:rPr lang="en-US" sz="2800" dirty="0" err="1" smtClean="0">
                <a:latin typeface="Times New Roman"/>
                <a:ea typeface="Times New Roman"/>
              </a:rPr>
              <a:t>yuzida</a:t>
            </a:r>
            <a:r>
              <a:rPr lang="en-US" sz="2800" dirty="0" smtClean="0">
                <a:latin typeface="Times New Roman"/>
                <a:ea typeface="Times New Roman"/>
              </a:rPr>
              <a:t>  </a:t>
            </a:r>
            <a:r>
              <a:rPr lang="en-US" sz="2800" dirty="0" err="1" smtClean="0">
                <a:latin typeface="Times New Roman"/>
                <a:ea typeface="Times New Roman"/>
              </a:rPr>
              <a:t>hayotni</a:t>
            </a:r>
            <a:r>
              <a:rPr lang="en-US" sz="2800" dirty="0" smtClean="0">
                <a:latin typeface="Times New Roman"/>
                <a:ea typeface="Times New Roman"/>
              </a:rPr>
              <a:t> </a:t>
            </a:r>
            <a:r>
              <a:rPr lang="en-US" sz="2800" dirty="0" err="1" smtClean="0">
                <a:latin typeface="Times New Roman"/>
                <a:ea typeface="Times New Roman"/>
              </a:rPr>
              <a:t>tasavvur</a:t>
            </a:r>
            <a:r>
              <a:rPr lang="en-US" sz="2800" dirty="0" smtClean="0">
                <a:latin typeface="Times New Roman"/>
                <a:ea typeface="Times New Roman"/>
              </a:rPr>
              <a:t> ham </a:t>
            </a:r>
            <a:r>
              <a:rPr lang="en-US" sz="2800" dirty="0" err="1" smtClean="0">
                <a:latin typeface="Times New Roman"/>
                <a:ea typeface="Times New Roman"/>
              </a:rPr>
              <a:t>qilib</a:t>
            </a:r>
            <a:r>
              <a:rPr lang="en-US" sz="2800" dirty="0" smtClean="0">
                <a:latin typeface="Times New Roman"/>
                <a:ea typeface="Times New Roman"/>
              </a:rPr>
              <a:t> </a:t>
            </a:r>
            <a:r>
              <a:rPr lang="en-US" sz="2800" dirty="0" err="1" smtClean="0">
                <a:latin typeface="Times New Roman"/>
                <a:ea typeface="Times New Roman"/>
              </a:rPr>
              <a:t>boʹlmaydi</a:t>
            </a:r>
            <a:r>
              <a:rPr lang="en-US" sz="2800" dirty="0" smtClean="0">
                <a:latin typeface="Times New Roman"/>
                <a:ea typeface="Times New Roman"/>
              </a:rPr>
              <a:t>.</a:t>
            </a:r>
            <a:endParaRPr lang="ru-RU"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28670"/>
            <a:ext cx="8229600" cy="4572032"/>
          </a:xfrm>
        </p:spPr>
        <p:txBody>
          <a:bodyPr>
            <a:normAutofit/>
          </a:bodyPr>
          <a:lstStyle/>
          <a:p>
            <a:pPr indent="457200" algn="just">
              <a:lnSpc>
                <a:spcPct val="150000"/>
              </a:lnSpc>
            </a:pPr>
            <a:r>
              <a:rPr lang="en-US" sz="2400" b="1" dirty="0" smtClean="0">
                <a:effectLst/>
                <a:latin typeface="Times New Roman"/>
                <a:ea typeface="Times New Roman"/>
              </a:rPr>
              <a:t>2. </a:t>
            </a:r>
            <a:r>
              <a:rPr lang="en-US" sz="2400" dirty="0" err="1" smtClean="0">
                <a:effectLst/>
                <a:latin typeface="Times New Roman"/>
                <a:ea typeface="Times New Roman"/>
              </a:rPr>
              <a:t>Eroziya</a:t>
            </a:r>
            <a:r>
              <a:rPr lang="en-US" sz="2400" dirty="0" smtClean="0">
                <a:effectLst/>
                <a:latin typeface="Times New Roman"/>
                <a:ea typeface="Times New Roman"/>
              </a:rPr>
              <a:t> </a:t>
            </a:r>
            <a:r>
              <a:rPr lang="en-US" sz="2400" dirty="0" err="1" smtClean="0">
                <a:effectLst/>
                <a:latin typeface="Times New Roman"/>
                <a:ea typeface="Times New Roman"/>
              </a:rPr>
              <a:t>va</a:t>
            </a:r>
            <a:r>
              <a:rPr lang="en-US" sz="2400" dirty="0" smtClean="0">
                <a:effectLst/>
                <a:latin typeface="Times New Roman"/>
                <a:ea typeface="Times New Roman"/>
              </a:rPr>
              <a:t>  </a:t>
            </a:r>
            <a:r>
              <a:rPr lang="en-US" sz="2400" dirty="0" err="1" smtClean="0">
                <a:effectLst/>
                <a:latin typeface="Times New Roman"/>
                <a:ea typeface="Times New Roman"/>
              </a:rPr>
              <a:t>unga</a:t>
            </a:r>
            <a:r>
              <a:rPr lang="en-US" sz="2400" dirty="0" smtClean="0">
                <a:effectLst/>
                <a:latin typeface="Times New Roman"/>
                <a:ea typeface="Times New Roman"/>
              </a:rPr>
              <a:t> </a:t>
            </a:r>
            <a:r>
              <a:rPr lang="en-US" sz="2400" dirty="0" err="1" smtClean="0">
                <a:effectLst/>
                <a:latin typeface="Times New Roman"/>
                <a:ea typeface="Times New Roman"/>
              </a:rPr>
              <a:t>qarshi</a:t>
            </a:r>
            <a:r>
              <a:rPr lang="en-US" sz="2400" dirty="0" smtClean="0">
                <a:effectLst/>
                <a:latin typeface="Times New Roman"/>
                <a:ea typeface="Times New Roman"/>
              </a:rPr>
              <a:t> </a:t>
            </a:r>
            <a:r>
              <a:rPr lang="en-US" sz="2400" dirty="0" err="1" smtClean="0">
                <a:effectLst/>
                <a:latin typeface="Times New Roman"/>
                <a:ea typeface="Times New Roman"/>
              </a:rPr>
              <a:t>kurash</a:t>
            </a:r>
            <a:r>
              <a:rPr lang="en-US" sz="2400" dirty="0" smtClean="0">
                <a:effectLst/>
                <a:latin typeface="Times New Roman"/>
                <a:ea typeface="Times New Roman"/>
              </a:rPr>
              <a:t> </a:t>
            </a:r>
            <a:r>
              <a:rPr lang="en-US" sz="2400" dirty="0" err="1" smtClean="0">
                <a:effectLst/>
                <a:latin typeface="Times New Roman"/>
                <a:ea typeface="Times New Roman"/>
              </a:rPr>
              <a:t>yo’llari</a:t>
            </a:r>
            <a:r>
              <a:rPr lang="en-US" sz="2400" dirty="0" smtClean="0">
                <a:effectLst/>
                <a:latin typeface="Times New Roman"/>
                <a:ea typeface="Times New Roman"/>
              </a:rPr>
              <a:t>: </a:t>
            </a:r>
            <a:r>
              <a:rPr lang="uz-Latn-UZ" sz="2400" dirty="0" smtClean="0">
                <a:effectLst/>
                <a:latin typeface="Times New Roman"/>
                <a:ea typeface="Times New Roman"/>
              </a:rPr>
              <a:t>Yer yuzasi ustki unumdor qismining suv yuvib yoki shamol taʹsirida uchirib olib ketilishi </a:t>
            </a:r>
            <a:r>
              <a:rPr lang="uz-Latn-UZ" sz="2400" b="1" u="sng" dirty="0" smtClean="0">
                <a:effectLst/>
                <a:latin typeface="Times New Roman"/>
                <a:ea typeface="Times New Roman"/>
              </a:rPr>
              <a:t>eroziya </a:t>
            </a:r>
            <a:r>
              <a:rPr lang="uz-Latn-UZ" sz="2400" dirty="0" smtClean="0">
                <a:effectLst/>
                <a:latin typeface="Times New Roman"/>
                <a:ea typeface="Times New Roman"/>
              </a:rPr>
              <a:t>deyiladi. </a:t>
            </a:r>
            <a:r>
              <a:rPr lang="uz-Latn-UZ" sz="2400" b="1" dirty="0" smtClean="0">
                <a:effectLst/>
                <a:latin typeface="Times New Roman"/>
                <a:ea typeface="Times New Roman"/>
              </a:rPr>
              <a:t>“Eroziya” </a:t>
            </a:r>
            <a:r>
              <a:rPr lang="uz-Latn-UZ" sz="2400" dirty="0" smtClean="0">
                <a:effectLst/>
                <a:latin typeface="Times New Roman"/>
                <a:ea typeface="Times New Roman"/>
              </a:rPr>
              <a:t>lotin tilidan olingan boʹlib, “yeyilish”,”nurash” degan maʹnolarni bildiradi.</a:t>
            </a:r>
            <a:r>
              <a:rPr lang="en-US" sz="2400" dirty="0" smtClean="0">
                <a:effectLst/>
                <a:latin typeface="Times New Roman"/>
                <a:ea typeface="Times New Roman"/>
              </a:rPr>
              <a:t/>
            </a:r>
            <a:br>
              <a:rPr lang="en-US" sz="2400" dirty="0" smtClean="0">
                <a:effectLst/>
                <a:latin typeface="Times New Roman"/>
                <a:ea typeface="Times New Roman"/>
              </a:rPr>
            </a:br>
            <a:r>
              <a:rPr lang="en-US" sz="1800" dirty="0" smtClean="0">
                <a:effectLst/>
                <a:latin typeface="Times New Roman"/>
                <a:ea typeface="Times New Roman"/>
              </a:rPr>
              <a:t/>
            </a:r>
            <a:br>
              <a:rPr lang="en-US" sz="1800" dirty="0" smtClean="0">
                <a:effectLst/>
                <a:latin typeface="Times New Roman"/>
                <a:ea typeface="Times New Roman"/>
              </a:rPr>
            </a:br>
            <a:r>
              <a:rPr lang="en-US" sz="1800" dirty="0" smtClean="0">
                <a:latin typeface="Times New Roman"/>
                <a:ea typeface="Times New Roman"/>
              </a:rPr>
              <a:t/>
            </a:r>
            <a:br>
              <a:rPr lang="en-US" sz="1800" dirty="0" smtClean="0">
                <a:latin typeface="Times New Roman"/>
                <a:ea typeface="Times New Roman"/>
              </a:rPr>
            </a:br>
            <a:r>
              <a:rPr lang="ru-RU" sz="1800" dirty="0">
                <a:solidFill>
                  <a:srgbClr val="FF0000"/>
                </a:solidFill>
              </a:rPr>
              <a:t/>
            </a:r>
            <a:br>
              <a:rPr lang="ru-RU" sz="1800" dirty="0">
                <a:solidFill>
                  <a:srgbClr val="FF0000"/>
                </a:solidFill>
              </a:rPr>
            </a:br>
            <a:r>
              <a:rPr lang="ru-RU" sz="1800" dirty="0" smtClean="0">
                <a:solidFill>
                  <a:srgbClr val="FF0000"/>
                </a:solidFill>
                <a:effectLst/>
                <a:latin typeface="Times New Roman"/>
                <a:ea typeface="Times New Roman"/>
              </a:rPr>
              <a:t/>
            </a:r>
            <a:br>
              <a:rPr lang="ru-RU" sz="1800" dirty="0" smtClean="0">
                <a:solidFill>
                  <a:srgbClr val="FF0000"/>
                </a:solidFill>
                <a:effectLst/>
                <a:latin typeface="Times New Roman"/>
                <a:ea typeface="Times New Roman"/>
              </a:rPr>
            </a:br>
            <a:r>
              <a:rPr lang="uz-Latn-UZ" sz="1800" dirty="0" smtClean="0">
                <a:effectLst/>
                <a:latin typeface="Times New Roman"/>
                <a:ea typeface="Times New Roman"/>
              </a:rPr>
              <a:t>	</a:t>
            </a:r>
            <a:endParaRPr lang="ru-RU" sz="1800" dirty="0"/>
          </a:p>
        </p:txBody>
      </p:sp>
      <p:pic>
        <p:nvPicPr>
          <p:cNvPr id="3" name="Рисунок 1" descr="Рисунок 17"/>
          <p:cNvPicPr>
            <a:picLocks noRot="1" noChangeAspect="1" noChangeArrowheads="1"/>
          </p:cNvPicPr>
          <p:nvPr/>
        </p:nvPicPr>
        <p:blipFill>
          <a:blip r:embed="rId3"/>
          <a:srcRect/>
          <a:stretch>
            <a:fillRect/>
          </a:stretch>
        </p:blipFill>
        <p:spPr bwMode="auto">
          <a:xfrm>
            <a:off x="357158" y="3357562"/>
            <a:ext cx="5472838" cy="1785950"/>
          </a:xfrm>
          <a:prstGeom prst="rect">
            <a:avLst/>
          </a:prstGeom>
          <a:noFill/>
          <a:ln w="9525">
            <a:noFill/>
            <a:miter lim="800000"/>
            <a:headEnd/>
            <a:tailEnd/>
          </a:ln>
          <a:effectLst/>
        </p:spPr>
      </p:pic>
      <p:sp>
        <p:nvSpPr>
          <p:cNvPr id="4" name="Прямоугольник 3"/>
          <p:cNvSpPr/>
          <p:nvPr/>
        </p:nvSpPr>
        <p:spPr>
          <a:xfrm>
            <a:off x="785786" y="5286389"/>
            <a:ext cx="3643338" cy="646331"/>
          </a:xfrm>
          <a:prstGeom prst="rect">
            <a:avLst/>
          </a:prstGeom>
        </p:spPr>
        <p:txBody>
          <a:bodyPr wrap="square">
            <a:spAutoFit/>
          </a:bodyPr>
          <a:lstStyle/>
          <a:p>
            <a:r>
              <a:rPr lang="en-US" b="1" dirty="0" smtClean="0"/>
              <a:t>5.2.1-rasm. </a:t>
            </a:r>
            <a:r>
              <a:rPr lang="en-US" b="1" dirty="0" err="1" smtClean="0"/>
              <a:t>Tuproq</a:t>
            </a:r>
            <a:r>
              <a:rPr lang="en-US" b="1" dirty="0" smtClean="0"/>
              <a:t> </a:t>
            </a:r>
            <a:r>
              <a:rPr lang="en-US" b="1" dirty="0" err="1" smtClean="0"/>
              <a:t>eroziyasi</a:t>
            </a:r>
            <a:r>
              <a:rPr lang="en-US" b="1" dirty="0" smtClean="0"/>
              <a:t> </a:t>
            </a:r>
            <a:r>
              <a:rPr lang="en-US" b="1" dirty="0" err="1" smtClean="0"/>
              <a:t>va</a:t>
            </a:r>
            <a:r>
              <a:rPr lang="en-US" b="1" dirty="0" smtClean="0"/>
              <a:t> </a:t>
            </a:r>
            <a:r>
              <a:rPr lang="en-US" b="1" dirty="0" err="1" smtClean="0"/>
              <a:t>jarning</a:t>
            </a:r>
            <a:r>
              <a:rPr lang="en-US" b="1" dirty="0" smtClean="0"/>
              <a:t> </a:t>
            </a:r>
            <a:r>
              <a:rPr lang="en-US" b="1" dirty="0" err="1" smtClean="0"/>
              <a:t>hosil</a:t>
            </a:r>
            <a:r>
              <a:rPr lang="en-US" b="1" dirty="0" smtClean="0"/>
              <a:t> </a:t>
            </a:r>
            <a:r>
              <a:rPr lang="en-US" b="1" dirty="0" err="1" smtClean="0"/>
              <a:t>boʹlishi</a:t>
            </a:r>
            <a:r>
              <a:rPr lang="en-US" b="1" dirty="0" smtClean="0"/>
              <a:t>.</a:t>
            </a:r>
            <a:endParaRPr lang="en-US" dirty="0"/>
          </a:p>
        </p:txBody>
      </p:sp>
    </p:spTree>
    <p:extLst>
      <p:ext uri="{BB962C8B-B14F-4D97-AF65-F5344CB8AC3E}">
        <p14:creationId xmlns="" xmlns:p14="http://schemas.microsoft.com/office/powerpoint/2010/main" val="31036145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5857916"/>
          </a:xfrm>
        </p:spPr>
        <p:txBody>
          <a:bodyPr>
            <a:normAutofit/>
          </a:bodyPr>
          <a:lstStyle/>
          <a:p>
            <a:pPr algn="just"/>
            <a:r>
              <a:rPr lang="uz-Latn-UZ" sz="3600" b="1" dirty="0" smtClean="0">
                <a:latin typeface="Times New Roman"/>
                <a:ea typeface="Times New Roman"/>
              </a:rPr>
              <a:t>Tabiiy va sunʹiy eroziya hamda unga qarshi kurash chora tadbirlari. 	</a:t>
            </a:r>
            <a:r>
              <a:rPr lang="en-US" sz="3600" b="1" dirty="0" smtClean="0">
                <a:latin typeface="Times New Roman"/>
                <a:ea typeface="Times New Roman"/>
              </a:rPr>
              <a:t/>
            </a:r>
            <a:br>
              <a:rPr lang="en-US" sz="3600" b="1" dirty="0" smtClean="0">
                <a:latin typeface="Times New Roman"/>
                <a:ea typeface="Times New Roman"/>
              </a:rPr>
            </a:br>
            <a:r>
              <a:rPr lang="en-US" sz="3600" b="1" dirty="0" smtClean="0">
                <a:latin typeface="Times New Roman"/>
                <a:ea typeface="Times New Roman"/>
              </a:rPr>
              <a:t>	</a:t>
            </a:r>
            <a:r>
              <a:rPr lang="uz-Latn-UZ" sz="3600" i="1" dirty="0" smtClean="0">
                <a:latin typeface="Times New Roman"/>
                <a:ea typeface="Times New Roman"/>
              </a:rPr>
              <a:t>Tuproqning shamol taʹsirida eroziyaga uchrashishi baʹzan </a:t>
            </a:r>
            <a:r>
              <a:rPr lang="uz-Latn-UZ" sz="3600" b="1" i="1" u="sng" dirty="0" smtClean="0">
                <a:latin typeface="Times New Roman"/>
                <a:ea typeface="Times New Roman"/>
              </a:rPr>
              <a:t>deflyatsiya </a:t>
            </a:r>
            <a:r>
              <a:rPr lang="uz-Latn-UZ" sz="3600" b="1" i="1" dirty="0" smtClean="0">
                <a:latin typeface="Times New Roman"/>
                <a:ea typeface="Times New Roman"/>
              </a:rPr>
              <a:t>-</a:t>
            </a:r>
            <a:r>
              <a:rPr lang="uz-Latn-UZ" sz="3600" i="1" dirty="0" smtClean="0">
                <a:latin typeface="Times New Roman"/>
                <a:ea typeface="Times New Roman"/>
              </a:rPr>
              <a:t>deb ham  ataladi.</a:t>
            </a:r>
            <a:r>
              <a:rPr lang="uz-Latn-UZ" sz="3600" dirty="0" smtClean="0">
                <a:latin typeface="Times New Roman"/>
                <a:ea typeface="Times New Roman"/>
              </a:rPr>
              <a:t> </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4071950"/>
          </a:xfrm>
        </p:spPr>
        <p:txBody>
          <a:bodyPr>
            <a:normAutofit/>
          </a:bodyPr>
          <a:lstStyle/>
          <a:p>
            <a:pPr algn="just">
              <a:lnSpc>
                <a:spcPct val="150000"/>
              </a:lnSpc>
            </a:pPr>
            <a:r>
              <a:rPr lang="en-US" sz="4400" dirty="0" smtClean="0">
                <a:latin typeface="Times New Roman"/>
                <a:ea typeface="Times New Roman"/>
              </a:rPr>
              <a:t>	</a:t>
            </a:r>
            <a:r>
              <a:rPr lang="uz-Latn-UZ" sz="4400" b="1" dirty="0" smtClean="0">
                <a:latin typeface="Times New Roman"/>
                <a:ea typeface="Times New Roman"/>
              </a:rPr>
              <a:t>“Deflyatsiya” </a:t>
            </a:r>
            <a:r>
              <a:rPr lang="uz-Latn-UZ" sz="4400" dirty="0" smtClean="0">
                <a:latin typeface="Times New Roman"/>
                <a:ea typeface="Times New Roman"/>
              </a:rPr>
              <a:t>yunon tilidan olingan boʹlib, </a:t>
            </a:r>
            <a:r>
              <a:rPr lang="uz-Latn-UZ" sz="4400" b="1" dirty="0" smtClean="0">
                <a:latin typeface="Times New Roman"/>
                <a:ea typeface="Times New Roman"/>
              </a:rPr>
              <a:t>“deflo” </a:t>
            </a:r>
            <a:r>
              <a:rPr lang="uz-Latn-UZ" sz="4400" dirty="0" smtClean="0">
                <a:latin typeface="Times New Roman"/>
                <a:ea typeface="Times New Roman"/>
              </a:rPr>
              <a:t>– puflayman demakdir.</a:t>
            </a:r>
            <a:endParaRPr lang="ru-RU" sz="4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071546"/>
            <a:ext cx="8229600" cy="5096608"/>
          </a:xfrm>
        </p:spPr>
        <p:txBody>
          <a:bodyPr>
            <a:normAutofit/>
          </a:bodyPr>
          <a:lstStyle/>
          <a:p>
            <a:pPr indent="292100">
              <a:lnSpc>
                <a:spcPct val="150000"/>
              </a:lnSpc>
              <a:spcAft>
                <a:spcPts val="0"/>
              </a:spcAft>
            </a:pPr>
            <a:r>
              <a:rPr lang="uz-Latn-UZ" sz="3600" b="1" dirty="0" smtClean="0">
                <a:effectLst/>
                <a:latin typeface="Times New Roman"/>
                <a:ea typeface="Times New Roman"/>
              </a:rPr>
              <a:t>Tuproqning shamol taʹsirida eroziyaga uchrashishi  2 turga boʹlinadi:</a:t>
            </a:r>
            <a:r>
              <a:rPr lang="ru-RU" sz="3600" dirty="0" smtClean="0">
                <a:effectLst/>
                <a:latin typeface="Times New Roman"/>
                <a:ea typeface="Times New Roman"/>
              </a:rPr>
              <a:t/>
            </a:r>
            <a:br>
              <a:rPr lang="ru-RU" sz="3600" dirty="0" smtClean="0">
                <a:effectLst/>
                <a:latin typeface="Times New Roman"/>
                <a:ea typeface="Times New Roman"/>
              </a:rPr>
            </a:br>
            <a:r>
              <a:rPr lang="uz-Latn-UZ" sz="3600" dirty="0" smtClean="0">
                <a:effectLst/>
                <a:latin typeface="Times New Roman"/>
                <a:ea typeface="Times New Roman"/>
              </a:rPr>
              <a:t>	</a:t>
            </a:r>
            <a:r>
              <a:rPr lang="uz-Latn-UZ" sz="3600" b="1" i="1" dirty="0" smtClean="0">
                <a:effectLst/>
                <a:latin typeface="Times New Roman"/>
                <a:ea typeface="Times New Roman"/>
              </a:rPr>
              <a:t>1. Maxalliy yoki har kunli eroziya.</a:t>
            </a:r>
            <a:r>
              <a:rPr lang="ru-RU" sz="3600" dirty="0" smtClean="0">
                <a:effectLst/>
                <a:latin typeface="Times New Roman"/>
                <a:ea typeface="Times New Roman"/>
              </a:rPr>
              <a:t/>
            </a:r>
            <a:br>
              <a:rPr lang="ru-RU" sz="3600" dirty="0" smtClean="0">
                <a:effectLst/>
                <a:latin typeface="Times New Roman"/>
                <a:ea typeface="Times New Roman"/>
              </a:rPr>
            </a:br>
            <a:r>
              <a:rPr lang="uz-Latn-UZ" sz="3600" b="1" i="1" dirty="0" smtClean="0">
                <a:effectLst/>
                <a:latin typeface="Times New Roman"/>
                <a:ea typeface="Times New Roman"/>
              </a:rPr>
              <a:t>	2. Chang-boʹronli eroziya.</a:t>
            </a:r>
            <a:r>
              <a:rPr lang="ru-RU" sz="1800" dirty="0" smtClean="0">
                <a:effectLst/>
                <a:latin typeface="Times New Roman"/>
                <a:ea typeface="Times New Roman"/>
              </a:rPr>
              <a:t/>
            </a:r>
            <a:br>
              <a:rPr lang="ru-RU" sz="1800" dirty="0" smtClean="0">
                <a:effectLst/>
                <a:latin typeface="Times New Roman"/>
                <a:ea typeface="Times New Roman"/>
              </a:rPr>
            </a:br>
            <a:r>
              <a:rPr lang="uz-Latn-UZ" sz="1800" dirty="0" smtClean="0">
                <a:effectLst/>
                <a:latin typeface="Times New Roman"/>
                <a:ea typeface="Times New Roman"/>
              </a:rPr>
              <a:t>	</a:t>
            </a:r>
            <a:endParaRPr lang="ru-RU" sz="1800" dirty="0"/>
          </a:p>
        </p:txBody>
      </p:sp>
    </p:spTree>
    <p:extLst>
      <p:ext uri="{BB962C8B-B14F-4D97-AF65-F5344CB8AC3E}">
        <p14:creationId xmlns="" xmlns:p14="http://schemas.microsoft.com/office/powerpoint/2010/main" val="13854118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7758138" cy="5072082"/>
          </a:xfrm>
        </p:spPr>
        <p:txBody>
          <a:bodyPr>
            <a:noAutofit/>
          </a:bodyPr>
          <a:lstStyle/>
          <a:p>
            <a:r>
              <a:rPr lang="en-US" sz="1400" b="1" dirty="0" smtClean="0">
                <a:latin typeface="Times New Roman"/>
                <a:ea typeface="Times New Roman"/>
              </a:rPr>
              <a:t>	</a:t>
            </a:r>
            <a:r>
              <a:rPr lang="uz-Latn-UZ" sz="2800" b="1" dirty="0" smtClean="0">
                <a:latin typeface="Times New Roman"/>
                <a:ea typeface="Times New Roman"/>
              </a:rPr>
              <a:t>Maxalliy eroziya</a:t>
            </a:r>
            <a:r>
              <a:rPr lang="uz-Latn-UZ" sz="2800" dirty="0" smtClean="0">
                <a:latin typeface="Times New Roman"/>
                <a:ea typeface="Times New Roman"/>
              </a:rPr>
              <a:t> natijasida shamolga roʹʹara erlar sekin-asta emriladi. Maʹlum vaqt oʹtgandan keyin oʹsha joylardagi tuproq kam unumli boʹlib qoladi.</a:t>
            </a:r>
            <a:r>
              <a:rPr lang="ru-RU" sz="2800" dirty="0" smtClean="0">
                <a:latin typeface="Times New Roman"/>
                <a:ea typeface="Times New Roman"/>
              </a:rPr>
              <a:t/>
            </a:r>
            <a:br>
              <a:rPr lang="ru-RU" sz="2800" dirty="0" smtClean="0">
                <a:latin typeface="Times New Roman"/>
                <a:ea typeface="Times New Roman"/>
              </a:rPr>
            </a:br>
            <a:r>
              <a:rPr lang="uz-Latn-UZ" sz="2800" dirty="0" smtClean="0">
                <a:latin typeface="Times New Roman"/>
                <a:ea typeface="Times New Roman"/>
              </a:rPr>
              <a:t>	Mahalliy eroziya, oʹz navbatida, 2 qismga boʹlinadi:</a:t>
            </a:r>
            <a:r>
              <a:rPr lang="ru-RU" sz="2800" dirty="0" smtClean="0">
                <a:latin typeface="Times New Roman"/>
                <a:ea typeface="Times New Roman"/>
              </a:rPr>
              <a:t/>
            </a:r>
            <a:br>
              <a:rPr lang="ru-RU" sz="2800" dirty="0" smtClean="0">
                <a:latin typeface="Times New Roman"/>
                <a:ea typeface="Times New Roman"/>
              </a:rPr>
            </a:br>
            <a:r>
              <a:rPr lang="uz-Latn-UZ" sz="2800" b="1" i="1" dirty="0" smtClean="0">
                <a:latin typeface="Times New Roman"/>
                <a:ea typeface="Times New Roman"/>
              </a:rPr>
              <a:t>1. Mahalliy shamol taʹsirida tuproqning yuqori qatlamini eroziyaga uchrashishi.</a:t>
            </a:r>
            <a:r>
              <a:rPr lang="ru-RU" sz="2800" b="1" dirty="0" smtClean="0">
                <a:latin typeface="Times New Roman"/>
                <a:ea typeface="Times New Roman"/>
              </a:rPr>
              <a:t/>
            </a:r>
            <a:br>
              <a:rPr lang="ru-RU" sz="2800" b="1" dirty="0" smtClean="0">
                <a:latin typeface="Times New Roman"/>
                <a:ea typeface="Times New Roman"/>
              </a:rPr>
            </a:br>
            <a:r>
              <a:rPr lang="uz-Latn-UZ" sz="2800" b="1" i="1" dirty="0" smtClean="0">
                <a:latin typeface="Times New Roman"/>
                <a:ea typeface="Times New Roman"/>
              </a:rPr>
              <a:t>2. Mahalliy shamol taʹsirida tuproqning pastki qatlamini eroziyaga uchrashishi.</a:t>
            </a:r>
            <a:r>
              <a:rPr lang="ru-RU" sz="2800" dirty="0" smtClean="0">
                <a:latin typeface="Times New Roman"/>
                <a:ea typeface="Times New Roman"/>
              </a:rPr>
              <a:t/>
            </a:r>
            <a:br>
              <a:rPr lang="ru-RU" sz="2800" dirty="0" smtClean="0">
                <a:latin typeface="Times New Roman"/>
                <a:ea typeface="Times New Roman"/>
              </a:rPr>
            </a:br>
            <a:r>
              <a:rPr lang="uz-Latn-UZ" sz="2800" dirty="0" smtClean="0">
                <a:latin typeface="Times New Roman"/>
                <a:ea typeface="Times New Roman"/>
              </a:rPr>
              <a:t>	</a:t>
            </a:r>
            <a:endParaRPr lang="ru-RU"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7829576" cy="4786330"/>
          </a:xfrm>
        </p:spPr>
        <p:txBody>
          <a:bodyPr>
            <a:normAutofit fontScale="90000"/>
          </a:bodyPr>
          <a:lstStyle/>
          <a:p>
            <a:pPr algn="just"/>
            <a:r>
              <a:rPr lang="en-US" sz="2200" dirty="0" smtClean="0">
                <a:latin typeface="Times New Roman"/>
                <a:ea typeface="Times New Roman"/>
              </a:rPr>
              <a:t>	</a:t>
            </a:r>
            <a:r>
              <a:rPr lang="uz-Latn-UZ" sz="3600" dirty="0" smtClean="0">
                <a:latin typeface="Times New Roman"/>
                <a:ea typeface="Times New Roman"/>
              </a:rPr>
              <a:t>Agar shamol kuchli boʹlsa, quyun-uyurma vujudga kelib, nuragan zarrachalarni ancha balandlikka koʹtaradi va bu hodisa mahalliy shamol taʹsirida tuproqning yuqori eroziyasi deyiladi.</a:t>
            </a:r>
            <a:r>
              <a:rPr lang="ru-RU" sz="3600" dirty="0" smtClean="0">
                <a:latin typeface="Times New Roman"/>
                <a:ea typeface="Times New Roman"/>
              </a:rPr>
              <a:t/>
            </a:r>
            <a:br>
              <a:rPr lang="ru-RU" sz="3600" dirty="0" smtClean="0">
                <a:latin typeface="Times New Roman"/>
                <a:ea typeface="Times New Roman"/>
              </a:rPr>
            </a:br>
            <a:r>
              <a:rPr lang="uz-Latn-UZ" sz="3600" dirty="0" smtClean="0">
                <a:latin typeface="Times New Roman"/>
                <a:ea typeface="Times New Roman"/>
              </a:rPr>
              <a:t>	Mahalliy shamol taʹsirida tuproqning pastki qatlamini eroziyaga uchrashishi paytida esa, nuragan jinslar faqat 1,5 m balandlikka koʹtariladi, xolos.</a:t>
            </a:r>
            <a:r>
              <a:rPr lang="ru-RU" sz="3600" dirty="0" smtClean="0">
                <a:latin typeface="Times New Roman"/>
                <a:ea typeface="Times New Roman"/>
              </a:rPr>
              <a:t/>
            </a:r>
            <a:br>
              <a:rPr lang="ru-RU" sz="3600" dirty="0" smtClean="0">
                <a:latin typeface="Times New Roman"/>
                <a:ea typeface="Times New Roman"/>
              </a:rPr>
            </a:br>
            <a:endParaRPr lang="ru-RU" sz="3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28670"/>
            <a:ext cx="7543824" cy="5214974"/>
          </a:xfrm>
        </p:spPr>
        <p:txBody>
          <a:bodyPr>
            <a:noAutofit/>
          </a:bodyPr>
          <a:lstStyle/>
          <a:p>
            <a:pPr indent="292100">
              <a:lnSpc>
                <a:spcPct val="150000"/>
              </a:lnSpc>
              <a:spcAft>
                <a:spcPts val="0"/>
              </a:spcAft>
            </a:pPr>
            <a:r>
              <a:rPr lang="uz-Latn-UZ" sz="2400" b="1" dirty="0" smtClean="0">
                <a:effectLst/>
                <a:latin typeface="Times New Roman"/>
                <a:ea typeface="Times New Roman"/>
              </a:rPr>
              <a:t>Shamol taʹsirida tuproqning eroziyaga uchrashishi oldini olishning samarali yoʹllari</a:t>
            </a:r>
            <a:r>
              <a:rPr lang="uz-Latn-UZ" sz="2400" dirty="0" smtClean="0">
                <a:effectLst/>
                <a:latin typeface="Times New Roman"/>
                <a:ea typeface="Times New Roman"/>
              </a:rPr>
              <a:t>.  </a:t>
            </a:r>
            <a:r>
              <a:rPr lang="uz-Latn-UZ" sz="2400" b="1" i="1" dirty="0" smtClean="0">
                <a:effectLst/>
                <a:latin typeface="Times New Roman"/>
                <a:ea typeface="Times New Roman"/>
              </a:rPr>
              <a:t>Ular quyidagilardan iborat:</a:t>
            </a:r>
            <a:r>
              <a:rPr lang="ru-RU" sz="2400" dirty="0" smtClean="0">
                <a:effectLst/>
                <a:latin typeface="Times New Roman"/>
                <a:ea typeface="Times New Roman"/>
              </a:rPr>
              <a:t/>
            </a:r>
            <a:br>
              <a:rPr lang="ru-RU" sz="2400" dirty="0" smtClean="0">
                <a:effectLst/>
                <a:latin typeface="Times New Roman"/>
                <a:ea typeface="Times New Roman"/>
              </a:rPr>
            </a:br>
            <a:r>
              <a:rPr lang="en-US" sz="2400" dirty="0" smtClean="0">
                <a:effectLst/>
                <a:latin typeface="Times New Roman"/>
                <a:ea typeface="Times New Roman"/>
              </a:rPr>
              <a:t>	</a:t>
            </a:r>
            <a:r>
              <a:rPr lang="uz-Latn-UZ" sz="2400" dirty="0" smtClean="0">
                <a:effectLst/>
                <a:latin typeface="Times New Roman"/>
                <a:ea typeface="Times New Roman"/>
              </a:rPr>
              <a:t>-Shamolga qarshi ihota daraxtzorlari barʹo etish;</a:t>
            </a:r>
            <a:r>
              <a:rPr lang="ru-RU" sz="2400" dirty="0" smtClean="0">
                <a:effectLst/>
                <a:latin typeface="Times New Roman"/>
                <a:ea typeface="Times New Roman"/>
              </a:rPr>
              <a:t/>
            </a:r>
            <a:br>
              <a:rPr lang="ru-RU" sz="2400" dirty="0" smtClean="0">
                <a:effectLst/>
                <a:latin typeface="Times New Roman"/>
                <a:ea typeface="Times New Roman"/>
              </a:rPr>
            </a:br>
            <a:r>
              <a:rPr lang="en-US" sz="2400" dirty="0" smtClean="0">
                <a:effectLst/>
                <a:latin typeface="Times New Roman"/>
                <a:ea typeface="Times New Roman"/>
              </a:rPr>
              <a:t>	</a:t>
            </a:r>
            <a:r>
              <a:rPr lang="uz-Latn-UZ" sz="2400" dirty="0" smtClean="0">
                <a:effectLst/>
                <a:latin typeface="Times New Roman"/>
                <a:ea typeface="Times New Roman"/>
              </a:rPr>
              <a:t>-Turli xil oʹsimliklar ekib shamol yoʹliga toʹsiq (kulis) hosil qilish;</a:t>
            </a:r>
            <a:r>
              <a:rPr lang="ru-RU" sz="2400" dirty="0" smtClean="0">
                <a:effectLst/>
                <a:latin typeface="Times New Roman"/>
                <a:ea typeface="Times New Roman"/>
              </a:rPr>
              <a:t/>
            </a:r>
            <a:br>
              <a:rPr lang="ru-RU" sz="2400" dirty="0" smtClean="0">
                <a:effectLst/>
                <a:latin typeface="Times New Roman"/>
                <a:ea typeface="Times New Roman"/>
              </a:rPr>
            </a:br>
            <a:r>
              <a:rPr lang="en-US" sz="2400" dirty="0" smtClean="0">
                <a:effectLst/>
                <a:latin typeface="Times New Roman"/>
                <a:ea typeface="Times New Roman"/>
              </a:rPr>
              <a:t>	</a:t>
            </a:r>
            <a:r>
              <a:rPr lang="uz-Latn-UZ" sz="2400" dirty="0" smtClean="0">
                <a:effectLst/>
                <a:latin typeface="Times New Roman"/>
                <a:ea typeface="Times New Roman"/>
              </a:rPr>
              <a:t>-Yerlarni almashlab ekish;</a:t>
            </a:r>
            <a:r>
              <a:rPr lang="ru-RU" sz="2400" dirty="0" smtClean="0">
                <a:effectLst/>
                <a:latin typeface="Times New Roman"/>
                <a:ea typeface="Times New Roman"/>
              </a:rPr>
              <a:t/>
            </a:r>
            <a:br>
              <a:rPr lang="ru-RU" sz="2400" dirty="0" smtClean="0">
                <a:effectLst/>
                <a:latin typeface="Times New Roman"/>
                <a:ea typeface="Times New Roman"/>
              </a:rPr>
            </a:br>
            <a:r>
              <a:rPr lang="en-US" sz="2400" dirty="0" smtClean="0">
                <a:effectLst/>
                <a:latin typeface="Times New Roman"/>
                <a:ea typeface="Times New Roman"/>
              </a:rPr>
              <a:t>	</a:t>
            </a:r>
            <a:r>
              <a:rPr lang="uz-Latn-UZ" sz="2400" dirty="0" smtClean="0">
                <a:effectLst/>
                <a:latin typeface="Times New Roman"/>
                <a:ea typeface="Times New Roman"/>
              </a:rPr>
              <a:t>-Yerlarni chuqur haydash;</a:t>
            </a:r>
            <a:r>
              <a:rPr lang="ru-RU" sz="2400" dirty="0" smtClean="0">
                <a:effectLst/>
                <a:latin typeface="Times New Roman"/>
                <a:ea typeface="Times New Roman"/>
              </a:rPr>
              <a:t/>
            </a:r>
            <a:br>
              <a:rPr lang="ru-RU" sz="2400" dirty="0" smtClean="0">
                <a:effectLst/>
                <a:latin typeface="Times New Roman"/>
                <a:ea typeface="Times New Roman"/>
              </a:rPr>
            </a:br>
            <a:r>
              <a:rPr lang="en-US" sz="2400" dirty="0" smtClean="0">
                <a:effectLst/>
                <a:latin typeface="Times New Roman"/>
                <a:ea typeface="Times New Roman"/>
              </a:rPr>
              <a:t>	</a:t>
            </a:r>
            <a:r>
              <a:rPr lang="uz-Latn-UZ" sz="2400" dirty="0" smtClean="0">
                <a:effectLst/>
                <a:latin typeface="Times New Roman"/>
                <a:ea typeface="Times New Roman"/>
              </a:rPr>
              <a:t>-Tuproqni oʹgʹitlab, tizimini yaxshilash.</a:t>
            </a:r>
            <a:r>
              <a:rPr lang="ru-RU" sz="2400" dirty="0" smtClean="0">
                <a:effectLst/>
                <a:latin typeface="Times New Roman"/>
                <a:ea typeface="Times New Roman"/>
              </a:rPr>
              <a:t/>
            </a:r>
            <a:br>
              <a:rPr lang="ru-RU" sz="2400" dirty="0" smtClean="0">
                <a:effectLst/>
                <a:latin typeface="Times New Roman"/>
                <a:ea typeface="Times New Roman"/>
              </a:rPr>
            </a:br>
            <a:endParaRPr lang="ru-RU" sz="2400" dirty="0"/>
          </a:p>
        </p:txBody>
      </p:sp>
    </p:spTree>
    <p:extLst>
      <p:ext uri="{BB962C8B-B14F-4D97-AF65-F5344CB8AC3E}">
        <p14:creationId xmlns="" xmlns:p14="http://schemas.microsoft.com/office/powerpoint/2010/main" val="40821123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28670"/>
            <a:ext cx="7829576" cy="5500726"/>
          </a:xfrm>
        </p:spPr>
        <p:txBody>
          <a:bodyPr>
            <a:noAutofit/>
          </a:bodyPr>
          <a:lstStyle/>
          <a:p>
            <a:pPr indent="292100" algn="l">
              <a:lnSpc>
                <a:spcPct val="125000"/>
              </a:lnSpc>
              <a:spcAft>
                <a:spcPts val="0"/>
              </a:spcAft>
            </a:pPr>
            <a:r>
              <a:rPr lang="en-US" sz="2400" b="1" dirty="0" smtClean="0">
                <a:effectLst/>
                <a:latin typeface="Times New Roman"/>
                <a:ea typeface="Times New Roman"/>
              </a:rPr>
              <a:t/>
            </a:r>
            <a:br>
              <a:rPr lang="en-US" sz="2400" b="1" dirty="0" smtClean="0">
                <a:effectLst/>
                <a:latin typeface="Times New Roman"/>
                <a:ea typeface="Times New Roman"/>
              </a:rPr>
            </a:br>
            <a:r>
              <a:rPr lang="en-US" sz="2400" b="1" dirty="0" smtClean="0">
                <a:latin typeface="Times New Roman"/>
                <a:ea typeface="Times New Roman"/>
              </a:rPr>
              <a:t>	</a:t>
            </a:r>
            <a:r>
              <a:rPr lang="uz-Latn-UZ" sz="2400" b="1" dirty="0" smtClean="0">
                <a:effectLst/>
                <a:latin typeface="Times New Roman"/>
                <a:ea typeface="Times New Roman"/>
              </a:rPr>
              <a:t>Tuproqning suv taʹsirida eroziyaga uchrashishi va unga qarshi kurashish yoʹllari.</a:t>
            </a:r>
            <a:r>
              <a:rPr lang="uz-Latn-UZ" sz="2400" dirty="0" smtClean="0">
                <a:effectLst/>
                <a:latin typeface="Times New Roman"/>
                <a:ea typeface="Times New Roman"/>
              </a:rPr>
              <a:t> Yoʹgʹingarchiliklar (yomgʹir, jala, doʹl va qor) taʹsirida tuproqning unumdor ustki qatlamining yuvilishiga tuproqning eroziyasi deyiladi. Natijada yer yuzasida chuqurlik va jarlik paydo boʹladi.</a:t>
            </a:r>
            <a:r>
              <a:rPr lang="en-US" sz="2400" dirty="0" smtClean="0">
                <a:effectLst/>
                <a:latin typeface="Times New Roman"/>
                <a:ea typeface="Times New Roman"/>
              </a:rPr>
              <a:t/>
            </a:r>
            <a:br>
              <a:rPr lang="en-US" sz="2400" dirty="0" smtClean="0">
                <a:effectLst/>
                <a:latin typeface="Times New Roman"/>
                <a:ea typeface="Times New Roman"/>
              </a:rPr>
            </a:br>
            <a:r>
              <a:rPr lang="uz-Latn-UZ" sz="2400" dirty="0" smtClean="0">
                <a:effectLst/>
                <a:latin typeface="Times New Roman"/>
                <a:ea typeface="Times New Roman"/>
              </a:rPr>
              <a:t>	</a:t>
            </a:r>
            <a:r>
              <a:rPr lang="uz-Latn-UZ" sz="2400" b="1" dirty="0" smtClean="0">
                <a:effectLst/>
                <a:latin typeface="Times New Roman"/>
                <a:ea typeface="Times New Roman"/>
              </a:rPr>
              <a:t>Tuproqning suv taʹsiridagi eroziyasining quyidagi shakllari mavjud:</a:t>
            </a:r>
            <a:r>
              <a:rPr lang="ru-RU" sz="2400" dirty="0" smtClean="0">
                <a:effectLst/>
                <a:latin typeface="Times New Roman"/>
                <a:ea typeface="Times New Roman"/>
              </a:rPr>
              <a:t/>
            </a:r>
            <a:br>
              <a:rPr lang="ru-RU" sz="2400" dirty="0" smtClean="0">
                <a:effectLst/>
                <a:latin typeface="Times New Roman"/>
                <a:ea typeface="Times New Roman"/>
              </a:rPr>
            </a:br>
            <a:r>
              <a:rPr lang="uz-Latn-UZ" sz="2400" b="1" i="1" dirty="0" smtClean="0">
                <a:effectLst/>
                <a:latin typeface="Times New Roman"/>
                <a:ea typeface="Times New Roman"/>
              </a:rPr>
              <a:t>	-Yuzlama eroziya.</a:t>
            </a:r>
            <a:r>
              <a:rPr lang="ru-RU" sz="2400" dirty="0" smtClean="0">
                <a:effectLst/>
                <a:latin typeface="Times New Roman"/>
                <a:ea typeface="Times New Roman"/>
              </a:rPr>
              <a:t/>
            </a:r>
            <a:br>
              <a:rPr lang="ru-RU" sz="2400" dirty="0" smtClean="0">
                <a:effectLst/>
                <a:latin typeface="Times New Roman"/>
                <a:ea typeface="Times New Roman"/>
              </a:rPr>
            </a:br>
            <a:r>
              <a:rPr lang="uz-Latn-UZ" sz="2400" b="1" i="1" dirty="0" smtClean="0">
                <a:effectLst/>
                <a:latin typeface="Times New Roman"/>
                <a:ea typeface="Times New Roman"/>
              </a:rPr>
              <a:t>	-Chiziqli yoki jarli eroziya.</a:t>
            </a:r>
            <a:r>
              <a:rPr lang="ru-RU" sz="2400" dirty="0" smtClean="0">
                <a:effectLst/>
                <a:latin typeface="Times New Roman"/>
                <a:ea typeface="Times New Roman"/>
              </a:rPr>
              <a:t/>
            </a:r>
            <a:br>
              <a:rPr lang="ru-RU" sz="2400" dirty="0" smtClean="0">
                <a:effectLst/>
                <a:latin typeface="Times New Roman"/>
                <a:ea typeface="Times New Roman"/>
              </a:rPr>
            </a:br>
            <a:r>
              <a:rPr lang="uz-Latn-UZ" sz="2400" b="1" i="1" dirty="0" smtClean="0">
                <a:effectLst/>
                <a:latin typeface="Times New Roman"/>
                <a:ea typeface="Times New Roman"/>
              </a:rPr>
              <a:t>	-Surilish eroziya.</a:t>
            </a:r>
            <a:r>
              <a:rPr lang="ru-RU" sz="2400" dirty="0" smtClean="0">
                <a:effectLst/>
                <a:latin typeface="Times New Roman"/>
                <a:ea typeface="Times New Roman"/>
              </a:rPr>
              <a:t/>
            </a:r>
            <a:br>
              <a:rPr lang="ru-RU" sz="2400" dirty="0" smtClean="0">
                <a:effectLst/>
                <a:latin typeface="Times New Roman"/>
                <a:ea typeface="Times New Roman"/>
              </a:rPr>
            </a:br>
            <a:r>
              <a:rPr lang="uz-Latn-UZ" sz="2400" b="1" i="1" dirty="0" smtClean="0">
                <a:effectLst/>
                <a:latin typeface="Times New Roman"/>
                <a:ea typeface="Times New Roman"/>
              </a:rPr>
              <a:t>	-Qulash eroziya.</a:t>
            </a:r>
            <a:r>
              <a:rPr lang="ru-RU" sz="2400" dirty="0" smtClean="0">
                <a:effectLst/>
                <a:latin typeface="Times New Roman"/>
                <a:ea typeface="Times New Roman"/>
              </a:rPr>
              <a:t/>
            </a:r>
            <a:br>
              <a:rPr lang="ru-RU" sz="2400" dirty="0" smtClean="0">
                <a:effectLst/>
                <a:latin typeface="Times New Roman"/>
                <a:ea typeface="Times New Roman"/>
              </a:rPr>
            </a:br>
            <a:endParaRPr lang="ru-RU" sz="2400" dirty="0"/>
          </a:p>
        </p:txBody>
      </p:sp>
    </p:spTree>
    <p:extLst>
      <p:ext uri="{BB962C8B-B14F-4D97-AF65-F5344CB8AC3E}">
        <p14:creationId xmlns="" xmlns:p14="http://schemas.microsoft.com/office/powerpoint/2010/main" val="5160300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142984"/>
            <a:ext cx="7643866" cy="5214974"/>
          </a:xfrm>
        </p:spPr>
        <p:txBody>
          <a:bodyPr>
            <a:normAutofit/>
          </a:bodyPr>
          <a:lstStyle/>
          <a:p>
            <a:pPr lvl="1" algn="just">
              <a:lnSpc>
                <a:spcPct val="150000"/>
              </a:lnSpc>
              <a:buNone/>
            </a:pP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Tuproqning</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suv</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taʹsirida</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yuvilishi</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yuzlama</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eroziya</a:t>
            </a:r>
            <a:r>
              <a:rPr lang="en-US"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deyiladi</a:t>
            </a:r>
            <a:r>
              <a:rPr lang="en-US" sz="2800" dirty="0" smtClean="0">
                <a:solidFill>
                  <a:schemeClr val="tx1"/>
                </a:solidFill>
                <a:latin typeface="Times New Roman" pitchFamily="18" charset="0"/>
                <a:cs typeface="Times New Roman" pitchFamily="18" charset="0"/>
              </a:rPr>
              <a:t>. </a:t>
            </a:r>
          </a:p>
          <a:p>
            <a:pPr lvl="1" algn="just">
              <a:lnSpc>
                <a:spcPct val="150000"/>
              </a:lnSpc>
              <a:buNone/>
            </a:pP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Bunda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qor</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suvlari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yomgʹir</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tomchilari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avvalo</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tuproqqa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urilib</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uning</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donalarini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ivitib</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yumshatadi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soʹngra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vujudga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kelgan</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oqim</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tuproqni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oʹsha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chirindili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ivigan</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ustki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qismini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yuvib</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ketadi</a:t>
            </a:r>
            <a:r>
              <a:rPr lang="en-US" sz="2800" dirty="0" smtClean="0">
                <a:solidFill>
                  <a:schemeClr val="tx1"/>
                </a:solidFill>
                <a:latin typeface="Times New Roman" pitchFamily="18" charset="0"/>
                <a:cs typeface="Times New Roman" pitchFamily="18" charset="0"/>
              </a:rPr>
              <a:t>. </a:t>
            </a:r>
          </a:p>
          <a:p>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00174"/>
            <a:ext cx="8229600" cy="5074362"/>
          </a:xfrm>
        </p:spPr>
        <p:txBody>
          <a:bodyPr/>
          <a:lstStyle/>
          <a:p>
            <a:pPr algn="just">
              <a:lnSpc>
                <a:spcPct val="150000"/>
              </a:lnSpc>
              <a:buNone/>
            </a:pPr>
            <a:r>
              <a:rPr lang="en-US"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Bu </a:t>
            </a:r>
            <a:r>
              <a:rPr lang="en-US" sz="3600" dirty="0" err="1" smtClean="0">
                <a:latin typeface="Times New Roman" pitchFamily="18" charset="0"/>
                <a:cs typeface="Times New Roman" pitchFamily="18" charset="0"/>
              </a:rPr>
              <a:t>hodisa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oʹsimliklarning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oʹsishiga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salbiy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taʹsir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etadi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hosildorlikni</a:t>
            </a:r>
            <a:r>
              <a:rPr lang="en-US" sz="3600" dirty="0" smtClean="0">
                <a:latin typeface="Times New Roman" pitchFamily="18" charset="0"/>
                <a:cs typeface="Times New Roman" pitchFamily="18" charset="0"/>
              </a:rPr>
              <a:t> 2-3 </a:t>
            </a:r>
            <a:r>
              <a:rPr lang="en-US" sz="3600" dirty="0" err="1" smtClean="0">
                <a:latin typeface="Times New Roman" pitchFamily="18" charset="0"/>
                <a:cs typeface="Times New Roman" pitchFamily="18" charset="0"/>
              </a:rPr>
              <a:t>marotaba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kamaytiradi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Xususan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qordan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erigan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suvlar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gektar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yerdan</a:t>
            </a:r>
            <a:r>
              <a:rPr lang="en-US" sz="3600" dirty="0" smtClean="0">
                <a:latin typeface="Times New Roman" pitchFamily="18" charset="0"/>
                <a:cs typeface="Times New Roman" pitchFamily="18" charset="0"/>
              </a:rPr>
              <a:t> 25 t </a:t>
            </a:r>
            <a:r>
              <a:rPr lang="en-US" sz="3600" dirty="0" err="1" smtClean="0">
                <a:latin typeface="Times New Roman" pitchFamily="18" charset="0"/>
                <a:cs typeface="Times New Roman" pitchFamily="18" charset="0"/>
              </a:rPr>
              <a:t>gacha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tuproqning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unumdor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qatlamini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yuvib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ketishi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mumkin</a:t>
            </a:r>
            <a:r>
              <a:rPr lang="en-US" sz="3600" dirty="0" smtClean="0">
                <a:latin typeface="Times New Roman" pitchFamily="18" charset="0"/>
                <a:cs typeface="Times New Roman" pitchFamily="18" charset="0"/>
              </a:rPr>
              <a:t>.</a:t>
            </a:r>
            <a:endParaRPr lang="ru-RU" sz="36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645866"/>
          </a:xfrm>
        </p:spPr>
        <p:txBody>
          <a:bodyPr>
            <a:normAutofit/>
          </a:bodyPr>
          <a:lstStyle/>
          <a:p>
            <a:pPr algn="just">
              <a:lnSpc>
                <a:spcPct val="150000"/>
              </a:lnSpc>
              <a:buNone/>
            </a:pPr>
            <a:r>
              <a:rPr lang="en-US" dirty="0" smtClean="0"/>
              <a:t>		   </a:t>
            </a:r>
            <a:r>
              <a:rPr lang="en-US" b="1" i="1" dirty="0" err="1" smtClean="0"/>
              <a:t>Tuproq</a:t>
            </a:r>
            <a:r>
              <a:rPr lang="en-US" b="1" i="1" dirty="0" smtClean="0"/>
              <a:t> </a:t>
            </a:r>
            <a:r>
              <a:rPr lang="en-US" b="1" i="1" dirty="0" err="1" smtClean="0"/>
              <a:t>eroziyasining</a:t>
            </a:r>
            <a:r>
              <a:rPr lang="en-US" b="1" i="1" dirty="0" smtClean="0"/>
              <a:t> </a:t>
            </a:r>
            <a:r>
              <a:rPr lang="en-US" b="1" i="1" dirty="0" err="1" smtClean="0"/>
              <a:t>ikkinchi</a:t>
            </a:r>
            <a:r>
              <a:rPr lang="en-US" b="1" i="1" dirty="0" smtClean="0"/>
              <a:t> </a:t>
            </a:r>
            <a:r>
              <a:rPr lang="en-US" b="1" i="1" dirty="0" err="1" smtClean="0"/>
              <a:t>turi</a:t>
            </a:r>
            <a:r>
              <a:rPr lang="en-US" b="1" i="1" dirty="0" smtClean="0"/>
              <a:t> </a:t>
            </a:r>
            <a:r>
              <a:rPr lang="en-US" b="1" i="1" dirty="0" err="1" smtClean="0"/>
              <a:t>suv</a:t>
            </a:r>
            <a:r>
              <a:rPr lang="en-US" b="1" i="1" dirty="0" smtClean="0"/>
              <a:t> </a:t>
            </a:r>
            <a:r>
              <a:rPr lang="en-US" b="1" i="1" dirty="0" err="1" smtClean="0"/>
              <a:t>taʹsirida</a:t>
            </a:r>
            <a:r>
              <a:rPr lang="en-US" b="1" i="1" dirty="0" smtClean="0"/>
              <a:t> </a:t>
            </a:r>
            <a:r>
              <a:rPr lang="en-US" b="1" i="1" dirty="0" err="1" smtClean="0"/>
              <a:t>chiziqli</a:t>
            </a:r>
            <a:r>
              <a:rPr lang="en-US" b="1" i="1" dirty="0" smtClean="0"/>
              <a:t> </a:t>
            </a:r>
            <a:r>
              <a:rPr lang="en-US" b="1" i="1" dirty="0" err="1" smtClean="0"/>
              <a:t>yoki</a:t>
            </a:r>
            <a:r>
              <a:rPr lang="en-US" b="1" i="1" dirty="0" smtClean="0"/>
              <a:t> </a:t>
            </a:r>
            <a:r>
              <a:rPr lang="en-US" b="1" i="1" dirty="0" err="1" smtClean="0"/>
              <a:t>jarli</a:t>
            </a:r>
            <a:r>
              <a:rPr lang="en-US" b="1" i="1" dirty="0" smtClean="0"/>
              <a:t> </a:t>
            </a:r>
            <a:r>
              <a:rPr lang="en-US" b="1" i="1" dirty="0" err="1" smtClean="0"/>
              <a:t>eroziyadir</a:t>
            </a:r>
            <a:r>
              <a:rPr lang="en-US" b="1" i="1" dirty="0" smtClean="0"/>
              <a:t>.</a:t>
            </a:r>
            <a:r>
              <a:rPr lang="en-US" dirty="0" smtClean="0"/>
              <a:t>    </a:t>
            </a:r>
          </a:p>
          <a:p>
            <a:pPr algn="just">
              <a:lnSpc>
                <a:spcPct val="150000"/>
              </a:lnSpc>
              <a:buNone/>
            </a:pPr>
            <a:r>
              <a:rPr lang="en-US" dirty="0" smtClean="0"/>
              <a:t>	       </a:t>
            </a:r>
            <a:r>
              <a:rPr lang="en-US" dirty="0" err="1" smtClean="0"/>
              <a:t>Nishab</a:t>
            </a:r>
            <a:r>
              <a:rPr lang="en-US" dirty="0" smtClean="0"/>
              <a:t> </a:t>
            </a:r>
            <a:r>
              <a:rPr lang="en-US" dirty="0" err="1" smtClean="0"/>
              <a:t>yerlarda</a:t>
            </a:r>
            <a:r>
              <a:rPr lang="en-US" dirty="0" smtClean="0"/>
              <a:t>, </a:t>
            </a:r>
            <a:r>
              <a:rPr lang="en-US" dirty="0" err="1" smtClean="0"/>
              <a:t>vodiy</a:t>
            </a:r>
            <a:r>
              <a:rPr lang="en-US" dirty="0" smtClean="0"/>
              <a:t> </a:t>
            </a:r>
            <a:r>
              <a:rPr lang="en-US" dirty="0" err="1" smtClean="0"/>
              <a:t>boʹylarida</a:t>
            </a:r>
            <a:r>
              <a:rPr lang="en-US" dirty="0" smtClean="0"/>
              <a:t> </a:t>
            </a:r>
            <a:r>
              <a:rPr lang="en-US" dirty="0" err="1" smtClean="0"/>
              <a:t>qor</a:t>
            </a:r>
            <a:r>
              <a:rPr lang="en-US" dirty="0" smtClean="0"/>
              <a:t>, </a:t>
            </a:r>
            <a:r>
              <a:rPr lang="en-US" dirty="0" err="1" smtClean="0"/>
              <a:t>yomgʹir</a:t>
            </a:r>
            <a:r>
              <a:rPr lang="en-US" dirty="0" smtClean="0"/>
              <a:t>, </a:t>
            </a:r>
            <a:r>
              <a:rPr lang="en-US" dirty="0" err="1" smtClean="0"/>
              <a:t>jala</a:t>
            </a:r>
            <a:r>
              <a:rPr lang="en-US" dirty="0" smtClean="0"/>
              <a:t> </a:t>
            </a:r>
            <a:r>
              <a:rPr lang="en-US" dirty="0" err="1" smtClean="0"/>
              <a:t>suvlari</a:t>
            </a:r>
            <a:r>
              <a:rPr lang="en-US" dirty="0" smtClean="0"/>
              <a:t> </a:t>
            </a:r>
            <a:r>
              <a:rPr lang="en-US" dirty="0" err="1" smtClean="0"/>
              <a:t>birga</a:t>
            </a:r>
            <a:r>
              <a:rPr lang="en-US" dirty="0" smtClean="0"/>
              <a:t> </a:t>
            </a:r>
            <a:r>
              <a:rPr lang="en-US" dirty="0" err="1" smtClean="0"/>
              <a:t>qoʹshilib</a:t>
            </a:r>
            <a:r>
              <a:rPr lang="en-US" dirty="0" smtClean="0"/>
              <a:t> </a:t>
            </a:r>
            <a:r>
              <a:rPr lang="en-US" dirty="0" err="1" smtClean="0"/>
              <a:t>shiddatli</a:t>
            </a:r>
            <a:r>
              <a:rPr lang="en-US" dirty="0" smtClean="0"/>
              <a:t> </a:t>
            </a:r>
            <a:r>
              <a:rPr lang="en-US" dirty="0" err="1" smtClean="0"/>
              <a:t>oqimlar</a:t>
            </a:r>
            <a:r>
              <a:rPr lang="en-US" dirty="0" smtClean="0"/>
              <a:t> </a:t>
            </a:r>
            <a:r>
              <a:rPr lang="en-US" dirty="0" err="1" smtClean="0"/>
              <a:t>hosil</a:t>
            </a:r>
            <a:r>
              <a:rPr lang="en-US" dirty="0" smtClean="0"/>
              <a:t> </a:t>
            </a:r>
            <a:r>
              <a:rPr lang="en-US" dirty="0" err="1" smtClean="0"/>
              <a:t>qiladi</a:t>
            </a:r>
            <a:r>
              <a:rPr lang="en-US" dirty="0" smtClean="0"/>
              <a:t>. </a:t>
            </a:r>
            <a:r>
              <a:rPr lang="en-US" dirty="0" err="1" smtClean="0"/>
              <a:t>Jarliklarning</a:t>
            </a:r>
            <a:r>
              <a:rPr lang="en-US" dirty="0" smtClean="0"/>
              <a:t> </a:t>
            </a:r>
            <a:r>
              <a:rPr lang="en-US" dirty="0" err="1" smtClean="0"/>
              <a:t>oʹrtacha</a:t>
            </a:r>
            <a:r>
              <a:rPr lang="en-US" dirty="0" smtClean="0"/>
              <a:t> </a:t>
            </a:r>
            <a:r>
              <a:rPr lang="en-US" dirty="0" err="1" smtClean="0"/>
              <a:t>oʹsish</a:t>
            </a:r>
            <a:r>
              <a:rPr lang="en-US" dirty="0" smtClean="0"/>
              <a:t> </a:t>
            </a:r>
            <a:r>
              <a:rPr lang="en-US" dirty="0" err="1" smtClean="0"/>
              <a:t>tezligi</a:t>
            </a:r>
            <a:r>
              <a:rPr lang="en-US" dirty="0" smtClean="0"/>
              <a:t> </a:t>
            </a:r>
            <a:r>
              <a:rPr lang="en-US" dirty="0" err="1" smtClean="0"/>
              <a:t>tuproq</a:t>
            </a:r>
            <a:r>
              <a:rPr lang="en-US" dirty="0" smtClean="0"/>
              <a:t> </a:t>
            </a:r>
            <a:r>
              <a:rPr lang="en-US" dirty="0" err="1" smtClean="0"/>
              <a:t>tarkibiga</a:t>
            </a:r>
            <a:r>
              <a:rPr lang="en-US" dirty="0" smtClean="0"/>
              <a:t> </a:t>
            </a:r>
            <a:r>
              <a:rPr lang="en-US" dirty="0" err="1" smtClean="0"/>
              <a:t>bogʹliq</a:t>
            </a:r>
            <a:r>
              <a:rPr lang="en-US" dirty="0" smtClean="0"/>
              <a:t> </a:t>
            </a:r>
            <a:r>
              <a:rPr lang="en-US" dirty="0" err="1" smtClean="0"/>
              <a:t>boʹlib</a:t>
            </a:r>
            <a:r>
              <a:rPr lang="en-US" dirty="0" smtClean="0"/>
              <a:t>, </a:t>
            </a:r>
            <a:r>
              <a:rPr lang="en-US" dirty="0" err="1" smtClean="0"/>
              <a:t>bir</a:t>
            </a:r>
            <a:r>
              <a:rPr lang="en-US" dirty="0" smtClean="0"/>
              <a:t> </a:t>
            </a:r>
            <a:r>
              <a:rPr lang="en-US" dirty="0" err="1" smtClean="0"/>
              <a:t>yilda</a:t>
            </a:r>
            <a:r>
              <a:rPr lang="en-US" dirty="0" smtClean="0"/>
              <a:t> 3 m </a:t>
            </a:r>
            <a:r>
              <a:rPr lang="en-US" dirty="0" err="1" smtClean="0"/>
              <a:t>dan</a:t>
            </a:r>
            <a:r>
              <a:rPr lang="en-US" dirty="0" smtClean="0"/>
              <a:t> 8-26 m </a:t>
            </a:r>
            <a:r>
              <a:rPr lang="en-US" dirty="0" err="1" smtClean="0"/>
              <a:t>gacha</a:t>
            </a:r>
            <a:r>
              <a:rPr lang="en-US" dirty="0" smtClean="0"/>
              <a:t> </a:t>
            </a:r>
            <a:r>
              <a:rPr lang="en-US" dirty="0" err="1" smtClean="0"/>
              <a:t>boʹlishi</a:t>
            </a:r>
            <a:r>
              <a:rPr lang="en-US" dirty="0" smtClean="0"/>
              <a:t> </a:t>
            </a:r>
            <a:r>
              <a:rPr lang="en-US" dirty="0" err="1" smtClean="0"/>
              <a:t>mumkin</a:t>
            </a:r>
            <a:r>
              <a:rPr lang="en-US" dirty="0" smtClean="0"/>
              <a:t>. </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36"/>
            <a:ext cx="8258204" cy="3643338"/>
          </a:xfrm>
        </p:spPr>
        <p:txBody>
          <a:bodyPr>
            <a:normAutofit fontScale="25000" lnSpcReduction="20000"/>
          </a:bodyPr>
          <a:lstStyle/>
          <a:p>
            <a:pPr algn="just">
              <a:lnSpc>
                <a:spcPct val="170000"/>
              </a:lnSpc>
              <a:buNone/>
            </a:pPr>
            <a:r>
              <a:rPr lang="en-US" dirty="0" smtClean="0"/>
              <a:t>		</a:t>
            </a:r>
            <a:r>
              <a:rPr lang="en-US" sz="14400" dirty="0" err="1" smtClean="0">
                <a:latin typeface="Times New Roman" pitchFamily="18" charset="0"/>
                <a:cs typeface="Times New Roman" pitchFamily="18" charset="0"/>
              </a:rPr>
              <a:t>Jarliklar</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tufayli</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yerlar</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ishga</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yaroqsiz</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boʹlib</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qoladi</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ekin</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maydonlari</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qisqaradi</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qishloq</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xoʹjalik</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mashinalaridan</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va</a:t>
            </a:r>
            <a:r>
              <a:rPr lang="en-US" sz="14400" dirty="0" smtClean="0">
                <a:latin typeface="Times New Roman" pitchFamily="18" charset="0"/>
                <a:cs typeface="Times New Roman" pitchFamily="18" charset="0"/>
              </a:rPr>
              <a:t> transport </a:t>
            </a:r>
            <a:r>
              <a:rPr lang="en-US" sz="14400" dirty="0" err="1" smtClean="0">
                <a:latin typeface="Times New Roman" pitchFamily="18" charset="0"/>
                <a:cs typeface="Times New Roman" pitchFamily="18" charset="0"/>
              </a:rPr>
              <a:t>vositalaridan</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foydalanish</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uchun</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noqulayliklar</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paydo</a:t>
            </a:r>
            <a:r>
              <a:rPr lang="en-US" sz="14400" dirty="0" smtClean="0">
                <a:latin typeface="Times New Roman" pitchFamily="18" charset="0"/>
                <a:cs typeface="Times New Roman" pitchFamily="18" charset="0"/>
              </a:rPr>
              <a:t> </a:t>
            </a:r>
            <a:r>
              <a:rPr lang="en-US" sz="14400" dirty="0" err="1" smtClean="0">
                <a:latin typeface="Times New Roman" pitchFamily="18" charset="0"/>
                <a:cs typeface="Times New Roman" pitchFamily="18" charset="0"/>
              </a:rPr>
              <a:t>boʹladi</a:t>
            </a:r>
            <a:r>
              <a:rPr lang="en-US" sz="14400" dirty="0" smtClean="0">
                <a:latin typeface="Times New Roman" pitchFamily="18" charset="0"/>
                <a:cs typeface="Times New Roman" pitchFamily="18" charset="0"/>
              </a:rPr>
              <a:t>.</a:t>
            </a:r>
            <a:endParaRPr lang="ru-RU" sz="144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85860"/>
            <a:ext cx="8229600" cy="4786346"/>
          </a:xfrm>
        </p:spPr>
        <p:txBody>
          <a:bodyPr>
            <a:normAutofit lnSpcReduction="10000"/>
          </a:bodyPr>
          <a:lstStyle/>
          <a:p>
            <a:pPr algn="just">
              <a:lnSpc>
                <a:spcPct val="150000"/>
              </a:lnSpc>
              <a:buNone/>
            </a:pPr>
            <a:r>
              <a:rPr lang="en-US" dirty="0" smtClean="0"/>
              <a:t>		</a:t>
            </a:r>
            <a:r>
              <a:rPr lang="en-US" sz="3600" dirty="0" smtClean="0">
                <a:latin typeface="Times New Roman" pitchFamily="18" charset="0"/>
                <a:cs typeface="Times New Roman" pitchFamily="18" charset="0"/>
              </a:rPr>
              <a:t>Eng </a:t>
            </a:r>
            <a:r>
              <a:rPr lang="en-US" sz="3600" dirty="0" err="1" smtClean="0">
                <a:latin typeface="Times New Roman" pitchFamily="18" charset="0"/>
                <a:cs typeface="Times New Roman" pitchFamily="18" charset="0"/>
              </a:rPr>
              <a:t>achinarlisi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mintaqalar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xududidan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oqadigan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daryolar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juda</a:t>
            </a:r>
            <a:r>
              <a:rPr lang="en-US" sz="3600" dirty="0" smtClean="0">
                <a:latin typeface="Times New Roman" pitchFamily="18" charset="0"/>
                <a:cs typeface="Times New Roman" pitchFamily="18" charset="0"/>
              </a:rPr>
              <a:t> ham </a:t>
            </a:r>
            <a:r>
              <a:rPr lang="en-US" sz="3600" dirty="0" err="1" smtClean="0">
                <a:latin typeface="Times New Roman" pitchFamily="18" charset="0"/>
                <a:cs typeface="Times New Roman" pitchFamily="18" charset="0"/>
              </a:rPr>
              <a:t>loyqalanib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qoladi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Masalan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Orol</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dengiziga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Amudaryodan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yiliga</a:t>
            </a:r>
            <a:r>
              <a:rPr lang="en-US" sz="3600" dirty="0" smtClean="0">
                <a:latin typeface="Times New Roman" pitchFamily="18" charset="0"/>
                <a:cs typeface="Times New Roman" pitchFamily="18" charset="0"/>
              </a:rPr>
              <a:t> 100 </a:t>
            </a:r>
            <a:r>
              <a:rPr lang="en-US" sz="3600" dirty="0" err="1" smtClean="0">
                <a:latin typeface="Times New Roman" pitchFamily="18" charset="0"/>
                <a:cs typeface="Times New Roman" pitchFamily="18" charset="0"/>
              </a:rPr>
              <a:t>mln</a:t>
            </a:r>
            <a:r>
              <a:rPr lang="en-US" sz="3600" dirty="0" smtClean="0">
                <a:latin typeface="Times New Roman" pitchFamily="18" charset="0"/>
                <a:cs typeface="Times New Roman" pitchFamily="18" charset="0"/>
              </a:rPr>
              <a:t>. t </a:t>
            </a:r>
            <a:r>
              <a:rPr lang="en-US" sz="3600" dirty="0" err="1" smtClean="0">
                <a:latin typeface="Times New Roman" pitchFamily="18" charset="0"/>
                <a:cs typeface="Times New Roman" pitchFamily="18" charset="0"/>
              </a:rPr>
              <a:t>turli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kimyoviy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tarkibga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boʹlgan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oqiziqlar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kelib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tushadi</a:t>
            </a:r>
            <a:r>
              <a:rPr lang="en-US" sz="3600" dirty="0" smtClean="0">
                <a:latin typeface="Times New Roman" pitchFamily="18" charset="0"/>
                <a:cs typeface="Times New Roman" pitchFamily="18" charset="0"/>
              </a:rPr>
              <a:t>.</a:t>
            </a:r>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1142984"/>
            <a:ext cx="8229600" cy="4643470"/>
          </a:xfrm>
        </p:spPr>
        <p:txBody>
          <a:bodyPr/>
          <a:lstStyle/>
          <a:p>
            <a:pPr>
              <a:lnSpc>
                <a:spcPct val="150000"/>
              </a:lnSpc>
              <a:buNone/>
            </a:pPr>
            <a:r>
              <a:rPr lang="en-US" dirty="0" smtClean="0"/>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taʹsirida</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Surilma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eroziya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tuproq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eroziyaga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uchrashishi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p>
          <a:p>
            <a:pPr>
              <a:lnSpc>
                <a:spcPct val="150000"/>
              </a:lnSpc>
              <a:buNone/>
            </a:pPr>
            <a:r>
              <a:rPr lang="en-US"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Sel</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kuchli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natijasida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vujudga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oqim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boʹlib</a:t>
            </a:r>
            <a:r>
              <a:rPr lang="en-US" dirty="0" smtClean="0">
                <a:latin typeface="Times New Roman" pitchFamily="18" charset="0"/>
                <a:cs typeface="Times New Roman" pitchFamily="18" charset="0"/>
              </a:rPr>
              <a:t>, u </a:t>
            </a:r>
            <a:r>
              <a:rPr lang="en-US" dirty="0" err="1" smtClean="0">
                <a:latin typeface="Times New Roman" pitchFamily="18" charset="0"/>
                <a:cs typeface="Times New Roman" pitchFamily="18" charset="0"/>
              </a:rPr>
              <a:t>tuproqni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yuvishdan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tashqari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oʹz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yoʹlida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uchragan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narsalar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daraxtlar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loy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boshqalar</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yerlarga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nihoyatda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koʹp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yerlarni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chiqaradi</a:t>
            </a:r>
            <a:r>
              <a:rPr lang="en-US" dirty="0" smtClean="0">
                <a:latin typeface="Times New Roman" pitchFamily="18" charset="0"/>
                <a:cs typeface="Times New Roman" pitchFamily="18" charset="0"/>
              </a:rPr>
              <a:t>.</a:t>
            </a: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3919671" y="2972854"/>
            <a:ext cx="1304657" cy="58526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67544" y="595451"/>
            <a:ext cx="8280920" cy="592989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9313793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857232"/>
            <a:ext cx="7143800" cy="1352568"/>
          </a:xfrm>
        </p:spPr>
        <p:txBody>
          <a:bodyPr>
            <a:normAutofit fontScale="90000"/>
          </a:bodyPr>
          <a:lstStyle/>
          <a:p>
            <a:pPr algn="ct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err="1" smtClean="0">
                <a:latin typeface="Times New Roman" pitchFamily="18" charset="0"/>
                <a:cs typeface="Times New Roman" pitchFamily="18" charset="0"/>
              </a:rPr>
              <a:t>Oʹz</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bilimini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tekshirish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uchun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savollar</a:t>
            </a:r>
            <a:r>
              <a:rPr lang="en-US" b="1" dirty="0" smtClean="0">
                <a:latin typeface="Times New Roman" pitchFamily="18" charset="0"/>
                <a:cs typeface="Times New Roman" pitchFamily="18" charset="0"/>
              </a:rPr>
              <a:t>:</a:t>
            </a:r>
            <a:r>
              <a:rPr lang="en-US" dirty="0" smtClean="0"/>
              <a:t/>
            </a:r>
            <a:br>
              <a:rPr lang="en-US" dirty="0" smtClean="0"/>
            </a:br>
            <a:endParaRPr lang="ru-RU" dirty="0"/>
          </a:p>
        </p:txBody>
      </p:sp>
      <p:sp>
        <p:nvSpPr>
          <p:cNvPr id="3" name="Содержимое 2"/>
          <p:cNvSpPr>
            <a:spLocks noGrp="1"/>
          </p:cNvSpPr>
          <p:nvPr>
            <p:ph idx="1"/>
          </p:nvPr>
        </p:nvSpPr>
        <p:spPr/>
        <p:txBody>
          <a:bodyPr>
            <a:normAutofit fontScale="92500"/>
          </a:bodyPr>
          <a:lstStyle/>
          <a:p>
            <a:r>
              <a:rPr lang="en-US" i="1" dirty="0" smtClean="0"/>
              <a:t>1.Tuproqning </a:t>
            </a:r>
            <a:r>
              <a:rPr lang="en-US" i="1" dirty="0" err="1" smtClean="0"/>
              <a:t>suv</a:t>
            </a:r>
            <a:r>
              <a:rPr lang="en-US" i="1" dirty="0" smtClean="0"/>
              <a:t> </a:t>
            </a:r>
            <a:r>
              <a:rPr lang="en-US" i="1" dirty="0" err="1" smtClean="0"/>
              <a:t>taʹsiridagi</a:t>
            </a:r>
            <a:r>
              <a:rPr lang="en-US" i="1" dirty="0" smtClean="0"/>
              <a:t> </a:t>
            </a:r>
            <a:r>
              <a:rPr lang="en-US" i="1" dirty="0" err="1" smtClean="0"/>
              <a:t>eroziyasini</a:t>
            </a:r>
            <a:r>
              <a:rPr lang="en-US" i="1" dirty="0" smtClean="0"/>
              <a:t> </a:t>
            </a:r>
            <a:r>
              <a:rPr lang="en-US" i="1" dirty="0" err="1" smtClean="0"/>
              <a:t>tushuntirib</a:t>
            </a:r>
            <a:r>
              <a:rPr lang="en-US" i="1" dirty="0" smtClean="0"/>
              <a:t> </a:t>
            </a:r>
            <a:r>
              <a:rPr lang="en-US" i="1" dirty="0" err="1" smtClean="0"/>
              <a:t>bering</a:t>
            </a:r>
            <a:r>
              <a:rPr lang="en-US" i="1" dirty="0" smtClean="0"/>
              <a:t>.</a:t>
            </a:r>
            <a:endParaRPr lang="en-US" dirty="0" smtClean="0"/>
          </a:p>
          <a:p>
            <a:r>
              <a:rPr lang="en-US" i="1" dirty="0" smtClean="0"/>
              <a:t>2.Chiziqli </a:t>
            </a:r>
            <a:r>
              <a:rPr lang="en-US" i="1" dirty="0" err="1" smtClean="0"/>
              <a:t>yoki</a:t>
            </a:r>
            <a:r>
              <a:rPr lang="en-US" i="1" dirty="0" smtClean="0"/>
              <a:t> </a:t>
            </a:r>
            <a:r>
              <a:rPr lang="en-US" i="1" dirty="0" err="1" smtClean="0"/>
              <a:t>jarli</a:t>
            </a:r>
            <a:r>
              <a:rPr lang="en-US" i="1" dirty="0" smtClean="0"/>
              <a:t> </a:t>
            </a:r>
            <a:r>
              <a:rPr lang="en-US" i="1" dirty="0" err="1" smtClean="0"/>
              <a:t>eroziya</a:t>
            </a:r>
            <a:r>
              <a:rPr lang="en-US" i="1" dirty="0" smtClean="0"/>
              <a:t> </a:t>
            </a:r>
            <a:r>
              <a:rPr lang="en-US" i="1" dirty="0" err="1" smtClean="0"/>
              <a:t>deb</a:t>
            </a:r>
            <a:r>
              <a:rPr lang="en-US" i="1" dirty="0" smtClean="0"/>
              <a:t> </a:t>
            </a:r>
            <a:r>
              <a:rPr lang="en-US" i="1" dirty="0" err="1" smtClean="0"/>
              <a:t>nimaga</a:t>
            </a:r>
            <a:r>
              <a:rPr lang="en-US" i="1" dirty="0" smtClean="0"/>
              <a:t> </a:t>
            </a:r>
            <a:r>
              <a:rPr lang="en-US" i="1" dirty="0" err="1" smtClean="0"/>
              <a:t>aytiladi</a:t>
            </a:r>
            <a:r>
              <a:rPr lang="en-US" i="1" dirty="0" smtClean="0"/>
              <a:t>?</a:t>
            </a:r>
            <a:endParaRPr lang="en-US" dirty="0" smtClean="0"/>
          </a:p>
          <a:p>
            <a:r>
              <a:rPr lang="en-US" i="1" dirty="0" smtClean="0"/>
              <a:t>3.Yuzlama </a:t>
            </a:r>
            <a:r>
              <a:rPr lang="en-US" i="1" dirty="0" err="1" smtClean="0"/>
              <a:t>eroziya</a:t>
            </a:r>
            <a:r>
              <a:rPr lang="en-US" i="1" dirty="0" smtClean="0"/>
              <a:t> </a:t>
            </a:r>
            <a:r>
              <a:rPr lang="en-US" i="1" dirty="0" err="1" smtClean="0"/>
              <a:t>deb</a:t>
            </a:r>
            <a:r>
              <a:rPr lang="en-US" i="1" dirty="0" smtClean="0"/>
              <a:t> </a:t>
            </a:r>
            <a:r>
              <a:rPr lang="en-US" i="1" dirty="0" err="1" smtClean="0"/>
              <a:t>nimaga</a:t>
            </a:r>
            <a:r>
              <a:rPr lang="en-US" i="1" dirty="0" smtClean="0"/>
              <a:t> </a:t>
            </a:r>
            <a:r>
              <a:rPr lang="en-US" i="1" dirty="0" err="1" smtClean="0"/>
              <a:t>aytiladi</a:t>
            </a:r>
            <a:r>
              <a:rPr lang="en-US" i="1" dirty="0" smtClean="0"/>
              <a:t>?</a:t>
            </a:r>
            <a:endParaRPr lang="en-US" dirty="0" smtClean="0"/>
          </a:p>
          <a:p>
            <a:r>
              <a:rPr lang="en-US" i="1" dirty="0" smtClean="0"/>
              <a:t>4.Tuproqning </a:t>
            </a:r>
            <a:r>
              <a:rPr lang="en-US" i="1" dirty="0" err="1" smtClean="0"/>
              <a:t>sel</a:t>
            </a:r>
            <a:r>
              <a:rPr lang="en-US" i="1" dirty="0" smtClean="0"/>
              <a:t> </a:t>
            </a:r>
            <a:r>
              <a:rPr lang="en-US" i="1" dirty="0" err="1" smtClean="0"/>
              <a:t>taʹsiridagi</a:t>
            </a:r>
            <a:r>
              <a:rPr lang="en-US" i="1" dirty="0" smtClean="0"/>
              <a:t> </a:t>
            </a:r>
            <a:r>
              <a:rPr lang="en-US" i="1" dirty="0" err="1" smtClean="0"/>
              <a:t>eroziyasi</a:t>
            </a:r>
            <a:r>
              <a:rPr lang="en-US" i="1" dirty="0" smtClean="0"/>
              <a:t> </a:t>
            </a:r>
            <a:r>
              <a:rPr lang="en-US" i="1" dirty="0" err="1" smtClean="0"/>
              <a:t>va</a:t>
            </a:r>
            <a:r>
              <a:rPr lang="en-US" i="1" dirty="0" smtClean="0"/>
              <a:t> </a:t>
            </a:r>
            <a:r>
              <a:rPr lang="en-US" i="1" dirty="0" err="1" smtClean="0"/>
              <a:t>irrigasiya</a:t>
            </a:r>
            <a:r>
              <a:rPr lang="en-US" i="1" dirty="0" smtClean="0"/>
              <a:t> </a:t>
            </a:r>
            <a:r>
              <a:rPr lang="en-US" i="1" dirty="0" err="1" smtClean="0"/>
              <a:t>eroziyasi</a:t>
            </a:r>
            <a:r>
              <a:rPr lang="en-US" i="1" dirty="0" smtClean="0"/>
              <a:t> </a:t>
            </a:r>
            <a:r>
              <a:rPr lang="en-US" i="1" dirty="0" err="1" smtClean="0"/>
              <a:t>haqida</a:t>
            </a:r>
            <a:r>
              <a:rPr lang="en-US" i="1" dirty="0" smtClean="0"/>
              <a:t> </a:t>
            </a:r>
            <a:r>
              <a:rPr lang="en-US" i="1" dirty="0" err="1" smtClean="0"/>
              <a:t>maʹlumot</a:t>
            </a:r>
            <a:r>
              <a:rPr lang="en-US" i="1" dirty="0" smtClean="0"/>
              <a:t> </a:t>
            </a:r>
            <a:r>
              <a:rPr lang="en-US" i="1" dirty="0" err="1" smtClean="0"/>
              <a:t>bering</a:t>
            </a:r>
            <a:r>
              <a:rPr lang="en-US" i="1" dirty="0" smtClean="0"/>
              <a:t>.</a:t>
            </a:r>
            <a:endParaRPr lang="en-US" dirty="0" smtClean="0"/>
          </a:p>
          <a:p>
            <a:r>
              <a:rPr lang="en-US" i="1" dirty="0" smtClean="0"/>
              <a:t>5.Tuproqning </a:t>
            </a:r>
            <a:r>
              <a:rPr lang="en-US" i="1" dirty="0" err="1" smtClean="0"/>
              <a:t>eroziyadan</a:t>
            </a:r>
            <a:r>
              <a:rPr lang="en-US" i="1" dirty="0" smtClean="0"/>
              <a:t> </a:t>
            </a:r>
            <a:r>
              <a:rPr lang="en-US" i="1" dirty="0" err="1" smtClean="0"/>
              <a:t>saqlab</a:t>
            </a:r>
            <a:r>
              <a:rPr lang="en-US" i="1" dirty="0" smtClean="0"/>
              <a:t> </a:t>
            </a:r>
            <a:r>
              <a:rPr lang="en-US" i="1" dirty="0" err="1" smtClean="0"/>
              <a:t>qolish</a:t>
            </a:r>
            <a:r>
              <a:rPr lang="en-US" i="1" dirty="0" smtClean="0"/>
              <a:t> </a:t>
            </a:r>
            <a:r>
              <a:rPr lang="en-US" i="1" dirty="0" err="1" smtClean="0"/>
              <a:t>uchun</a:t>
            </a:r>
            <a:r>
              <a:rPr lang="en-US" i="1" dirty="0" smtClean="0"/>
              <a:t> </a:t>
            </a:r>
            <a:r>
              <a:rPr lang="en-US" i="1" dirty="0" err="1" smtClean="0"/>
              <a:t>nimalar</a:t>
            </a:r>
            <a:r>
              <a:rPr lang="en-US" i="1" dirty="0" smtClean="0"/>
              <a:t> </a:t>
            </a:r>
            <a:r>
              <a:rPr lang="en-US" i="1" dirty="0" err="1" smtClean="0"/>
              <a:t>qilish</a:t>
            </a:r>
            <a:r>
              <a:rPr lang="en-US" i="1" dirty="0" smtClean="0"/>
              <a:t> </a:t>
            </a:r>
            <a:r>
              <a:rPr lang="en-US" i="1" dirty="0" err="1" smtClean="0"/>
              <a:t>kerak</a:t>
            </a:r>
            <a:r>
              <a:rPr lang="en-US" i="1" dirty="0" smtClean="0"/>
              <a:t>?</a:t>
            </a:r>
            <a:endParaRPr lang="en-US" dirty="0" smtClean="0"/>
          </a:p>
          <a:p>
            <a:r>
              <a:rPr lang="en-US" i="1" dirty="0" smtClean="0"/>
              <a:t>6.Oʹzbekiston </a:t>
            </a:r>
            <a:r>
              <a:rPr lang="en-US" i="1" dirty="0" err="1" smtClean="0"/>
              <a:t>Resggublikasining</a:t>
            </a:r>
            <a:r>
              <a:rPr lang="en-US" i="1" dirty="0" smtClean="0"/>
              <a:t> </a:t>
            </a:r>
            <a:r>
              <a:rPr lang="en-US" i="1" dirty="0" err="1" smtClean="0"/>
              <a:t>yer-fondi</a:t>
            </a:r>
            <a:r>
              <a:rPr lang="en-US" i="1" dirty="0" smtClean="0"/>
              <a:t> </a:t>
            </a:r>
            <a:r>
              <a:rPr lang="en-US" i="1" dirty="0" err="1" smtClean="0"/>
              <a:t>va</a:t>
            </a:r>
            <a:r>
              <a:rPr lang="en-US" i="1" dirty="0" smtClean="0"/>
              <a:t> </a:t>
            </a:r>
            <a:r>
              <a:rPr lang="en-US" i="1" dirty="0" err="1" smtClean="0"/>
              <a:t>yerlarning</a:t>
            </a:r>
            <a:r>
              <a:rPr lang="en-US" i="1" dirty="0" smtClean="0"/>
              <a:t> </a:t>
            </a:r>
            <a:r>
              <a:rPr lang="en-US" i="1" dirty="0" err="1" smtClean="0"/>
              <a:t>ekologik</a:t>
            </a:r>
            <a:r>
              <a:rPr lang="en-US" i="1" dirty="0" smtClean="0"/>
              <a:t> </a:t>
            </a:r>
            <a:r>
              <a:rPr lang="en-US" i="1" dirty="0" err="1" smtClean="0"/>
              <a:t>holati</a:t>
            </a:r>
            <a:r>
              <a:rPr lang="en-US" i="1" dirty="0" smtClean="0"/>
              <a:t> </a:t>
            </a:r>
            <a:r>
              <a:rPr lang="en-US" i="1" dirty="0" err="1" smtClean="0"/>
              <a:t>haqida</a:t>
            </a:r>
            <a:r>
              <a:rPr lang="en-US" i="1" dirty="0" smtClean="0"/>
              <a:t> </a:t>
            </a:r>
            <a:r>
              <a:rPr lang="en-US" i="1" dirty="0" err="1" smtClean="0"/>
              <a:t>maʹlumot</a:t>
            </a:r>
            <a:r>
              <a:rPr lang="en-US" i="1" dirty="0" smtClean="0"/>
              <a:t> </a:t>
            </a:r>
            <a:r>
              <a:rPr lang="en-US" i="1" dirty="0" err="1" smtClean="0"/>
              <a:t>bering</a:t>
            </a:r>
            <a:r>
              <a:rPr lang="en-US" i="1" dirty="0" smtClean="0"/>
              <a:t>.</a:t>
            </a:r>
            <a:endParaRPr lang="en-US" dirty="0" smtClean="0"/>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latin typeface="Times New Roman" pitchFamily="18" charset="0"/>
                <a:cs typeface="Times New Roman" pitchFamily="18" charset="0"/>
              </a:rPr>
              <a:t>Foydalanilgan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adabiyotlar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ro`yxati</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lvl="0" algn="just"/>
            <a:r>
              <a:rPr lang="ru-RU" dirty="0" smtClean="0">
                <a:latin typeface="Times New Roman" pitchFamily="18" charset="0"/>
                <a:cs typeface="Times New Roman" pitchFamily="18" charset="0"/>
              </a:rPr>
              <a:t>Гарин В.М. и др. Экология для технических вузов. Ростов-на-Дону: Феникс, 2003-384 б.</a:t>
            </a:r>
          </a:p>
          <a:p>
            <a:pPr lvl="0" algn="just"/>
            <a:r>
              <a:rPr lang="uz-Cyrl-UZ" dirty="0" smtClean="0">
                <a:latin typeface="Times New Roman" pitchFamily="18" charset="0"/>
                <a:cs typeface="Times New Roman" pitchFamily="18" charset="0"/>
              </a:rPr>
              <a:t>Николайкин Н.И. и др. Экология. М.: Дрофа, 2005-622 б.</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Sultonov P/ Ekologiya va atrof muhitni muhofaza qilish asoslari. </a:t>
            </a:r>
            <a:r>
              <a:rPr lang="en-US" dirty="0" smtClean="0">
                <a:latin typeface="Times New Roman" pitchFamily="18" charset="0"/>
                <a:cs typeface="Times New Roman" pitchFamily="18" charset="0"/>
              </a:rPr>
              <a:t>Toshkent: </a:t>
            </a:r>
            <a:r>
              <a:rPr lang="en-US" dirty="0" err="1" smtClean="0">
                <a:latin typeface="Times New Roman" pitchFamily="18" charset="0"/>
                <a:cs typeface="Times New Roman" pitchFamily="18" charset="0"/>
              </a:rPr>
              <a:t>Musiqa</a:t>
            </a:r>
            <a:r>
              <a:rPr lang="en-US" dirty="0" smtClean="0">
                <a:latin typeface="Times New Roman" pitchFamily="18" charset="0"/>
                <a:cs typeface="Times New Roman" pitchFamily="18" charset="0"/>
              </a:rPr>
              <a:t>, 2007-235 b.</a:t>
            </a:r>
            <a:endParaRPr lang="ru-RU" dirty="0" smtClean="0">
              <a:latin typeface="Times New Roman" pitchFamily="18" charset="0"/>
              <a:cs typeface="Times New Roman" pitchFamily="18" charset="0"/>
            </a:endParaRPr>
          </a:p>
          <a:p>
            <a:pPr lvl="0" algn="just"/>
            <a:r>
              <a:rPr lang="en-US" dirty="0" err="1" smtClean="0">
                <a:latin typeface="Times New Roman" pitchFamily="18" charset="0"/>
                <a:cs typeface="Times New Roman" pitchFamily="18" charset="0"/>
              </a:rPr>
              <a:t>Salimov</a:t>
            </a:r>
            <a:r>
              <a:rPr lang="en-US" dirty="0" smtClean="0">
                <a:latin typeface="Times New Roman" pitchFamily="18" charset="0"/>
                <a:cs typeface="Times New Roman" pitchFamily="18" charset="0"/>
              </a:rPr>
              <a:t> X.V. </a:t>
            </a:r>
            <a:r>
              <a:rPr lang="en-US" dirty="0" err="1" smtClean="0">
                <a:latin typeface="Times New Roman" pitchFamily="18" charset="0"/>
                <a:cs typeface="Times New Roman" pitchFamily="18" charset="0"/>
              </a:rPr>
              <a:t>Ekologiya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o`quv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qo`llanma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Naqvoiy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texnoproekt</a:t>
            </a:r>
            <a:r>
              <a:rPr lang="en-US" dirty="0" smtClean="0">
                <a:latin typeface="Times New Roman" pitchFamily="18" charset="0"/>
                <a:cs typeface="Times New Roman" pitchFamily="18" charset="0"/>
              </a:rPr>
              <a:t>, 2015-281 b.</a:t>
            </a:r>
            <a:endParaRPr lang="ru-RU" dirty="0" smtClean="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1785926"/>
            <a:ext cx="7358114" cy="3571900"/>
          </a:xfrm>
        </p:spPr>
        <p:txBody>
          <a:bodyPr>
            <a:normAutofit/>
          </a:bodyPr>
          <a:lstStyle/>
          <a:p>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E`tiboringiz</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uchun</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raxmat</a:t>
            </a:r>
            <a:endParaRPr lang="ru-RU" sz="4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580</TotalTime>
  <Words>376</Words>
  <Application>Microsoft Office PowerPoint</Application>
  <PresentationFormat>Экран (4:3)</PresentationFormat>
  <Paragraphs>55</Paragraphs>
  <Slides>30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Городская</vt:lpstr>
      <vt:lpstr>Слайд 1</vt:lpstr>
      <vt:lpstr>Слайд 2</vt:lpstr>
      <vt:lpstr> Tuproq, uning ahamiyati va tirik organizmlar hayotidagi roli:Litosfera xaqida tushuncha. Litosfera (litos-tosh, sfera-shar, qobiq) de- ganda yerning 30-80 km. qalinlikdagi qattiq qobigʹi tushuniladi.  Jamiyat rivojlanadigan asos – Yer poʹstida, mikroorganizmlar 3-5 km chuqurlik- kacha uchraydi. Yer usti va yer osti hozirda faol oʹzlashtirilgan.  </vt:lpstr>
      <vt:lpstr>   Hozirda litosferada yer osti qazilmalari  10 km.gacha boʹlgan chuqurliklardan olinishi mumkin. XXI asrga kelib insoniyat litosferaga mislsiz taʹsir koʹrsatmoqda. Shaharlar ostida yer osti shaharlari bunyod qilingan,  chiqindixonalar, omborxonalar mavjuddir. Yer ostida yadro quroli sinovlari oʹtkaziladi.  </vt:lpstr>
      <vt:lpstr> Yer resurslari insonlar hayotida hal qiluvchi rol oʹynaydi. Yer–insonlar bevosita yashaydigan asos, qishloq hoʹjalik mahsulotlari yetishtiriladigan zamin hisoblanadi.</vt:lpstr>
      <vt:lpstr> Quruqlikning umumiy maydoni 148000 mln.ga ni tashkil qiladi. Shundan 4060 mln.ga 28%)  ni oʹrmonlar, 2600 mln.ga (17%) ni oʹtloq va yaylovlar, 1450 mln.ga  (10%) haydaladigan yerlar va 6690 mln.ga (45%)ni– choʹl, chala choʹllar, muzliklar, shahar, qishloqlar yerlari va boshqa maqsadda foydalanadigan yerlardir   </vt:lpstr>
      <vt:lpstr> Yer yuzida dehqonchilik maqsadlarida ishlatiladigan yerlar–mavjud yerlar hududining 10%ni tashkil qiladi va dunyo aholisi jon boshiga  0,4 ga dan toʹgʹri keladi.</vt:lpstr>
      <vt:lpstr>Yer yuzasining ustki gʹovak, unumdor  qatlami Tuproq -deyiladi.   Tuproqning paydo boʹlishiga Ona jins–Togʹ jinsi xisoblanadi. Tuproqlarning tabiatdagi va jamiyat hayotidagi roli gʹoyat beqiyosdir. Tuproq biosferadagi moddalarning  aylanma harakatida asosiy rol oʹynaydi. Tuproq organizmlar uchun hayot muhiti, ozuqa manbai hisoblanadi, moddalarning kichik biologik va katta geologik aylanma harakatida muhim rol oʹynaydi.  </vt:lpstr>
      <vt:lpstr>5.1.1 -rasm. Tuproq kesimi: 1-xazon to`shami; 2-chirindi; 3-yuvilish qatlami; 4- mineral tuzlar  to`planadigan qatlam; 5-tagzamin.  </vt:lpstr>
      <vt:lpstr> Tuproq qattiq, suyuq, va gazsimon komponentlardan iborat boʹlib, iqlim, togʹ jinslari, oʹsimliklar va hayvonlar, mikroorganizmlarning oʹzaro murakkab taʹsiri natijasida hosil boʹladi.  1 gramm tuproqda milliondan ortiq sodda hayvonlar va tuban oʹsimliklar uchraydi. </vt:lpstr>
      <vt:lpstr>Yer yuzi turli qobiqlari oʹrtasidagi aloqadorlik tuproq orqali amalga oshadi. Tuproq tabiiy landshaftlarning asosi hisoblanadi. -Tuproqni biosferadagi bajaradigan faoliyatiga qarab, organik hayot zanjirining eng muhim xalqasi –deb yuritsa boʹladi.  -Tuproqda u yoki bu mikroelementlar yetishmasligi yoki ortiqchaligi, organizmlarning rivojlanishi va insonning sogʹligʹiga bevosita taʹsir koʹrsatadi; -Tuproq kasallik tarqatadigan;  -Koʹplab mikroorganizmlar uchun zarur hayot  muhiti hisoblanadi.   </vt:lpstr>
      <vt:lpstr> Tuproqda sil, vabo, oʹlat, ich-terlama va boshqa kasalliklarning qoʹzgʹatuvchilari  boʹlishi  mumkin. Biosferada tuproqning eng muhim roli shundaki, barcha organizmlarning qoldiqlari tuproqda parchalanadi va yana mineral birikmalarga aylanadi. Typroq qatlamisiz yer yuzida  hayotni tasavvur ham qilib boʹlmaydi.</vt:lpstr>
      <vt:lpstr>2. Eroziya va  unga qarshi kurash yo’llari: Yer yuzasi ustki unumdor qismining suv yuvib yoki shamol taʹsirida uchirib olib ketilishi eroziya deyiladi. “Eroziya” lotin tilidan olingan boʹlib, “yeyilish”,”nurash” degan maʹnolarni bildiradi.      </vt:lpstr>
      <vt:lpstr>Tabiiy va sunʹiy eroziya hamda unga qarshi kurash chora tadbirlari.    Tuproqning shamol taʹsirida eroziyaga uchrashishi baʹzan deflyatsiya -deb ham  ataladi. </vt:lpstr>
      <vt:lpstr> “Deflyatsiya” yunon tilidan olingan boʹlib, “deflo” – puflayman demakdir.</vt:lpstr>
      <vt:lpstr>Tuproqning shamol taʹsirida eroziyaga uchrashishi  2 turga boʹlinadi:  1. Maxalliy yoki har kunli eroziya.  2. Chang-boʹronli eroziya.  </vt:lpstr>
      <vt:lpstr> Maxalliy eroziya natijasida shamolga roʹʹara erlar sekin-asta emriladi. Maʹlum vaqt oʹtgandan keyin oʹsha joylardagi tuproq kam unumli boʹlib qoladi.  Mahalliy eroziya, oʹz navbatida, 2 qismga boʹlinadi: 1. Mahalliy shamol taʹsirida tuproqning yuqori qatlamini eroziyaga uchrashishi. 2. Mahalliy shamol taʹsirida tuproqning pastki qatlamini eroziyaga uchrashishi.  </vt:lpstr>
      <vt:lpstr> Agar shamol kuchli boʹlsa, quyun-uyurma vujudga kelib, nuragan zarrachalarni ancha balandlikka koʹtaradi va bu hodisa mahalliy shamol taʹsirida tuproqning yuqori eroziyasi deyiladi.  Mahalliy shamol taʹsirida tuproqning pastki qatlamini eroziyaga uchrashishi paytida esa, nuragan jinslar faqat 1,5 m balandlikka koʹtariladi, xolos. </vt:lpstr>
      <vt:lpstr>Shamol taʹsirida tuproqning eroziyaga uchrashishi oldini olishning samarali yoʹllari.  Ular quyidagilardan iborat:  -Shamolga qarshi ihota daraxtzorlari barʹo etish;  -Turli xil oʹsimliklar ekib shamol yoʹliga toʹsiq (kulis) hosil qilish;  -Yerlarni almashlab ekish;  -Yerlarni chuqur haydash;  -Tuproqni oʹgʹitlab, tizimini yaxshilash. </vt:lpstr>
      <vt:lpstr>  Tuproqning suv taʹsirida eroziyaga uchrashishi va unga qarshi kurashish yoʹllari. Yoʹgʹingarchiliklar (yomgʹir, jala, doʹl va qor) taʹsirida tuproqning unumdor ustki qatlamining yuvilishiga tuproqning eroziyasi deyiladi. Natijada yer yuzasida chuqurlik va jarlik paydo boʹladi.  Tuproqning suv taʹsiridagi eroziyasining quyidagi shakllari mavjud:  -Yuzlama eroziya.  -Chiziqli yoki jarli eroziya.  -Surilish eroziya.  -Qulash eroziya. </vt:lpstr>
      <vt:lpstr>Слайд 21</vt:lpstr>
      <vt:lpstr>Слайд 22</vt:lpstr>
      <vt:lpstr>Слайд 23</vt:lpstr>
      <vt:lpstr>Слайд 24</vt:lpstr>
      <vt:lpstr>Слайд 25</vt:lpstr>
      <vt:lpstr>Слайд 26</vt:lpstr>
      <vt:lpstr>Слайд 27</vt:lpstr>
      <vt:lpstr> Oʹz bilimini tekshirish uchun savollar: </vt:lpstr>
      <vt:lpstr>Foydalanilgan adabiyotlar ro`yxati</vt:lpstr>
      <vt:lpstr>   E`tiboringiz uchun raxmat</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5-Modul: Litosfera va undagi muammolar. 14-Mavzu: Litosfera. Tuproq degradatsiyasi.</dc:title>
  <dc:creator>Пользователь Windows</dc:creator>
  <cp:lastModifiedBy>orion</cp:lastModifiedBy>
  <cp:revision>20</cp:revision>
  <dcterms:created xsi:type="dcterms:W3CDTF">2020-04-03T10:56:28Z</dcterms:created>
  <dcterms:modified xsi:type="dcterms:W3CDTF">2021-04-15T09:38:41Z</dcterms:modified>
</cp:coreProperties>
</file>