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3"/>
  </p:notesMasterIdLst>
  <p:sldIdLst>
    <p:sldId id="285" r:id="rId2"/>
    <p:sldId id="289"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90" r:id="rId29"/>
    <p:sldId id="284" r:id="rId30"/>
    <p:sldId id="288" r:id="rId31"/>
    <p:sldId id="287"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D89773-78AD-4066-882C-267E56C26766}" type="datetimeFigureOut">
              <a:rPr lang="ru-RU" smtClean="0"/>
              <a:t>15.04.2021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556854-C2BB-48DD-A79C-D847E5BA9FD4}"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F0556854-C2BB-48DD-A79C-D847E5BA9FD4}" type="slidenum">
              <a:rPr lang="ru-RU" smtClean="0"/>
              <a:t>13</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51DF9EE8-50C9-4E78-9EFC-E166EE899EC0}" type="datetimeFigureOut">
              <a:rPr lang="ru-RU" smtClean="0"/>
              <a:t>15.04.2021</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458AB40D-C2D5-4681-A52D-87BE2E8BB75C}"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1DF9EE8-50C9-4E78-9EFC-E166EE899EC0}" type="datetimeFigureOut">
              <a:rPr lang="ru-RU" smtClean="0"/>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8AB40D-C2D5-4681-A52D-87BE2E8BB75C}"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1DF9EE8-50C9-4E78-9EFC-E166EE899EC0}" type="datetimeFigureOut">
              <a:rPr lang="ru-RU" smtClean="0"/>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8AB40D-C2D5-4681-A52D-87BE2E8BB75C}"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1DF9EE8-50C9-4E78-9EFC-E166EE899EC0}" type="datetimeFigureOut">
              <a:rPr lang="ru-RU" smtClean="0"/>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8AB40D-C2D5-4681-A52D-87BE2E8BB75C}"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51DF9EE8-50C9-4E78-9EFC-E166EE899EC0}" type="datetimeFigureOut">
              <a:rPr lang="ru-RU" smtClean="0"/>
              <a:t>15.04.2021</a:t>
            </a:fld>
            <a:endParaRPr lang="ru-RU"/>
          </a:p>
        </p:txBody>
      </p:sp>
      <p:sp>
        <p:nvSpPr>
          <p:cNvPr id="27" name="Номер слайда 26"/>
          <p:cNvSpPr>
            <a:spLocks noGrp="1"/>
          </p:cNvSpPr>
          <p:nvPr>
            <p:ph type="sldNum" sz="quarter" idx="11"/>
          </p:nvPr>
        </p:nvSpPr>
        <p:spPr/>
        <p:txBody>
          <a:bodyPr rtlCol="0"/>
          <a:lstStyle/>
          <a:p>
            <a:fld id="{458AB40D-C2D5-4681-A52D-87BE2E8BB75C}" type="slidenum">
              <a:rPr lang="ru-RU" smtClean="0"/>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51DF9EE8-50C9-4E78-9EFC-E166EE899EC0}" type="datetimeFigureOut">
              <a:rPr lang="ru-RU" smtClean="0"/>
              <a:t>15.04.2021</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458AB40D-C2D5-4681-A52D-87BE2E8BB75C}"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1DF9EE8-50C9-4E78-9EFC-E166EE899EC0}" type="datetimeFigureOut">
              <a:rPr lang="ru-RU" smtClean="0"/>
              <a:t>15.04.2021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58AB40D-C2D5-4681-A52D-87BE2E8BB75C}"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1DF9EE8-50C9-4E78-9EFC-E166EE899EC0}" type="datetimeFigureOut">
              <a:rPr lang="ru-RU" smtClean="0"/>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8AB40D-C2D5-4681-A52D-87BE2E8BB75C}"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1DF9EE8-50C9-4E78-9EFC-E166EE899EC0}" type="datetimeFigureOut">
              <a:rPr lang="ru-RU" smtClean="0"/>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8AB40D-C2D5-4681-A52D-87BE2E8BB75C}"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1DF9EE8-50C9-4E78-9EFC-E166EE899EC0}" type="datetimeFigureOut">
              <a:rPr lang="ru-RU" smtClean="0"/>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8AB40D-C2D5-4681-A52D-87BE2E8BB75C}"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1DF9EE8-50C9-4E78-9EFC-E166EE899EC0}" type="datetimeFigureOut">
              <a:rPr lang="ru-RU" smtClean="0"/>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8AB40D-C2D5-4681-A52D-87BE2E8BB75C}"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1DF9EE8-50C9-4E78-9EFC-E166EE899EC0}" type="datetimeFigureOut">
              <a:rPr lang="ru-RU" smtClean="0"/>
              <a:t>15.04.2021</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458AB40D-C2D5-4681-A52D-87BE2E8BB75C}"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csrjournal.com/13169-prinyata-novaya-povestka-dnya-v-oblasti-ustojchivogo-razvitiya.html"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ru.wikipedia.org/wiki/%D0%9E%D0%9E%D0%9D" TargetMode="External"/><Relationship Id="rId2" Type="http://schemas.openxmlformats.org/officeDocument/2006/relationships/hyperlink" Target="https://sustainabledevelopment.un.org/content/documents/6754Technical%20report%20of%20the%20UNSC%20Bureau%20%28final%29.pdf"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57364"/>
            <a:ext cx="8229600" cy="2500330"/>
          </a:xfrm>
        </p:spPr>
        <p:txBody>
          <a:bodyPr>
            <a:normAutofit fontScale="90000"/>
          </a:bodyPr>
          <a:lstStyle/>
          <a:p>
            <a:pPr algn="ctr"/>
            <a:r>
              <a:rPr lang="en-US" b="1" dirty="0" smtClean="0"/>
              <a:t/>
            </a:r>
            <a:br>
              <a:rPr lang="en-US" b="1" dirty="0" smtClean="0"/>
            </a:br>
            <a:r>
              <a:rPr lang="en-US" b="1" dirty="0" smtClean="0">
                <a:latin typeface="Times New Roman" pitchFamily="18" charset="0"/>
                <a:cs typeface="Times New Roman" pitchFamily="18" charset="0"/>
              </a:rPr>
              <a:t>6-Modul</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Barqaror</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rivojlanish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strategiyasi</a:t>
            </a:r>
            <a:r>
              <a:rPr lang="en-US" b="1" dirty="0">
                <a:latin typeface="Times New Roman" pitchFamily="18" charset="0"/>
                <a:cs typeface="Times New Roman" pitchFamily="18" charset="0"/>
              </a:rPr>
              <a:t>.</a:t>
            </a:r>
            <a:r>
              <a:rPr lang="ru-RU" dirty="0"/>
              <a:t/>
            </a:r>
            <a:br>
              <a:rPr lang="ru-RU" dirty="0"/>
            </a:br>
            <a:endParaRPr lang="ru-RU" dirty="0"/>
          </a:p>
        </p:txBody>
      </p:sp>
      <p:sp>
        <p:nvSpPr>
          <p:cNvPr id="3" name="Содержимое 2"/>
          <p:cNvSpPr>
            <a:spLocks noGrp="1"/>
          </p:cNvSpPr>
          <p:nvPr>
            <p:ph idx="1"/>
          </p:nvPr>
        </p:nvSpPr>
        <p:spPr>
          <a:xfrm>
            <a:off x="457200" y="2500306"/>
            <a:ext cx="8229600" cy="4074230"/>
          </a:xfrm>
        </p:spPr>
        <p:txBody>
          <a:bodyPr/>
          <a:lstStyle/>
          <a:p>
            <a:endParaRPr lang="en-US" b="1" i="1" dirty="0" smtClean="0">
              <a:latin typeface="Times New Roman" pitchFamily="18" charset="0"/>
              <a:cs typeface="Times New Roman" pitchFamily="18" charset="0"/>
            </a:endParaRPr>
          </a:p>
          <a:p>
            <a:endParaRPr lang="en-US" b="1" i="1" dirty="0" smtClean="0">
              <a:latin typeface="Times New Roman" pitchFamily="18" charset="0"/>
              <a:cs typeface="Times New Roman" pitchFamily="18" charset="0"/>
            </a:endParaRPr>
          </a:p>
          <a:p>
            <a:endParaRPr lang="en-US" b="1" i="1" dirty="0" smtClean="0">
              <a:latin typeface="Times New Roman" pitchFamily="18" charset="0"/>
              <a:cs typeface="Times New Roman" pitchFamily="18" charset="0"/>
            </a:endParaRPr>
          </a:p>
          <a:p>
            <a:endParaRPr lang="en-US" b="1" i="1" dirty="0" smtClean="0">
              <a:latin typeface="Times New Roman" pitchFamily="18" charset="0"/>
              <a:cs typeface="Times New Roman" pitchFamily="18" charset="0"/>
            </a:endParaRPr>
          </a:p>
          <a:p>
            <a:endParaRPr lang="en-US" b="1" i="1" dirty="0" smtClean="0">
              <a:latin typeface="Times New Roman" pitchFamily="18" charset="0"/>
              <a:cs typeface="Times New Roman" pitchFamily="18" charset="0"/>
            </a:endParaRPr>
          </a:p>
          <a:p>
            <a:endParaRPr lang="en-US" b="1" i="1" dirty="0" smtClean="0">
              <a:latin typeface="Times New Roman" pitchFamily="18" charset="0"/>
              <a:cs typeface="Times New Roman" pitchFamily="18" charset="0"/>
            </a:endParaRPr>
          </a:p>
          <a:p>
            <a:endParaRPr lang="en-US" b="1" i="1" dirty="0" smtClean="0">
              <a:latin typeface="Times New Roman" pitchFamily="18" charset="0"/>
              <a:cs typeface="Times New Roman" pitchFamily="18" charset="0"/>
            </a:endParaRPr>
          </a:p>
          <a:p>
            <a:pPr>
              <a:buNone/>
            </a:pPr>
            <a:r>
              <a:rPr lang="en-US" sz="2000" b="1" i="1" dirty="0" err="1" smtClean="0">
                <a:latin typeface="Times New Roman" pitchFamily="18" charset="0"/>
                <a:cs typeface="Times New Roman" pitchFamily="18" charset="0"/>
              </a:rPr>
              <a:t>Ma`ruzachi</a:t>
            </a:r>
            <a:r>
              <a:rPr lang="en-US" sz="2000" b="1" i="1" dirty="0" smtClean="0">
                <a:latin typeface="Times New Roman" pitchFamily="18" charset="0"/>
                <a:cs typeface="Times New Roman" pitchFamily="18" charset="0"/>
              </a:rPr>
              <a:t>:  </a:t>
            </a:r>
            <a:r>
              <a:rPr lang="en-US" sz="2000" b="1" i="1" dirty="0" err="1" smtClean="0">
                <a:latin typeface="Times New Roman" pitchFamily="18" charset="0"/>
                <a:cs typeface="Times New Roman" pitchFamily="18" charset="0"/>
              </a:rPr>
              <a:t>M.Xolmatov</a:t>
            </a:r>
            <a:endParaRPr lang="ru-RU" sz="2000" b="1" i="1" dirty="0" smtClean="0">
              <a:latin typeface="Times New Roman" pitchFamily="18" charset="0"/>
              <a:cs typeface="Times New Roman" pitchFamily="18" charset="0"/>
            </a:endParaRPr>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err="1" smtClean="0">
                <a:latin typeface="Times New Roman" pitchFamily="18" charset="0"/>
                <a:cs typeface="Times New Roman" pitchFamily="18" charset="0"/>
              </a:rPr>
              <a:t>reja</a:t>
            </a:r>
            <a:r>
              <a:rPr lang="en-US" b="1" dirty="0" smtClean="0">
                <a:latin typeface="Times New Roman" pitchFamily="18" charset="0"/>
                <a:cs typeface="Times New Roman" pitchFamily="18" charset="0"/>
              </a:rPr>
              <a:t>:</a:t>
            </a:r>
            <a:r>
              <a:rPr lang="ru-RU" dirty="0" smtClean="0"/>
              <a:t/>
            </a:r>
            <a:br>
              <a:rPr lang="ru-RU" dirty="0" smtClean="0"/>
            </a:br>
            <a:endParaRPr lang="ru-RU" dirty="0"/>
          </a:p>
        </p:txBody>
      </p:sp>
      <p:sp>
        <p:nvSpPr>
          <p:cNvPr id="3" name="Содержимое 2"/>
          <p:cNvSpPr>
            <a:spLocks noGrp="1"/>
          </p:cNvSpPr>
          <p:nvPr>
            <p:ph idx="1"/>
          </p:nvPr>
        </p:nvSpPr>
        <p:spPr>
          <a:xfrm>
            <a:off x="428596" y="1857364"/>
            <a:ext cx="8229600" cy="4325112"/>
          </a:xfrm>
        </p:spPr>
        <p:txBody>
          <a:bodyPr>
            <a:normAutofit lnSpcReduction="10000"/>
          </a:bodyPr>
          <a:lstStyle/>
          <a:p>
            <a:pPr>
              <a:lnSpc>
                <a:spcPct val="150000"/>
              </a:lnSpc>
              <a:buNone/>
            </a:pPr>
            <a:r>
              <a:rPr lang="en-US" sz="2400" b="1" dirty="0" smtClean="0">
                <a:latin typeface="Times New Roman" pitchFamily="18" charset="0"/>
                <a:cs typeface="Times New Roman" pitchFamily="18" charset="0"/>
              </a:rPr>
              <a:t>6.1</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Ekologiya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xalqaro</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hamkorlik</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hamda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ekologiya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sohasidagi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xalqaro</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tashkilotlar</a:t>
            </a:r>
            <a:r>
              <a:rPr lang="en-US" sz="2400" b="1"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pPr>
              <a:lnSpc>
                <a:spcPct val="150000"/>
              </a:lnSpc>
              <a:buNone/>
            </a:pPr>
            <a:r>
              <a:rPr lang="en-US" sz="2400" b="1" dirty="0" smtClean="0">
                <a:latin typeface="Times New Roman" pitchFamily="18" charset="0"/>
                <a:cs typeface="Times New Roman" pitchFamily="18" charset="0"/>
              </a:rPr>
              <a:t>6.2. </a:t>
            </a:r>
            <a:r>
              <a:rPr lang="en-US" sz="2400" b="1" dirty="0" err="1" smtClean="0">
                <a:latin typeface="Times New Roman" pitchFamily="18" charset="0"/>
                <a:cs typeface="Times New Roman" pitchFamily="18" charset="0"/>
              </a:rPr>
              <a:t>Ekologik</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xavfsizlikni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ta’minlash</a:t>
            </a:r>
            <a:r>
              <a:rPr lang="en-US" sz="2400" b="1"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pPr>
              <a:lnSpc>
                <a:spcPct val="150000"/>
              </a:lnSpc>
              <a:buNone/>
            </a:pPr>
            <a:r>
              <a:rPr lang="en-US" sz="2400" b="1" dirty="0" smtClean="0">
                <a:latin typeface="Times New Roman" pitchFamily="18" charset="0"/>
                <a:cs typeface="Times New Roman" pitchFamily="18" charset="0"/>
              </a:rPr>
              <a:t>6.3</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Barqaror</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rivojlanish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tushunchasi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ta’rifi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Barqaror</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rivojlanishning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tashkil</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qiluvchi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iqtisodiy</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ijtimoiy</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ekologik</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yo‘nalishlari</a:t>
            </a:r>
            <a:r>
              <a:rPr lang="en-US" sz="2400" b="1"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lnSpc>
                <a:spcPct val="150000"/>
              </a:lnSpc>
              <a:buNone/>
            </a:pPr>
            <a:r>
              <a:rPr lang="en-US" sz="2400" b="1" dirty="0" smtClean="0">
                <a:latin typeface="Times New Roman" pitchFamily="18" charset="0"/>
                <a:cs typeface="Times New Roman" pitchFamily="18" charset="0"/>
              </a:rPr>
              <a:t>6.4. </a:t>
            </a:r>
            <a:r>
              <a:rPr lang="en-US" sz="2400" b="1" dirty="0" err="1" smtClean="0">
                <a:latin typeface="Times New Roman" pitchFamily="18" charset="0"/>
                <a:cs typeface="Times New Roman" pitchFamily="18" charset="0"/>
              </a:rPr>
              <a:t>Barqaror</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rivojlanish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dasturining</a:t>
            </a:r>
            <a:r>
              <a:rPr lang="en-US" sz="2400" b="1" dirty="0" smtClean="0">
                <a:latin typeface="Times New Roman" pitchFamily="18" charset="0"/>
                <a:cs typeface="Times New Roman" pitchFamily="18" charset="0"/>
              </a:rPr>
              <a:t> global </a:t>
            </a:r>
            <a:r>
              <a:rPr lang="en-US" sz="2400" b="1" dirty="0" err="1" smtClean="0">
                <a:latin typeface="Times New Roman" pitchFamily="18" charset="0"/>
                <a:cs typeface="Times New Roman" pitchFamily="18" charset="0"/>
              </a:rPr>
              <a:t>ekologik</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muammolarni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bartaraf</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etishdagi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roli</a:t>
            </a:r>
            <a:r>
              <a:rPr lang="en-US" sz="2400" b="1"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714356"/>
            <a:ext cx="8229600" cy="1495444"/>
          </a:xfrm>
        </p:spPr>
        <p:txBody>
          <a:bodyPr>
            <a:normAutofit/>
          </a:bodyPr>
          <a:lstStyle/>
          <a:p>
            <a:pPr algn="ctr"/>
            <a:r>
              <a:rPr lang="en-US" sz="2800" b="1" dirty="0" smtClean="0">
                <a:latin typeface="Times New Roman" pitchFamily="18" charset="0"/>
                <a:cs typeface="Times New Roman" pitchFamily="18" charset="0"/>
              </a:rPr>
              <a:t>6.1. </a:t>
            </a:r>
            <a:r>
              <a:rPr lang="en-US" sz="2800" b="1" dirty="0" err="1" smtClean="0">
                <a:latin typeface="Times New Roman" pitchFamily="18" charset="0"/>
                <a:cs typeface="Times New Roman" pitchFamily="18" charset="0"/>
              </a:rPr>
              <a:t>Ekologiya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xalqaro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hamkorlik</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hamda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ekologiya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sohasidagi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xalqaro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tashkilotlar</a:t>
            </a:r>
            <a:r>
              <a:rPr lang="en-US" sz="2800" b="1"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2071678"/>
            <a:ext cx="7758138" cy="4429156"/>
          </a:xfrm>
        </p:spPr>
        <p:txBody>
          <a:bodyPr>
            <a:normAutofit lnSpcReduction="10000"/>
          </a:bodyPr>
          <a:lstStyle/>
          <a:p>
            <a:pPr algn="just">
              <a:lnSpc>
                <a:spcPct val="150000"/>
              </a:lnSpc>
              <a:buNone/>
            </a:pP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Yer </a:t>
            </a:r>
            <a:r>
              <a:rPr lang="uz-Cyrl-UZ" sz="2400" dirty="0" smtClean="0">
                <a:latin typeface="Times New Roman" pitchFamily="18" charset="0"/>
                <a:cs typeface="Times New Roman" pitchFamily="18" charset="0"/>
              </a:rPr>
              <a:t>sayyorasi insoniyatning umumiy yashash joyi, yagona uyi hisoblanadi va yer yuzida ekologik xalokatni bartaraf qilish,  mavjud 220 dan ortiq davlatlar xamda hududlarning, 7,5 mlrd. dan ortiq insonlarning umumiy vazifasidir. Mavjud ekologik muammolarni hal qilish, tabiiy resurslardan oqilona foydalanish xalqaro kelishuv asosida, umumjahon miqyosida amalga oshirilgandagina oʹz samarasini berishi mumkin. </a:t>
            </a:r>
            <a:endParaRPr lang="ru-RU" sz="2400" dirty="0" smtClean="0">
              <a:latin typeface="Times New Roman" pitchFamily="18" charset="0"/>
              <a:cs typeface="Times New Roman" pitchFamily="18" charset="0"/>
            </a:endParaRP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717304"/>
          </a:xfrm>
        </p:spPr>
        <p:txBody>
          <a:bodyPr/>
          <a:lstStyle/>
          <a:p>
            <a:pPr algn="just">
              <a:lnSpc>
                <a:spcPct val="150000"/>
              </a:lnSpc>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Davlatlararo </a:t>
            </a:r>
            <a:r>
              <a:rPr lang="uz-Cyrl-UZ" dirty="0" smtClean="0">
                <a:latin typeface="Times New Roman" pitchFamily="18" charset="0"/>
                <a:cs typeface="Times New Roman" pitchFamily="18" charset="0"/>
              </a:rPr>
              <a:t>hamkorlikning zarurligi sayyoramizda biosferaning yagonaligidan va insonlarning taʹsiri hech qanday davlat chegaralari bilan cheklanmasligidan kelib chiqadi. Oxirgi yillarda insoniyatni tashvishga solayotgan koʹplab mintaqaviy va umumsayyoraviy ekologik muammolar faqatgina davlatlararo hamkorlik yoʹli bilan hal qilinishi mumkinligi  maʹlum boʹlib qoldi.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1357322"/>
          </a:xfrm>
        </p:spPr>
        <p:txBody>
          <a:bodyPr>
            <a:normAutofit/>
          </a:bodyPr>
          <a:lstStyle/>
          <a:p>
            <a:pPr algn="ctr"/>
            <a:r>
              <a:rPr lang="uz-Cyrl-UZ" sz="2400" b="1" dirty="0" smtClean="0">
                <a:latin typeface="Times New Roman" pitchFamily="18" charset="0"/>
                <a:cs typeface="Times New Roman" pitchFamily="18" charset="0"/>
              </a:rPr>
              <a:t>E</a:t>
            </a:r>
            <a:r>
              <a:rPr lang="en-US" sz="2400" b="1" dirty="0" smtClean="0">
                <a:latin typeface="Times New Roman" pitchFamily="18" charset="0"/>
                <a:cs typeface="Times New Roman" pitchFamily="18" charset="0"/>
              </a:rPr>
              <a:t>KOLOGIK </a:t>
            </a:r>
            <a:r>
              <a:rPr lang="uz-Cyrl-UZ" sz="2400" b="1" dirty="0" smtClean="0">
                <a:latin typeface="Times New Roman" pitchFamily="18" charset="0"/>
                <a:cs typeface="Times New Roman" pitchFamily="18" charset="0"/>
              </a:rPr>
              <a:t>X</a:t>
            </a:r>
            <a:r>
              <a:rPr lang="en-US" sz="2400" b="1" dirty="0" smtClean="0">
                <a:latin typeface="Times New Roman" pitchFamily="18" charset="0"/>
                <a:cs typeface="Times New Roman" pitchFamily="18" charset="0"/>
              </a:rPr>
              <a:t>AVFSIZLIKKA TAHDIDLAR</a:t>
            </a:r>
            <a:endParaRPr lang="ru-RU" sz="2400" dirty="0">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457200" y="1500174"/>
          <a:ext cx="7758139" cy="5000660"/>
        </p:xfrm>
        <a:graphic>
          <a:graphicData uri="http://schemas.openxmlformats.org/drawingml/2006/table">
            <a:tbl>
              <a:tblPr firstRow="1" bandRow="1">
                <a:tableStyleId>{5C22544A-7EE6-4342-B048-85BDC9FD1C3A}</a:tableStyleId>
              </a:tblPr>
              <a:tblGrid>
                <a:gridCol w="444453"/>
                <a:gridCol w="1212218"/>
                <a:gridCol w="6101468"/>
              </a:tblGrid>
              <a:tr h="1119636">
                <a:tc>
                  <a:txBody>
                    <a:bodyPr/>
                    <a:lstStyle/>
                    <a:p>
                      <a:pPr algn="ctr">
                        <a:lnSpc>
                          <a:spcPct val="115000"/>
                        </a:lnSpc>
                        <a:spcAft>
                          <a:spcPts val="0"/>
                        </a:spcAft>
                      </a:pPr>
                      <a:r>
                        <a:rPr lang="en-US" sz="1300" dirty="0">
                          <a:latin typeface="Times New Roman"/>
                          <a:ea typeface="Calibri"/>
                          <a:cs typeface="Times New Roman"/>
                        </a:rPr>
                        <a:t>1</a:t>
                      </a:r>
                      <a:endParaRPr lang="ru-RU" sz="1100" dirty="0">
                        <a:latin typeface="Calibri"/>
                        <a:ea typeface="Calibri"/>
                        <a:cs typeface="Times New Roman"/>
                      </a:endParaRPr>
                    </a:p>
                  </a:txBody>
                  <a:tcPr marL="68580" marR="68580" marT="0" marB="0" anchor="ctr"/>
                </a:tc>
                <a:tc>
                  <a:txBody>
                    <a:bodyPr/>
                    <a:lstStyle/>
                    <a:p>
                      <a:pPr algn="ctr">
                        <a:lnSpc>
                          <a:spcPct val="115000"/>
                        </a:lnSpc>
                        <a:spcAft>
                          <a:spcPts val="0"/>
                        </a:spcAft>
                      </a:pPr>
                      <a:r>
                        <a:rPr lang="en-US" sz="1300" dirty="0">
                          <a:latin typeface="Times New Roman"/>
                          <a:ea typeface="Calibri"/>
                          <a:cs typeface="Times New Roman"/>
                        </a:rPr>
                        <a:t>Global</a:t>
                      </a:r>
                      <a:endParaRPr lang="ru-RU" sz="1100" dirty="0">
                        <a:latin typeface="Calibri"/>
                        <a:ea typeface="Calibri"/>
                        <a:cs typeface="Times New Roman"/>
                      </a:endParaRPr>
                    </a:p>
                  </a:txBody>
                  <a:tcPr marL="68580" marR="68580" marT="0" marB="0" anchor="ctr"/>
                </a:tc>
                <a:tc>
                  <a:txBody>
                    <a:bodyPr/>
                    <a:lstStyle/>
                    <a:p>
                      <a:pPr algn="just">
                        <a:lnSpc>
                          <a:spcPct val="115000"/>
                        </a:lnSpc>
                        <a:spcAft>
                          <a:spcPts val="0"/>
                        </a:spcAft>
                      </a:pPr>
                      <a:r>
                        <a:rPr lang="en-US" sz="1300" dirty="0">
                          <a:latin typeface="Times New Roman"/>
                          <a:ea typeface="Calibri"/>
                          <a:cs typeface="Times New Roman"/>
                        </a:rPr>
                        <a:t>   </a:t>
                      </a:r>
                      <a:r>
                        <a:rPr lang="en-US" sz="1300" dirty="0" err="1">
                          <a:latin typeface="Times New Roman"/>
                          <a:ea typeface="Calibri"/>
                          <a:cs typeface="Times New Roman"/>
                        </a:rPr>
                        <a:t>Iqlimning</a:t>
                      </a:r>
                      <a:r>
                        <a:rPr lang="en-US" sz="1300" dirty="0">
                          <a:latin typeface="Times New Roman"/>
                          <a:ea typeface="Calibri"/>
                          <a:cs typeface="Times New Roman"/>
                        </a:rPr>
                        <a:t> </a:t>
                      </a:r>
                      <a:r>
                        <a:rPr lang="en-US" sz="1300" dirty="0" err="1">
                          <a:latin typeface="Times New Roman"/>
                          <a:ea typeface="Calibri"/>
                          <a:cs typeface="Times New Roman"/>
                        </a:rPr>
                        <a:t>oʹzgarishi</a:t>
                      </a:r>
                      <a:r>
                        <a:rPr lang="en-US" sz="1300" dirty="0">
                          <a:latin typeface="Times New Roman"/>
                          <a:ea typeface="Calibri"/>
                          <a:cs typeface="Times New Roman"/>
                        </a:rPr>
                        <a:t>; </a:t>
                      </a:r>
                      <a:r>
                        <a:rPr lang="en-US" sz="1300" dirty="0" err="1">
                          <a:latin typeface="Times New Roman"/>
                          <a:ea typeface="Calibri"/>
                          <a:cs typeface="Times New Roman"/>
                        </a:rPr>
                        <a:t>Ozonqatlamini</a:t>
                      </a:r>
                      <a:r>
                        <a:rPr lang="en-US" sz="1300" dirty="0">
                          <a:latin typeface="Times New Roman"/>
                          <a:ea typeface="Calibri"/>
                          <a:cs typeface="Times New Roman"/>
                        </a:rPr>
                        <a:t> </a:t>
                      </a:r>
                      <a:r>
                        <a:rPr lang="en-US" sz="1300" dirty="0" err="1">
                          <a:latin typeface="Times New Roman"/>
                          <a:ea typeface="Calibri"/>
                          <a:cs typeface="Times New Roman"/>
                        </a:rPr>
                        <a:t>yemirilishi</a:t>
                      </a:r>
                      <a:r>
                        <a:rPr lang="en-US" sz="1300" dirty="0">
                          <a:latin typeface="Times New Roman"/>
                          <a:ea typeface="Calibri"/>
                          <a:cs typeface="Times New Roman"/>
                        </a:rPr>
                        <a:t> </a:t>
                      </a:r>
                      <a:r>
                        <a:rPr lang="en-US" sz="1300" dirty="0" err="1">
                          <a:latin typeface="Times New Roman"/>
                          <a:ea typeface="Calibri"/>
                          <a:cs typeface="Times New Roman"/>
                        </a:rPr>
                        <a:t>Orol</a:t>
                      </a:r>
                      <a:r>
                        <a:rPr lang="en-US" sz="1300" dirty="0">
                          <a:latin typeface="Times New Roman"/>
                          <a:ea typeface="Calibri"/>
                          <a:cs typeface="Times New Roman"/>
                        </a:rPr>
                        <a:t>  </a:t>
                      </a:r>
                      <a:r>
                        <a:rPr lang="en-US" sz="1300" dirty="0" err="1">
                          <a:latin typeface="Times New Roman"/>
                          <a:ea typeface="Calibri"/>
                          <a:cs typeface="Times New Roman"/>
                        </a:rPr>
                        <a:t>dengizi</a:t>
                      </a:r>
                      <a:r>
                        <a:rPr lang="en-US" sz="1300" dirty="0">
                          <a:latin typeface="Times New Roman"/>
                          <a:ea typeface="Calibri"/>
                          <a:cs typeface="Times New Roman"/>
                        </a:rPr>
                        <a:t> </a:t>
                      </a:r>
                      <a:r>
                        <a:rPr lang="en-US" sz="1300" dirty="0" err="1">
                          <a:latin typeface="Times New Roman"/>
                          <a:ea typeface="Calibri"/>
                          <a:cs typeface="Times New Roman"/>
                        </a:rPr>
                        <a:t>muammosi</a:t>
                      </a:r>
                      <a:endParaRPr lang="ru-RU" sz="1100" dirty="0">
                        <a:latin typeface="Calibri"/>
                        <a:ea typeface="Calibri"/>
                        <a:cs typeface="Times New Roman"/>
                      </a:endParaRPr>
                    </a:p>
                  </a:txBody>
                  <a:tcPr marL="68580" marR="68580" marT="0" marB="0"/>
                </a:tc>
              </a:tr>
              <a:tr h="1173509">
                <a:tc>
                  <a:txBody>
                    <a:bodyPr/>
                    <a:lstStyle/>
                    <a:p>
                      <a:pPr algn="ctr">
                        <a:lnSpc>
                          <a:spcPct val="115000"/>
                        </a:lnSpc>
                        <a:spcAft>
                          <a:spcPts val="0"/>
                        </a:spcAft>
                      </a:pPr>
                      <a:r>
                        <a:rPr lang="en-US" sz="1300" dirty="0">
                          <a:latin typeface="Times New Roman"/>
                          <a:ea typeface="Calibri"/>
                          <a:cs typeface="Times New Roman"/>
                        </a:rPr>
                        <a:t>2</a:t>
                      </a:r>
                      <a:endParaRPr lang="ru-RU" sz="1100" dirty="0">
                        <a:latin typeface="Calibri"/>
                        <a:ea typeface="Calibri"/>
                        <a:cs typeface="Times New Roman"/>
                      </a:endParaRPr>
                    </a:p>
                  </a:txBody>
                  <a:tcPr marL="68580" marR="68580" marT="0" marB="0" anchor="ctr"/>
                </a:tc>
                <a:tc>
                  <a:txBody>
                    <a:bodyPr/>
                    <a:lstStyle/>
                    <a:p>
                      <a:pPr algn="ctr">
                        <a:lnSpc>
                          <a:spcPct val="115000"/>
                        </a:lnSpc>
                        <a:spcAft>
                          <a:spcPts val="0"/>
                        </a:spcAft>
                      </a:pPr>
                      <a:r>
                        <a:rPr lang="en-US" sz="1300" dirty="0">
                          <a:latin typeface="Times New Roman"/>
                          <a:ea typeface="Calibri"/>
                          <a:cs typeface="Times New Roman"/>
                        </a:rPr>
                        <a:t>Regional</a:t>
                      </a:r>
                      <a:endParaRPr lang="ru-RU" sz="1100" dirty="0">
                        <a:latin typeface="Calibri"/>
                        <a:ea typeface="Calibri"/>
                        <a:cs typeface="Times New Roman"/>
                      </a:endParaRPr>
                    </a:p>
                  </a:txBody>
                  <a:tcPr marL="68580" marR="68580" marT="0" marB="0" anchor="ctr"/>
                </a:tc>
                <a:tc>
                  <a:txBody>
                    <a:bodyPr/>
                    <a:lstStyle/>
                    <a:p>
                      <a:pPr algn="just">
                        <a:lnSpc>
                          <a:spcPct val="150000"/>
                        </a:lnSpc>
                        <a:spcAft>
                          <a:spcPts val="0"/>
                        </a:spcAft>
                      </a:pPr>
                      <a:r>
                        <a:rPr lang="uz-Cyrl-UZ" sz="1400" dirty="0">
                          <a:latin typeface="Times New Roman" pitchFamily="18" charset="0"/>
                          <a:ea typeface="Calibri"/>
                          <a:cs typeface="Times New Roman" pitchFamily="18" charset="0"/>
                        </a:rPr>
                        <a:t>Orolboʹ</a:t>
                      </a:r>
                      <a:r>
                        <a:rPr lang="en-US" sz="1400" dirty="0" err="1">
                          <a:latin typeface="Times New Roman" pitchFamily="18" charset="0"/>
                          <a:ea typeface="Calibri"/>
                          <a:cs typeface="Times New Roman" pitchFamily="18" charset="0"/>
                        </a:rPr>
                        <a:t>yimuammolari</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Suv resurslaridan foydalanish</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ning regional muammolari</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Atrof muhitning chegralararo ifloslanishi</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C</a:t>
                      </a:r>
                      <a:r>
                        <a:rPr lang="en-US" sz="1400" dirty="0">
                          <a:latin typeface="Times New Roman" pitchFamily="18" charset="0"/>
                          <a:ea typeface="Calibri"/>
                          <a:cs typeface="Times New Roman" pitchFamily="18" charset="0"/>
                        </a:rPr>
                        <a:t>h</a:t>
                      </a:r>
                      <a:r>
                        <a:rPr lang="uz-Cyrl-UZ" sz="1400" dirty="0">
                          <a:latin typeface="Times New Roman" pitchFamily="18" charset="0"/>
                          <a:ea typeface="Calibri"/>
                          <a:cs typeface="Times New Roman" pitchFamily="18" charset="0"/>
                        </a:rPr>
                        <a:t>oʹllashish</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Infektsion va boshqa oʹta xavfli kasalliklarning tarqalishi</a:t>
                      </a:r>
                      <a:r>
                        <a:rPr lang="ru-RU" sz="1400" dirty="0">
                          <a:latin typeface="Times New Roman" pitchFamily="18" charset="0"/>
                          <a:ea typeface="Calibri"/>
                          <a:cs typeface="Times New Roman" pitchFamily="18" charset="0"/>
                        </a:rPr>
                        <a:t>; </a:t>
                      </a:r>
                      <a:r>
                        <a:rPr lang="en-US" sz="1400" dirty="0" err="1">
                          <a:latin typeface="Times New Roman" pitchFamily="18" charset="0"/>
                          <a:ea typeface="Calibri"/>
                          <a:cs typeface="Times New Roman" pitchFamily="18" charset="0"/>
                        </a:rPr>
                        <a:t>Tabiiyvatexnogenxarakterliofatlar</a:t>
                      </a:r>
                      <a:r>
                        <a:rPr lang="ru-RU" sz="1400" dirty="0">
                          <a:latin typeface="Times New Roman" pitchFamily="18" charset="0"/>
                          <a:ea typeface="Calibri"/>
                          <a:cs typeface="Times New Roman" pitchFamily="18" charset="0"/>
                        </a:rPr>
                        <a:t>.</a:t>
                      </a:r>
                    </a:p>
                  </a:txBody>
                  <a:tcPr marL="68580" marR="68580" marT="0" marB="0"/>
                </a:tc>
              </a:tr>
              <a:tr h="1833429">
                <a:tc>
                  <a:txBody>
                    <a:bodyPr/>
                    <a:lstStyle/>
                    <a:p>
                      <a:pPr algn="ctr">
                        <a:lnSpc>
                          <a:spcPct val="115000"/>
                        </a:lnSpc>
                        <a:spcAft>
                          <a:spcPts val="0"/>
                        </a:spcAft>
                      </a:pPr>
                      <a:r>
                        <a:rPr lang="en-US" sz="1300" dirty="0">
                          <a:latin typeface="Times New Roman"/>
                          <a:ea typeface="Calibri"/>
                          <a:cs typeface="Times New Roman"/>
                        </a:rPr>
                        <a:t>3</a:t>
                      </a:r>
                      <a:endParaRPr lang="ru-RU" sz="1100" dirty="0">
                        <a:latin typeface="Calibri"/>
                        <a:ea typeface="Calibri"/>
                        <a:cs typeface="Times New Roman"/>
                      </a:endParaRPr>
                    </a:p>
                  </a:txBody>
                  <a:tcPr marL="68580" marR="68580" marT="0" marB="0" anchor="ctr"/>
                </a:tc>
                <a:tc>
                  <a:txBody>
                    <a:bodyPr/>
                    <a:lstStyle/>
                    <a:p>
                      <a:pPr algn="ctr">
                        <a:lnSpc>
                          <a:spcPct val="115000"/>
                        </a:lnSpc>
                        <a:spcAft>
                          <a:spcPts val="0"/>
                        </a:spcAft>
                      </a:pPr>
                      <a:r>
                        <a:rPr lang="en-US" sz="1300" dirty="0" err="1">
                          <a:latin typeface="Times New Roman"/>
                          <a:ea typeface="Calibri"/>
                          <a:cs typeface="Times New Roman"/>
                        </a:rPr>
                        <a:t>Milliy</a:t>
                      </a:r>
                      <a:endParaRPr lang="ru-RU" sz="1100" dirty="0">
                        <a:latin typeface="Calibri"/>
                        <a:ea typeface="Calibri"/>
                        <a:cs typeface="Times New Roman"/>
                      </a:endParaRPr>
                    </a:p>
                  </a:txBody>
                  <a:tcPr marL="68580" marR="68580" marT="0" marB="0" anchor="ctr"/>
                </a:tc>
                <a:tc>
                  <a:txBody>
                    <a:bodyPr/>
                    <a:lstStyle/>
                    <a:p>
                      <a:pPr algn="just">
                        <a:lnSpc>
                          <a:spcPct val="150000"/>
                        </a:lnSpc>
                        <a:spcAft>
                          <a:spcPts val="0"/>
                        </a:spcAft>
                      </a:pPr>
                      <a:r>
                        <a:rPr lang="en-US" sz="1400" dirty="0" err="1">
                          <a:latin typeface="Times New Roman" pitchFamily="18" charset="0"/>
                          <a:ea typeface="Calibri"/>
                          <a:cs typeface="Times New Roman" pitchFamily="18" charset="0"/>
                        </a:rPr>
                        <a:t>Suvresurslarining</a:t>
                      </a:r>
                      <a:r>
                        <a:rPr lang="uz-Cyrl-UZ" sz="1400" dirty="0">
                          <a:latin typeface="Times New Roman" pitchFamily="18" charset="0"/>
                          <a:ea typeface="Calibri"/>
                          <a:cs typeface="Times New Roman" pitchFamily="18" charset="0"/>
                        </a:rPr>
                        <a:t> e</a:t>
                      </a:r>
                      <a:r>
                        <a:rPr lang="en-US" sz="1400" dirty="0" err="1">
                          <a:latin typeface="Times New Roman" pitchFamily="18" charset="0"/>
                          <a:ea typeface="Calibri"/>
                          <a:cs typeface="Times New Roman" pitchFamily="18" charset="0"/>
                        </a:rPr>
                        <a:t>tishmovchiligi</a:t>
                      </a:r>
                      <a:r>
                        <a:rPr lang="uz-Cyrl-UZ" sz="1400" dirty="0">
                          <a:latin typeface="Times New Roman" pitchFamily="18" charset="0"/>
                          <a:ea typeface="Calibri"/>
                          <a:cs typeface="Times New Roman" pitchFamily="18" charset="0"/>
                        </a:rPr>
                        <a:t>va </a:t>
                      </a:r>
                      <a:r>
                        <a:rPr lang="en-US" sz="1400" dirty="0" err="1">
                          <a:latin typeface="Times New Roman" pitchFamily="18" charset="0"/>
                          <a:ea typeface="Calibri"/>
                          <a:cs typeface="Times New Roman" pitchFamily="18" charset="0"/>
                        </a:rPr>
                        <a:t>ifloslanganligi</a:t>
                      </a:r>
                      <a:r>
                        <a:rPr lang="ru-RU" sz="1400" dirty="0">
                          <a:latin typeface="Times New Roman" pitchFamily="18" charset="0"/>
                          <a:ea typeface="Calibri"/>
                          <a:cs typeface="Times New Roman" pitchFamily="18" charset="0"/>
                        </a:rPr>
                        <a:t>; </a:t>
                      </a:r>
                      <a:r>
                        <a:rPr lang="en-US" sz="1400" dirty="0">
                          <a:latin typeface="Times New Roman" pitchFamily="18" charset="0"/>
                          <a:ea typeface="Calibri"/>
                          <a:cs typeface="Times New Roman" pitchFamily="18" charset="0"/>
                        </a:rPr>
                        <a:t>A</a:t>
                      </a:r>
                      <a:r>
                        <a:rPr lang="uz-Cyrl-UZ" sz="1400" dirty="0">
                          <a:latin typeface="Times New Roman" pitchFamily="18" charset="0"/>
                          <a:ea typeface="Calibri"/>
                          <a:cs typeface="Times New Roman" pitchFamily="18" charset="0"/>
                        </a:rPr>
                        <a:t>h</a:t>
                      </a:r>
                      <a:r>
                        <a:rPr lang="en-US" sz="1400" dirty="0">
                          <a:latin typeface="Times New Roman" pitchFamily="18" charset="0"/>
                          <a:ea typeface="Calibri"/>
                          <a:cs typeface="Times New Roman" pitchFamily="18" charset="0"/>
                        </a:rPr>
                        <a:t>o</a:t>
                      </a:r>
                      <a:r>
                        <a:rPr lang="ru-RU" sz="1400" dirty="0">
                          <a:latin typeface="Times New Roman" pitchFamily="18" charset="0"/>
                          <a:ea typeface="Calibri"/>
                          <a:cs typeface="Times New Roman" pitchFamily="18" charset="0"/>
                        </a:rPr>
                        <a:t>- </a:t>
                      </a:r>
                      <a:r>
                        <a:rPr lang="en-US" sz="1400" dirty="0" err="1">
                          <a:latin typeface="Times New Roman" pitchFamily="18" charset="0"/>
                          <a:ea typeface="Calibri"/>
                          <a:cs typeface="Times New Roman" pitchFamily="18" charset="0"/>
                        </a:rPr>
                        <a:t>lini</a:t>
                      </a:r>
                      <a:r>
                        <a:rPr lang="uz-Cyrl-UZ" sz="1400" dirty="0">
                          <a:latin typeface="Times New Roman" pitchFamily="18" charset="0"/>
                          <a:ea typeface="Calibri"/>
                          <a:cs typeface="Times New Roman" pitchFamily="18" charset="0"/>
                        </a:rPr>
                        <a:t>ng </a:t>
                      </a:r>
                      <a:r>
                        <a:rPr lang="en-US" sz="1400" dirty="0" err="1">
                          <a:latin typeface="Times New Roman" pitchFamily="18" charset="0"/>
                          <a:ea typeface="Calibri"/>
                          <a:cs typeface="Times New Roman" pitchFamily="18" charset="0"/>
                        </a:rPr>
                        <a:t>ichimliksuvbilanta</a:t>
                      </a:r>
                      <a:r>
                        <a:rPr lang="ru-RU" sz="1400" dirty="0">
                          <a:latin typeface="Times New Roman" pitchFamily="18" charset="0"/>
                          <a:ea typeface="Calibri"/>
                          <a:cs typeface="Times New Roman" pitchFamily="18" charset="0"/>
                        </a:rPr>
                        <a:t>ʹ</a:t>
                      </a:r>
                      <a:r>
                        <a:rPr lang="en-US" sz="1400" dirty="0" err="1">
                          <a:latin typeface="Times New Roman" pitchFamily="18" charset="0"/>
                          <a:ea typeface="Calibri"/>
                          <a:cs typeface="Times New Roman" pitchFamily="18" charset="0"/>
                        </a:rPr>
                        <a:t>minlanganligidarajasi</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 Surilma va sel-toshqin hodisalari</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Havoning ifloslanishi</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Bioxilma-xillikni asrash</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Aholi salomatligining yomon</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lashuvi</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Falokatlar va ofatlar</a:t>
                      </a:r>
                      <a:r>
                        <a:rPr lang="ru-RU" sz="1400" dirty="0">
                          <a:latin typeface="Times New Roman" pitchFamily="18" charset="0"/>
                          <a:ea typeface="Calibri"/>
                          <a:cs typeface="Times New Roman" pitchFamily="18" charset="0"/>
                        </a:rPr>
                        <a:t>; </a:t>
                      </a:r>
                      <a:r>
                        <a:rPr lang="en-US" sz="1400" dirty="0" err="1">
                          <a:latin typeface="Times New Roman" pitchFamily="18" charset="0"/>
                          <a:ea typeface="Calibri"/>
                          <a:cs typeface="Times New Roman" pitchFamily="18" charset="0"/>
                        </a:rPr>
                        <a:t>Tabiiyresurslar</a:t>
                      </a:r>
                      <a:r>
                        <a:rPr lang="uz-Cyrl-UZ" sz="1400" dirty="0">
                          <a:latin typeface="Times New Roman" pitchFamily="18" charset="0"/>
                          <a:ea typeface="Calibri"/>
                          <a:cs typeface="Times New Roman" pitchFamily="18" charset="0"/>
                        </a:rPr>
                        <a:t>dan nooqilona foydalanish</a:t>
                      </a:r>
                      <a:r>
                        <a:rPr lang="ru-RU" sz="1400" dirty="0">
                          <a:latin typeface="Times New Roman" pitchFamily="18" charset="0"/>
                          <a:ea typeface="Calibri"/>
                          <a:cs typeface="Times New Roman" pitchFamily="18" charset="0"/>
                        </a:rPr>
                        <a:t>; </a:t>
                      </a:r>
                      <a:r>
                        <a:rPr lang="uz-Cyrl-UZ" sz="1400" dirty="0">
                          <a:latin typeface="Times New Roman" pitchFamily="18" charset="0"/>
                          <a:ea typeface="Calibri"/>
                          <a:cs typeface="Times New Roman" pitchFamily="18" charset="0"/>
                        </a:rPr>
                        <a:t>Sanoat va maishiy chiqindilar</a:t>
                      </a:r>
                      <a:r>
                        <a:rPr lang="ru-RU" sz="1400" dirty="0">
                          <a:latin typeface="Times New Roman" pitchFamily="18" charset="0"/>
                          <a:ea typeface="Calibri"/>
                          <a:cs typeface="Times New Roman" pitchFamily="18" charset="0"/>
                        </a:rPr>
                        <a:t>.</a:t>
                      </a:r>
                    </a:p>
                  </a:txBody>
                  <a:tcPr marL="68580" marR="68580" marT="0" marB="0"/>
                </a:tc>
              </a:tr>
              <a:tr h="874086">
                <a:tc>
                  <a:txBody>
                    <a:bodyPr/>
                    <a:lstStyle/>
                    <a:p>
                      <a:pPr algn="ctr">
                        <a:lnSpc>
                          <a:spcPct val="115000"/>
                        </a:lnSpc>
                        <a:spcAft>
                          <a:spcPts val="0"/>
                        </a:spcAft>
                      </a:pPr>
                      <a:r>
                        <a:rPr lang="en-US" sz="1300" dirty="0">
                          <a:latin typeface="Times New Roman"/>
                          <a:ea typeface="Calibri"/>
                          <a:cs typeface="Times New Roman"/>
                        </a:rPr>
                        <a:t>4</a:t>
                      </a:r>
                      <a:endParaRPr lang="ru-RU" sz="1100" dirty="0">
                        <a:latin typeface="Calibri"/>
                        <a:ea typeface="Calibri"/>
                        <a:cs typeface="Times New Roman"/>
                      </a:endParaRPr>
                    </a:p>
                  </a:txBody>
                  <a:tcPr marL="68580" marR="68580" marT="0" marB="0" anchor="ctr"/>
                </a:tc>
                <a:tc>
                  <a:txBody>
                    <a:bodyPr/>
                    <a:lstStyle/>
                    <a:p>
                      <a:pPr algn="ctr">
                        <a:lnSpc>
                          <a:spcPct val="115000"/>
                        </a:lnSpc>
                        <a:spcAft>
                          <a:spcPts val="0"/>
                        </a:spcAft>
                      </a:pPr>
                      <a:r>
                        <a:rPr lang="en-US" sz="1300" dirty="0" err="1">
                          <a:latin typeface="Times New Roman"/>
                          <a:ea typeface="Calibri"/>
                          <a:cs typeface="Times New Roman"/>
                        </a:rPr>
                        <a:t>Mahalliy</a:t>
                      </a:r>
                      <a:endParaRPr lang="ru-RU" sz="1100" dirty="0">
                        <a:latin typeface="Calibri"/>
                        <a:ea typeface="Calibri"/>
                        <a:cs typeface="Times New Roman"/>
                      </a:endParaRPr>
                    </a:p>
                  </a:txBody>
                  <a:tcPr marL="68580" marR="68580" marT="0" marB="0" anchor="ctr"/>
                </a:tc>
                <a:tc>
                  <a:txBody>
                    <a:bodyPr/>
                    <a:lstStyle/>
                    <a:p>
                      <a:pPr algn="just">
                        <a:lnSpc>
                          <a:spcPct val="150000"/>
                        </a:lnSpc>
                        <a:spcAft>
                          <a:spcPts val="0"/>
                        </a:spcAft>
                      </a:pPr>
                      <a:r>
                        <a:rPr lang="uz-Cyrl-UZ" sz="1400" dirty="0">
                          <a:latin typeface="Times New Roman" pitchFamily="18" charset="0"/>
                          <a:ea typeface="Calibri"/>
                          <a:cs typeface="Times New Roman" pitchFamily="18" charset="0"/>
                        </a:rPr>
                        <a:t>Alohida hududlar</a:t>
                      </a:r>
                      <a:r>
                        <a:rPr lang="en-US" sz="1400" dirty="0" err="1">
                          <a:latin typeface="Times New Roman" pitchFamily="18" charset="0"/>
                          <a:ea typeface="Calibri"/>
                          <a:cs typeface="Times New Roman" pitchFamily="18" charset="0"/>
                        </a:rPr>
                        <a:t>ning</a:t>
                      </a:r>
                      <a:r>
                        <a:rPr lang="en-US" sz="1400" dirty="0">
                          <a:latin typeface="Times New Roman" pitchFamily="18" charset="0"/>
                          <a:ea typeface="Calibri"/>
                          <a:cs typeface="Times New Roman" pitchFamily="18" charset="0"/>
                        </a:rPr>
                        <a:t> </a:t>
                      </a:r>
                      <a:r>
                        <a:rPr lang="en-US" sz="1400" dirty="0" err="1">
                          <a:latin typeface="Times New Roman" pitchFamily="18" charset="0"/>
                          <a:ea typeface="Calibri"/>
                          <a:cs typeface="Times New Roman" pitchFamily="18" charset="0"/>
                        </a:rPr>
                        <a:t>radioaktiv</a:t>
                      </a:r>
                      <a:r>
                        <a:rPr lang="en-US" sz="1400" dirty="0">
                          <a:latin typeface="Times New Roman" pitchFamily="18" charset="0"/>
                          <a:ea typeface="Calibri"/>
                          <a:cs typeface="Times New Roman" pitchFamily="18" charset="0"/>
                        </a:rPr>
                        <a:t> </a:t>
                      </a:r>
                      <a:r>
                        <a:rPr lang="en-US" sz="1400" dirty="0" err="1">
                          <a:latin typeface="Times New Roman" pitchFamily="18" charset="0"/>
                          <a:ea typeface="Calibri"/>
                          <a:cs typeface="Times New Roman" pitchFamily="18" charset="0"/>
                        </a:rPr>
                        <a:t>ifloslanishi</a:t>
                      </a:r>
                      <a:r>
                        <a:rPr lang="en-US" sz="1400" dirty="0">
                          <a:latin typeface="Times New Roman" pitchFamily="18" charset="0"/>
                          <a:ea typeface="Calibri"/>
                          <a:cs typeface="Times New Roman" pitchFamily="18" charset="0"/>
                        </a:rPr>
                        <a:t>; </a:t>
                      </a:r>
                      <a:r>
                        <a:rPr lang="en-US" sz="1400" dirty="0" err="1">
                          <a:latin typeface="Times New Roman" pitchFamily="18" charset="0"/>
                          <a:ea typeface="Calibri"/>
                          <a:cs typeface="Times New Roman" pitchFamily="18" charset="0"/>
                        </a:rPr>
                        <a:t>Yer</a:t>
                      </a:r>
                      <a:r>
                        <a:rPr lang="en-US" sz="1400" dirty="0">
                          <a:latin typeface="Times New Roman" pitchFamily="18" charset="0"/>
                          <a:ea typeface="Calibri"/>
                          <a:cs typeface="Times New Roman" pitchFamily="18" charset="0"/>
                        </a:rPr>
                        <a:t> </a:t>
                      </a:r>
                      <a:r>
                        <a:rPr lang="en-US" sz="1400" dirty="0" err="1">
                          <a:latin typeface="Times New Roman" pitchFamily="18" charset="0"/>
                          <a:ea typeface="Calibri"/>
                          <a:cs typeface="Times New Roman" pitchFamily="18" charset="0"/>
                        </a:rPr>
                        <a:t>osti</a:t>
                      </a:r>
                      <a:r>
                        <a:rPr lang="en-US" sz="1400" dirty="0">
                          <a:latin typeface="Times New Roman" pitchFamily="18" charset="0"/>
                          <a:ea typeface="Calibri"/>
                          <a:cs typeface="Times New Roman" pitchFamily="18" charset="0"/>
                        </a:rPr>
                        <a:t> </a:t>
                      </a:r>
                      <a:r>
                        <a:rPr lang="en-US" sz="1400" dirty="0" err="1">
                          <a:latin typeface="Times New Roman" pitchFamily="18" charset="0"/>
                          <a:ea typeface="Calibri"/>
                          <a:cs typeface="Times New Roman" pitchFamily="18" charset="0"/>
                        </a:rPr>
                        <a:t>suvlarining</a:t>
                      </a:r>
                      <a:r>
                        <a:rPr lang="en-US" sz="1400" dirty="0">
                          <a:latin typeface="Times New Roman" pitchFamily="18" charset="0"/>
                          <a:ea typeface="Calibri"/>
                          <a:cs typeface="Times New Roman" pitchFamily="18" charset="0"/>
                        </a:rPr>
                        <a:t> </a:t>
                      </a:r>
                      <a:r>
                        <a:rPr lang="en-US" sz="1400" dirty="0" err="1">
                          <a:latin typeface="Times New Roman" pitchFamily="18" charset="0"/>
                          <a:ea typeface="Calibri"/>
                          <a:cs typeface="Times New Roman" pitchFamily="18" charset="0"/>
                        </a:rPr>
                        <a:t>ifloslanishi</a:t>
                      </a:r>
                      <a:r>
                        <a:rPr lang="en-US" sz="1400" dirty="0">
                          <a:latin typeface="Times New Roman" pitchFamily="18" charset="0"/>
                          <a:ea typeface="Calibri"/>
                          <a:cs typeface="Times New Roman" pitchFamily="18" charset="0"/>
                        </a:rPr>
                        <a:t>.</a:t>
                      </a:r>
                      <a:endParaRPr lang="ru-RU" sz="14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928670"/>
            <a:ext cx="8229600" cy="1071570"/>
          </a:xfrm>
        </p:spPr>
        <p:txBody>
          <a:bodyPr>
            <a:normAutofit/>
          </a:bodyPr>
          <a:lstStyle/>
          <a:p>
            <a:pPr algn="ctr"/>
            <a:r>
              <a:rPr lang="en-US" sz="2800" b="1" dirty="0" err="1" smtClean="0">
                <a:latin typeface="Times New Roman" pitchFamily="18" charset="0"/>
                <a:cs typeface="Times New Roman" pitchFamily="18" charset="0"/>
              </a:rPr>
              <a:t>Hozirgi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vaqtda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tabiatni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muhofaza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qilish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sohasidagi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hamkorlikning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ikki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asosiy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shakli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ajratiladi</a:t>
            </a:r>
            <a:r>
              <a:rPr lang="en-US" sz="2800" b="1" dirty="0" smtClean="0">
                <a:latin typeface="Times New Roman" pitchFamily="18" charset="0"/>
                <a:cs typeface="Times New Roman" pitchFamily="18" charset="0"/>
              </a:rPr>
              <a:t>:</a:t>
            </a:r>
            <a:endParaRPr lang="ru-RU" sz="2800" b="1"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algn="just">
              <a:lnSpc>
                <a:spcPct val="150000"/>
              </a:lnSpc>
              <a:buNone/>
            </a:pPr>
            <a:r>
              <a:rPr lang="en-US" dirty="0" smtClean="0"/>
              <a:t>1. </a:t>
            </a:r>
            <a:r>
              <a:rPr lang="en-US" dirty="0" err="1" smtClean="0"/>
              <a:t>Atrof-muhitni</a:t>
            </a:r>
            <a:r>
              <a:rPr lang="en-US" dirty="0" smtClean="0"/>
              <a:t> </a:t>
            </a:r>
            <a:r>
              <a:rPr lang="en-US" dirty="0" err="1" smtClean="0"/>
              <a:t>muhofaza</a:t>
            </a:r>
            <a:r>
              <a:rPr lang="en-US" dirty="0" smtClean="0"/>
              <a:t> </a:t>
            </a:r>
            <a:r>
              <a:rPr lang="en-US" dirty="0" err="1" smtClean="0"/>
              <a:t>qilish</a:t>
            </a:r>
            <a:r>
              <a:rPr lang="en-US" dirty="0" smtClean="0"/>
              <a:t> </a:t>
            </a:r>
            <a:r>
              <a:rPr lang="en-US" dirty="0" err="1" smtClean="0"/>
              <a:t>va</a:t>
            </a:r>
            <a:r>
              <a:rPr lang="en-US" dirty="0" smtClean="0"/>
              <a:t> </a:t>
            </a:r>
            <a:r>
              <a:rPr lang="en-US" dirty="0" err="1" smtClean="0"/>
              <a:t>resurslardan</a:t>
            </a:r>
            <a:r>
              <a:rPr lang="en-US" dirty="0" smtClean="0"/>
              <a:t> </a:t>
            </a:r>
            <a:r>
              <a:rPr lang="en-US" dirty="0" err="1" smtClean="0"/>
              <a:t>oqilona</a:t>
            </a:r>
            <a:r>
              <a:rPr lang="en-US" dirty="0" smtClean="0"/>
              <a:t> </a:t>
            </a:r>
            <a:r>
              <a:rPr lang="en-US" dirty="0" err="1" smtClean="0"/>
              <a:t>foyda</a:t>
            </a:r>
            <a:r>
              <a:rPr lang="en-US" dirty="0" smtClean="0"/>
              <a:t>- </a:t>
            </a:r>
            <a:r>
              <a:rPr lang="en-US" dirty="0" err="1" smtClean="0"/>
              <a:t>lanishga</a:t>
            </a:r>
            <a:r>
              <a:rPr lang="en-US" dirty="0" smtClean="0"/>
              <a:t> </a:t>
            </a:r>
            <a:r>
              <a:rPr lang="en-US" dirty="0" err="1" smtClean="0"/>
              <a:t>qaratilgan</a:t>
            </a:r>
            <a:r>
              <a:rPr lang="en-US" dirty="0" smtClean="0"/>
              <a:t> </a:t>
            </a:r>
            <a:r>
              <a:rPr lang="en-US" dirty="0" err="1" smtClean="0"/>
              <a:t>ikki</a:t>
            </a:r>
            <a:r>
              <a:rPr lang="en-US" dirty="0" smtClean="0"/>
              <a:t> </a:t>
            </a:r>
            <a:r>
              <a:rPr lang="en-US" dirty="0" err="1" smtClean="0"/>
              <a:t>tomonlama</a:t>
            </a:r>
            <a:r>
              <a:rPr lang="en-US" dirty="0" smtClean="0"/>
              <a:t> </a:t>
            </a:r>
            <a:r>
              <a:rPr lang="en-US" dirty="0" err="1" smtClean="0"/>
              <a:t>va</a:t>
            </a:r>
            <a:r>
              <a:rPr lang="en-US" dirty="0" smtClean="0"/>
              <a:t> </a:t>
            </a:r>
            <a:r>
              <a:rPr lang="en-US" dirty="0" err="1" smtClean="0"/>
              <a:t>koʹp</a:t>
            </a:r>
            <a:r>
              <a:rPr lang="en-US" dirty="0" smtClean="0"/>
              <a:t>  </a:t>
            </a:r>
            <a:r>
              <a:rPr lang="en-US" dirty="0" err="1" smtClean="0"/>
              <a:t>tomonlama</a:t>
            </a:r>
            <a:r>
              <a:rPr lang="en-US" dirty="0" smtClean="0"/>
              <a:t> </a:t>
            </a:r>
            <a:r>
              <a:rPr lang="en-US" dirty="0" err="1" smtClean="0"/>
              <a:t>shartnoma</a:t>
            </a:r>
            <a:r>
              <a:rPr lang="en-US" dirty="0" smtClean="0"/>
              <a:t> </a:t>
            </a:r>
            <a:r>
              <a:rPr lang="en-US" dirty="0" err="1" smtClean="0"/>
              <a:t>va</a:t>
            </a:r>
            <a:r>
              <a:rPr lang="en-US" dirty="0" smtClean="0"/>
              <a:t> </a:t>
            </a:r>
            <a:r>
              <a:rPr lang="en-US" dirty="0" err="1" smtClean="0"/>
              <a:t>konventsiyalar</a:t>
            </a:r>
            <a:r>
              <a:rPr lang="en-US" dirty="0" smtClean="0"/>
              <a:t>; </a:t>
            </a:r>
            <a:endParaRPr lang="ru-RU" dirty="0" smtClean="0"/>
          </a:p>
          <a:p>
            <a:pPr algn="just">
              <a:lnSpc>
                <a:spcPct val="150000"/>
              </a:lnSpc>
              <a:buNone/>
            </a:pPr>
            <a:r>
              <a:rPr lang="en-US" dirty="0" smtClean="0"/>
              <a:t>2</a:t>
            </a:r>
            <a:r>
              <a:rPr lang="en-US" dirty="0" smtClean="0"/>
              <a:t>. </a:t>
            </a:r>
            <a:r>
              <a:rPr lang="en-US" dirty="0" err="1" smtClean="0"/>
              <a:t>Xalqaro</a:t>
            </a:r>
            <a:r>
              <a:rPr lang="en-US" dirty="0" smtClean="0"/>
              <a:t> </a:t>
            </a:r>
            <a:r>
              <a:rPr lang="en-US" dirty="0" err="1" smtClean="0"/>
              <a:t>ekologik</a:t>
            </a:r>
            <a:r>
              <a:rPr lang="en-US" dirty="0" smtClean="0"/>
              <a:t>  </a:t>
            </a:r>
            <a:r>
              <a:rPr lang="en-US" dirty="0" err="1" smtClean="0"/>
              <a:t>tashkilotlar</a:t>
            </a:r>
            <a:r>
              <a:rPr lang="en-US" dirty="0" smtClean="0"/>
              <a:t> </a:t>
            </a:r>
            <a:r>
              <a:rPr lang="en-US" dirty="0" err="1" smtClean="0"/>
              <a:t>faoliyati</a:t>
            </a:r>
            <a:r>
              <a:rPr lang="en-US" dirty="0" smtClean="0"/>
              <a:t>.</a:t>
            </a:r>
            <a:endParaRPr lang="ru-RU" dirty="0" smtClean="0"/>
          </a:p>
          <a:p>
            <a:pPr>
              <a:buNone/>
            </a:pP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860180"/>
          </a:xfrm>
        </p:spPr>
        <p:txBody>
          <a:bodyPr>
            <a:normAutofit/>
          </a:bodyPr>
          <a:lstStyle/>
          <a:p>
            <a:pPr algn="just">
              <a:lnSpc>
                <a:spcPct val="150000"/>
              </a:lnSpc>
              <a:buNone/>
            </a:pP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Atrof</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muhitni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muhofaza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qilish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sohasida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hamkorlik</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turli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dav­lat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nodavlat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tashkilotlari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faoliyatida</a:t>
            </a:r>
            <a:r>
              <a:rPr lang="en-US" sz="3000" dirty="0" smtClean="0">
                <a:latin typeface="Times New Roman" pitchFamily="18" charset="0"/>
                <a:cs typeface="Times New Roman" pitchFamily="18" charset="0"/>
              </a:rPr>
              <a:t> ham </a:t>
            </a:r>
            <a:r>
              <a:rPr lang="en-US" sz="3000" dirty="0" err="1" smtClean="0">
                <a:latin typeface="Times New Roman" pitchFamily="18" charset="0"/>
                <a:cs typeface="Times New Roman" pitchFamily="18" charset="0"/>
              </a:rPr>
              <a:t>amalga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oshiriladi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Bunday</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hamkorlik</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maqsadlari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tuzilishi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faoliyati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bilan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farqlanadi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hamkorlik</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xarakteriga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koʹra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ikki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tomonlama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yoki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koʹp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tomonlama</a:t>
            </a:r>
            <a:r>
              <a:rPr lang="en-US" sz="3000" dirty="0" smtClean="0">
                <a:latin typeface="Times New Roman" pitchFamily="18" charset="0"/>
                <a:cs typeface="Times New Roman" pitchFamily="18" charset="0"/>
              </a:rPr>
              <a:t>, regional </a:t>
            </a:r>
            <a:r>
              <a:rPr lang="en-US" sz="3000" dirty="0" err="1" smtClean="0">
                <a:latin typeface="Times New Roman" pitchFamily="18" charset="0"/>
                <a:cs typeface="Times New Roman" pitchFamily="18" charset="0"/>
              </a:rPr>
              <a:t>va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subregional</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boʹlishi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mumkin</a:t>
            </a:r>
            <a:r>
              <a:rPr lang="en-US" sz="3000" dirty="0" smtClean="0">
                <a:latin typeface="Times New Roman" pitchFamily="18" charset="0"/>
                <a:cs typeface="Times New Roman" pitchFamily="18" charset="0"/>
              </a:rPr>
              <a:t>.</a:t>
            </a:r>
          </a:p>
          <a:p>
            <a:endParaRPr lang="ru-RU" dirty="0"/>
          </a:p>
        </p:txBody>
      </p:sp>
      <p:pic>
        <p:nvPicPr>
          <p:cNvPr id="4" name="Рисунок 3"/>
          <p:cNvPicPr/>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6500826" y="4929198"/>
            <a:ext cx="1677309" cy="15404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14422"/>
            <a:ext cx="8229600" cy="5360114"/>
          </a:xfrm>
        </p:spPr>
        <p:txBody>
          <a:bodyPr/>
          <a:lstStyle/>
          <a:p>
            <a:pPr algn="just">
              <a:lnSpc>
                <a:spcPct val="150000"/>
              </a:lnSpc>
              <a:buNone/>
            </a:pPr>
            <a:r>
              <a:rPr lang="en-US" sz="3200" dirty="0" smtClean="0">
                <a:latin typeface="Times New Roman" pitchFamily="18" charset="0"/>
                <a:cs typeface="Times New Roman" pitchFamily="18" charset="0"/>
              </a:rPr>
              <a:t>		BMT </a:t>
            </a:r>
            <a:r>
              <a:rPr lang="en-US" sz="3200" dirty="0" err="1" smtClean="0">
                <a:latin typeface="Times New Roman" pitchFamily="18" charset="0"/>
                <a:cs typeface="Times New Roman" pitchFamily="18" charset="0"/>
              </a:rPr>
              <a:t>atrof</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muhit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muhofazasi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masalalariga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katta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ahamiyat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berib</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kelmoqda</a:t>
            </a:r>
            <a:r>
              <a:rPr lang="en-US" sz="3200" dirty="0" smtClean="0">
                <a:latin typeface="Times New Roman" pitchFamily="18" charset="0"/>
                <a:cs typeface="Times New Roman" pitchFamily="18" charset="0"/>
              </a:rPr>
              <a:t>. </a:t>
            </a:r>
            <a:endParaRPr lang="ru-RU" sz="3200" dirty="0" smtClean="0">
              <a:latin typeface="Times New Roman" pitchFamily="18" charset="0"/>
              <a:cs typeface="Times New Roman" pitchFamily="18" charset="0"/>
            </a:endParaRPr>
          </a:p>
          <a:p>
            <a:pPr algn="just">
              <a:lnSpc>
                <a:spcPct val="150000"/>
              </a:lnSpc>
              <a:buNone/>
            </a:pP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BMTning</a:t>
            </a:r>
            <a:r>
              <a:rPr lang="en-US" sz="3200" dirty="0" smtClean="0">
                <a:latin typeface="Times New Roman" pitchFamily="18" charset="0"/>
                <a:cs typeface="Times New Roman" pitchFamily="18" charset="0"/>
              </a:rPr>
              <a:t> 1972-yilda </a:t>
            </a:r>
            <a:r>
              <a:rPr lang="en-US" sz="3200" dirty="0" err="1" smtClean="0">
                <a:latin typeface="Times New Roman" pitchFamily="18" charset="0"/>
                <a:cs typeface="Times New Roman" pitchFamily="18" charset="0"/>
              </a:rPr>
              <a:t>tuzilgan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atrof</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muhit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boʹyicha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maxsus</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dasturi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YuNEP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xalqaro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hamkorlikni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amalga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oshirishda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muhim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roʹl</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oʹynaydi</a:t>
            </a:r>
            <a:r>
              <a:rPr lang="en-US" sz="3200" dirty="0" smtClean="0">
                <a:latin typeface="Times New Roman" pitchFamily="18" charset="0"/>
                <a:cs typeface="Times New Roman" pitchFamily="18" charset="0"/>
              </a:rPr>
              <a:t>. </a:t>
            </a:r>
            <a:endParaRPr lang="ru-RU" sz="3200" dirty="0" smtClean="0">
              <a:latin typeface="Times New Roman" pitchFamily="18" charset="0"/>
              <a:cs typeface="Times New Roman" pitchFamily="18" charset="0"/>
            </a:endParaRPr>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931618"/>
          </a:xfrm>
        </p:spPr>
        <p:txBody>
          <a:bodyPr>
            <a:normAutofit fontScale="77500" lnSpcReduction="20000"/>
          </a:bodyPr>
          <a:lstStyle/>
          <a:p>
            <a:pPr algn="just">
              <a:lnSpc>
                <a:spcPct val="160000"/>
              </a:lnSpc>
              <a:buNone/>
            </a:pPr>
            <a:r>
              <a:rPr lang="en-US" dirty="0" smtClean="0"/>
              <a:t>	</a:t>
            </a:r>
            <a:r>
              <a:rPr lang="en-US" dirty="0" smtClean="0"/>
              <a:t>	</a:t>
            </a:r>
            <a:r>
              <a:rPr lang="en-US" dirty="0" err="1"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ʹzbekistonning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ekologiya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sohasidagi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xalqaro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hamkorligi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Oʹzbekiston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Respublikasining</a:t>
            </a:r>
            <a:r>
              <a:rPr lang="en-US" dirty="0" smtClean="0">
                <a:latin typeface="Times New Roman" pitchFamily="18" charset="0"/>
                <a:cs typeface="Times New Roman" pitchFamily="18" charset="0"/>
              </a:rPr>
              <a:t> 1992 </a:t>
            </a:r>
            <a:r>
              <a:rPr lang="en-US" dirty="0" err="1" smtClean="0">
                <a:latin typeface="Times New Roman" pitchFamily="18" charset="0"/>
                <a:cs typeface="Times New Roman" pitchFamily="18" charset="0"/>
              </a:rPr>
              <a:t>yili</a:t>
            </a:r>
            <a:r>
              <a:rPr lang="en-US" dirty="0" smtClean="0">
                <a:latin typeface="Times New Roman" pitchFamily="18" charset="0"/>
                <a:cs typeface="Times New Roman" pitchFamily="18" charset="0"/>
              </a:rPr>
              <a:t> 2 </a:t>
            </a:r>
            <a:r>
              <a:rPr lang="en-US" dirty="0" err="1" smtClean="0">
                <a:latin typeface="Times New Roman" pitchFamily="18" charset="0"/>
                <a:cs typeface="Times New Roman" pitchFamily="18" charset="0"/>
              </a:rPr>
              <a:t>martda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BMTga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huquqli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aʹzo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boʹlishi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ekologiya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sohasidagi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xalqaro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hamkor­lik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keng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yoʹl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ochib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Birinchi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navbatda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Markaziy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Osiyo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davlatlari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oʹrtasidagi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ikki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tomonlama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koʹp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tomonlama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hamkorlikni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rivojlantirish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ahamiyaga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egadir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Ayniqsa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Orolboʹyidagi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ekologik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muammolar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Markaziy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Osiyo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davlatlari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xalqaro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tashkilotlarning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diqqat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markazida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boʹlib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ushbu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yoʹnalishda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tadbirlar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oʹtkazildi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amalga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oshirilmoqda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Orolboʹyi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aholisini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ichimlik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taʹminlash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tibbiy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koʹrsatish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hamkorlikning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masalalaridan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hisoblanadi</a:t>
            </a:r>
            <a:r>
              <a:rPr lang="en-US" dirty="0" smtClean="0"/>
              <a:t>. </a:t>
            </a:r>
            <a:endParaRPr lang="ru-RU" dirty="0" smtClean="0"/>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714375"/>
            <a:ext cx="8229600" cy="5859463"/>
          </a:xfrm>
        </p:spPr>
        <p:txBody>
          <a:bodyPr>
            <a:normAutofit fontScale="85000" lnSpcReduction="10000"/>
          </a:bodyPr>
          <a:lstStyle/>
          <a:p>
            <a:pPr algn="just">
              <a:lnSpc>
                <a:spcPct val="160000"/>
              </a:lnSpc>
              <a:buNone/>
            </a:pP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a:t>
            </a:r>
            <a:r>
              <a:rPr lang="en-US" sz="2600" dirty="0" err="1" smtClean="0">
                <a:latin typeface="Times New Roman" pitchFamily="18" charset="0"/>
                <a:cs typeface="Times New Roman" pitchFamily="18" charset="0"/>
              </a:rPr>
              <a:t>ʹzbekiston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Respublikasi</a:t>
            </a:r>
            <a:r>
              <a:rPr lang="en-US" sz="2600" dirty="0" smtClean="0">
                <a:latin typeface="Times New Roman" pitchFamily="18" charset="0"/>
                <a:cs typeface="Times New Roman" pitchFamily="18" charset="0"/>
              </a:rPr>
              <a:t>: 1985-yilgi </a:t>
            </a:r>
            <a:r>
              <a:rPr lang="en-US" sz="2600" dirty="0" err="1" smtClean="0">
                <a:latin typeface="Times New Roman" pitchFamily="18" charset="0"/>
                <a:cs typeface="Times New Roman" pitchFamily="18" charset="0"/>
              </a:rPr>
              <a:t>ozon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qatlamini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ximoya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qilish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boʹyicha</a:t>
            </a:r>
            <a:r>
              <a:rPr lang="en-US" sz="2600" dirty="0" smtClean="0">
                <a:latin typeface="Times New Roman" pitchFamily="18" charset="0"/>
                <a:cs typeface="Times New Roman" pitchFamily="18" charset="0"/>
              </a:rPr>
              <a:t> Vena </a:t>
            </a:r>
            <a:r>
              <a:rPr lang="en-US" sz="2600" dirty="0" err="1" smtClean="0">
                <a:latin typeface="Times New Roman" pitchFamily="18" charset="0"/>
                <a:cs typeface="Times New Roman" pitchFamily="18" charset="0"/>
              </a:rPr>
              <a:t>konventsiyasi</a:t>
            </a:r>
            <a:r>
              <a:rPr lang="en-US" sz="2600" dirty="0" smtClean="0">
                <a:latin typeface="Times New Roman" pitchFamily="18" charset="0"/>
                <a:cs typeface="Times New Roman" pitchFamily="18" charset="0"/>
              </a:rPr>
              <a:t>, 1987-yilgi </a:t>
            </a:r>
            <a:r>
              <a:rPr lang="en-US" sz="2600" dirty="0" err="1" smtClean="0">
                <a:latin typeface="Times New Roman" pitchFamily="18" charset="0"/>
                <a:cs typeface="Times New Roman" pitchFamily="18" charset="0"/>
              </a:rPr>
              <a:t>ozon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qatlamini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yemiruvchi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birikmalar</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boʹyicha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Bayonnoma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Monreal</a:t>
            </a:r>
            <a:r>
              <a:rPr lang="en-US" sz="2600" dirty="0" smtClean="0">
                <a:latin typeface="Times New Roman" pitchFamily="18" charset="0"/>
                <a:cs typeface="Times New Roman" pitchFamily="18" charset="0"/>
              </a:rPr>
              <a:t>), 1989-yilgi (</a:t>
            </a:r>
            <a:r>
              <a:rPr lang="en-US" sz="2600" dirty="0" err="1" smtClean="0">
                <a:latin typeface="Times New Roman" pitchFamily="18" charset="0"/>
                <a:cs typeface="Times New Roman" pitchFamily="18" charset="0"/>
              </a:rPr>
              <a:t>Bazel</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xavfli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chiqindilarni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chegaralararo</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tashishni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nazorat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qilish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konventsiyasi</a:t>
            </a:r>
            <a:r>
              <a:rPr lang="en-US" sz="2600" dirty="0" smtClean="0">
                <a:latin typeface="Times New Roman" pitchFamily="18" charset="0"/>
                <a:cs typeface="Times New Roman" pitchFamily="18" charset="0"/>
              </a:rPr>
              <a:t>, 1992-yilgi </a:t>
            </a:r>
            <a:r>
              <a:rPr lang="en-US" sz="2600" dirty="0" err="1" smtClean="0">
                <a:latin typeface="Times New Roman" pitchFamily="18" charset="0"/>
                <a:cs typeface="Times New Roman" pitchFamily="18" charset="0"/>
              </a:rPr>
              <a:t>Iqlim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oʹzgarishi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toʹgʹrisidagi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konventsiya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Kioto</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Bayon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nomasi</a:t>
            </a:r>
            <a:r>
              <a:rPr lang="en-US" sz="2600" dirty="0" smtClean="0">
                <a:latin typeface="Times New Roman" pitchFamily="18" charset="0"/>
                <a:cs typeface="Times New Roman" pitchFamily="18" charset="0"/>
              </a:rPr>
              <a:t>(1998), </a:t>
            </a:r>
            <a:r>
              <a:rPr lang="en-US" sz="2600" dirty="0" err="1" smtClean="0">
                <a:latin typeface="Times New Roman" pitchFamily="18" charset="0"/>
                <a:cs typeface="Times New Roman" pitchFamily="18" charset="0"/>
              </a:rPr>
              <a:t>Choʹllashishga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qarshi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kurash</a:t>
            </a:r>
            <a:r>
              <a:rPr lang="en-US" sz="2600" dirty="0" smtClean="0">
                <a:latin typeface="Times New Roman" pitchFamily="18" charset="0"/>
                <a:cs typeface="Times New Roman" pitchFamily="18" charset="0"/>
              </a:rPr>
              <a:t> (1992), </a:t>
            </a:r>
            <a:r>
              <a:rPr lang="en-US" sz="2600" dirty="0" err="1" smtClean="0">
                <a:latin typeface="Times New Roman" pitchFamily="18" charset="0"/>
                <a:cs typeface="Times New Roman" pitchFamily="18" charset="0"/>
              </a:rPr>
              <a:t>Biologik</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xilma-xillikni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saqlash</a:t>
            </a:r>
            <a:r>
              <a:rPr lang="en-US" sz="2600" dirty="0" smtClean="0">
                <a:latin typeface="Times New Roman" pitchFamily="18" charset="0"/>
                <a:cs typeface="Times New Roman" pitchFamily="18" charset="0"/>
              </a:rPr>
              <a:t> (1993) </a:t>
            </a:r>
            <a:r>
              <a:rPr lang="en-US" sz="2600" dirty="0" err="1" smtClean="0">
                <a:latin typeface="Times New Roman" pitchFamily="18" charset="0"/>
                <a:cs typeface="Times New Roman" pitchFamily="18" charset="0"/>
              </a:rPr>
              <a:t>kabi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oʹnga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yaqin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konventsiyalarga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qoʹshilgan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Ushbu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yoʹnalishda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faol</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harakatlar</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amalga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oshirilmoqda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Ekologiya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tabiatni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muhofazasi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sohasidagi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har</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qanday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davlatlararo</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hamkorlik</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ekologik</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vaziyatni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mahalliy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milliy</a:t>
            </a:r>
            <a:r>
              <a:rPr lang="en-US" sz="2600" dirty="0" smtClean="0">
                <a:latin typeface="Times New Roman" pitchFamily="18" charset="0"/>
                <a:cs typeface="Times New Roman" pitchFamily="18" charset="0"/>
              </a:rPr>
              <a:t>, regional </a:t>
            </a:r>
            <a:r>
              <a:rPr lang="en-US" sz="2600" dirty="0" err="1" smtClean="0">
                <a:latin typeface="Times New Roman" pitchFamily="18" charset="0"/>
                <a:cs typeface="Times New Roman" pitchFamily="18" charset="0"/>
              </a:rPr>
              <a:t>va</a:t>
            </a:r>
            <a:r>
              <a:rPr lang="en-US" sz="2600" dirty="0" smtClean="0">
                <a:latin typeface="Times New Roman" pitchFamily="18" charset="0"/>
                <a:cs typeface="Times New Roman" pitchFamily="18" charset="0"/>
              </a:rPr>
              <a:t> global </a:t>
            </a:r>
            <a:r>
              <a:rPr lang="en-US" sz="2600" dirty="0" err="1" smtClean="0">
                <a:latin typeface="Times New Roman" pitchFamily="18" charset="0"/>
                <a:cs typeface="Times New Roman" pitchFamily="18" charset="0"/>
              </a:rPr>
              <a:t>darajada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yaxshilashning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asosidir</a:t>
            </a:r>
            <a:r>
              <a:rPr lang="en-US" sz="2600" dirty="0" smtClean="0">
                <a:latin typeface="Times New Roman" pitchFamily="18" charset="0"/>
                <a:cs typeface="Times New Roman" pitchFamily="18" charset="0"/>
              </a:rPr>
              <a:t>.</a:t>
            </a:r>
            <a:endParaRPr lang="ru-RU" sz="2600" dirty="0" smtClean="0">
              <a:latin typeface="Times New Roman" pitchFamily="18" charset="0"/>
              <a:cs typeface="Times New Roman" pitchFamily="18" charset="0"/>
            </a:endParaRP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14356"/>
            <a:ext cx="8229600" cy="1143008"/>
          </a:xfrm>
        </p:spPr>
        <p:txBody>
          <a:bodyPr>
            <a:normAutofit/>
          </a:bodyPr>
          <a:lstStyle/>
          <a:p>
            <a:pPr algn="ctr"/>
            <a:r>
              <a:rPr lang="en-US" sz="2800" b="1" dirty="0" smtClean="0">
                <a:latin typeface="Times New Roman" pitchFamily="18" charset="0"/>
                <a:cs typeface="Times New Roman" pitchFamily="18" charset="0"/>
              </a:rPr>
              <a:t>6.2. </a:t>
            </a:r>
            <a:r>
              <a:rPr lang="en-US" sz="2800" b="1" dirty="0" err="1" smtClean="0">
                <a:latin typeface="Times New Roman" pitchFamily="18" charset="0"/>
                <a:cs typeface="Times New Roman" pitchFamily="18" charset="0"/>
              </a:rPr>
              <a:t>Ekologik</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xavfsizlikni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ta’minlash</a:t>
            </a:r>
            <a:r>
              <a:rPr lang="en-US" sz="2800" b="1"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571612"/>
            <a:ext cx="8229600" cy="5002924"/>
          </a:xfrm>
        </p:spPr>
        <p:txBody>
          <a:bodyPr>
            <a:normAutofit fontScale="92500"/>
          </a:bodyPr>
          <a:lstStyle/>
          <a:p>
            <a:pPr algn="just">
              <a:lnSpc>
                <a:spcPct val="150000"/>
              </a:lnSpc>
              <a:buNone/>
            </a:pPr>
            <a:r>
              <a:rPr lang="en-US" dirty="0" smtClean="0"/>
              <a:t>		</a:t>
            </a:r>
            <a:r>
              <a:rPr lang="ru-RU" dirty="0" smtClean="0">
                <a:latin typeface="Times New Roman" pitchFamily="18" charset="0"/>
                <a:cs typeface="Times New Roman" pitchFamily="18" charset="0"/>
              </a:rPr>
              <a:t>Т</a:t>
            </a:r>
            <a:r>
              <a:rPr lang="en-US" dirty="0" err="1" smtClean="0">
                <a:latin typeface="Times New Roman" pitchFamily="18" charset="0"/>
                <a:cs typeface="Times New Roman" pitchFamily="18" charset="0"/>
              </a:rPr>
              <a:t>abiiy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muhitni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muhofazalash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imkoniyatlaridan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oqilona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hozirgi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zamonning</a:t>
            </a:r>
            <a:r>
              <a:rPr lang="en-US" dirty="0" smtClean="0">
                <a:latin typeface="Times New Roman" pitchFamily="18" charset="0"/>
                <a:cs typeface="Times New Roman" pitchFamily="18" charset="0"/>
              </a:rPr>
              <a:t> eng </a:t>
            </a:r>
            <a:r>
              <a:rPr lang="en-US" dirty="0" err="1" smtClean="0">
                <a:latin typeface="Times New Roman" pitchFamily="18" charset="0"/>
                <a:cs typeface="Times New Roman" pitchFamily="18" charset="0"/>
              </a:rPr>
              <a:t>dolzarb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muammolaridan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aylangandir</a:t>
            </a: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Х</a:t>
            </a:r>
            <a:r>
              <a:rPr lang="en-US" dirty="0" err="1" smtClean="0">
                <a:latin typeface="Times New Roman" pitchFamily="18" charset="0"/>
                <a:cs typeface="Times New Roman" pitchFamily="18" charset="0"/>
              </a:rPr>
              <a:t>alqning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iste’mol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mollariga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talabini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qondirish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maqsadida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konlarini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qazib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artezan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suvlaridan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dehqonchilik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qilinadigan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yerlarni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shahar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qishloqlarni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kengaytirish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sanoat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korxonalarini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bilvosita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tabiiy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muhitga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salbiy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ko’rsatadi</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785794"/>
            <a:ext cx="8229600" cy="5788742"/>
          </a:xfrm>
        </p:spPr>
        <p:txBody>
          <a:bodyPr>
            <a:normAutofit/>
          </a:bodyPr>
          <a:lstStyle/>
          <a:p>
            <a:pPr algn="just">
              <a:lnSpc>
                <a:spcPct val="150000"/>
              </a:lnSpc>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Ekologik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halokat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ayrim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hududlarda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taxminlarga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oldini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bo’lmaslik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darajasida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xavf</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tug’dirmoqda</a:t>
            </a:r>
            <a:r>
              <a:rPr lang="en-US" dirty="0" smtClean="0">
                <a:latin typeface="Times New Roman" pitchFamily="18" charset="0"/>
                <a:cs typeface="Times New Roman" pitchFamily="18" charset="0"/>
              </a:rPr>
              <a:t>. Ammo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tarqalishini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kamaytirish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texnogen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ijtimoiy-madaniy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oqibatlar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shiddatini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to’xtatish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zarur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mutaxassislari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o’zlarining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ekologik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bilimlarini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oshirib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rejalashtirilayotgan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tabiiy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muhitga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yetkazmaslik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choralarini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ko’rmoqlari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a:t>
            </a:r>
            <a:r>
              <a:rPr lang="en-US"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714356"/>
            <a:ext cx="8229600" cy="5860180"/>
          </a:xfrm>
        </p:spPr>
        <p:txBody>
          <a:bodyPr>
            <a:normAutofit fontScale="62500" lnSpcReduction="20000"/>
          </a:bodyPr>
          <a:lstStyle/>
          <a:p>
            <a:pPr algn="just">
              <a:lnSpc>
                <a:spcPct val="170000"/>
              </a:lnSpc>
              <a:buNone/>
            </a:pPr>
            <a:r>
              <a:rPr lang="en-US" dirty="0" smtClean="0"/>
              <a:t>		</a:t>
            </a:r>
            <a:r>
              <a:rPr lang="en-US" sz="3200" dirty="0" err="1" smtClean="0">
                <a:latin typeface="Times New Roman" pitchFamily="18" charset="0"/>
                <a:cs typeface="Times New Roman" pitchFamily="18" charset="0"/>
              </a:rPr>
              <a:t>Markaziy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Osiyo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qishloq</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xo’jaligini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ekstensiv</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rivojlantirish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yer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suvdan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tartibsiz</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foydalanish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natijasida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Orol</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dengizi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quriy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boshladi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Unga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yaqin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joylashgan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yerlarning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ekologik</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tizimi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hayvonot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o’simliklar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dunyosi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chuqur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inqirozga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uchradi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Paxta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yetishtirishga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ajratilgan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yer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maydonlarining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anchagina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qismini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kasallik</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qo’zg’atuvchi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zararkunandalar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kasallangan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o’simliklar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bosgan</a:t>
            </a:r>
            <a:r>
              <a:rPr lang="en-US" sz="3200" dirty="0" smtClean="0">
                <a:latin typeface="Times New Roman" pitchFamily="18" charset="0"/>
                <a:cs typeface="Times New Roman" pitchFamily="18" charset="0"/>
              </a:rPr>
              <a:t>. 	</a:t>
            </a:r>
            <a:endParaRPr lang="en-US" sz="3200" dirty="0" smtClean="0">
              <a:latin typeface="Times New Roman" pitchFamily="18" charset="0"/>
              <a:cs typeface="Times New Roman" pitchFamily="18" charset="0"/>
            </a:endParaRPr>
          </a:p>
          <a:p>
            <a:pPr algn="just">
              <a:lnSpc>
                <a:spcPct val="170000"/>
              </a:lnSpc>
              <a:buNone/>
            </a:pPr>
            <a:r>
              <a:rPr lang="en-US" sz="3200" dirty="0" smtClean="0">
                <a:latin typeface="Times New Roman" pitchFamily="18" charset="0"/>
                <a:cs typeface="Times New Roman" pitchFamily="18" charset="0"/>
              </a:rPr>
              <a:t>	</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Meteorologiya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markazi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ma’lumot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lariga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qaraganda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Orol</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dengizining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qurigan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qariyb</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necha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ming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kvadrat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kilometrga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cho’zilgan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tubidan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har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yili</a:t>
            </a:r>
            <a:r>
              <a:rPr lang="en-US" sz="3200" dirty="0" smtClean="0">
                <a:latin typeface="Times New Roman" pitchFamily="18" charset="0"/>
                <a:cs typeface="Times New Roman" pitchFamily="18" charset="0"/>
              </a:rPr>
              <a:t> million </a:t>
            </a:r>
            <a:r>
              <a:rPr lang="en-US" sz="3200" dirty="0" err="1" smtClean="0">
                <a:latin typeface="Times New Roman" pitchFamily="18" charset="0"/>
                <a:cs typeface="Times New Roman" pitchFamily="18" charset="0"/>
              </a:rPr>
              <a:t>tonnalab</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ko’z</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ilg’amas</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darajadagi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chang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tuz</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shamol</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bilan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uchirib</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ketilishi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natijasida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Orol</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bo’yi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xududlarda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ekologik</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xavf</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darajasi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ortib</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bormoqda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Ekologik</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holatning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salbiy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o’zgarishiga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hududlarning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metrologik</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sharoitlari</a:t>
            </a:r>
            <a:r>
              <a:rPr lang="en-US" sz="3200" dirty="0" smtClean="0">
                <a:latin typeface="Times New Roman" pitchFamily="18" charset="0"/>
                <a:cs typeface="Times New Roman" pitchFamily="18" charset="0"/>
              </a:rPr>
              <a:t> ham </a:t>
            </a:r>
            <a:r>
              <a:rPr lang="en-US" sz="3200" dirty="0" err="1" smtClean="0">
                <a:latin typeface="Times New Roman" pitchFamily="18" charset="0"/>
                <a:cs typeface="Times New Roman" pitchFamily="18" charset="0"/>
              </a:rPr>
              <a:t>ta’sir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qiladi</a:t>
            </a:r>
            <a:r>
              <a:rPr lang="en-US" sz="3200" dirty="0" smtClean="0">
                <a:latin typeface="Times New Roman" pitchFamily="18" charset="0"/>
                <a:cs typeface="Times New Roman" pitchFamily="18" charset="0"/>
              </a:rPr>
              <a:t>. </a:t>
            </a:r>
            <a:endParaRPr lang="ru-RU" sz="3200" dirty="0" smtClean="0">
              <a:latin typeface="Times New Roman" pitchFamily="18" charset="0"/>
              <a:cs typeface="Times New Roman" pitchFamily="18" charset="0"/>
            </a:endParaRP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p:cNvPicPr>
            <a:picLocks noGrp="1"/>
          </p:cNvPicPr>
          <p:nvPr>
            <p:ph idx="1"/>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642910" y="857250"/>
            <a:ext cx="3929090" cy="5716588"/>
          </a:xfrm>
          <a:prstGeom prst="rect">
            <a:avLst/>
          </a:prstGeom>
          <a:noFill/>
          <a:ln>
            <a:noFill/>
          </a:ln>
        </p:spPr>
      </p:pic>
      <p:sp>
        <p:nvSpPr>
          <p:cNvPr id="6" name="TextBox 5"/>
          <p:cNvSpPr txBox="1"/>
          <p:nvPr/>
        </p:nvSpPr>
        <p:spPr>
          <a:xfrm>
            <a:off x="5000628" y="1214422"/>
            <a:ext cx="3500462" cy="2308324"/>
          </a:xfrm>
          <a:prstGeom prst="rect">
            <a:avLst/>
          </a:prstGeom>
          <a:noFill/>
        </p:spPr>
        <p:txBody>
          <a:bodyPr wrap="square" rtlCol="0">
            <a:spAutoFit/>
          </a:bodyPr>
          <a:lstStyle/>
          <a:p>
            <a:pPr algn="just"/>
            <a:r>
              <a:rPr lang="en-US" sz="2400" b="1" dirty="0" smtClean="0">
                <a:latin typeface="Times New Roman" pitchFamily="18" charset="0"/>
                <a:cs typeface="Times New Roman" pitchFamily="18" charset="0"/>
              </a:rPr>
              <a:t>6.3. </a:t>
            </a:r>
            <a:r>
              <a:rPr lang="en-US" sz="2400" b="1" dirty="0" err="1" smtClean="0">
                <a:latin typeface="Times New Roman" pitchFamily="18" charset="0"/>
                <a:cs typeface="Times New Roman" pitchFamily="18" charset="0"/>
              </a:rPr>
              <a:t>Barqaror</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rivojlanish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tushunchasi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ta’rifi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Barqaror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rivojlanish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tashkil</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qiluvchi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iqtisodiy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ijtimoiy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ekologik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yo‘nalishlari</a:t>
            </a:r>
            <a:r>
              <a:rPr lang="en-US" sz="2400" b="1" dirty="0">
                <a:latin typeface="Times New Roman" pitchFamily="18" charset="0"/>
                <a:cs typeface="Times New Roman" pitchFamily="18" charset="0"/>
              </a:rPr>
              <a:t>.</a:t>
            </a:r>
            <a:endParaRPr lang="ru-RU" sz="2400" b="1"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788742"/>
          </a:xfrm>
        </p:spPr>
        <p:txBody>
          <a:bodyPr>
            <a:normAutofit/>
          </a:bodyPr>
          <a:lstStyle/>
          <a:p>
            <a:pPr algn="just">
              <a:lnSpc>
                <a:spcPct val="150000"/>
              </a:lnSpc>
              <a:buNone/>
            </a:pPr>
            <a:r>
              <a:rPr lang="en-US"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Dunyo </a:t>
            </a:r>
            <a:r>
              <a:rPr lang="uz-Cyrl-UZ" sz="2400" dirty="0" smtClean="0">
                <a:latin typeface="Times New Roman" pitchFamily="18" charset="0"/>
                <a:cs typeface="Times New Roman" pitchFamily="18" charset="0"/>
              </a:rPr>
              <a:t>hamjamiyatining yangi barqaror rivojlanish kontseptsiyasi birinchi marotaba </a:t>
            </a:r>
            <a:r>
              <a:rPr lang="uz-Cyrl-UZ" sz="2400" b="1" dirty="0" smtClean="0">
                <a:latin typeface="Times New Roman" pitchFamily="18" charset="0"/>
                <a:cs typeface="Times New Roman" pitchFamily="18" charset="0"/>
              </a:rPr>
              <a:t>1987 yil BMTning Butunjahon atrof muhit va rivojlanish</a:t>
            </a:r>
            <a:r>
              <a:rPr lang="uz-Cyrl-UZ" sz="2400" dirty="0" smtClean="0">
                <a:latin typeface="Times New Roman" pitchFamily="18" charset="0"/>
                <a:cs typeface="Times New Roman" pitchFamily="18" charset="0"/>
              </a:rPr>
              <a:t> bo’yicha Komissiyasi tomonidan ishlab chiqildi. Mazkur Komissiya o’zining Gro Xarlem </a:t>
            </a:r>
            <a:r>
              <a:rPr lang="uz-Cyrl-UZ" sz="2400" b="1" dirty="0" smtClean="0">
                <a:latin typeface="Times New Roman" pitchFamily="18" charset="0"/>
                <a:cs typeface="Times New Roman" pitchFamily="18" charset="0"/>
              </a:rPr>
              <a:t>Brundtland</a:t>
            </a:r>
            <a:r>
              <a:rPr lang="uz-Cyrl-UZ" sz="2400" dirty="0" smtClean="0">
                <a:latin typeface="Times New Roman" pitchFamily="18" charset="0"/>
                <a:cs typeface="Times New Roman" pitchFamily="18" charset="0"/>
              </a:rPr>
              <a:t> kontseptsiyasi degan nomini olgan «Bizning umumiy kelajagimiz» ma’ruzasida hozirgi avlod odamlarni hayotiy ehtiyojlar qondirilishini kelasi avlodning munosib hayotga bo’lgan huquqini hisobga olib, dunyo hamjamiyatining </a:t>
            </a:r>
            <a:r>
              <a:rPr lang="uz-Cyrl-UZ" sz="2400" b="1" dirty="0" smtClean="0">
                <a:latin typeface="Times New Roman" pitchFamily="18" charset="0"/>
                <a:cs typeface="Times New Roman" pitchFamily="18" charset="0"/>
              </a:rPr>
              <a:t>barqaror rivojlanish kontseptsiyasi</a:t>
            </a:r>
            <a:r>
              <a:rPr lang="uz-Cyrl-UZ" sz="2400" dirty="0" smtClean="0">
                <a:latin typeface="Times New Roman" pitchFamily="18" charset="0"/>
                <a:cs typeface="Times New Roman" pitchFamily="18" charset="0"/>
              </a:rPr>
              <a:t> modelini yaratdi.</a:t>
            </a:r>
            <a:endParaRPr lang="ru-RU" sz="2400" dirty="0" smtClean="0">
              <a:latin typeface="Times New Roman" pitchFamily="18" charset="0"/>
              <a:cs typeface="Times New Roman" pitchFamily="18" charset="0"/>
            </a:endParaRPr>
          </a:p>
          <a:p>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860180"/>
          </a:xfrm>
        </p:spPr>
        <p:txBody>
          <a:bodyPr>
            <a:normAutofit fontScale="92500" lnSpcReduction="10000"/>
          </a:bodyPr>
          <a:lstStyle/>
          <a:p>
            <a:pPr algn="just">
              <a:lnSpc>
                <a:spcPct val="150000"/>
              </a:lnSpc>
              <a:buNone/>
            </a:pPr>
            <a:r>
              <a:rPr lang="en-US" dirty="0" smtClean="0"/>
              <a:t>		</a:t>
            </a:r>
            <a:r>
              <a:rPr lang="uz-Cyrl-UZ" dirty="0" smtClean="0">
                <a:latin typeface="Times New Roman" pitchFamily="18" charset="0"/>
                <a:cs typeface="Times New Roman" pitchFamily="18" charset="0"/>
              </a:rPr>
              <a:t>BMT </a:t>
            </a:r>
            <a:r>
              <a:rPr lang="uz-Cyrl-UZ" dirty="0" smtClean="0">
                <a:latin typeface="Times New Roman" pitchFamily="18" charset="0"/>
                <a:cs typeface="Times New Roman" pitchFamily="18" charset="0"/>
              </a:rPr>
              <a:t>Bosh Assambleyasining </a:t>
            </a:r>
            <a:r>
              <a:rPr lang="uz-Cyrl-UZ" b="1" dirty="0" smtClean="0">
                <a:latin typeface="Times New Roman" pitchFamily="18" charset="0"/>
                <a:cs typeface="Times New Roman" pitchFamily="18" charset="0"/>
              </a:rPr>
              <a:t>1989 yil</a:t>
            </a:r>
            <a:r>
              <a:rPr lang="uz-Cyrl-UZ" dirty="0" smtClean="0">
                <a:latin typeface="Times New Roman" pitchFamily="18" charset="0"/>
                <a:cs typeface="Times New Roman" pitchFamily="18" charset="0"/>
              </a:rPr>
              <a:t> dekabr oyidagi 44\428-sonli rezolyutsiyasida barqaror rivojlanish strategiyasini ishlab chiqish maqsadida BMTning </a:t>
            </a:r>
            <a:r>
              <a:rPr lang="uz-Cyrl-UZ" b="1" dirty="0" smtClean="0">
                <a:latin typeface="Times New Roman" pitchFamily="18" charset="0"/>
                <a:cs typeface="Times New Roman" pitchFamily="18" charset="0"/>
              </a:rPr>
              <a:t>maxsus konferentsiyasini</a:t>
            </a:r>
            <a:r>
              <a:rPr lang="uz-Cyrl-UZ" dirty="0" smtClean="0">
                <a:latin typeface="Times New Roman" pitchFamily="18" charset="0"/>
                <a:cs typeface="Times New Roman" pitchFamily="18" charset="0"/>
              </a:rPr>
              <a:t> chaqirish to’g’risidagi qaror qabul qilindi va u alohida mavzu tariqasida ko’rib kun tartibiga kiritildi. </a:t>
            </a:r>
            <a:endParaRPr lang="en-US" dirty="0" smtClean="0">
              <a:latin typeface="Times New Roman" pitchFamily="18" charset="0"/>
              <a:cs typeface="Times New Roman" pitchFamily="18" charset="0"/>
            </a:endParaRPr>
          </a:p>
          <a:p>
            <a:pPr algn="just">
              <a:lnSpc>
                <a:spcPct val="150000"/>
              </a:lnSpc>
              <a:buNone/>
            </a:pPr>
            <a:r>
              <a:rPr lang="en-US" b="1" i="1" dirty="0" smtClean="0">
                <a:latin typeface="Times New Roman" pitchFamily="18" charset="0"/>
                <a:cs typeface="Times New Roman" pitchFamily="18" charset="0"/>
              </a:rPr>
              <a:t>	</a:t>
            </a:r>
            <a:r>
              <a:rPr lang="en-US" b="1" i="1" dirty="0" smtClean="0">
                <a:latin typeface="Times New Roman" pitchFamily="18" charset="0"/>
                <a:cs typeface="Times New Roman" pitchFamily="18" charset="0"/>
              </a:rPr>
              <a:t>	</a:t>
            </a:r>
            <a:r>
              <a:rPr lang="uz-Cyrl-UZ" b="1" i="1" dirty="0" smtClean="0">
                <a:latin typeface="Times New Roman" pitchFamily="18" charset="0"/>
                <a:cs typeface="Times New Roman" pitchFamily="18" charset="0"/>
              </a:rPr>
              <a:t>Barqaror </a:t>
            </a:r>
            <a:r>
              <a:rPr lang="uz-Cyrl-UZ" b="1" i="1" dirty="0" smtClean="0">
                <a:latin typeface="Times New Roman" pitchFamily="18" charset="0"/>
                <a:cs typeface="Times New Roman" pitchFamily="18" charset="0"/>
              </a:rPr>
              <a:t>rivojlanish kontseptsiyasi</a:t>
            </a:r>
            <a:r>
              <a:rPr lang="uz-Cyrl-UZ" i="1" dirty="0" smtClean="0">
                <a:latin typeface="Times New Roman" pitchFamily="18" charset="0"/>
                <a:cs typeface="Times New Roman" pitchFamily="18" charset="0"/>
              </a:rPr>
              <a:t> – </a:t>
            </a:r>
            <a:r>
              <a:rPr lang="uz-Cyrl-UZ" dirty="0" smtClean="0">
                <a:latin typeface="Times New Roman" pitchFamily="18" charset="0"/>
                <a:cs typeface="Times New Roman" pitchFamily="18" charset="0"/>
              </a:rPr>
              <a:t>davlatlar va butun dunyo hamjamiyatining xususiyat, mohiyat va tarkibiy jihatdan bir me’yorda(stabil) rivojlantiruvchi qarashlar tizimidir. </a:t>
            </a:r>
            <a:endParaRPr lang="ru-RU"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714356"/>
            <a:ext cx="8229600" cy="5860180"/>
          </a:xfrm>
        </p:spPr>
        <p:txBody>
          <a:bodyPr>
            <a:normAutofit fontScale="77500" lnSpcReduction="20000"/>
          </a:bodyPr>
          <a:lstStyle/>
          <a:p>
            <a:pPr algn="just">
              <a:lnSpc>
                <a:spcPct val="170000"/>
              </a:lnSpc>
              <a:buNone/>
            </a:pPr>
            <a:r>
              <a:rPr lang="en-US" b="1" i="1" dirty="0" smtClean="0"/>
              <a:t>		</a:t>
            </a:r>
            <a:r>
              <a:rPr lang="uz-Cyrl-UZ" b="1" i="1" dirty="0" smtClean="0">
                <a:latin typeface="Times New Roman" pitchFamily="18" charset="0"/>
                <a:cs typeface="Times New Roman" pitchFamily="18" charset="0"/>
              </a:rPr>
              <a:t>Konferentsiyaning </a:t>
            </a:r>
            <a:r>
              <a:rPr lang="uz-Cyrl-UZ" b="1" i="1" dirty="0" smtClean="0">
                <a:latin typeface="Times New Roman" pitchFamily="18" charset="0"/>
                <a:cs typeface="Times New Roman" pitchFamily="18" charset="0"/>
              </a:rPr>
              <a:t>maqsadi</a:t>
            </a:r>
            <a:r>
              <a:rPr lang="uz-Cyrl-UZ" i="1" dirty="0" smtClean="0">
                <a:latin typeface="Times New Roman" pitchFamily="18" charset="0"/>
                <a:cs typeface="Times New Roman" pitchFamily="18" charset="0"/>
              </a:rPr>
              <a:t> - </a:t>
            </a:r>
            <a:r>
              <a:rPr lang="uz-Cyrl-UZ" dirty="0" smtClean="0">
                <a:latin typeface="Times New Roman" pitchFamily="18" charset="0"/>
                <a:cs typeface="Times New Roman" pitchFamily="18" charset="0"/>
              </a:rPr>
              <a:t>davlatlarning barqaror rivojlanishi va tinch-totuv yashashini ta’minlash uchun ekotizimlarga tushadigan bosimni kamaytirish.</a:t>
            </a:r>
            <a:endParaRPr lang="ru-RU" dirty="0" smtClean="0">
              <a:latin typeface="Times New Roman" pitchFamily="18" charset="0"/>
              <a:cs typeface="Times New Roman" pitchFamily="18" charset="0"/>
            </a:endParaRPr>
          </a:p>
          <a:p>
            <a:pPr algn="just">
              <a:lnSpc>
                <a:spcPct val="170000"/>
              </a:lnSpc>
              <a:buNone/>
            </a:pPr>
            <a:r>
              <a:rPr lang="en-US" b="1" i="1" dirty="0" smtClean="0">
                <a:latin typeface="Times New Roman" pitchFamily="18" charset="0"/>
                <a:cs typeface="Times New Roman" pitchFamily="18" charset="0"/>
              </a:rPr>
              <a:t>		</a:t>
            </a:r>
            <a:r>
              <a:rPr lang="uz-Cyrl-UZ" b="1" i="1" dirty="0" smtClean="0">
                <a:latin typeface="Times New Roman" pitchFamily="18" charset="0"/>
                <a:cs typeface="Times New Roman" pitchFamily="18" charset="0"/>
              </a:rPr>
              <a:t>Konferentsiya </a:t>
            </a:r>
            <a:r>
              <a:rPr lang="uz-Cyrl-UZ" b="1" i="1" dirty="0" smtClean="0">
                <a:latin typeface="Times New Roman" pitchFamily="18" charset="0"/>
                <a:cs typeface="Times New Roman" pitchFamily="18" charset="0"/>
              </a:rPr>
              <a:t>ishtirokchilari ikkinchi ming yillikning to’qnashuvida umuminsoniy vazifalardan bo’lmish quyidagi uch asosiy hujjatni:</a:t>
            </a:r>
            <a:endParaRPr lang="ru-RU" dirty="0" smtClean="0">
              <a:latin typeface="Times New Roman" pitchFamily="18" charset="0"/>
              <a:cs typeface="Times New Roman" pitchFamily="18" charset="0"/>
            </a:endParaRPr>
          </a:p>
          <a:p>
            <a:pPr algn="just">
              <a:lnSpc>
                <a:spcPct val="170000"/>
              </a:lnSpc>
              <a:buNone/>
            </a:pPr>
            <a:r>
              <a:rPr lang="uz-Cyrl-UZ" dirty="0" smtClean="0">
                <a:latin typeface="Times New Roman" pitchFamily="18" charset="0"/>
                <a:cs typeface="Times New Roman" pitchFamily="18" charset="0"/>
              </a:rPr>
              <a:t>1) Atrof-muhitni muhofaza qilish va rivojlanishga doir Rio Deklaratsiyasi; 	</a:t>
            </a:r>
            <a:endParaRPr lang="ru-RU" dirty="0" smtClean="0">
              <a:latin typeface="Times New Roman" pitchFamily="18" charset="0"/>
              <a:cs typeface="Times New Roman" pitchFamily="18" charset="0"/>
            </a:endParaRPr>
          </a:p>
          <a:p>
            <a:pPr algn="just">
              <a:lnSpc>
                <a:spcPct val="170000"/>
              </a:lnSpc>
              <a:buNone/>
            </a:pPr>
            <a:r>
              <a:rPr lang="uz-Cyrl-UZ" dirty="0" smtClean="0">
                <a:latin typeface="Times New Roman" pitchFamily="18" charset="0"/>
                <a:cs typeface="Times New Roman" pitchFamily="18" charset="0"/>
              </a:rPr>
              <a:t>2)</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o’rmonlardan </a:t>
            </a:r>
            <a:r>
              <a:rPr lang="uz-Cyrl-UZ" dirty="0" smtClean="0">
                <a:latin typeface="Times New Roman" pitchFamily="18" charset="0"/>
                <a:cs typeface="Times New Roman" pitchFamily="18" charset="0"/>
              </a:rPr>
              <a:t>oqilona foydalanishni saqlash va uni o’zlashtirish mezonlari to’g’risidagi Bayonot; </a:t>
            </a:r>
            <a:endParaRPr lang="ru-RU" dirty="0" smtClean="0">
              <a:latin typeface="Times New Roman" pitchFamily="18" charset="0"/>
              <a:cs typeface="Times New Roman" pitchFamily="18" charset="0"/>
            </a:endParaRPr>
          </a:p>
          <a:p>
            <a:pPr algn="just">
              <a:lnSpc>
                <a:spcPct val="170000"/>
              </a:lnSpc>
              <a:buNone/>
            </a:pPr>
            <a:r>
              <a:rPr lang="uz-Cyrl-UZ" dirty="0" smtClean="0">
                <a:latin typeface="Times New Roman" pitchFamily="18" charset="0"/>
                <a:cs typeface="Times New Roman" pitchFamily="18" charset="0"/>
              </a:rPr>
              <a:t>3) XXI asr kun tartibini ishlab chiqdilar.</a:t>
            </a:r>
            <a:endParaRPr lang="ru-RU" dirty="0" smtClean="0">
              <a:latin typeface="Times New Roman" pitchFamily="18" charset="0"/>
              <a:cs typeface="Times New Roman" pitchFamily="18" charset="0"/>
            </a:endParaRPr>
          </a:p>
          <a:p>
            <a:pPr>
              <a:lnSpc>
                <a:spcPct val="170000"/>
              </a:lnSpc>
              <a:buNone/>
            </a:pP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574428"/>
          </a:xfrm>
        </p:spPr>
        <p:txBody>
          <a:bodyPr>
            <a:normAutofit fontScale="92500" lnSpcReduction="20000"/>
          </a:bodyPr>
          <a:lstStyle/>
          <a:p>
            <a:pPr algn="just">
              <a:lnSpc>
                <a:spcPct val="150000"/>
              </a:lnSpc>
              <a:buNone/>
            </a:pPr>
            <a:r>
              <a:rPr lang="en-US" b="1" dirty="0" smtClean="0"/>
              <a:t>		</a:t>
            </a:r>
            <a:r>
              <a:rPr lang="uz-Cyrl-UZ" sz="3200" b="1" dirty="0" smtClean="0">
                <a:latin typeface="Times New Roman" pitchFamily="18" charset="0"/>
                <a:cs typeface="Times New Roman" pitchFamily="18" charset="0"/>
              </a:rPr>
              <a:t>Yoxannesburg </a:t>
            </a:r>
            <a:r>
              <a:rPr lang="uz-Cyrl-UZ" sz="3200" b="1" dirty="0" smtClean="0">
                <a:latin typeface="Times New Roman" pitchFamily="18" charset="0"/>
                <a:cs typeface="Times New Roman" pitchFamily="18" charset="0"/>
              </a:rPr>
              <a:t>Sammiti - barqaror rivojlanishning globallashuvi. </a:t>
            </a:r>
            <a:r>
              <a:rPr lang="uz-Cyrl-UZ" sz="3200" dirty="0" smtClean="0">
                <a:latin typeface="Times New Roman" pitchFamily="18" charset="0"/>
                <a:cs typeface="Times New Roman" pitchFamily="18" charset="0"/>
              </a:rPr>
              <a:t>  «Atrof-muhit va rivojlanish» Konferentsiyasining 10 yilligini sarhisob qilish maqsadida, ya’ni «Rio-10»dan so’ng, 2002 yilning 26 avgustidan to 4 sentabrigacha Janubiy Afrika Respublikasining </a:t>
            </a:r>
            <a:r>
              <a:rPr lang="en-US" sz="3200" dirty="0" smtClean="0">
                <a:latin typeface="Times New Roman" pitchFamily="18" charset="0"/>
                <a:cs typeface="Times New Roman" pitchFamily="18" charset="0"/>
              </a:rPr>
              <a:t>	</a:t>
            </a:r>
            <a:r>
              <a:rPr lang="uz-Cyrl-UZ" sz="3200" b="1" dirty="0" smtClean="0">
                <a:latin typeface="Times New Roman" pitchFamily="18" charset="0"/>
                <a:cs typeface="Times New Roman" pitchFamily="18" charset="0"/>
              </a:rPr>
              <a:t>Yoxannesburg </a:t>
            </a:r>
            <a:r>
              <a:rPr lang="uz-Cyrl-UZ" sz="3200" b="1" dirty="0" smtClean="0">
                <a:latin typeface="Times New Roman" pitchFamily="18" charset="0"/>
                <a:cs typeface="Times New Roman" pitchFamily="18" charset="0"/>
              </a:rPr>
              <a:t>shahrida BMTning «Barqaror rivojlanish» rukni ostida Butunjahon Sammiti (BRBS) bo’lib o’tdi.</a:t>
            </a:r>
            <a:endParaRPr lang="ru-RU" sz="3200" dirty="0" smtClean="0">
              <a:latin typeface="Times New Roman" pitchFamily="18" charset="0"/>
              <a:cs typeface="Times New Roman" pitchFamily="18" charset="0"/>
            </a:endParaRPr>
          </a:p>
          <a:p>
            <a:pPr algn="just">
              <a:lnSpc>
                <a:spcPct val="150000"/>
              </a:lnSpc>
              <a:buNone/>
            </a:pPr>
            <a:endParaRPr lang="ru-RU" sz="32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717304"/>
          </a:xfrm>
        </p:spPr>
        <p:txBody>
          <a:bodyPr>
            <a:normAutofit lnSpcReduction="10000"/>
          </a:bodyPr>
          <a:lstStyle/>
          <a:p>
            <a:pPr algn="just">
              <a:lnSpc>
                <a:spcPct val="150000"/>
              </a:lnSpc>
              <a:buNone/>
            </a:pPr>
            <a:r>
              <a:rPr lang="en-US" b="1" dirty="0" smtClean="0"/>
              <a:t>		</a:t>
            </a:r>
            <a:r>
              <a:rPr lang="uz-Cyrl-UZ" b="1" dirty="0" smtClean="0">
                <a:latin typeface="Times New Roman" pitchFamily="18" charset="0"/>
                <a:cs typeface="Times New Roman" pitchFamily="18" charset="0"/>
              </a:rPr>
              <a:t>Barqaror </a:t>
            </a:r>
            <a:r>
              <a:rPr lang="uz-Cyrl-UZ" b="1" dirty="0" smtClean="0">
                <a:latin typeface="Times New Roman" pitchFamily="18" charset="0"/>
                <a:cs typeface="Times New Roman" pitchFamily="18" charset="0"/>
              </a:rPr>
              <a:t>rivojlanishning tashkil qiluvchi iqtisodiy, va ekologik yo’nalshlari. </a:t>
            </a:r>
            <a:r>
              <a:rPr lang="uz-Cyrl-UZ" b="1" i="1" dirty="0" smtClean="0">
                <a:latin typeface="Times New Roman" pitchFamily="18" charset="0"/>
                <a:cs typeface="Times New Roman" pitchFamily="18" charset="0"/>
              </a:rPr>
              <a:t>“Dunyo, rivojlanish va atrof-muhit muhofazasi o’zaro bog’langan va ajralmasdir”. </a:t>
            </a:r>
            <a:endParaRPr lang="en-US" b="1" i="1" dirty="0" smtClean="0">
              <a:latin typeface="Times New Roman" pitchFamily="18" charset="0"/>
              <a:cs typeface="Times New Roman" pitchFamily="18" charset="0"/>
            </a:endParaRPr>
          </a:p>
          <a:p>
            <a:pPr algn="just">
              <a:lnSpc>
                <a:spcPct val="150000"/>
              </a:lnSpc>
              <a:buNone/>
            </a:pPr>
            <a:r>
              <a:rPr lang="en-US" b="1"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Barqaror </a:t>
            </a:r>
            <a:r>
              <a:rPr lang="uz-Cyrl-UZ" b="1" dirty="0" smtClean="0">
                <a:latin typeface="Times New Roman" pitchFamily="18" charset="0"/>
                <a:cs typeface="Times New Roman" pitchFamily="18" charset="0"/>
              </a:rPr>
              <a:t>rivojlanish g’oyasining maqsadi</a:t>
            </a:r>
            <a:r>
              <a:rPr lang="uz-Cyrl-UZ" dirty="0" smtClean="0">
                <a:latin typeface="Times New Roman" pitchFamily="18" charset="0"/>
                <a:cs typeface="Times New Roman" pitchFamily="18" charset="0"/>
              </a:rPr>
              <a:t> – kelajak avlod ehtiyojlarini inobatga olgan holda hozirgi zamon kishilik jamiyatini uzviy bog’langan </a:t>
            </a:r>
            <a:r>
              <a:rPr lang="uz-Cyrl-UZ" b="1" dirty="0" smtClean="0">
                <a:latin typeface="Times New Roman" pitchFamily="18" charset="0"/>
                <a:cs typeface="Times New Roman" pitchFamily="18" charset="0"/>
              </a:rPr>
              <a:t>ekologik, iqtisodiy, ijtimoiy va siyosiy</a:t>
            </a:r>
            <a:r>
              <a:rPr lang="uz-Cyrl-UZ" dirty="0" smtClean="0">
                <a:latin typeface="Times New Roman" pitchFamily="18" charset="0"/>
                <a:cs typeface="Times New Roman" pitchFamily="18" charset="0"/>
              </a:rPr>
              <a:t> taraqqiyotini bir me’yorda ta’minlashdir.</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186766" cy="6143644"/>
          </a:xfrm>
        </p:spPr>
        <p:txBody>
          <a:bodyPr>
            <a:normAutofit/>
          </a:bodyPr>
          <a:lstStyle/>
          <a:p>
            <a:pPr algn="just">
              <a:lnSpc>
                <a:spcPct val="150000"/>
              </a:lnSpc>
              <a:buNone/>
            </a:pP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Tabiat </a:t>
            </a:r>
            <a:r>
              <a:rPr lang="uz-Cyrl-UZ" sz="2400" dirty="0" smtClean="0">
                <a:latin typeface="Times New Roman" pitchFamily="18" charset="0"/>
                <a:cs typeface="Times New Roman" pitchFamily="18" charset="0"/>
              </a:rPr>
              <a:t>insonlarning nafaqat iqtisodiy rivojlanishining moddiy asosi, balki ularning ma’naviy-estetik ehtiyojlarini qondirish manbai hamdir. Bu esa insonlarni tabiatga bo’lgan ehtiyojlarini kundan-kunga oshirmoqda.</a:t>
            </a:r>
            <a:endParaRPr lang="ru-RU" sz="2400" dirty="0" smtClean="0">
              <a:latin typeface="Times New Roman" pitchFamily="18" charset="0"/>
              <a:cs typeface="Times New Roman" pitchFamily="18" charset="0"/>
            </a:endParaRPr>
          </a:p>
          <a:p>
            <a:pPr algn="just">
              <a:lnSpc>
                <a:spcPct val="150000"/>
              </a:lnSpc>
              <a:buNone/>
            </a:pP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Ushbu </a:t>
            </a:r>
            <a:r>
              <a:rPr lang="uz-Cyrl-UZ" sz="2400" dirty="0" smtClean="0">
                <a:latin typeface="Times New Roman" pitchFamily="18" charset="0"/>
                <a:cs typeface="Times New Roman" pitchFamily="18" charset="0"/>
              </a:rPr>
              <a:t>yo’nalishda “Barqaror rivojlanish kontseptsiyasi” umume’tirof etilgan va boshqa bir qator dunyoqarashlardan ustun turgan fikrlar, bilimlar hamda real harakatlar majmuasidir.</a:t>
            </a:r>
            <a:r>
              <a:rPr lang="uz-Cyrl-UZ" dirty="0" smtClean="0"/>
              <a:t> </a:t>
            </a:r>
            <a:endParaRPr lang="ru-RU" dirty="0" smtClean="0"/>
          </a:p>
          <a:p>
            <a:endParaRPr lang="ru-RU" dirty="0"/>
          </a:p>
        </p:txBody>
      </p:sp>
      <p:pic>
        <p:nvPicPr>
          <p:cNvPr id="4" name="Рисунок 3"/>
          <p:cNvPicPr/>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2786050" y="4572008"/>
            <a:ext cx="5691711" cy="21240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714375"/>
            <a:ext cx="8229600" cy="5859463"/>
          </a:xfrm>
        </p:spPr>
        <p:txBody>
          <a:bodyPr>
            <a:normAutofit fontScale="92500" lnSpcReduction="10000"/>
          </a:bodyPr>
          <a:lstStyle/>
          <a:p>
            <a:pPr algn="just">
              <a:lnSpc>
                <a:spcPct val="150000"/>
              </a:lnSpc>
              <a:buNone/>
            </a:pPr>
            <a:r>
              <a:rPr lang="en-US" b="1"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Butunjahon </a:t>
            </a:r>
            <a:r>
              <a:rPr lang="uz-Cyrl-UZ" b="1" dirty="0" smtClean="0">
                <a:latin typeface="Times New Roman" pitchFamily="18" charset="0"/>
                <a:cs typeface="Times New Roman" pitchFamily="18" charset="0"/>
              </a:rPr>
              <a:t>Sammiti</a:t>
            </a:r>
            <a:r>
              <a:rPr lang="uz-Cyrl-UZ" dirty="0" smtClean="0">
                <a:latin typeface="Times New Roman" pitchFamily="18" charset="0"/>
                <a:cs typeface="Times New Roman" pitchFamily="18" charset="0"/>
              </a:rPr>
              <a:t> qarorlarini bajarish rejasi» printsiplari barqaror rivojlanishning 3 tarkibiy qismi: </a:t>
            </a:r>
            <a:r>
              <a:rPr lang="uz-Cyrl-UZ" b="1" dirty="0" smtClean="0">
                <a:latin typeface="Times New Roman" pitchFamily="18" charset="0"/>
                <a:cs typeface="Times New Roman" pitchFamily="18" charset="0"/>
              </a:rPr>
              <a:t>iqtisodiy o’sish, ijtimoiy rivojlanish va atrof-muhit muhofazasi </a:t>
            </a:r>
            <a:r>
              <a:rPr lang="uz-Cyrl-UZ" dirty="0" smtClean="0">
                <a:latin typeface="Times New Roman" pitchFamily="18" charset="0"/>
                <a:cs typeface="Times New Roman" pitchFamily="18" charset="0"/>
              </a:rPr>
              <a:t>talablariga javob beradi. Barqaror rivojlanishning asosiy vazifalari va talablari quyidagilar:</a:t>
            </a:r>
            <a:endParaRPr lang="ru-RU" dirty="0" smtClean="0">
              <a:latin typeface="Times New Roman" pitchFamily="18" charset="0"/>
              <a:cs typeface="Times New Roman" pitchFamily="18" charset="0"/>
            </a:endParaRPr>
          </a:p>
          <a:p>
            <a:pPr algn="just">
              <a:lnSpc>
                <a:spcPct val="150000"/>
              </a:lnSpc>
              <a:buNone/>
            </a:pPr>
            <a:r>
              <a:rPr lang="uz-Cyrl-UZ" i="1"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qashshoqlikni yo’qotish;</a:t>
            </a:r>
            <a:endParaRPr lang="ru-RU" dirty="0" smtClean="0">
              <a:latin typeface="Times New Roman" pitchFamily="18" charset="0"/>
              <a:cs typeface="Times New Roman" pitchFamily="18" charset="0"/>
            </a:endParaRPr>
          </a:p>
          <a:p>
            <a:pPr algn="just">
              <a:lnSpc>
                <a:spcPct val="150000"/>
              </a:lnSpc>
              <a:buNone/>
            </a:pPr>
            <a:r>
              <a:rPr lang="uz-Cyrl-UZ" i="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ishlab chiqarish va iste’mol qilishning barqaror bo’lmagan modellarini o’zgartirish;</a:t>
            </a:r>
            <a:endParaRPr lang="ru-RU" dirty="0" smtClean="0">
              <a:latin typeface="Times New Roman" pitchFamily="18" charset="0"/>
              <a:cs typeface="Times New Roman" pitchFamily="18" charset="0"/>
            </a:endParaRPr>
          </a:p>
          <a:p>
            <a:pPr algn="just">
              <a:lnSpc>
                <a:spcPct val="150000"/>
              </a:lnSpc>
              <a:buNone/>
            </a:pPr>
            <a:r>
              <a:rPr lang="uz-Cyrl-UZ" i="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iqtisodiy va ijtimoiy rivojlanishning tabiiy resurslar bazasini muhofaza qilish va undan oqilona foydalanish.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788742"/>
          </a:xfrm>
        </p:spPr>
        <p:txBody>
          <a:bodyPr>
            <a:normAutofit fontScale="92500"/>
          </a:bodyPr>
          <a:lstStyle/>
          <a:p>
            <a:pPr algn="just">
              <a:lnSpc>
                <a:spcPct val="150000"/>
              </a:lnSpc>
              <a:buNone/>
            </a:pPr>
            <a:r>
              <a:rPr lang="en-US" sz="2200" b="1" dirty="0" smtClean="0">
                <a:latin typeface="Times New Roman" pitchFamily="18" charset="0"/>
                <a:cs typeface="Times New Roman" pitchFamily="18" charset="0"/>
              </a:rPr>
              <a:t>		</a:t>
            </a:r>
            <a:r>
              <a:rPr lang="uz-Cyrl-UZ" sz="2200" b="1" dirty="0" smtClean="0">
                <a:latin typeface="Times New Roman" pitchFamily="18" charset="0"/>
                <a:cs typeface="Times New Roman" pitchFamily="18" charset="0"/>
              </a:rPr>
              <a:t>Barqaror </a:t>
            </a:r>
            <a:r>
              <a:rPr lang="uz-Cyrl-UZ" sz="2200" b="1" dirty="0" smtClean="0">
                <a:latin typeface="Times New Roman" pitchFamily="18" charset="0"/>
                <a:cs typeface="Times New Roman" pitchFamily="18" charset="0"/>
              </a:rPr>
              <a:t>rivojlanish kontseptsiyasi. </a:t>
            </a:r>
            <a:r>
              <a:rPr lang="uz-Cyrl-UZ" sz="2200" dirty="0" smtClean="0">
                <a:latin typeface="Times New Roman" pitchFamily="18" charset="0"/>
                <a:cs typeface="Times New Roman" pitchFamily="18" charset="0"/>
              </a:rPr>
              <a:t>Barqaror rivojlanish kontseptsiyasining vujudga kelishi bevosita insoniyat tarixining rivoji bilan bog’liq. Tamaddunrivojlanishi jarayonida insoniyat oldida bir necha marotaba global xarakterga ega bo’lgan muammolar vujudga kelgan.  Ammo ularning barchasi XX asrning ikkinchi yarmida paydo bo’lgan bugungi global muammolardan farq qilardi. 1955 yili dunyoning yirik shaharlarida zaharli gazlardan o’lim holatlarining ko’payishi hamda atmosferaning ifloslanishiga bag’ishlangan birinchi xalqaro konferentsiya o’tkazildi. Ammo muvofqlashtirish, xalqaro darajada kelishuvning yo’qligi, biznes va atrof-muhit muhofazasi borasidagi vazifalarning bir biriga to’g’ri kelmasligi xalqaro miqyosda ekologik kuchlarni to’liq ishga solish imkonini bermas edi.</a:t>
            </a:r>
            <a:endParaRPr lang="ru-RU" sz="2200" dirty="0" smtClean="0">
              <a:latin typeface="Times New Roman" pitchFamily="18" charset="0"/>
              <a:cs typeface="Times New Roman" pitchFamily="18" charset="0"/>
            </a:endParaRPr>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717304"/>
          </a:xfrm>
        </p:spPr>
        <p:txBody>
          <a:bodyPr>
            <a:normAutofit fontScale="92500" lnSpcReduction="10000"/>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2014 </a:t>
            </a:r>
            <a:r>
              <a:rPr lang="uz-Latn-UZ" dirty="0" smtClean="0">
                <a:latin typeface="Times New Roman" pitchFamily="18" charset="0"/>
                <a:cs typeface="Times New Roman" pitchFamily="18" charset="0"/>
              </a:rPr>
              <a:t>yilning iyul</a:t>
            </a:r>
            <a:r>
              <a:rPr lang="uz-Cyrl-UZ" dirty="0" smtClean="0">
                <a:latin typeface="Times New Roman" pitchFamily="18" charset="0"/>
                <a:cs typeface="Times New Roman" pitchFamily="18" charset="0"/>
              </a:rPr>
              <a:t>ь</a:t>
            </a:r>
            <a:r>
              <a:rPr lang="uz-Latn-UZ" dirty="0" smtClean="0">
                <a:latin typeface="Times New Roman" pitchFamily="18" charset="0"/>
                <a:cs typeface="Times New Roman" pitchFamily="18" charset="0"/>
              </a:rPr>
              <a:t> oyida BMT Bosh Assambleyasining Barqaror rivojlanish maqsadlari bo’yicha ishchi guruhi barqaror rivojlanishga erishish yo’lida iqtisodiy, ijtimoiy, ekologik masalalarni hal qilishga qaratilgan hujjatni imzoladi</a:t>
            </a:r>
            <a:r>
              <a:rPr lang="uz-Cyrl-UZ"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Hujjatda ko’rsatib o’tilgan </a:t>
            </a:r>
            <a:r>
              <a:rPr lang="uz-Latn-UZ" b="1" u="sng" dirty="0" smtClean="0">
                <a:latin typeface="Times New Roman" pitchFamily="18" charset="0"/>
                <a:cs typeface="Times New Roman" pitchFamily="18" charset="0"/>
              </a:rPr>
              <a:t>17 ta maqsad</a:t>
            </a:r>
            <a:r>
              <a:rPr lang="uz-Latn-UZ" dirty="0" smtClean="0">
                <a:latin typeface="Times New Roman" pitchFamily="18" charset="0"/>
                <a:cs typeface="Times New Roman" pitchFamily="18" charset="0"/>
              </a:rPr>
              <a:t> butun dunyoda  qashshoqlikni bartaraf etish, tengsizlikni oldini olish, sayyoramizni ishlab chiqarishning salbiy oqibatlaridan saqlash va Mingyillik rivojlanish maqsadlarini modernizatsiyalashni  o’z oldiga qo’ygan edi.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714356"/>
            <a:ext cx="8229600" cy="5860180"/>
          </a:xfrm>
        </p:spPr>
        <p:txBody>
          <a:bodyPr>
            <a:normAutofit fontScale="70000" lnSpcReduction="20000"/>
          </a:bodyPr>
          <a:lstStyle/>
          <a:p>
            <a:pPr algn="just">
              <a:lnSpc>
                <a:spcPct val="17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2015 </a:t>
            </a:r>
            <a:r>
              <a:rPr lang="uz-Latn-UZ" dirty="0" smtClean="0">
                <a:latin typeface="Times New Roman" pitchFamily="18" charset="0"/>
                <a:cs typeface="Times New Roman" pitchFamily="18" charset="0"/>
              </a:rPr>
              <a:t>yil 25 sentyabrda </a:t>
            </a:r>
            <a:r>
              <a:rPr lang="uz-Latn-UZ" u="sng" dirty="0" smtClean="0">
                <a:latin typeface="Times New Roman" pitchFamily="18" charset="0"/>
                <a:cs typeface="Times New Roman" pitchFamily="18" charset="0"/>
                <a:hlinkClick r:id="rId2"/>
              </a:rPr>
              <a:t> </a:t>
            </a:r>
            <a:r>
              <a:rPr lang="uz-Latn-UZ" u="sng" dirty="0" smtClean="0">
                <a:latin typeface="Times New Roman" pitchFamily="18" charset="0"/>
                <a:cs typeface="Times New Roman" pitchFamily="18" charset="0"/>
                <a:hlinkClick r:id="rId2"/>
              </a:rPr>
              <a:t>Nyu-Yorkda </a:t>
            </a:r>
            <a:r>
              <a:rPr lang="uz-Latn-UZ" u="sng" dirty="0" smtClean="0">
                <a:latin typeface="Times New Roman" pitchFamily="18" charset="0"/>
                <a:cs typeface="Times New Roman" pitchFamily="18" charset="0"/>
                <a:hlinkClick r:id="rId2"/>
              </a:rPr>
              <a:t>BMTning 193 ta a’zo mamlakatlari 2015 yildan keyin amalga oshiriladigan harakatlar borasida barqaror rivojlanish sohasida  Kun tartibini qabul qilishdi. </a:t>
            </a:r>
            <a:r>
              <a:rPr lang="uz-Cyrl-UZ" dirty="0" smtClean="0">
                <a:latin typeface="Times New Roman" pitchFamily="18" charset="0"/>
                <a:cs typeface="Times New Roman" pitchFamily="18" charset="0"/>
              </a:rPr>
              <a:t>Bashoratlarga</a:t>
            </a:r>
            <a:r>
              <a:rPr lang="uz-Latn-UZ" dirty="0" smtClean="0">
                <a:latin typeface="Times New Roman" pitchFamily="18" charset="0"/>
                <a:cs typeface="Times New Roman" pitchFamily="18" charset="0"/>
              </a:rPr>
              <a:t> ko’ra mazkur dastur qashshoqlik 2030 yilga kelib bartaraf etiladi va barqaror kelajak quriladi. </a:t>
            </a:r>
            <a:endParaRPr lang="ru-RU" dirty="0" smtClean="0">
              <a:latin typeface="Times New Roman" pitchFamily="18" charset="0"/>
              <a:cs typeface="Times New Roman" pitchFamily="18" charset="0"/>
            </a:endParaRPr>
          </a:p>
          <a:p>
            <a:pPr algn="just">
              <a:lnSpc>
                <a:spcPct val="17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Yangi </a:t>
            </a:r>
            <a:r>
              <a:rPr lang="uz-Latn-UZ" dirty="0" smtClean="0">
                <a:latin typeface="Times New Roman" pitchFamily="18" charset="0"/>
                <a:cs typeface="Times New Roman" pitchFamily="18" charset="0"/>
              </a:rPr>
              <a:t>maqsadlar va yangi vazifalar kompleks va ajralmas xarakterga ega bo’lib, uning markazida barqaror rivojlanishning uch tamoyili–iqtisodiy o’sish, ijtimoiy taraqqiyot va atrof-muhit muhofazasini chambarchas bog’lovchi va barchani, ayniqsa ayollar, bolalar, yoshlar va kelajak avlodning farovonligini ta’minlashga qaratilgan 17 ta Barqaror rivojlanish maqsadlari (BRM) va ularga biriktirilgan 169ta vazifa turadi.</a:t>
            </a:r>
            <a:endParaRPr lang="ru-RU" dirty="0" smtClean="0">
              <a:latin typeface="Times New Roman" pitchFamily="18" charset="0"/>
              <a:cs typeface="Times New Roman" pitchFamily="18" charset="0"/>
            </a:endParaRPr>
          </a:p>
          <a:p>
            <a:pPr algn="just">
              <a:lnSpc>
                <a:spcPct val="170000"/>
              </a:lnSpc>
              <a:buNone/>
            </a:pP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Latn-UZ" b="1" dirty="0" smtClean="0">
                <a:latin typeface="Times New Roman" pitchFamily="18" charset="0"/>
                <a:cs typeface="Times New Roman" pitchFamily="18" charset="0"/>
              </a:rPr>
              <a:t>Barqaror rivojlanish (17) maqsadlari</a:t>
            </a:r>
            <a:r>
              <a:rPr lang="en-US"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endParaRPr lang="ru-RU" dirty="0">
              <a:latin typeface="Times New Roman" pitchFamily="18" charset="0"/>
              <a:cs typeface="Times New Roman" pitchFamily="18" charset="0"/>
            </a:endParaRPr>
          </a:p>
        </p:txBody>
      </p:sp>
      <p:pic>
        <p:nvPicPr>
          <p:cNvPr id="4" name="Содержимое 3"/>
          <p:cNvPicPr>
            <a:picLocks noGrp="1"/>
          </p:cNvPicPr>
          <p:nvPr>
            <p:ph idx="1"/>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28596" y="1928802"/>
            <a:ext cx="6858048" cy="1285884"/>
          </a:xfrm>
          <a:prstGeom prst="rect">
            <a:avLst/>
          </a:prstGeom>
          <a:noFill/>
          <a:ln>
            <a:noFill/>
          </a:ln>
        </p:spPr>
      </p:pic>
      <p:pic>
        <p:nvPicPr>
          <p:cNvPr id="5" name="Рисунок 4"/>
          <p:cNvPicPr/>
          <p:nvPr/>
        </p:nvPicPr>
        <p:blipFill>
          <a:blip r:embed="rId3">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142844" y="3286124"/>
            <a:ext cx="7286676" cy="1714512"/>
          </a:xfrm>
          <a:prstGeom prst="rect">
            <a:avLst/>
          </a:prstGeom>
          <a:noFill/>
          <a:ln>
            <a:noFill/>
          </a:ln>
        </p:spPr>
      </p:pic>
      <p:pic>
        <p:nvPicPr>
          <p:cNvPr id="6" name="Рисунок 5"/>
          <p:cNvPicPr/>
          <p:nvPr/>
        </p:nvPicPr>
        <p:blipFill>
          <a:blip r:embed="rId4">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285720" y="5072074"/>
            <a:ext cx="7072362" cy="1500198"/>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p:cNvPicPr>
            <a:picLocks noGrp="1"/>
          </p:cNvPicPr>
          <p:nvPr>
            <p:ph idx="1"/>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00034" y="857232"/>
            <a:ext cx="7000924" cy="1071570"/>
          </a:xfrm>
          <a:prstGeom prst="rect">
            <a:avLst/>
          </a:prstGeom>
          <a:noFill/>
          <a:ln>
            <a:noFill/>
          </a:ln>
        </p:spPr>
      </p:pic>
      <p:pic>
        <p:nvPicPr>
          <p:cNvPr id="5" name="Рисунок 4"/>
          <p:cNvPicPr/>
          <p:nvPr/>
        </p:nvPicPr>
        <p:blipFill>
          <a:blip r:embed="rId3">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28596" y="2000240"/>
            <a:ext cx="7143800" cy="1214446"/>
          </a:xfrm>
          <a:prstGeom prst="rect">
            <a:avLst/>
          </a:prstGeom>
          <a:noFill/>
          <a:ln>
            <a:noFill/>
          </a:ln>
        </p:spPr>
      </p:pic>
      <p:pic>
        <p:nvPicPr>
          <p:cNvPr id="6" name="Рисунок 5"/>
          <p:cNvPicPr/>
          <p:nvPr/>
        </p:nvPicPr>
        <p:blipFill>
          <a:blip r:embed="rId4">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285721" y="3238500"/>
            <a:ext cx="7034242" cy="1333508"/>
          </a:xfrm>
          <a:prstGeom prst="rect">
            <a:avLst/>
          </a:prstGeom>
          <a:noFill/>
          <a:ln>
            <a:noFill/>
          </a:ln>
        </p:spPr>
      </p:pic>
      <p:pic>
        <p:nvPicPr>
          <p:cNvPr id="7" name="Рисунок 6"/>
          <p:cNvPicPr/>
          <p:nvPr/>
        </p:nvPicPr>
        <p:blipFill>
          <a:blip r:embed="rId5">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00034" y="4500570"/>
            <a:ext cx="6777046" cy="17859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p:cNvPicPr>
            <a:picLocks noGrp="1"/>
          </p:cNvPicPr>
          <p:nvPr>
            <p:ph idx="1"/>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57158" y="785794"/>
            <a:ext cx="6357982" cy="1357322"/>
          </a:xfrm>
          <a:prstGeom prst="rect">
            <a:avLst/>
          </a:prstGeom>
          <a:noFill/>
          <a:ln>
            <a:noFill/>
          </a:ln>
        </p:spPr>
      </p:pic>
      <p:pic>
        <p:nvPicPr>
          <p:cNvPr id="6" name="Рисунок 5"/>
          <p:cNvPicPr/>
          <p:nvPr/>
        </p:nvPicPr>
        <p:blipFill>
          <a:blip r:embed="rId3">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28596" y="2143116"/>
            <a:ext cx="6357982" cy="1143008"/>
          </a:xfrm>
          <a:prstGeom prst="rect">
            <a:avLst/>
          </a:prstGeom>
          <a:noFill/>
          <a:ln>
            <a:noFill/>
          </a:ln>
        </p:spPr>
      </p:pic>
      <p:pic>
        <p:nvPicPr>
          <p:cNvPr id="7" name="Рисунок 6"/>
          <p:cNvPicPr/>
          <p:nvPr/>
        </p:nvPicPr>
        <p:blipFill>
          <a:blip r:embed="rId4">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00034" y="3286125"/>
            <a:ext cx="6357982" cy="1214446"/>
          </a:xfrm>
          <a:prstGeom prst="rect">
            <a:avLst/>
          </a:prstGeom>
          <a:noFill/>
          <a:ln>
            <a:noFill/>
          </a:ln>
        </p:spPr>
      </p:pic>
      <p:pic>
        <p:nvPicPr>
          <p:cNvPr id="8" name="Рисунок 7"/>
          <p:cNvPicPr/>
          <p:nvPr/>
        </p:nvPicPr>
        <p:blipFill>
          <a:blip r:embed="rId5">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71472" y="4357694"/>
            <a:ext cx="6286544" cy="1214446"/>
          </a:xfrm>
          <a:prstGeom prst="rect">
            <a:avLst/>
          </a:prstGeom>
          <a:noFill/>
          <a:ln>
            <a:noFill/>
          </a:ln>
        </p:spPr>
      </p:pic>
      <p:pic>
        <p:nvPicPr>
          <p:cNvPr id="9" name="Рисунок 8"/>
          <p:cNvPicPr/>
          <p:nvPr/>
        </p:nvPicPr>
        <p:blipFill>
          <a:blip r:embed="rId6">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00034" y="5500702"/>
            <a:ext cx="6286544" cy="1023941"/>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p:cNvPicPr>
            <a:picLocks noGrp="1"/>
          </p:cNvPicPr>
          <p:nvPr>
            <p:ph idx="1"/>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57158" y="1000108"/>
            <a:ext cx="7215238" cy="1643074"/>
          </a:xfrm>
          <a:prstGeom prst="rect">
            <a:avLst/>
          </a:prstGeom>
          <a:noFill/>
          <a:ln>
            <a:noFill/>
          </a:ln>
        </p:spPr>
      </p:pic>
      <p:pic>
        <p:nvPicPr>
          <p:cNvPr id="5" name="Рисунок 4"/>
          <p:cNvPicPr/>
          <p:nvPr/>
        </p:nvPicPr>
        <p:blipFill>
          <a:blip r:embed="rId3">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57158" y="2857496"/>
            <a:ext cx="7286676" cy="1862142"/>
          </a:xfrm>
          <a:prstGeom prst="rect">
            <a:avLst/>
          </a:prstGeom>
          <a:noFill/>
          <a:ln>
            <a:noFill/>
          </a:ln>
        </p:spPr>
      </p:pic>
      <p:pic>
        <p:nvPicPr>
          <p:cNvPr id="6" name="Рисунок 5"/>
          <p:cNvPicPr/>
          <p:nvPr/>
        </p:nvPicPr>
        <p:blipFill>
          <a:blip r:embed="rId4">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00034" y="4929198"/>
            <a:ext cx="7215238" cy="157163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b="1" dirty="0" err="1" smtClean="0">
                <a:latin typeface="Times New Roman" pitchFamily="18" charset="0"/>
                <a:cs typeface="Times New Roman" pitchFamily="18" charset="0"/>
              </a:rPr>
              <a:t>O</a:t>
            </a:r>
            <a:r>
              <a:rPr lang="en-US" b="1" dirty="0" err="1" smtClean="0">
                <a:latin typeface="Times New Roman" pitchFamily="18" charset="0"/>
                <a:cs typeface="Times New Roman" pitchFamily="18" charset="0"/>
              </a:rPr>
              <a:t>ʹz</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bilimini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tekshirish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uchun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savollar</a:t>
            </a:r>
            <a:r>
              <a:rPr lang="en-US" b="1" dirty="0" smtClean="0">
                <a:latin typeface="Times New Roman" pitchFamily="18" charset="0"/>
                <a:cs typeface="Times New Roman" pitchFamily="18" charset="0"/>
              </a:rPr>
              <a:t>.</a:t>
            </a:r>
            <a:r>
              <a:rPr lang="ru-RU" dirty="0" smtClean="0"/>
              <a:t/>
            </a:r>
            <a:br>
              <a:rPr lang="ru-RU" dirty="0" smtClean="0"/>
            </a:br>
            <a:endParaRPr lang="ru-RU" dirty="0"/>
          </a:p>
        </p:txBody>
      </p:sp>
      <p:sp>
        <p:nvSpPr>
          <p:cNvPr id="3" name="Содержимое 2"/>
          <p:cNvSpPr>
            <a:spLocks noGrp="1"/>
          </p:cNvSpPr>
          <p:nvPr>
            <p:ph idx="1"/>
          </p:nvPr>
        </p:nvSpPr>
        <p:spPr/>
        <p:txBody>
          <a:bodyPr>
            <a:normAutofit lnSpcReduction="10000"/>
          </a:bodyPr>
          <a:lstStyle/>
          <a:p>
            <a:pPr>
              <a:buNone/>
            </a:pPr>
            <a:r>
              <a:rPr lang="en-US" i="1" dirty="0" smtClean="0"/>
              <a:t>1</a:t>
            </a:r>
            <a:r>
              <a:rPr lang="en-US" i="1" dirty="0" smtClean="0"/>
              <a:t>. </a:t>
            </a:r>
            <a:r>
              <a:rPr lang="ru-RU" i="1" dirty="0" smtClean="0"/>
              <a:t>Х</a:t>
            </a:r>
            <a:r>
              <a:rPr lang="en-US" i="1" dirty="0" err="1" smtClean="0"/>
              <a:t>avf</a:t>
            </a:r>
            <a:r>
              <a:rPr lang="en-US" i="1" dirty="0" smtClean="0"/>
              <a:t> </a:t>
            </a:r>
            <a:r>
              <a:rPr lang="en-US" i="1" dirty="0" err="1" smtClean="0"/>
              <a:t>va</a:t>
            </a:r>
            <a:r>
              <a:rPr lang="en-US" i="1" dirty="0" smtClean="0"/>
              <a:t> </a:t>
            </a:r>
            <a:r>
              <a:rPr lang="en-US" i="1" dirty="0" err="1" smtClean="0"/>
              <a:t>xavfsizlik</a:t>
            </a:r>
            <a:r>
              <a:rPr lang="en-US" i="1" dirty="0" smtClean="0"/>
              <a:t> </a:t>
            </a:r>
            <a:r>
              <a:rPr lang="en-US" i="1" dirty="0" err="1" smtClean="0"/>
              <a:t>iboralarini</a:t>
            </a:r>
            <a:r>
              <a:rPr lang="en-US" i="1" dirty="0" smtClean="0"/>
              <a:t> </a:t>
            </a:r>
            <a:r>
              <a:rPr lang="en-US" i="1" dirty="0" err="1" smtClean="0"/>
              <a:t>qanday</a:t>
            </a:r>
            <a:r>
              <a:rPr lang="en-US" i="1" dirty="0" smtClean="0"/>
              <a:t> </a:t>
            </a:r>
            <a:r>
              <a:rPr lang="en-US" i="1" dirty="0" err="1" smtClean="0"/>
              <a:t>tushinish</a:t>
            </a:r>
            <a:r>
              <a:rPr lang="en-US" i="1" dirty="0" smtClean="0"/>
              <a:t> </a:t>
            </a:r>
            <a:r>
              <a:rPr lang="en-US" i="1" dirty="0" err="1" smtClean="0"/>
              <a:t>mumkin</a:t>
            </a:r>
            <a:r>
              <a:rPr lang="en-US" i="1" dirty="0" smtClean="0"/>
              <a:t>? </a:t>
            </a:r>
            <a:endParaRPr lang="ru-RU" dirty="0" smtClean="0"/>
          </a:p>
          <a:p>
            <a:pPr>
              <a:buNone/>
            </a:pPr>
            <a:r>
              <a:rPr lang="en-US" i="1" dirty="0" smtClean="0"/>
              <a:t>2. </a:t>
            </a:r>
            <a:r>
              <a:rPr lang="en-US" i="1" dirty="0" err="1" smtClean="0"/>
              <a:t>Ekologik</a:t>
            </a:r>
            <a:r>
              <a:rPr lang="en-US" i="1" dirty="0" smtClean="0"/>
              <a:t> </a:t>
            </a:r>
            <a:r>
              <a:rPr lang="en-US" i="1" dirty="0" err="1" smtClean="0"/>
              <a:t>xavfsizlik</a:t>
            </a:r>
            <a:r>
              <a:rPr lang="en-US" i="1" dirty="0" smtClean="0"/>
              <a:t> </a:t>
            </a:r>
            <a:r>
              <a:rPr lang="en-US" i="1" dirty="0" err="1" smtClean="0"/>
              <a:t>nima</a:t>
            </a:r>
            <a:r>
              <a:rPr lang="en-US" i="1" dirty="0" smtClean="0"/>
              <a:t>? </a:t>
            </a:r>
            <a:endParaRPr lang="ru-RU" dirty="0" smtClean="0"/>
          </a:p>
          <a:p>
            <a:pPr>
              <a:buNone/>
            </a:pPr>
            <a:r>
              <a:rPr lang="en-US" i="1" dirty="0" smtClean="0"/>
              <a:t>3. </a:t>
            </a:r>
            <a:r>
              <a:rPr lang="en-US" i="1" dirty="0" err="1" smtClean="0"/>
              <a:t>Ekologik</a:t>
            </a:r>
            <a:r>
              <a:rPr lang="en-US" i="1" dirty="0" smtClean="0"/>
              <a:t> </a:t>
            </a:r>
            <a:r>
              <a:rPr lang="en-US" i="1" dirty="0" err="1" smtClean="0"/>
              <a:t>omillarni</a:t>
            </a:r>
            <a:r>
              <a:rPr lang="en-US" i="1" dirty="0" smtClean="0"/>
              <a:t> </a:t>
            </a:r>
            <a:r>
              <a:rPr lang="en-US" i="1" dirty="0" err="1" smtClean="0"/>
              <a:t>tavsiflang</a:t>
            </a:r>
            <a:r>
              <a:rPr lang="en-US" i="1" dirty="0" smtClean="0"/>
              <a:t>? </a:t>
            </a:r>
            <a:endParaRPr lang="ru-RU" dirty="0" smtClean="0"/>
          </a:p>
          <a:p>
            <a:pPr>
              <a:buNone/>
            </a:pPr>
            <a:r>
              <a:rPr lang="en-US" i="1" dirty="0" smtClean="0"/>
              <a:t>4. </a:t>
            </a:r>
            <a:r>
              <a:rPr lang="en-US" i="1" dirty="0" err="1" smtClean="0"/>
              <a:t>Ekologiya</a:t>
            </a:r>
            <a:r>
              <a:rPr lang="en-US" i="1" dirty="0" smtClean="0"/>
              <a:t> </a:t>
            </a:r>
            <a:r>
              <a:rPr lang="en-US" i="1" dirty="0" err="1" smtClean="0"/>
              <a:t>so’zining</a:t>
            </a:r>
            <a:r>
              <a:rPr lang="en-US" i="1" dirty="0" smtClean="0"/>
              <a:t> </a:t>
            </a:r>
            <a:r>
              <a:rPr lang="en-US" i="1" dirty="0" err="1" smtClean="0"/>
              <a:t>lug’aviy</a:t>
            </a:r>
            <a:r>
              <a:rPr lang="en-US" i="1" dirty="0" smtClean="0"/>
              <a:t> </a:t>
            </a:r>
            <a:r>
              <a:rPr lang="en-US" i="1" dirty="0" err="1" smtClean="0"/>
              <a:t>ma’nosi</a:t>
            </a:r>
            <a:r>
              <a:rPr lang="en-US" i="1" dirty="0" smtClean="0"/>
              <a:t> </a:t>
            </a:r>
            <a:r>
              <a:rPr lang="en-US" i="1" dirty="0" err="1" smtClean="0"/>
              <a:t>nima</a:t>
            </a:r>
            <a:r>
              <a:rPr lang="en-US" i="1" dirty="0" smtClean="0"/>
              <a:t>? </a:t>
            </a:r>
            <a:endParaRPr lang="ru-RU" dirty="0" smtClean="0"/>
          </a:p>
          <a:p>
            <a:pPr>
              <a:buNone/>
            </a:pPr>
            <a:r>
              <a:rPr lang="en-US" i="1" dirty="0" smtClean="0"/>
              <a:t>5. </a:t>
            </a:r>
            <a:r>
              <a:rPr lang="ru-RU" i="1" dirty="0" smtClean="0"/>
              <a:t>Т</a:t>
            </a:r>
            <a:r>
              <a:rPr lang="en-US" i="1" dirty="0" err="1" smtClean="0"/>
              <a:t>abiiy</a:t>
            </a:r>
            <a:r>
              <a:rPr lang="en-US" i="1" dirty="0" smtClean="0"/>
              <a:t> </a:t>
            </a:r>
            <a:r>
              <a:rPr lang="en-US" i="1" dirty="0" err="1" smtClean="0"/>
              <a:t>muhitni</a:t>
            </a:r>
            <a:r>
              <a:rPr lang="en-US" i="1" dirty="0" smtClean="0"/>
              <a:t> </a:t>
            </a:r>
            <a:r>
              <a:rPr lang="en-US" i="1" dirty="0" err="1" smtClean="0"/>
              <a:t>qanday</a:t>
            </a:r>
            <a:r>
              <a:rPr lang="en-US" i="1" dirty="0" smtClean="0"/>
              <a:t> </a:t>
            </a:r>
            <a:r>
              <a:rPr lang="en-US" i="1" dirty="0" err="1" smtClean="0"/>
              <a:t>tushunish</a:t>
            </a:r>
            <a:r>
              <a:rPr lang="en-US" i="1" dirty="0" smtClean="0"/>
              <a:t> </a:t>
            </a:r>
            <a:r>
              <a:rPr lang="en-US" i="1" dirty="0" err="1" smtClean="0"/>
              <a:t>kerak</a:t>
            </a:r>
            <a:r>
              <a:rPr lang="en-US" i="1" dirty="0" smtClean="0"/>
              <a:t> </a:t>
            </a:r>
            <a:r>
              <a:rPr lang="en-US" i="1" dirty="0" err="1" smtClean="0"/>
              <a:t>va</a:t>
            </a:r>
            <a:r>
              <a:rPr lang="en-US" i="1" dirty="0" smtClean="0"/>
              <a:t> </a:t>
            </a:r>
            <a:r>
              <a:rPr lang="en-US" i="1" dirty="0" err="1" smtClean="0"/>
              <a:t>uning</a:t>
            </a:r>
            <a:r>
              <a:rPr lang="en-US" i="1" dirty="0" smtClean="0"/>
              <a:t> </a:t>
            </a:r>
            <a:r>
              <a:rPr lang="en-US" i="1" dirty="0" err="1" smtClean="0"/>
              <a:t>omillari</a:t>
            </a:r>
            <a:r>
              <a:rPr lang="en-US" i="1" dirty="0" smtClean="0"/>
              <a:t> </a:t>
            </a:r>
            <a:r>
              <a:rPr lang="en-US" i="1" dirty="0" err="1" smtClean="0"/>
              <a:t>haqida</a:t>
            </a:r>
            <a:r>
              <a:rPr lang="en-US" i="1" dirty="0" smtClean="0"/>
              <a:t> </a:t>
            </a:r>
            <a:r>
              <a:rPr lang="en-US" i="1" dirty="0" err="1" smtClean="0"/>
              <a:t>nimalarni</a:t>
            </a:r>
            <a:r>
              <a:rPr lang="en-US" i="1" dirty="0" smtClean="0"/>
              <a:t> </a:t>
            </a:r>
            <a:r>
              <a:rPr lang="en-US" i="1" dirty="0" err="1" smtClean="0"/>
              <a:t>bilasiz</a:t>
            </a:r>
            <a:r>
              <a:rPr lang="en-US" i="1" dirty="0" smtClean="0"/>
              <a:t>?</a:t>
            </a:r>
          </a:p>
          <a:p>
            <a:pPr>
              <a:buNone/>
            </a:pPr>
            <a:r>
              <a:rPr lang="en-US" i="1" dirty="0" smtClean="0"/>
              <a:t>6. </a:t>
            </a:r>
            <a:r>
              <a:rPr lang="ru-RU" i="1" dirty="0" smtClean="0"/>
              <a:t>Т</a:t>
            </a:r>
            <a:r>
              <a:rPr lang="en-US" i="1" dirty="0" err="1" smtClean="0"/>
              <a:t>abiatni</a:t>
            </a:r>
            <a:r>
              <a:rPr lang="en-US" i="1" dirty="0" smtClean="0"/>
              <a:t> </a:t>
            </a:r>
            <a:r>
              <a:rPr lang="en-US" i="1" dirty="0" err="1" smtClean="0"/>
              <a:t>muxofaza</a:t>
            </a:r>
            <a:r>
              <a:rPr lang="en-US" i="1" dirty="0" smtClean="0"/>
              <a:t> </a:t>
            </a:r>
            <a:r>
              <a:rPr lang="en-US" i="1" dirty="0" err="1" smtClean="0"/>
              <a:t>qilish</a:t>
            </a:r>
            <a:r>
              <a:rPr lang="en-US" i="1" dirty="0" smtClean="0"/>
              <a:t> </a:t>
            </a:r>
            <a:r>
              <a:rPr lang="en-US" i="1" dirty="0" err="1" smtClean="0"/>
              <a:t>to’g’risida”gi</a:t>
            </a:r>
            <a:r>
              <a:rPr lang="en-US" i="1" dirty="0" smtClean="0"/>
              <a:t> </a:t>
            </a:r>
            <a:r>
              <a:rPr lang="en-US" i="1" dirty="0" err="1" smtClean="0"/>
              <a:t>O’zbekiston</a:t>
            </a:r>
            <a:r>
              <a:rPr lang="en-US" i="1" dirty="0" smtClean="0"/>
              <a:t> </a:t>
            </a:r>
            <a:r>
              <a:rPr lang="en-US" i="1" dirty="0" err="1" smtClean="0"/>
              <a:t>Respublikasining</a:t>
            </a:r>
            <a:r>
              <a:rPr lang="en-US" i="1" dirty="0" smtClean="0"/>
              <a:t> </a:t>
            </a:r>
            <a:r>
              <a:rPr lang="en-US" i="1" dirty="0" err="1" smtClean="0"/>
              <a:t>qonuni</a:t>
            </a:r>
            <a:r>
              <a:rPr lang="en-US" i="1" dirty="0" smtClean="0"/>
              <a:t> </a:t>
            </a:r>
            <a:r>
              <a:rPr lang="en-US" i="1" dirty="0" err="1" smtClean="0"/>
              <a:t>qachon</a:t>
            </a:r>
            <a:r>
              <a:rPr lang="en-US" i="1" dirty="0" smtClean="0"/>
              <a:t> </a:t>
            </a:r>
            <a:r>
              <a:rPr lang="en-US" i="1" dirty="0" err="1" smtClean="0"/>
              <a:t>qabul</a:t>
            </a:r>
            <a:r>
              <a:rPr lang="en-US" i="1" dirty="0" smtClean="0"/>
              <a:t> </a:t>
            </a:r>
            <a:r>
              <a:rPr lang="en-US" i="1" dirty="0" err="1" smtClean="0"/>
              <a:t>qilingan</a:t>
            </a:r>
            <a:r>
              <a:rPr lang="en-US" i="1" dirty="0" smtClean="0"/>
              <a:t>?</a:t>
            </a:r>
            <a:endParaRPr lang="ru-RU" dirty="0" smtClean="0"/>
          </a:p>
          <a:p>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latin typeface="Times New Roman" pitchFamily="18" charset="0"/>
                <a:cs typeface="Times New Roman" pitchFamily="18" charset="0"/>
              </a:rPr>
              <a:t>Foydalanilgan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adabiyotlar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ro`yxati</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endParaRPr lang="en-US" baseline="30000" dirty="0" smtClean="0"/>
          </a:p>
          <a:p>
            <a:pPr>
              <a:lnSpc>
                <a:spcPct val="150000"/>
              </a:lnSpc>
              <a:buNone/>
            </a:pPr>
            <a:r>
              <a:rPr lang="en-US" baseline="30000" dirty="0" smtClean="0">
                <a:latin typeface="Times New Roman" pitchFamily="18" charset="0"/>
                <a:cs typeface="Times New Roman" pitchFamily="18" charset="0"/>
              </a:rPr>
              <a:t>1. </a:t>
            </a:r>
            <a:r>
              <a:rPr lang="uz-Cyrl-UZ" baseline="30000" dirty="0" smtClean="0">
                <a:latin typeface="Times New Roman" pitchFamily="18" charset="0"/>
                <a:cs typeface="Times New Roman" pitchFamily="18" charset="0"/>
              </a:rPr>
              <a:t>BMT </a:t>
            </a:r>
            <a:r>
              <a:rPr lang="uz-Cyrl-UZ" baseline="30000" dirty="0" smtClean="0">
                <a:latin typeface="Times New Roman" pitchFamily="18" charset="0"/>
                <a:cs typeface="Times New Roman" pitchFamily="18" charset="0"/>
              </a:rPr>
              <a:t>Yevropa iqtisodiyoti komissiyasining barqaror rivojlanish uchun ta’lim bo’yicha strategiyasi. –Toshkent, 2007</a:t>
            </a:r>
            <a:endParaRPr lang="ru-RU" baseline="30000" dirty="0" smtClean="0">
              <a:latin typeface="Times New Roman" pitchFamily="18" charset="0"/>
              <a:cs typeface="Times New Roman" pitchFamily="18" charset="0"/>
            </a:endParaRPr>
          </a:p>
          <a:p>
            <a:pPr>
              <a:lnSpc>
                <a:spcPct val="150000"/>
              </a:lnSpc>
              <a:buNone/>
            </a:pPr>
            <a:r>
              <a:rPr lang="en-US" baseline="30000" dirty="0" smtClean="0">
                <a:latin typeface="Times New Roman" pitchFamily="18" charset="0"/>
                <a:cs typeface="Times New Roman" pitchFamily="18" charset="0"/>
              </a:rPr>
              <a:t>2. </a:t>
            </a:r>
            <a:r>
              <a:rPr lang="ru-RU" baseline="30000" dirty="0" smtClean="0">
                <a:latin typeface="Times New Roman" pitchFamily="18" charset="0"/>
                <a:cs typeface="Times New Roman" pitchFamily="18" charset="0"/>
              </a:rPr>
              <a:t>Цели </a:t>
            </a:r>
            <a:r>
              <a:rPr lang="ru-RU" baseline="30000" dirty="0" smtClean="0">
                <a:latin typeface="Times New Roman" pitchFamily="18" charset="0"/>
                <a:cs typeface="Times New Roman" pitchFamily="18" charset="0"/>
              </a:rPr>
              <a:t>в области устойчивого развития. http://www.un.org/sustainabledevelopment/ru</a:t>
            </a:r>
          </a:p>
          <a:p>
            <a:pPr>
              <a:lnSpc>
                <a:spcPct val="150000"/>
              </a:lnSpc>
              <a:buNone/>
            </a:pPr>
            <a:r>
              <a:rPr lang="en-US" u="sng" baseline="30000" dirty="0" smtClean="0">
                <a:latin typeface="Times New Roman" pitchFamily="18" charset="0"/>
                <a:cs typeface="Times New Roman" pitchFamily="18" charset="0"/>
                <a:hlinkClick r:id="rId2"/>
              </a:rPr>
              <a:t>3. Technical </a:t>
            </a:r>
            <a:r>
              <a:rPr lang="en-US" u="sng" baseline="30000" dirty="0" smtClean="0">
                <a:latin typeface="Times New Roman" pitchFamily="18" charset="0"/>
                <a:cs typeface="Times New Roman" pitchFamily="18" charset="0"/>
                <a:hlinkClick r:id="rId2"/>
              </a:rPr>
              <a:t>report by the Bureau of the United Nations Statistical Commission (UNSC) on the process of the development of an indicator framework for the goals and targets of the post-2015 development agenda (Working draft)</a:t>
            </a:r>
            <a:r>
              <a:rPr lang="en-US" baseline="30000" dirty="0" smtClean="0">
                <a:latin typeface="Times New Roman" pitchFamily="18" charset="0"/>
                <a:cs typeface="Times New Roman" pitchFamily="18" charset="0"/>
              </a:rPr>
              <a:t> (</a:t>
            </a:r>
            <a:r>
              <a:rPr lang="en-US" baseline="30000" dirty="0" err="1" smtClean="0">
                <a:latin typeface="Times New Roman" pitchFamily="18" charset="0"/>
                <a:cs typeface="Times New Roman" pitchFamily="18" charset="0"/>
              </a:rPr>
              <a:t>angl</a:t>
            </a:r>
            <a:r>
              <a:rPr lang="en-US" baseline="30000" dirty="0" smtClean="0">
                <a:latin typeface="Times New Roman" pitchFamily="18" charset="0"/>
                <a:cs typeface="Times New Roman" pitchFamily="18" charset="0"/>
              </a:rPr>
              <a:t>.). </a:t>
            </a:r>
            <a:r>
              <a:rPr lang="en-US" i="1" baseline="30000" dirty="0" smtClean="0">
                <a:latin typeface="Times New Roman" pitchFamily="18" charset="0"/>
                <a:cs typeface="Times New Roman" pitchFamily="18" charset="0"/>
              </a:rPr>
              <a:t>Sustainable Development Knowledge Platform</a:t>
            </a:r>
            <a:r>
              <a:rPr lang="en-US" baseline="30000" dirty="0" smtClean="0">
                <a:latin typeface="Times New Roman" pitchFamily="18" charset="0"/>
                <a:cs typeface="Times New Roman" pitchFamily="18" charset="0"/>
              </a:rPr>
              <a:t>. </a:t>
            </a:r>
            <a:r>
              <a:rPr lang="en-US" u="sng" baseline="30000" dirty="0" smtClean="0">
                <a:latin typeface="Times New Roman" pitchFamily="18" charset="0"/>
                <a:cs typeface="Times New Roman" pitchFamily="18" charset="0"/>
                <a:hlinkClick r:id="rId3" tooltip="ООН"/>
              </a:rPr>
              <a:t>United Nations</a:t>
            </a:r>
            <a:r>
              <a:rPr lang="en-US" baseline="30000" dirty="0" smtClean="0">
                <a:latin typeface="Times New Roman" pitchFamily="18" charset="0"/>
                <a:cs typeface="Times New Roman" pitchFamily="18" charset="0"/>
              </a:rPr>
              <a:t> (19 March </a:t>
            </a:r>
            <a:r>
              <a:rPr lang="en-US" baseline="30000" dirty="0" smtClean="0">
                <a:latin typeface="Times New Roman" pitchFamily="18" charset="0"/>
                <a:cs typeface="Times New Roman" pitchFamily="18" charset="0"/>
              </a:rPr>
              <a:t>015</a:t>
            </a:r>
            <a:r>
              <a:rPr lang="en-US" baseline="30000" dirty="0" smtClean="0">
                <a:latin typeface="Times New Roman" pitchFamily="18" charset="0"/>
                <a:cs typeface="Times New Roman" pitchFamily="18" charset="0"/>
              </a:rPr>
              <a:t>).  https://</a:t>
            </a:r>
            <a:r>
              <a:rPr lang="en-US" baseline="30000" dirty="0" smtClean="0">
                <a:latin typeface="Times New Roman" pitchFamily="18" charset="0"/>
                <a:cs typeface="Times New Roman" pitchFamily="18" charset="0"/>
              </a:rPr>
              <a:t>ru.wikipedia.org/wiki</a:t>
            </a:r>
            <a:endParaRPr lang="ru-RU" baseline="30000" dirty="0" smtClean="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5786" y="1785926"/>
            <a:ext cx="7358114" cy="3571900"/>
          </a:xfrm>
        </p:spPr>
        <p:txBody>
          <a:bodyPr>
            <a:normAutofit/>
          </a:bodyPr>
          <a:lstStyle/>
          <a:p>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E`tiboringiz</a:t>
            </a:r>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uchun</a:t>
            </a:r>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raxmat</a:t>
            </a:r>
            <a:endParaRPr lang="ru-RU" sz="4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109</TotalTime>
  <Words>393</Words>
  <Application>Microsoft Office PowerPoint</Application>
  <PresentationFormat>Экран (4:3)</PresentationFormat>
  <Paragraphs>81</Paragraphs>
  <Slides>31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Городская</vt:lpstr>
      <vt:lpstr> 6-Modul: Barqaror rivojlanish strategiyasi. </vt:lpstr>
      <vt:lpstr>reja: </vt:lpstr>
      <vt:lpstr>6.1. Ekologiya va xalqaro hamkorlik hamda ekologiya sohasidagi xalqaro tashkilotlar. </vt:lpstr>
      <vt:lpstr>Слайд 4</vt:lpstr>
      <vt:lpstr>EKOLOGIK XAVFSIZLIKKA TAHDIDLAR</vt:lpstr>
      <vt:lpstr>Hozirgi vaqtda tabiatni muhofaza qilish sohasidagi hamkorlikning ikki asosiy shakli ajratiladi:</vt:lpstr>
      <vt:lpstr>Слайд 7</vt:lpstr>
      <vt:lpstr>Слайд 8</vt:lpstr>
      <vt:lpstr>Слайд 9</vt:lpstr>
      <vt:lpstr>Слайд 10</vt:lpstr>
      <vt:lpstr>6.2. Ekologik xavfsizlikni ta’minlash.</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Barqaror rivojlanish (17) maqsadlari. </vt:lpstr>
      <vt:lpstr>Слайд 26</vt:lpstr>
      <vt:lpstr>Слайд 27</vt:lpstr>
      <vt:lpstr>Слайд 28</vt:lpstr>
      <vt:lpstr> Oʹz bilimini tekshirish uchun savollar. </vt:lpstr>
      <vt:lpstr>Foydalanilgan adabiyotlar ro`yxati</vt:lpstr>
      <vt:lpstr>   E`tiboringiz uchun raxmat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6-Modul: Barqaror rivojlanish strategiyasi.</dc:title>
  <dc:creator>orion</dc:creator>
  <cp:lastModifiedBy>orion</cp:lastModifiedBy>
  <cp:revision>19</cp:revision>
  <dcterms:created xsi:type="dcterms:W3CDTF">2021-04-15T15:49:43Z</dcterms:created>
  <dcterms:modified xsi:type="dcterms:W3CDTF">2021-04-15T17:39:00Z</dcterms:modified>
</cp:coreProperties>
</file>