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9" r:id="rId33"/>
    <p:sldId id="288" r:id="rId3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179" autoAdjust="0"/>
    <p:restoredTop sz="94660"/>
  </p:normalViewPr>
  <p:slideViewPr>
    <p:cSldViewPr snapToGrid="0">
      <p:cViewPr varScale="1">
        <p:scale>
          <a:sx n="90" d="100"/>
          <a:sy n="90" d="100"/>
        </p:scale>
        <p:origin x="114"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fld id="{4F202655-4908-460E-9468-7E66E88ED5CE}" type="datetimeFigureOut">
              <a:rPr lang="ru-RU" smtClean="0"/>
              <a:pPr/>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93DE129-93E5-487E-A678-8CDDD656F5B0}" type="slidenum">
              <a:rPr lang="ru-RU" smtClean="0"/>
              <a:pPr/>
              <a:t>‹#›</a:t>
            </a:fld>
            <a:endParaRPr lang="ru-RU"/>
          </a:p>
        </p:txBody>
      </p:sp>
    </p:spTree>
    <p:extLst>
      <p:ext uri="{BB962C8B-B14F-4D97-AF65-F5344CB8AC3E}">
        <p14:creationId xmlns:p14="http://schemas.microsoft.com/office/powerpoint/2010/main" val="559443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4F202655-4908-460E-9468-7E66E88ED5CE}" type="datetimeFigureOut">
              <a:rPr lang="ru-RU" smtClean="0"/>
              <a:pPr/>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93DE129-93E5-487E-A678-8CDDD656F5B0}" type="slidenum">
              <a:rPr lang="ru-RU" smtClean="0"/>
              <a:pPr/>
              <a:t>‹#›</a:t>
            </a:fld>
            <a:endParaRPr lang="ru-RU"/>
          </a:p>
        </p:txBody>
      </p:sp>
    </p:spTree>
    <p:extLst>
      <p:ext uri="{BB962C8B-B14F-4D97-AF65-F5344CB8AC3E}">
        <p14:creationId xmlns:p14="http://schemas.microsoft.com/office/powerpoint/2010/main" val="10092227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4F202655-4908-460E-9468-7E66E88ED5CE}" type="datetimeFigureOut">
              <a:rPr lang="ru-RU" smtClean="0"/>
              <a:pPr/>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93DE129-93E5-487E-A678-8CDDD656F5B0}" type="slidenum">
              <a:rPr lang="ru-RU" smtClean="0"/>
              <a:pPr/>
              <a:t>‹#›</a:t>
            </a:fld>
            <a:endParaRPr lang="ru-RU"/>
          </a:p>
        </p:txBody>
      </p:sp>
    </p:spTree>
    <p:extLst>
      <p:ext uri="{BB962C8B-B14F-4D97-AF65-F5344CB8AC3E}">
        <p14:creationId xmlns:p14="http://schemas.microsoft.com/office/powerpoint/2010/main" val="10699807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4F202655-4908-460E-9468-7E66E88ED5CE}" type="datetimeFigureOut">
              <a:rPr lang="ru-RU" smtClean="0"/>
              <a:pPr/>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93DE129-93E5-487E-A678-8CDDD656F5B0}" type="slidenum">
              <a:rPr lang="ru-RU" smtClean="0"/>
              <a:pPr/>
              <a:t>‹#›</a:t>
            </a:fld>
            <a:endParaRPr lang="ru-RU"/>
          </a:p>
        </p:txBody>
      </p:sp>
    </p:spTree>
    <p:extLst>
      <p:ext uri="{BB962C8B-B14F-4D97-AF65-F5344CB8AC3E}">
        <p14:creationId xmlns:p14="http://schemas.microsoft.com/office/powerpoint/2010/main" val="1963106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4F202655-4908-460E-9468-7E66E88ED5CE}" type="datetimeFigureOut">
              <a:rPr lang="ru-RU" smtClean="0"/>
              <a:pPr/>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993DE129-93E5-487E-A678-8CDDD656F5B0}" type="slidenum">
              <a:rPr lang="ru-RU" smtClean="0"/>
              <a:pPr/>
              <a:t>‹#›</a:t>
            </a:fld>
            <a:endParaRPr lang="ru-RU"/>
          </a:p>
        </p:txBody>
      </p:sp>
    </p:spTree>
    <p:extLst>
      <p:ext uri="{BB962C8B-B14F-4D97-AF65-F5344CB8AC3E}">
        <p14:creationId xmlns:p14="http://schemas.microsoft.com/office/powerpoint/2010/main" val="940590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4F202655-4908-460E-9468-7E66E88ED5CE}" type="datetimeFigureOut">
              <a:rPr lang="ru-RU" smtClean="0"/>
              <a:pPr/>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93DE129-93E5-487E-A678-8CDDD656F5B0}" type="slidenum">
              <a:rPr lang="ru-RU" smtClean="0"/>
              <a:pPr/>
              <a:t>‹#›</a:t>
            </a:fld>
            <a:endParaRPr lang="ru-RU"/>
          </a:p>
        </p:txBody>
      </p:sp>
    </p:spTree>
    <p:extLst>
      <p:ext uri="{BB962C8B-B14F-4D97-AF65-F5344CB8AC3E}">
        <p14:creationId xmlns:p14="http://schemas.microsoft.com/office/powerpoint/2010/main" val="13845879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4F202655-4908-460E-9468-7E66E88ED5CE}" type="datetimeFigureOut">
              <a:rPr lang="ru-RU" smtClean="0"/>
              <a:pPr/>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93DE129-93E5-487E-A678-8CDDD656F5B0}" type="slidenum">
              <a:rPr lang="ru-RU" smtClean="0"/>
              <a:pPr/>
              <a:t>‹#›</a:t>
            </a:fld>
            <a:endParaRPr lang="ru-RU"/>
          </a:p>
        </p:txBody>
      </p:sp>
    </p:spTree>
    <p:extLst>
      <p:ext uri="{BB962C8B-B14F-4D97-AF65-F5344CB8AC3E}">
        <p14:creationId xmlns:p14="http://schemas.microsoft.com/office/powerpoint/2010/main" val="4069118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4F202655-4908-460E-9468-7E66E88ED5CE}" type="datetimeFigureOut">
              <a:rPr lang="ru-RU" smtClean="0"/>
              <a:pPr/>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93DE129-93E5-487E-A678-8CDDD656F5B0}" type="slidenum">
              <a:rPr lang="ru-RU" smtClean="0"/>
              <a:pPr/>
              <a:t>‹#›</a:t>
            </a:fld>
            <a:endParaRPr lang="ru-RU"/>
          </a:p>
        </p:txBody>
      </p:sp>
    </p:spTree>
    <p:extLst>
      <p:ext uri="{BB962C8B-B14F-4D97-AF65-F5344CB8AC3E}">
        <p14:creationId xmlns:p14="http://schemas.microsoft.com/office/powerpoint/2010/main" val="852788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4F202655-4908-460E-9468-7E66E88ED5CE}" type="datetimeFigureOut">
              <a:rPr lang="ru-RU" smtClean="0"/>
              <a:pPr/>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93DE129-93E5-487E-A678-8CDDD656F5B0}" type="slidenum">
              <a:rPr lang="ru-RU" smtClean="0"/>
              <a:pPr/>
              <a:t>‹#›</a:t>
            </a:fld>
            <a:endParaRPr lang="ru-RU"/>
          </a:p>
        </p:txBody>
      </p:sp>
    </p:spTree>
    <p:extLst>
      <p:ext uri="{BB962C8B-B14F-4D97-AF65-F5344CB8AC3E}">
        <p14:creationId xmlns:p14="http://schemas.microsoft.com/office/powerpoint/2010/main" val="636056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4F202655-4908-460E-9468-7E66E88ED5CE}" type="datetimeFigureOut">
              <a:rPr lang="ru-RU" smtClean="0"/>
              <a:pPr/>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93DE129-93E5-487E-A678-8CDDD656F5B0}" type="slidenum">
              <a:rPr lang="ru-RU" smtClean="0"/>
              <a:pPr/>
              <a:t>‹#›</a:t>
            </a:fld>
            <a:endParaRPr lang="ru-RU"/>
          </a:p>
        </p:txBody>
      </p:sp>
    </p:spTree>
    <p:extLst>
      <p:ext uri="{BB962C8B-B14F-4D97-AF65-F5344CB8AC3E}">
        <p14:creationId xmlns:p14="http://schemas.microsoft.com/office/powerpoint/2010/main" val="27607407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4F202655-4908-460E-9468-7E66E88ED5CE}" type="datetimeFigureOut">
              <a:rPr lang="ru-RU" smtClean="0"/>
              <a:pPr/>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93DE129-93E5-487E-A678-8CDDD656F5B0}" type="slidenum">
              <a:rPr lang="ru-RU" smtClean="0"/>
              <a:pPr/>
              <a:t>‹#›</a:t>
            </a:fld>
            <a:endParaRPr lang="ru-RU"/>
          </a:p>
        </p:txBody>
      </p:sp>
    </p:spTree>
    <p:extLst>
      <p:ext uri="{BB962C8B-B14F-4D97-AF65-F5344CB8AC3E}">
        <p14:creationId xmlns:p14="http://schemas.microsoft.com/office/powerpoint/2010/main" val="36980157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202655-4908-460E-9468-7E66E88ED5CE}" type="datetimeFigureOut">
              <a:rPr lang="ru-RU" smtClean="0"/>
              <a:pPr/>
              <a:t>31.05.2021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3DE129-93E5-487E-A678-8CDDD656F5B0}" type="slidenum">
              <a:rPr lang="ru-RU" smtClean="0"/>
              <a:pPr/>
              <a:t>‹#›</a:t>
            </a:fld>
            <a:endParaRPr lang="ru-RU"/>
          </a:p>
        </p:txBody>
      </p:sp>
    </p:spTree>
    <p:extLst>
      <p:ext uri="{BB962C8B-B14F-4D97-AF65-F5344CB8AC3E}">
        <p14:creationId xmlns:p14="http://schemas.microsoft.com/office/powerpoint/2010/main" val="516197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eol.jsc.nasa.gov/scripts/sseop/photo.pl?mission=ISS013&amp;roll=E&amp;frame=54329"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hozir.org/melanj-iplarini-ishlab-chiqarish.html"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60612" y="614098"/>
            <a:ext cx="10165975" cy="2545961"/>
          </a:xfrm>
          <a:prstGeom prst="rect">
            <a:avLst/>
          </a:prstGeom>
        </p:spPr>
        <p:txBody>
          <a:bodyPr wrap="square">
            <a:spAutoFit/>
          </a:bodyPr>
          <a:lstStyle/>
          <a:p>
            <a:pPr algn="ctr"/>
            <a:r>
              <a:rPr lang="en-US" sz="4000" b="1" dirty="0" smtClean="0">
                <a:latin typeface="Times New Roman" panose="02020603050405020304" pitchFamily="18" charset="0"/>
                <a:ea typeface="Times New Roman" panose="02020603050405020304" pitchFamily="18" charset="0"/>
              </a:rPr>
              <a:t>9</a:t>
            </a:r>
            <a:r>
              <a:rPr lang="tt-RU" sz="4000" b="1" dirty="0" smtClean="0">
                <a:effectLst/>
                <a:latin typeface="Times New Roman" panose="02020603050405020304" pitchFamily="18" charset="0"/>
                <a:ea typeface="Times New Roman" panose="02020603050405020304" pitchFamily="18" charset="0"/>
              </a:rPr>
              <a:t>-mavzu</a:t>
            </a:r>
            <a:r>
              <a:rPr lang="tt-RU" sz="4000" b="1" dirty="0">
                <a:effectLst/>
                <a:latin typeface="Times New Roman" panose="02020603050405020304" pitchFamily="18" charset="0"/>
                <a:ea typeface="Times New Roman" panose="02020603050405020304" pitchFamily="18" charset="0"/>
              </a:rPr>
              <a:t>:</a:t>
            </a:r>
            <a:r>
              <a:rPr lang="uz-Cyrl-UZ" sz="4000" b="1" kern="1400" dirty="0">
                <a:effectLst/>
                <a:latin typeface="Times New Roman" panose="02020603050405020304" pitchFamily="18" charset="0"/>
                <a:ea typeface="Times New Roman" panose="02020603050405020304" pitchFamily="18" charset="0"/>
              </a:rPr>
              <a:t> Atmosferaga tarqalayotgan zararli changlar va zararli  gazlar  hamda  ularning ruxsat etilgan tashlamalari me’yorlarini hisoblash.</a:t>
            </a:r>
            <a:endParaRPr lang="ru-RU" sz="4000" dirty="0"/>
          </a:p>
        </p:txBody>
      </p:sp>
      <p:pic>
        <p:nvPicPr>
          <p:cNvPr id="1026" name="Picture 2" descr="Yeraltı Madenlerinde Zararlı Gazlar ve Etkiler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63551" y="3160059"/>
            <a:ext cx="5640107" cy="317256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4939325" y="6332619"/>
            <a:ext cx="2688557" cy="246221"/>
          </a:xfrm>
          <a:prstGeom prst="rect">
            <a:avLst/>
          </a:prstGeom>
        </p:spPr>
        <p:txBody>
          <a:bodyPr wrap="none">
            <a:spAutoFit/>
          </a:bodyPr>
          <a:lstStyle/>
          <a:p>
            <a:r>
              <a:rPr lang="ru-RU" sz="1000" dirty="0"/>
              <a:t>https://images.app.goo.gl/gYsZ8q4xdc7KUN2u6</a:t>
            </a:r>
          </a:p>
        </p:txBody>
      </p:sp>
    </p:spTree>
    <p:extLst>
      <p:ext uri="{BB962C8B-B14F-4D97-AF65-F5344CB8AC3E}">
        <p14:creationId xmlns:p14="http://schemas.microsoft.com/office/powerpoint/2010/main" val="15121352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57200" y="887507"/>
            <a:ext cx="6750424" cy="457199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en-US" sz="2400" b="1" dirty="0" err="1">
                <a:latin typeface="Times New Roman" panose="02020603050405020304" pitchFamily="18" charset="0"/>
                <a:cs typeface="Times New Roman" panose="02020603050405020304" pitchFamily="18" charset="0"/>
              </a:rPr>
              <a:t>Atmosfera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yunoncha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atmos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bugʻ</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sfera</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yer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oʻrab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u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aylanadigan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havo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qobigʻi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Atmosfera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massasi</a:t>
            </a:r>
            <a:r>
              <a:rPr lang="en-US" sz="2400" dirty="0">
                <a:latin typeface="Times New Roman" panose="02020603050405020304" pitchFamily="18" charset="0"/>
                <a:cs typeface="Times New Roman" panose="02020603050405020304" pitchFamily="18" charset="0"/>
              </a:rPr>
              <a:t> 5,15-YU15 t </a:t>
            </a:r>
            <a:r>
              <a:rPr lang="en-US" sz="2400" dirty="0" err="1">
                <a:latin typeface="Times New Roman" panose="02020603050405020304" pitchFamily="18" charset="0"/>
                <a:cs typeface="Times New Roman" panose="02020603050405020304" pitchFamily="18" charset="0"/>
              </a:rPr>
              <a:t>boʻlib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ogʻirligi</a:t>
            </a:r>
            <a:r>
              <a:rPr lang="en-US" sz="2400" dirty="0">
                <a:latin typeface="Times New Roman" panose="02020603050405020304" pitchFamily="18" charset="0"/>
                <a:cs typeface="Times New Roman" panose="02020603050405020304" pitchFamily="18" charset="0"/>
              </a:rPr>
              <a:t> (5,977-1021 t)</a:t>
            </a:r>
            <a:r>
              <a:rPr lang="en-US" sz="2400" dirty="0" err="1">
                <a:latin typeface="Times New Roman" panose="02020603050405020304" pitchFamily="18" charset="0"/>
                <a:cs typeface="Times New Roman" panose="02020603050405020304" pitchFamily="18" charset="0"/>
              </a:rPr>
              <a:t>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taxminan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milliondan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boʻlagiga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Balandlikka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koʻtarilgan</a:t>
            </a:r>
            <a:r>
              <a:rPr lang="en-US" sz="2400" dirty="0">
                <a:latin typeface="Times New Roman" panose="02020603050405020304" pitchFamily="18" charset="0"/>
                <a:cs typeface="Times New Roman" panose="02020603050405020304" pitchFamily="18" charset="0"/>
              </a:rPr>
              <a:t> sari </a:t>
            </a:r>
            <a:r>
              <a:rPr lang="en-US" sz="2400" dirty="0" err="1">
                <a:latin typeface="Times New Roman" panose="02020603050405020304" pitchFamily="18" charset="0"/>
                <a:cs typeface="Times New Roman" panose="02020603050405020304" pitchFamily="18" charset="0"/>
              </a:rPr>
              <a:t>Atmosfera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bosimi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zichligi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kamayib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boradi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Atmosferaning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qalinligi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necha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oʻn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ming</a:t>
            </a:r>
            <a:r>
              <a:rPr lang="en-US" sz="2400" dirty="0">
                <a:latin typeface="Times New Roman" panose="02020603050405020304" pitchFamily="18" charset="0"/>
                <a:cs typeface="Times New Roman" panose="02020603050405020304" pitchFamily="18" charset="0"/>
              </a:rPr>
              <a:t> km </a:t>
            </a:r>
            <a:r>
              <a:rPr lang="en-US" sz="2400" dirty="0" err="1">
                <a:latin typeface="Times New Roman" panose="02020603050405020304" pitchFamily="18" charset="0"/>
                <a:cs typeface="Times New Roman" panose="02020603050405020304" pitchFamily="18" charset="0"/>
              </a:rPr>
              <a:t>boʻlishiga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qaramay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massasi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sirtiga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yondashgan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yupqa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qatlamda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joylashgan</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pic>
        <p:nvPicPr>
          <p:cNvPr id="2050" name="Picture 2" descr="https://upload.wikimedia.org/wikipedia/commons/thumb/b/be/Top_of_Atmosphere.jpg/220px-Top_of_Atmospher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76565" y="1207153"/>
            <a:ext cx="4410636" cy="3432082"/>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7333129" y="4639235"/>
            <a:ext cx="4858871" cy="400110"/>
          </a:xfrm>
          <a:prstGeom prst="rect">
            <a:avLst/>
          </a:prstGeom>
        </p:spPr>
        <p:txBody>
          <a:bodyPr wrap="square">
            <a:spAutoFit/>
          </a:bodyPr>
          <a:lstStyle/>
          <a:p>
            <a:r>
              <a:rPr lang="en-US" sz="1000" b="0" i="0" dirty="0">
                <a:solidFill>
                  <a:srgbClr val="54595D"/>
                </a:solidFill>
                <a:effectLst/>
                <a:latin typeface="Arial" panose="020B0604020202020204" pitchFamily="34" charset="0"/>
              </a:rPr>
              <a:t> </a:t>
            </a:r>
            <a:r>
              <a:rPr lang="en-US" sz="1000" b="0" i="0" u="none" strike="noStrike" dirty="0">
                <a:solidFill>
                  <a:srgbClr val="0645AD"/>
                </a:solidFill>
                <a:effectLst/>
                <a:latin typeface="Arial" panose="020B0604020202020204" pitchFamily="34" charset="0"/>
                <a:hlinkClick r:id="rId3"/>
              </a:rPr>
              <a:t>http://eol.jsc.nasa.gov/scripts/sseop/photo.pl?mission=ISS013&amp;roll=E&amp;frame=54329</a:t>
            </a:r>
            <a:endParaRPr lang="ru-RU" sz="1000" dirty="0"/>
          </a:p>
        </p:txBody>
      </p:sp>
    </p:spTree>
    <p:extLst>
      <p:ext uri="{BB962C8B-B14F-4D97-AF65-F5344CB8AC3E}">
        <p14:creationId xmlns:p14="http://schemas.microsoft.com/office/powerpoint/2010/main" val="436089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30305" y="833719"/>
            <a:ext cx="5755341" cy="415514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uz-Cyrl-UZ" sz="2400" dirty="0">
                <a:latin typeface="Times New Roman" panose="02020603050405020304" pitchFamily="18" charset="0"/>
                <a:cs typeface="Times New Roman" panose="02020603050405020304" pitchFamily="18" charset="0"/>
              </a:rPr>
              <a:t>Atmosfera havosining yer ustki qatlamini sanoat korxopaliridan tashlanadigan zararli moddalar bilan xavfli ifloslanish darajasi zararli moddalarning yer ustki kontsentratsiyasi S</a:t>
            </a:r>
            <a:r>
              <a:rPr lang="uz-Cyrl-UZ" sz="2400" baseline="-25000" dirty="0">
                <a:latin typeface="Times New Roman" panose="02020603050405020304" pitchFamily="18" charset="0"/>
                <a:cs typeface="Times New Roman" panose="02020603050405020304" pitchFamily="18" charset="0"/>
              </a:rPr>
              <a:t>maks</a:t>
            </a:r>
            <a:r>
              <a:rPr lang="uz-Cyrl-UZ" sz="2400" dirty="0">
                <a:latin typeface="Times New Roman" panose="02020603050405020304" pitchFamily="18" charset="0"/>
                <a:cs typeface="Times New Roman" panose="02020603050405020304" pitchFamily="18" charset="0"/>
              </a:rPr>
              <a:t> (mg/m</a:t>
            </a:r>
            <a:r>
              <a:rPr lang="uz-Cyrl-UZ" sz="2400" baseline="30000" dirty="0">
                <a:latin typeface="Times New Roman" panose="02020603050405020304" pitchFamily="18" charset="0"/>
                <a:cs typeface="Times New Roman" panose="02020603050405020304" pitchFamily="18" charset="0"/>
              </a:rPr>
              <a:t>3</a:t>
            </a:r>
            <a:r>
              <a:rPr lang="uz-Cyrl-UZ" sz="2400" dirty="0">
                <a:latin typeface="Times New Roman" panose="02020603050405020304" pitchFamily="18" charset="0"/>
                <a:cs typeface="Times New Roman" panose="02020603050405020304" pitchFamily="18" charset="0"/>
              </a:rPr>
              <a:t>) bilan aniqlanadi. S</a:t>
            </a:r>
            <a:r>
              <a:rPr lang="uz-Cyrl-UZ" sz="2400" baseline="-25000" dirty="0">
                <a:latin typeface="Times New Roman" panose="02020603050405020304" pitchFamily="18" charset="0"/>
                <a:cs typeface="Times New Roman" panose="02020603050405020304" pitchFamily="18" charset="0"/>
              </a:rPr>
              <a:t>maks</a:t>
            </a:r>
            <a:r>
              <a:rPr lang="uz-Cyrl-UZ" sz="2400" dirty="0">
                <a:latin typeface="Times New Roman" panose="02020603050405020304" pitchFamily="18" charset="0"/>
                <a:cs typeface="Times New Roman" panose="02020603050405020304" pitchFamily="18" charset="0"/>
              </a:rPr>
              <a:t> eng noqulay ob — havo sharoitiga to’g’ri keladigan va tashlash joyidan ma</a:t>
            </a:r>
            <a:r>
              <a:rPr lang="en-US" sz="2400"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lum masofada o’rnatiladi.</a:t>
            </a:r>
            <a:endParaRPr lang="ru-RU" sz="2400" dirty="0">
              <a:latin typeface="Times New Roman" panose="02020603050405020304" pitchFamily="18" charset="0"/>
              <a:cs typeface="Times New Roman" panose="02020603050405020304" pitchFamily="18" charset="0"/>
            </a:endParaRPr>
          </a:p>
        </p:txBody>
      </p:sp>
      <p:pic>
        <p:nvPicPr>
          <p:cNvPr id="3074" name="Picture 2" descr="Avtomobillardan ehtiyot bo`ling! » GeoOlamga xush kelibsi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3949" y="874171"/>
            <a:ext cx="4739496" cy="3146499"/>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7694228" y="4020670"/>
            <a:ext cx="2678938" cy="246221"/>
          </a:xfrm>
          <a:prstGeom prst="rect">
            <a:avLst/>
          </a:prstGeom>
        </p:spPr>
        <p:txBody>
          <a:bodyPr wrap="none">
            <a:spAutoFit/>
          </a:bodyPr>
          <a:lstStyle/>
          <a:p>
            <a:r>
              <a:rPr lang="ru-RU" sz="1000" dirty="0"/>
              <a:t>https://images.app.goo.gl/NqXhDZfxjG3FRXUZ8</a:t>
            </a:r>
          </a:p>
        </p:txBody>
      </p:sp>
    </p:spTree>
    <p:extLst>
      <p:ext uri="{BB962C8B-B14F-4D97-AF65-F5344CB8AC3E}">
        <p14:creationId xmlns:p14="http://schemas.microsoft.com/office/powerpoint/2010/main" val="3643411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1127593" y="941164"/>
            <a:ext cx="9694285" cy="462513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4800" dirty="0">
                <a:effectLst/>
                <a:latin typeface="Times New Roman" panose="02020603050405020304" pitchFamily="18" charset="0"/>
                <a:ea typeface="Times New Roman" panose="02020603050405020304" pitchFamily="18" charset="0"/>
              </a:rPr>
              <a:t>Bir vaqtning o’zida atmosferada bir necha moddalariing birgalikda tahsir xususiyatiga ega bo’lgan zararli moddalar kontsentratsiyasining yig’indisi birdan oshmasligi kerax</a:t>
            </a:r>
            <a:endParaRPr lang="ru-RU" sz="4800" dirty="0"/>
          </a:p>
        </p:txBody>
      </p:sp>
    </p:spTree>
    <p:extLst>
      <p:ext uri="{BB962C8B-B14F-4D97-AF65-F5344CB8AC3E}">
        <p14:creationId xmlns:p14="http://schemas.microsoft.com/office/powerpoint/2010/main" val="10373086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06778163-EA5B-40A6-86FF-17DE6BA271EC}"/>
              </a:ext>
            </a:extLst>
          </p:cNvPr>
          <p:cNvSpPr/>
          <p:nvPr/>
        </p:nvSpPr>
        <p:spPr>
          <a:xfrm>
            <a:off x="506027" y="435006"/>
            <a:ext cx="11176987" cy="575273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uz-Cyrl-UZ" sz="4400" dirty="0">
                <a:effectLst/>
                <a:latin typeface="Times New Roman" panose="02020603050405020304" pitchFamily="18" charset="0"/>
                <a:ea typeface="Times New Roman" panose="02020603050405020304" pitchFamily="18" charset="0"/>
              </a:rPr>
              <a:t>Bu yerda:   S</a:t>
            </a:r>
            <a:r>
              <a:rPr lang="uz-Cyrl-UZ" sz="4400" baseline="-25000" dirty="0">
                <a:effectLst/>
                <a:latin typeface="Times New Roman" panose="02020603050405020304" pitchFamily="18" charset="0"/>
                <a:ea typeface="Times New Roman" panose="02020603050405020304" pitchFamily="18" charset="0"/>
              </a:rPr>
              <a:t>1</a:t>
            </a:r>
            <a:r>
              <a:rPr lang="uz-Cyrl-UZ" sz="4400" dirty="0">
                <a:effectLst/>
                <a:latin typeface="Times New Roman" panose="02020603050405020304" pitchFamily="18" charset="0"/>
                <a:ea typeface="Times New Roman" panose="02020603050405020304" pitchFamily="18" charset="0"/>
              </a:rPr>
              <a:t>, S</a:t>
            </a:r>
            <a:r>
              <a:rPr lang="uz-Cyrl-UZ" sz="4400" baseline="-25000" dirty="0">
                <a:effectLst/>
                <a:latin typeface="Times New Roman" panose="02020603050405020304" pitchFamily="18" charset="0"/>
                <a:ea typeface="Times New Roman" panose="02020603050405020304" pitchFamily="18" charset="0"/>
              </a:rPr>
              <a:t>2</a:t>
            </a:r>
            <a:r>
              <a:rPr lang="uz-Cyrl-UZ" sz="4400" dirty="0">
                <a:effectLst/>
                <a:latin typeface="Times New Roman" panose="02020603050405020304" pitchFamily="18" charset="0"/>
                <a:ea typeface="Times New Roman" panose="02020603050405020304" pitchFamily="18" charset="0"/>
              </a:rPr>
              <a:t>, . . . . S</a:t>
            </a:r>
            <a:r>
              <a:rPr lang="en-US" sz="4400" dirty="0">
                <a:effectLst/>
                <a:latin typeface="Times New Roman" panose="02020603050405020304" pitchFamily="18" charset="0"/>
                <a:ea typeface="Times New Roman" panose="02020603050405020304" pitchFamily="18" charset="0"/>
              </a:rPr>
              <a:t>n</a:t>
            </a:r>
            <a:r>
              <a:rPr lang="uz-Cyrl-UZ" sz="4400" dirty="0">
                <a:effectLst/>
                <a:latin typeface="Times New Roman" panose="02020603050405020304" pitchFamily="18" charset="0"/>
                <a:ea typeface="Times New Roman" panose="02020603050405020304" pitchFamily="18" charset="0"/>
              </a:rPr>
              <a:t> — atmosfera havosidagi zararli moddalarning bir joydagi kontsentratsiyasi, mg/m</a:t>
            </a:r>
            <a:r>
              <a:rPr lang="uz-Cyrl-UZ" sz="4400" baseline="30000" dirty="0">
                <a:effectLst/>
                <a:latin typeface="Times New Roman" panose="02020603050405020304" pitchFamily="18" charset="0"/>
                <a:ea typeface="Times New Roman" panose="02020603050405020304" pitchFamily="18" charset="0"/>
              </a:rPr>
              <a:t>3</a:t>
            </a:r>
            <a:r>
              <a:rPr lang="uz-Cyrl-UZ" sz="4400" dirty="0">
                <a:effectLst/>
                <a:latin typeface="Times New Roman" panose="02020603050405020304" pitchFamily="18" charset="0"/>
                <a:ea typeface="Times New Roman" panose="02020603050405020304" pitchFamily="18" charset="0"/>
              </a:rPr>
              <a:t>. RECHK</a:t>
            </a:r>
            <a:r>
              <a:rPr lang="uz-Cyrl-UZ" sz="4400" baseline="-25000" dirty="0">
                <a:effectLst/>
                <a:latin typeface="Times New Roman" panose="02020603050405020304" pitchFamily="18" charset="0"/>
                <a:ea typeface="Times New Roman" panose="02020603050405020304" pitchFamily="18" charset="0"/>
              </a:rPr>
              <a:t>1</a:t>
            </a:r>
            <a:r>
              <a:rPr lang="uz-Cyrl-UZ" sz="4400" dirty="0">
                <a:effectLst/>
                <a:latin typeface="Times New Roman" panose="02020603050405020304" pitchFamily="18" charset="0"/>
                <a:ea typeface="Times New Roman" panose="02020603050405020304" pitchFamily="18" charset="0"/>
              </a:rPr>
              <a:t>, RECHK</a:t>
            </a:r>
            <a:r>
              <a:rPr lang="uz-Cyrl-UZ" sz="4400" baseline="-25000" dirty="0">
                <a:effectLst/>
                <a:latin typeface="Times New Roman" panose="02020603050405020304" pitchFamily="18" charset="0"/>
                <a:ea typeface="Times New Roman" panose="02020603050405020304" pitchFamily="18" charset="0"/>
              </a:rPr>
              <a:t>2</a:t>
            </a:r>
            <a:r>
              <a:rPr lang="uz-Cyrl-UZ" sz="4400" dirty="0">
                <a:effectLst/>
                <a:latin typeface="Times New Roman" panose="02020603050405020304" pitchFamily="18" charset="0"/>
                <a:ea typeface="Times New Roman" panose="02020603050405020304" pitchFamily="18" charset="0"/>
              </a:rPr>
              <a:t>, RECHK</a:t>
            </a:r>
            <a:r>
              <a:rPr lang="uz-Cyrl-UZ" sz="4400" baseline="-25000" dirty="0">
                <a:effectLst/>
                <a:latin typeface="Times New Roman" panose="02020603050405020304" pitchFamily="18" charset="0"/>
                <a:ea typeface="Times New Roman" panose="02020603050405020304" pitchFamily="18" charset="0"/>
              </a:rPr>
              <a:t>P</a:t>
            </a:r>
            <a:r>
              <a:rPr lang="uz-Cyrl-UZ" sz="4400" dirty="0">
                <a:effectLst/>
                <a:latin typeface="Times New Roman" panose="02020603050405020304" pitchFamily="18" charset="0"/>
                <a:ea typeface="Times New Roman" panose="02020603050405020304" pitchFamily="18" charset="0"/>
              </a:rPr>
              <a:t> — zararli modalarning tegishli ruxsat etilgan chegaraviy kontsentratsiyalari, </a:t>
            </a:r>
            <a:r>
              <a:rPr lang="uz-Cyrl-UZ" sz="4400" b="1" dirty="0">
                <a:effectLst/>
                <a:latin typeface="Times New Roman" panose="02020603050405020304" pitchFamily="18" charset="0"/>
                <a:ea typeface="Times New Roman" panose="02020603050405020304" pitchFamily="18" charset="0"/>
              </a:rPr>
              <a:t>mg/m</a:t>
            </a:r>
            <a:r>
              <a:rPr lang="uz-Cyrl-UZ" sz="4400" b="1" baseline="30000" dirty="0">
                <a:effectLst/>
                <a:latin typeface="Times New Roman" panose="02020603050405020304" pitchFamily="18" charset="0"/>
                <a:ea typeface="Times New Roman" panose="02020603050405020304" pitchFamily="18" charset="0"/>
              </a:rPr>
              <a:t>3</a:t>
            </a:r>
            <a:endParaRPr lang="ru-RU" sz="4400" dirty="0"/>
          </a:p>
        </p:txBody>
      </p:sp>
    </p:spTree>
    <p:extLst>
      <p:ext uri="{BB962C8B-B14F-4D97-AF65-F5344CB8AC3E}">
        <p14:creationId xmlns:p14="http://schemas.microsoft.com/office/powerpoint/2010/main" val="28324736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8CC56D62-76C6-4FA4-B202-4A4D8FAA8312}"/>
              </a:ext>
            </a:extLst>
          </p:cNvPr>
          <p:cNvSpPr/>
          <p:nvPr/>
        </p:nvSpPr>
        <p:spPr>
          <a:xfrm>
            <a:off x="2389574" y="570388"/>
            <a:ext cx="8103832" cy="3851477"/>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uz-Cyrl-UZ" sz="3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Dumaloq og’izli birgina manbadan chiqayotgai qizigan gaz — havo aralashmasi chiqindisining kontsentratsiya S</a:t>
            </a:r>
            <a:r>
              <a:rPr lang="uz-Cyrl-UZ" sz="3600" baseline="-25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maks</a:t>
            </a:r>
            <a:r>
              <a:rPr lang="uz-Cyrl-UZ" sz="3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kattaligi quyidagi formula bilan aniqlanadi:</a:t>
            </a:r>
            <a:endParaRPr lang="ru-RU" sz="3600" dirty="0">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ru-RU" dirty="0"/>
          </a:p>
        </p:txBody>
      </p:sp>
      <p:pic>
        <p:nvPicPr>
          <p:cNvPr id="5" name="Рисунок 4">
            <a:extLst>
              <a:ext uri="{FF2B5EF4-FFF2-40B4-BE49-F238E27FC236}">
                <a16:creationId xmlns:a16="http://schemas.microsoft.com/office/drawing/2014/main" id="{E282D424-401E-4A1E-876D-2FB7F185B1F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840854" y="4856872"/>
            <a:ext cx="7013359" cy="1286476"/>
          </a:xfrm>
          <a:prstGeom prst="rect">
            <a:avLst/>
          </a:prstGeom>
          <a:noFill/>
          <a:ln>
            <a:noFill/>
          </a:ln>
        </p:spPr>
      </p:pic>
    </p:spTree>
    <p:extLst>
      <p:ext uri="{BB962C8B-B14F-4D97-AF65-F5344CB8AC3E}">
        <p14:creationId xmlns:p14="http://schemas.microsoft.com/office/powerpoint/2010/main" val="39399907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54B2B941-A33A-45BF-958B-12B58AA4738B}"/>
              </a:ext>
            </a:extLst>
          </p:cNvPr>
          <p:cNvSpPr/>
          <p:nvPr/>
        </p:nvSpPr>
        <p:spPr>
          <a:xfrm>
            <a:off x="2565647" y="621437"/>
            <a:ext cx="6214369" cy="415474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uz-Cyrl-UZ" sz="3600" dirty="0">
                <a:effectLst/>
                <a:latin typeface="Times New Roman" panose="02020603050405020304" pitchFamily="18" charset="0"/>
                <a:ea typeface="Times New Roman" panose="02020603050405020304" pitchFamily="18" charset="0"/>
              </a:rPr>
              <a:t>Dumaloq og’izli birgina manbadan chiqayotgan sovuq gaz — havo aralashmasi chiqindisining kontsentratsiya S</a:t>
            </a:r>
            <a:r>
              <a:rPr lang="uz-Cyrl-UZ" sz="3600" baseline="-25000" dirty="0">
                <a:effectLst/>
                <a:latin typeface="Times New Roman" panose="02020603050405020304" pitchFamily="18" charset="0"/>
                <a:ea typeface="Times New Roman" panose="02020603050405020304" pitchFamily="18" charset="0"/>
              </a:rPr>
              <a:t>max</a:t>
            </a:r>
            <a:r>
              <a:rPr lang="uz-Cyrl-UZ" sz="3600" dirty="0">
                <a:effectLst/>
                <a:latin typeface="Times New Roman" panose="02020603050405020304" pitchFamily="18" charset="0"/>
                <a:ea typeface="Times New Roman" panose="02020603050405020304" pitchFamily="18" charset="0"/>
              </a:rPr>
              <a:t> katgaligi quyidagi formula bilan aniqlaiadi</a:t>
            </a:r>
            <a:endParaRPr lang="ru-RU" sz="3600" dirty="0"/>
          </a:p>
        </p:txBody>
      </p:sp>
    </p:spTree>
    <p:extLst>
      <p:ext uri="{BB962C8B-B14F-4D97-AF65-F5344CB8AC3E}">
        <p14:creationId xmlns:p14="http://schemas.microsoft.com/office/powerpoint/2010/main" val="6367622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2218F7C0-208F-414E-BA57-1629BAFF66B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187065" y="1125429"/>
            <a:ext cx="10886566" cy="4769344"/>
          </a:xfrm>
          <a:prstGeom prst="rect">
            <a:avLst/>
          </a:prstGeom>
          <a:noFill/>
          <a:ln>
            <a:noFill/>
          </a:ln>
        </p:spPr>
      </p:pic>
    </p:spTree>
    <p:extLst>
      <p:ext uri="{BB962C8B-B14F-4D97-AF65-F5344CB8AC3E}">
        <p14:creationId xmlns:p14="http://schemas.microsoft.com/office/powerpoint/2010/main" val="14509704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0AB9617-089F-4673-BB4A-4CEF51873AAA}"/>
              </a:ext>
            </a:extLst>
          </p:cNvPr>
          <p:cNvSpPr txBox="1"/>
          <p:nvPr/>
        </p:nvSpPr>
        <p:spPr>
          <a:xfrm>
            <a:off x="878889" y="492646"/>
            <a:ext cx="11052699" cy="5016758"/>
          </a:xfrm>
          <a:prstGeom prst="rect">
            <a:avLst/>
          </a:prstGeom>
          <a:noFill/>
        </p:spPr>
        <p:txBody>
          <a:bodyPr wrap="square">
            <a:spAutoFit/>
          </a:bodyPr>
          <a:lstStyle/>
          <a:p>
            <a:endParaRPr lang="en-US" sz="3200" dirty="0">
              <a:effectLst/>
              <a:latin typeface="Times New Roman" panose="02020603050405020304" pitchFamily="18" charset="0"/>
              <a:ea typeface="Times New Roman" panose="02020603050405020304" pitchFamily="18" charset="0"/>
            </a:endParaRPr>
          </a:p>
          <a:p>
            <a:endParaRPr lang="en-US" sz="3200" dirty="0">
              <a:latin typeface="Times New Roman" panose="02020603050405020304" pitchFamily="18" charset="0"/>
              <a:ea typeface="Times New Roman" panose="02020603050405020304" pitchFamily="18" charset="0"/>
            </a:endParaRPr>
          </a:p>
          <a:p>
            <a:r>
              <a:rPr lang="uz-Cyrl-UZ" sz="3200" dirty="0">
                <a:effectLst/>
                <a:latin typeface="Times New Roman" panose="02020603050405020304" pitchFamily="18" charset="0"/>
                <a:ea typeface="Times New Roman" panose="02020603050405020304" pitchFamily="18" charset="0"/>
              </a:rPr>
              <a:t>Bu yerda A - Atmosfera havosidagi zararli moddalarning vertikal va gorizontal yig’indisini aniqlovchi, atmosferaning harorat intratifikatsiyasiga bog’liq koeffitsient. O’rta Osiyoning subtropik zonasi uchun ~ 240, Qozog’iston va O’rta Osiyoning qolgan rayonlari. Quyi Povoljg’e, Kavkaz, Moldaviya, Sibir, O’zoq Sharq</a:t>
            </a:r>
            <a:r>
              <a:rPr lang="uz-Cyrl-UZ" sz="3200" i="1" dirty="0">
                <a:effectLst/>
                <a:latin typeface="Times New Roman" panose="02020603050405020304" pitchFamily="18" charset="0"/>
                <a:ea typeface="Times New Roman" panose="02020603050405020304" pitchFamily="18" charset="0"/>
              </a:rPr>
              <a:t> </a:t>
            </a:r>
            <a:r>
              <a:rPr lang="uz-Cyrl-UZ" sz="3200" dirty="0">
                <a:effectLst/>
                <a:latin typeface="Times New Roman" panose="02020603050405020304" pitchFamily="18" charset="0"/>
                <a:ea typeface="Times New Roman" panose="02020603050405020304" pitchFamily="18" charset="0"/>
              </a:rPr>
              <a:t>- 200, shimol, shimoliy — g’arb, o’rta Povoljg’e, Ural, Ukraina uchun - 160, MDHning Yevropa territoriyasining markaziy qismi uchun – 120ga teng</a:t>
            </a:r>
            <a:endParaRPr lang="ru-RU" sz="3200" dirty="0"/>
          </a:p>
        </p:txBody>
      </p:sp>
    </p:spTree>
    <p:extLst>
      <p:ext uri="{BB962C8B-B14F-4D97-AF65-F5344CB8AC3E}">
        <p14:creationId xmlns:p14="http://schemas.microsoft.com/office/powerpoint/2010/main" val="5088752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32EAD2B5-A188-495E-A32B-912803426131}"/>
              </a:ext>
            </a:extLst>
          </p:cNvPr>
          <p:cNvSpPr/>
          <p:nvPr/>
        </p:nvSpPr>
        <p:spPr>
          <a:xfrm>
            <a:off x="559293" y="754602"/>
            <a:ext cx="10147177" cy="5548544"/>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indent="180340" algn="just">
              <a:lnSpc>
                <a:spcPct val="115000"/>
              </a:lnSpc>
              <a:spcAft>
                <a:spcPts val="1000"/>
              </a:spcAft>
            </a:pPr>
            <a:r>
              <a:rPr lang="uz-Cyrl-UZ"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  atmosferaga  tashlanayotgan  zararli  moddalar miqdori, g/s. Bu kattalik loyihaning texiologik qismini hisoblab aniqlanadi yoki tegishli korxona normativlariga mos ravishda qabul qilinadi.</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a:p>
            <a:pPr indent="180340" algn="just">
              <a:lnSpc>
                <a:spcPct val="115000"/>
              </a:lnSpc>
              <a:spcAft>
                <a:spcPts val="1000"/>
              </a:spcAft>
            </a:pPr>
            <a:r>
              <a:rPr lang="uz-Cyrl-UZ"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 — zararli moddalarni atmosfera havosida cho’kish tezligini ehtiborga oluvchi o’lchovsiz koeffitsieit. Gazsimon zararli moddalar va mayda dispers aerozol aralashmalar uchun </a:t>
            </a:r>
            <a:r>
              <a:rPr lang="uz-Cyrl-UZ" sz="2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 </a:t>
            </a:r>
            <a:r>
              <a:rPr lang="uz-Cyrl-UZ"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1 ; chang va qurum uchun, agar tozalashning o’rtacha ekspluatatsion koeffitsienti 90% va undan katta bo’lsa </a:t>
            </a:r>
            <a:r>
              <a:rPr lang="uz-Cyrl-UZ" sz="2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uz-Cyrl-UZ"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2, 70-90%da </a:t>
            </a:r>
            <a:r>
              <a:rPr lang="uz-Cyrl-UZ" sz="2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uz-Cyrl-UZ"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2,5 , 75% kam bo’lsa </a:t>
            </a:r>
            <a:r>
              <a:rPr lang="uz-Cyrl-UZ" sz="2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 </a:t>
            </a:r>
            <a:r>
              <a:rPr lang="uz-Cyrl-UZ"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3 ga teng bo’ladi.</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415830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14B45CC2-846B-4C34-8286-A479C4178E99}"/>
              </a:ext>
            </a:extLst>
          </p:cNvPr>
          <p:cNvSpPr/>
          <p:nvPr/>
        </p:nvSpPr>
        <p:spPr>
          <a:xfrm>
            <a:off x="2778711" y="1038686"/>
            <a:ext cx="7048870" cy="453648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uz-Cyrl-UZ"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Agar tashlama suv bug’i bilan birga chiqib uning kondensatsiyalanishi sodir bo’lsa, shuniigdek, chang zarralarini koagulyatsiyalanishga uchrashi mumkin bo’lsa, </a:t>
            </a:r>
            <a:r>
              <a:rPr lang="uz-Cyrl-UZ" sz="2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 ~ </a:t>
            </a:r>
            <a:r>
              <a:rPr lang="uz-Cyrl-UZ"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deb qabul qilinadi m va n manba og’zidan tashlanayotgan gaz — havo aralashmasi chiqindisini sharoitini hisobga oluvchi o’lchovsiz koeffitsient.</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ru-RU" dirty="0"/>
          </a:p>
        </p:txBody>
      </p:sp>
    </p:spTree>
    <p:extLst>
      <p:ext uri="{BB962C8B-B14F-4D97-AF65-F5344CB8AC3E}">
        <p14:creationId xmlns:p14="http://schemas.microsoft.com/office/powerpoint/2010/main" val="19962484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E209FBD-36D1-49EA-BEFA-ED5FFC7913CB}"/>
              </a:ext>
            </a:extLst>
          </p:cNvPr>
          <p:cNvSpPr txBox="1"/>
          <p:nvPr/>
        </p:nvSpPr>
        <p:spPr>
          <a:xfrm>
            <a:off x="2764655" y="1114114"/>
            <a:ext cx="6094520" cy="1179554"/>
          </a:xfrm>
          <a:prstGeom prst="rect">
            <a:avLst/>
          </a:prstGeom>
          <a:noFill/>
        </p:spPr>
        <p:txBody>
          <a:bodyPr wrap="square">
            <a:spAutoFit/>
          </a:bodyPr>
          <a:lstStyle/>
          <a:p>
            <a:pPr indent="571500" algn="ctr">
              <a:lnSpc>
                <a:spcPct val="115000"/>
              </a:lnSpc>
              <a:spcAft>
                <a:spcPts val="1000"/>
              </a:spcAft>
            </a:pPr>
            <a:r>
              <a:rPr lang="uz-Cyrl-UZ"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Koeffitsient </a:t>
            </a:r>
            <a:r>
              <a:rPr lang="uz-Cyrl-UZ" sz="3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t>
            </a:r>
            <a:r>
              <a:rPr lang="uz-Cyrl-UZ"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quyidagi formula bilan aniqlanadi</a:t>
            </a:r>
            <a:r>
              <a:rPr lang="uz-Cyrl-UZ"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Рисунок 5">
            <a:extLst>
              <a:ext uri="{FF2B5EF4-FFF2-40B4-BE49-F238E27FC236}">
                <a16:creationId xmlns:a16="http://schemas.microsoft.com/office/drawing/2014/main" id="{B8001696-E812-425F-AED5-1D8D6990986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722268" y="3067050"/>
            <a:ext cx="8726749" cy="3271606"/>
          </a:xfrm>
          <a:prstGeom prst="rect">
            <a:avLst/>
          </a:prstGeom>
          <a:noFill/>
          <a:ln>
            <a:noFill/>
          </a:ln>
        </p:spPr>
      </p:pic>
    </p:spTree>
    <p:extLst>
      <p:ext uri="{BB962C8B-B14F-4D97-AF65-F5344CB8AC3E}">
        <p14:creationId xmlns:p14="http://schemas.microsoft.com/office/powerpoint/2010/main" val="40966995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B8380F90-05E1-4A47-B050-B9074E1FDF9F}"/>
              </a:ext>
            </a:extLst>
          </p:cNvPr>
          <p:cNvSpPr/>
          <p:nvPr/>
        </p:nvSpPr>
        <p:spPr>
          <a:xfrm>
            <a:off x="479394" y="1145219"/>
            <a:ext cx="6569476" cy="438556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uz-Cyrl-UZ" sz="2800" dirty="0">
                <a:effectLst/>
                <a:latin typeface="Times New Roman" panose="02020603050405020304" pitchFamily="18" charset="0"/>
                <a:ea typeface="Times New Roman" panose="02020603050405020304" pitchFamily="18" charset="0"/>
              </a:rPr>
              <a:t>Korxonada xom ashyoni tayyorlashda ishlash; churigan uskunalardan chang chiqadi; bu chang ventilyator yordamida so’rilib, atmosferaga chiqarib tashlanadi. Tashlama m/sek tezlikda balandligi N m, diametri D bo’lgan mo’ridan havoga tashlanadi</a:t>
            </a:r>
            <a:endParaRPr lang="ru-RU" sz="2800" dirty="0"/>
          </a:p>
        </p:txBody>
      </p:sp>
      <p:pic>
        <p:nvPicPr>
          <p:cNvPr id="1026" name="Picture 2">
            <a:extLst>
              <a:ext uri="{FF2B5EF4-FFF2-40B4-BE49-F238E27FC236}">
                <a16:creationId xmlns:a16="http://schemas.microsoft.com/office/drawing/2014/main" id="{9DFA92A4-107D-4DB3-9D87-9A0799B121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4565" y="1281621"/>
            <a:ext cx="4667250" cy="310515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3C14B01-AA87-48EF-B751-1F0DE8275E9D}"/>
              </a:ext>
            </a:extLst>
          </p:cNvPr>
          <p:cNvSpPr txBox="1"/>
          <p:nvPr/>
        </p:nvSpPr>
        <p:spPr>
          <a:xfrm>
            <a:off x="7166499" y="4510726"/>
            <a:ext cx="6094520" cy="246221"/>
          </a:xfrm>
          <a:prstGeom prst="rect">
            <a:avLst/>
          </a:prstGeom>
          <a:noFill/>
        </p:spPr>
        <p:txBody>
          <a:bodyPr wrap="square">
            <a:spAutoFit/>
          </a:bodyPr>
          <a:lstStyle/>
          <a:p>
            <a:r>
              <a:rPr lang="ru-RU" sz="1000" dirty="0"/>
              <a:t>https://go3.imgsmail.ru/imgpreview?key=42fd0e7bc6ee953f&amp;mb=imgdb_preview_1505</a:t>
            </a:r>
          </a:p>
        </p:txBody>
      </p:sp>
    </p:spTree>
    <p:extLst>
      <p:ext uri="{BB962C8B-B14F-4D97-AF65-F5344CB8AC3E}">
        <p14:creationId xmlns:p14="http://schemas.microsoft.com/office/powerpoint/2010/main" val="3853327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1B21AE44-BF9A-4161-9238-AB43F26D1DE3}"/>
              </a:ext>
            </a:extLst>
          </p:cNvPr>
          <p:cNvSpPr/>
          <p:nvPr/>
        </p:nvSpPr>
        <p:spPr>
          <a:xfrm>
            <a:off x="1216241" y="1012055"/>
            <a:ext cx="10049522" cy="4705165"/>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lnSpc>
                <a:spcPct val="115000"/>
              </a:lnSpc>
              <a:spcAft>
                <a:spcPts val="1000"/>
              </a:spcAft>
              <a:tabLst>
                <a:tab pos="180340" algn="l"/>
              </a:tabLst>
            </a:pPr>
            <a:r>
              <a:rPr lang="uz-Cyrl-UZ"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t>
            </a:r>
            <a:r>
              <a:rPr lang="uz-Cyrl-UZ"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angning kutilgan eng katta kontsentratsiyasi S</a:t>
            </a:r>
            <a:r>
              <a:rPr lang="uz-Cyrl-UZ" sz="2800" baseline="-25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t>
            </a:r>
            <a:r>
              <a:rPr lang="uz-Cyrl-UZ"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ni</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tabLst>
                <a:tab pos="180340" algn="l"/>
              </a:tabLst>
            </a:pPr>
            <a:r>
              <a:rPr lang="uz-Cyrl-UZ"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hisoblab toping va uni RECHK — 0,5 mg</a:t>
            </a:r>
            <a:r>
              <a:rPr lang="uz-Cyrl-UZ" sz="280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a:t>
            </a:r>
            <a:r>
              <a:rPr lang="uz-Cyrl-UZ"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t>
            </a:r>
            <a:r>
              <a:rPr lang="uz-Cyrl-UZ" sz="280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uz-Cyrl-UZ"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qiymati bilan solishtirib ko’ring.</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tabLst>
                <a:tab pos="180340" algn="l"/>
              </a:tabLst>
            </a:pPr>
            <a:r>
              <a:rPr lang="uz-Cyrl-UZ"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2.  C</a:t>
            </a: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t>
            </a:r>
            <a:r>
              <a:rPr lang="uz-Cyrl-UZ"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ang uchun RECHK 1/sek ning qiymatini toping va uni hahiqiy tashlanayotgan  M — miqdori bilan solishtirib ko’ring.</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tabLst>
                <a:tab pos="180340" algn="l"/>
              </a:tabLst>
            </a:pPr>
            <a:r>
              <a:rPr lang="uz-Cyrl-UZ"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3. Ventilyator yordamida chiqarib tashlanayotgan chiqindi havo yo’liga chang to’tib qoluvchi uskuna qurish zarurligini asoslab ko’rsating</a:t>
            </a:r>
            <a:r>
              <a:rPr lang="uz-Cyrl-UZ"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952583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скругленные углы 9">
            <a:extLst>
              <a:ext uri="{FF2B5EF4-FFF2-40B4-BE49-F238E27FC236}">
                <a16:creationId xmlns:a16="http://schemas.microsoft.com/office/drawing/2014/main" id="{524CD2BF-AAA7-471D-91CC-3A96F93FABBA}"/>
              </a:ext>
            </a:extLst>
          </p:cNvPr>
          <p:cNvSpPr/>
          <p:nvPr/>
        </p:nvSpPr>
        <p:spPr>
          <a:xfrm>
            <a:off x="843378" y="745724"/>
            <a:ext cx="10031767" cy="150032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800" dirty="0" err="1">
                <a:latin typeface="Times New Roman" panose="02020603050405020304" pitchFamily="18" charset="0"/>
                <a:cs typeface="Times New Roman" panose="02020603050405020304" pitchFamily="18" charset="0"/>
              </a:rPr>
              <a:t>Yechish</a:t>
            </a:r>
            <a:r>
              <a:rPr lang="en-US" sz="2800" dirty="0">
                <a:latin typeface="Times New Roman" panose="02020603050405020304" pitchFamily="18" charset="0"/>
                <a:cs typeface="Times New Roman" panose="02020603050405020304" pitchFamily="18" charset="0"/>
              </a:rPr>
              <a:t>: </a:t>
            </a:r>
          </a:p>
          <a:p>
            <a:pPr algn="ctr"/>
            <a:r>
              <a:rPr lang="uz-Cyrl-UZ"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Sovuq  tashlamalar  uchun  S</a:t>
            </a:r>
            <a:r>
              <a:rPr lang="uz-Cyrl-UZ" sz="2800" baseline="-25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t>
            </a:r>
            <a:r>
              <a:rPr lang="uz-Cyrl-UZ"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RECHT  quyidagi formulalar yordamida hisoblab chiqariladi: </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endParaRPr lang="ru-RU" dirty="0"/>
          </a:p>
        </p:txBody>
      </p:sp>
      <p:pic>
        <p:nvPicPr>
          <p:cNvPr id="13" name="Рисунок 12">
            <a:extLst>
              <a:ext uri="{FF2B5EF4-FFF2-40B4-BE49-F238E27FC236}">
                <a16:creationId xmlns:a16="http://schemas.microsoft.com/office/drawing/2014/main" id="{E9158646-66F2-4A1B-9B2A-164E7B3AC4E0}"/>
              </a:ext>
            </a:extLst>
          </p:cNvPr>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864310" y="3058403"/>
            <a:ext cx="12002609" cy="3413417"/>
          </a:xfrm>
          <a:prstGeom prst="rect">
            <a:avLst/>
          </a:prstGeom>
          <a:noFill/>
          <a:ln>
            <a:noFill/>
          </a:ln>
        </p:spPr>
      </p:pic>
    </p:spTree>
    <p:extLst>
      <p:ext uri="{BB962C8B-B14F-4D97-AF65-F5344CB8AC3E}">
        <p14:creationId xmlns:p14="http://schemas.microsoft.com/office/powerpoint/2010/main" val="1544986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7085645B-74C5-4E0B-812E-FFCA11B3A6BF}"/>
              </a:ext>
            </a:extLst>
          </p:cNvPr>
          <p:cNvSpPr/>
          <p:nvPr/>
        </p:nvSpPr>
        <p:spPr>
          <a:xfrm>
            <a:off x="1020932" y="1103050"/>
            <a:ext cx="9783192" cy="465189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indent="180340" algn="just">
              <a:lnSpc>
                <a:spcPct val="115000"/>
              </a:lnSpc>
              <a:spcAft>
                <a:spcPts val="1000"/>
              </a:spcAft>
            </a:pPr>
            <a:r>
              <a:rPr lang="uz-Cyrl-UZ"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bunda: A— ob — havo, iqlim hamda zararli moddalarni havoda vertikal, gorizontal yo’nalishda tarqalish shart - sharoitiga bog’liq bo’lgan koeffitsient;</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p>
            <a:pPr indent="180340" algn="just">
              <a:lnSpc>
                <a:spcPct val="115000"/>
              </a:lnSpc>
              <a:spcAft>
                <a:spcPts val="1000"/>
              </a:spcAft>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a:t>
            </a:r>
            <a:r>
              <a:rPr lang="uz-Cyrl-UZ"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moddalarning o’tirib qolish tezligini ehtiborga</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p>
            <a:pPr indent="180340" algn="just">
              <a:lnSpc>
                <a:spcPct val="115000"/>
              </a:lnSpc>
              <a:spcAft>
                <a:spcPts val="1000"/>
              </a:spcAft>
            </a:pPr>
            <a:r>
              <a:rPr lang="uz-Cyrl-UZ"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oluvchi koeffitsient, G’=3</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uz-Cyrl-UZ" sz="2800" dirty="0">
                <a:effectLst/>
                <a:latin typeface="Times New Roman" panose="02020603050405020304" pitchFamily="18" charset="0"/>
                <a:ea typeface="Times New Roman" panose="02020603050405020304" pitchFamily="18" charset="0"/>
              </a:rPr>
              <a:t>n — moddalarni mahlum manbadan qanday shart— sharoitlarda chiqarib tashlanayotganini ehtiborga oluvchi koeffitsient.</a:t>
            </a:r>
            <a:endParaRPr lang="ru-RU" sz="2800" dirty="0"/>
          </a:p>
        </p:txBody>
      </p:sp>
    </p:spTree>
    <p:extLst>
      <p:ext uri="{BB962C8B-B14F-4D97-AF65-F5344CB8AC3E}">
        <p14:creationId xmlns:p14="http://schemas.microsoft.com/office/powerpoint/2010/main" val="28574778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425BD4B-BD1B-443B-B21D-E8FFC86B06E0}"/>
              </a:ext>
            </a:extLst>
          </p:cNvPr>
          <p:cNvSpPr txBox="1"/>
          <p:nvPr/>
        </p:nvSpPr>
        <p:spPr>
          <a:xfrm>
            <a:off x="4094824" y="849582"/>
            <a:ext cx="6094520" cy="584775"/>
          </a:xfrm>
          <a:prstGeom prst="rect">
            <a:avLst/>
          </a:prstGeom>
          <a:noFill/>
        </p:spPr>
        <p:txBody>
          <a:bodyPr wrap="square">
            <a:spAutoFit/>
          </a:bodyPr>
          <a:lstStyle/>
          <a:p>
            <a:r>
              <a:rPr lang="uz-Cyrl-UZ" sz="3200" dirty="0">
                <a:effectLst/>
                <a:latin typeface="Times New Roman" panose="02020603050405020304" pitchFamily="18" charset="0"/>
                <a:ea typeface="Times New Roman" panose="02020603050405020304" pitchFamily="18" charset="0"/>
              </a:rPr>
              <a:t>C</a:t>
            </a:r>
            <a:r>
              <a:rPr lang="en-US" sz="3200" dirty="0">
                <a:effectLst/>
                <a:latin typeface="Times New Roman" panose="02020603050405020304" pitchFamily="18" charset="0"/>
                <a:ea typeface="Times New Roman" panose="02020603050405020304" pitchFamily="18" charset="0"/>
              </a:rPr>
              <a:t>h</a:t>
            </a:r>
            <a:r>
              <a:rPr lang="uz-Cyrl-UZ" sz="3200" dirty="0">
                <a:effectLst/>
                <a:latin typeface="Times New Roman" panose="02020603050405020304" pitchFamily="18" charset="0"/>
                <a:ea typeface="Times New Roman" panose="02020603050405020304" pitchFamily="18" charset="0"/>
              </a:rPr>
              <a:t>angli havoning hajmi</a:t>
            </a:r>
            <a:endParaRPr lang="ru-RU" sz="3200" dirty="0"/>
          </a:p>
        </p:txBody>
      </p:sp>
      <p:pic>
        <p:nvPicPr>
          <p:cNvPr id="6" name="Рисунок 5">
            <a:extLst>
              <a:ext uri="{FF2B5EF4-FFF2-40B4-BE49-F238E27FC236}">
                <a16:creationId xmlns:a16="http://schemas.microsoft.com/office/drawing/2014/main" id="{AD9BA09F-C3C0-4DEA-9336-6EA9A5517C26}"/>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593760" y="2986182"/>
            <a:ext cx="7004480" cy="1778864"/>
          </a:xfrm>
          <a:prstGeom prst="rect">
            <a:avLst/>
          </a:prstGeom>
          <a:noFill/>
          <a:ln>
            <a:noFill/>
          </a:ln>
        </p:spPr>
      </p:pic>
    </p:spTree>
    <p:extLst>
      <p:ext uri="{BB962C8B-B14F-4D97-AF65-F5344CB8AC3E}">
        <p14:creationId xmlns:p14="http://schemas.microsoft.com/office/powerpoint/2010/main" val="5062988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07FCB50-FB2E-406C-9C68-5ABB688BDEE5}"/>
              </a:ext>
            </a:extLst>
          </p:cNvPr>
          <p:cNvSpPr txBox="1"/>
          <p:nvPr/>
        </p:nvSpPr>
        <p:spPr>
          <a:xfrm>
            <a:off x="3153792" y="1160301"/>
            <a:ext cx="6094520" cy="1169551"/>
          </a:xfrm>
          <a:prstGeom prst="rect">
            <a:avLst/>
          </a:prstGeom>
          <a:noFill/>
        </p:spPr>
        <p:txBody>
          <a:bodyPr wrap="square">
            <a:spAutoFit/>
          </a:bodyPr>
          <a:lstStyle/>
          <a:p>
            <a:r>
              <a:rPr lang="en-US" sz="3500" dirty="0">
                <a:latin typeface="Times New Roman" panose="02020603050405020304" pitchFamily="18" charset="0"/>
                <a:ea typeface="Times New Roman" panose="02020603050405020304" pitchFamily="18" charset="0"/>
              </a:rPr>
              <a:t> </a:t>
            </a:r>
            <a:r>
              <a:rPr lang="uz-Cyrl-UZ" sz="3500" dirty="0">
                <a:effectLst/>
                <a:latin typeface="Times New Roman" panose="02020603050405020304" pitchFamily="18" charset="0"/>
                <a:ea typeface="Times New Roman" panose="02020603050405020304" pitchFamily="18" charset="0"/>
              </a:rPr>
              <a:t>p-ni aniqlash uchun Um pi hisoblab chiq</a:t>
            </a:r>
            <a:r>
              <a:rPr lang="en-US" sz="3500" dirty="0">
                <a:effectLst/>
                <a:latin typeface="Times New Roman" panose="02020603050405020304" pitchFamily="18" charset="0"/>
                <a:ea typeface="Times New Roman" panose="02020603050405020304" pitchFamily="18" charset="0"/>
              </a:rPr>
              <a:t>a</a:t>
            </a:r>
            <a:r>
              <a:rPr lang="uz-Cyrl-UZ" sz="3500" dirty="0">
                <a:effectLst/>
                <a:latin typeface="Times New Roman" panose="02020603050405020304" pitchFamily="18" charset="0"/>
                <a:ea typeface="Times New Roman" panose="02020603050405020304" pitchFamily="18" charset="0"/>
              </a:rPr>
              <a:t>ramiz</a:t>
            </a:r>
            <a:r>
              <a:rPr lang="uz-Cyrl-UZ" sz="1800" dirty="0">
                <a:effectLst/>
                <a:latin typeface="Times New Roman" panose="02020603050405020304" pitchFamily="18" charset="0"/>
                <a:ea typeface="Times New Roman" panose="02020603050405020304" pitchFamily="18" charset="0"/>
              </a:rPr>
              <a:t> </a:t>
            </a:r>
            <a:endParaRPr lang="ru-RU" dirty="0"/>
          </a:p>
        </p:txBody>
      </p:sp>
      <p:pic>
        <p:nvPicPr>
          <p:cNvPr id="6" name="Рисунок 5">
            <a:extLst>
              <a:ext uri="{FF2B5EF4-FFF2-40B4-BE49-F238E27FC236}">
                <a16:creationId xmlns:a16="http://schemas.microsoft.com/office/drawing/2014/main" id="{1C29BB69-334F-46F8-A471-C793DB2AF4C4}"/>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654423" y="3014661"/>
            <a:ext cx="7315200" cy="2871233"/>
          </a:xfrm>
          <a:prstGeom prst="rect">
            <a:avLst/>
          </a:prstGeom>
          <a:noFill/>
          <a:ln>
            <a:noFill/>
          </a:ln>
        </p:spPr>
      </p:pic>
    </p:spTree>
    <p:extLst>
      <p:ext uri="{BB962C8B-B14F-4D97-AF65-F5344CB8AC3E}">
        <p14:creationId xmlns:p14="http://schemas.microsoft.com/office/powerpoint/2010/main" val="6578166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79092D1C-2B94-40E6-BB88-030F0FCCC810}"/>
              </a:ext>
            </a:extLst>
          </p:cNvPr>
          <p:cNvSpPr/>
          <p:nvPr/>
        </p:nvSpPr>
        <p:spPr>
          <a:xfrm>
            <a:off x="763480" y="1216240"/>
            <a:ext cx="10404629" cy="431454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uz-Cyrl-UZ" sz="3200" dirty="0">
                <a:effectLst/>
                <a:latin typeface="Times New Roman" panose="02020603050405020304" pitchFamily="18" charset="0"/>
                <a:ea typeface="Times New Roman" panose="02020603050405020304" pitchFamily="18" charset="0"/>
                <a:cs typeface="Times New Roman" panose="02020603050405020304" pitchFamily="18" charset="0"/>
              </a:rPr>
              <a:t>Har qanday qattiq moddalarning havoda Suzib ( uchib) yuruvchi mayda zarrachalari chang hisoblanadi. Odamlar nafas olganlarida ularning o’pkalariga havo bilan birgalikda chang ham tushadi. Odamning sog’ligi uchun havodagi changning mag’lum bir miqdordagi kontsentratsiyasi xavfli bo’ladi. </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ru-RU" dirty="0"/>
          </a:p>
        </p:txBody>
      </p:sp>
    </p:spTree>
    <p:extLst>
      <p:ext uri="{BB962C8B-B14F-4D97-AF65-F5344CB8AC3E}">
        <p14:creationId xmlns:p14="http://schemas.microsoft.com/office/powerpoint/2010/main" val="28699380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C198706-F5D3-4D91-AD2B-3E087757F146}"/>
              </a:ext>
            </a:extLst>
          </p:cNvPr>
          <p:cNvSpPr/>
          <p:nvPr/>
        </p:nvSpPr>
        <p:spPr>
          <a:xfrm>
            <a:off x="1597981" y="843378"/>
            <a:ext cx="9152878" cy="495373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lnSpc>
                <a:spcPct val="150000"/>
              </a:lnSpc>
            </a:pPr>
            <a:r>
              <a:rPr lang="en-US" sz="2400" b="0" i="0" dirty="0" err="1">
                <a:solidFill>
                  <a:srgbClr val="000000"/>
                </a:solidFill>
                <a:effectLst/>
                <a:latin typeface="Times New Roman" panose="02020603050405020304" pitchFamily="18" charset="0"/>
              </a:rPr>
              <a:t>Ishlab</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chiqarishdagi</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ko‘pgina</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jarayonlar</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turli</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xil</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tarkibdagi</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chang</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va</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gazlarni</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ajralib</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chiqishi</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bilan</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amalga</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oshadi</a:t>
            </a:r>
            <a:r>
              <a:rPr lang="en-US" sz="2400" b="0" i="0" dirty="0">
                <a:solidFill>
                  <a:srgbClr val="000000"/>
                </a:solidFill>
                <a:effectLst/>
                <a:latin typeface="Times New Roman" panose="02020603050405020304" pitchFamily="18" charset="0"/>
              </a:rPr>
              <a:t>. </a:t>
            </a:r>
            <a:r>
              <a:rPr lang="en-US" sz="2400" b="0" i="0" u="none" strike="noStrike" dirty="0">
                <a:effectLst/>
                <a:latin typeface="Times New Roman" panose="02020603050405020304" pitchFamily="18" charset="0"/>
                <a:hlinkClick r:id="rId2"/>
              </a:rPr>
              <a:t>Shu </a:t>
            </a:r>
            <a:r>
              <a:rPr lang="en-US" sz="2400" b="0" i="0" u="none" strike="noStrike" dirty="0" err="1">
                <a:effectLst/>
                <a:latin typeface="Times New Roman" panose="02020603050405020304" pitchFamily="18" charset="0"/>
                <a:hlinkClick r:id="rId2"/>
              </a:rPr>
              <a:t>sababli</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sof</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toza</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havo</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deyarli</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uchramaydi</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va</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havo</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tarkibida</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hamisha</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ma’lum</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miqdorda</a:t>
            </a:r>
            <a:r>
              <a:rPr lang="en-US" sz="2400" b="0" i="0" dirty="0">
                <a:solidFill>
                  <a:srgbClr val="000000"/>
                </a:solidFill>
                <a:effectLst/>
                <a:latin typeface="Times New Roman" panose="02020603050405020304" pitchFamily="18" charset="0"/>
              </a:rPr>
              <a:t> (1m</a:t>
            </a:r>
            <a:r>
              <a:rPr lang="en-US" sz="2400" b="0" i="0" baseline="30000" dirty="0">
                <a:solidFill>
                  <a:srgbClr val="000000"/>
                </a:solidFill>
                <a:effectLst/>
                <a:latin typeface="Times New Roman" panose="02020603050405020304" pitchFamily="18" charset="0"/>
              </a:rPr>
              <a:t>3</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toza</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havo</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tarkibida</a:t>
            </a:r>
            <a:r>
              <a:rPr lang="en-US" sz="2400" b="0" i="0" dirty="0">
                <a:solidFill>
                  <a:srgbClr val="000000"/>
                </a:solidFill>
                <a:effectLst/>
                <a:latin typeface="Times New Roman" panose="02020603050405020304" pitchFamily="18" charset="0"/>
              </a:rPr>
              <a:t> 0,25 </a:t>
            </a:r>
            <a:r>
              <a:rPr lang="en-US" sz="2400" b="0" i="0" dirty="0" err="1">
                <a:solidFill>
                  <a:srgbClr val="000000"/>
                </a:solidFill>
                <a:effectLst/>
                <a:latin typeface="Times New Roman" panose="02020603050405020304" pitchFamily="18" charset="0"/>
              </a:rPr>
              <a:t>mg.dan</a:t>
            </a:r>
            <a:r>
              <a:rPr lang="en-US" sz="2400" b="0" i="0" dirty="0">
                <a:solidFill>
                  <a:srgbClr val="000000"/>
                </a:solidFill>
                <a:effectLst/>
                <a:latin typeface="Times New Roman" panose="02020603050405020304" pitchFamily="18" charset="0"/>
              </a:rPr>
              <a:t> 0,5 mg. </a:t>
            </a:r>
            <a:r>
              <a:rPr lang="en-US" sz="2400" b="0" i="0" dirty="0" err="1">
                <a:solidFill>
                  <a:srgbClr val="000000"/>
                </a:solidFill>
                <a:effectLst/>
                <a:latin typeface="Times New Roman" panose="02020603050405020304" pitchFamily="18" charset="0"/>
              </a:rPr>
              <a:t>gacha</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changlar</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bo‘ladi</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Changlar</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ko‘rinishi</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va</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tarkibiga</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bog‘liq</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holda</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quyidagi</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guruhlarga</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bo‘linadi</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organik</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noorganik</a:t>
            </a:r>
            <a:r>
              <a:rPr lang="en-US" sz="2400" b="0" i="0" dirty="0">
                <a:solidFill>
                  <a:srgbClr val="000000"/>
                </a:solidFill>
                <a:effectLst/>
                <a:latin typeface="Times New Roman" panose="02020603050405020304" pitchFamily="18" charset="0"/>
              </a:rPr>
              <a:t> (mineral) </a:t>
            </a:r>
            <a:r>
              <a:rPr lang="en-US" sz="2400" b="0" i="0" dirty="0" err="1">
                <a:solidFill>
                  <a:srgbClr val="000000"/>
                </a:solidFill>
                <a:effectLst/>
                <a:latin typeface="Times New Roman" panose="02020603050405020304" pitchFamily="18" charset="0"/>
              </a:rPr>
              <a:t>va</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metall</a:t>
            </a:r>
            <a:r>
              <a:rPr lang="en-US" sz="2400" b="0" i="0" dirty="0">
                <a:solidFill>
                  <a:srgbClr val="000000"/>
                </a:solidFill>
                <a:effectLst/>
                <a:latin typeface="Times New Roman" panose="02020603050405020304" pitchFamily="18" charset="0"/>
              </a:rPr>
              <a:t> </a:t>
            </a:r>
            <a:r>
              <a:rPr lang="en-US" sz="2400" b="0" i="0" dirty="0" err="1">
                <a:solidFill>
                  <a:srgbClr val="000000"/>
                </a:solidFill>
                <a:effectLst/>
                <a:latin typeface="Times New Roman" panose="02020603050405020304" pitchFamily="18" charset="0"/>
              </a:rPr>
              <a:t>changlari</a:t>
            </a:r>
            <a:r>
              <a:rPr lang="en-US" sz="2400" b="0" i="0" dirty="0">
                <a:solidFill>
                  <a:srgbClr val="000000"/>
                </a:solidFill>
                <a:effectLst/>
                <a:latin typeface="Times New Roman" panose="02020603050405020304" pitchFamily="18" charset="0"/>
              </a:rPr>
              <a:t>.</a:t>
            </a:r>
            <a:endParaRPr lang="ru-RU" sz="2400" dirty="0"/>
          </a:p>
        </p:txBody>
      </p:sp>
    </p:spTree>
    <p:extLst>
      <p:ext uri="{BB962C8B-B14F-4D97-AF65-F5344CB8AC3E}">
        <p14:creationId xmlns:p14="http://schemas.microsoft.com/office/powerpoint/2010/main" val="29155372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3B11198-DDAF-4188-9C46-7B62EEB76CE2}"/>
              </a:ext>
            </a:extLst>
          </p:cNvPr>
          <p:cNvSpPr/>
          <p:nvPr/>
        </p:nvSpPr>
        <p:spPr>
          <a:xfrm>
            <a:off x="1500326" y="887767"/>
            <a:ext cx="9676660" cy="4935985"/>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uz-Cyrl-UZ" sz="2400" dirty="0">
                <a:effectLst/>
                <a:latin typeface="Times New Roman" panose="02020603050405020304" pitchFamily="18" charset="0"/>
                <a:ea typeface="Times New Roman" panose="02020603050405020304" pitchFamily="18" charset="0"/>
              </a:rPr>
              <a:t>Havo tarkibidagi changning xaqiqiy kontsentratsiyasini aniqlashda bir necha uslublar taklif etilgan. Bulardan eng oddiyi va keng tarqalgan uslubi quyidagicha. Maxsus qog’oz filtr olinadi, quritiladi va analitik tarozida o’lchanadi. Shundan keyin mag’lum miqdordagi tadqiq etiladigan havo filtr orqali o’tkaziladi. so’ngra filtr ikkinchi marta o’lchanadi. Filtrning massalari orasidagi farq, filtr orqali o’tkazilgan hajmdagi havoning tarkibidagi chang zarrachalarining ushlanib qolingan massasini ko’rsatadi.</a:t>
            </a:r>
            <a:endParaRPr lang="ru-RU" sz="2400" dirty="0"/>
          </a:p>
        </p:txBody>
      </p:sp>
    </p:spTree>
    <p:extLst>
      <p:ext uri="{BB962C8B-B14F-4D97-AF65-F5344CB8AC3E}">
        <p14:creationId xmlns:p14="http://schemas.microsoft.com/office/powerpoint/2010/main" val="11434645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A1EB80E3-3D7E-45AE-8676-9C60677FB715}"/>
              </a:ext>
            </a:extLst>
          </p:cNvPr>
          <p:cNvSpPr/>
          <p:nvPr/>
        </p:nvSpPr>
        <p:spPr>
          <a:xfrm>
            <a:off x="1260629" y="1207363"/>
            <a:ext cx="9108489" cy="4900474"/>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en-US" sz="2600" b="0" i="0" dirty="0" err="1">
                <a:solidFill>
                  <a:srgbClr val="000000"/>
                </a:solidFill>
                <a:effectLst/>
                <a:latin typeface="Times New Roman" panose="02020603050405020304" pitchFamily="18" charset="0"/>
              </a:rPr>
              <a:t>Ish</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joylari</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havosini</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sog‘lomlashtirishda</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birinchi</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navbatda</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zararli</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changlar</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va</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gazlarning</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manbalari</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ularni</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yuzaga</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kelishini</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kamaytirish</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yo‘llari</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ushbu</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zararli</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gaz</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va</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changlarni</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ish</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joyi</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zonasiga</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kirish</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sabablari</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o‘rganilib</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bartaraf</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etish</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choralari</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ko‘riladi</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Yuqorida</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ko‘rsatilgan</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tadbirlar</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etarli</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darajada</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samarali</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bo‘lmagan</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hollarda</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esa</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shaxsiy</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himoya</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vositalaridan</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foydalanish</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yoki</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ishlab</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chiqarishni</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avtomatlashtirish</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masofadan</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boshqarish</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tizimlaridan</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foydalanish</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tavsiya</a:t>
            </a:r>
            <a:r>
              <a:rPr lang="en-US" sz="2600" b="0" i="0" dirty="0">
                <a:solidFill>
                  <a:srgbClr val="000000"/>
                </a:solidFill>
                <a:effectLst/>
                <a:latin typeface="Times New Roman" panose="02020603050405020304" pitchFamily="18" charset="0"/>
              </a:rPr>
              <a:t> </a:t>
            </a:r>
            <a:r>
              <a:rPr lang="en-US" sz="2600" b="0" i="0" dirty="0" err="1">
                <a:solidFill>
                  <a:srgbClr val="000000"/>
                </a:solidFill>
                <a:effectLst/>
                <a:latin typeface="Times New Roman" panose="02020603050405020304" pitchFamily="18" charset="0"/>
              </a:rPr>
              <a:t>etiladi</a:t>
            </a:r>
            <a:endParaRPr lang="ru-RU" sz="2600" dirty="0"/>
          </a:p>
        </p:txBody>
      </p:sp>
    </p:spTree>
    <p:extLst>
      <p:ext uri="{BB962C8B-B14F-4D97-AF65-F5344CB8AC3E}">
        <p14:creationId xmlns:p14="http://schemas.microsoft.com/office/powerpoint/2010/main" val="28421644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42A65A9-5564-4D7A-8EDC-7849C50E4AA2}"/>
              </a:ext>
            </a:extLst>
          </p:cNvPr>
          <p:cNvSpPr txBox="1"/>
          <p:nvPr/>
        </p:nvSpPr>
        <p:spPr>
          <a:xfrm>
            <a:off x="2186126" y="555344"/>
            <a:ext cx="7978806" cy="1189108"/>
          </a:xfrm>
          <a:prstGeom prst="rect">
            <a:avLst/>
          </a:prstGeom>
          <a:noFill/>
        </p:spPr>
        <p:txBody>
          <a:bodyPr wrap="square">
            <a:spAutoFit/>
          </a:bodyPr>
          <a:lstStyle/>
          <a:p>
            <a:pPr marR="111125" algn="just">
              <a:lnSpc>
                <a:spcPct val="115000"/>
              </a:lnSpc>
              <a:spcAft>
                <a:spcPts val="1000"/>
              </a:spcAft>
            </a:pPr>
            <a:r>
              <a:rPr lang="uz-Cyrl-UZ" sz="3200" dirty="0">
                <a:effectLst/>
                <a:latin typeface="Times New Roman" panose="02020603050405020304" pitchFamily="18" charset="0"/>
                <a:ea typeface="Times New Roman" panose="02020603050405020304" pitchFamily="18" charset="0"/>
                <a:cs typeface="Times New Roman" panose="02020603050405020304" pitchFamily="18" charset="0"/>
              </a:rPr>
              <a:t>Havoning tarkibidagi chang miqdori quyidagi formula orqali aniqlanadi.      </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075" name="Picture 3">
            <a:extLst>
              <a:ext uri="{FF2B5EF4-FFF2-40B4-BE49-F238E27FC236}">
                <a16:creationId xmlns:a16="http://schemas.microsoft.com/office/drawing/2014/main" id="{271FE6ED-1E9F-4EF6-B0D4-C8C8A858DC0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62289" y="2208321"/>
            <a:ext cx="5911035" cy="1606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a:extLst>
              <a:ext uri="{FF2B5EF4-FFF2-40B4-BE49-F238E27FC236}">
                <a16:creationId xmlns:a16="http://schemas.microsoft.com/office/drawing/2014/main" id="{A9C2F6A3-4DDA-4257-8BBA-EAD21BFCD541}"/>
              </a:ext>
            </a:extLst>
          </p:cNvPr>
          <p:cNvSpPr txBox="1"/>
          <p:nvPr/>
        </p:nvSpPr>
        <p:spPr>
          <a:xfrm>
            <a:off x="2683275" y="4086349"/>
            <a:ext cx="6094520" cy="1477328"/>
          </a:xfrm>
          <a:prstGeom prst="rect">
            <a:avLst/>
          </a:prstGeom>
          <a:noFill/>
        </p:spPr>
        <p:txBody>
          <a:bodyPr wrap="square">
            <a:spAutoFit/>
          </a:bodyPr>
          <a:lstStyle/>
          <a:p>
            <a:r>
              <a:rPr lang="uz-Cyrl-UZ" sz="1800" dirty="0">
                <a:effectLst/>
                <a:latin typeface="Times New Roman" panose="02020603050405020304" pitchFamily="18" charset="0"/>
                <a:ea typeface="Times New Roman" panose="02020603050405020304" pitchFamily="18" charset="0"/>
              </a:rPr>
              <a:t>bu yerda: ‘</a:t>
            </a:r>
            <a:r>
              <a:rPr lang="uz-Cyrl-UZ" sz="1800" baseline="-25000" dirty="0">
                <a:effectLst/>
                <a:latin typeface="Times New Roman" panose="02020603050405020304" pitchFamily="18" charset="0"/>
                <a:ea typeface="Times New Roman" panose="02020603050405020304" pitchFamily="18" charset="0"/>
              </a:rPr>
              <a:t>ch</a:t>
            </a:r>
            <a:r>
              <a:rPr lang="uz-Cyrl-UZ" sz="1800" dirty="0">
                <a:effectLst/>
                <a:latin typeface="Times New Roman" panose="02020603050405020304" pitchFamily="18" charset="0"/>
                <a:ea typeface="Times New Roman" panose="02020603050405020304" pitchFamily="18" charset="0"/>
              </a:rPr>
              <a:t>- changni o’lchangan kontsentratsiyasi, mg/m</a:t>
            </a:r>
            <a:r>
              <a:rPr lang="uz-Cyrl-UZ" sz="1800" baseline="30000" dirty="0">
                <a:effectLst/>
                <a:latin typeface="Times New Roman" panose="02020603050405020304" pitchFamily="18" charset="0"/>
                <a:ea typeface="Times New Roman" panose="02020603050405020304" pitchFamily="18" charset="0"/>
              </a:rPr>
              <a:t>3</a:t>
            </a:r>
            <a:r>
              <a:rPr lang="uz-Cyrl-UZ" sz="1800" dirty="0">
                <a:effectLst/>
                <a:latin typeface="Times New Roman" panose="02020603050405020304" pitchFamily="18" charset="0"/>
                <a:ea typeface="Times New Roman" panose="02020603050405020304" pitchFamily="18" charset="0"/>
              </a:rPr>
              <a:t>; </a:t>
            </a:r>
            <a:r>
              <a:rPr lang="uz-Cyrl-UZ" sz="1800" baseline="30000" dirty="0">
                <a:effectLst/>
                <a:latin typeface="Times New Roman" panose="02020603050405020304" pitchFamily="18" charset="0"/>
                <a:ea typeface="Times New Roman" panose="02020603050405020304" pitchFamily="18" charset="0"/>
              </a:rPr>
              <a:t>           </a:t>
            </a:r>
            <a:r>
              <a:rPr lang="uz-Cyrl-UZ" sz="1800" dirty="0">
                <a:effectLst/>
                <a:latin typeface="Times New Roman" panose="02020603050405020304" pitchFamily="18" charset="0"/>
                <a:ea typeface="Times New Roman" panose="02020603050405020304" pitchFamily="18" charset="0"/>
              </a:rPr>
              <a:t>q</a:t>
            </a:r>
            <a:r>
              <a:rPr lang="uz-Cyrl-UZ" sz="1800" baseline="-25000" dirty="0">
                <a:effectLst/>
                <a:latin typeface="Times New Roman" panose="02020603050405020304" pitchFamily="18" charset="0"/>
                <a:ea typeface="Times New Roman" panose="02020603050405020304" pitchFamily="18" charset="0"/>
              </a:rPr>
              <a:t>1 </a:t>
            </a:r>
            <a:r>
              <a:rPr lang="uz-Cyrl-UZ" sz="1800" dirty="0">
                <a:effectLst/>
                <a:latin typeface="Times New Roman" panose="02020603050405020304" pitchFamily="18" charset="0"/>
                <a:ea typeface="Times New Roman" panose="02020603050405020304" pitchFamily="18" charset="0"/>
              </a:rPr>
              <a:t>-toza filtrning massasi,  g</a:t>
            </a:r>
            <a:r>
              <a:rPr lang="uz-Cyrl-UZ" sz="1800" i="1" dirty="0">
                <a:effectLst/>
                <a:latin typeface="Times New Roman" panose="02020603050405020304" pitchFamily="18" charset="0"/>
                <a:ea typeface="Times New Roman" panose="02020603050405020304" pitchFamily="18" charset="0"/>
              </a:rPr>
              <a:t>;</a:t>
            </a:r>
            <a:r>
              <a:rPr lang="uz-Cyrl-UZ" sz="1800" dirty="0">
                <a:effectLst/>
                <a:latin typeface="Times New Roman" panose="02020603050405020304" pitchFamily="18" charset="0"/>
                <a:ea typeface="Times New Roman" panose="02020603050405020304" pitchFamily="18" charset="0"/>
              </a:rPr>
              <a:t>             q</a:t>
            </a:r>
            <a:r>
              <a:rPr lang="uz-Cyrl-UZ" sz="1800" baseline="-25000" dirty="0">
                <a:effectLst/>
                <a:latin typeface="Times New Roman" panose="02020603050405020304" pitchFamily="18" charset="0"/>
                <a:ea typeface="Times New Roman" panose="02020603050405020304" pitchFamily="18" charset="0"/>
              </a:rPr>
              <a:t>2</a:t>
            </a:r>
            <a:r>
              <a:rPr lang="uz-Cyrl-UZ" sz="1800" dirty="0">
                <a:effectLst/>
                <a:latin typeface="Times New Roman" panose="02020603050405020304" pitchFamily="18" charset="0"/>
                <a:ea typeface="Times New Roman" panose="02020603050405020304" pitchFamily="18" charset="0"/>
              </a:rPr>
              <a:t> –changli filtrning massasi, g;         W</a:t>
            </a:r>
            <a:r>
              <a:rPr lang="uz-Cyrl-UZ" sz="1800" baseline="-25000" dirty="0">
                <a:effectLst/>
                <a:latin typeface="Times New Roman" panose="02020603050405020304" pitchFamily="18" charset="0"/>
                <a:ea typeface="Times New Roman" panose="02020603050405020304" pitchFamily="18" charset="0"/>
              </a:rPr>
              <a:t>0</a:t>
            </a:r>
            <a:r>
              <a:rPr lang="uz-Cyrl-UZ" sz="1800" dirty="0">
                <a:effectLst/>
                <a:latin typeface="Times New Roman" panose="02020603050405020304" pitchFamily="18" charset="0"/>
                <a:ea typeface="Times New Roman" panose="02020603050405020304" pitchFamily="18" charset="0"/>
              </a:rPr>
              <a:t>- meg’yoriy (normal) sharoitda filtr orqali o’tkazilgan havoni hajmi; l./min;    t</a:t>
            </a:r>
            <a:r>
              <a:rPr lang="uz-Cyrl-UZ" sz="1800" baseline="-25000" dirty="0">
                <a:effectLst/>
                <a:latin typeface="Times New Roman" panose="02020603050405020304" pitchFamily="18" charset="0"/>
                <a:ea typeface="Times New Roman" panose="02020603050405020304" pitchFamily="18" charset="0"/>
              </a:rPr>
              <a:t>b</a:t>
            </a:r>
            <a:r>
              <a:rPr lang="uz-Cyrl-UZ" sz="1800" dirty="0">
                <a:effectLst/>
                <a:latin typeface="Times New Roman" panose="02020603050405020304" pitchFamily="18" charset="0"/>
                <a:ea typeface="Times New Roman" panose="02020603050405020304" pitchFamily="18" charset="0"/>
              </a:rPr>
              <a:t>- filtr orqali havoni o’tkazish davomiyligi</a:t>
            </a:r>
            <a:endParaRPr lang="ru-RU" dirty="0"/>
          </a:p>
        </p:txBody>
      </p:sp>
    </p:spTree>
    <p:extLst>
      <p:ext uri="{BB962C8B-B14F-4D97-AF65-F5344CB8AC3E}">
        <p14:creationId xmlns:p14="http://schemas.microsoft.com/office/powerpoint/2010/main" val="2659153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0933D5DC-3623-4005-9EC7-6E8C0514FF4D}"/>
              </a:ext>
            </a:extLst>
          </p:cNvPr>
          <p:cNvSpPr/>
          <p:nvPr/>
        </p:nvSpPr>
        <p:spPr>
          <a:xfrm>
            <a:off x="2334827" y="998739"/>
            <a:ext cx="7217545" cy="454092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r>
              <a:rPr lang="uz-Cyrl-UZ" sz="2600" dirty="0">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h</a:t>
            </a:r>
            <a:r>
              <a:rPr lang="uz-Cyrl-UZ" sz="2600" dirty="0">
                <a:effectLst/>
                <a:latin typeface="Times New Roman" panose="02020603050405020304" pitchFamily="18" charset="0"/>
                <a:ea typeface="Times New Roman" panose="02020603050405020304" pitchFamily="18" charset="0"/>
                <a:cs typeface="Times New Roman" panose="02020603050405020304" pitchFamily="18" charset="0"/>
              </a:rPr>
              <a:t>angning kontsentratsiyasini aniq hisoblash uchun xonaning bir necha joyidan namuna olish kerak. Filtr orqali o’tkaziladigan havoning miqdori asboblar-quruq reometr, gaz o’lchagich yoki maxsus aspirator (filtr orqali havoni so’rish uchun havo nasosi va bir nechta reometrlardan tashkil topgan) yordamida aniqlanadi.</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ru-RU" dirty="0"/>
          </a:p>
        </p:txBody>
      </p:sp>
    </p:spTree>
    <p:extLst>
      <p:ext uri="{BB962C8B-B14F-4D97-AF65-F5344CB8AC3E}">
        <p14:creationId xmlns:p14="http://schemas.microsoft.com/office/powerpoint/2010/main" val="17230810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3E2AB074-2CF3-4049-9ACA-661F6CD71DC1}"/>
              </a:ext>
            </a:extLst>
          </p:cNvPr>
          <p:cNvSpPr/>
          <p:nvPr/>
        </p:nvSpPr>
        <p:spPr>
          <a:xfrm>
            <a:off x="541538" y="612559"/>
            <a:ext cx="10626571" cy="529996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just">
              <a:lnSpc>
                <a:spcPct val="150000"/>
              </a:lnSpc>
            </a:pPr>
            <a:r>
              <a:rPr lang="en-US" sz="2000" dirty="0">
                <a:effectLst/>
                <a:latin typeface="Times New Roman" panose="02020603050405020304" pitchFamily="18" charset="0"/>
                <a:ea typeface="Times New Roman" panose="02020603050405020304" pitchFamily="18" charset="0"/>
              </a:rPr>
              <a:t>H</a:t>
            </a:r>
            <a:r>
              <a:rPr lang="uz-Cyrl-UZ" sz="2000" dirty="0">
                <a:effectLst/>
                <a:latin typeface="Times New Roman" panose="02020603050405020304" pitchFamily="18" charset="0"/>
                <a:ea typeface="Times New Roman" panose="02020603050405020304" pitchFamily="18" charset="0"/>
              </a:rPr>
              <a:t>avoni tadqiq etishda qog’oz filtr maxsus patronga o’rnatiladi, patronning ingichka bo’yin qismiga rezina trubka biriktiriladi, rezina trubkani ikkinchi uchi esa reometrning pastki trubkachasiga yoki gaz o’lchagichga biriktiriladi. Reometrni yuqorigi trubkachasi o’z navbatida rezinali trubka yordamida havo yig’ish qurilmasi bilan to’tashtiriladi. Havoni yig’ish qurilmasi sifatida chang yutgich (pqlesos)dan foydalanish mumkin, faqatgina unga ozroq o’zgartirish kiritiladi. Buning uchun chang yutgichni yig’ish teshigiga rezinali po’kkak o’rnatiladi, rezina po’kkakdan esa ikki-uchta metall trubka (quvurcha) o’tkaziladi, trubkani diametri esa rezinali trubkani kiygizishga imkon bersin. Ishlashga qulay bo’lishi uchun filtrli patron shtativga o’rnatiladi. Havodan namuna olish uchun mo’ljallangan asbobni joylashtirilgan (montaj qilingan) holati. rasmga ko’rsatilgan.</a:t>
            </a:r>
            <a:endParaRPr lang="ru-RU" sz="2000" dirty="0"/>
          </a:p>
        </p:txBody>
      </p:sp>
    </p:spTree>
    <p:extLst>
      <p:ext uri="{BB962C8B-B14F-4D97-AF65-F5344CB8AC3E}">
        <p14:creationId xmlns:p14="http://schemas.microsoft.com/office/powerpoint/2010/main" val="39133917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6AFAFBED-322B-490C-A7D8-690343E5FACD}"/>
              </a:ext>
            </a:extLst>
          </p:cNvPr>
          <p:cNvSpPr/>
          <p:nvPr/>
        </p:nvSpPr>
        <p:spPr>
          <a:xfrm>
            <a:off x="1012054" y="1189608"/>
            <a:ext cx="10005134" cy="471404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R="111125" indent="180340" algn="just">
              <a:lnSpc>
                <a:spcPct val="150000"/>
              </a:lnSpc>
              <a:spcAft>
                <a:spcPts val="1000"/>
              </a:spcAft>
            </a:pPr>
            <a:r>
              <a:rPr lang="uz-Cyrl-UZ" sz="2800" dirty="0">
                <a:effectLst/>
                <a:latin typeface="Times New Roman" panose="02020603050405020304" pitchFamily="18" charset="0"/>
                <a:ea typeface="Times New Roman" panose="02020603050405020304" pitchFamily="18" charset="0"/>
                <a:cs typeface="Times New Roman" panose="02020603050405020304" pitchFamily="18" charset="0"/>
              </a:rPr>
              <a:t>Tadqiq natijasida aniqlangan havoning tarkibidagi changni xaqiqiy kontsentratsiyasini qiymati meg’yoriy ko’rsatkichdagi qiymatlar bilan solishtiriladi. Tadqiq etilgan xonadagi ishchining mehnat sharoitiga ruxsat etilgan changning kontsentratsiyasi quyidagi jadvalda  keltirilgan ko’rsatkichlar yordamida aniqlanadi.</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800" b="1" dirty="0">
                <a:effectLst/>
                <a:latin typeface="Times New Roman" panose="02020603050405020304" pitchFamily="18" charset="0"/>
                <a:ea typeface="Times New Roman" panose="02020603050405020304" pitchFamily="18" charset="0"/>
              </a:rPr>
              <a:t> </a:t>
            </a:r>
            <a:endParaRPr lang="ru-RU" sz="2800" dirty="0"/>
          </a:p>
        </p:txBody>
      </p:sp>
    </p:spTree>
    <p:extLst>
      <p:ext uri="{BB962C8B-B14F-4D97-AF65-F5344CB8AC3E}">
        <p14:creationId xmlns:p14="http://schemas.microsoft.com/office/powerpoint/2010/main" val="24234671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F432E986-7539-414D-AE48-49D0A177B9E0}"/>
              </a:ext>
            </a:extLst>
          </p:cNvPr>
          <p:cNvSpPr/>
          <p:nvPr/>
        </p:nvSpPr>
        <p:spPr>
          <a:xfrm>
            <a:off x="417250" y="479393"/>
            <a:ext cx="11097088" cy="6001305"/>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indent="450215" algn="just">
              <a:lnSpc>
                <a:spcPct val="150000"/>
              </a:lnSpc>
              <a:spcAft>
                <a:spcPts val="1000"/>
              </a:spcAft>
            </a:pP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Changlanganlikni</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o'lchashning</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gravimetrik</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tortma</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usiillari</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sz="2400" dirty="0">
                <a:effectLst/>
                <a:latin typeface="Times New Roman" panose="02020603050405020304" pitchFamily="18" charset="0"/>
                <a:ea typeface="Times New Roman" panose="02020603050405020304" pitchFamily="18" charset="0"/>
              </a:rPr>
              <a:t>Chang </a:t>
            </a:r>
            <a:r>
              <a:rPr lang="en-US" sz="2400" dirty="0" err="1">
                <a:effectLst/>
                <a:latin typeface="Times New Roman" panose="02020603050405020304" pitchFamily="18" charset="0"/>
                <a:ea typeface="Times New Roman" panose="02020603050405020304" pitchFamily="18" charset="0"/>
              </a:rPr>
              <a:t>miqdorini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aniqlashning</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eng</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aniq</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va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ishonchli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usuli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gravi­metrik</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tortma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usul</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hisoblanadi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havoni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yutganda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chang</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muallaq</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filtrda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yoki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boshqa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separatsiyalaydigan</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moslamada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yig'iladi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va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so'ngda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og'irligi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o'lchanadi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Shundan</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so'ng</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uni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kimyoviy</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tahlil</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qilish</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yoki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boshqa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maqsadlarda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tadqiq</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etish</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granulometriva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mumkin</a:t>
            </a:r>
            <a:r>
              <a:rPr lang="en-US" sz="2400" dirty="0">
                <a:effectLst/>
                <a:latin typeface="Times New Roman" panose="02020603050405020304" pitchFamily="18" charset="0"/>
                <a:ea typeface="Times New Roman" panose="02020603050405020304" pitchFamily="18" charset="0"/>
              </a:rPr>
              <a:t>. Agar gap </a:t>
            </a:r>
            <a:r>
              <a:rPr lang="en-US" sz="2400" dirty="0" err="1">
                <a:effectLst/>
                <a:latin typeface="Times New Roman" panose="02020603050405020304" pitchFamily="18" charset="0"/>
                <a:ea typeface="Times New Roman" panose="02020603050405020304" pitchFamily="18" charset="0"/>
              </a:rPr>
              <a:t>xonalarning</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kuchli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changlangan</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havosida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nisbatan</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yirik</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dispers</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changlarning</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yuqori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kontsentratsiyalarini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o'lchash</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haqida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ketsa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qog'oz</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fjltrlardan</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foydalanish</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mumkin</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Bunday</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tahlildan</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so'ng</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yonuvchi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gazlarni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aniqlash</a:t>
            </a:r>
            <a:r>
              <a:rPr lang="en-US" sz="2400" dirty="0">
                <a:effectLst/>
                <a:latin typeface="Times New Roman" panose="02020603050405020304" pitchFamily="18" charset="0"/>
                <a:ea typeface="Times New Roman" panose="02020603050405020304" pitchFamily="18" charset="0"/>
              </a:rPr>
              <a:t> talab </a:t>
            </a:r>
            <a:r>
              <a:rPr lang="en-US" sz="2400" dirty="0" err="1">
                <a:effectLst/>
                <a:latin typeface="Times New Roman" panose="02020603050405020304" pitchFamily="18" charset="0"/>
                <a:ea typeface="Times New Roman" panose="02020603050405020304" pitchFamily="18" charset="0"/>
              </a:rPr>
              <a:t>etilsa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asbest</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filtrlar</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qo'llaniladi</a:t>
            </a:r>
            <a:endParaRPr lang="ru-RU" sz="2400" dirty="0"/>
          </a:p>
        </p:txBody>
      </p:sp>
    </p:spTree>
    <p:extLst>
      <p:ext uri="{BB962C8B-B14F-4D97-AF65-F5344CB8AC3E}">
        <p14:creationId xmlns:p14="http://schemas.microsoft.com/office/powerpoint/2010/main" val="16645658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A8699B44-864C-4C58-ABA4-BDF7074B1E25}"/>
              </a:ext>
            </a:extLst>
          </p:cNvPr>
          <p:cNvSpPr/>
          <p:nvPr/>
        </p:nvSpPr>
        <p:spPr>
          <a:xfrm>
            <a:off x="399495" y="594804"/>
            <a:ext cx="10759737" cy="529996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indent="180340" algn="just">
              <a:lnSpc>
                <a:spcPct val="150000"/>
              </a:lnSpc>
              <a:spcAft>
                <a:spcPts val="1000"/>
              </a:spcAft>
            </a:pP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Changning</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kichik</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miqdorlarini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aniqlashda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yumshoq</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yuzali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yengil</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namlikka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chidamli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membrana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filtrlaridan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foydalaniladi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ulardagi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g'ovaklar</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o'lchami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efir-selluloza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tolalardan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tayyorlangan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qatlamlarning</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eni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turlichadir</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Bunday</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filtrlar</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0,1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mkm</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dan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kichik</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bo'lgan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deyarli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barcha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chang</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zarrachalarini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tutadi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indent="180340" algn="just">
              <a:lnSpc>
                <a:spcPct val="150000"/>
              </a:lnSpc>
              <a:spcAft>
                <a:spcPts val="100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Gravimctrik</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ladqiqotlar</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uchun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diametri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5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sm</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li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maxsus</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filtrdan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foydalanish</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mumkin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u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maxsus</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patronda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joylashtirilgan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bo'lib</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6-200 mg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changni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tutishga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mo'ljallangan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Bunday</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filtrlar</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mikroskopik</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tadqiqotlarda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ham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qo'llanilishi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mumkin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50000"/>
              </a:lnSpc>
            </a:pPr>
            <a:endParaRPr lang="ru-RU" sz="2400" dirty="0"/>
          </a:p>
        </p:txBody>
      </p:sp>
    </p:spTree>
    <p:extLst>
      <p:ext uri="{BB962C8B-B14F-4D97-AF65-F5344CB8AC3E}">
        <p14:creationId xmlns:p14="http://schemas.microsoft.com/office/powerpoint/2010/main" val="36845347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EFAFA139-A798-4F32-9781-98C5F1AEE64D}"/>
              </a:ext>
            </a:extLst>
          </p:cNvPr>
          <p:cNvSpPr/>
          <p:nvPr/>
        </p:nvSpPr>
        <p:spPr>
          <a:xfrm>
            <a:off x="656948" y="1047565"/>
            <a:ext cx="10457895" cy="512241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indent="180340" algn="just">
              <a:lnSpc>
                <a:spcPct val="150000"/>
              </a:lnSpc>
              <a:spcAft>
                <a:spcPts val="1000"/>
              </a:spcAft>
            </a:pP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Boshqa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maxsus</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filtrlar</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haqida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gap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ketganda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polistiroldan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tayyorlangan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mikrosorbsion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filtrlarni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aytib</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o'tish</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mumkin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ular</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nisbatan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katta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olchamlari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havo</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oqimiga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qarshilikning</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kichikligi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ajralib</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turadi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soatiga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20-50 m</a:t>
            </a:r>
            <a:r>
              <a:rPr lang="en-US" sz="2400" baseline="30000" dirty="0">
                <a:effectLst/>
                <a:latin typeface="Times New Roman" panose="02020603050405020304" pitchFamily="18" charset="0"/>
                <a:ea typeface="Times New Roman" panose="02020603050405020304" pitchFamily="18" charset="0"/>
                <a:cs typeface="Times New Roman" panose="02020603050405020304" pitchFamily="18" charset="0"/>
              </a:rPr>
              <a:t>3</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havo</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o'tkazadi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Bunday</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filtrning</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trixloretilen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shimdirilishi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hattoki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kichik</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miqdordagi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changlarni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tutib</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qolinishini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ham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ta'minlaydi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indent="180340" algn="just">
              <a:lnSpc>
                <a:spcPct val="150000"/>
              </a:lnSpc>
              <a:spcAft>
                <a:spcPts val="1000"/>
              </a:spcAft>
            </a:pP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Yirik</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chang</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zarrachalarining</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o'lchami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5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mkm</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dan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oshmavdi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o'pkaga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tushmaydi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ko'pincha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qiziqish</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uyg'otmaydi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Ya'ni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faqat</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nisbatan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mayda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chang</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zarrachalarining</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miqdorini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o'lchash</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zarur</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ru-RU" dirty="0"/>
          </a:p>
        </p:txBody>
      </p:sp>
    </p:spTree>
    <p:extLst>
      <p:ext uri="{BB962C8B-B14F-4D97-AF65-F5344CB8AC3E}">
        <p14:creationId xmlns:p14="http://schemas.microsoft.com/office/powerpoint/2010/main" val="23850830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D5884511-A3F8-413B-B3F9-D57B0FA2D174}"/>
              </a:ext>
            </a:extLst>
          </p:cNvPr>
          <p:cNvSpPr/>
          <p:nvPr/>
        </p:nvSpPr>
        <p:spPr>
          <a:xfrm>
            <a:off x="568171" y="668044"/>
            <a:ext cx="10792288" cy="561734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indent="450215" algn="ctr">
              <a:lnSpc>
                <a:spcPct val="150000"/>
              </a:lnSpc>
              <a:spcAft>
                <a:spcPts val="1000"/>
              </a:spcAft>
            </a:pPr>
            <a:r>
              <a:rPr lang="en-US" sz="2600" b="1" dirty="0" err="1">
                <a:effectLst/>
                <a:latin typeface="Times New Roman" panose="02020603050405020304" pitchFamily="18" charset="0"/>
                <a:ea typeface="Times New Roman" panose="02020603050405020304" pitchFamily="18" charset="0"/>
                <a:cs typeface="Times New Roman" panose="02020603050405020304" pitchFamily="18" charset="0"/>
              </a:rPr>
              <a:t>Changlarni</a:t>
            </a:r>
            <a:r>
              <a:rPr lang="en-US" sz="26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effectLst/>
                <a:latin typeface="Times New Roman" panose="02020603050405020304" pitchFamily="18" charset="0"/>
                <a:ea typeface="Times New Roman" panose="02020603050405020304" pitchFamily="18" charset="0"/>
                <a:cs typeface="Times New Roman" panose="02020603050405020304" pitchFamily="18" charset="0"/>
              </a:rPr>
              <a:t>ajratish</a:t>
            </a:r>
            <a:r>
              <a:rPr lang="en-US" sz="26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effectLst/>
                <a:latin typeface="Times New Roman" panose="02020603050405020304" pitchFamily="18" charset="0"/>
                <a:ea typeface="Times New Roman" panose="02020603050405020304" pitchFamily="18" charset="0"/>
                <a:cs typeface="Times New Roman" panose="02020603050405020304" pitchFamily="18" charset="0"/>
              </a:rPr>
              <a:t>yo'llari</a:t>
            </a:r>
            <a:r>
              <a:rPr lang="en-US" sz="26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sz="26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effectLst/>
                <a:latin typeface="Times New Roman" panose="02020603050405020304" pitchFamily="18" charset="0"/>
                <a:ea typeface="Times New Roman" panose="02020603050405020304" pitchFamily="18" charset="0"/>
                <a:cs typeface="Times New Roman" panose="02020603050405020304" pitchFamily="18" charset="0"/>
              </a:rPr>
              <a:t>miqdorini</a:t>
            </a:r>
            <a:r>
              <a:rPr lang="en-US" sz="26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effectLst/>
                <a:latin typeface="Times New Roman" panose="02020603050405020304" pitchFamily="18" charset="0"/>
                <a:ea typeface="Times New Roman" panose="02020603050405020304" pitchFamily="18" charset="0"/>
                <a:cs typeface="Times New Roman" panose="02020603050405020304" pitchFamily="18" charset="0"/>
              </a:rPr>
              <a:t>bilvosita</a:t>
            </a:r>
            <a:r>
              <a:rPr lang="en-US" sz="26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effectLst/>
                <a:latin typeface="Times New Roman" panose="02020603050405020304" pitchFamily="18" charset="0"/>
                <a:ea typeface="Times New Roman" panose="02020603050405020304" pitchFamily="18" charset="0"/>
                <a:cs typeface="Times New Roman" panose="02020603050405020304" pitchFamily="18" charset="0"/>
              </a:rPr>
              <a:t>aniqlash</a:t>
            </a:r>
            <a:r>
              <a:rPr lang="en-US" sz="26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effectLst/>
                <a:latin typeface="Times New Roman" panose="02020603050405020304" pitchFamily="18" charset="0"/>
                <a:ea typeface="Times New Roman" panose="02020603050405020304" pitchFamily="18" charset="0"/>
                <a:cs typeface="Times New Roman" panose="02020603050405020304" pitchFamily="18" charset="0"/>
              </a:rPr>
              <a:t>usullari</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a:p>
            <a:pPr indent="180340" algn="just">
              <a:lnSpc>
                <a:spcPct val="150000"/>
              </a:lnSpc>
              <a:spcAft>
                <a:spcPts val="1000"/>
              </a:spcAft>
            </a:pP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Cho'ktirilgan</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chang</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miqdorini</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gravimetrik</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emas</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balki</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qandaydir</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boshqa</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usulda</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aniqlash</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zarurati</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tug'ilsa</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filtrda</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chang</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cho'kmasining</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qorayish</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darajasini</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aniqlashning</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yorug'lik-tcxnik</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usullaridan</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foyda­lanish</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mumkin</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Bu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usulning</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afzalligi</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shundan</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iboratki</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ochiq</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joylardagi</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atmosfera</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havosida</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chang</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kontsentratsiyalarini</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muntazam</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qayd</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qilish</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shamol</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yo'nalishini</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aniqlash</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mumkin</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bu</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tutun</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chang</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manbalarini</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aniqlash</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imkonini</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effectLst/>
                <a:latin typeface="Times New Roman" panose="02020603050405020304" pitchFamily="18" charset="0"/>
                <a:ea typeface="Times New Roman" panose="02020603050405020304" pitchFamily="18" charset="0"/>
                <a:cs typeface="Times New Roman" panose="02020603050405020304" pitchFamily="18" charset="0"/>
              </a:rPr>
              <a:t>beradi</a:t>
            </a:r>
            <a:r>
              <a:rPr lang="en-US" sz="26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445080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CD323BB8-0A4E-43C8-99E7-2285E3283E07}"/>
              </a:ext>
            </a:extLst>
          </p:cNvPr>
          <p:cNvSpPr/>
          <p:nvPr/>
        </p:nvSpPr>
        <p:spPr>
          <a:xfrm>
            <a:off x="159798" y="221942"/>
            <a:ext cx="11922711" cy="6427433"/>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1260475" indent="-810895" algn="ctr">
              <a:lnSpc>
                <a:spcPct val="115000"/>
              </a:lnSpc>
              <a:spcBef>
                <a:spcPts val="1200"/>
              </a:spcBef>
              <a:spcAft>
                <a:spcPts val="300"/>
              </a:spcAft>
            </a:pP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Olingan</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bilim</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ko’nikmalarni</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mustahkamlash</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uchun</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b="1" dirty="0" err="1">
                <a:effectLst/>
                <a:latin typeface="Times New Roman" panose="02020603050405020304" pitchFamily="18" charset="0"/>
                <a:ea typeface="Times New Roman" panose="02020603050405020304" pitchFamily="18" charset="0"/>
                <a:cs typeface="Times New Roman" panose="02020603050405020304" pitchFamily="18" charset="0"/>
              </a:rPr>
              <a:t>savollar</a:t>
            </a: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tabLst>
                <a:tab pos="180340" algn="l"/>
              </a:tabLst>
            </a:pPr>
            <a:r>
              <a:rPr lang="en-US" sz="1800" i="1" dirty="0" err="1">
                <a:effectLst/>
                <a:latin typeface="Times New Roman" panose="02020603050405020304" pitchFamily="18" charset="0"/>
                <a:ea typeface="Arial Unicode MS"/>
                <a:cs typeface="Times New Roman" panose="02020603050405020304" pitchFamily="18" charset="0"/>
              </a:rPr>
              <a:t>Havoda</a:t>
            </a:r>
            <a:r>
              <a:rPr lang="en-US" sz="1800" i="1" dirty="0">
                <a:effectLst/>
                <a:latin typeface="Times New Roman" panose="02020603050405020304" pitchFamily="18" charset="0"/>
                <a:ea typeface="Arial Unicode MS"/>
                <a:cs typeface="Times New Roman" panose="02020603050405020304" pitchFamily="18" charset="0"/>
              </a:rPr>
              <a:t> </a:t>
            </a:r>
            <a:r>
              <a:rPr lang="en-US" sz="1800" i="1" dirty="0" err="1">
                <a:effectLst/>
                <a:latin typeface="Times New Roman" panose="02020603050405020304" pitchFamily="18" charset="0"/>
                <a:ea typeface="Arial Unicode MS"/>
                <a:cs typeface="Times New Roman" panose="02020603050405020304" pitchFamily="18" charset="0"/>
              </a:rPr>
              <a:t>bir</a:t>
            </a:r>
            <a:r>
              <a:rPr lang="en-US" sz="1800" i="1" dirty="0">
                <a:effectLst/>
                <a:latin typeface="Times New Roman" panose="02020603050405020304" pitchFamily="18" charset="0"/>
                <a:ea typeface="Arial Unicode MS"/>
                <a:cs typeface="Times New Roman" panose="02020603050405020304" pitchFamily="18" charset="0"/>
              </a:rPr>
              <a:t> </a:t>
            </a:r>
            <a:r>
              <a:rPr lang="en-US" sz="1800" i="1" dirty="0" err="1">
                <a:effectLst/>
                <a:latin typeface="Times New Roman" panose="02020603050405020304" pitchFamily="18" charset="0"/>
                <a:ea typeface="Arial Unicode MS"/>
                <a:cs typeface="Times New Roman" panose="02020603050405020304" pitchFamily="18" charset="0"/>
              </a:rPr>
              <a:t>vaqtning</a:t>
            </a:r>
            <a:r>
              <a:rPr lang="en-US" sz="1800" i="1" dirty="0">
                <a:effectLst/>
                <a:latin typeface="Times New Roman" panose="02020603050405020304" pitchFamily="18" charset="0"/>
                <a:ea typeface="Arial Unicode MS"/>
                <a:cs typeface="Times New Roman" panose="02020603050405020304" pitchFamily="18" charset="0"/>
              </a:rPr>
              <a:t> </a:t>
            </a:r>
            <a:r>
              <a:rPr lang="en-US" sz="1800" i="1" dirty="0" err="1">
                <a:effectLst/>
                <a:latin typeface="Times New Roman" panose="02020603050405020304" pitchFamily="18" charset="0"/>
                <a:ea typeface="Arial Unicode MS"/>
                <a:cs typeface="Times New Roman" panose="02020603050405020304" pitchFamily="18" charset="0"/>
              </a:rPr>
              <a:t>o'zida</a:t>
            </a:r>
            <a:r>
              <a:rPr lang="en-US" sz="1800" i="1" dirty="0">
                <a:effectLst/>
                <a:latin typeface="Times New Roman" panose="02020603050405020304" pitchFamily="18" charset="0"/>
                <a:ea typeface="Arial Unicode MS"/>
                <a:cs typeface="Times New Roman" panose="02020603050405020304" pitchFamily="18" charset="0"/>
              </a:rPr>
              <a:t> </a:t>
            </a:r>
            <a:r>
              <a:rPr lang="en-US" sz="1800" i="1" dirty="0" err="1">
                <a:effectLst/>
                <a:latin typeface="Times New Roman" panose="02020603050405020304" pitchFamily="18" charset="0"/>
                <a:ea typeface="Arial Unicode MS"/>
                <a:cs typeface="Times New Roman" panose="02020603050405020304" pitchFamily="18" charset="0"/>
              </a:rPr>
              <a:t>gazlar</a:t>
            </a:r>
            <a:r>
              <a:rPr lang="en-US" sz="1800" i="1" dirty="0">
                <a:effectLst/>
                <a:latin typeface="Times New Roman" panose="02020603050405020304" pitchFamily="18" charset="0"/>
                <a:ea typeface="Arial Unicode MS"/>
                <a:cs typeface="Times New Roman" panose="02020603050405020304" pitchFamily="18" charset="0"/>
              </a:rPr>
              <a:t>, </a:t>
            </a:r>
            <a:r>
              <a:rPr lang="en-US" sz="1800" i="1" dirty="0" err="1">
                <a:effectLst/>
                <a:latin typeface="Times New Roman" panose="02020603050405020304" pitchFamily="18" charset="0"/>
                <a:ea typeface="Arial Unicode MS"/>
                <a:cs typeface="Times New Roman" panose="02020603050405020304" pitchFamily="18" charset="0"/>
              </a:rPr>
              <a:t>bug’lar</a:t>
            </a:r>
            <a:r>
              <a:rPr lang="en-US" sz="1800" i="1" dirty="0">
                <a:effectLst/>
                <a:latin typeface="Times New Roman" panose="02020603050405020304" pitchFamily="18" charset="0"/>
                <a:ea typeface="Arial Unicode MS"/>
                <a:cs typeface="Times New Roman" panose="02020603050405020304" pitchFamily="18" charset="0"/>
              </a:rPr>
              <a:t> </a:t>
            </a:r>
            <a:r>
              <a:rPr lang="en-US" sz="1800" i="1" dirty="0" err="1">
                <a:effectLst/>
                <a:latin typeface="Times New Roman" panose="02020603050405020304" pitchFamily="18" charset="0"/>
                <a:ea typeface="Arial Unicode MS"/>
                <a:cs typeface="Times New Roman" panose="02020603050405020304" pitchFamily="18" charset="0"/>
              </a:rPr>
              <a:t>va</a:t>
            </a:r>
            <a:r>
              <a:rPr lang="en-US" sz="1800" i="1" dirty="0">
                <a:effectLst/>
                <a:latin typeface="Times New Roman" panose="02020603050405020304" pitchFamily="18" charset="0"/>
                <a:ea typeface="Arial Unicode MS"/>
                <a:cs typeface="Times New Roman" panose="02020603050405020304" pitchFamily="18" charset="0"/>
              </a:rPr>
              <a:t> </a:t>
            </a:r>
            <a:r>
              <a:rPr lang="en-US" sz="1800" i="1" dirty="0" err="1">
                <a:effectLst/>
                <a:latin typeface="Times New Roman" panose="02020603050405020304" pitchFamily="18" charset="0"/>
                <a:ea typeface="Arial Unicode MS"/>
                <a:cs typeface="Times New Roman" panose="02020603050405020304" pitchFamily="18" charset="0"/>
              </a:rPr>
              <a:t>zaharli</a:t>
            </a:r>
            <a:r>
              <a:rPr lang="en-US" sz="1800" i="1" dirty="0">
                <a:effectLst/>
                <a:latin typeface="Times New Roman" panose="02020603050405020304" pitchFamily="18" charset="0"/>
                <a:ea typeface="Arial Unicode MS"/>
                <a:cs typeface="Times New Roman" panose="02020603050405020304" pitchFamily="18" charset="0"/>
              </a:rPr>
              <a:t> </a:t>
            </a:r>
            <a:r>
              <a:rPr lang="en-US" sz="1800" i="1" dirty="0" err="1">
                <a:effectLst/>
                <a:latin typeface="Times New Roman" panose="02020603050405020304" pitchFamily="18" charset="0"/>
                <a:ea typeface="Arial Unicode MS"/>
                <a:cs typeface="Times New Roman" panose="02020603050405020304" pitchFamily="18" charset="0"/>
              </a:rPr>
              <a:t>moddalarning</a:t>
            </a:r>
            <a:r>
              <a:rPr lang="en-US" sz="1800" i="1" dirty="0">
                <a:effectLst/>
                <a:latin typeface="Times New Roman" panose="02020603050405020304" pitchFamily="18" charset="0"/>
                <a:ea typeface="Arial Unicode MS"/>
                <a:cs typeface="Times New Roman" panose="02020603050405020304" pitchFamily="18" charset="0"/>
              </a:rPr>
              <a:t> </a:t>
            </a:r>
            <a:r>
              <a:rPr lang="en-US" sz="1800" i="1" dirty="0" err="1">
                <a:effectLst/>
                <a:latin typeface="Times New Roman" panose="02020603050405020304" pitchFamily="18" charset="0"/>
                <a:ea typeface="Arial Unicode MS"/>
                <a:cs typeface="Times New Roman" panose="02020603050405020304" pitchFamily="18" charset="0"/>
              </a:rPr>
              <a:t>aerozollari</a:t>
            </a:r>
            <a:r>
              <a:rPr lang="en-US" sz="1800" i="1" dirty="0">
                <a:effectLst/>
                <a:latin typeface="Times New Roman" panose="02020603050405020304" pitchFamily="18" charset="0"/>
                <a:ea typeface="Arial Unicode MS"/>
                <a:cs typeface="Times New Roman" panose="02020603050405020304" pitchFamily="18" charset="0"/>
              </a:rPr>
              <a:t> </a:t>
            </a:r>
            <a:r>
              <a:rPr lang="en-US" sz="1800" i="1" dirty="0" err="1">
                <a:effectLst/>
                <a:latin typeface="Times New Roman" panose="02020603050405020304" pitchFamily="18" charset="0"/>
                <a:ea typeface="Arial Unicode MS"/>
                <a:cs typeface="Times New Roman" panose="02020603050405020304" pitchFamily="18" charset="0"/>
              </a:rPr>
              <a:t>bo'lsa</a:t>
            </a:r>
            <a:r>
              <a:rPr lang="en-US" sz="1800" i="1" dirty="0">
                <a:effectLst/>
                <a:latin typeface="Times New Roman" panose="02020603050405020304" pitchFamily="18" charset="0"/>
                <a:ea typeface="Arial Unicode MS"/>
                <a:cs typeface="Times New Roman" panose="02020603050405020304" pitchFamily="18" charset="0"/>
              </a:rPr>
              <a:t>, </a:t>
            </a:r>
            <a:r>
              <a:rPr lang="en-US" sz="1800" i="1" dirty="0" err="1">
                <a:effectLst/>
                <a:latin typeface="Times New Roman" panose="02020603050405020304" pitchFamily="18" charset="0"/>
                <a:ea typeface="Arial Unicode MS"/>
                <a:cs typeface="Times New Roman" panose="02020603050405020304" pitchFamily="18" charset="0"/>
              </a:rPr>
              <a:t>namuna</a:t>
            </a:r>
            <a:r>
              <a:rPr lang="en-US" sz="1800" i="1" dirty="0">
                <a:effectLst/>
                <a:latin typeface="Times New Roman" panose="02020603050405020304" pitchFamily="18" charset="0"/>
                <a:ea typeface="Arial Unicode MS"/>
                <a:cs typeface="Times New Roman" panose="02020603050405020304" pitchFamily="18" charset="0"/>
              </a:rPr>
              <a:t> </a:t>
            </a:r>
            <a:r>
              <a:rPr lang="en-US" sz="1800" i="1" dirty="0" err="1">
                <a:effectLst/>
                <a:latin typeface="Times New Roman" panose="02020603050405020304" pitchFamily="18" charset="0"/>
                <a:ea typeface="Arial Unicode MS"/>
                <a:cs typeface="Times New Roman" panose="02020603050405020304" pitchFamily="18" charset="0"/>
              </a:rPr>
              <a:t>olish</a:t>
            </a:r>
            <a:r>
              <a:rPr lang="en-US" sz="1800" i="1" dirty="0">
                <a:effectLst/>
                <a:latin typeface="Times New Roman" panose="02020603050405020304" pitchFamily="18" charset="0"/>
                <a:ea typeface="Arial Unicode MS"/>
                <a:cs typeface="Times New Roman" panose="02020603050405020304" pitchFamily="18" charset="0"/>
              </a:rPr>
              <a:t> </a:t>
            </a:r>
            <a:r>
              <a:rPr lang="en-US" sz="1800" i="1" dirty="0" err="1">
                <a:effectLst/>
                <a:latin typeface="Times New Roman" panose="02020603050405020304" pitchFamily="18" charset="0"/>
                <a:ea typeface="Arial Unicode MS"/>
                <a:cs typeface="Times New Roman" panose="02020603050405020304" pitchFamily="18" charset="0"/>
              </a:rPr>
              <a:t>uchun</a:t>
            </a:r>
            <a:r>
              <a:rPr lang="en-US" sz="1800" i="1" dirty="0">
                <a:effectLst/>
                <a:latin typeface="Times New Roman" panose="02020603050405020304" pitchFamily="18" charset="0"/>
                <a:ea typeface="Arial Unicode MS"/>
                <a:cs typeface="Times New Roman" panose="02020603050405020304" pitchFamily="18" charset="0"/>
              </a:rPr>
              <a:t> </a:t>
            </a:r>
            <a:r>
              <a:rPr lang="en-US" sz="1800" i="1" dirty="0" err="1">
                <a:effectLst/>
                <a:latin typeface="Times New Roman" panose="02020603050405020304" pitchFamily="18" charset="0"/>
                <a:ea typeface="Arial Unicode MS"/>
                <a:cs typeface="Times New Roman" panose="02020603050405020304" pitchFamily="18" charset="0"/>
              </a:rPr>
              <a:t>qanday</a:t>
            </a:r>
            <a:r>
              <a:rPr lang="en-US" sz="1800" i="1" dirty="0">
                <a:effectLst/>
                <a:latin typeface="Times New Roman" panose="02020603050405020304" pitchFamily="18" charset="0"/>
                <a:ea typeface="Arial Unicode MS"/>
                <a:cs typeface="Times New Roman" panose="02020603050405020304" pitchFamily="18" charset="0"/>
              </a:rPr>
              <a:t> </a:t>
            </a:r>
            <a:r>
              <a:rPr lang="en-US" sz="1800" i="1" dirty="0" err="1">
                <a:effectLst/>
                <a:latin typeface="Times New Roman" panose="02020603050405020304" pitchFamily="18" charset="0"/>
                <a:ea typeface="Arial Unicode MS"/>
                <a:cs typeface="Times New Roman" panose="02020603050405020304" pitchFamily="18" charset="0"/>
              </a:rPr>
              <a:t>vositalardan</a:t>
            </a:r>
            <a:r>
              <a:rPr lang="en-US" sz="1800" i="1" dirty="0">
                <a:effectLst/>
                <a:latin typeface="Times New Roman" panose="02020603050405020304" pitchFamily="18" charset="0"/>
                <a:ea typeface="Arial Unicode MS"/>
                <a:cs typeface="Times New Roman" panose="02020603050405020304" pitchFamily="18" charset="0"/>
              </a:rPr>
              <a:t> </a:t>
            </a:r>
            <a:r>
              <a:rPr lang="en-US" sz="1800" i="1" dirty="0" err="1">
                <a:effectLst/>
                <a:latin typeface="Times New Roman" panose="02020603050405020304" pitchFamily="18" charset="0"/>
                <a:ea typeface="Arial Unicode MS"/>
                <a:cs typeface="Times New Roman" panose="02020603050405020304" pitchFamily="18" charset="0"/>
              </a:rPr>
              <a:t>foydalaniladi</a:t>
            </a:r>
            <a:r>
              <a:rPr lang="en-US" sz="1800" i="1" dirty="0">
                <a:effectLst/>
                <a:latin typeface="Times New Roman" panose="02020603050405020304" pitchFamily="18" charset="0"/>
                <a:ea typeface="Arial Unicode MS"/>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tabLst>
                <a:tab pos="180340" algn="l"/>
              </a:tabLst>
            </a:pP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Changlanganlikni</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o'lchashning</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gravimetrik</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tortma</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usiillarini</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tushintirib</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bering</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tabLst>
                <a:tab pos="180340" algn="l"/>
              </a:tabLst>
            </a:pP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Changlarni</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ajratish</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yo'llari</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miqdorini</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bilvosita</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aniqlash</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usullarini</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tushintirib</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bering</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tabLst>
                <a:tab pos="180340" algn="l"/>
              </a:tabLst>
            </a:pP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Havo</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namunasining</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fizik</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xususiyatlari</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asosida</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chang</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kontsentratsiyasini</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o'lchashni</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tushintirib</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bering</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tabLst>
                <a:tab pos="180340" algn="l"/>
              </a:tabLst>
            </a:pP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Cho'kkan</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changlanni</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o'lchashni</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tushintirib</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bering</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tabLst>
                <a:tab pos="180340" algn="l"/>
              </a:tabLst>
            </a:pPr>
            <a:r>
              <a:rPr lang="uz-Cyrl-UZ" sz="1800" i="1" dirty="0">
                <a:effectLst/>
                <a:latin typeface="Times New Roman" panose="02020603050405020304" pitchFamily="18" charset="0"/>
                <a:ea typeface="Times New Roman" panose="02020603050405020304" pitchFamily="18" charset="0"/>
                <a:cs typeface="Times New Roman" panose="02020603050405020304" pitchFamily="18" charset="0"/>
              </a:rPr>
              <a:t>Havo basseynini ifloslovchi manbala</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rga</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nimalar</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cs typeface="Times New Roman" panose="02020603050405020304" pitchFamily="18" charset="0"/>
              </a:rPr>
              <a:t>kiradi</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tabLst>
                <a:tab pos="180340" algn="l"/>
              </a:tabLst>
            </a:pPr>
            <a:r>
              <a:rPr lang="uz-Cyrl-UZ"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7. Gaz-chang chiqindilarini sinflanishi</a:t>
            </a:r>
            <a:r>
              <a:rPr lang="en-US" sz="1800" i="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ni</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tushintirib</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bering</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tabLst>
                <a:tab pos="180340" algn="l"/>
              </a:tabLst>
            </a:pPr>
            <a:r>
              <a:rPr lang="uz-Cyrl-UZ"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 Atmosfera havosini ifloslanish darajasi qanday baholanadi</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tabLst>
                <a:tab pos="180340" algn="l"/>
              </a:tabLst>
            </a:pP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9.</a:t>
            </a:r>
            <a:r>
              <a:rPr lang="uz-Cyrl-UZ"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Atmosferani ifloslanishiga asosiy ulush qo‘shayotgan korxonalarga misollar keltiring.</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180340" indent="-180340" algn="just">
              <a:lnSpc>
                <a:spcPct val="115000"/>
              </a:lnSpc>
              <a:spcAft>
                <a:spcPts val="1000"/>
              </a:spcAft>
            </a:pPr>
            <a:r>
              <a:rPr lang="uz-Cyrl-UZ"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10.Atmosfera havosidagi zararli moddalarni ruxsat etilgan kontsentratsiyasi (RECHK) va uning   o‘lchov birligi haqida aytib bering.</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ru-RU" dirty="0"/>
          </a:p>
        </p:txBody>
      </p:sp>
    </p:spTree>
    <p:extLst>
      <p:ext uri="{BB962C8B-B14F-4D97-AF65-F5344CB8AC3E}">
        <p14:creationId xmlns:p14="http://schemas.microsoft.com/office/powerpoint/2010/main" val="13625680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Прямоугольник 1"/>
          <p:cNvSpPr>
            <a:spLocks noChangeArrowheads="1"/>
          </p:cNvSpPr>
          <p:nvPr/>
        </p:nvSpPr>
        <p:spPr bwMode="auto">
          <a:xfrm>
            <a:off x="2595564" y="785813"/>
            <a:ext cx="7215187"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ru-RU" baseline="30000"/>
              <a:t>	</a:t>
            </a:r>
          </a:p>
          <a:p>
            <a:r>
              <a:rPr lang="en-US" altLang="ru-RU" baseline="30000"/>
              <a:t> </a:t>
            </a:r>
          </a:p>
          <a:p>
            <a:r>
              <a:rPr lang="en-US" altLang="ru-RU"/>
              <a:t>	</a:t>
            </a:r>
          </a:p>
          <a:p>
            <a:pPr algn="ctr"/>
            <a:r>
              <a:rPr lang="en-US" altLang="ru-RU"/>
              <a:t>	</a:t>
            </a:r>
            <a:r>
              <a:rPr lang="en-US" altLang="ru-RU" sz="2800" b="1">
                <a:latin typeface="Times New Roman" panose="02020603050405020304" pitchFamily="18" charset="0"/>
                <a:cs typeface="Times New Roman" panose="02020603050405020304" pitchFamily="18" charset="0"/>
              </a:rPr>
              <a:t>Foydalanilgan adabiyotlar ro`yxati</a:t>
            </a:r>
          </a:p>
          <a:p>
            <a:pPr algn="ctr"/>
            <a:endParaRPr lang="en-US" altLang="ru-RU" sz="2800">
              <a:latin typeface="Times New Roman" panose="02020603050405020304" pitchFamily="18" charset="0"/>
              <a:cs typeface="Times New Roman" panose="02020603050405020304" pitchFamily="18" charset="0"/>
            </a:endParaRPr>
          </a:p>
          <a:p>
            <a:pPr algn="just"/>
            <a:r>
              <a:rPr lang="en-US" altLang="ru-RU" sz="2800">
                <a:latin typeface="Times New Roman" panose="02020603050405020304" pitchFamily="18" charset="0"/>
                <a:cs typeface="Times New Roman" panose="02020603050405020304" pitchFamily="18" charset="0"/>
              </a:rPr>
              <a:t>	</a:t>
            </a:r>
            <a:r>
              <a:rPr lang="en-US" altLang="ru-RU" sz="2800" i="1">
                <a:latin typeface="Times New Roman" panose="02020603050405020304" pitchFamily="18" charset="0"/>
                <a:cs typeface="Times New Roman" panose="02020603050405020304" pitchFamily="18" charset="0"/>
              </a:rPr>
              <a:t>1. A.Sherov, V.Rzaeyeva. Oʹzbekiston Respublikasi Ekologiya va atrof-muhitni muhofaza qilish davlat qoʹmitasi Axborot xizmati. Tabiiy resurslarni oqilona boshqarish – atrof-muhit muhofazasining ustivor yoʹnalishlishi. Ekologiya xabarnomasi. </a:t>
            </a:r>
          </a:p>
          <a:p>
            <a:pPr algn="just"/>
            <a:r>
              <a:rPr lang="en-US" altLang="ru-RU" sz="2800" i="1">
                <a:latin typeface="Times New Roman" panose="02020603050405020304" pitchFamily="18" charset="0"/>
                <a:cs typeface="Times New Roman" panose="02020603050405020304" pitchFamily="18" charset="0"/>
              </a:rPr>
              <a:t>№ 6/2017/iyun.</a:t>
            </a:r>
          </a:p>
        </p:txBody>
      </p:sp>
    </p:spTree>
    <p:extLst>
      <p:ext uri="{BB962C8B-B14F-4D97-AF65-F5344CB8AC3E}">
        <p14:creationId xmlns:p14="http://schemas.microsoft.com/office/powerpoint/2010/main" val="3125909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7366702-C1ED-4A07-9773-AA45522F44B3}"/>
              </a:ext>
            </a:extLst>
          </p:cNvPr>
          <p:cNvSpPr txBox="1"/>
          <p:nvPr/>
        </p:nvSpPr>
        <p:spPr>
          <a:xfrm>
            <a:off x="609600" y="1562471"/>
            <a:ext cx="10972800" cy="4062651"/>
          </a:xfrm>
          <a:prstGeom prst="rect">
            <a:avLst/>
          </a:prstGeom>
          <a:noFill/>
        </p:spPr>
        <p:txBody>
          <a:bodyPr wrap="square">
            <a:spAutoFit/>
          </a:bodyPr>
          <a:lstStyle/>
          <a:p>
            <a:pPr algn="ctr"/>
            <a:r>
              <a:rPr lang="en-US" sz="8000" b="1" dirty="0">
                <a:latin typeface="Times New Roman" panose="02020603050405020304" pitchFamily="18" charset="0"/>
                <a:cs typeface="Times New Roman" panose="02020603050405020304" pitchFamily="18" charset="0"/>
              </a:rPr>
              <a:t>E ’ T I B O R I N G I Z   </a:t>
            </a:r>
          </a:p>
          <a:p>
            <a:pPr algn="ctr"/>
            <a:r>
              <a:rPr lang="en-US" sz="8000" b="1" dirty="0">
                <a:latin typeface="Times New Roman" panose="02020603050405020304" pitchFamily="18" charset="0"/>
                <a:cs typeface="Times New Roman" panose="02020603050405020304" pitchFamily="18" charset="0"/>
              </a:rPr>
              <a:t>U C H U N    </a:t>
            </a:r>
          </a:p>
          <a:p>
            <a:pPr algn="ctr"/>
            <a:r>
              <a:rPr lang="en-US" sz="8000" b="1" dirty="0">
                <a:latin typeface="Times New Roman" panose="02020603050405020304" pitchFamily="18" charset="0"/>
                <a:cs typeface="Times New Roman" panose="02020603050405020304" pitchFamily="18" charset="0"/>
              </a:rPr>
              <a:t>R A H M A T!</a:t>
            </a:r>
          </a:p>
          <a:p>
            <a:endParaRPr lang="ru-RU"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5538792"/>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TotalTime>
  <Words>1398</Words>
  <Application>Microsoft Office PowerPoint</Application>
  <PresentationFormat>Широкоэкранный</PresentationFormat>
  <Paragraphs>70</Paragraphs>
  <Slides>33</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33</vt:i4>
      </vt:variant>
    </vt:vector>
  </HeadingPairs>
  <TitlesOfParts>
    <vt:vector size="39" baseType="lpstr">
      <vt:lpstr>Arial</vt:lpstr>
      <vt:lpstr>Arial Unicode MS</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it-edu</dc:creator>
  <cp:lastModifiedBy>Yodgor</cp:lastModifiedBy>
  <cp:revision>13</cp:revision>
  <dcterms:created xsi:type="dcterms:W3CDTF">2021-05-28T09:55:59Z</dcterms:created>
  <dcterms:modified xsi:type="dcterms:W3CDTF">2021-05-31T11:37:46Z</dcterms:modified>
</cp:coreProperties>
</file>