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56" r:id="rId2"/>
    <p:sldId id="257" r:id="rId3"/>
    <p:sldId id="289" r:id="rId4"/>
    <p:sldId id="258" r:id="rId5"/>
    <p:sldId id="259" r:id="rId6"/>
    <p:sldId id="290" r:id="rId7"/>
    <p:sldId id="286" r:id="rId8"/>
    <p:sldId id="260" r:id="rId9"/>
    <p:sldId id="262" r:id="rId10"/>
    <p:sldId id="263" r:id="rId11"/>
    <p:sldId id="287" r:id="rId12"/>
    <p:sldId id="288" r:id="rId13"/>
    <p:sldId id="264" r:id="rId14"/>
    <p:sldId id="265" r:id="rId15"/>
    <p:sldId id="266" r:id="rId16"/>
    <p:sldId id="267" r:id="rId17"/>
    <p:sldId id="268" r:id="rId18"/>
    <p:sldId id="269" r:id="rId19"/>
    <p:sldId id="270" r:id="rId20"/>
    <p:sldId id="271" r:id="rId21"/>
    <p:sldId id="272" r:id="rId22"/>
    <p:sldId id="274" r:id="rId23"/>
    <p:sldId id="275" r:id="rId24"/>
    <p:sldId id="276" r:id="rId25"/>
    <p:sldId id="277" r:id="rId26"/>
    <p:sldId id="278" r:id="rId27"/>
    <p:sldId id="279" r:id="rId28"/>
    <p:sldId id="280" r:id="rId29"/>
    <p:sldId id="284" r:id="rId30"/>
    <p:sldId id="291" r:id="rId31"/>
    <p:sldId id="285"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12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2B29F1-0634-4650-817F-951F2A5ABC97}" type="datetimeFigureOut">
              <a:rPr lang="ru-RU" smtClean="0"/>
              <a:pPr/>
              <a:t>31.05.2021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CCBC71-F29D-4AF3-8F56-40FBE0EE61B6}"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ACCBC71-F29D-4AF3-8F56-40FBE0EE61B6}" type="slidenum">
              <a:rPr lang="ru-RU" smtClean="0"/>
              <a:pPr/>
              <a:t>29</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0C5613BD-1558-4414-9949-90AA24FBFE85}" type="datetimeFigureOut">
              <a:rPr lang="ru-RU" smtClean="0"/>
              <a:pPr/>
              <a:t>31.05.2021</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14F0B62F-0A96-4CD8-9D84-C947468E745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0C5613BD-1558-4414-9949-90AA24FBFE85}" type="datetimeFigureOut">
              <a:rPr lang="ru-RU" smtClean="0"/>
              <a:pPr/>
              <a:t>31.05.2021</a:t>
            </a:fld>
            <a:endParaRPr lang="ru-RU"/>
          </a:p>
        </p:txBody>
      </p:sp>
      <p:sp>
        <p:nvSpPr>
          <p:cNvPr id="27" name="Номер слайда 26"/>
          <p:cNvSpPr>
            <a:spLocks noGrp="1"/>
          </p:cNvSpPr>
          <p:nvPr>
            <p:ph type="sldNum" sz="quarter" idx="11"/>
          </p:nvPr>
        </p:nvSpPr>
        <p:spPr/>
        <p:txBody>
          <a:bodyPr rtlCol="0"/>
          <a:lstStyle/>
          <a:p>
            <a:fld id="{14F0B62F-0A96-4CD8-9D84-C947468E745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0C5613BD-1558-4414-9949-90AA24FBFE85}" type="datetimeFigureOut">
              <a:rPr lang="ru-RU" smtClean="0"/>
              <a:pPr/>
              <a:t>31.05.2021</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14F0B62F-0A96-4CD8-9D84-C947468E745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C5613BD-1558-4414-9949-90AA24FBFE85}"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4F0B62F-0A96-4CD8-9D84-C947468E745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0C5613BD-1558-4414-9949-90AA24FBFE85}" type="datetimeFigureOut">
              <a:rPr lang="ru-RU" smtClean="0"/>
              <a:pPr/>
              <a:t>31.05.2021</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14F0B62F-0A96-4CD8-9D84-C947468E745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714489"/>
            <a:ext cx="7772400" cy="1885962"/>
          </a:xfrm>
        </p:spPr>
        <p:txBody>
          <a:bodyPr>
            <a:normAutofit fontScale="90000"/>
          </a:bodyPr>
          <a:lstStyle/>
          <a:p>
            <a:pPr algn="ctr"/>
            <a:r>
              <a:rPr lang="en-US" b="1" dirty="0">
                <a:latin typeface="Times New Roman" pitchFamily="18" charset="0"/>
                <a:cs typeface="Times New Roman" pitchFamily="18" charset="0"/>
              </a:rPr>
              <a:t>10-Mavzu: “</a:t>
            </a:r>
            <a:r>
              <a:rPr lang="en-US" b="1" dirty="0" err="1">
                <a:latin typeface="Times New Roman" pitchFamily="18" charset="0"/>
                <a:cs typeface="Times New Roman" pitchFamily="18" charset="0"/>
              </a:rPr>
              <a:t>Tsiklonni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hisoblash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va</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tanlash</a:t>
            </a:r>
            <a:r>
              <a:rPr lang="en-US" b="1" dirty="0">
                <a:latin typeface="Times New Roman" pitchFamily="18" charset="0"/>
                <a:cs typeface="Times New Roman" pitchFamily="18" charset="0"/>
              </a:rPr>
              <a:t>”.</a:t>
            </a:r>
            <a:r>
              <a:rPr lang="ru-RU" dirty="0"/>
              <a:t/>
            </a:r>
            <a:br>
              <a:rPr lang="ru-RU" dirty="0"/>
            </a:br>
            <a:endParaRPr lang="ru-RU" dirty="0"/>
          </a:p>
        </p:txBody>
      </p:sp>
      <p:sp>
        <p:nvSpPr>
          <p:cNvPr id="3" name="Подзаголовок 2"/>
          <p:cNvSpPr>
            <a:spLocks noGrp="1"/>
          </p:cNvSpPr>
          <p:nvPr>
            <p:ph type="subTitle" idx="1"/>
          </p:nvPr>
        </p:nvSpPr>
        <p:spPr>
          <a:xfrm>
            <a:off x="500034" y="5715016"/>
            <a:ext cx="3571900" cy="642942"/>
          </a:xfrm>
        </p:spPr>
        <p:txBody>
          <a:bodyPr>
            <a:normAutofit/>
          </a:bodyPr>
          <a:lstStyle/>
          <a:p>
            <a:r>
              <a:rPr lang="en-US" dirty="0" err="1" smtClean="0">
                <a:latin typeface="Times New Roman" pitchFamily="18" charset="0"/>
                <a:cs typeface="Times New Roman" pitchFamily="18" charset="0"/>
              </a:rPr>
              <a:t>Ma`ruzachi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M.Xolmatov</a:t>
            </a:r>
            <a:endParaRPr lang="ru-RU"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431552"/>
          </a:xfrm>
        </p:spPr>
        <p:txBody>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Siklonlar quruq chang ushlagichlar guruhiga kiradi. Aslida </a:t>
            </a:r>
            <a:r>
              <a:rPr lang="uz-Latn-UZ" b="1" dirty="0" smtClean="0">
                <a:latin typeface="Times New Roman" pitchFamily="18" charset="0"/>
                <a:cs typeface="Times New Roman" pitchFamily="18" charset="0"/>
              </a:rPr>
              <a:t>“Siklon” </a:t>
            </a:r>
            <a:r>
              <a:rPr lang="uz-Latn-UZ" dirty="0" smtClean="0">
                <a:latin typeface="Times New Roman" pitchFamily="18" charset="0"/>
                <a:cs typeface="Times New Roman" pitchFamily="18" charset="0"/>
              </a:rPr>
              <a:t>yunon so’zidan olingan bo’lib, “aylanma harakat” ma’nosini bildiradi. Siklon 1886 yilda nemis ixtirochisi M.S. Mard tomonidan yaratilgan edi. Siklon changli havoni qatiq chang zarrachalardan markazdan qochma kuchlar ta’sirida tozalaydiga qurilmadir.</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Циклоны и пылеуловители"/>
          <p:cNvPicPr>
            <a:picLocks noGrp="1"/>
          </p:cNvPicPr>
          <p:nvPr>
            <p:ph idx="1"/>
          </p:nvPr>
        </p:nvPicPr>
        <p:blipFill>
          <a:blip r:embed="rId2"/>
          <a:srcRect/>
          <a:stretch>
            <a:fillRect/>
          </a:stretch>
        </p:blipFill>
        <p:spPr bwMode="auto">
          <a:xfrm>
            <a:off x="2409825" y="714356"/>
            <a:ext cx="4324350" cy="5286412"/>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88742"/>
          </a:xfrm>
        </p:spPr>
        <p:txBody>
          <a:bodyPr>
            <a:normAutofit fontScale="92500"/>
          </a:bodyPr>
          <a:lstStyle/>
          <a:p>
            <a:pPr>
              <a:lnSpc>
                <a:spcPct val="150000"/>
              </a:lnSpc>
              <a:buNone/>
            </a:pPr>
            <a:r>
              <a:rPr lang="en-US" dirty="0" smtClean="0"/>
              <a:t>		</a:t>
            </a:r>
            <a:r>
              <a:rPr lang="uz-Latn-UZ" dirty="0" smtClean="0">
                <a:latin typeface="Times New Roman" pitchFamily="18" charset="0"/>
                <a:cs typeface="Times New Roman" pitchFamily="18" charset="0"/>
              </a:rPr>
              <a:t>Siklon tsilindrik va konussimon qismlardan iboratdir. (10.1 va 10.2-rasmlar). Cnangli havo siklonga tangensial yo’nalishda 20-25 m/s tezlik bilan kiradi. So’ngra pastga qarab spiralsimon aylanma harakat bilan yo’naladi.</a:t>
            </a:r>
            <a:endParaRPr lang="ru-RU" dirty="0" smtClean="0">
              <a:latin typeface="Times New Roman" pitchFamily="18" charset="0"/>
              <a:cs typeface="Times New Roman" pitchFamily="18" charset="0"/>
            </a:endParaRPr>
          </a:p>
          <a:p>
            <a:pPr>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Natijada markazdan qochma kuchlar (G’) hosil bo’ladi:   </a:t>
            </a:r>
            <a:endParaRPr lang="ru-RU" dirty="0" smtClean="0">
              <a:latin typeface="Times New Roman" pitchFamily="18" charset="0"/>
              <a:cs typeface="Times New Roman" pitchFamily="18" charset="0"/>
            </a:endParaRPr>
          </a:p>
          <a:p>
            <a:pPr>
              <a:lnSpc>
                <a:spcPct val="150000"/>
              </a:lnSpc>
              <a:buNone/>
            </a:pPr>
            <a:r>
              <a:rPr lang="en-US" b="1"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bu yerda, </a:t>
            </a:r>
            <a:r>
              <a:rPr lang="uz-Latn-UZ" b="1" dirty="0" smtClean="0">
                <a:latin typeface="Times New Roman" pitchFamily="18" charset="0"/>
                <a:cs typeface="Times New Roman" pitchFamily="18" charset="0"/>
              </a:rPr>
              <a:t>m</a:t>
            </a:r>
            <a:r>
              <a:rPr lang="uz-Latn-UZ" dirty="0" smtClean="0">
                <a:latin typeface="Times New Roman" pitchFamily="18" charset="0"/>
                <a:cs typeface="Times New Roman" pitchFamily="18" charset="0"/>
              </a:rPr>
              <a:t> – chang zarrachalarning massasi, kg</a:t>
            </a:r>
            <a:endParaRPr lang="ru-RU" dirty="0" smtClean="0">
              <a:latin typeface="Times New Roman" pitchFamily="18" charset="0"/>
              <a:cs typeface="Times New Roman" pitchFamily="18" charset="0"/>
            </a:endParaRPr>
          </a:p>
          <a:p>
            <a:pPr>
              <a:lnSpc>
                <a:spcPct val="150000"/>
              </a:lnSpc>
              <a:buNone/>
            </a:pPr>
            <a:r>
              <a:rPr lang="en-US" dirty="0" smtClean="0">
                <a:latin typeface="Times New Roman" pitchFamily="18" charset="0"/>
                <a:cs typeface="Times New Roman" pitchFamily="18" charset="0"/>
              </a:rPr>
              <a:t>	</a:t>
            </a:r>
            <a:r>
              <a:rPr lang="uz-Latn-UZ" b="1" dirty="0" smtClean="0">
                <a:latin typeface="Times New Roman" pitchFamily="18" charset="0"/>
                <a:cs typeface="Times New Roman" pitchFamily="18" charset="0"/>
              </a:rPr>
              <a:t>v</a:t>
            </a:r>
            <a:r>
              <a:rPr lang="uz-Latn-UZ" dirty="0" smtClean="0">
                <a:latin typeface="Times New Roman" pitchFamily="18" charset="0"/>
                <a:cs typeface="Times New Roman" pitchFamily="18" charset="0"/>
              </a:rPr>
              <a:t> – changli hsavo oqimining tezligi, m/s</a:t>
            </a:r>
            <a:endParaRPr lang="ru-RU" dirty="0" smtClean="0">
              <a:latin typeface="Times New Roman" pitchFamily="18" charset="0"/>
              <a:cs typeface="Times New Roman" pitchFamily="18" charset="0"/>
            </a:endParaRPr>
          </a:p>
          <a:p>
            <a:pPr>
              <a:lnSpc>
                <a:spcPct val="150000"/>
              </a:lnSpc>
              <a:buNone/>
            </a:pPr>
            <a:r>
              <a:rPr lang="en-US" dirty="0" smtClean="0">
                <a:latin typeface="Times New Roman" pitchFamily="18" charset="0"/>
                <a:cs typeface="Times New Roman" pitchFamily="18" charset="0"/>
              </a:rPr>
              <a:t>	</a:t>
            </a:r>
            <a:r>
              <a:rPr lang="uz-Latn-UZ" b="1" dirty="0" smtClean="0">
                <a:latin typeface="Times New Roman" pitchFamily="18" charset="0"/>
                <a:cs typeface="Times New Roman" pitchFamily="18" charset="0"/>
              </a:rPr>
              <a:t>R</a:t>
            </a:r>
            <a:r>
              <a:rPr lang="uz-Latn-UZ" dirty="0" smtClean="0">
                <a:latin typeface="Times New Roman" pitchFamily="18" charset="0"/>
                <a:cs typeface="Times New Roman" pitchFamily="18" charset="0"/>
              </a:rPr>
              <a:t> – siklonning radiusi, m.</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88742"/>
          </a:xfrm>
        </p:spPr>
        <p:txBody>
          <a:bodyPr>
            <a:normAutofit fontScale="925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Bu kuchlar ta’sirida changli: havo oqimidagi qattiq chang zarrachalar o’qdan siklonning ichki devori tomon harakatlanadi. Ular devorga urilib, o’z kinetik energiyalarining bir qisminn devorga beradi natijasida tezligi pasayadi va og’irlik kuchlari ta’sirida pastga tushadi. Siklonning pastki konussimon qismida havo oqimi inersiya bilan aylanma spiralsimon harakatini davom etgirib, yuqoriga ko’tariladi. Natijada tozalangan havo markaziy quvur orqali siklondan chiqib ketadi.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Циклоны и пылеуловители для вентиляции"/>
          <p:cNvPicPr>
            <a:picLocks noGrp="1"/>
          </p:cNvPicPr>
          <p:nvPr>
            <p:ph idx="1"/>
          </p:nvPr>
        </p:nvPicPr>
        <p:blipFill>
          <a:blip r:embed="rId2"/>
          <a:srcRect/>
          <a:stretch>
            <a:fillRect/>
          </a:stretch>
        </p:blipFill>
        <p:spPr bwMode="auto">
          <a:xfrm>
            <a:off x="2857489" y="1214422"/>
            <a:ext cx="3160466" cy="500066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574428"/>
          </a:xfrm>
        </p:spPr>
        <p:txBody>
          <a:bodyPr/>
          <a:lstStyle/>
          <a:p>
            <a:pPr>
              <a:buNone/>
            </a:pPr>
            <a:endParaRPr lang="en-US" b="1" dirty="0" smtClean="0">
              <a:latin typeface="Times New Roman" pitchFamily="18" charset="0"/>
              <a:cs typeface="Times New Roman" pitchFamily="18" charset="0"/>
            </a:endParaRPr>
          </a:p>
          <a:p>
            <a:pPr algn="ctr">
              <a:lnSpc>
                <a:spcPct val="200000"/>
              </a:lnSpc>
              <a:buNone/>
            </a:pPr>
            <a:r>
              <a:rPr lang="uz-Latn-UZ" sz="3200" b="1" dirty="0" smtClean="0">
                <a:latin typeface="Times New Roman" pitchFamily="18" charset="0"/>
                <a:cs typeface="Times New Roman" pitchFamily="18" charset="0"/>
              </a:rPr>
              <a:t>Siklonlar tuzilishiga qarab 2 xil bo’ladi</a:t>
            </a:r>
            <a:r>
              <a:rPr lang="uz-Latn-UZ" sz="3200" dirty="0" smtClean="0">
                <a:latin typeface="Times New Roman" pitchFamily="18" charset="0"/>
                <a:cs typeface="Times New Roman" pitchFamily="18" charset="0"/>
              </a:rPr>
              <a:t>:</a:t>
            </a:r>
            <a:endParaRPr lang="ru-RU" sz="3200" dirty="0" smtClean="0">
              <a:latin typeface="Times New Roman" pitchFamily="18" charset="0"/>
              <a:cs typeface="Times New Roman" pitchFamily="18" charset="0"/>
            </a:endParaRPr>
          </a:p>
          <a:p>
            <a:pPr>
              <a:lnSpc>
                <a:spcPct val="200000"/>
              </a:lnSpc>
              <a:buNone/>
            </a:pPr>
            <a:r>
              <a:rPr lang="uz-Latn-UZ" sz="3200" dirty="0" smtClean="0">
                <a:latin typeface="Times New Roman" pitchFamily="18" charset="0"/>
                <a:cs typeface="Times New Roman" pitchFamily="18" charset="0"/>
              </a:rPr>
              <a:t>1. </a:t>
            </a:r>
            <a:r>
              <a:rPr lang="uz-Latn-UZ" sz="3200" b="1" dirty="0" smtClean="0">
                <a:latin typeface="Times New Roman" pitchFamily="18" charset="0"/>
                <a:cs typeface="Times New Roman" pitchFamily="18" charset="0"/>
              </a:rPr>
              <a:t>Silindrli tsiklonlar</a:t>
            </a:r>
            <a:r>
              <a:rPr lang="uz-Latn-UZ"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1</a:t>
            </a:r>
            <a:r>
              <a:rPr lang="uz-Latn-UZ" sz="3200" dirty="0" smtClean="0">
                <a:latin typeface="Times New Roman" pitchFamily="18" charset="0"/>
                <a:cs typeface="Times New Roman" pitchFamily="18" charset="0"/>
              </a:rPr>
              <a:t>-rasm)</a:t>
            </a:r>
            <a:endParaRPr lang="ru-RU" sz="3200" dirty="0" smtClean="0">
              <a:latin typeface="Times New Roman" pitchFamily="18" charset="0"/>
              <a:cs typeface="Times New Roman" pitchFamily="18" charset="0"/>
            </a:endParaRPr>
          </a:p>
          <a:p>
            <a:pPr>
              <a:lnSpc>
                <a:spcPct val="200000"/>
              </a:lnSpc>
              <a:buNone/>
            </a:pPr>
            <a:r>
              <a:rPr lang="uz-Latn-UZ" sz="3200" dirty="0" smtClean="0">
                <a:latin typeface="Times New Roman" pitchFamily="18" charset="0"/>
                <a:cs typeface="Times New Roman" pitchFamily="18" charset="0"/>
              </a:rPr>
              <a:t>2. </a:t>
            </a:r>
            <a:r>
              <a:rPr lang="uz-Latn-UZ" sz="3200" b="1" dirty="0" smtClean="0">
                <a:latin typeface="Times New Roman" pitchFamily="18" charset="0"/>
                <a:cs typeface="Times New Roman" pitchFamily="18" charset="0"/>
              </a:rPr>
              <a:t>Konusli tsiklonlar</a:t>
            </a:r>
            <a:r>
              <a:rPr lang="uz-Latn-UZ"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2</a:t>
            </a:r>
            <a:r>
              <a:rPr lang="uz-Latn-UZ" sz="3200" dirty="0" smtClean="0">
                <a:latin typeface="Times New Roman" pitchFamily="18" charset="0"/>
                <a:cs typeface="Times New Roman" pitchFamily="18" charset="0"/>
              </a:rPr>
              <a:t>-rasm)</a:t>
            </a:r>
            <a:endParaRPr lang="ru-RU" sz="3200"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57422" y="1857364"/>
            <a:ext cx="4143404" cy="3571900"/>
          </a:xfrm>
          <a:prstGeom prst="rect">
            <a:avLst/>
          </a:prstGeom>
          <a:noFill/>
          <a:ln>
            <a:noFill/>
          </a:ln>
        </p:spPr>
      </p:pic>
      <p:sp>
        <p:nvSpPr>
          <p:cNvPr id="5" name="TextBox 4"/>
          <p:cNvSpPr txBox="1"/>
          <p:nvPr/>
        </p:nvSpPr>
        <p:spPr>
          <a:xfrm>
            <a:off x="4214810" y="5500702"/>
            <a:ext cx="2071702" cy="369332"/>
          </a:xfrm>
          <a:prstGeom prst="rect">
            <a:avLst/>
          </a:prstGeom>
          <a:noFill/>
        </p:spPr>
        <p:txBody>
          <a:bodyPr wrap="square" rtlCol="0">
            <a:spAutoFit/>
          </a:bodyPr>
          <a:lstStyle/>
          <a:p>
            <a:r>
              <a:rPr lang="en-US" dirty="0" smtClean="0"/>
              <a:t>1-rasm</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229600" cy="1714512"/>
          </a:xfrm>
        </p:spPr>
        <p:txBody>
          <a:bodyPr>
            <a:normAutofit fontScale="90000"/>
          </a:bodyPr>
          <a:lstStyle/>
          <a:p>
            <a:pPr algn="just"/>
            <a:r>
              <a:rPr lang="en-US" sz="3100" b="1" i="1" dirty="0" smtClean="0">
                <a:latin typeface="Times New Roman" pitchFamily="18" charset="0"/>
                <a:cs typeface="Times New Roman" pitchFamily="18" charset="0"/>
              </a:rPr>
              <a:t/>
            </a:r>
            <a:br>
              <a:rPr lang="en-US" sz="3100" b="1" i="1" dirty="0" smtClean="0">
                <a:latin typeface="Times New Roman" pitchFamily="18" charset="0"/>
                <a:cs typeface="Times New Roman" pitchFamily="18" charset="0"/>
              </a:rPr>
            </a:br>
            <a:r>
              <a:rPr lang="uz-Latn-UZ" sz="3100" b="1" i="1" dirty="0" smtClean="0">
                <a:latin typeface="Times New Roman" pitchFamily="18" charset="0"/>
                <a:cs typeface="Times New Roman" pitchFamily="18" charset="0"/>
              </a:rPr>
              <a:t>Tsilindrli siklonlar yuqori ish unumdorlikka</a:t>
            </a:r>
            <a:r>
              <a:rPr lang="uz-Latn-UZ" sz="3100" dirty="0" smtClean="0">
                <a:latin typeface="Times New Roman" pitchFamily="18" charset="0"/>
                <a:cs typeface="Times New Roman" pitchFamily="18" charset="0"/>
              </a:rPr>
              <a:t> </a:t>
            </a:r>
            <a:r>
              <a:rPr lang="uz-Latn-UZ" sz="3100" b="1" dirty="0" smtClean="0">
                <a:latin typeface="Times New Roman" pitchFamily="18" charset="0"/>
                <a:cs typeface="Times New Roman" pitchFamily="18" charset="0"/>
              </a:rPr>
              <a:t>ega, </a:t>
            </a:r>
            <a:r>
              <a:rPr lang="uz-Latn-UZ" sz="3100" b="1" i="1" dirty="0" smtClean="0">
                <a:latin typeface="Times New Roman" pitchFamily="18" charset="0"/>
                <a:cs typeface="Times New Roman" pitchFamily="18" charset="0"/>
              </a:rPr>
              <a:t>konusli siklonlar esa yuqori tozalash darajasiga </a:t>
            </a:r>
            <a:r>
              <a:rPr lang="uz-Latn-UZ" sz="3100" b="1" dirty="0" smtClean="0">
                <a:latin typeface="Times New Roman" pitchFamily="18" charset="0"/>
                <a:cs typeface="Times New Roman" pitchFamily="18" charset="0"/>
              </a:rPr>
              <a:t>ega.</a:t>
            </a:r>
            <a:r>
              <a:rPr lang="ru-RU" b="1" dirty="0" smtClean="0"/>
              <a:t/>
            </a:r>
            <a:br>
              <a:rPr lang="ru-RU" b="1" dirty="0" smtClean="0"/>
            </a:br>
            <a:endParaRPr lang="ru-RU" b="1" dirty="0"/>
          </a:p>
        </p:txBody>
      </p:sp>
      <p:pic>
        <p:nvPicPr>
          <p:cNvPr id="4" name="Содержимое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57488" y="2357430"/>
            <a:ext cx="2643206" cy="3714776"/>
          </a:xfrm>
          <a:prstGeom prst="rect">
            <a:avLst/>
          </a:prstGeom>
          <a:noFill/>
          <a:ln>
            <a:noFill/>
          </a:ln>
        </p:spPr>
      </p:pic>
      <p:sp>
        <p:nvSpPr>
          <p:cNvPr id="5" name="TextBox 4"/>
          <p:cNvSpPr txBox="1"/>
          <p:nvPr/>
        </p:nvSpPr>
        <p:spPr>
          <a:xfrm>
            <a:off x="3357554" y="6072206"/>
            <a:ext cx="2357454" cy="369332"/>
          </a:xfrm>
          <a:prstGeom prst="rect">
            <a:avLst/>
          </a:prstGeom>
          <a:noFill/>
        </p:spPr>
        <p:txBody>
          <a:bodyPr wrap="square" rtlCol="0">
            <a:spAutoFit/>
          </a:bodyPr>
          <a:lstStyle/>
          <a:p>
            <a:r>
              <a:rPr lang="en-US" dirty="0" smtClean="0"/>
              <a:t>2-rasm</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860180"/>
          </a:xfrm>
        </p:spPr>
        <p:txBody>
          <a:bodyPr>
            <a:normAutofit/>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Siklonlar tarkibida 400 g/m</a:t>
            </a:r>
            <a:r>
              <a:rPr lang="uz-Latn-UZ" baseline="30000" dirty="0" smtClean="0">
                <a:latin typeface="Times New Roman" pitchFamily="18" charset="0"/>
                <a:cs typeface="Times New Roman" pitchFamily="18" charset="0"/>
              </a:rPr>
              <a:t>3</a:t>
            </a:r>
            <a:r>
              <a:rPr lang="uz-Latn-UZ" dirty="0" smtClean="0">
                <a:latin typeface="Times New Roman" pitchFamily="18" charset="0"/>
                <a:cs typeface="Times New Roman" pitchFamily="18" charset="0"/>
              </a:rPr>
              <a:t> gacha kattiq chang zarrachalari tutgan changli havoni tozalash uchun ishlatiladi. Hozirgi paytda ishlab chiqarilayotgan siklonlarning diametri 10 sm dan 2 m gacha yetadi, changli havoni tozalash darajasi esa 30-85% atrofida bo’lishi mumkin. Changli havodagi qattiq zarrachalarning o’lchami kattalashgan sari havoni tozalash darajasi ortib boradi.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фото Циклон ВЗП"/>
          <p:cNvPicPr>
            <a:picLocks noGrp="1"/>
          </p:cNvPicPr>
          <p:nvPr>
            <p:ph idx="1"/>
          </p:nvPr>
        </p:nvPicPr>
        <p:blipFill>
          <a:blip r:embed="rId2"/>
          <a:srcRect/>
          <a:stretch>
            <a:fillRect/>
          </a:stretch>
        </p:blipFill>
        <p:spPr bwMode="auto">
          <a:xfrm>
            <a:off x="3497163" y="1071563"/>
            <a:ext cx="2149674" cy="5502275"/>
          </a:xfrm>
          <a:prstGeom prst="rect">
            <a:avLst/>
          </a:prstGeom>
          <a:noFill/>
          <a:ln w="9525">
            <a:noFill/>
            <a:miter lim="800000"/>
            <a:headEnd/>
            <a:tailEnd/>
          </a:ln>
        </p:spPr>
      </p:pic>
      <p:sp>
        <p:nvSpPr>
          <p:cNvPr id="5" name="TextBox 4"/>
          <p:cNvSpPr txBox="1"/>
          <p:nvPr/>
        </p:nvSpPr>
        <p:spPr>
          <a:xfrm>
            <a:off x="6429388" y="3714752"/>
            <a:ext cx="1435008" cy="369332"/>
          </a:xfrm>
          <a:prstGeom prst="rect">
            <a:avLst/>
          </a:prstGeom>
          <a:noFill/>
        </p:spPr>
        <p:txBody>
          <a:bodyPr wrap="none" rtlCol="0">
            <a:spAutoFit/>
          </a:bodyPr>
          <a:lstStyle/>
          <a:p>
            <a:r>
              <a:rPr lang="en-US" dirty="0" err="1" smtClean="0"/>
              <a:t>Tsiklon</a:t>
            </a:r>
            <a:r>
              <a:rPr lang="en-US" dirty="0" smtClean="0"/>
              <a:t> VZP</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Пылеуловитель Циклон ВЗП"/>
          <p:cNvPicPr>
            <a:picLocks noGrp="1"/>
          </p:cNvPicPr>
          <p:nvPr>
            <p:ph idx="1"/>
          </p:nvPr>
        </p:nvPicPr>
        <p:blipFill>
          <a:blip r:embed="rId2"/>
          <a:srcRect/>
          <a:stretch>
            <a:fillRect/>
          </a:stretch>
        </p:blipFill>
        <p:spPr bwMode="auto">
          <a:xfrm>
            <a:off x="2928926" y="1357298"/>
            <a:ext cx="3248025" cy="4071967"/>
          </a:xfrm>
          <a:prstGeom prst="rect">
            <a:avLst/>
          </a:prstGeom>
          <a:noFill/>
          <a:ln w="9525">
            <a:noFill/>
            <a:miter lim="800000"/>
            <a:headEnd/>
            <a:tailEnd/>
          </a:ln>
        </p:spPr>
      </p:pic>
      <p:sp>
        <p:nvSpPr>
          <p:cNvPr id="5" name="Прямоугольник 4"/>
          <p:cNvSpPr/>
          <p:nvPr/>
        </p:nvSpPr>
        <p:spPr>
          <a:xfrm>
            <a:off x="3000364" y="5460326"/>
            <a:ext cx="3429024" cy="369332"/>
          </a:xfrm>
          <a:prstGeom prst="rect">
            <a:avLst/>
          </a:prstGeom>
        </p:spPr>
        <p:txBody>
          <a:bodyPr wrap="square">
            <a:spAutoFit/>
          </a:bodyPr>
          <a:lstStyle/>
          <a:p>
            <a:r>
              <a:rPr lang="en-US" dirty="0" err="1" smtClean="0">
                <a:latin typeface="Times New Roman" pitchFamily="18" charset="0"/>
                <a:cs typeface="Times New Roman" pitchFamily="18" charset="0"/>
              </a:rPr>
              <a:t>Tsiklon</a:t>
            </a:r>
            <a:r>
              <a:rPr lang="en-US" dirty="0" smtClean="0">
                <a:latin typeface="Times New Roman" pitchFamily="18" charset="0"/>
                <a:cs typeface="Times New Roman" pitchFamily="18" charset="0"/>
              </a:rPr>
              <a:t> VZP</a:t>
            </a:r>
            <a:endParaRPr lang="ru-RU"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431552"/>
          </a:xfrm>
        </p:spPr>
        <p:txBody>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Masalan, changli havo tarkibidagi qattik, zarrachalarning o’lchami 5 mkm dan kichik bo’lsa, havoni tozalash darajasi 60% dan oshmaydi, o’lchamlari 5-10 mkm li zarrachalar 80%, 20-30 mkm li zarrachalar  90%  va zarrachalarning o’lchami 30-40 mkm bo’lsa, havoni tozalash darajasi 95% ni tashkil etishi mumkin.</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645866"/>
          </a:xfrm>
        </p:spPr>
        <p:txBody>
          <a:bodyPr>
            <a:normAutofit lnSpcReduction="10000"/>
          </a:bodyPr>
          <a:lstStyle/>
          <a:p>
            <a:pPr algn="just">
              <a:lnSpc>
                <a:spcPct val="15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Kichik diametri siklonlarni, odatda </a:t>
            </a:r>
            <a:r>
              <a:rPr lang="uz-Latn-UZ" b="1" i="1" u="sng" dirty="0" smtClean="0">
                <a:latin typeface="Times New Roman" pitchFamily="18" charset="0"/>
                <a:cs typeface="Times New Roman" pitchFamily="18" charset="0"/>
              </a:rPr>
              <a:t>multisiklonlar</a:t>
            </a:r>
            <a:r>
              <a:rPr lang="uz-Latn-UZ" b="1" i="1" dirty="0" smtClean="0">
                <a:latin typeface="Times New Roman" pitchFamily="18" charset="0"/>
                <a:cs typeface="Times New Roman" pitchFamily="18" charset="0"/>
              </a:rPr>
              <a:t> deb ataladi</a:t>
            </a:r>
            <a:r>
              <a:rPr lang="uz-Latn-UZ" dirty="0" smtClean="0">
                <a:latin typeface="Times New Roman" pitchFamily="18" charset="0"/>
                <a:cs typeface="Times New Roman" pitchFamily="18" charset="0"/>
              </a:rPr>
              <a:t>. Ularning afzalliklari batareyali siklonlarda yaxshi namoyon bo’ladi. Agar siklonning radiusi kichik bo’lsa, uning ish unumdorligi pasayadi . Shuning uchun katta hajmdagi changli havoni tozalash va chang zarrachalarini havo tarkibidan ajratish tezligini oshirish uchun parallel ishlaydigan siklonlardan yoki batareyali siklonlardan qo’llaniladi.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574428"/>
          </a:xfrm>
        </p:spPr>
        <p:txBody>
          <a:bodyPr>
            <a:normAutofit lnSpcReduction="100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Batareyali siklonlar diametri 10-30 sm bo’lgan bir necha yuz parallel ishlaydigan siklon elementlaridan tarkib topgan bo’ladi. Batareyali siklonlarda 792 dona element bo’lib, ular soatiga 650 ming m</a:t>
            </a:r>
            <a:r>
              <a:rPr lang="uz-Latn-UZ" baseline="30000" dirty="0" smtClean="0">
                <a:latin typeface="Times New Roman" pitchFamily="18" charset="0"/>
                <a:cs typeface="Times New Roman" pitchFamily="18" charset="0"/>
              </a:rPr>
              <a:t>3</a:t>
            </a:r>
            <a:r>
              <a:rPr lang="uz-Latn-UZ" dirty="0" smtClean="0">
                <a:latin typeface="Times New Roman" pitchFamily="18" charset="0"/>
                <a:cs typeface="Times New Roman" pitchFamily="18" charset="0"/>
              </a:rPr>
              <a:t> changli havoni tozalash qobiliyatiga ega.</a:t>
            </a:r>
            <a:endParaRPr lang="ru-RU" dirty="0" smtClean="0">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Sanoatda ko’pincha diametri 1 m bo’lgan siklonlar ishlatiladi. Agar katta hajmdagi changli havoni tozalash zarur bo’lsa, unda siklonlardan yoki batareyali siklonlardan foydalaniladi.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Пылеуловитель Циклоны СИОТ"/>
          <p:cNvPicPr>
            <a:picLocks noGrp="1"/>
          </p:cNvPicPr>
          <p:nvPr>
            <p:ph idx="1"/>
          </p:nvPr>
        </p:nvPicPr>
        <p:blipFill>
          <a:blip r:embed="rId2"/>
          <a:srcRect/>
          <a:stretch>
            <a:fillRect/>
          </a:stretch>
        </p:blipFill>
        <p:spPr bwMode="auto">
          <a:xfrm>
            <a:off x="3071802" y="1142984"/>
            <a:ext cx="2981325" cy="4267200"/>
          </a:xfrm>
          <a:prstGeom prst="rect">
            <a:avLst/>
          </a:prstGeom>
          <a:noFill/>
          <a:ln w="9525">
            <a:noFill/>
            <a:miter lim="800000"/>
            <a:headEnd/>
            <a:tailEnd/>
          </a:ln>
        </p:spPr>
      </p:pic>
      <p:sp>
        <p:nvSpPr>
          <p:cNvPr id="5" name="TextBox 4"/>
          <p:cNvSpPr txBox="1"/>
          <p:nvPr/>
        </p:nvSpPr>
        <p:spPr>
          <a:xfrm>
            <a:off x="3714744" y="5429264"/>
            <a:ext cx="1785950" cy="369332"/>
          </a:xfrm>
          <a:prstGeom prst="rect">
            <a:avLst/>
          </a:prstGeom>
          <a:noFill/>
        </p:spPr>
        <p:txBody>
          <a:bodyPr wrap="square" rtlCol="0">
            <a:spAutoFit/>
          </a:bodyPr>
          <a:lstStyle/>
          <a:p>
            <a:r>
              <a:rPr lang="en-US" b="1" dirty="0" err="1" smtClean="0">
                <a:latin typeface="Times New Roman" pitchFamily="18" charset="0"/>
                <a:cs typeface="Times New Roman" pitchFamily="18" charset="0"/>
              </a:rPr>
              <a:t>Tsiklon</a:t>
            </a:r>
            <a:r>
              <a:rPr lang="en-US" b="1" dirty="0" smtClean="0">
                <a:latin typeface="Times New Roman" pitchFamily="18" charset="0"/>
                <a:cs typeface="Times New Roman" pitchFamily="18" charset="0"/>
              </a:rPr>
              <a:t> LIOT</a:t>
            </a:r>
            <a:endParaRPr lang="ru-RU" b="1"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err="1" smtClean="0">
                <a:latin typeface="Times New Roman" pitchFamily="18" charset="0"/>
                <a:cs typeface="Times New Roman" pitchFamily="18" charset="0"/>
              </a:rPr>
              <a:t>Tsiklon</a:t>
            </a:r>
            <a:r>
              <a:rPr lang="en-US" b="1" dirty="0" smtClean="0">
                <a:latin typeface="Times New Roman" pitchFamily="18" charset="0"/>
                <a:cs typeface="Times New Roman" pitchFamily="18" charset="0"/>
              </a:rPr>
              <a:t> LIOT</a:t>
            </a:r>
            <a:r>
              <a:rPr lang="ru-RU" b="1" dirty="0" smtClean="0">
                <a:latin typeface="Times New Roman" pitchFamily="18" charset="0"/>
                <a:cs typeface="Times New Roman" pitchFamily="18" charset="0"/>
              </a:rPr>
              <a:t/>
            </a:r>
            <a:br>
              <a:rPr lang="ru-RU" b="1" dirty="0" smtClean="0">
                <a:latin typeface="Times New Roman" pitchFamily="18" charset="0"/>
                <a:cs typeface="Times New Roman" pitchFamily="18" charset="0"/>
              </a:rPr>
            </a:br>
            <a:endParaRPr lang="ru-RU" dirty="0"/>
          </a:p>
        </p:txBody>
      </p:sp>
      <p:pic>
        <p:nvPicPr>
          <p:cNvPr id="4" name="Содержимое 3" descr="фото Циклон ЛИОТ"/>
          <p:cNvPicPr>
            <a:picLocks noGrp="1"/>
          </p:cNvPicPr>
          <p:nvPr>
            <p:ph idx="1"/>
          </p:nvPr>
        </p:nvPicPr>
        <p:blipFill>
          <a:blip r:embed="rId2"/>
          <a:srcRect/>
          <a:stretch>
            <a:fillRect/>
          </a:stretch>
        </p:blipFill>
        <p:spPr bwMode="auto">
          <a:xfrm>
            <a:off x="2428860" y="2428868"/>
            <a:ext cx="4286280" cy="256699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3929090"/>
          </a:xfrm>
        </p:spPr>
        <p:txBody>
          <a:bodyPr/>
          <a:lstStyle/>
          <a:p>
            <a:pPr algn="just">
              <a:lnSpc>
                <a:spcPct val="150000"/>
              </a:lnSpc>
              <a:buNone/>
            </a:pPr>
            <a:r>
              <a:rPr lang="en-US" b="1" i="1" dirty="0" smtClean="0">
                <a:latin typeface="Times New Roman" pitchFamily="18" charset="0"/>
                <a:cs typeface="Times New Roman" pitchFamily="18" charset="0"/>
              </a:rPr>
              <a:t>		</a:t>
            </a:r>
          </a:p>
          <a:p>
            <a:pPr algn="just">
              <a:lnSpc>
                <a:spcPct val="150000"/>
              </a:lnSpc>
              <a:buNone/>
            </a:pPr>
            <a:r>
              <a:rPr lang="en-US" b="1" i="1" dirty="0" smtClean="0">
                <a:latin typeface="Times New Roman" pitchFamily="18" charset="0"/>
                <a:cs typeface="Times New Roman" pitchFamily="18" charset="0"/>
              </a:rPr>
              <a:t>		</a:t>
            </a:r>
            <a:r>
              <a:rPr lang="uz-Latn-UZ" b="1" i="1" dirty="0" smtClean="0">
                <a:latin typeface="Times New Roman" pitchFamily="18" charset="0"/>
                <a:cs typeface="Times New Roman" pitchFamily="18" charset="0"/>
              </a:rPr>
              <a:t>Bitta katta siklon o’rniga bir necha kichik diametrli siklonlardan parallel foydalanish bir qator afzalliklarga ega:</a:t>
            </a:r>
            <a:endParaRPr lang="ru-RU" dirty="0" smtClean="0">
              <a:latin typeface="Times New Roman" pitchFamily="18" charset="0"/>
              <a:cs typeface="Times New Roman" pitchFamily="18" charset="0"/>
            </a:endParaRPr>
          </a:p>
          <a:p>
            <a:pPr algn="just">
              <a:lnSpc>
                <a:spcPct val="150000"/>
              </a:lnSpc>
              <a:buNone/>
            </a:pPr>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85720" y="1000108"/>
            <a:ext cx="8229600" cy="5429288"/>
          </a:xfrm>
        </p:spPr>
        <p:txBody>
          <a:bodyPr>
            <a:normAutofit fontScale="92500" lnSpcReduction="20000"/>
          </a:bodyPr>
          <a:lstStyle/>
          <a:p>
            <a:pPr algn="just">
              <a:lnSpc>
                <a:spcPct val="150000"/>
              </a:lnSpc>
              <a:buNone/>
            </a:pPr>
            <a:r>
              <a:rPr lang="uz-Latn-UZ" dirty="0" smtClean="0">
                <a:latin typeface="Times New Roman" pitchFamily="18" charset="0"/>
                <a:cs typeface="Times New Roman" pitchFamily="18" charset="0"/>
              </a:rPr>
              <a:t>1. </a:t>
            </a:r>
            <a:r>
              <a:rPr lang="uz-Latn-UZ" i="1" dirty="0" smtClean="0">
                <a:latin typeface="Times New Roman" pitchFamily="18" charset="0"/>
                <a:cs typeface="Times New Roman" pitchFamily="18" charset="0"/>
              </a:rPr>
              <a:t>Parallel ishlaydigan siklonlar bitta umumiy chang yig’uvchi bunkerga, changli havo kiruvchi va toza havo chiquvchi kollektorlarga ega bo’ladi.</a:t>
            </a:r>
            <a:endParaRPr lang="ru-RU" dirty="0" smtClean="0">
              <a:latin typeface="Times New Roman" pitchFamily="18" charset="0"/>
              <a:cs typeface="Times New Roman" pitchFamily="18" charset="0"/>
            </a:endParaRPr>
          </a:p>
          <a:p>
            <a:pPr algn="just">
              <a:lnSpc>
                <a:spcPct val="150000"/>
              </a:lnSpc>
              <a:buNone/>
            </a:pPr>
            <a:r>
              <a:rPr lang="uz-Latn-UZ" i="1" dirty="0" smtClean="0">
                <a:latin typeface="Times New Roman" pitchFamily="18" charset="0"/>
                <a:cs typeface="Times New Roman" pitchFamily="18" charset="0"/>
              </a:rPr>
              <a:t>2. Parallel ishlaydigan siklonlarda changli havo oqimining tezligi bir xil bo’lsa, unda kichik diametrli siklonlarda kuchli markazdan qochma kuchlar paydo bo’lib, havoni changdan tozalash darajasi yuqori bo’ladi.</a:t>
            </a:r>
            <a:endParaRPr lang="ru-RU" dirty="0" smtClean="0">
              <a:latin typeface="Times New Roman" pitchFamily="18" charset="0"/>
              <a:cs typeface="Times New Roman" pitchFamily="18" charset="0"/>
            </a:endParaRPr>
          </a:p>
          <a:p>
            <a:pPr algn="just">
              <a:lnSpc>
                <a:spcPct val="150000"/>
              </a:lnSpc>
              <a:buNone/>
            </a:pPr>
            <a:r>
              <a:rPr lang="uz-Latn-UZ" i="1" dirty="0" smtClean="0">
                <a:latin typeface="Times New Roman" pitchFamily="18" charset="0"/>
                <a:cs typeface="Times New Roman" pitchFamily="18" charset="0"/>
              </a:rPr>
              <a:t>3. Katta diametrli siklonlarning balandligi katta bo’lganliga uchun ularni joylashtirish ancha qiyin, kichik diametrli siklonlarni joylashtirish esa ancha oson.</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502990"/>
          </a:xfrm>
        </p:spPr>
        <p:txBody>
          <a:bodyPr>
            <a:normAutofit fontScale="92500" lnSpcReduction="20000"/>
          </a:bodyPr>
          <a:lstStyle/>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Siklonlarning diametri 400 mm dan 2500 mm gacha, batareyali siklonlarning diametri 400 mm dan 1600 mm gacha va multisiklonlarning diametri esa 160 mm dan 600 mm gacha bo’lishi mumkin.</a:t>
            </a:r>
            <a:endParaRPr lang="ru-RU" dirty="0" smtClean="0">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Siklonlarning asosiy kamchiligi shundan iboratki, ular yordamida o’lchami kichik (&lt;5 mkm dan kichik) qattik chang zarrachalarni atmosfera havosi tarkibidan ajratib olish qiyin. Chang zarrachalarining o’lchamlari kichiklashgan sari, siklon yordamida havoni tozalash darajasi kamayib boradi.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фото Циклон СИОТ"/>
          <p:cNvPicPr>
            <a:picLocks noGrp="1"/>
          </p:cNvPicPr>
          <p:nvPr>
            <p:ph idx="1"/>
          </p:nvPr>
        </p:nvPicPr>
        <p:blipFill>
          <a:blip r:embed="rId2"/>
          <a:srcRect/>
          <a:stretch>
            <a:fillRect/>
          </a:stretch>
        </p:blipFill>
        <p:spPr bwMode="auto">
          <a:xfrm>
            <a:off x="2928926" y="1142984"/>
            <a:ext cx="3529028" cy="4452942"/>
          </a:xfrm>
          <a:prstGeom prst="rect">
            <a:avLst/>
          </a:prstGeom>
          <a:noFill/>
          <a:ln w="9525">
            <a:noFill/>
            <a:miter lim="800000"/>
            <a:headEnd/>
            <a:tailEnd/>
          </a:ln>
        </p:spPr>
      </p:pic>
      <p:sp>
        <p:nvSpPr>
          <p:cNvPr id="5" name="TextBox 4"/>
          <p:cNvSpPr txBox="1"/>
          <p:nvPr/>
        </p:nvSpPr>
        <p:spPr>
          <a:xfrm>
            <a:off x="2928926" y="5786454"/>
            <a:ext cx="1534394" cy="369332"/>
          </a:xfrm>
          <a:prstGeom prst="rect">
            <a:avLst/>
          </a:prstGeom>
          <a:noFill/>
        </p:spPr>
        <p:txBody>
          <a:bodyPr wrap="square" rtlCol="0">
            <a:spAutoFit/>
          </a:bodyPr>
          <a:lstStyle/>
          <a:p>
            <a:r>
              <a:rPr lang="en-US" dirty="0" err="1" smtClean="0"/>
              <a:t>Tsiklon</a:t>
            </a:r>
            <a:r>
              <a:rPr lang="en-US" dirty="0" smtClean="0"/>
              <a:t> SIOT</a:t>
            </a: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502990"/>
          </a:xfrm>
        </p:spPr>
        <p:txBody>
          <a:bodyPr>
            <a:normAutofit lnSpcReduction="10000"/>
          </a:bodyPr>
          <a:lstStyle/>
          <a:p>
            <a:pPr>
              <a:lnSpc>
                <a:spcPct val="15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Siklonlarning chang cho’ktirshi kameralardan afzalliklari shundan iboratki, ularni yuqori bosim va haroratlarda ishdatish mumkin. Bundan tashqari, changli havo oqimining tezligidan qat’iy nazar, snklonlarda cho’ktirilgan chang zarrachalari qayta harakatlanmaydi, ya’ni ikkilamchi ifloslanish yuz bermaydi. Siklonlar ham chang cho’ktirish kamaeralarga o’xshagan quruq tozalash usuliga mansubdir.</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645866"/>
          </a:xfrm>
        </p:spPr>
        <p:txBody>
          <a:bodyPr>
            <a:normAutofit fontScale="77500" lnSpcReduction="20000"/>
          </a:bodyPr>
          <a:lstStyle/>
          <a:p>
            <a:pPr algn="ctr">
              <a:buNone/>
            </a:pPr>
            <a:endParaRPr lang="en-US" b="1" dirty="0" smtClean="0">
              <a:latin typeface="Times New Roman" pitchFamily="18" charset="0"/>
              <a:cs typeface="Times New Roman" pitchFamily="18" charset="0"/>
            </a:endParaRPr>
          </a:p>
          <a:p>
            <a:pPr algn="ctr">
              <a:buNone/>
            </a:pPr>
            <a:r>
              <a:rPr lang="uz-Latn-UZ" b="1" dirty="0" smtClean="0">
                <a:latin typeface="Times New Roman" pitchFamily="18" charset="0"/>
                <a:cs typeface="Times New Roman" pitchFamily="18" charset="0"/>
              </a:rPr>
              <a:t>Changlanganlikni o'lchashning gravimetrik (tortma) usiillari</a:t>
            </a:r>
            <a:endParaRPr lang="ru-RU" dirty="0" smtClean="0">
              <a:latin typeface="Times New Roman" pitchFamily="18" charset="0"/>
              <a:cs typeface="Times New Roman" pitchFamily="18" charset="0"/>
            </a:endParaRPr>
          </a:p>
          <a:p>
            <a:pPr algn="just">
              <a:lnSpc>
                <a:spcPct val="160000"/>
              </a:lnSpc>
              <a:buNone/>
            </a:pP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Chang miqdorini aniqlashning eng aniq va ishonchli usuli gravi­metrik (tortma) usul hisoblanadi: havoni yutganda chang muallaq filtrda yoki boshqa separatsiyalaydigan moslamada yig'iladi va so'ngda og'irligi o'lchanadi. Shundan so'ng uni kimyoviy tahlil qilish yoki boshqa maqsadlarda tadqiq etish (granulometriva) mumkin. Agar gap xonalarning kuchli changlangan havosida nisbatan yirik dispers changlarning yuqori kontsentratsiyalarini o'lchash haqida ketsa, qog'oz fjltrlardan foydalanish mumkin.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tahlildan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yonuvchi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etilsa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asbest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filtrlar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qo'llaniladi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502990"/>
          </a:xfrm>
        </p:spPr>
        <p:txBody>
          <a:bodyPr/>
          <a:lstStyle/>
          <a:p>
            <a:pPr algn="just">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kichik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yumshoq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yengil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namlikka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chidamli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membrana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filtrlaridan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g'ovaklar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o'lchami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efir-selluloza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tolalardan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tayyorlangan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qatlamlarning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turlichadir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filtrlar</a:t>
            </a:r>
            <a:r>
              <a:rPr lang="en-US" dirty="0" smtClean="0">
                <a:latin typeface="Times New Roman" pitchFamily="18" charset="0"/>
                <a:cs typeface="Times New Roman" pitchFamily="18" charset="0"/>
              </a:rPr>
              <a:t> 0,1 </a:t>
            </a:r>
            <a:r>
              <a:rPr lang="en-US" dirty="0" err="1" smtClean="0">
                <a:latin typeface="Times New Roman" pitchFamily="18" charset="0"/>
                <a:cs typeface="Times New Roman" pitchFamily="18" charset="0"/>
              </a:rPr>
              <a:t>mkm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kichik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deyarli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zarrachalarini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lnSpc>
                <a:spcPct val="150000"/>
              </a:lnSpc>
              <a:buNone/>
            </a:pPr>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431552"/>
          </a:xfrm>
        </p:spPr>
        <p:txBody>
          <a:bodyPr>
            <a:normAutofit fontScale="85000" lnSpcReduction="10000"/>
          </a:bodyPr>
          <a:lstStyle/>
          <a:p>
            <a:pPr algn="just">
              <a:lnSpc>
                <a:spcPct val="150000"/>
              </a:lnSpc>
              <a:buNone/>
            </a:pP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Changlarni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ajratish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yo'llari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miqdorini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bilvosita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aniqlash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usullari</a:t>
            </a:r>
            <a:endParaRPr lang="ru-RU" dirty="0" smtClean="0">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Cho'ktirilgan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gravimetrik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emas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balki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qandaydir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boshqa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zarurati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tug'ilsa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filtrda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cho'kmasining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qorayish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darajasini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yorug'lik-tcxnik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foyda­lanish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Bu </a:t>
            </a:r>
            <a:r>
              <a:rPr lang="en-US" dirty="0" err="1" smtClean="0">
                <a:latin typeface="Times New Roman" pitchFamily="18" charset="0"/>
                <a:cs typeface="Times New Roman" pitchFamily="18" charset="0"/>
              </a:rPr>
              <a:t>usulning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afzalligi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iboratki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ochiq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atmosfera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havosida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kontsentratsiyalarini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muntazam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shamol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yo'nalishini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manbalarini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imkonini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beradi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717304"/>
          </a:xfrm>
        </p:spPr>
        <p:txBody>
          <a:bodyPr>
            <a:normAutofit fontScale="77500" lnSpcReduction="20000"/>
          </a:bodyPr>
          <a:lstStyle/>
          <a:p>
            <a:pPr>
              <a:lnSpc>
                <a:spcPct val="150000"/>
              </a:lnSpc>
              <a:buNone/>
            </a:pP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Bunday</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prinsipga</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asoslangan</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asbobning</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amal</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qilishi</a:t>
            </a:r>
            <a:r>
              <a:rPr lang="en-US" b="1" i="1" dirty="0" smtClean="0">
                <a:latin typeface="Times New Roman" pitchFamily="18" charset="0"/>
                <a:cs typeface="Times New Roman" pitchFamily="18" charset="0"/>
              </a:rPr>
              <a:t> </a:t>
            </a:r>
            <a:r>
              <a:rPr lang="en-US" b="1" i="1" dirty="0" err="1" smtClean="0">
                <a:latin typeface="Times New Roman" pitchFamily="18" charset="0"/>
                <a:cs typeface="Times New Roman" pitchFamily="18" charset="0"/>
              </a:rPr>
              <a:t>quyidagicha</a:t>
            </a:r>
            <a:r>
              <a:rPr lang="en-US" b="1" i="1"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havo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muntazam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membranali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filtrning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orqali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to'planadi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a:t>
            </a:r>
            <a:r>
              <a:rPr lang="en-US" dirty="0" smtClean="0">
                <a:latin typeface="Times New Roman" pitchFamily="18" charset="0"/>
                <a:cs typeface="Times New Roman" pitchFamily="18" charset="0"/>
              </a:rPr>
              <a:t> 24 </a:t>
            </a:r>
            <a:r>
              <a:rPr lang="en-US" dirty="0" err="1" smtClean="0">
                <a:latin typeface="Times New Roman" pitchFamily="18" charset="0"/>
                <a:cs typeface="Times New Roman" pitchFamily="18" charset="0"/>
              </a:rPr>
              <a:t>soatda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filtrda</a:t>
            </a:r>
            <a:r>
              <a:rPr lang="en-US" dirty="0" smtClean="0">
                <a:latin typeface="Times New Roman" pitchFamily="18" charset="0"/>
                <a:cs typeface="Times New Roman" pitchFamily="18" charset="0"/>
              </a:rPr>
              <a:t> 120 mm x 2 mm </a:t>
            </a:r>
            <a:r>
              <a:rPr lang="en-US" dirty="0" err="1" smtClean="0">
                <a:latin typeface="Times New Roman" pitchFamily="18" charset="0"/>
                <a:cs typeface="Times New Roman" pitchFamily="18" charset="0"/>
              </a:rPr>
              <a:t>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to'planadi</a:t>
            </a:r>
            <a:r>
              <a:rPr lang="en-US" dirty="0" smtClean="0">
                <a:latin typeface="Times New Roman" pitchFamily="18" charset="0"/>
                <a:cs typeface="Times New Roman" pitchFamily="18" charset="0"/>
              </a:rPr>
              <a:t>. Chang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Iaboratoriyada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qaytarilgan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yorug'likda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foto­mctrik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vaqtning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natijalar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tashqari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mikroskopda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zarrachalarining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o'lchami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hokazolar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o'lchanishi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Shuningdek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kontsentratsiyasini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parallel </a:t>
            </a:r>
            <a:r>
              <a:rPr lang="en-US" dirty="0" err="1" smtClean="0">
                <a:latin typeface="Times New Roman" pitchFamily="18" charset="0"/>
                <a:cs typeface="Times New Roman" pitchFamily="18" charset="0"/>
              </a:rPr>
              <a:t>tarzda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havoning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gazsimon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ifloslovchilari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oltingugurt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dioksidining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muntazam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kolori­metrik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tahlilini</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ko'zda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tutilgan</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431552"/>
          </a:xfrm>
        </p:spPr>
        <p:txBody>
          <a:bodyPr>
            <a:normAutofit fontScale="85000" lnSpcReduction="20000"/>
          </a:bodyPr>
          <a:lstStyle/>
          <a:p>
            <a:pPr>
              <a:lnSpc>
                <a:spcPct val="150000"/>
              </a:lnSpc>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Tutunli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mash'alada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qurumning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taxminiy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qorayishi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darajasi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Ringelman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shkalalari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amalga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setkali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panjaradan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iborat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qalinligi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bosqichma-bosqich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kattalashib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boradi</a:t>
            </a:r>
            <a:r>
              <a:rPr lang="en-US" dirty="0" smtClean="0">
                <a:latin typeface="Times New Roman" pitchFamily="18" charset="0"/>
                <a:cs typeface="Times New Roman" pitchFamily="18" charset="0"/>
              </a:rPr>
              <a:t>. (2.1-rasm) </a:t>
            </a:r>
            <a:r>
              <a:rPr lang="en-US" dirty="0" err="1" smtClean="0">
                <a:latin typeface="Times New Roman" pitchFamily="18" charset="0"/>
                <a:cs typeface="Times New Roman" pitchFamily="18" charset="0"/>
              </a:rPr>
              <a:t>Shkalalar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Ringelman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tomonidan</a:t>
            </a:r>
            <a:r>
              <a:rPr lang="en-US" dirty="0" smtClean="0">
                <a:latin typeface="Times New Roman" pitchFamily="18" charset="0"/>
                <a:cs typeface="Times New Roman" pitchFamily="18" charset="0"/>
              </a:rPr>
              <a:t> 1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4 </a:t>
            </a:r>
            <a:r>
              <a:rPr lang="en-US" dirty="0" err="1" smtClean="0">
                <a:latin typeface="Times New Roman" pitchFamily="18" charset="0"/>
                <a:cs typeface="Times New Roman" pitchFamily="18" charset="0"/>
              </a:rPr>
              <a:t>gacha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raqam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belgilangan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yuzaning</a:t>
            </a:r>
            <a:r>
              <a:rPr lang="en-US" dirty="0" smtClean="0">
                <a:latin typeface="Times New Roman" pitchFamily="18" charset="0"/>
                <a:cs typeface="Times New Roman" pitchFamily="18" charset="0"/>
              </a:rPr>
              <a:t> 20, 40, 60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80% </a:t>
            </a:r>
            <a:r>
              <a:rPr lang="en-US" dirty="0" err="1" smtClean="0">
                <a:latin typeface="Times New Roman" pitchFamily="18" charset="0"/>
                <a:cs typeface="Times New Roman" pitchFamily="18" charset="0"/>
              </a:rPr>
              <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qorayishi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yoritilganligi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to'g'ri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Panjara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kuzatuvchidan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masofada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o'rnatiladiki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silliq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kulrang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alohida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liniyalarsiz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ko'rinishi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kulrang</a:t>
            </a:r>
            <a:r>
              <a:rPr lang="en-US" dirty="0" smtClean="0">
                <a:latin typeface="Times New Roman" pitchFamily="18" charset="0"/>
                <a:cs typeface="Times New Roman" pitchFamily="18" charset="0"/>
              </a:rPr>
              <a:t> ton </a:t>
            </a:r>
            <a:r>
              <a:rPr lang="en-US" dirty="0" err="1" smtClean="0">
                <a:latin typeface="Times New Roman" pitchFamily="18" charset="0"/>
                <a:cs typeface="Times New Roman" pitchFamily="18" charset="0"/>
              </a:rPr>
              <a:t>yorug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osmon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fonida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tutunli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mash'ala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rangi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solishtiriladi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Описание: Описание: Описание: Описание: C:\WINDOWS\Temp\FineReader10\media\image17.jpeg"/>
          <p:cNvPicPr>
            <a:picLocks noGrp="1"/>
          </p:cNvPicPr>
          <p:nvPr>
            <p:ph idx="1"/>
          </p:nvPr>
        </p:nvPicPr>
        <p:blipFill>
          <a:blip r:embed="rId2"/>
          <a:srcRect/>
          <a:stretch>
            <a:fillRect/>
          </a:stretch>
        </p:blipFill>
        <p:spPr bwMode="auto">
          <a:xfrm>
            <a:off x="1000100" y="1214422"/>
            <a:ext cx="6858048" cy="3571900"/>
          </a:xfrm>
          <a:prstGeom prst="rect">
            <a:avLst/>
          </a:prstGeom>
          <a:noFill/>
          <a:ln w="9525">
            <a:noFill/>
            <a:miter lim="800000"/>
            <a:headEnd/>
            <a:tailEnd/>
          </a:ln>
        </p:spPr>
      </p:pic>
      <p:sp>
        <p:nvSpPr>
          <p:cNvPr id="5" name="TextBox 4"/>
          <p:cNvSpPr txBox="1"/>
          <p:nvPr/>
        </p:nvSpPr>
        <p:spPr>
          <a:xfrm>
            <a:off x="2285984" y="5072074"/>
            <a:ext cx="3267241" cy="646331"/>
          </a:xfrm>
          <a:prstGeom prst="rect">
            <a:avLst/>
          </a:prstGeom>
          <a:noFill/>
        </p:spPr>
        <p:txBody>
          <a:bodyPr wrap="square" rtlCol="0">
            <a:spAutoFit/>
          </a:bodyPr>
          <a:lstStyle/>
          <a:p>
            <a:r>
              <a:rPr lang="en-US" i="1" dirty="0" smtClean="0"/>
              <a:t>1-rasm.</a:t>
            </a:r>
            <a:r>
              <a:rPr lang="en-US" dirty="0" smtClean="0"/>
              <a:t> </a:t>
            </a:r>
            <a:r>
              <a:rPr lang="en-US" dirty="0" err="1" smtClean="0"/>
              <a:t>Ringelman</a:t>
            </a:r>
            <a:r>
              <a:rPr lang="en-US" dirty="0" smtClean="0"/>
              <a:t> </a:t>
            </a:r>
            <a:r>
              <a:rPr lang="en-US" dirty="0" err="1" smtClean="0"/>
              <a:t>shkalalari</a:t>
            </a:r>
            <a:r>
              <a:rPr lang="en-US" dirty="0" smtClean="0"/>
              <a:t>.</a:t>
            </a:r>
            <a:endParaRPr lang="ru-RU" dirty="0" smtClean="0"/>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normAutofit fontScale="32500" lnSpcReduction="20000"/>
          </a:bodyPr>
          <a:lstStyle/>
          <a:p>
            <a:pPr algn="ctr">
              <a:lnSpc>
                <a:spcPct val="170000"/>
              </a:lnSpc>
              <a:buNone/>
            </a:pPr>
            <a:endParaRPr lang="en-US" sz="5500" b="1" dirty="0" smtClean="0">
              <a:latin typeface="Times New Roman" pitchFamily="18" charset="0"/>
              <a:cs typeface="Times New Roman" pitchFamily="18" charset="0"/>
            </a:endParaRPr>
          </a:p>
          <a:p>
            <a:pPr algn="ctr">
              <a:lnSpc>
                <a:spcPct val="170000"/>
              </a:lnSpc>
              <a:buNone/>
            </a:pPr>
            <a:r>
              <a:rPr lang="en-US" sz="5500" b="1" dirty="0" err="1" smtClean="0">
                <a:latin typeface="Times New Roman" pitchFamily="18" charset="0"/>
                <a:cs typeface="Times New Roman" pitchFamily="18" charset="0"/>
              </a:rPr>
              <a:t>Olingan</a:t>
            </a:r>
            <a:r>
              <a:rPr lang="en-US" sz="5500" b="1" dirty="0" smtClean="0">
                <a:latin typeface="Times New Roman" pitchFamily="18" charset="0"/>
                <a:cs typeface="Times New Roman" pitchFamily="18" charset="0"/>
              </a:rPr>
              <a:t> </a:t>
            </a:r>
            <a:r>
              <a:rPr lang="en-US" sz="5500" b="1" dirty="0" err="1">
                <a:latin typeface="Times New Roman" pitchFamily="18" charset="0"/>
                <a:cs typeface="Times New Roman" pitchFamily="18" charset="0"/>
              </a:rPr>
              <a:t>bilim</a:t>
            </a:r>
            <a:r>
              <a:rPr lang="en-US" sz="5500" b="1" dirty="0">
                <a:latin typeface="Times New Roman" pitchFamily="18" charset="0"/>
                <a:cs typeface="Times New Roman" pitchFamily="18" charset="0"/>
              </a:rPr>
              <a:t> </a:t>
            </a:r>
            <a:r>
              <a:rPr lang="en-US" sz="5500" b="1" dirty="0" err="1">
                <a:latin typeface="Times New Roman" pitchFamily="18" charset="0"/>
                <a:cs typeface="Times New Roman" pitchFamily="18" charset="0"/>
              </a:rPr>
              <a:t>va</a:t>
            </a:r>
            <a:r>
              <a:rPr lang="en-US" sz="5500" b="1" dirty="0">
                <a:latin typeface="Times New Roman" pitchFamily="18" charset="0"/>
                <a:cs typeface="Times New Roman" pitchFamily="18" charset="0"/>
              </a:rPr>
              <a:t> </a:t>
            </a:r>
            <a:r>
              <a:rPr lang="en-US" sz="5500" b="1" dirty="0" err="1">
                <a:latin typeface="Times New Roman" pitchFamily="18" charset="0"/>
                <a:cs typeface="Times New Roman" pitchFamily="18" charset="0"/>
              </a:rPr>
              <a:t>ko’nikmalarni</a:t>
            </a:r>
            <a:r>
              <a:rPr lang="en-US" sz="5500" b="1" dirty="0">
                <a:latin typeface="Times New Roman" pitchFamily="18" charset="0"/>
                <a:cs typeface="Times New Roman" pitchFamily="18" charset="0"/>
              </a:rPr>
              <a:t> </a:t>
            </a:r>
            <a:r>
              <a:rPr lang="en-US" sz="5500" b="1" dirty="0" err="1">
                <a:latin typeface="Times New Roman" pitchFamily="18" charset="0"/>
                <a:cs typeface="Times New Roman" pitchFamily="18" charset="0"/>
              </a:rPr>
              <a:t>mustahkamlash</a:t>
            </a:r>
            <a:r>
              <a:rPr lang="en-US" sz="5500" b="1" dirty="0">
                <a:latin typeface="Times New Roman" pitchFamily="18" charset="0"/>
                <a:cs typeface="Times New Roman" pitchFamily="18" charset="0"/>
              </a:rPr>
              <a:t> </a:t>
            </a:r>
            <a:r>
              <a:rPr lang="en-US" sz="5500" b="1" dirty="0" err="1">
                <a:latin typeface="Times New Roman" pitchFamily="18" charset="0"/>
                <a:cs typeface="Times New Roman" pitchFamily="18" charset="0"/>
              </a:rPr>
              <a:t>uchun</a:t>
            </a:r>
            <a:r>
              <a:rPr lang="en-US" sz="5500" b="1" dirty="0">
                <a:latin typeface="Times New Roman" pitchFamily="18" charset="0"/>
                <a:cs typeface="Times New Roman" pitchFamily="18" charset="0"/>
              </a:rPr>
              <a:t> </a:t>
            </a:r>
            <a:r>
              <a:rPr lang="en-US" sz="5500" b="1" dirty="0" err="1">
                <a:latin typeface="Times New Roman" pitchFamily="18" charset="0"/>
                <a:cs typeface="Times New Roman" pitchFamily="18" charset="0"/>
              </a:rPr>
              <a:t>savollar</a:t>
            </a:r>
            <a:r>
              <a:rPr lang="en-US" sz="5500" b="1" dirty="0">
                <a:latin typeface="Times New Roman" pitchFamily="18" charset="0"/>
                <a:cs typeface="Times New Roman" pitchFamily="18" charset="0"/>
              </a:rPr>
              <a:t>.</a:t>
            </a:r>
            <a:endParaRPr lang="ru-RU" sz="5500" dirty="0">
              <a:latin typeface="Times New Roman" pitchFamily="18" charset="0"/>
              <a:cs typeface="Times New Roman" pitchFamily="18" charset="0"/>
            </a:endParaRPr>
          </a:p>
          <a:p>
            <a:pPr lvl="0">
              <a:lnSpc>
                <a:spcPct val="170000"/>
              </a:lnSpc>
            </a:pPr>
            <a:r>
              <a:rPr lang="uz-Latn-UZ" sz="4900" i="1" dirty="0">
                <a:latin typeface="Times New Roman" pitchFamily="18" charset="0"/>
                <a:cs typeface="Times New Roman" pitchFamily="18" charset="0"/>
              </a:rPr>
              <a:t>Siklonlar tuzilishini aytib bering.</a:t>
            </a:r>
            <a:endParaRPr lang="ru-RU" sz="4900" dirty="0">
              <a:latin typeface="Times New Roman" pitchFamily="18" charset="0"/>
              <a:cs typeface="Times New Roman" pitchFamily="18" charset="0"/>
            </a:endParaRPr>
          </a:p>
          <a:p>
            <a:pPr lvl="0">
              <a:lnSpc>
                <a:spcPct val="170000"/>
              </a:lnSpc>
            </a:pPr>
            <a:r>
              <a:rPr lang="uz-Latn-UZ" sz="4900" i="1" dirty="0">
                <a:latin typeface="Times New Roman" pitchFamily="18" charset="0"/>
                <a:cs typeface="Times New Roman" pitchFamily="18" charset="0"/>
              </a:rPr>
              <a:t>Tsilindrli siklonlarni qanday hususiyati bor?</a:t>
            </a:r>
            <a:endParaRPr lang="ru-RU" sz="4900" dirty="0">
              <a:latin typeface="Times New Roman" pitchFamily="18" charset="0"/>
              <a:cs typeface="Times New Roman" pitchFamily="18" charset="0"/>
            </a:endParaRPr>
          </a:p>
          <a:p>
            <a:pPr lvl="0">
              <a:lnSpc>
                <a:spcPct val="170000"/>
              </a:lnSpc>
            </a:pPr>
            <a:r>
              <a:rPr lang="uz-Latn-UZ" sz="4900" i="1" dirty="0">
                <a:latin typeface="Times New Roman" pitchFamily="18" charset="0"/>
                <a:cs typeface="Times New Roman" pitchFamily="18" charset="0"/>
              </a:rPr>
              <a:t>konusli siklonlarni qanday hususiyati bor?</a:t>
            </a:r>
            <a:endParaRPr lang="ru-RU" sz="4900" dirty="0">
              <a:latin typeface="Times New Roman" pitchFamily="18" charset="0"/>
              <a:cs typeface="Times New Roman" pitchFamily="18" charset="0"/>
            </a:endParaRPr>
          </a:p>
          <a:p>
            <a:pPr lvl="0">
              <a:lnSpc>
                <a:spcPct val="170000"/>
              </a:lnSpc>
            </a:pPr>
            <a:r>
              <a:rPr lang="uz-Latn-UZ" sz="4900" i="1" dirty="0">
                <a:latin typeface="Times New Roman" pitchFamily="18" charset="0"/>
                <a:cs typeface="Times New Roman" pitchFamily="18" charset="0"/>
              </a:rPr>
              <a:t>Multisiklonlar deb nimaga aytiladi?</a:t>
            </a:r>
            <a:endParaRPr lang="ru-RU" sz="4900" dirty="0">
              <a:latin typeface="Times New Roman" pitchFamily="18" charset="0"/>
              <a:cs typeface="Times New Roman" pitchFamily="18" charset="0"/>
            </a:endParaRPr>
          </a:p>
          <a:p>
            <a:pPr lvl="0">
              <a:lnSpc>
                <a:spcPct val="170000"/>
              </a:lnSpc>
            </a:pPr>
            <a:r>
              <a:rPr lang="uz-Latn-UZ" sz="4900" i="1" dirty="0">
                <a:latin typeface="Times New Roman" pitchFamily="18" charset="0"/>
                <a:cs typeface="Times New Roman" pitchFamily="18" charset="0"/>
              </a:rPr>
              <a:t>Bir necha kichik diametrli siklonlardan parallel foydalanish qanday afzalliklarga ega?</a:t>
            </a:r>
            <a:endParaRPr lang="ru-RU" sz="4900" dirty="0">
              <a:latin typeface="Times New Roman" pitchFamily="18" charset="0"/>
              <a:cs typeface="Times New Roman" pitchFamily="18" charset="0"/>
            </a:endParaRPr>
          </a:p>
          <a:p>
            <a:pPr lvl="0">
              <a:lnSpc>
                <a:spcPct val="170000"/>
              </a:lnSpc>
            </a:pPr>
            <a:r>
              <a:rPr lang="en-US" sz="4900" i="1" dirty="0" err="1">
                <a:latin typeface="Times New Roman" pitchFamily="18" charset="0"/>
                <a:cs typeface="Times New Roman" pitchFamily="18" charset="0"/>
              </a:rPr>
              <a:t>Havoifloslanishininggigiyenikjiliatlariqanday</a:t>
            </a:r>
            <a:r>
              <a:rPr lang="en-US" sz="4900" i="1" dirty="0">
                <a:latin typeface="Times New Roman" pitchFamily="18" charset="0"/>
                <a:cs typeface="Times New Roman" pitchFamily="18" charset="0"/>
              </a:rPr>
              <a:t>?</a:t>
            </a:r>
            <a:endParaRPr lang="ru-RU" sz="4900" dirty="0">
              <a:latin typeface="Times New Roman" pitchFamily="18" charset="0"/>
              <a:cs typeface="Times New Roman" pitchFamily="18" charset="0"/>
            </a:endParaRPr>
          </a:p>
          <a:p>
            <a:pPr lvl="0">
              <a:lnSpc>
                <a:spcPct val="170000"/>
              </a:lnSpc>
            </a:pPr>
            <a:r>
              <a:rPr lang="en-US" sz="4900" i="1" dirty="0" err="1">
                <a:latin typeface="Times New Roman" pitchFamily="18" charset="0"/>
                <a:cs typeface="Times New Roman" pitchFamily="18" charset="0"/>
              </a:rPr>
              <a:t>Kimyoviymoddaningxo'jalik-ichimlikvamadaniy-maishiy</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suv</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obyektlari</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suvidagi</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ruxsat</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etilgan</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kontsentratsiyasi</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qaysi</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usulda</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ishlab</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chiqiladi</a:t>
            </a:r>
            <a:r>
              <a:rPr lang="en-US" sz="4900" i="1" dirty="0">
                <a:latin typeface="Times New Roman" pitchFamily="18" charset="0"/>
                <a:cs typeface="Times New Roman" pitchFamily="18" charset="0"/>
              </a:rPr>
              <a:t>?</a:t>
            </a:r>
            <a:endParaRPr lang="ru-RU" sz="4900" dirty="0">
              <a:latin typeface="Times New Roman" pitchFamily="18" charset="0"/>
              <a:cs typeface="Times New Roman" pitchFamily="18" charset="0"/>
            </a:endParaRPr>
          </a:p>
          <a:p>
            <a:pPr lvl="0">
              <a:lnSpc>
                <a:spcPct val="170000"/>
              </a:lnSpc>
            </a:pPr>
            <a:r>
              <a:rPr lang="en-US" sz="4900" i="1" dirty="0" err="1">
                <a:latin typeface="Times New Roman" pitchFamily="18" charset="0"/>
                <a:cs typeface="Times New Roman" pitchFamily="18" charset="0"/>
              </a:rPr>
              <a:t>Gigiyenik</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tibbiy</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normativlardantashqari</a:t>
            </a:r>
            <a:r>
              <a:rPr lang="en-US" sz="4900" i="1" dirty="0">
                <a:latin typeface="Times New Roman" pitchFamily="18" charset="0"/>
                <a:cs typeface="Times New Roman" pitchFamily="18" charset="0"/>
              </a:rPr>
              <a:t> 3 </a:t>
            </a:r>
            <a:r>
              <a:rPr lang="en-US" sz="4900" i="1" dirty="0" err="1">
                <a:latin typeface="Times New Roman" pitchFamily="18" charset="0"/>
                <a:cs typeface="Times New Roman" pitchFamily="18" charset="0"/>
              </a:rPr>
              <a:t>ta</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ekologik</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normativlarin</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iayting</a:t>
            </a:r>
            <a:r>
              <a:rPr lang="en-US" sz="4900" i="1" dirty="0">
                <a:latin typeface="Times New Roman" pitchFamily="18" charset="0"/>
                <a:cs typeface="Times New Roman" pitchFamily="18" charset="0"/>
              </a:rPr>
              <a:t>.</a:t>
            </a:r>
            <a:endParaRPr lang="ru-RU" sz="4900" dirty="0">
              <a:latin typeface="Times New Roman" pitchFamily="18" charset="0"/>
              <a:cs typeface="Times New Roman" pitchFamily="18" charset="0"/>
            </a:endParaRPr>
          </a:p>
          <a:p>
            <a:pPr lvl="0">
              <a:lnSpc>
                <a:spcPct val="170000"/>
              </a:lnSpc>
            </a:pPr>
            <a:r>
              <a:rPr lang="en-US" sz="4900" i="1" dirty="0" err="1">
                <a:latin typeface="Times New Roman" pitchFamily="18" charset="0"/>
                <a:cs typeface="Times New Roman" pitchFamily="18" charset="0"/>
              </a:rPr>
              <a:t>Havo</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tarkibini</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tahlil</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qilish</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usuli</a:t>
            </a:r>
            <a:r>
              <a:rPr lang="en-US" sz="4900" i="1" dirty="0">
                <a:latin typeface="Times New Roman" pitchFamily="18" charset="0"/>
                <a:cs typeface="Times New Roman" pitchFamily="18" charset="0"/>
              </a:rPr>
              <a:t> </a:t>
            </a:r>
            <a:r>
              <a:rPr lang="en-US" sz="4900" i="1" dirty="0" err="1">
                <a:latin typeface="Times New Roman" pitchFamily="18" charset="0"/>
                <a:cs typeface="Times New Roman" pitchFamily="18" charset="0"/>
              </a:rPr>
              <a:t>qanday</a:t>
            </a:r>
            <a:r>
              <a:rPr lang="en-US" sz="4900" i="1" dirty="0">
                <a:latin typeface="Times New Roman" pitchFamily="18" charset="0"/>
                <a:cs typeface="Times New Roman" pitchFamily="18" charset="0"/>
              </a:rPr>
              <a:t>?</a:t>
            </a:r>
            <a:endParaRPr lang="ru-RU" sz="4900" dirty="0">
              <a:latin typeface="Times New Roman" pitchFamily="18" charset="0"/>
              <a:cs typeface="Times New Roman" pitchFamily="18" charset="0"/>
            </a:endParaRPr>
          </a:p>
          <a:p>
            <a:pPr>
              <a:buNone/>
            </a:pPr>
            <a:r>
              <a:rPr lang="en-US" dirty="0"/>
              <a:t> </a:t>
            </a:r>
            <a:endParaRPr lang="ru-RU" dirty="0"/>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Прямоугольник 1"/>
          <p:cNvSpPr>
            <a:spLocks noChangeArrowheads="1"/>
          </p:cNvSpPr>
          <p:nvPr/>
        </p:nvSpPr>
        <p:spPr bwMode="auto">
          <a:xfrm>
            <a:off x="1071563" y="785813"/>
            <a:ext cx="7215187"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ru-RU" baseline="30000"/>
              <a:t>	</a:t>
            </a:r>
          </a:p>
          <a:p>
            <a:r>
              <a:rPr lang="en-US" altLang="ru-RU" baseline="30000"/>
              <a:t> </a:t>
            </a:r>
          </a:p>
          <a:p>
            <a:r>
              <a:rPr lang="en-US" altLang="ru-RU"/>
              <a:t>	</a:t>
            </a:r>
          </a:p>
          <a:p>
            <a:pPr algn="ctr"/>
            <a:r>
              <a:rPr lang="en-US" altLang="ru-RU"/>
              <a:t>	</a:t>
            </a:r>
            <a:r>
              <a:rPr lang="en-US" altLang="ru-RU" sz="2800" b="1">
                <a:latin typeface="Times New Roman" panose="02020603050405020304" pitchFamily="18" charset="0"/>
                <a:cs typeface="Times New Roman" panose="02020603050405020304" pitchFamily="18" charset="0"/>
              </a:rPr>
              <a:t>Foydalanilgan adabiyotlar ro`yxati</a:t>
            </a:r>
          </a:p>
          <a:p>
            <a:pPr algn="ctr"/>
            <a:endParaRPr lang="en-US" altLang="ru-RU" sz="2800">
              <a:latin typeface="Times New Roman" panose="02020603050405020304" pitchFamily="18" charset="0"/>
              <a:cs typeface="Times New Roman" panose="02020603050405020304" pitchFamily="18" charset="0"/>
            </a:endParaRPr>
          </a:p>
          <a:p>
            <a:pPr algn="just"/>
            <a:r>
              <a:rPr lang="en-US" altLang="ru-RU" sz="2800">
                <a:latin typeface="Times New Roman" panose="02020603050405020304" pitchFamily="18" charset="0"/>
                <a:cs typeface="Times New Roman" panose="02020603050405020304" pitchFamily="18" charset="0"/>
              </a:rPr>
              <a:t>	</a:t>
            </a:r>
            <a:r>
              <a:rPr lang="en-US" altLang="ru-RU" sz="2800" i="1">
                <a:latin typeface="Times New Roman" panose="02020603050405020304" pitchFamily="18" charset="0"/>
                <a:cs typeface="Times New Roman" panose="02020603050405020304" pitchFamily="18" charset="0"/>
              </a:rPr>
              <a:t>1. A.Sherov, V.Rzaeyeva. Oʹzbekiston Respublikasi Ekologiya va atrof-muhitni muhofaza qilish davlat qoʹmitasi Axborot xizmati. Tabiiy resurslarni oqilona boshqarish – atrof-muhit muhofazasining ustivor yoʹnalishlishi. Ekologiya xabarnomasi. </a:t>
            </a:r>
          </a:p>
          <a:p>
            <a:pPr algn="just"/>
            <a:r>
              <a:rPr lang="en-US" altLang="ru-RU" sz="2800" i="1">
                <a:latin typeface="Times New Roman" panose="02020603050405020304" pitchFamily="18" charset="0"/>
                <a:cs typeface="Times New Roman" panose="02020603050405020304" pitchFamily="18" charset="0"/>
              </a:rPr>
              <a:t>№ 6/2017/iyun.</a:t>
            </a:r>
          </a:p>
        </p:txBody>
      </p:sp>
    </p:spTree>
    <p:extLst>
      <p:ext uri="{BB962C8B-B14F-4D97-AF65-F5344CB8AC3E}">
        <p14:creationId xmlns:p14="http://schemas.microsoft.com/office/powerpoint/2010/main" val="12073529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pPr algn="ctr">
              <a:buNone/>
            </a:pPr>
            <a:endParaRPr lang="en-US" dirty="0" smtClean="0"/>
          </a:p>
          <a:p>
            <a:pPr algn="ctr">
              <a:buNone/>
            </a:pPr>
            <a:endParaRPr lang="en-US" dirty="0"/>
          </a:p>
          <a:p>
            <a:pPr algn="ctr">
              <a:buNone/>
            </a:pPr>
            <a:endParaRPr lang="en-US" dirty="0" smtClean="0"/>
          </a:p>
          <a:p>
            <a:pPr algn="ctr">
              <a:buNone/>
            </a:pPr>
            <a:endParaRPr lang="en-US" dirty="0"/>
          </a:p>
          <a:p>
            <a:pPr algn="ctr">
              <a:buNone/>
            </a:pPr>
            <a:r>
              <a:rPr lang="en-US" sz="5400" dirty="0" err="1" smtClean="0">
                <a:latin typeface="Times New Roman" pitchFamily="18" charset="0"/>
                <a:cs typeface="Times New Roman" pitchFamily="18" charset="0"/>
              </a:rPr>
              <a:t>E`tiboringiz</a:t>
            </a:r>
            <a:r>
              <a:rPr lang="en-US" sz="5400" dirty="0" smtClean="0">
                <a:latin typeface="Times New Roman" pitchFamily="18" charset="0"/>
                <a:cs typeface="Times New Roman" pitchFamily="18" charset="0"/>
              </a:rPr>
              <a:t> </a:t>
            </a:r>
            <a:r>
              <a:rPr lang="en-US" sz="5400" dirty="0" err="1" smtClean="0">
                <a:latin typeface="Times New Roman" pitchFamily="18" charset="0"/>
                <a:cs typeface="Times New Roman" pitchFamily="18" charset="0"/>
              </a:rPr>
              <a:t>uchun</a:t>
            </a:r>
            <a:r>
              <a:rPr lang="en-US" sz="5400" dirty="0" smtClean="0">
                <a:latin typeface="Times New Roman" pitchFamily="18" charset="0"/>
                <a:cs typeface="Times New Roman" pitchFamily="18" charset="0"/>
              </a:rPr>
              <a:t> </a:t>
            </a:r>
            <a:r>
              <a:rPr lang="en-US" sz="5400" dirty="0" err="1" smtClean="0">
                <a:latin typeface="Times New Roman" pitchFamily="18" charset="0"/>
                <a:cs typeface="Times New Roman" pitchFamily="18" charset="0"/>
              </a:rPr>
              <a:t>raxmat</a:t>
            </a:r>
            <a:r>
              <a:rPr lang="en-US" sz="5400" dirty="0" smtClean="0">
                <a:latin typeface="Times New Roman" pitchFamily="18" charset="0"/>
                <a:cs typeface="Times New Roman" pitchFamily="18" charset="0"/>
              </a:rPr>
              <a:t>!!! </a:t>
            </a:r>
            <a:endParaRPr lang="ru-RU" sz="5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47</TotalTime>
  <Words>211</Words>
  <Application>Microsoft Office PowerPoint</Application>
  <PresentationFormat>Экран (4:3)</PresentationFormat>
  <Paragraphs>68</Paragraphs>
  <Slides>31</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31</vt:i4>
      </vt:variant>
    </vt:vector>
  </HeadingPairs>
  <TitlesOfParts>
    <vt:vector size="38" baseType="lpstr">
      <vt:lpstr>Arial</vt:lpstr>
      <vt:lpstr>Calibri</vt:lpstr>
      <vt:lpstr>Georgia</vt:lpstr>
      <vt:lpstr>Times New Roman</vt:lpstr>
      <vt:lpstr>Trebuchet MS</vt:lpstr>
      <vt:lpstr>Wingdings 2</vt:lpstr>
      <vt:lpstr>Городская</vt:lpstr>
      <vt:lpstr>10-Mavzu: “Tsiklonni hisoblash va   tanlash”.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Tsilindrli siklonlar yuqori ish unumdorlikka ega, konusli siklonlar esa yuqori tozalash darajasiga ega.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Tsiklon LIOT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10-Mavzu: “Tsiklonni hisoblash va   tanlash”. </dc:title>
  <dc:creator>orion</dc:creator>
  <cp:lastModifiedBy>Yodgor</cp:lastModifiedBy>
  <cp:revision>14</cp:revision>
  <dcterms:created xsi:type="dcterms:W3CDTF">2021-05-31T07:55:11Z</dcterms:created>
  <dcterms:modified xsi:type="dcterms:W3CDTF">2021-05-31T11:38:04Z</dcterms:modified>
</cp:coreProperties>
</file>