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90" r:id="rId3"/>
    <p:sldId id="257" r:id="rId4"/>
    <p:sldId id="258" r:id="rId5"/>
    <p:sldId id="287" r:id="rId6"/>
    <p:sldId id="259" r:id="rId7"/>
    <p:sldId id="260" r:id="rId8"/>
    <p:sldId id="288"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89" r:id="rId22"/>
    <p:sldId id="273" r:id="rId23"/>
    <p:sldId id="274" r:id="rId24"/>
    <p:sldId id="275" r:id="rId25"/>
    <p:sldId id="276" r:id="rId26"/>
    <p:sldId id="277" r:id="rId27"/>
    <p:sldId id="278" r:id="rId28"/>
    <p:sldId id="280" r:id="rId29"/>
    <p:sldId id="284" r:id="rId30"/>
    <p:sldId id="291" r:id="rId31"/>
    <p:sldId id="286" r:id="rId32"/>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86" d="100"/>
          <a:sy n="86" d="100"/>
        </p:scale>
        <p:origin x="1122" y="9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15" name="Скругленный прямоугольник 14"/>
          <p:cNvSpPr/>
          <p:nvPr/>
        </p:nvSpPr>
        <p:spPr>
          <a:xfrm>
            <a:off x="304800" y="329184"/>
            <a:ext cx="8532055" cy="6196819"/>
          </a:xfrm>
          <a:prstGeom prst="roundRect">
            <a:avLst>
              <a:gd name="adj" fmla="val 2081"/>
            </a:avLst>
          </a:prstGeom>
          <a:gradFill flip="none" rotWithShape="1">
            <a:gsLst>
              <a:gs pos="0">
                <a:srgbClr val="FFFFFF">
                  <a:shade val="100000"/>
                </a:srgbClr>
              </a:gs>
              <a:gs pos="98000">
                <a:srgbClr val="FFFFFF">
                  <a:shade val="100000"/>
                </a:srgbClr>
              </a:gs>
              <a:gs pos="99055">
                <a:srgbClr val="FFFFFF">
                  <a:shade val="93000"/>
                </a:srgbClr>
              </a:gs>
              <a:gs pos="100000">
                <a:srgbClr val="FFFFFF">
                  <a:shade val="70000"/>
                </a:srgbClr>
              </a:gs>
            </a:gsLst>
            <a:lin ang="5400000" scaled="1"/>
            <a:tileRect/>
          </a:gradFill>
          <a:ln w="2000" cap="rnd" cmpd="sng" algn="ctr">
            <a:solidFill>
              <a:srgbClr val="302F2C">
                <a:tint val="65000"/>
                <a:satMod val="120000"/>
              </a:srgbClr>
            </a:solidFill>
            <a:prstDash val="solid"/>
          </a:ln>
          <a:effectLst>
            <a:outerShdw blurRad="76200" dist="50800" dir="5400000" algn="tl" rotWithShape="0">
              <a:srgbClr val="000000">
                <a:alpha val="25000"/>
              </a:srgb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Скругленный прямоугольник 9"/>
          <p:cNvSpPr/>
          <p:nvPr/>
        </p:nvSpPr>
        <p:spPr>
          <a:xfrm>
            <a:off x="418596" y="434162"/>
            <a:ext cx="8306809" cy="3108960"/>
          </a:xfrm>
          <a:prstGeom prst="roundRect">
            <a:avLst>
              <a:gd name="adj" fmla="val 4578"/>
            </a:avLst>
          </a:prstGeom>
          <a:gradFill rotWithShape="1">
            <a:gsLst>
              <a:gs pos="0">
                <a:schemeClr val="bg1">
                  <a:tint val="75000"/>
                  <a:satMod val="150000"/>
                </a:schemeClr>
              </a:gs>
              <a:gs pos="55000">
                <a:schemeClr val="bg1">
                  <a:shade val="75000"/>
                  <a:satMod val="100000"/>
                </a:schemeClr>
              </a:gs>
              <a:gs pos="100000">
                <a:schemeClr val="bg1">
                  <a:shade val="35000"/>
                  <a:satMod val="100000"/>
                </a:schemeClr>
              </a:gs>
            </a:gsLst>
            <a:path path="circle">
              <a:fillToRect l="50000" t="175000" r="50000" b="-75000"/>
            </a:path>
          </a:gradFill>
          <a:ln w="889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5" name="Заголовок 4"/>
          <p:cNvSpPr>
            <a:spLocks noGrp="1"/>
          </p:cNvSpPr>
          <p:nvPr>
            <p:ph type="ctrTitle"/>
          </p:nvPr>
        </p:nvSpPr>
        <p:spPr>
          <a:xfrm>
            <a:off x="722376" y="1820206"/>
            <a:ext cx="7772400" cy="1828800"/>
          </a:xfrm>
        </p:spPr>
        <p:txBody>
          <a:bodyPr lIns="45720" rIns="45720" bIns="45720"/>
          <a:lstStyle>
            <a:lvl1pPr algn="r">
              <a:defRPr sz="4500" b="1">
                <a:solidFill>
                  <a:schemeClr val="accent1">
                    <a:tint val="88000"/>
                    <a:satMod val="150000"/>
                  </a:schemeClr>
                </a:solidFill>
                <a:effectLst>
                  <a:outerShdw blurRad="53975" dist="22860" dir="5400000" algn="tl" rotWithShape="0">
                    <a:srgbClr val="000000">
                      <a:alpha val="55000"/>
                    </a:srgbClr>
                  </a:outerShdw>
                </a:effectLst>
              </a:defRPr>
            </a:lvl1pPr>
            <a:extLst/>
          </a:lstStyle>
          <a:p>
            <a:r>
              <a:rPr kumimoji="0" lang="ru-RU" smtClean="0"/>
              <a:t>Образец заголовка</a:t>
            </a:r>
            <a:endParaRPr kumimoji="0" lang="en-US"/>
          </a:p>
        </p:txBody>
      </p:sp>
      <p:sp>
        <p:nvSpPr>
          <p:cNvPr id="20" name="Подзаголовок 19"/>
          <p:cNvSpPr>
            <a:spLocks noGrp="1"/>
          </p:cNvSpPr>
          <p:nvPr>
            <p:ph type="subTitle" idx="1"/>
          </p:nvPr>
        </p:nvSpPr>
        <p:spPr>
          <a:xfrm>
            <a:off x="722376" y="3685032"/>
            <a:ext cx="7772400" cy="914400"/>
          </a:xfrm>
        </p:spPr>
        <p:txBody>
          <a:bodyPr lIns="182880" tIns="0"/>
          <a:lstStyle>
            <a:lvl1pPr marL="36576" indent="0" algn="r">
              <a:spcBef>
                <a:spcPts val="0"/>
              </a:spcBef>
              <a:buNone/>
              <a:defRPr sz="2000">
                <a:solidFill>
                  <a:schemeClr val="bg2">
                    <a:shade val="2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ru-RU" smtClean="0"/>
              <a:t>Образец подзаголовка</a:t>
            </a:r>
            <a:endParaRPr kumimoji="0" lang="en-US"/>
          </a:p>
        </p:txBody>
      </p:sp>
      <p:sp>
        <p:nvSpPr>
          <p:cNvPr id="19" name="Дата 18"/>
          <p:cNvSpPr>
            <a:spLocks noGrp="1"/>
          </p:cNvSpPr>
          <p:nvPr>
            <p:ph type="dt" sz="half" idx="10"/>
          </p:nvPr>
        </p:nvSpPr>
        <p:spPr/>
        <p:txBody>
          <a:bodyPr/>
          <a:lstStyle/>
          <a:p>
            <a:fld id="{61F67588-C2B7-4C49-BE1B-37E6CD9461BF}" type="datetimeFigureOut">
              <a:rPr lang="ru-RU" smtClean="0"/>
              <a:t>31.05.2021</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11" name="Номер слайда 10"/>
          <p:cNvSpPr>
            <a:spLocks noGrp="1"/>
          </p:cNvSpPr>
          <p:nvPr>
            <p:ph type="sldNum" sz="quarter" idx="12"/>
          </p:nvPr>
        </p:nvSpPr>
        <p:spPr/>
        <p:txBody>
          <a:bodyPr/>
          <a:lstStyle/>
          <a:p>
            <a:fld id="{AE956183-DF3F-4548-80A3-7259AE97C1B2}" type="slidenum">
              <a:rPr lang="ru-RU" smtClean="0"/>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02920" y="4983480"/>
            <a:ext cx="8183880" cy="1051560"/>
          </a:xfrm>
        </p:spPr>
        <p:txBody>
          <a:bodyPr/>
          <a:lstStyle/>
          <a:p>
            <a:r>
              <a:rPr kumimoji="0" lang="ru-RU" smtClean="0"/>
              <a:t>Образец заголовка</a:t>
            </a:r>
            <a:endParaRPr kumimoji="0" lang="en-US"/>
          </a:p>
        </p:txBody>
      </p:sp>
      <p:sp>
        <p:nvSpPr>
          <p:cNvPr id="3" name="Содержимое 2"/>
          <p:cNvSpPr>
            <a:spLocks noGrp="1"/>
          </p:cNvSpPr>
          <p:nvPr>
            <p:ph idx="1"/>
          </p:nvPr>
        </p:nvSpPr>
        <p:spPr>
          <a:xfrm>
            <a:off x="502920" y="530352"/>
            <a:ext cx="8183880" cy="4187952"/>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61F67588-C2B7-4C49-BE1B-37E6CD9461BF}" type="datetimeFigureOut">
              <a:rPr lang="ru-RU" smtClean="0"/>
              <a:t>31.05.2021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AE956183-DF3F-4548-80A3-7259AE97C1B2}" type="slidenum">
              <a:rPr lang="ru-RU" smtClean="0"/>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spTree>
      <p:nvGrpSpPr>
        <p:cNvPr id="1" name=""/>
        <p:cNvGrpSpPr/>
        <p:nvPr/>
      </p:nvGrpSpPr>
      <p:grpSpPr>
        <a:xfrm>
          <a:off x="0" y="0"/>
          <a:ext cx="0" cy="0"/>
          <a:chOff x="0" y="0"/>
          <a:chExt cx="0" cy="0"/>
        </a:xfrm>
      </p:grpSpPr>
      <p:sp>
        <p:nvSpPr>
          <p:cNvPr id="14" name="Скругленный прямоугольник 13"/>
          <p:cNvSpPr/>
          <p:nvPr/>
        </p:nvSpPr>
        <p:spPr>
          <a:xfrm>
            <a:off x="304800" y="329184"/>
            <a:ext cx="8532055" cy="6196819"/>
          </a:xfrm>
          <a:prstGeom prst="roundRect">
            <a:avLst>
              <a:gd name="adj" fmla="val 2081"/>
            </a:avLst>
          </a:prstGeom>
          <a:gradFill flip="none" rotWithShape="1">
            <a:gsLst>
              <a:gs pos="0">
                <a:srgbClr val="FFFFFF">
                  <a:shade val="100000"/>
                </a:srgbClr>
              </a:gs>
              <a:gs pos="98000">
                <a:srgbClr val="FFFFFF">
                  <a:shade val="100000"/>
                </a:srgbClr>
              </a:gs>
              <a:gs pos="99055">
                <a:srgbClr val="FFFFFF">
                  <a:shade val="93000"/>
                </a:srgbClr>
              </a:gs>
              <a:gs pos="100000">
                <a:srgbClr val="FFFFFF">
                  <a:shade val="70000"/>
                </a:srgbClr>
              </a:gs>
            </a:gsLst>
            <a:lin ang="5400000" scaled="1"/>
            <a:tileRect/>
          </a:gradFill>
          <a:ln w="2000" cap="rnd" cmpd="sng" algn="ctr">
            <a:solidFill>
              <a:srgbClr val="302F2C">
                <a:tint val="65000"/>
                <a:satMod val="120000"/>
              </a:srgbClr>
            </a:solidFill>
            <a:prstDash val="solid"/>
          </a:ln>
          <a:effectLst>
            <a:outerShdw blurRad="76200" dist="50800" dir="5400000" algn="tl" rotWithShape="0">
              <a:srgbClr val="000000">
                <a:alpha val="25000"/>
              </a:srgb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Скругленный прямоугольник 10"/>
          <p:cNvSpPr/>
          <p:nvPr/>
        </p:nvSpPr>
        <p:spPr>
          <a:xfrm>
            <a:off x="418596" y="434162"/>
            <a:ext cx="8306809" cy="4341329"/>
          </a:xfrm>
          <a:prstGeom prst="roundRect">
            <a:avLst>
              <a:gd name="adj" fmla="val 2127"/>
            </a:avLst>
          </a:prstGeom>
          <a:gradFill rotWithShape="1">
            <a:gsLst>
              <a:gs pos="0">
                <a:schemeClr val="bg1">
                  <a:tint val="75000"/>
                  <a:satMod val="150000"/>
                </a:schemeClr>
              </a:gs>
              <a:gs pos="55000">
                <a:schemeClr val="bg1">
                  <a:shade val="75000"/>
                  <a:satMod val="100000"/>
                </a:schemeClr>
              </a:gs>
              <a:gs pos="100000">
                <a:schemeClr val="bg1">
                  <a:shade val="35000"/>
                  <a:satMod val="100000"/>
                </a:schemeClr>
              </a:gs>
            </a:gsLst>
            <a:path path="circle">
              <a:fillToRect l="50000" t="175000" r="50000" b="-75000"/>
            </a:path>
          </a:gradFill>
          <a:ln w="889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Заголовок 1"/>
          <p:cNvSpPr>
            <a:spLocks noGrp="1"/>
          </p:cNvSpPr>
          <p:nvPr>
            <p:ph type="title"/>
          </p:nvPr>
        </p:nvSpPr>
        <p:spPr>
          <a:xfrm>
            <a:off x="468344" y="4928616"/>
            <a:ext cx="8183880" cy="676656"/>
          </a:xfrm>
        </p:spPr>
        <p:txBody>
          <a:bodyPr lIns="91440" bIns="0" anchor="b"/>
          <a:lstStyle>
            <a:lvl1pPr algn="l">
              <a:buNone/>
              <a:defRPr sz="3600" b="0" cap="none" baseline="0">
                <a:solidFill>
                  <a:schemeClr val="bg2">
                    <a:shade val="25000"/>
                  </a:schemeClr>
                </a:solidFill>
                <a:effectLst/>
              </a:defRPr>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468344" y="5624484"/>
            <a:ext cx="8183880" cy="420624"/>
          </a:xfrm>
        </p:spPr>
        <p:txBody>
          <a:bodyPr lIns="118872" tIns="0" anchor="t"/>
          <a:lstStyle>
            <a:lvl1pPr marL="0" marR="36576" indent="0" algn="l">
              <a:spcBef>
                <a:spcPts val="0"/>
              </a:spcBef>
              <a:spcAft>
                <a:spcPts val="0"/>
              </a:spcAft>
              <a:buNone/>
              <a:defRPr sz="1800" b="0">
                <a:solidFill>
                  <a:schemeClr val="accent1">
                    <a:shade val="50000"/>
                    <a:satMod val="110000"/>
                  </a:schemeClr>
                </a:solidFill>
                <a:effectLst/>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p>
            <a:fld id="{61F67588-C2B7-4C49-BE1B-37E6CD9461BF}" type="datetimeFigureOut">
              <a:rPr lang="ru-RU" smtClean="0"/>
              <a:t>31.05.2021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AE956183-DF3F-4548-80A3-7259AE97C1B2}" type="slidenum">
              <a:rPr lang="ru-RU" smtClean="0"/>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Содержимое 2"/>
          <p:cNvSpPr>
            <a:spLocks noGrp="1"/>
          </p:cNvSpPr>
          <p:nvPr>
            <p:ph sz="half" idx="1"/>
          </p:nvPr>
        </p:nvSpPr>
        <p:spPr>
          <a:xfrm>
            <a:off x="514352" y="530352"/>
            <a:ext cx="3931920" cy="4389120"/>
          </a:xfrm>
        </p:spPr>
        <p:txBody>
          <a:bodyPr/>
          <a:lstStyle>
            <a:lvl1pPr>
              <a:defRPr sz="2600"/>
            </a:lvl1pPr>
            <a:lvl2pPr>
              <a:defRPr sz="22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4755360" y="530352"/>
            <a:ext cx="3931920" cy="4389120"/>
          </a:xfrm>
        </p:spPr>
        <p:txBody>
          <a:bodyPr/>
          <a:lstStyle>
            <a:lvl1pPr>
              <a:defRPr sz="2600"/>
            </a:lvl1pPr>
            <a:lvl2pPr>
              <a:defRPr sz="22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fld id="{61F67588-C2B7-4C49-BE1B-37E6CD9461BF}" type="datetimeFigureOut">
              <a:rPr lang="ru-RU" smtClean="0"/>
              <a:t>31.05.2021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AE956183-DF3F-4548-80A3-7259AE97C1B2}" type="slidenum">
              <a:rPr lang="ru-RU" smtClean="0"/>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02920" y="4983480"/>
            <a:ext cx="8183880" cy="1051560"/>
          </a:xfrm>
        </p:spPr>
        <p:txBody>
          <a:bodyPr anchor="b"/>
          <a:lstStyle>
            <a:lvl1pPr>
              <a:defRPr b="1"/>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607224" y="579438"/>
            <a:ext cx="3931920" cy="792162"/>
          </a:xfrm>
        </p:spPr>
        <p:txBody>
          <a:bodyPr lIns="146304" anchor="ctr"/>
          <a:lstStyle>
            <a:lvl1pPr marL="0" indent="0" algn="l">
              <a:buNone/>
              <a:defRPr sz="2400" b="1">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52169" y="579438"/>
            <a:ext cx="3931920" cy="792162"/>
          </a:xfrm>
        </p:spPr>
        <p:txBody>
          <a:bodyPr lIns="137160" anchor="ctr"/>
          <a:lstStyle>
            <a:lvl1pPr marL="0" indent="0" algn="l">
              <a:buNone/>
              <a:defRPr sz="2400" b="1">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607224" y="1447800"/>
            <a:ext cx="3931920" cy="3489960"/>
          </a:xfrm>
        </p:spPr>
        <p:txBody>
          <a:bodyPr anchor="t"/>
          <a:lstStyle>
            <a:lvl1pPr algn="l">
              <a:defRPr sz="2400"/>
            </a:lvl1pPr>
            <a:lvl2pPr algn="l">
              <a:defRPr sz="2000"/>
            </a:lvl2pPr>
            <a:lvl3pPr algn="l">
              <a:defRPr sz="1800"/>
            </a:lvl3pPr>
            <a:lvl4pPr algn="l">
              <a:defRPr sz="1600"/>
            </a:lvl4pPr>
            <a:lvl5pPr algn="l">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652169" y="1447800"/>
            <a:ext cx="3931920" cy="3489960"/>
          </a:xfrm>
        </p:spPr>
        <p:txBody>
          <a:bodyPr anchor="t"/>
          <a:lstStyle>
            <a:lvl1pPr algn="l">
              <a:defRPr sz="2400"/>
            </a:lvl1pPr>
            <a:lvl2pPr algn="l">
              <a:defRPr sz="2000"/>
            </a:lvl2pPr>
            <a:lvl3pPr algn="l">
              <a:defRPr sz="1800"/>
            </a:lvl3pPr>
            <a:lvl4pPr algn="l">
              <a:defRPr sz="1600"/>
            </a:lvl4pPr>
            <a:lvl5pPr algn="l">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p>
            <a:fld id="{61F67588-C2B7-4C49-BE1B-37E6CD9461BF}" type="datetimeFigureOut">
              <a:rPr lang="ru-RU" smtClean="0"/>
              <a:t>31.05.2021</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AE956183-DF3F-4548-80A3-7259AE97C1B2}" type="slidenum">
              <a:rPr lang="ru-RU" smtClean="0"/>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p>
            <a:fld id="{61F67588-C2B7-4C49-BE1B-37E6CD9461BF}" type="datetimeFigureOut">
              <a:rPr lang="ru-RU" smtClean="0"/>
              <a:t>31.05.2021</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AE956183-DF3F-4548-80A3-7259AE97C1B2}" type="slidenum">
              <a:rPr lang="ru-RU" smtClean="0"/>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7" name="Скругленный прямоугольник 6"/>
          <p:cNvSpPr/>
          <p:nvPr/>
        </p:nvSpPr>
        <p:spPr>
          <a:xfrm>
            <a:off x="304800" y="329184"/>
            <a:ext cx="8532055" cy="6196819"/>
          </a:xfrm>
          <a:prstGeom prst="roundRect">
            <a:avLst>
              <a:gd name="adj" fmla="val 2081"/>
            </a:avLst>
          </a:prstGeom>
          <a:gradFill flip="none" rotWithShape="1">
            <a:gsLst>
              <a:gs pos="0">
                <a:srgbClr val="FFFFFF">
                  <a:shade val="100000"/>
                </a:srgbClr>
              </a:gs>
              <a:gs pos="98000">
                <a:srgbClr val="FFFFFF">
                  <a:shade val="100000"/>
                </a:srgbClr>
              </a:gs>
              <a:gs pos="99055">
                <a:srgbClr val="FFFFFF">
                  <a:shade val="93000"/>
                </a:srgbClr>
              </a:gs>
              <a:gs pos="100000">
                <a:srgbClr val="FFFFFF">
                  <a:shade val="70000"/>
                </a:srgbClr>
              </a:gs>
            </a:gsLst>
            <a:lin ang="5400000" scaled="1"/>
            <a:tileRect/>
          </a:gradFill>
          <a:ln w="2000" cap="rnd" cmpd="sng" algn="ctr">
            <a:solidFill>
              <a:srgbClr val="302F2C">
                <a:tint val="65000"/>
                <a:satMod val="120000"/>
              </a:srgbClr>
            </a:solidFill>
            <a:prstDash val="solid"/>
          </a:ln>
          <a:effectLst>
            <a:outerShdw blurRad="76200" dist="50800" dir="5400000" algn="tl" rotWithShape="0">
              <a:srgbClr val="000000">
                <a:alpha val="25000"/>
              </a:srgb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Дата 1"/>
          <p:cNvSpPr>
            <a:spLocks noGrp="1"/>
          </p:cNvSpPr>
          <p:nvPr>
            <p:ph type="dt" sz="half" idx="10"/>
          </p:nvPr>
        </p:nvSpPr>
        <p:spPr/>
        <p:txBody>
          <a:bodyPr/>
          <a:lstStyle/>
          <a:p>
            <a:fld id="{61F67588-C2B7-4C49-BE1B-37E6CD9461BF}" type="datetimeFigureOut">
              <a:rPr lang="ru-RU" smtClean="0"/>
              <a:t>31.05.2021</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AE956183-DF3F-4548-80A3-7259AE97C1B2}" type="slidenum">
              <a:rPr lang="ru-RU" smtClean="0"/>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538784" y="533400"/>
            <a:ext cx="2971800" cy="914400"/>
          </a:xfrm>
        </p:spPr>
        <p:txBody>
          <a:bodyPr anchor="b"/>
          <a:lstStyle>
            <a:lvl1pPr algn="l">
              <a:buNone/>
              <a:defRPr sz="2200" b="1">
                <a:solidFill>
                  <a:schemeClr val="accent1"/>
                </a:solidFill>
              </a:defRPr>
            </a:lvl1pPr>
            <a:extLst/>
          </a:lstStyle>
          <a:p>
            <a:r>
              <a:rPr kumimoji="0" lang="ru-RU" smtClean="0"/>
              <a:t>Образец заголовка</a:t>
            </a:r>
            <a:endParaRPr kumimoji="0" lang="en-US"/>
          </a:p>
        </p:txBody>
      </p:sp>
      <p:sp>
        <p:nvSpPr>
          <p:cNvPr id="3" name="Текст 2"/>
          <p:cNvSpPr>
            <a:spLocks noGrp="1"/>
          </p:cNvSpPr>
          <p:nvPr>
            <p:ph type="body" idx="2"/>
          </p:nvPr>
        </p:nvSpPr>
        <p:spPr>
          <a:xfrm>
            <a:off x="5538847" y="1447802"/>
            <a:ext cx="2971800" cy="4206112"/>
          </a:xfrm>
        </p:spPr>
        <p:txBody>
          <a:bodyPr lIns="91440"/>
          <a:lstStyle>
            <a:lvl1pPr marL="18288" marR="18288" indent="0">
              <a:spcBef>
                <a:spcPts val="0"/>
              </a:spcBef>
              <a:buNone/>
              <a:defRPr sz="1400">
                <a:solidFill>
                  <a:schemeClr val="tx1"/>
                </a:solidFill>
              </a:defRPr>
            </a:lvl1pPr>
            <a:lvl2pPr>
              <a:buNone/>
              <a:defRPr sz="1200">
                <a:solidFill>
                  <a:schemeClr val="tx1"/>
                </a:solidFill>
              </a:defRPr>
            </a:lvl2pPr>
            <a:lvl3pPr>
              <a:buNone/>
              <a:defRPr sz="1000">
                <a:solidFill>
                  <a:schemeClr val="tx1"/>
                </a:solidFill>
              </a:defRPr>
            </a:lvl3pPr>
            <a:lvl4pPr>
              <a:buNone/>
              <a:defRPr sz="900">
                <a:solidFill>
                  <a:schemeClr val="tx1"/>
                </a:solidFill>
              </a:defRPr>
            </a:lvl4pPr>
            <a:lvl5pPr>
              <a:buNone/>
              <a:defRPr sz="900">
                <a:solidFill>
                  <a:schemeClr val="tx1"/>
                </a:solidFill>
              </a:defRPr>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1"/>
          </p:nvPr>
        </p:nvSpPr>
        <p:spPr>
          <a:xfrm>
            <a:off x="761372" y="930144"/>
            <a:ext cx="4626159" cy="4724402"/>
          </a:xfrm>
        </p:spPr>
        <p:txBody>
          <a:bodyPr/>
          <a:lstStyle>
            <a:lvl1pPr>
              <a:defRPr sz="2800">
                <a:solidFill>
                  <a:schemeClr val="tx1"/>
                </a:solidFill>
              </a:defRPr>
            </a:lvl1pPr>
            <a:lvl2pPr>
              <a:defRPr sz="2600">
                <a:solidFill>
                  <a:schemeClr val="tx1"/>
                </a:solidFill>
              </a:defRPr>
            </a:lvl2pPr>
            <a:lvl3pPr>
              <a:defRPr sz="2400">
                <a:solidFill>
                  <a:schemeClr val="tx1"/>
                </a:solidFill>
              </a:defRPr>
            </a:lvl3pPr>
            <a:lvl4pPr>
              <a:defRPr sz="2000">
                <a:solidFill>
                  <a:schemeClr val="tx1"/>
                </a:solidFill>
              </a:defRPr>
            </a:lvl4pPr>
            <a:lvl5pPr>
              <a:defRPr sz="2000">
                <a:solidFill>
                  <a:schemeClr val="tx1"/>
                </a:solidFill>
              </a:defRPr>
            </a:lvl5pPr>
            <a:lvl6pPr>
              <a:buNone/>
              <a:defRPr/>
            </a:lvl6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fld id="{61F67588-C2B7-4C49-BE1B-37E6CD9461BF}" type="datetimeFigureOut">
              <a:rPr lang="ru-RU" smtClean="0"/>
              <a:t>31.05.2021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AE956183-DF3F-4548-80A3-7259AE97C1B2}" type="slidenum">
              <a:rPr lang="ru-RU" smtClean="0"/>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15" name="Скругленный прямоугольник 14"/>
          <p:cNvSpPr/>
          <p:nvPr/>
        </p:nvSpPr>
        <p:spPr>
          <a:xfrm>
            <a:off x="304800" y="329184"/>
            <a:ext cx="8532055" cy="6196819"/>
          </a:xfrm>
          <a:prstGeom prst="roundRect">
            <a:avLst>
              <a:gd name="adj" fmla="val 2081"/>
            </a:avLst>
          </a:prstGeom>
          <a:gradFill flip="none" rotWithShape="1">
            <a:gsLst>
              <a:gs pos="0">
                <a:srgbClr val="FFFFFF">
                  <a:shade val="100000"/>
                </a:srgbClr>
              </a:gs>
              <a:gs pos="98000">
                <a:srgbClr val="FFFFFF">
                  <a:shade val="100000"/>
                </a:srgbClr>
              </a:gs>
              <a:gs pos="99055">
                <a:srgbClr val="FFFFFF">
                  <a:shade val="93000"/>
                </a:srgbClr>
              </a:gs>
              <a:gs pos="100000">
                <a:srgbClr val="FFFFFF">
                  <a:shade val="70000"/>
                </a:srgbClr>
              </a:gs>
            </a:gsLst>
            <a:lin ang="5400000" scaled="1"/>
            <a:tileRect/>
          </a:gradFill>
          <a:ln w="2000" cap="rnd" cmpd="sng" algn="ctr">
            <a:solidFill>
              <a:srgbClr val="302F2C">
                <a:tint val="65000"/>
                <a:satMod val="120000"/>
              </a:srgbClr>
            </a:solidFill>
            <a:prstDash val="solid"/>
          </a:ln>
          <a:effectLst>
            <a:outerShdw blurRad="76200" dist="50800" dir="5400000" algn="tl" rotWithShape="0">
              <a:srgbClr val="000000">
                <a:alpha val="25000"/>
              </a:srgb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Прямоугольник с одним скругленным углом 10"/>
          <p:cNvSpPr/>
          <p:nvPr/>
        </p:nvSpPr>
        <p:spPr>
          <a:xfrm>
            <a:off x="6400800" y="434162"/>
            <a:ext cx="2324605" cy="4343400"/>
          </a:xfrm>
          <a:prstGeom prst="round1Rect">
            <a:avLst>
              <a:gd name="adj" fmla="val 2748"/>
            </a:avLst>
          </a:prstGeom>
          <a:solidFill>
            <a:srgbClr val="1C1C1C"/>
          </a:solidFill>
          <a:ln w="889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Заголовок 1"/>
          <p:cNvSpPr>
            <a:spLocks noGrp="1"/>
          </p:cNvSpPr>
          <p:nvPr>
            <p:ph type="title"/>
          </p:nvPr>
        </p:nvSpPr>
        <p:spPr>
          <a:xfrm>
            <a:off x="457200" y="5012056"/>
            <a:ext cx="8229600" cy="1051560"/>
          </a:xfrm>
        </p:spPr>
        <p:txBody>
          <a:bodyPr anchor="t"/>
          <a:lstStyle>
            <a:lvl1pPr algn="l">
              <a:buNone/>
              <a:defRPr sz="3600" b="0">
                <a:solidFill>
                  <a:schemeClr val="bg2">
                    <a:shade val="25000"/>
                  </a:schemeClr>
                </a:solidFill>
                <a:effectLst/>
              </a:defRPr>
            </a:lvl1pPr>
            <a:extLst/>
          </a:lstStyle>
          <a:p>
            <a:r>
              <a:rPr kumimoji="0" lang="ru-RU" smtClean="0"/>
              <a:t>Образец заголовка</a:t>
            </a:r>
            <a:endParaRPr kumimoji="0" lang="en-US"/>
          </a:p>
        </p:txBody>
      </p:sp>
      <p:sp>
        <p:nvSpPr>
          <p:cNvPr id="4" name="Текст 3"/>
          <p:cNvSpPr>
            <a:spLocks noGrp="1"/>
          </p:cNvSpPr>
          <p:nvPr>
            <p:ph type="body" sz="half" idx="2"/>
          </p:nvPr>
        </p:nvSpPr>
        <p:spPr bwMode="grayWhite">
          <a:xfrm>
            <a:off x="6462712" y="533400"/>
            <a:ext cx="2240280" cy="4211480"/>
          </a:xfrm>
        </p:spPr>
        <p:txBody>
          <a:bodyPr lIns="91440"/>
          <a:lstStyle>
            <a:lvl1pPr marL="45720" indent="0" algn="l">
              <a:spcBef>
                <a:spcPts val="0"/>
              </a:spcBef>
              <a:buNone/>
              <a:defRPr sz="1400">
                <a:solidFill>
                  <a:srgbClr val="FFFFFF"/>
                </a:solidFill>
              </a:defRPr>
            </a:lvl1pPr>
            <a:lvl2pPr>
              <a:defRPr sz="1200">
                <a:solidFill>
                  <a:srgbClr val="FFFFFF"/>
                </a:solidFill>
              </a:defRPr>
            </a:lvl2pPr>
            <a:lvl3pPr>
              <a:defRPr sz="1000">
                <a:solidFill>
                  <a:srgbClr val="FFFFFF"/>
                </a:solidFill>
              </a:defRPr>
            </a:lvl3pPr>
            <a:lvl4pPr>
              <a:defRPr sz="900">
                <a:solidFill>
                  <a:srgbClr val="FFFFFF"/>
                </a:solidFill>
              </a:defRPr>
            </a:lvl4pPr>
            <a:lvl5pPr>
              <a:defRPr sz="900">
                <a:solidFill>
                  <a:srgbClr val="FFFFFF"/>
                </a:solidFill>
              </a:defRPr>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fld id="{61F67588-C2B7-4C49-BE1B-37E6CD9461BF}" type="datetimeFigureOut">
              <a:rPr lang="ru-RU" smtClean="0"/>
              <a:t>31.05.2021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AE956183-DF3F-4548-80A3-7259AE97C1B2}" type="slidenum">
              <a:rPr lang="ru-RU" smtClean="0"/>
              <a:t>‹#›</a:t>
            </a:fld>
            <a:endParaRPr lang="ru-RU"/>
          </a:p>
        </p:txBody>
      </p:sp>
      <p:sp>
        <p:nvSpPr>
          <p:cNvPr id="3" name="Рисунок 2"/>
          <p:cNvSpPr>
            <a:spLocks noGrp="1"/>
          </p:cNvSpPr>
          <p:nvPr>
            <p:ph type="pic" idx="1"/>
          </p:nvPr>
        </p:nvSpPr>
        <p:spPr>
          <a:xfrm>
            <a:off x="421480" y="435768"/>
            <a:ext cx="5925312" cy="4343400"/>
          </a:xfrm>
          <a:prstGeom prst="snipRoundRect">
            <a:avLst>
              <a:gd name="adj1" fmla="val 1040"/>
              <a:gd name="adj2" fmla="val 0"/>
            </a:avLst>
          </a:prstGeom>
          <a:solidFill>
            <a:schemeClr val="bg2">
              <a:shade val="10000"/>
            </a:schemeClr>
          </a:solidFill>
        </p:spPr>
        <p:txBody>
          <a:bodyPr/>
          <a:lstStyle>
            <a:lvl1pPr marL="0" indent="0">
              <a:buNone/>
              <a:defRPr sz="3200"/>
            </a:lvl1pPr>
            <a:extLst/>
          </a:lstStyle>
          <a:p>
            <a:r>
              <a:rPr kumimoji="0" lang="ru-RU" smtClean="0"/>
              <a:t>Вставка рисунка</a:t>
            </a:r>
            <a:endParaRPr kumimoji="0"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02920" y="4983480"/>
            <a:ext cx="8183880" cy="1051560"/>
          </a:xfrm>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502920" y="530352"/>
            <a:ext cx="8183880" cy="4187952"/>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61F67588-C2B7-4C49-BE1B-37E6CD9461BF}" type="datetimeFigureOut">
              <a:rPr lang="ru-RU" smtClean="0"/>
              <a:t>31.05.2021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AE956183-DF3F-4548-80A3-7259AE97C1B2}" type="slidenum">
              <a:rPr lang="ru-RU" smtClean="0"/>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533404"/>
            <a:ext cx="1981200" cy="5257799"/>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533400" y="533402"/>
            <a:ext cx="5943600" cy="5257801"/>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61F67588-C2B7-4C49-BE1B-37E6CD9461BF}" type="datetimeFigureOut">
              <a:rPr lang="ru-RU" smtClean="0"/>
              <a:t>31.05.2021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AE956183-DF3F-4548-80A3-7259AE97C1B2}" type="slidenum">
              <a:rPr lang="ru-RU" smtClean="0"/>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7" name="Скругленный прямоугольник 6"/>
          <p:cNvSpPr/>
          <p:nvPr/>
        </p:nvSpPr>
        <p:spPr>
          <a:xfrm>
            <a:off x="304800" y="329184"/>
            <a:ext cx="8532055" cy="6196819"/>
          </a:xfrm>
          <a:prstGeom prst="roundRect">
            <a:avLst>
              <a:gd name="adj" fmla="val 2081"/>
            </a:avLst>
          </a:prstGeom>
          <a:gradFill flip="none" rotWithShape="1">
            <a:gsLst>
              <a:gs pos="0">
                <a:srgbClr val="FFFFFF">
                  <a:shade val="100000"/>
                </a:srgbClr>
              </a:gs>
              <a:gs pos="98000">
                <a:srgbClr val="FFFFFF">
                  <a:shade val="100000"/>
                </a:srgbClr>
              </a:gs>
              <a:gs pos="99055">
                <a:srgbClr val="FFFFFF">
                  <a:shade val="93000"/>
                </a:srgbClr>
              </a:gs>
              <a:gs pos="100000">
                <a:srgbClr val="FFFFFF">
                  <a:shade val="70000"/>
                </a:srgbClr>
              </a:gs>
            </a:gsLst>
            <a:lin ang="5400000" scaled="1"/>
            <a:tileRect/>
          </a:gradFill>
          <a:ln w="2000" cap="rnd" cmpd="sng" algn="ctr">
            <a:solidFill>
              <a:srgbClr val="302F2C">
                <a:tint val="65000"/>
                <a:satMod val="120000"/>
              </a:srgbClr>
            </a:solidFill>
            <a:prstDash val="solid"/>
          </a:ln>
          <a:effectLst>
            <a:outerShdw blurRad="76200" dist="50800" dir="5400000" algn="tl" rotWithShape="0">
              <a:srgbClr val="000000">
                <a:alpha val="25000"/>
              </a:srgb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Скругленный прямоугольник 8"/>
          <p:cNvSpPr/>
          <p:nvPr/>
        </p:nvSpPr>
        <p:spPr>
          <a:xfrm>
            <a:off x="418596" y="434162"/>
            <a:ext cx="8306809" cy="5486400"/>
          </a:xfrm>
          <a:prstGeom prst="roundRect">
            <a:avLst>
              <a:gd name="adj" fmla="val 2127"/>
            </a:avLst>
          </a:prstGeom>
          <a:gradFill rotWithShape="1">
            <a:gsLst>
              <a:gs pos="0">
                <a:schemeClr val="bg1">
                  <a:tint val="75000"/>
                  <a:satMod val="150000"/>
                </a:schemeClr>
              </a:gs>
              <a:gs pos="55000">
                <a:schemeClr val="bg1">
                  <a:shade val="75000"/>
                  <a:satMod val="100000"/>
                </a:schemeClr>
              </a:gs>
              <a:gs pos="100000">
                <a:schemeClr val="bg1">
                  <a:shade val="35000"/>
                  <a:satMod val="100000"/>
                </a:schemeClr>
              </a:gs>
            </a:gsLst>
            <a:path path="circle">
              <a:fillToRect l="50000" t="175000" r="50000" b="-75000"/>
            </a:path>
          </a:gradFill>
          <a:ln w="889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Заголовок 12"/>
          <p:cNvSpPr>
            <a:spLocks noGrp="1"/>
          </p:cNvSpPr>
          <p:nvPr>
            <p:ph type="title"/>
          </p:nvPr>
        </p:nvSpPr>
        <p:spPr>
          <a:xfrm>
            <a:off x="502920" y="4985590"/>
            <a:ext cx="8183880" cy="1051560"/>
          </a:xfrm>
          <a:prstGeom prst="rect">
            <a:avLst/>
          </a:prstGeom>
        </p:spPr>
        <p:txBody>
          <a:bodyPr vert="horz" anchor="b">
            <a:normAutofit/>
          </a:bodyPr>
          <a:lstStyle/>
          <a:p>
            <a:r>
              <a:rPr kumimoji="0" lang="ru-RU" smtClean="0"/>
              <a:t>Образец заголовка</a:t>
            </a:r>
            <a:endParaRPr kumimoji="0" lang="en-US"/>
          </a:p>
        </p:txBody>
      </p:sp>
      <p:sp>
        <p:nvSpPr>
          <p:cNvPr id="4" name="Текст 3"/>
          <p:cNvSpPr>
            <a:spLocks noGrp="1"/>
          </p:cNvSpPr>
          <p:nvPr>
            <p:ph type="body" idx="1"/>
          </p:nvPr>
        </p:nvSpPr>
        <p:spPr>
          <a:xfrm>
            <a:off x="502920" y="530352"/>
            <a:ext cx="8183880" cy="4187952"/>
          </a:xfrm>
          <a:prstGeom prst="rect">
            <a:avLst/>
          </a:prstGeom>
        </p:spPr>
        <p:txBody>
          <a:bodyPr vert="horz" lIns="182880" tIns="91440">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25" name="Дата 24"/>
          <p:cNvSpPr>
            <a:spLocks noGrp="1"/>
          </p:cNvSpPr>
          <p:nvPr>
            <p:ph type="dt" sz="half" idx="2"/>
          </p:nvPr>
        </p:nvSpPr>
        <p:spPr>
          <a:xfrm>
            <a:off x="3776328" y="6111875"/>
            <a:ext cx="2286000" cy="365125"/>
          </a:xfrm>
          <a:prstGeom prst="rect">
            <a:avLst/>
          </a:prstGeom>
        </p:spPr>
        <p:txBody>
          <a:bodyPr vert="horz" anchor="b"/>
          <a:lstStyle>
            <a:lvl1pPr algn="r" eaLnBrk="1" latinLnBrk="0" hangingPunct="1">
              <a:defRPr kumimoji="0" sz="1000">
                <a:solidFill>
                  <a:schemeClr val="bg2">
                    <a:shade val="50000"/>
                  </a:schemeClr>
                </a:solidFill>
              </a:defRPr>
            </a:lvl1pPr>
            <a:extLst/>
          </a:lstStyle>
          <a:p>
            <a:fld id="{61F67588-C2B7-4C49-BE1B-37E6CD9461BF}" type="datetimeFigureOut">
              <a:rPr lang="ru-RU" smtClean="0"/>
              <a:t>31.05.2021</a:t>
            </a:fld>
            <a:endParaRPr lang="ru-RU"/>
          </a:p>
        </p:txBody>
      </p:sp>
      <p:sp>
        <p:nvSpPr>
          <p:cNvPr id="18" name="Нижний колонтитул 17"/>
          <p:cNvSpPr>
            <a:spLocks noGrp="1"/>
          </p:cNvSpPr>
          <p:nvPr>
            <p:ph type="ftr" sz="quarter" idx="3"/>
          </p:nvPr>
        </p:nvSpPr>
        <p:spPr>
          <a:xfrm>
            <a:off x="6062328" y="6111875"/>
            <a:ext cx="2286000" cy="365125"/>
          </a:xfrm>
          <a:prstGeom prst="rect">
            <a:avLst/>
          </a:prstGeom>
        </p:spPr>
        <p:txBody>
          <a:bodyPr vert="horz" anchor="b"/>
          <a:lstStyle>
            <a:lvl1pPr algn="l" eaLnBrk="1" latinLnBrk="0" hangingPunct="1">
              <a:defRPr kumimoji="0" sz="1000">
                <a:solidFill>
                  <a:schemeClr val="bg2">
                    <a:shade val="50000"/>
                  </a:schemeClr>
                </a:solidFill>
              </a:defRPr>
            </a:lvl1pPr>
            <a:extLst/>
          </a:lstStyle>
          <a:p>
            <a:endParaRPr lang="ru-RU"/>
          </a:p>
        </p:txBody>
      </p:sp>
      <p:sp>
        <p:nvSpPr>
          <p:cNvPr id="5" name="Номер слайда 4"/>
          <p:cNvSpPr>
            <a:spLocks noGrp="1"/>
          </p:cNvSpPr>
          <p:nvPr>
            <p:ph type="sldNum" sz="quarter" idx="4"/>
          </p:nvPr>
        </p:nvSpPr>
        <p:spPr>
          <a:xfrm>
            <a:off x="8348328" y="6111875"/>
            <a:ext cx="457200" cy="365125"/>
          </a:xfrm>
          <a:prstGeom prst="rect">
            <a:avLst/>
          </a:prstGeom>
        </p:spPr>
        <p:txBody>
          <a:bodyPr vert="horz" anchor="b"/>
          <a:lstStyle>
            <a:lvl1pPr algn="r" eaLnBrk="1" latinLnBrk="0" hangingPunct="1">
              <a:defRPr kumimoji="0" sz="1000">
                <a:solidFill>
                  <a:schemeClr val="bg2">
                    <a:shade val="50000"/>
                  </a:schemeClr>
                </a:solidFill>
              </a:defRPr>
            </a:lvl1pPr>
            <a:extLst/>
          </a:lstStyle>
          <a:p>
            <a:fld id="{AE956183-DF3F-4548-80A3-7259AE97C1B2}" type="slidenum">
              <a:rPr lang="ru-RU" smtClean="0"/>
              <a:t>‹#›</a:t>
            </a:fld>
            <a:endParaRPr lang="ru-RU"/>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3600" b="1" kern="1200">
          <a:solidFill>
            <a:schemeClr val="accent1">
              <a:tint val="88000"/>
              <a:satMod val="150000"/>
            </a:schemeClr>
          </a:solidFill>
          <a:effectLst>
            <a:outerShdw blurRad="53975" dist="22860" dir="5400000" algn="tl" rotWithShape="0">
              <a:srgbClr val="000000">
                <a:alpha val="55000"/>
              </a:srgbClr>
            </a:outerShdw>
          </a:effectLst>
          <a:latin typeface="+mj-lt"/>
          <a:ea typeface="+mj-ea"/>
          <a:cs typeface="+mj-cs"/>
        </a:defRPr>
      </a:lvl1pPr>
      <a:extLst/>
    </p:titleStyle>
    <p:bodyStyle>
      <a:lvl1pPr marL="265176" indent="-265176" algn="l" rtl="0" eaLnBrk="1" latinLnBrk="0" hangingPunct="1">
        <a:spcBef>
          <a:spcPts val="250"/>
        </a:spcBef>
        <a:buClr>
          <a:schemeClr val="accent1"/>
        </a:buClr>
        <a:buSzPct val="80000"/>
        <a:buFont typeface="Wingdings 2"/>
        <a:buChar char=""/>
        <a:defRPr kumimoji="0" sz="2800" kern="1200">
          <a:solidFill>
            <a:schemeClr val="tx1"/>
          </a:solidFill>
          <a:effectLst/>
          <a:latin typeface="+mn-lt"/>
          <a:ea typeface="+mn-ea"/>
          <a:cs typeface="+mn-cs"/>
        </a:defRPr>
      </a:lvl1pPr>
      <a:lvl2pPr marL="548640" indent="-201168" algn="l" rtl="0" eaLnBrk="1" latinLnBrk="0" hangingPunct="1">
        <a:spcBef>
          <a:spcPts val="250"/>
        </a:spcBef>
        <a:buClr>
          <a:schemeClr val="accent1"/>
        </a:buClr>
        <a:buSzPct val="100000"/>
        <a:buFont typeface="Verdana"/>
        <a:buChar char="◦"/>
        <a:defRPr kumimoji="0" sz="2400" kern="1200">
          <a:solidFill>
            <a:schemeClr val="tx1"/>
          </a:solidFill>
          <a:latin typeface="+mn-lt"/>
          <a:ea typeface="+mn-ea"/>
          <a:cs typeface="+mn-cs"/>
        </a:defRPr>
      </a:lvl2pPr>
      <a:lvl3pPr marL="786384" indent="-182880" algn="l" rtl="0" eaLnBrk="1" latinLnBrk="0" hangingPunct="1">
        <a:spcBef>
          <a:spcPts val="250"/>
        </a:spcBef>
        <a:buClr>
          <a:schemeClr val="accent2">
            <a:tint val="85000"/>
            <a:satMod val="285000"/>
          </a:schemeClr>
        </a:buClr>
        <a:buSzPct val="100000"/>
        <a:buFont typeface="Wingdings 2"/>
        <a:buChar char=""/>
        <a:defRPr kumimoji="0" sz="2200" kern="1200">
          <a:solidFill>
            <a:schemeClr val="tx1"/>
          </a:solidFill>
          <a:latin typeface="+mn-lt"/>
          <a:ea typeface="+mn-ea"/>
          <a:cs typeface="+mn-cs"/>
        </a:defRPr>
      </a:lvl3pPr>
      <a:lvl4pPr marL="1024128" indent="-182880" algn="l" rtl="0" eaLnBrk="1" latinLnBrk="0" hangingPunct="1">
        <a:spcBef>
          <a:spcPts val="230"/>
        </a:spcBef>
        <a:buClr>
          <a:schemeClr val="accent2">
            <a:tint val="85000"/>
            <a:satMod val="285000"/>
          </a:schemeClr>
        </a:buClr>
        <a:buSzPct val="112000"/>
        <a:buFont typeface="Verdana"/>
        <a:buChar char="◦"/>
        <a:defRPr kumimoji="0" sz="1900" kern="1200">
          <a:solidFill>
            <a:schemeClr val="tx1"/>
          </a:solidFill>
          <a:latin typeface="+mn-lt"/>
          <a:ea typeface="+mn-ea"/>
          <a:cs typeface="+mn-cs"/>
        </a:defRPr>
      </a:lvl4pPr>
      <a:lvl5pPr marL="1280160" indent="-182880" algn="l" rtl="0" eaLnBrk="1" latinLnBrk="0" hangingPunct="1">
        <a:spcBef>
          <a:spcPts val="250"/>
        </a:spcBef>
        <a:buClr>
          <a:schemeClr val="accent3">
            <a:tint val="85000"/>
            <a:satMod val="275000"/>
          </a:schemeClr>
        </a:buClr>
        <a:buSzPct val="100000"/>
        <a:buFont typeface="Wingdings 2"/>
        <a:buChar char=""/>
        <a:defRPr kumimoji="0" sz="1800" kern="1200">
          <a:solidFill>
            <a:schemeClr val="tx1"/>
          </a:solidFill>
          <a:latin typeface="+mn-lt"/>
          <a:ea typeface="+mn-ea"/>
          <a:cs typeface="+mn-cs"/>
        </a:defRPr>
      </a:lvl5pPr>
      <a:lvl6pPr marL="1490472" indent="-182880" algn="l" rtl="0" eaLnBrk="1" latinLnBrk="0" hangingPunct="1">
        <a:spcBef>
          <a:spcPts val="250"/>
        </a:spcBef>
        <a:buClr>
          <a:schemeClr val="accent3">
            <a:tint val="85000"/>
            <a:satMod val="275000"/>
          </a:schemeClr>
        </a:buClr>
        <a:buSzPct val="100000"/>
        <a:buFont typeface="Verdana"/>
        <a:buChar char="◦"/>
        <a:defRPr kumimoji="0" sz="1700" kern="1200" baseline="0">
          <a:solidFill>
            <a:schemeClr val="tx1"/>
          </a:solidFill>
          <a:latin typeface="+mn-lt"/>
          <a:ea typeface="+mn-ea"/>
          <a:cs typeface="+mn-cs"/>
        </a:defRPr>
      </a:lvl6pPr>
      <a:lvl7pPr marL="1700784" indent="-182880" algn="l" rtl="0" eaLnBrk="1" latinLnBrk="0" hangingPunct="1">
        <a:spcBef>
          <a:spcPts val="255"/>
        </a:spcBef>
        <a:buClr>
          <a:schemeClr val="accent3">
            <a:tint val="85000"/>
            <a:satMod val="275000"/>
          </a:schemeClr>
        </a:buClr>
        <a:buSzPct val="100000"/>
        <a:buFont typeface="Wingdings 2"/>
        <a:buChar char=""/>
        <a:defRPr kumimoji="0" sz="1500" kern="1200">
          <a:solidFill>
            <a:schemeClr val="tx1"/>
          </a:solidFill>
          <a:latin typeface="+mn-lt"/>
          <a:ea typeface="+mn-ea"/>
          <a:cs typeface="+mn-cs"/>
        </a:defRPr>
      </a:lvl7pPr>
      <a:lvl8pPr marL="1920240" indent="-182880" algn="l" rtl="0" eaLnBrk="1" latinLnBrk="0" hangingPunct="1">
        <a:spcBef>
          <a:spcPts val="257"/>
        </a:spcBef>
        <a:buClr>
          <a:schemeClr val="accent3">
            <a:tint val="85000"/>
            <a:satMod val="275000"/>
          </a:schemeClr>
        </a:buClr>
        <a:buSzPct val="100000"/>
        <a:buFont typeface="Verdana"/>
        <a:buChar char="◦"/>
        <a:defRPr kumimoji="0" sz="1500" kern="1200" baseline="0">
          <a:solidFill>
            <a:schemeClr val="tx1"/>
          </a:solidFill>
          <a:latin typeface="+mn-lt"/>
          <a:ea typeface="+mn-ea"/>
          <a:cs typeface="+mn-cs"/>
        </a:defRPr>
      </a:lvl8pPr>
      <a:lvl9pPr marL="2148840" indent="-182880" algn="l" rtl="0" eaLnBrk="1" latinLnBrk="0" hangingPunct="1">
        <a:spcBef>
          <a:spcPts val="255"/>
        </a:spcBef>
        <a:buClr>
          <a:schemeClr val="accent3">
            <a:tint val="85000"/>
            <a:satMod val="275000"/>
          </a:schemeClr>
        </a:buClr>
        <a:buSzPct val="100000"/>
        <a:buFont typeface="Wingdings 2"/>
        <a:buChar char=""/>
        <a:defRPr kumimoji="0" sz="15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722376" y="1142984"/>
            <a:ext cx="7772400" cy="4929222"/>
          </a:xfrm>
        </p:spPr>
        <p:txBody>
          <a:bodyPr>
            <a:normAutofit/>
          </a:bodyPr>
          <a:lstStyle/>
          <a:p>
            <a:pPr algn="ctr"/>
            <a:r>
              <a:rPr lang="en-US" sz="3600" dirty="0" smtClean="0">
                <a:latin typeface="Times New Roman" pitchFamily="18" charset="0"/>
                <a:cs typeface="Times New Roman" pitchFamily="18" charset="0"/>
              </a:rPr>
              <a:t/>
            </a:r>
            <a:br>
              <a:rPr lang="en-US" sz="3600" dirty="0" smtClean="0">
                <a:latin typeface="Times New Roman" pitchFamily="18" charset="0"/>
                <a:cs typeface="Times New Roman" pitchFamily="18" charset="0"/>
              </a:rPr>
            </a:br>
            <a:r>
              <a:rPr lang="en-US" sz="3600" dirty="0" smtClean="0">
                <a:latin typeface="Times New Roman" pitchFamily="18" charset="0"/>
                <a:cs typeface="Times New Roman" pitchFamily="18" charset="0"/>
              </a:rPr>
              <a:t/>
            </a:r>
            <a:br>
              <a:rPr lang="en-US" sz="3600" dirty="0" smtClean="0">
                <a:latin typeface="Times New Roman" pitchFamily="18" charset="0"/>
                <a:cs typeface="Times New Roman" pitchFamily="18" charset="0"/>
              </a:rPr>
            </a:br>
            <a:r>
              <a:rPr lang="uz-Latn-UZ" sz="3600" dirty="0" smtClean="0">
                <a:effectLst/>
                <a:latin typeface="Times New Roman" pitchFamily="18" charset="0"/>
                <a:cs typeface="Times New Roman" pitchFamily="18" charset="0"/>
              </a:rPr>
              <a:t>11- Mavzu:  Suv havzalariga ifloslovchi modda oqizishdan keladigan ziyonni aniqlash  (sanitar-toksikologik me’yorlarga mosligi).</a:t>
            </a:r>
            <a:r>
              <a:rPr lang="ru-RU" sz="3600" b="0" dirty="0" smtClean="0">
                <a:effectLst/>
                <a:latin typeface="Times New Roman" pitchFamily="18" charset="0"/>
                <a:cs typeface="Times New Roman" pitchFamily="18" charset="0"/>
              </a:rPr>
              <a:t/>
            </a:r>
            <a:br>
              <a:rPr lang="ru-RU" sz="3600" b="0" dirty="0" smtClean="0">
                <a:effectLst/>
                <a:latin typeface="Times New Roman" pitchFamily="18" charset="0"/>
                <a:cs typeface="Times New Roman" pitchFamily="18" charset="0"/>
              </a:rPr>
            </a:br>
            <a:r>
              <a:rPr lang="uz-Latn-UZ" dirty="0" smtClean="0"/>
              <a:t> </a:t>
            </a:r>
            <a:r>
              <a:rPr lang="ru-RU" dirty="0" smtClean="0"/>
              <a:t/>
            </a:r>
            <a:br>
              <a:rPr lang="ru-RU" dirty="0" smtClean="0"/>
            </a:br>
            <a:endParaRPr lang="ru-RU" dirty="0"/>
          </a:p>
        </p:txBody>
      </p:sp>
      <p:sp>
        <p:nvSpPr>
          <p:cNvPr id="4" name="TextBox 3"/>
          <p:cNvSpPr txBox="1"/>
          <p:nvPr/>
        </p:nvSpPr>
        <p:spPr>
          <a:xfrm>
            <a:off x="1142976" y="5857892"/>
            <a:ext cx="2557110" cy="369332"/>
          </a:xfrm>
          <a:prstGeom prst="rect">
            <a:avLst/>
          </a:prstGeom>
          <a:noFill/>
        </p:spPr>
        <p:txBody>
          <a:bodyPr wrap="none" rtlCol="0">
            <a:spAutoFit/>
          </a:bodyPr>
          <a:lstStyle/>
          <a:p>
            <a:r>
              <a:rPr lang="en-US" dirty="0" err="1" smtClean="0">
                <a:latin typeface="Times New Roman" pitchFamily="18" charset="0"/>
                <a:cs typeface="Times New Roman" pitchFamily="18" charset="0"/>
              </a:rPr>
              <a:t>Ma`ruzachi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M.Xolmatov</a:t>
            </a:r>
            <a:endParaRPr lang="ru-RU"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071802" y="5643578"/>
            <a:ext cx="1714512" cy="391462"/>
          </a:xfrm>
        </p:spPr>
        <p:txBody>
          <a:bodyPr>
            <a:normAutofit/>
          </a:bodyPr>
          <a:lstStyle/>
          <a:p>
            <a:r>
              <a:rPr lang="en-US" sz="1200" dirty="0" smtClean="0">
                <a:latin typeface="Times New Roman" pitchFamily="18" charset="0"/>
                <a:cs typeface="Times New Roman" pitchFamily="18" charset="0"/>
              </a:rPr>
              <a:t>Xs.uz</a:t>
            </a:r>
            <a:endParaRPr lang="ru-RU" sz="1200" dirty="0">
              <a:latin typeface="Times New Roman" pitchFamily="18" charset="0"/>
              <a:cs typeface="Times New Roman" pitchFamily="18" charset="0"/>
            </a:endParaRPr>
          </a:p>
        </p:txBody>
      </p:sp>
      <p:pic>
        <p:nvPicPr>
          <p:cNvPr id="4" name="Содержимое 3" descr="Сувнинг ҳам тарозиси бор - Халқ сўзи"/>
          <p:cNvPicPr>
            <a:picLocks noGrp="1"/>
          </p:cNvPicPr>
          <p:nvPr>
            <p:ph idx="1"/>
          </p:nvPr>
        </p:nvPicPr>
        <p:blipFill>
          <a:blip r:embed="rId2"/>
          <a:srcRect/>
          <a:stretch>
            <a:fillRect/>
          </a:stretch>
        </p:blipFill>
        <p:spPr bwMode="auto">
          <a:xfrm>
            <a:off x="500034" y="530225"/>
            <a:ext cx="8215369" cy="5184791"/>
          </a:xfrm>
          <a:prstGeom prst="rect">
            <a:avLst/>
          </a:prstGeom>
          <a:noFill/>
          <a:ln w="9525">
            <a:noFill/>
            <a:miter lim="800000"/>
            <a:headEnd/>
            <a:tailEnd/>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p:txBody>
          <a:bodyPr/>
          <a:lstStyle/>
          <a:p>
            <a:pPr algn="just">
              <a:lnSpc>
                <a:spcPct val="150000"/>
              </a:lnSpc>
              <a:buNone/>
            </a:pPr>
            <a:r>
              <a:rPr lang="uz-Latn-UZ" b="1" i="1" dirty="0" smtClean="0"/>
              <a:t>	</a:t>
            </a:r>
            <a:r>
              <a:rPr lang="en-US" b="1" i="1" dirty="0" smtClean="0"/>
              <a:t>	</a:t>
            </a:r>
          </a:p>
          <a:p>
            <a:pPr algn="just">
              <a:lnSpc>
                <a:spcPct val="150000"/>
              </a:lnSpc>
              <a:buNone/>
            </a:pPr>
            <a:r>
              <a:rPr lang="en-US" b="1" i="1" dirty="0" smtClean="0">
                <a:latin typeface="Times New Roman" pitchFamily="18" charset="0"/>
                <a:cs typeface="Times New Roman" pitchFamily="18" charset="0"/>
              </a:rPr>
              <a:t>		</a:t>
            </a:r>
            <a:r>
              <a:rPr lang="uz-Latn-UZ" b="1" i="1" dirty="0" smtClean="0">
                <a:latin typeface="Times New Roman" pitchFamily="18" charset="0"/>
                <a:cs typeface="Times New Roman" pitchFamily="18" charset="0"/>
              </a:rPr>
              <a:t>Yer kurrasida suvlardan iborat bo’lgan qobiq, </a:t>
            </a:r>
            <a:r>
              <a:rPr lang="uz-Latn-UZ" b="1" i="1" u="sng" dirty="0" smtClean="0">
                <a:latin typeface="Times New Roman" pitchFamily="18" charset="0"/>
                <a:cs typeface="Times New Roman" pitchFamily="18" charset="0"/>
              </a:rPr>
              <a:t>gidrosfera</a:t>
            </a:r>
            <a:r>
              <a:rPr lang="uz-Latn-UZ" b="1" i="1" dirty="0" smtClean="0">
                <a:latin typeface="Times New Roman" pitchFamily="18" charset="0"/>
                <a:cs typeface="Times New Roman" pitchFamily="18" charset="0"/>
              </a:rPr>
              <a:t> deb ataladi</a:t>
            </a:r>
            <a:r>
              <a:rPr lang="uz-Latn-UZ" dirty="0" smtClean="0">
                <a:latin typeface="Times New Roman" pitchFamily="18" charset="0"/>
                <a:cs typeface="Times New Roman" pitchFamily="18" charset="0"/>
              </a:rPr>
              <a:t>. Unga biosferadagi barcha suvlar-okean, dengiz, ko’l, daryo, muzliklar, yer osti suvlari va atmosfera xavosi tarkibidagi suv bug’lari kiradi. </a:t>
            </a:r>
            <a:endParaRPr lang="ru-RU" dirty="0" smtClean="0">
              <a:latin typeface="Times New Roman" pitchFamily="18" charset="0"/>
              <a:cs typeface="Times New Roman" pitchFamily="18" charset="0"/>
            </a:endParaRPr>
          </a:p>
          <a:p>
            <a:endParaRPr lang="ru-RU"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502920" y="530352"/>
            <a:ext cx="8183880" cy="4970350"/>
          </a:xfrm>
        </p:spPr>
        <p:txBody>
          <a:bodyPr>
            <a:normAutofit fontScale="92500" lnSpcReduction="20000"/>
          </a:bodyPr>
          <a:lstStyle/>
          <a:p>
            <a:pPr algn="just">
              <a:lnSpc>
                <a:spcPct val="150000"/>
              </a:lnSpc>
              <a:buNone/>
            </a:pPr>
            <a:r>
              <a:rPr lang="uz-Latn-UZ" b="1" i="1" dirty="0" smtClean="0"/>
              <a:t>	</a:t>
            </a:r>
            <a:r>
              <a:rPr lang="en-US" b="1" i="1" dirty="0" smtClean="0"/>
              <a:t>	</a:t>
            </a:r>
            <a:r>
              <a:rPr lang="uz-Latn-UZ" b="1" i="1" dirty="0" smtClean="0">
                <a:latin typeface="Times New Roman" pitchFamily="18" charset="0"/>
                <a:cs typeface="Times New Roman" pitchFamily="18" charset="0"/>
              </a:rPr>
              <a:t>«Biz  tiriklikni suvda yaratdik», deyiladi Qur`oni Karimda</a:t>
            </a:r>
            <a:r>
              <a:rPr lang="uz-Latn-UZ" dirty="0" smtClean="0">
                <a:latin typeface="Times New Roman" pitchFamily="18" charset="0"/>
                <a:cs typeface="Times New Roman" pitchFamily="18" charset="0"/>
              </a:rPr>
              <a:t>. Darxaqiqat, suvsiz Hayot yo’q! Suv kundalik  hayotimizning barcha soxalarida qo’llanilishi bilan boshqa tabiiy resurslaridan tubdan farq qiladi. Ko’mir, neft, gaz va boshqa yoqilg’ilar biri ikkinchisining o’rnini bosishi mumkin, yoki issiqlik energiyasi, elektr energiyasi, atom energiyasi va Quyosh energiyasidan foydalanish mumkin. Ammo kundalik hayotimizda suvning o’rnini bosadigan boshqa tabiiy resurs yo’q. </a:t>
            </a:r>
            <a:endParaRPr lang="ru-RU" dirty="0" smtClean="0">
              <a:latin typeface="Times New Roman" pitchFamily="18" charset="0"/>
              <a:cs typeface="Times New Roman" pitchFamily="18" charset="0"/>
            </a:endParaRPr>
          </a:p>
          <a:p>
            <a:pPr>
              <a:buNone/>
            </a:pPr>
            <a:endParaRPr lang="ru-RU" dirty="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214678" y="5643578"/>
            <a:ext cx="1500198" cy="357190"/>
          </a:xfrm>
        </p:spPr>
        <p:txBody>
          <a:bodyPr>
            <a:normAutofit fontScale="90000"/>
          </a:bodyPr>
          <a:lstStyle/>
          <a:p>
            <a:r>
              <a:rPr lang="en-US" sz="1800" dirty="0" smtClean="0">
                <a:latin typeface="Times New Roman" pitchFamily="18" charset="0"/>
                <a:cs typeface="Times New Roman" pitchFamily="18" charset="0"/>
              </a:rPr>
              <a:t>Meros.uz</a:t>
            </a:r>
            <a:endParaRPr lang="ru-RU" sz="1800" dirty="0">
              <a:latin typeface="Times New Roman" pitchFamily="18" charset="0"/>
              <a:cs typeface="Times New Roman" pitchFamily="18" charset="0"/>
            </a:endParaRPr>
          </a:p>
        </p:txBody>
      </p:sp>
      <p:pic>
        <p:nvPicPr>
          <p:cNvPr id="4" name="Содержимое 3" descr="Чорвоқ сув омбори"/>
          <p:cNvPicPr>
            <a:picLocks noGrp="1"/>
          </p:cNvPicPr>
          <p:nvPr>
            <p:ph idx="1"/>
          </p:nvPr>
        </p:nvPicPr>
        <p:blipFill>
          <a:blip r:embed="rId2"/>
          <a:srcRect/>
          <a:stretch>
            <a:fillRect/>
          </a:stretch>
        </p:blipFill>
        <p:spPr bwMode="auto">
          <a:xfrm>
            <a:off x="714348" y="530225"/>
            <a:ext cx="7929617" cy="5113353"/>
          </a:xfrm>
          <a:prstGeom prst="rect">
            <a:avLst/>
          </a:prstGeom>
          <a:noFill/>
          <a:ln w="9525">
            <a:noFill/>
            <a:miter lim="800000"/>
            <a:headEnd/>
            <a:tailEnd/>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502920" y="530352"/>
            <a:ext cx="8183880" cy="5041788"/>
          </a:xfrm>
        </p:spPr>
        <p:txBody>
          <a:bodyPr>
            <a:normAutofit fontScale="92500" lnSpcReduction="20000"/>
          </a:bodyPr>
          <a:lstStyle/>
          <a:p>
            <a:pPr algn="just">
              <a:lnSpc>
                <a:spcPct val="150000"/>
              </a:lnSpc>
              <a:buNone/>
            </a:pPr>
            <a:r>
              <a:rPr lang="en-US" dirty="0" smtClean="0">
                <a:latin typeface="Times New Roman" pitchFamily="18" charset="0"/>
                <a:cs typeface="Times New Roman" pitchFamily="18" charset="0"/>
              </a:rPr>
              <a:t>		</a:t>
            </a:r>
            <a:r>
              <a:rPr lang="uz-Latn-UZ" dirty="0" smtClean="0">
                <a:latin typeface="Times New Roman" pitchFamily="18" charset="0"/>
                <a:cs typeface="Times New Roman" pitchFamily="18" charset="0"/>
              </a:rPr>
              <a:t>Bir kishi o’rtacha bir sutkada shaxsiy gigiyena va maishiy kommunal zaruriyatlari uchun 150-450 litr suv ishlatadi. Ammo bu ko’rsatkich xizmat turiga va yaratilgan shart-sharoitlarga bog’liqdir. Agar suv quvurlari va kanalizatsiya quvurlari mavjud bo’lmasa, unda 30-50 litr suv sarflanadi. Agar suv quvurlari va kanalizatsiya quvurlari mavjud bo’lsa, 180-230 litr suv sarflanadi. Markaziy isitish tizimida esa, bir kishi uchun sutkasida 275- 400 litr suv sarflanadi. </a:t>
            </a:r>
            <a:endParaRPr lang="ru-RU" dirty="0" smtClean="0">
              <a:latin typeface="Times New Roman" pitchFamily="18" charset="0"/>
              <a:cs typeface="Times New Roman" pitchFamily="18" charset="0"/>
            </a:endParaRPr>
          </a:p>
          <a:p>
            <a:pPr>
              <a:buNone/>
            </a:pPr>
            <a:endParaRPr lang="ru-RU" dirty="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571472" y="571480"/>
            <a:ext cx="8183880" cy="5286412"/>
          </a:xfrm>
        </p:spPr>
        <p:txBody>
          <a:bodyPr>
            <a:normAutofit fontScale="92500"/>
          </a:bodyPr>
          <a:lstStyle/>
          <a:p>
            <a:pPr algn="just">
              <a:lnSpc>
                <a:spcPct val="160000"/>
              </a:lnSpc>
              <a:buNone/>
            </a:pPr>
            <a:r>
              <a:rPr lang="en-US" dirty="0" smtClean="0">
                <a:latin typeface="Times New Roman" pitchFamily="18" charset="0"/>
                <a:cs typeface="Times New Roman" pitchFamily="18" charset="0"/>
              </a:rPr>
              <a:t>		</a:t>
            </a:r>
            <a:r>
              <a:rPr lang="uz-Latn-UZ" dirty="0" smtClean="0">
                <a:latin typeface="Times New Roman" pitchFamily="18" charset="0"/>
                <a:cs typeface="Times New Roman" pitchFamily="18" charset="0"/>
              </a:rPr>
              <a:t>Rivojlangan  mamlakatlarda bir kishi uchun bir sutkada o’rtacha 500-600 litr suv sarflanadi. Ammo rivojlanayotgan mamlakatlarda esa bu ko’rsatgich  2-3 marotaba kichik bo’lib, 200-250 litr suv sarflanadi.</a:t>
            </a:r>
            <a:endParaRPr lang="ru-RU" dirty="0" smtClean="0">
              <a:latin typeface="Times New Roman" pitchFamily="18" charset="0"/>
              <a:cs typeface="Times New Roman" pitchFamily="18" charset="0"/>
            </a:endParaRPr>
          </a:p>
          <a:p>
            <a:pPr algn="just">
              <a:lnSpc>
                <a:spcPct val="160000"/>
              </a:lnSpc>
              <a:buNone/>
            </a:pPr>
            <a:r>
              <a:rPr lang="en-US" dirty="0" smtClean="0">
                <a:latin typeface="Times New Roman" pitchFamily="18" charset="0"/>
                <a:cs typeface="Times New Roman" pitchFamily="18" charset="0"/>
              </a:rPr>
              <a:t>		</a:t>
            </a:r>
            <a:r>
              <a:rPr lang="uz-Latn-UZ" dirty="0" smtClean="0">
                <a:latin typeface="Times New Roman" pitchFamily="18" charset="0"/>
                <a:cs typeface="Times New Roman" pitchFamily="18" charset="0"/>
              </a:rPr>
              <a:t>Maishiy xo’jalik ehtiyojlari uchun bir kishiga bir sutkada shaxarlarda  150 litr suv (bir yilda 55m</a:t>
            </a:r>
            <a:r>
              <a:rPr lang="uz-Latn-UZ" baseline="30000" dirty="0" smtClean="0">
                <a:latin typeface="Times New Roman" pitchFamily="18" charset="0"/>
                <a:cs typeface="Times New Roman" pitchFamily="18" charset="0"/>
              </a:rPr>
              <a:t>3 </a:t>
            </a:r>
            <a:r>
              <a:rPr lang="uz-Latn-UZ" dirty="0" smtClean="0">
                <a:latin typeface="Times New Roman" pitchFamily="18" charset="0"/>
                <a:cs typeface="Times New Roman" pitchFamily="18" charset="0"/>
              </a:rPr>
              <a:t>suv), qishloq joylarida esa, 50 litr suv (bir yilda 18-20m</a:t>
            </a:r>
            <a:r>
              <a:rPr lang="uz-Latn-UZ" baseline="30000" dirty="0" smtClean="0">
                <a:latin typeface="Times New Roman" pitchFamily="18" charset="0"/>
                <a:cs typeface="Times New Roman" pitchFamily="18" charset="0"/>
              </a:rPr>
              <a:t>3 </a:t>
            </a:r>
            <a:r>
              <a:rPr lang="uz-Latn-UZ" dirty="0" smtClean="0">
                <a:latin typeface="Times New Roman" pitchFamily="18" charset="0"/>
                <a:cs typeface="Times New Roman" pitchFamily="18" charset="0"/>
              </a:rPr>
              <a:t> suv) sarflanadi.</a:t>
            </a:r>
            <a:endParaRPr lang="ru-RU" dirty="0" smtClean="0">
              <a:latin typeface="Times New Roman" pitchFamily="18" charset="0"/>
              <a:cs typeface="Times New Roman" pitchFamily="18" charset="0"/>
            </a:endParaRPr>
          </a:p>
          <a:p>
            <a:endParaRPr lang="ru-RU"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857620" y="5357826"/>
            <a:ext cx="2000264" cy="357190"/>
          </a:xfrm>
        </p:spPr>
        <p:txBody>
          <a:bodyPr>
            <a:normAutofit/>
          </a:bodyPr>
          <a:lstStyle/>
          <a:p>
            <a:r>
              <a:rPr lang="en-US" sz="1000" dirty="0" smtClean="0">
                <a:effectLst/>
                <a:latin typeface="Times New Roman" pitchFamily="18" charset="0"/>
                <a:cs typeface="Times New Roman" pitchFamily="18" charset="0"/>
              </a:rPr>
              <a:t>WATER2YOU.RU</a:t>
            </a:r>
            <a:endParaRPr lang="ru-RU" sz="1000" dirty="0">
              <a:effectLst/>
              <a:latin typeface="Times New Roman" pitchFamily="18" charset="0"/>
              <a:cs typeface="Times New Roman" pitchFamily="18" charset="0"/>
            </a:endParaRPr>
          </a:p>
        </p:txBody>
      </p:sp>
      <p:pic>
        <p:nvPicPr>
          <p:cNvPr id="4" name="Содержимое 3" descr="Промышленная водоподготовка и водоочистка | компания «Waterman»"/>
          <p:cNvPicPr>
            <a:picLocks noGrp="1"/>
          </p:cNvPicPr>
          <p:nvPr>
            <p:ph idx="1"/>
          </p:nvPr>
        </p:nvPicPr>
        <p:blipFill>
          <a:blip r:embed="rId2"/>
          <a:srcRect/>
          <a:stretch>
            <a:fillRect/>
          </a:stretch>
        </p:blipFill>
        <p:spPr bwMode="auto">
          <a:xfrm>
            <a:off x="1071538" y="1214422"/>
            <a:ext cx="6858048" cy="4214842"/>
          </a:xfrm>
          <a:prstGeom prst="rect">
            <a:avLst/>
          </a:prstGeom>
          <a:noFill/>
          <a:ln w="9525">
            <a:noFill/>
            <a:miter lim="800000"/>
            <a:headEnd/>
            <a:tailEnd/>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502920" y="530352"/>
            <a:ext cx="8183880" cy="5113226"/>
          </a:xfrm>
        </p:spPr>
        <p:txBody>
          <a:bodyPr>
            <a:normAutofit fontScale="92500" lnSpcReduction="20000"/>
          </a:bodyPr>
          <a:lstStyle/>
          <a:p>
            <a:pPr algn="just">
              <a:lnSpc>
                <a:spcPct val="150000"/>
              </a:lnSpc>
              <a:buNone/>
            </a:pPr>
            <a:r>
              <a:rPr lang="en-US" dirty="0" smtClean="0">
                <a:latin typeface="Times New Roman" pitchFamily="18" charset="0"/>
                <a:cs typeface="Times New Roman" pitchFamily="18" charset="0"/>
              </a:rPr>
              <a:t>		</a:t>
            </a:r>
            <a:r>
              <a:rPr lang="uz-Latn-UZ" dirty="0" smtClean="0">
                <a:latin typeface="Times New Roman" pitchFamily="18" charset="0"/>
                <a:cs typeface="Times New Roman" pitchFamily="18" charset="0"/>
              </a:rPr>
              <a:t>Respublikamiz xududidan oqib o’tadigan suvlar 4,8 mln gektar yerlarni o’zlashtirib, ularni sug’orishga kifoyadir. Ammo xozirgi paytda 4,4 mln gektar yerlar o’zlashtirilgan bo’lib, suvdan foydalanish koeffitsenti 95-98 % ni tashkil etmoqda. Shuning uchun respublikamizda ichimlik suviga va sug’orishga yaroqli bo’lgan suvlarga ehtiyoj nixoyatda oshib bormoqda. Suv tanqisligi, chiqindi suvlarni tozalash va ulardan qayta foydalanish muammolari vujudga kelmoqda. </a:t>
            </a:r>
            <a:endParaRPr lang="ru-RU" dirty="0" smtClean="0">
              <a:latin typeface="Times New Roman" pitchFamily="18" charset="0"/>
              <a:cs typeface="Times New Roman" pitchFamily="18" charset="0"/>
            </a:endParaRPr>
          </a:p>
          <a:p>
            <a:endParaRPr lang="ru-RU"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p:txBody>
          <a:bodyPr/>
          <a:lstStyle/>
          <a:p>
            <a:pPr algn="just">
              <a:lnSpc>
                <a:spcPct val="150000"/>
              </a:lnSpc>
              <a:buNone/>
            </a:pPr>
            <a:r>
              <a:rPr lang="en-US" sz="3600" b="1" i="1" dirty="0" smtClean="0">
                <a:latin typeface="Times New Roman" pitchFamily="18" charset="0"/>
                <a:cs typeface="Times New Roman" pitchFamily="18" charset="0"/>
              </a:rPr>
              <a:t>		</a:t>
            </a:r>
            <a:r>
              <a:rPr lang="uz-Latn-UZ" sz="3600" b="1" i="1" dirty="0" smtClean="0">
                <a:latin typeface="Times New Roman" pitchFamily="18" charset="0"/>
                <a:cs typeface="Times New Roman" pitchFamily="18" charset="0"/>
              </a:rPr>
              <a:t>Ishlab chiqarilgan bitta mahsulot birligiga sarflangan suv miqdorini </a:t>
            </a:r>
            <a:r>
              <a:rPr lang="uz-Latn-UZ" sz="3600" b="1" i="1" u="sng" dirty="0" smtClean="0">
                <a:latin typeface="Times New Roman" pitchFamily="18" charset="0"/>
                <a:cs typeface="Times New Roman" pitchFamily="18" charset="0"/>
              </a:rPr>
              <a:t>suv sarflash koeffitsenti </a:t>
            </a:r>
            <a:r>
              <a:rPr lang="uz-Latn-UZ" sz="3600" b="1" i="1" dirty="0" smtClean="0">
                <a:latin typeface="Times New Roman" pitchFamily="18" charset="0"/>
                <a:cs typeface="Times New Roman" pitchFamily="18" charset="0"/>
              </a:rPr>
              <a:t>deb ataladi</a:t>
            </a:r>
            <a:r>
              <a:rPr lang="uz-Latn-UZ" sz="3600" dirty="0" smtClean="0">
                <a:latin typeface="Times New Roman" pitchFamily="18" charset="0"/>
                <a:cs typeface="Times New Roman" pitchFamily="18" charset="0"/>
              </a:rPr>
              <a:t> va </a:t>
            </a:r>
            <a:r>
              <a:rPr lang="uz-Latn-UZ" sz="3600" b="1" dirty="0" smtClean="0">
                <a:latin typeface="Times New Roman" pitchFamily="18" charset="0"/>
                <a:cs typeface="Times New Roman" pitchFamily="18" charset="0"/>
              </a:rPr>
              <a:t>m</a:t>
            </a:r>
            <a:r>
              <a:rPr lang="uz-Latn-UZ" sz="3600" b="1" baseline="30000" dirty="0" smtClean="0">
                <a:latin typeface="Times New Roman" pitchFamily="18" charset="0"/>
                <a:cs typeface="Times New Roman" pitchFamily="18" charset="0"/>
              </a:rPr>
              <a:t>3</a:t>
            </a:r>
            <a:r>
              <a:rPr lang="uz-Latn-UZ" sz="3600" b="1" dirty="0" smtClean="0">
                <a:latin typeface="Times New Roman" pitchFamily="18" charset="0"/>
                <a:cs typeface="Times New Roman" pitchFamily="18" charset="0"/>
              </a:rPr>
              <a:t>/t</a:t>
            </a:r>
            <a:r>
              <a:rPr lang="uz-Latn-UZ" sz="3600" dirty="0" smtClean="0">
                <a:latin typeface="Times New Roman" pitchFamily="18" charset="0"/>
                <a:cs typeface="Times New Roman" pitchFamily="18" charset="0"/>
              </a:rPr>
              <a:t> o’lchov birligida o’lchanadi.</a:t>
            </a:r>
            <a:endParaRPr lang="ru-RU" sz="3600" dirty="0" smtClean="0">
              <a:latin typeface="Times New Roman" pitchFamily="18" charset="0"/>
              <a:cs typeface="Times New Roman" pitchFamily="18" charset="0"/>
            </a:endParaRPr>
          </a:p>
          <a:p>
            <a:endParaRPr lang="ru-RU"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502920" y="530352"/>
            <a:ext cx="8183880" cy="5113226"/>
          </a:xfrm>
        </p:spPr>
        <p:txBody>
          <a:bodyPr>
            <a:normAutofit lnSpcReduction="10000"/>
          </a:bodyPr>
          <a:lstStyle/>
          <a:p>
            <a:pPr algn="just">
              <a:lnSpc>
                <a:spcPct val="150000"/>
              </a:lnSpc>
              <a:buNone/>
            </a:pPr>
            <a:r>
              <a:rPr lang="uz-Latn-UZ" dirty="0" smtClean="0"/>
              <a:t> </a:t>
            </a:r>
            <a:r>
              <a:rPr lang="en-US" dirty="0" smtClean="0"/>
              <a:t>		</a:t>
            </a:r>
            <a:r>
              <a:rPr lang="uz-Latn-UZ" dirty="0" smtClean="0"/>
              <a:t>Kimyo sanoatida suv xom-ashyo va reagent, isituvchi va sovutuvchi, erituvchi, katalizator, xom-ashyolarni texnologik jarayoniga tayyorlab beruvchi modda sifatida qo’llaniladi.</a:t>
            </a:r>
            <a:endParaRPr lang="ru-RU" dirty="0" smtClean="0"/>
          </a:p>
          <a:p>
            <a:pPr algn="just">
              <a:lnSpc>
                <a:spcPct val="150000"/>
              </a:lnSpc>
              <a:buNone/>
            </a:pPr>
            <a:r>
              <a:rPr lang="uz-Latn-UZ" dirty="0" smtClean="0"/>
              <a:t>     Kimyo sanoati suvni eng ko’p sarflaydi, shuning uchun bunday korxonalar suv manbaiga yaqin joylarga quriladi. </a:t>
            </a:r>
            <a:endParaRPr lang="ru-RU" dirty="0" smtClean="0"/>
          </a:p>
          <a:p>
            <a:endParaRPr lang="ru-RU"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Содержимое 3" descr="Очистка воды от нефтепродуктов: способы очищения стоков"/>
          <p:cNvPicPr>
            <a:picLocks noGrp="1"/>
          </p:cNvPicPr>
          <p:nvPr>
            <p:ph idx="1"/>
          </p:nvPr>
        </p:nvPicPr>
        <p:blipFill>
          <a:blip r:embed="rId2"/>
          <a:srcRect/>
          <a:stretch>
            <a:fillRect/>
          </a:stretch>
        </p:blipFill>
        <p:spPr bwMode="auto">
          <a:xfrm>
            <a:off x="928662" y="746125"/>
            <a:ext cx="7215238" cy="4752975"/>
          </a:xfrm>
          <a:prstGeom prst="rect">
            <a:avLst/>
          </a:prstGeom>
          <a:noFill/>
          <a:ln w="9525">
            <a:noFill/>
            <a:miter lim="800000"/>
            <a:headEnd/>
            <a:tailEnd/>
          </a:ln>
        </p:spPr>
      </p:pic>
      <p:sp>
        <p:nvSpPr>
          <p:cNvPr id="5" name="TextBox 4"/>
          <p:cNvSpPr txBox="1"/>
          <p:nvPr/>
        </p:nvSpPr>
        <p:spPr>
          <a:xfrm>
            <a:off x="3214678" y="6000768"/>
            <a:ext cx="1530547" cy="369332"/>
          </a:xfrm>
          <a:prstGeom prst="rect">
            <a:avLst/>
          </a:prstGeom>
          <a:noFill/>
        </p:spPr>
        <p:txBody>
          <a:bodyPr wrap="none" rtlCol="0">
            <a:spAutoFit/>
          </a:bodyPr>
          <a:lstStyle/>
          <a:p>
            <a:r>
              <a:rPr lang="en-US" dirty="0" smtClean="0"/>
              <a:t>NEFTOK.RU</a:t>
            </a:r>
            <a:endParaRPr lang="ru-RU"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143240" y="5572140"/>
            <a:ext cx="1428760" cy="285752"/>
          </a:xfrm>
        </p:spPr>
        <p:txBody>
          <a:bodyPr>
            <a:normAutofit/>
          </a:bodyPr>
          <a:lstStyle/>
          <a:p>
            <a:r>
              <a:rPr lang="en-US" sz="1200" dirty="0" smtClean="0">
                <a:latin typeface="Times New Roman" pitchFamily="18" charset="0"/>
                <a:cs typeface="Times New Roman" pitchFamily="18" charset="0"/>
              </a:rPr>
              <a:t>NASHKRAJ.IFO</a:t>
            </a:r>
            <a:endParaRPr lang="ru-RU" sz="1200" dirty="0">
              <a:latin typeface="Times New Roman" pitchFamily="18" charset="0"/>
              <a:cs typeface="Times New Roman" pitchFamily="18" charset="0"/>
            </a:endParaRPr>
          </a:p>
        </p:txBody>
      </p:sp>
      <p:pic>
        <p:nvPicPr>
          <p:cNvPr id="4" name="Содержимое 3" descr="В России может появиться налог на грязные стоки"/>
          <p:cNvPicPr>
            <a:picLocks noGrp="1"/>
          </p:cNvPicPr>
          <p:nvPr>
            <p:ph idx="1"/>
          </p:nvPr>
        </p:nvPicPr>
        <p:blipFill>
          <a:blip r:embed="rId2"/>
          <a:srcRect/>
          <a:stretch>
            <a:fillRect/>
          </a:stretch>
        </p:blipFill>
        <p:spPr bwMode="auto">
          <a:xfrm>
            <a:off x="642910" y="530225"/>
            <a:ext cx="7643865" cy="4970477"/>
          </a:xfrm>
          <a:prstGeom prst="rect">
            <a:avLst/>
          </a:prstGeom>
          <a:noFill/>
          <a:ln w="9525">
            <a:noFill/>
            <a:miter lim="800000"/>
            <a:headEnd/>
            <a:tailEnd/>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502920" y="530352"/>
            <a:ext cx="8183880" cy="5256102"/>
          </a:xfrm>
        </p:spPr>
        <p:txBody>
          <a:bodyPr>
            <a:normAutofit fontScale="85000" lnSpcReduction="10000"/>
          </a:bodyPr>
          <a:lstStyle/>
          <a:p>
            <a:pPr algn="just">
              <a:lnSpc>
                <a:spcPct val="160000"/>
              </a:lnSpc>
              <a:buNone/>
            </a:pPr>
            <a:r>
              <a:rPr lang="uz-Latn-UZ" dirty="0" smtClean="0"/>
              <a:t> </a:t>
            </a:r>
            <a:r>
              <a:rPr lang="en-US" dirty="0" smtClean="0"/>
              <a:t>		</a:t>
            </a:r>
            <a:r>
              <a:rPr lang="uz-Latn-UZ" dirty="0" smtClean="0">
                <a:latin typeface="Times New Roman" pitchFamily="18" charset="0"/>
                <a:cs typeface="Times New Roman" pitchFamily="18" charset="0"/>
              </a:rPr>
              <a:t>Shuni xam yodda tutish kerakki, suv yer yuzasining 70 % ni qoplaydi, uning umumiy xajmi 1345 mln. km</a:t>
            </a:r>
            <a:r>
              <a:rPr lang="uz-Latn-UZ" baseline="30000" dirty="0" smtClean="0">
                <a:latin typeface="Times New Roman" pitchFamily="18" charset="0"/>
                <a:cs typeface="Times New Roman" pitchFamily="18" charset="0"/>
              </a:rPr>
              <a:t>3</a:t>
            </a:r>
            <a:r>
              <a:rPr lang="uz-Latn-UZ" dirty="0" smtClean="0">
                <a:latin typeface="Times New Roman" pitchFamily="18" charset="0"/>
                <a:cs typeface="Times New Roman" pitchFamily="18" charset="0"/>
              </a:rPr>
              <a:t> bo’lib, chuchuk suv esa uning 2 % ni tashkil etadi xolos. Xozirgi paytda suv miqdorining atigi 12-15 % ishlatilib, ifloslangan xolda ochiq suv xavzalariga oqizilmoqda. Suvning iste`moli esa, xar 10 yilda 2 baravar ko’paymoqda. Demak, axolining chuchuk suvga bo’lgan ehtiyoji kundan-kunga oshib bormoqda. Xozirgi paytda dunyo axolisining 1/3 qismi ichimlik  suvi tanqisligiga uchragan. </a:t>
            </a:r>
            <a:endParaRPr lang="ru-RU" dirty="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502920" y="530352"/>
            <a:ext cx="8183880" cy="5256102"/>
          </a:xfrm>
        </p:spPr>
        <p:txBody>
          <a:bodyPr>
            <a:normAutofit/>
          </a:bodyPr>
          <a:lstStyle/>
          <a:p>
            <a:pPr algn="just">
              <a:buNone/>
            </a:pPr>
            <a:r>
              <a:rPr lang="en-US" b="1" i="1" dirty="0" smtClean="0">
                <a:latin typeface="Times New Roman" pitchFamily="18" charset="0"/>
                <a:cs typeface="Times New Roman" pitchFamily="18" charset="0"/>
              </a:rPr>
              <a:t>		</a:t>
            </a:r>
            <a:r>
              <a:rPr lang="uz-Latn-UZ" b="1" i="1" dirty="0" smtClean="0">
                <a:latin typeface="Times New Roman" pitchFamily="18" charset="0"/>
                <a:cs typeface="Times New Roman" pitchFamily="18" charset="0"/>
              </a:rPr>
              <a:t>Suvning ifloslanishi deganda</a:t>
            </a:r>
            <a:r>
              <a:rPr lang="en-US" b="1" i="1" dirty="0" smtClean="0">
                <a:latin typeface="Times New Roman" pitchFamily="18" charset="0"/>
                <a:cs typeface="Times New Roman" pitchFamily="18" charset="0"/>
              </a:rPr>
              <a:t> -</a:t>
            </a:r>
            <a:r>
              <a:rPr lang="uz-Latn-UZ" b="1" i="1" dirty="0" smtClean="0">
                <a:latin typeface="Times New Roman" pitchFamily="18" charset="0"/>
                <a:cs typeface="Times New Roman" pitchFamily="18" charset="0"/>
              </a:rPr>
              <a:t> </a:t>
            </a:r>
            <a:r>
              <a:rPr lang="uz-Latn-UZ" i="1" dirty="0" smtClean="0">
                <a:latin typeface="Times New Roman" pitchFamily="18" charset="0"/>
                <a:cs typeface="Times New Roman" pitchFamily="18" charset="0"/>
              </a:rPr>
              <a:t>sanoat korxonalari, maishiy kommunal xo’jaligi, chorvachilik va qishloq xo’jaligi korxonalaridan chiqariladigan chiqindilar, neft va moylovchi mahsulotlar, o’simlik va xayvonot qoldiqlarining suvga aralashuvi natijasida uning kimyoviy tarkibi, organoleptik xossalari (ta`mi, mazasi, xidi), fizik xossalari (suvning qattiqligi, sho’rlanish darajasi va b.)ning o’zgarishi tushuniladi</a:t>
            </a:r>
            <a:r>
              <a:rPr lang="uz-Latn-UZ" dirty="0" smtClean="0">
                <a:latin typeface="Times New Roman" pitchFamily="18" charset="0"/>
                <a:cs typeface="Times New Roman" pitchFamily="18" charset="0"/>
              </a:rPr>
              <a:t>.</a:t>
            </a:r>
            <a:endParaRPr lang="ru-RU" dirty="0" smtClean="0">
              <a:latin typeface="Times New Roman" pitchFamily="18" charset="0"/>
              <a:cs typeface="Times New Roman" pitchFamily="18" charset="0"/>
            </a:endParaRPr>
          </a:p>
          <a:p>
            <a:endParaRPr lang="ru-RU"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502920" y="530352"/>
            <a:ext cx="8183880" cy="5184664"/>
          </a:xfrm>
        </p:spPr>
        <p:txBody>
          <a:bodyPr>
            <a:normAutofit lnSpcReduction="10000"/>
          </a:bodyPr>
          <a:lstStyle/>
          <a:p>
            <a:pPr algn="just">
              <a:lnSpc>
                <a:spcPct val="150000"/>
              </a:lnSpc>
              <a:buNone/>
            </a:pPr>
            <a:r>
              <a:rPr lang="en-US" dirty="0" smtClean="0">
                <a:latin typeface="Times New Roman" pitchFamily="18" charset="0"/>
                <a:cs typeface="Times New Roman" pitchFamily="18" charset="0"/>
              </a:rPr>
              <a:t>		</a:t>
            </a:r>
            <a:r>
              <a:rPr lang="uz-Latn-UZ" dirty="0" smtClean="0">
                <a:latin typeface="Times New Roman" pitchFamily="18" charset="0"/>
                <a:cs typeface="Times New Roman" pitchFamily="18" charset="0"/>
              </a:rPr>
              <a:t>Iflos oqova suv tarkibida erigan moddalar kanserogen zaxarli  moddalar (margimush, sianid, xrom, kaliy, mis, qo’rg’oshin, simob va b.), radioaktiv elementlar (uran, tseziy, kobalt va b.), infektsiya tarqatuvchi bakteriyalar va muallaq moddalar bo’lishi mumkin. Bir litr oqova suv tarkibida bunday moddalarning miqdori 100-150 mg bo’lishi mumkin.    </a:t>
            </a:r>
            <a:endParaRPr lang="ru-RU" dirty="0">
              <a:latin typeface="Times New Roman" pitchFamily="18" charset="0"/>
              <a:cs typeface="Times New Roman" pitchFamily="18" charset="0"/>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pPr algn="ctr"/>
            <a:r>
              <a:rPr lang="en-US" sz="1000" dirty="0" smtClean="0">
                <a:effectLst/>
                <a:latin typeface="Times New Roman" pitchFamily="18" charset="0"/>
                <a:cs typeface="Times New Roman" pitchFamily="18" charset="0"/>
              </a:rPr>
              <a:t>VAGNER-URAL.RU</a:t>
            </a:r>
            <a:endParaRPr lang="ru-RU" sz="1000" dirty="0">
              <a:effectLst/>
              <a:latin typeface="Times New Roman" pitchFamily="18" charset="0"/>
              <a:cs typeface="Times New Roman" pitchFamily="18" charset="0"/>
            </a:endParaRPr>
          </a:p>
        </p:txBody>
      </p:sp>
      <p:pic>
        <p:nvPicPr>
          <p:cNvPr id="4" name="Содержимое 3" descr="Профессиональные фильтры для очистки воды: для чего нужны, а также  рекомендации по выбору"/>
          <p:cNvPicPr>
            <a:picLocks noGrp="1"/>
          </p:cNvPicPr>
          <p:nvPr>
            <p:ph idx="1"/>
          </p:nvPr>
        </p:nvPicPr>
        <p:blipFill>
          <a:blip r:embed="rId2"/>
          <a:srcRect/>
          <a:stretch>
            <a:fillRect/>
          </a:stretch>
        </p:blipFill>
        <p:spPr bwMode="auto">
          <a:xfrm>
            <a:off x="503238" y="500042"/>
            <a:ext cx="8183562" cy="5143535"/>
          </a:xfrm>
          <a:prstGeom prst="rect">
            <a:avLst/>
          </a:prstGeom>
          <a:noFill/>
          <a:ln w="9525">
            <a:noFill/>
            <a:miter lim="800000"/>
            <a:headEnd/>
            <a:tailEnd/>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502920" y="530352"/>
            <a:ext cx="8183880" cy="5327540"/>
          </a:xfrm>
        </p:spPr>
        <p:txBody>
          <a:bodyPr>
            <a:normAutofit fontScale="62500" lnSpcReduction="20000"/>
          </a:bodyPr>
          <a:lstStyle/>
          <a:p>
            <a:pPr algn="just">
              <a:lnSpc>
                <a:spcPct val="160000"/>
              </a:lnSpc>
              <a:buNone/>
            </a:pPr>
            <a:r>
              <a:rPr lang="en-US" b="1" i="1" dirty="0" smtClean="0">
                <a:latin typeface="Times New Roman" pitchFamily="18" charset="0"/>
                <a:cs typeface="Times New Roman" pitchFamily="18" charset="0"/>
              </a:rPr>
              <a:t>	</a:t>
            </a:r>
            <a:r>
              <a:rPr lang="uz-Latn-UZ" b="1" i="1" dirty="0" smtClean="0">
                <a:latin typeface="Times New Roman" pitchFamily="18" charset="0"/>
                <a:cs typeface="Times New Roman" pitchFamily="18" charset="0"/>
              </a:rPr>
              <a:t>Suvni tafsivlovchi kattaliklardan yana biri-bu suvning qattiqligidir.</a:t>
            </a:r>
            <a:endParaRPr lang="ru-RU" dirty="0" smtClean="0">
              <a:latin typeface="Times New Roman" pitchFamily="18" charset="0"/>
              <a:cs typeface="Times New Roman" pitchFamily="18" charset="0"/>
            </a:endParaRPr>
          </a:p>
          <a:p>
            <a:pPr algn="just">
              <a:lnSpc>
                <a:spcPct val="160000"/>
              </a:lnSpc>
              <a:buNone/>
            </a:pPr>
            <a:r>
              <a:rPr lang="uz-Latn-UZ" i="1" dirty="0" smtClean="0">
                <a:latin typeface="Times New Roman" pitchFamily="18" charset="0"/>
                <a:cs typeface="Times New Roman" pitchFamily="18" charset="0"/>
              </a:rPr>
              <a:t>     </a:t>
            </a:r>
            <a:r>
              <a:rPr lang="en-US" i="1" dirty="0" smtClean="0">
                <a:latin typeface="Times New Roman" pitchFamily="18" charset="0"/>
                <a:cs typeface="Times New Roman" pitchFamily="18" charset="0"/>
              </a:rPr>
              <a:t>	</a:t>
            </a:r>
            <a:r>
              <a:rPr lang="uz-Latn-UZ" i="1" dirty="0" smtClean="0">
                <a:latin typeface="Times New Roman" pitchFamily="18" charset="0"/>
                <a:cs typeface="Times New Roman" pitchFamily="18" charset="0"/>
              </a:rPr>
              <a:t>Suvning qattiqligi </a:t>
            </a:r>
            <a:r>
              <a:rPr lang="uz-Latn-UZ" i="1" u="sng" dirty="0" smtClean="0">
                <a:latin typeface="Times New Roman" pitchFamily="18" charset="0"/>
                <a:cs typeface="Times New Roman" pitchFamily="18" charset="0"/>
              </a:rPr>
              <a:t>vaqtincha, doimiy va umumiy qattiqliqlarga</a:t>
            </a:r>
            <a:r>
              <a:rPr lang="uz-Latn-UZ" i="1" dirty="0" smtClean="0">
                <a:latin typeface="Times New Roman" pitchFamily="18" charset="0"/>
                <a:cs typeface="Times New Roman" pitchFamily="18" charset="0"/>
              </a:rPr>
              <a:t> bo’linadi. </a:t>
            </a:r>
            <a:endParaRPr lang="ru-RU" dirty="0" smtClean="0">
              <a:latin typeface="Times New Roman" pitchFamily="18" charset="0"/>
              <a:cs typeface="Times New Roman" pitchFamily="18" charset="0"/>
            </a:endParaRPr>
          </a:p>
          <a:p>
            <a:pPr algn="just">
              <a:lnSpc>
                <a:spcPct val="160000"/>
              </a:lnSpc>
              <a:buNone/>
            </a:pPr>
            <a:r>
              <a:rPr lang="uz-Latn-UZ" dirty="0" smtClean="0">
                <a:latin typeface="Times New Roman" pitchFamily="18" charset="0"/>
                <a:cs typeface="Times New Roman" pitchFamily="18" charset="0"/>
              </a:rPr>
              <a:t>    </a:t>
            </a:r>
            <a:r>
              <a:rPr lang="en-US" dirty="0" smtClean="0">
                <a:latin typeface="Times New Roman" pitchFamily="18" charset="0"/>
                <a:cs typeface="Times New Roman" pitchFamily="18" charset="0"/>
              </a:rPr>
              <a:t>	</a:t>
            </a:r>
            <a:r>
              <a:rPr lang="uz-Latn-UZ" dirty="0" smtClean="0">
                <a:latin typeface="Times New Roman" pitchFamily="18" charset="0"/>
                <a:cs typeface="Times New Roman" pitchFamily="18" charset="0"/>
              </a:rPr>
              <a:t> Suvning vaqtinchalik qattiqligi suv tarkibida kaltsiy va magniy gidrokarbonatlar miqdori bilan belgilanadi, ular qaynatilganda erimaydigan karbonatlarga aylanadi va cho'kma xosil qiladi.</a:t>
            </a:r>
            <a:endParaRPr lang="en-US" dirty="0" smtClean="0">
              <a:latin typeface="Times New Roman" pitchFamily="18" charset="0"/>
              <a:cs typeface="Times New Roman" pitchFamily="18" charset="0"/>
            </a:endParaRPr>
          </a:p>
          <a:p>
            <a:pPr algn="just">
              <a:lnSpc>
                <a:spcPct val="160000"/>
              </a:lnSpc>
              <a:buNone/>
            </a:pPr>
            <a:endParaRPr lang="ru-RU" dirty="0" smtClean="0">
              <a:latin typeface="Times New Roman" pitchFamily="18" charset="0"/>
              <a:cs typeface="Times New Roman" pitchFamily="18" charset="0"/>
            </a:endParaRPr>
          </a:p>
          <a:p>
            <a:pPr algn="ctr">
              <a:lnSpc>
                <a:spcPct val="160000"/>
              </a:lnSpc>
              <a:buNone/>
            </a:pPr>
            <a:r>
              <a:rPr lang="uz-Latn-UZ" dirty="0" smtClean="0">
                <a:latin typeface="Times New Roman" pitchFamily="18" charset="0"/>
                <a:cs typeface="Times New Roman" pitchFamily="18" charset="0"/>
              </a:rPr>
              <a:t>Sa (NSO</a:t>
            </a:r>
            <a:r>
              <a:rPr lang="uz-Latn-UZ" baseline="-25000" dirty="0" smtClean="0">
                <a:latin typeface="Times New Roman" pitchFamily="18" charset="0"/>
                <a:cs typeface="Times New Roman" pitchFamily="18" charset="0"/>
              </a:rPr>
              <a:t>3</a:t>
            </a:r>
            <a:r>
              <a:rPr lang="uz-Latn-UZ" dirty="0" smtClean="0">
                <a:latin typeface="Times New Roman" pitchFamily="18" charset="0"/>
                <a:cs typeface="Times New Roman" pitchFamily="18" charset="0"/>
              </a:rPr>
              <a:t>)</a:t>
            </a:r>
            <a:r>
              <a:rPr lang="uz-Latn-UZ" baseline="-25000" dirty="0" smtClean="0">
                <a:latin typeface="Times New Roman" pitchFamily="18" charset="0"/>
                <a:cs typeface="Times New Roman" pitchFamily="18" charset="0"/>
              </a:rPr>
              <a:t>2  </a:t>
            </a:r>
            <a:r>
              <a:rPr lang="uz-Latn-UZ" dirty="0" smtClean="0">
                <a:latin typeface="Times New Roman" pitchFamily="18" charset="0"/>
                <a:cs typeface="Times New Roman" pitchFamily="18" charset="0"/>
              </a:rPr>
              <a:t>  SaSO</a:t>
            </a:r>
            <a:r>
              <a:rPr lang="uz-Latn-UZ" baseline="-25000" dirty="0" smtClean="0">
                <a:latin typeface="Times New Roman" pitchFamily="18" charset="0"/>
                <a:cs typeface="Times New Roman" pitchFamily="18" charset="0"/>
              </a:rPr>
              <a:t>3 </a:t>
            </a:r>
            <a:r>
              <a:rPr lang="uz-Latn-UZ" dirty="0" smtClean="0">
                <a:latin typeface="Times New Roman" pitchFamily="18" charset="0"/>
                <a:cs typeface="Times New Roman" pitchFamily="18" charset="0"/>
              </a:rPr>
              <a:t>+N</a:t>
            </a:r>
            <a:r>
              <a:rPr lang="uz-Latn-UZ" baseline="-25000" dirty="0" smtClean="0">
                <a:latin typeface="Times New Roman" pitchFamily="18" charset="0"/>
                <a:cs typeface="Times New Roman" pitchFamily="18" charset="0"/>
              </a:rPr>
              <a:t>2</a:t>
            </a:r>
            <a:r>
              <a:rPr lang="uz-Latn-UZ" dirty="0" smtClean="0">
                <a:latin typeface="Times New Roman" pitchFamily="18" charset="0"/>
                <a:cs typeface="Times New Roman" pitchFamily="18" charset="0"/>
              </a:rPr>
              <a:t>O + SO</a:t>
            </a:r>
            <a:r>
              <a:rPr lang="uz-Latn-UZ" baseline="-25000" dirty="0" smtClean="0">
                <a:latin typeface="Times New Roman" pitchFamily="18" charset="0"/>
                <a:cs typeface="Times New Roman" pitchFamily="18" charset="0"/>
              </a:rPr>
              <a:t>2</a:t>
            </a:r>
            <a:endParaRPr lang="ru-RU" dirty="0" smtClean="0">
              <a:latin typeface="Times New Roman" pitchFamily="18" charset="0"/>
              <a:cs typeface="Times New Roman" pitchFamily="18" charset="0"/>
            </a:endParaRPr>
          </a:p>
          <a:p>
            <a:pPr algn="ctr">
              <a:lnSpc>
                <a:spcPct val="160000"/>
              </a:lnSpc>
              <a:buNone/>
            </a:pPr>
            <a:r>
              <a:rPr lang="uz-Latn-UZ" dirty="0" smtClean="0">
                <a:latin typeface="Times New Roman" pitchFamily="18" charset="0"/>
                <a:cs typeface="Times New Roman" pitchFamily="18" charset="0"/>
              </a:rPr>
              <a:t>2 Mg  (HCO</a:t>
            </a:r>
            <a:r>
              <a:rPr lang="uz-Latn-UZ" baseline="-25000" dirty="0" smtClean="0">
                <a:latin typeface="Times New Roman" pitchFamily="18" charset="0"/>
                <a:cs typeface="Times New Roman" pitchFamily="18" charset="0"/>
              </a:rPr>
              <a:t>3</a:t>
            </a:r>
            <a:r>
              <a:rPr lang="uz-Latn-UZ" dirty="0" smtClean="0">
                <a:latin typeface="Times New Roman" pitchFamily="18" charset="0"/>
                <a:cs typeface="Times New Roman" pitchFamily="18" charset="0"/>
              </a:rPr>
              <a:t>)</a:t>
            </a:r>
            <a:r>
              <a:rPr lang="uz-Latn-UZ" baseline="-25000" dirty="0" smtClean="0">
                <a:latin typeface="Times New Roman" pitchFamily="18" charset="0"/>
                <a:cs typeface="Times New Roman" pitchFamily="18" charset="0"/>
              </a:rPr>
              <a:t>2 </a:t>
            </a:r>
            <a:r>
              <a:rPr lang="uz-Latn-UZ" dirty="0" smtClean="0">
                <a:latin typeface="Times New Roman" pitchFamily="18" charset="0"/>
                <a:cs typeface="Times New Roman" pitchFamily="18" charset="0"/>
              </a:rPr>
              <a:t> MgCO + Mg (OH)</a:t>
            </a:r>
            <a:r>
              <a:rPr lang="uz-Latn-UZ" baseline="-25000" dirty="0" smtClean="0">
                <a:latin typeface="Times New Roman" pitchFamily="18" charset="0"/>
                <a:cs typeface="Times New Roman" pitchFamily="18" charset="0"/>
              </a:rPr>
              <a:t>2 </a:t>
            </a:r>
            <a:r>
              <a:rPr lang="uz-Latn-UZ" dirty="0" smtClean="0">
                <a:latin typeface="Times New Roman" pitchFamily="18" charset="0"/>
                <a:cs typeface="Times New Roman" pitchFamily="18" charset="0"/>
              </a:rPr>
              <a:t>+ N</a:t>
            </a:r>
            <a:r>
              <a:rPr lang="uz-Latn-UZ" baseline="-25000" dirty="0" smtClean="0">
                <a:latin typeface="Times New Roman" pitchFamily="18" charset="0"/>
                <a:cs typeface="Times New Roman" pitchFamily="18" charset="0"/>
              </a:rPr>
              <a:t>2</a:t>
            </a:r>
            <a:r>
              <a:rPr lang="uz-Latn-UZ" dirty="0" smtClean="0">
                <a:latin typeface="Times New Roman" pitchFamily="18" charset="0"/>
                <a:cs typeface="Times New Roman" pitchFamily="18" charset="0"/>
              </a:rPr>
              <a:t>O + 3 CO</a:t>
            </a:r>
            <a:r>
              <a:rPr lang="uz-Latn-UZ" baseline="-25000" dirty="0" smtClean="0">
                <a:latin typeface="Times New Roman" pitchFamily="18" charset="0"/>
                <a:cs typeface="Times New Roman" pitchFamily="18" charset="0"/>
              </a:rPr>
              <a:t>2</a:t>
            </a:r>
            <a:endParaRPr lang="en-US" baseline="-25000" dirty="0" smtClean="0">
              <a:latin typeface="Times New Roman" pitchFamily="18" charset="0"/>
              <a:cs typeface="Times New Roman" pitchFamily="18" charset="0"/>
            </a:endParaRPr>
          </a:p>
          <a:p>
            <a:pPr algn="ctr">
              <a:lnSpc>
                <a:spcPct val="160000"/>
              </a:lnSpc>
              <a:buNone/>
            </a:pPr>
            <a:endParaRPr lang="ru-RU" dirty="0" smtClean="0">
              <a:latin typeface="Times New Roman" pitchFamily="18" charset="0"/>
              <a:cs typeface="Times New Roman" pitchFamily="18" charset="0"/>
            </a:endParaRPr>
          </a:p>
          <a:p>
            <a:pPr algn="just">
              <a:lnSpc>
                <a:spcPct val="160000"/>
              </a:lnSpc>
              <a:buNone/>
            </a:pPr>
            <a:r>
              <a:rPr lang="en-US" dirty="0" smtClean="0">
                <a:latin typeface="Times New Roman" pitchFamily="18" charset="0"/>
                <a:cs typeface="Times New Roman" pitchFamily="18" charset="0"/>
              </a:rPr>
              <a:t>		</a:t>
            </a:r>
            <a:r>
              <a:rPr lang="uz-Latn-UZ" dirty="0" smtClean="0">
                <a:latin typeface="Times New Roman" pitchFamily="18" charset="0"/>
                <a:cs typeface="Times New Roman" pitchFamily="18" charset="0"/>
              </a:rPr>
              <a:t>Suvning doimiy qattiqligi deganda, uni qaynatilganda yo’qolmaydigan kaltsiy va magniy tuzlarining mavjudligi tushuniladi. </a:t>
            </a:r>
            <a:endParaRPr lang="ru-RU" dirty="0">
              <a:latin typeface="Times New Roman" pitchFamily="18" charset="0"/>
              <a:cs typeface="Times New Roman" pitchFamily="18" charset="0"/>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p:txBody>
          <a:bodyPr/>
          <a:lstStyle/>
          <a:p>
            <a:pPr algn="just">
              <a:lnSpc>
                <a:spcPct val="150000"/>
              </a:lnSpc>
              <a:buNone/>
            </a:pPr>
            <a:endParaRPr lang="en-US" b="1" i="1" dirty="0" smtClean="0">
              <a:latin typeface="Times New Roman" pitchFamily="18" charset="0"/>
              <a:cs typeface="Times New Roman" pitchFamily="18" charset="0"/>
            </a:endParaRPr>
          </a:p>
          <a:p>
            <a:pPr algn="just">
              <a:lnSpc>
                <a:spcPct val="150000"/>
              </a:lnSpc>
              <a:buNone/>
            </a:pPr>
            <a:r>
              <a:rPr lang="en-US" b="1" i="1" dirty="0" smtClean="0">
                <a:latin typeface="Times New Roman" pitchFamily="18" charset="0"/>
                <a:cs typeface="Times New Roman" pitchFamily="18" charset="0"/>
              </a:rPr>
              <a:t>		</a:t>
            </a:r>
          </a:p>
          <a:p>
            <a:pPr algn="just">
              <a:lnSpc>
                <a:spcPct val="150000"/>
              </a:lnSpc>
              <a:buNone/>
            </a:pPr>
            <a:endParaRPr lang="en-US" b="1" i="1" dirty="0" smtClean="0">
              <a:latin typeface="Times New Roman" pitchFamily="18" charset="0"/>
              <a:cs typeface="Times New Roman" pitchFamily="18" charset="0"/>
            </a:endParaRPr>
          </a:p>
          <a:p>
            <a:pPr algn="just">
              <a:lnSpc>
                <a:spcPct val="150000"/>
              </a:lnSpc>
              <a:buNone/>
            </a:pPr>
            <a:r>
              <a:rPr lang="en-US" b="1" i="1" dirty="0" smtClean="0">
                <a:latin typeface="Times New Roman" pitchFamily="18" charset="0"/>
                <a:cs typeface="Times New Roman" pitchFamily="18" charset="0"/>
              </a:rPr>
              <a:t>		</a:t>
            </a:r>
            <a:r>
              <a:rPr lang="uz-Latn-UZ" b="1" i="1" dirty="0" smtClean="0">
                <a:latin typeface="Times New Roman" pitchFamily="18" charset="0"/>
                <a:cs typeface="Times New Roman" pitchFamily="18" charset="0"/>
              </a:rPr>
              <a:t>Suvning vaqtinchalik va doimiy qattiqliklarining yigindisi uning </a:t>
            </a:r>
            <a:r>
              <a:rPr lang="uz-Latn-UZ" b="1" u="sng" dirty="0" smtClean="0">
                <a:latin typeface="Times New Roman" pitchFamily="18" charset="0"/>
                <a:cs typeface="Times New Roman" pitchFamily="18" charset="0"/>
              </a:rPr>
              <a:t>umumiy qattiqligi </a:t>
            </a:r>
            <a:r>
              <a:rPr lang="uz-Latn-UZ" b="1" i="1" dirty="0" smtClean="0">
                <a:latin typeface="Times New Roman" pitchFamily="18" charset="0"/>
                <a:cs typeface="Times New Roman" pitchFamily="18" charset="0"/>
              </a:rPr>
              <a:t>deb ataladi. </a:t>
            </a:r>
            <a:endParaRPr lang="ru-RU" dirty="0" smtClean="0">
              <a:latin typeface="Times New Roman" pitchFamily="18" charset="0"/>
              <a:cs typeface="Times New Roman" pitchFamily="18" charset="0"/>
            </a:endParaRPr>
          </a:p>
          <a:p>
            <a:endParaRPr lang="ru-RU"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502920" y="530352"/>
            <a:ext cx="8183880" cy="5327540"/>
          </a:xfrm>
        </p:spPr>
        <p:txBody>
          <a:bodyPr/>
          <a:lstStyle/>
          <a:p>
            <a:pPr algn="just">
              <a:lnSpc>
                <a:spcPct val="150000"/>
              </a:lnSpc>
              <a:buNone/>
            </a:pPr>
            <a:r>
              <a:rPr lang="en-US" dirty="0" smtClean="0">
                <a:latin typeface="Times New Roman" pitchFamily="18" charset="0"/>
                <a:cs typeface="Times New Roman" pitchFamily="18" charset="0"/>
              </a:rPr>
              <a:t>		</a:t>
            </a:r>
            <a:r>
              <a:rPr lang="uz-Latn-UZ" dirty="0" smtClean="0">
                <a:latin typeface="Times New Roman" pitchFamily="18" charset="0"/>
                <a:cs typeface="Times New Roman" pitchFamily="18" charset="0"/>
              </a:rPr>
              <a:t>Suv xavzalariga tuproqning sho’rini yuvishda ishlatilgan oqova suvlarning kelib tushishi, zax suvlari, sanoat korxonalarining chiqindi suvlari daryo suvining kimyoviy tarkibini buzib, uning qattiqligini oshirib  yuboradi. Suvning qattiqligi bilan organizmda toshlar paydo qiladigan kasalliklar o’rtasida bog’lanish  mavjudligi aniqlangan.</a:t>
            </a:r>
            <a:endParaRPr lang="ru-RU" dirty="0">
              <a:latin typeface="Times New Roman" pitchFamily="18" charset="0"/>
              <a:cs typeface="Times New Roman" pitchFamily="18" charset="0"/>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285984" y="5500702"/>
            <a:ext cx="3357586" cy="428628"/>
          </a:xfrm>
        </p:spPr>
        <p:txBody>
          <a:bodyPr>
            <a:normAutofit/>
          </a:bodyPr>
          <a:lstStyle/>
          <a:p>
            <a:pPr algn="ctr"/>
            <a:r>
              <a:rPr lang="en-US" sz="1200" dirty="0" smtClean="0">
                <a:latin typeface="Times New Roman" pitchFamily="18" charset="0"/>
                <a:cs typeface="Times New Roman" pitchFamily="18" charset="0"/>
              </a:rPr>
              <a:t>Acs-nnov.ru</a:t>
            </a:r>
            <a:endParaRPr lang="ru-RU" sz="1200" dirty="0">
              <a:latin typeface="Times New Roman" pitchFamily="18" charset="0"/>
              <a:cs typeface="Times New Roman" pitchFamily="18" charset="0"/>
            </a:endParaRPr>
          </a:p>
        </p:txBody>
      </p:sp>
      <p:pic>
        <p:nvPicPr>
          <p:cNvPr id="5" name="Содержимое 4" descr="Очистка сточных вод от нефтепродуктов | Агростройсервис"/>
          <p:cNvPicPr>
            <a:picLocks noGrp="1"/>
          </p:cNvPicPr>
          <p:nvPr>
            <p:ph idx="1"/>
          </p:nvPr>
        </p:nvPicPr>
        <p:blipFill>
          <a:blip r:embed="rId2"/>
          <a:srcRect/>
          <a:stretch>
            <a:fillRect/>
          </a:stretch>
        </p:blipFill>
        <p:spPr bwMode="auto">
          <a:xfrm>
            <a:off x="642910" y="1000108"/>
            <a:ext cx="7000924" cy="4500594"/>
          </a:xfrm>
          <a:prstGeom prst="rect">
            <a:avLst/>
          </a:prstGeom>
          <a:noFill/>
          <a:ln w="9525">
            <a:noFill/>
            <a:miter lim="800000"/>
            <a:headEnd/>
            <a:tailEnd/>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502920" y="530352"/>
            <a:ext cx="8183880" cy="5684730"/>
          </a:xfrm>
        </p:spPr>
        <p:txBody>
          <a:bodyPr>
            <a:normAutofit fontScale="70000" lnSpcReduction="20000"/>
          </a:bodyPr>
          <a:lstStyle/>
          <a:p>
            <a:pPr algn="just">
              <a:lnSpc>
                <a:spcPct val="160000"/>
              </a:lnSpc>
              <a:buNone/>
            </a:pPr>
            <a:r>
              <a:rPr lang="en-US" dirty="0" smtClean="0">
                <a:latin typeface="Times New Roman" pitchFamily="18" charset="0"/>
                <a:cs typeface="Times New Roman" pitchFamily="18" charset="0"/>
              </a:rPr>
              <a:t>		</a:t>
            </a:r>
          </a:p>
          <a:p>
            <a:pPr algn="just">
              <a:lnSpc>
                <a:spcPct val="160000"/>
              </a:lnSpc>
              <a:buNone/>
            </a:pPr>
            <a:r>
              <a:rPr lang="en-US" dirty="0" smtClean="0">
                <a:latin typeface="Times New Roman" pitchFamily="18" charset="0"/>
                <a:cs typeface="Times New Roman" pitchFamily="18" charset="0"/>
              </a:rPr>
              <a:t>		</a:t>
            </a:r>
            <a:r>
              <a:rPr lang="uz-Latn-UZ" dirty="0" smtClean="0">
                <a:latin typeface="Times New Roman" pitchFamily="18" charset="0"/>
                <a:cs typeface="Times New Roman" pitchFamily="18" charset="0"/>
              </a:rPr>
              <a:t>Xorazm viloyati va Qoraqalpogiston Avtonom Respublikasida olingan natijalarga  qaraganda, odamlarning o’t va najas (siydik)  qopida, shuningdek, buyragida toshlar paydo bo’lishiga asosan Amudaryo xavzasidagi suvlar qattiqligining ortib borishi sabab bo’lmoqda. Najas yo’lida paydo bo’ladigan toshlarning paydo bo’lishiga suv qattiqligining oshib borishi sabab bo’ladi. Ma`lumotlarga qaraganda, suvning qattiqligini oshiruvchi kaltsiy va magniy elementlardan tashqari, yana 12 ta element (berilliy, bor, kadmiy, kaliy, natriy va boshqalar) mavjud. Xozirgi paytda suvning qattiqligi bilan ayrim yurak kasalliklari o’rtasida bog’liklik mavjud ekanligi aniqlangan. Suvning qattiqligi pasayib borganda esa, yurak-qon tomir kasalliklari paydo bo’lar ekan. </a:t>
            </a:r>
            <a:endParaRPr lang="ru-RU" dirty="0">
              <a:latin typeface="Times New Roman" pitchFamily="18" charset="0"/>
              <a:cs typeface="Times New Roman" pitchFamily="18" charset="0"/>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502920" y="530352"/>
            <a:ext cx="8183880" cy="5398978"/>
          </a:xfrm>
        </p:spPr>
        <p:txBody>
          <a:bodyPr>
            <a:normAutofit/>
          </a:bodyPr>
          <a:lstStyle/>
          <a:p>
            <a:pPr algn="just">
              <a:lnSpc>
                <a:spcPct val="150000"/>
              </a:lnSpc>
              <a:buNone/>
            </a:pPr>
            <a:r>
              <a:rPr lang="en-US" dirty="0" smtClean="0">
                <a:latin typeface="Times New Roman" pitchFamily="18" charset="0"/>
                <a:cs typeface="Times New Roman" pitchFamily="18" charset="0"/>
              </a:rPr>
              <a:t>		</a:t>
            </a:r>
            <a:r>
              <a:rPr lang="uz-Latn-UZ" dirty="0" smtClean="0">
                <a:latin typeface="Times New Roman" pitchFamily="18" charset="0"/>
                <a:cs typeface="Times New Roman" pitchFamily="18" charset="0"/>
              </a:rPr>
              <a:t>Ma`lumotlarning guvoxlik berishicha, suv tarkibida 65 ga yaqin mikroelementlar mavjud bo’lib, shundan 20 dan ortigi organizm ehtiyoji uchun nixoyat zarurdir (masalan, yod, xlor, ftor, temir va xokazolar). Kishi organizmi sutkasiga 120-200 mg yod mikro elementi olib turmasa, bo’qoq kasalligiga yo’liqishi mumkin. </a:t>
            </a:r>
            <a:endParaRPr lang="ru-RU" dirty="0" smtClean="0">
              <a:latin typeface="Times New Roman" pitchFamily="18" charset="0"/>
              <a:cs typeface="Times New Roman" pitchFamily="18" charset="0"/>
            </a:endParaRPr>
          </a:p>
          <a:p>
            <a:pPr algn="just">
              <a:lnSpc>
                <a:spcPct val="150000"/>
              </a:lnSpc>
              <a:buNone/>
            </a:pPr>
            <a:endParaRPr lang="ru-RU" dirty="0">
              <a:latin typeface="Times New Roman" pitchFamily="18" charset="0"/>
              <a:cs typeface="Times New Roman" pitchFamily="18" charset="0"/>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502920" y="530352"/>
            <a:ext cx="8183880" cy="5113226"/>
          </a:xfrm>
        </p:spPr>
        <p:txBody>
          <a:bodyPr>
            <a:normAutofit/>
          </a:bodyPr>
          <a:lstStyle/>
          <a:p>
            <a:pPr algn="just">
              <a:lnSpc>
                <a:spcPct val="150000"/>
              </a:lnSpc>
              <a:buNone/>
            </a:pPr>
            <a:r>
              <a:rPr lang="en-US" dirty="0" smtClean="0">
                <a:latin typeface="Times New Roman" pitchFamily="18" charset="0"/>
                <a:cs typeface="Times New Roman" pitchFamily="18" charset="0"/>
              </a:rPr>
              <a:t>		</a:t>
            </a:r>
            <a:r>
              <a:rPr lang="uz-Latn-UZ" dirty="0" smtClean="0">
                <a:latin typeface="Times New Roman" pitchFamily="18" charset="0"/>
                <a:cs typeface="Times New Roman" pitchFamily="18" charset="0"/>
              </a:rPr>
              <a:t>Suvning sho’rligi xam uning tavsiflovchi ko’rsatgichlaridan biridir. Suv tarkibidagi umumiy tuz miqdorini aniqlash uchun, suvni 105-110 </a:t>
            </a:r>
            <a:r>
              <a:rPr lang="uz-Latn-UZ" baseline="30000" dirty="0" smtClean="0">
                <a:latin typeface="Times New Roman" pitchFamily="18" charset="0"/>
                <a:cs typeface="Times New Roman" pitchFamily="18" charset="0"/>
              </a:rPr>
              <a:t>0</a:t>
            </a:r>
            <a:r>
              <a:rPr lang="uz-Latn-UZ" dirty="0" smtClean="0">
                <a:latin typeface="Times New Roman" pitchFamily="18" charset="0"/>
                <a:cs typeface="Times New Roman" pitchFamily="18" charset="0"/>
              </a:rPr>
              <a:t>S da qaynatilib, tagida qolgan quruq moddalar, ya`ni suvga oldin qo’shilgan mineral va organik moddalar tarozi yordamida o’lchanadi va mg/l o’lchov birligi bilan ifodalanadi.</a:t>
            </a:r>
            <a:endParaRPr lang="ru-RU" dirty="0" smtClean="0">
              <a:latin typeface="Times New Roman" pitchFamily="18" charset="0"/>
              <a:cs typeface="Times New Roman" pitchFamily="18" charset="0"/>
            </a:endParaRPr>
          </a:p>
          <a:p>
            <a:pPr algn="just">
              <a:lnSpc>
                <a:spcPct val="150000"/>
              </a:lnSpc>
              <a:buNone/>
            </a:pPr>
            <a:endParaRPr lang="ru-RU" dirty="0">
              <a:latin typeface="Times New Roman" pitchFamily="18" charset="0"/>
              <a:cs typeface="Times New Roman" pitchFamily="18" charset="0"/>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502920" y="530352"/>
            <a:ext cx="8183880" cy="5327540"/>
          </a:xfrm>
        </p:spPr>
        <p:txBody>
          <a:bodyPr/>
          <a:lstStyle/>
          <a:p>
            <a:pPr algn="just">
              <a:lnSpc>
                <a:spcPct val="150000"/>
              </a:lnSpc>
              <a:buNone/>
            </a:pPr>
            <a:r>
              <a:rPr lang="en-US" b="1" i="1" dirty="0" smtClean="0">
                <a:latin typeface="Times New Roman" pitchFamily="18" charset="0"/>
                <a:cs typeface="Times New Roman" pitchFamily="18" charset="0"/>
              </a:rPr>
              <a:t>		</a:t>
            </a:r>
          </a:p>
          <a:p>
            <a:pPr algn="just">
              <a:lnSpc>
                <a:spcPct val="150000"/>
              </a:lnSpc>
              <a:buNone/>
            </a:pPr>
            <a:r>
              <a:rPr lang="en-US" b="1" i="1" dirty="0" smtClean="0">
                <a:latin typeface="Times New Roman" pitchFamily="18" charset="0"/>
                <a:cs typeface="Times New Roman" pitchFamily="18" charset="0"/>
              </a:rPr>
              <a:t>		</a:t>
            </a:r>
            <a:r>
              <a:rPr lang="uz-Latn-UZ" b="1" i="1" dirty="0" smtClean="0">
                <a:latin typeface="Times New Roman" pitchFamily="18" charset="0"/>
                <a:cs typeface="Times New Roman" pitchFamily="18" charset="0"/>
              </a:rPr>
              <a:t>Suvning oksidlanishi</a:t>
            </a:r>
            <a:r>
              <a:rPr lang="uz-Latn-UZ" dirty="0" smtClean="0">
                <a:latin typeface="Times New Roman" pitchFamily="18" charset="0"/>
                <a:cs typeface="Times New Roman" pitchFamily="18" charset="0"/>
              </a:rPr>
              <a:t>. Tarkibida organik qo’shilmalarning 1 litr suvda 10 daqiqa ichida qaynatilganda sarflangan kaliy permanganati (KMnO</a:t>
            </a:r>
            <a:r>
              <a:rPr lang="uz-Latn-UZ" baseline="-25000" dirty="0" smtClean="0">
                <a:latin typeface="Times New Roman" pitchFamily="18" charset="0"/>
                <a:cs typeface="Times New Roman" pitchFamily="18" charset="0"/>
              </a:rPr>
              <a:t>4</a:t>
            </a:r>
            <a:r>
              <a:rPr lang="uz-Latn-UZ" dirty="0" smtClean="0">
                <a:latin typeface="Times New Roman" pitchFamily="18" charset="0"/>
                <a:cs typeface="Times New Roman" pitchFamily="18" charset="0"/>
              </a:rPr>
              <a:t>) miqdorida o’lchanadi.</a:t>
            </a:r>
            <a:endParaRPr lang="ru-RU" dirty="0" smtClean="0">
              <a:latin typeface="Times New Roman" pitchFamily="18" charset="0"/>
              <a:cs typeface="Times New Roman" pitchFamily="18" charset="0"/>
            </a:endParaRPr>
          </a:p>
          <a:p>
            <a:endParaRPr lang="ru-RU" dirty="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502920" y="530352"/>
            <a:ext cx="8183880" cy="5327540"/>
          </a:xfrm>
        </p:spPr>
        <p:txBody>
          <a:bodyPr/>
          <a:lstStyle/>
          <a:p>
            <a:pPr algn="just">
              <a:lnSpc>
                <a:spcPct val="150000"/>
              </a:lnSpc>
              <a:buNone/>
            </a:pPr>
            <a:r>
              <a:rPr lang="en-US" b="1" i="1" dirty="0" smtClean="0">
                <a:latin typeface="Times New Roman" pitchFamily="18" charset="0"/>
                <a:cs typeface="Times New Roman" pitchFamily="18" charset="0"/>
              </a:rPr>
              <a:t>		</a:t>
            </a:r>
            <a:endParaRPr lang="ru-RU" dirty="0"/>
          </a:p>
        </p:txBody>
      </p:sp>
      <p:sp>
        <p:nvSpPr>
          <p:cNvPr id="4" name="Прямоугольник 3"/>
          <p:cNvSpPr/>
          <p:nvPr/>
        </p:nvSpPr>
        <p:spPr>
          <a:xfrm>
            <a:off x="571472" y="1071546"/>
            <a:ext cx="8072494" cy="2862322"/>
          </a:xfrm>
          <a:prstGeom prst="rect">
            <a:avLst/>
          </a:prstGeom>
        </p:spPr>
        <p:txBody>
          <a:bodyPr wrap="square">
            <a:spAutoFit/>
          </a:bodyPr>
          <a:lstStyle/>
          <a:p>
            <a:r>
              <a:rPr lang="en-US" sz="3600" dirty="0" smtClean="0">
                <a:latin typeface="Times New Roman" pitchFamily="18" charset="0"/>
                <a:cs typeface="Times New Roman" pitchFamily="18" charset="0"/>
              </a:rPr>
              <a:t>	</a:t>
            </a:r>
            <a:r>
              <a:rPr lang="uz-Latn-UZ" sz="3600" dirty="0" smtClean="0">
                <a:latin typeface="Times New Roman" pitchFamily="18" charset="0"/>
                <a:cs typeface="Times New Roman" pitchFamily="18" charset="0"/>
              </a:rPr>
              <a:t>Shuning uchun istemol qilinadigan suv va oziq-ovqatlarda yo’d elementi kam bo’lsa, kasallikni oldini olish uchun taomga, ayniqsa, osh tuziga yo’d qo’shib beriladi, ya`ni yo’dlangan tuz beriladi.</a:t>
            </a:r>
            <a:endParaRPr lang="ru-RU" sz="3600"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pPr algn="ctr"/>
            <a:r>
              <a:rPr lang="en-US" sz="1200" b="0" dirty="0" smtClean="0">
                <a:latin typeface="Times New Roman" pitchFamily="18" charset="0"/>
                <a:cs typeface="Times New Roman" pitchFamily="18" charset="0"/>
              </a:rPr>
              <a:t>Gazeta.uz</a:t>
            </a:r>
            <a:endParaRPr lang="ru-RU" sz="1200" b="0" dirty="0">
              <a:latin typeface="Times New Roman" pitchFamily="18" charset="0"/>
              <a:cs typeface="Times New Roman" pitchFamily="18" charset="0"/>
            </a:endParaRPr>
          </a:p>
        </p:txBody>
      </p:sp>
      <p:pic>
        <p:nvPicPr>
          <p:cNvPr id="4" name="Содержимое 3" descr="Сув чиқариш воситаларини сотиб олиш ва ўрнатишга субсидия ажратилади –  Газета.uz"/>
          <p:cNvPicPr>
            <a:picLocks noGrp="1"/>
          </p:cNvPicPr>
          <p:nvPr>
            <p:ph idx="1"/>
          </p:nvPr>
        </p:nvPicPr>
        <p:blipFill>
          <a:blip r:embed="rId2"/>
          <a:srcRect/>
          <a:stretch>
            <a:fillRect/>
          </a:stretch>
        </p:blipFill>
        <p:spPr bwMode="auto">
          <a:xfrm>
            <a:off x="642910" y="1000108"/>
            <a:ext cx="7715304" cy="4714908"/>
          </a:xfrm>
          <a:prstGeom prst="rect">
            <a:avLst/>
          </a:prstGeom>
          <a:noFill/>
          <a:ln w="9525">
            <a:noFill/>
            <a:miter lim="800000"/>
            <a:headEnd/>
            <a:tailEnd/>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502920" y="530352"/>
            <a:ext cx="8183880" cy="5256102"/>
          </a:xfrm>
        </p:spPr>
        <p:txBody>
          <a:bodyPr/>
          <a:lstStyle/>
          <a:p>
            <a:pPr algn="just">
              <a:lnSpc>
                <a:spcPct val="150000"/>
              </a:lnSpc>
              <a:buNone/>
            </a:pPr>
            <a:r>
              <a:rPr lang="en-US" b="1" i="1" dirty="0" smtClean="0">
                <a:latin typeface="Times New Roman" pitchFamily="18" charset="0"/>
                <a:cs typeface="Times New Roman" pitchFamily="18" charset="0"/>
              </a:rPr>
              <a:t>		</a:t>
            </a:r>
            <a:r>
              <a:rPr lang="uz-Latn-UZ" b="1" i="1" dirty="0" smtClean="0">
                <a:latin typeface="Times New Roman" pitchFamily="18" charset="0"/>
                <a:cs typeface="Times New Roman" pitchFamily="18" charset="0"/>
              </a:rPr>
              <a:t>Suv reaktsiyasi</a:t>
            </a:r>
            <a:r>
              <a:rPr lang="uz-Latn-UZ" dirty="0" smtClean="0">
                <a:latin typeface="Times New Roman" pitchFamily="18" charset="0"/>
                <a:cs typeface="Times New Roman" pitchFamily="18" charset="0"/>
              </a:rPr>
              <a:t> - uning ishqoriyligi yoki kislotaliligi (Ph) bilan  ifodalanadi Ph=6,5-7,5 bo’lsa, bunday suv neytral suv xisoblanadi. Ph&lt;6,5 bo’lsa, nordon suv va agar Ph &gt;7,5 bo’lsa, ishqor suv xisoblanadi.</a:t>
            </a:r>
            <a:endParaRPr lang="ru-RU" dirty="0" smtClean="0">
              <a:latin typeface="Times New Roman" pitchFamily="18" charset="0"/>
              <a:cs typeface="Times New Roman" pitchFamily="18" charset="0"/>
            </a:endParaRPr>
          </a:p>
          <a:p>
            <a:pPr algn="just">
              <a:lnSpc>
                <a:spcPct val="150000"/>
              </a:lnSpc>
              <a:buNone/>
            </a:pPr>
            <a:r>
              <a:rPr lang="en-US" dirty="0" smtClean="0">
                <a:latin typeface="Times New Roman" pitchFamily="18" charset="0"/>
                <a:cs typeface="Times New Roman" pitchFamily="18" charset="0"/>
              </a:rPr>
              <a:t>		</a:t>
            </a:r>
            <a:r>
              <a:rPr lang="uz-Latn-UZ" dirty="0" smtClean="0">
                <a:latin typeface="Times New Roman" pitchFamily="18" charset="0"/>
                <a:cs typeface="Times New Roman" pitchFamily="18" charset="0"/>
              </a:rPr>
              <a:t>Suv tarkibida eritilgan kislorod va uglerod qo’sh oksidi metallni zanglanishiga olib keladi.</a:t>
            </a:r>
            <a:endParaRPr lang="ru-RU" dirty="0" smtClean="0">
              <a:latin typeface="Times New Roman" pitchFamily="18" charset="0"/>
              <a:cs typeface="Times New Roman" pitchFamily="18" charset="0"/>
            </a:endParaRPr>
          </a:p>
          <a:p>
            <a:endParaRPr lang="ru-RU" dirty="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p:txBody>
          <a:bodyPr/>
          <a:lstStyle/>
          <a:p>
            <a:pPr algn="ctr">
              <a:lnSpc>
                <a:spcPct val="150000"/>
              </a:lnSpc>
              <a:buNone/>
            </a:pPr>
            <a:r>
              <a:rPr lang="en-US" b="1" dirty="0" err="1" smtClean="0">
                <a:latin typeface="Times New Roman" pitchFamily="18" charset="0"/>
                <a:cs typeface="Times New Roman" pitchFamily="18" charset="0"/>
              </a:rPr>
              <a:t>Olingan</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bilim</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va</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ko’nikmalarni</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mustahkamlash</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uchun</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savollar</a:t>
            </a:r>
            <a:r>
              <a:rPr lang="en-US" b="1" dirty="0" smtClean="0">
                <a:latin typeface="Times New Roman" pitchFamily="18" charset="0"/>
                <a:cs typeface="Times New Roman" pitchFamily="18" charset="0"/>
              </a:rPr>
              <a:t>.</a:t>
            </a:r>
            <a:endParaRPr lang="ru-RU" dirty="0" smtClean="0">
              <a:latin typeface="Times New Roman" pitchFamily="18" charset="0"/>
              <a:cs typeface="Times New Roman" pitchFamily="18" charset="0"/>
            </a:endParaRPr>
          </a:p>
          <a:p>
            <a:pPr algn="just">
              <a:lnSpc>
                <a:spcPct val="150000"/>
              </a:lnSpc>
            </a:pPr>
            <a:r>
              <a:rPr lang="uz-Cyrl-UZ" i="1" dirty="0" smtClean="0">
                <a:latin typeface="Times New Roman" pitchFamily="18" charset="0"/>
                <a:cs typeface="Times New Roman" pitchFamily="18" charset="0"/>
              </a:rPr>
              <a:t>Suv xavzalariga </a:t>
            </a:r>
            <a:r>
              <a:rPr lang="en-US" i="1" dirty="0" err="1" smtClean="0">
                <a:latin typeface="Times New Roman" pitchFamily="18" charset="0"/>
                <a:cs typeface="Times New Roman" pitchFamily="18" charset="0"/>
              </a:rPr>
              <a:t>tushayotgan</a:t>
            </a:r>
            <a:r>
              <a:rPr lang="en-US" i="1" dirty="0" smtClean="0">
                <a:latin typeface="Times New Roman" pitchFamily="18" charset="0"/>
                <a:cs typeface="Times New Roman" pitchFamily="18" charset="0"/>
              </a:rPr>
              <a:t> </a:t>
            </a:r>
            <a:r>
              <a:rPr lang="uz-Cyrl-UZ" i="1" dirty="0" smtClean="0">
                <a:latin typeface="Times New Roman" pitchFamily="18" charset="0"/>
                <a:cs typeface="Times New Roman" pitchFamily="18" charset="0"/>
              </a:rPr>
              <a:t>ifloslovchi  modda</a:t>
            </a:r>
            <a:r>
              <a:rPr lang="en-US" i="1" dirty="0" err="1" smtClean="0">
                <a:latin typeface="Times New Roman" pitchFamily="18" charset="0"/>
                <a:cs typeface="Times New Roman" pitchFamily="18" charset="0"/>
              </a:rPr>
              <a:t>larni</a:t>
            </a:r>
            <a:r>
              <a:rPr lang="en-US" i="1" dirty="0" smtClean="0">
                <a:latin typeface="Times New Roman" pitchFamily="18" charset="0"/>
                <a:cs typeface="Times New Roman" pitchFamily="18" charset="0"/>
              </a:rPr>
              <a:t> </a:t>
            </a:r>
            <a:r>
              <a:rPr lang="en-US" i="1" dirty="0" err="1" smtClean="0">
                <a:latin typeface="Times New Roman" pitchFamily="18" charset="0"/>
                <a:cs typeface="Times New Roman" pitchFamily="18" charset="0"/>
              </a:rPr>
              <a:t>ayting</a:t>
            </a:r>
            <a:r>
              <a:rPr lang="en-US" i="1" dirty="0" smtClean="0">
                <a:latin typeface="Times New Roman" pitchFamily="18" charset="0"/>
                <a:cs typeface="Times New Roman" pitchFamily="18" charset="0"/>
              </a:rPr>
              <a:t>.</a:t>
            </a:r>
            <a:endParaRPr lang="ru-RU" dirty="0" smtClean="0">
              <a:latin typeface="Times New Roman" pitchFamily="18" charset="0"/>
              <a:cs typeface="Times New Roman" pitchFamily="18" charset="0"/>
            </a:endParaRPr>
          </a:p>
          <a:p>
            <a:pPr algn="just">
              <a:lnSpc>
                <a:spcPct val="150000"/>
              </a:lnSpc>
            </a:pPr>
            <a:r>
              <a:rPr lang="uz-Latn-UZ" i="1" dirty="0" smtClean="0">
                <a:latin typeface="Times New Roman" pitchFamily="18" charset="0"/>
                <a:cs typeface="Times New Roman" pitchFamily="18" charset="0"/>
              </a:rPr>
              <a:t>Suv sarflash koeffitsenti deb nimaga ataladi?</a:t>
            </a:r>
            <a:endParaRPr lang="ru-RU" dirty="0" smtClean="0">
              <a:latin typeface="Times New Roman" pitchFamily="18" charset="0"/>
              <a:cs typeface="Times New Roman" pitchFamily="18" charset="0"/>
            </a:endParaRPr>
          </a:p>
          <a:p>
            <a:pPr algn="just">
              <a:lnSpc>
                <a:spcPct val="150000"/>
              </a:lnSpc>
            </a:pPr>
            <a:r>
              <a:rPr lang="uz-Latn-UZ" i="1" dirty="0" smtClean="0">
                <a:latin typeface="Times New Roman" pitchFamily="18" charset="0"/>
                <a:cs typeface="Times New Roman" pitchFamily="18" charset="0"/>
              </a:rPr>
              <a:t>Suvning ifloslanishi deganda nimani tushunasiz?</a:t>
            </a:r>
            <a:endParaRPr lang="ru-RU" dirty="0" smtClean="0">
              <a:latin typeface="Times New Roman" pitchFamily="18" charset="0"/>
              <a:cs typeface="Times New Roman" pitchFamily="18" charset="0"/>
            </a:endParaRPr>
          </a:p>
          <a:p>
            <a:pPr algn="just">
              <a:lnSpc>
                <a:spcPct val="150000"/>
              </a:lnSpc>
            </a:pPr>
            <a:endParaRPr lang="ru-RU" dirty="0">
              <a:latin typeface="Times New Roman" pitchFamily="18" charset="0"/>
              <a:cs typeface="Times New Roman" pitchFamily="18" charset="0"/>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Прямоугольник 1"/>
          <p:cNvSpPr>
            <a:spLocks noChangeArrowheads="1"/>
          </p:cNvSpPr>
          <p:nvPr/>
        </p:nvSpPr>
        <p:spPr bwMode="auto">
          <a:xfrm>
            <a:off x="1071563" y="785813"/>
            <a:ext cx="7215187" cy="4616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r>
              <a:rPr lang="en-US" altLang="ru-RU" baseline="30000"/>
              <a:t>	</a:t>
            </a:r>
          </a:p>
          <a:p>
            <a:r>
              <a:rPr lang="en-US" altLang="ru-RU" baseline="30000"/>
              <a:t> </a:t>
            </a:r>
          </a:p>
          <a:p>
            <a:r>
              <a:rPr lang="en-US" altLang="ru-RU"/>
              <a:t>	</a:t>
            </a:r>
          </a:p>
          <a:p>
            <a:pPr algn="ctr"/>
            <a:r>
              <a:rPr lang="en-US" altLang="ru-RU"/>
              <a:t>	</a:t>
            </a:r>
            <a:r>
              <a:rPr lang="en-US" altLang="ru-RU" sz="2800" b="1">
                <a:latin typeface="Times New Roman" panose="02020603050405020304" pitchFamily="18" charset="0"/>
                <a:cs typeface="Times New Roman" panose="02020603050405020304" pitchFamily="18" charset="0"/>
              </a:rPr>
              <a:t>Foydalanilgan adabiyotlar ro`yxati</a:t>
            </a:r>
          </a:p>
          <a:p>
            <a:pPr algn="ctr"/>
            <a:endParaRPr lang="en-US" altLang="ru-RU" sz="2800">
              <a:latin typeface="Times New Roman" panose="02020603050405020304" pitchFamily="18" charset="0"/>
              <a:cs typeface="Times New Roman" panose="02020603050405020304" pitchFamily="18" charset="0"/>
            </a:endParaRPr>
          </a:p>
          <a:p>
            <a:pPr algn="just"/>
            <a:r>
              <a:rPr lang="en-US" altLang="ru-RU" sz="2800">
                <a:latin typeface="Times New Roman" panose="02020603050405020304" pitchFamily="18" charset="0"/>
                <a:cs typeface="Times New Roman" panose="02020603050405020304" pitchFamily="18" charset="0"/>
              </a:rPr>
              <a:t>	</a:t>
            </a:r>
            <a:r>
              <a:rPr lang="en-US" altLang="ru-RU" sz="2800" i="1">
                <a:latin typeface="Times New Roman" panose="02020603050405020304" pitchFamily="18" charset="0"/>
                <a:cs typeface="Times New Roman" panose="02020603050405020304" pitchFamily="18" charset="0"/>
              </a:rPr>
              <a:t>1. A.Sherov, V.Rzaeyeva. Oʹzbekiston Respublikasi Ekologiya va atrof-muhitni muhofaza qilish davlat qoʹmitasi Axborot xizmati. Tabiiy resurslarni oqilona boshqarish – atrof-muhit muhofazasining ustivor yoʹnalishlishi. Ekologiya xabarnomasi. </a:t>
            </a:r>
          </a:p>
          <a:p>
            <a:pPr algn="just"/>
            <a:r>
              <a:rPr lang="en-US" altLang="ru-RU" sz="2800" i="1">
                <a:latin typeface="Times New Roman" panose="02020603050405020304" pitchFamily="18" charset="0"/>
                <a:cs typeface="Times New Roman" panose="02020603050405020304" pitchFamily="18" charset="0"/>
              </a:rPr>
              <a:t>№ 6/2017/iyun.</a:t>
            </a:r>
          </a:p>
        </p:txBody>
      </p:sp>
    </p:spTree>
    <p:extLst>
      <p:ext uri="{BB962C8B-B14F-4D97-AF65-F5344CB8AC3E}">
        <p14:creationId xmlns:p14="http://schemas.microsoft.com/office/powerpoint/2010/main" val="227840363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500042"/>
            <a:ext cx="8229600" cy="5626121"/>
          </a:xfrm>
        </p:spPr>
        <p:txBody>
          <a:bodyPr/>
          <a:lstStyle/>
          <a:p>
            <a:endParaRPr lang="en-US" dirty="0" smtClean="0"/>
          </a:p>
          <a:p>
            <a:endParaRPr lang="en-US" dirty="0"/>
          </a:p>
          <a:p>
            <a:pPr>
              <a:buNone/>
            </a:pPr>
            <a:endParaRPr lang="en-US" dirty="0" smtClean="0">
              <a:latin typeface="Times New Roman" pitchFamily="18" charset="0"/>
              <a:cs typeface="Times New Roman" pitchFamily="18" charset="0"/>
            </a:endParaRPr>
          </a:p>
          <a:p>
            <a:endParaRPr lang="en-US" dirty="0"/>
          </a:p>
          <a:p>
            <a:pPr algn="ctr">
              <a:buNone/>
            </a:pPr>
            <a:r>
              <a:rPr lang="en-US" sz="5400" dirty="0" smtClean="0">
                <a:latin typeface="Times New Roman" pitchFamily="18" charset="0"/>
                <a:cs typeface="Times New Roman" pitchFamily="18" charset="0"/>
              </a:rPr>
              <a:t>E`TIBORINGIZ UCHUN RAXMAT !!!</a:t>
            </a:r>
            <a:endParaRPr lang="ru-RU" sz="54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Аспект">
  <a:themeElements>
    <a:clrScheme name="Аспект">
      <a:dk1>
        <a:sysClr val="windowText" lastClr="000000"/>
      </a:dk1>
      <a:lt1>
        <a:sysClr val="window" lastClr="FFFFFF"/>
      </a:lt1>
      <a:dk2>
        <a:srgbClr val="323232"/>
      </a:dk2>
      <a:lt2>
        <a:srgbClr val="E3DED1"/>
      </a:lt2>
      <a:accent1>
        <a:srgbClr val="F07F09"/>
      </a:accent1>
      <a:accent2>
        <a:srgbClr val="9F2936"/>
      </a:accent2>
      <a:accent3>
        <a:srgbClr val="1B587C"/>
      </a:accent3>
      <a:accent4>
        <a:srgbClr val="4E8542"/>
      </a:accent4>
      <a:accent5>
        <a:srgbClr val="604878"/>
      </a:accent5>
      <a:accent6>
        <a:srgbClr val="C19859"/>
      </a:accent6>
      <a:hlink>
        <a:srgbClr val="6B9F25"/>
      </a:hlink>
      <a:folHlink>
        <a:srgbClr val="B26B02"/>
      </a:folHlink>
    </a:clrScheme>
    <a:fontScheme name="Аспект">
      <a:majorFont>
        <a:latin typeface="Verdana"/>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majorFont>
      <a:minorFont>
        <a:latin typeface="Verdana"/>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minorFont>
    </a:fontScheme>
    <a:fmtScheme name="Аспект">
      <a:fillStyleLst>
        <a:solidFill>
          <a:schemeClr val="phClr"/>
        </a:solidFill>
        <a:gradFill rotWithShape="1">
          <a:gsLst>
            <a:gs pos="0">
              <a:schemeClr val="phClr">
                <a:tint val="65000"/>
                <a:satMod val="270000"/>
              </a:schemeClr>
            </a:gs>
            <a:gs pos="25000">
              <a:schemeClr val="phClr">
                <a:tint val="60000"/>
                <a:satMod val="300000"/>
              </a:schemeClr>
            </a:gs>
            <a:gs pos="100000">
              <a:schemeClr val="phClr">
                <a:tint val="29000"/>
                <a:satMod val="400000"/>
              </a:schemeClr>
            </a:gs>
          </a:gsLst>
          <a:lin ang="16200000" scaled="1"/>
        </a:gradFill>
        <a:gradFill rotWithShape="1">
          <a:gsLst>
            <a:gs pos="0">
              <a:schemeClr val="phClr">
                <a:shade val="45000"/>
                <a:satMod val="155000"/>
              </a:schemeClr>
            </a:gs>
            <a:gs pos="60000">
              <a:schemeClr val="phClr">
                <a:shade val="95000"/>
                <a:satMod val="150000"/>
              </a:schemeClr>
            </a:gs>
            <a:gs pos="100000">
              <a:schemeClr val="phClr">
                <a:tint val="87000"/>
                <a:satMod val="250000"/>
              </a:schemeClr>
            </a:gs>
          </a:gsLst>
          <a:lin ang="16200000" scaled="0"/>
        </a:gradFill>
      </a:fillStyleLst>
      <a:lnStyleLst>
        <a:ln w="9525" cap="flat" cmpd="sng" algn="ctr">
          <a:solidFill>
            <a:schemeClr val="phClr">
              <a:satMod val="150000"/>
            </a:schemeClr>
          </a:solidFill>
          <a:prstDash val="solid"/>
        </a:ln>
        <a:ln w="42500" cap="flat" cmpd="sng" algn="ctr">
          <a:solidFill>
            <a:schemeClr val="phClr"/>
          </a:solidFill>
          <a:prstDash val="solid"/>
        </a:ln>
        <a:ln w="38100" cap="flat" cmpd="sng" algn="ctr">
          <a:solidFill>
            <a:schemeClr val="phClr"/>
          </a:solidFill>
          <a:prstDash val="solid"/>
        </a:ln>
      </a:lnStyleLst>
      <a:effectStyleLst>
        <a:effectStyle>
          <a:effectLst>
            <a:outerShdw blurRad="65500" dist="38100" dir="5400000" rotWithShape="0">
              <a:srgbClr val="000000">
                <a:alpha val="40000"/>
              </a:srgbClr>
            </a:outerShdw>
          </a:effectLst>
        </a:effectStyle>
        <a:effectStyle>
          <a:effectLst>
            <a:outerShdw blurRad="65500" dist="38100" dir="5400000" rotWithShape="0">
              <a:srgbClr val="000000">
                <a:alpha val="40000"/>
              </a:srgbClr>
            </a:outerShdw>
          </a:effectLst>
        </a:effectStyle>
        <a:effectStyle>
          <a:effectLst>
            <a:outerShdw blurRad="65500" dist="38100" dir="5400000" rotWithShape="0">
              <a:srgbClr val="000000">
                <a:alpha val="40000"/>
              </a:srgbClr>
            </a:outerShdw>
          </a:effectLst>
          <a:scene3d>
            <a:camera prst="orthographicFront" fov="0">
              <a:rot lat="0" lon="0" rev="0"/>
            </a:camera>
            <a:lightRig rig="contrasting" dir="t">
              <a:rot lat="0" lon="0" rev="12000000"/>
            </a:lightRig>
          </a:scene3d>
          <a:sp3d prstMaterial="powder">
            <a:bevelT h="50800"/>
          </a:sp3d>
        </a:effectStyle>
      </a:effectStyleLst>
      <a:bgFillStyleLst>
        <a:solidFill>
          <a:schemeClr val="phClr"/>
        </a:solidFill>
        <a:gradFill rotWithShape="1">
          <a:gsLst>
            <a:gs pos="0">
              <a:schemeClr val="phClr">
                <a:shade val="35000"/>
                <a:satMod val="150000"/>
              </a:schemeClr>
            </a:gs>
            <a:gs pos="45000">
              <a:schemeClr val="phClr">
                <a:shade val="68000"/>
                <a:satMod val="155000"/>
              </a:schemeClr>
            </a:gs>
            <a:gs pos="100000">
              <a:schemeClr val="phClr">
                <a:tint val="70000"/>
                <a:satMod val="175000"/>
              </a:schemeClr>
            </a:gs>
          </a:gsLst>
          <a:lin ang="16200000" scaled="0"/>
        </a:gradFill>
        <a:blipFill>
          <a:blip xmlns:r="http://schemas.openxmlformats.org/officeDocument/2006/relationships" r:embed="rId1">
            <a:duotone>
              <a:schemeClr val="phClr">
                <a:shade val="800"/>
                <a:satMod val="150000"/>
              </a:schemeClr>
              <a:schemeClr val="phClr">
                <a:tint val="80000"/>
                <a:satMod val="150000"/>
              </a:schemeClr>
            </a:duotone>
          </a:blip>
          <a:tile tx="0" ty="0" sx="75000" sy="7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Aspect</Template>
  <TotalTime>60</TotalTime>
  <Words>46</Words>
  <Application>Microsoft Office PowerPoint</Application>
  <PresentationFormat>Экран (4:3)</PresentationFormat>
  <Paragraphs>62</Paragraphs>
  <Slides>31</Slides>
  <Notes>0</Notes>
  <HiddenSlides>0</HiddenSlides>
  <MMClips>0</MMClips>
  <ScaleCrop>false</ScaleCrop>
  <HeadingPairs>
    <vt:vector size="6" baseType="variant">
      <vt:variant>
        <vt:lpstr>Использованные шрифты</vt:lpstr>
      </vt:variant>
      <vt:variant>
        <vt:i4>4</vt:i4>
      </vt:variant>
      <vt:variant>
        <vt:lpstr>Тема</vt:lpstr>
      </vt:variant>
      <vt:variant>
        <vt:i4>1</vt:i4>
      </vt:variant>
      <vt:variant>
        <vt:lpstr>Заголовки слайдов</vt:lpstr>
      </vt:variant>
      <vt:variant>
        <vt:i4>31</vt:i4>
      </vt:variant>
    </vt:vector>
  </HeadingPairs>
  <TitlesOfParts>
    <vt:vector size="36" baseType="lpstr">
      <vt:lpstr>Arial</vt:lpstr>
      <vt:lpstr>Times New Roman</vt:lpstr>
      <vt:lpstr>Verdana</vt:lpstr>
      <vt:lpstr>Wingdings 2</vt:lpstr>
      <vt:lpstr>Аспект</vt:lpstr>
      <vt:lpstr>  11- Mavzu:  Suv havzalariga ifloslovchi modda oqizishdan keladigan ziyonni aniqlash  (sanitar-toksikologik me’yorlarga mosligi).   </vt:lpstr>
      <vt:lpstr>Xs.uz</vt:lpstr>
      <vt:lpstr>Презентация PowerPoint</vt:lpstr>
      <vt:lpstr>Презентация PowerPoint</vt:lpstr>
      <vt:lpstr>Meros.uz</vt:lpstr>
      <vt:lpstr>Презентация PowerPoint</vt:lpstr>
      <vt:lpstr>Презентация PowerPoint</vt:lpstr>
      <vt:lpstr>WATER2YOU.RU</vt:lpstr>
      <vt:lpstr>Презентация PowerPoint</vt:lpstr>
      <vt:lpstr>Презентация PowerPoint</vt:lpstr>
      <vt:lpstr>Презентация PowerPoint</vt:lpstr>
      <vt:lpstr>Презентация PowerPoint</vt:lpstr>
      <vt:lpstr>NASHKRAJ.IFO</vt:lpstr>
      <vt:lpstr>Презентация PowerPoint</vt:lpstr>
      <vt:lpstr>Презентация PowerPoint</vt:lpstr>
      <vt:lpstr>Презентация PowerPoint</vt:lpstr>
      <vt:lpstr>VAGNER-URAL.RU</vt:lpstr>
      <vt:lpstr>Презентация PowerPoint</vt:lpstr>
      <vt:lpstr>Презентация PowerPoint</vt:lpstr>
      <vt:lpstr>Презентация PowerPoint</vt:lpstr>
      <vt:lpstr>Acs-nnov.ru</vt:lpstr>
      <vt:lpstr>Презентация PowerPoint</vt:lpstr>
      <vt:lpstr>Презентация PowerPoint</vt:lpstr>
      <vt:lpstr>Презентация PowerPoint</vt:lpstr>
      <vt:lpstr>Презентация PowerPoint</vt:lpstr>
      <vt:lpstr>Презентация PowerPoint</vt:lpstr>
      <vt:lpstr>Gazeta.uz</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orion</dc:creator>
  <cp:lastModifiedBy>Yodgor</cp:lastModifiedBy>
  <cp:revision>16</cp:revision>
  <dcterms:created xsi:type="dcterms:W3CDTF">2021-05-31T09:33:44Z</dcterms:created>
  <dcterms:modified xsi:type="dcterms:W3CDTF">2021-05-31T11:38:22Z</dcterms:modified>
</cp:coreProperties>
</file>