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86"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8" r:id="rId25"/>
    <p:sldId id="280" r:id="rId26"/>
    <p:sldId id="289" r:id="rId27"/>
    <p:sldId id="282" r:id="rId28"/>
    <p:sldId id="287" r:id="rId29"/>
    <p:sldId id="284" r:id="rId30"/>
    <p:sldId id="290" r:id="rId31"/>
    <p:sldId id="285"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12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A99754B4-2723-44C1-BC1B-1261BC644432}" type="datetimeFigureOut">
              <a:rPr lang="ru-RU" smtClean="0"/>
              <a:t>31.05.2021</a:t>
            </a:fld>
            <a:endParaRPr lang="ru-RU"/>
          </a:p>
        </p:txBody>
      </p:sp>
      <p:sp>
        <p:nvSpPr>
          <p:cNvPr id="16" name="Номер слайда 15"/>
          <p:cNvSpPr>
            <a:spLocks noGrp="1"/>
          </p:cNvSpPr>
          <p:nvPr>
            <p:ph type="sldNum" sz="quarter" idx="11"/>
          </p:nvPr>
        </p:nvSpPr>
        <p:spPr/>
        <p:txBody>
          <a:bodyPr/>
          <a:lstStyle/>
          <a:p>
            <a:fld id="{62407772-1216-422A-A114-63E641A6F016}"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A99754B4-2723-44C1-BC1B-1261BC644432}" type="datetimeFigureOut">
              <a:rPr lang="ru-RU" smtClean="0"/>
              <a:t>31.05.2021</a:t>
            </a:fld>
            <a:endParaRPr lang="ru-RU"/>
          </a:p>
        </p:txBody>
      </p:sp>
      <p:sp>
        <p:nvSpPr>
          <p:cNvPr id="15" name="Номер слайда 14"/>
          <p:cNvSpPr>
            <a:spLocks noGrp="1"/>
          </p:cNvSpPr>
          <p:nvPr>
            <p:ph type="sldNum" sz="quarter" idx="15"/>
          </p:nvPr>
        </p:nvSpPr>
        <p:spPr/>
        <p:txBody>
          <a:bodyPr/>
          <a:lstStyle>
            <a:lvl1pPr algn="ctr">
              <a:defRPr/>
            </a:lvl1pPr>
          </a:lstStyle>
          <a:p>
            <a:fld id="{62407772-1216-422A-A114-63E641A6F016}"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A99754B4-2723-44C1-BC1B-1261BC644432}"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407772-1216-422A-A114-63E641A6F016}"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A99754B4-2723-44C1-BC1B-1261BC644432}"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2407772-1216-422A-A114-63E641A6F016}"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62407772-1216-422A-A114-63E641A6F016}"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A99754B4-2723-44C1-BC1B-1261BC644432}" type="datetimeFigureOut">
              <a:rPr lang="ru-RU" smtClean="0"/>
              <a:t>31.05.2021</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A99754B4-2723-44C1-BC1B-1261BC644432}"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2407772-1216-422A-A114-63E641A6F016}"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99754B4-2723-44C1-BC1B-1261BC644432}"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2407772-1216-422A-A114-63E641A6F01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A99754B4-2723-44C1-BC1B-1261BC644432}" type="datetimeFigureOut">
              <a:rPr lang="ru-RU" smtClean="0"/>
              <a:t>31.05.2021</a:t>
            </a:fld>
            <a:endParaRPr lang="ru-RU"/>
          </a:p>
        </p:txBody>
      </p:sp>
      <p:sp>
        <p:nvSpPr>
          <p:cNvPr id="9" name="Номер слайда 8"/>
          <p:cNvSpPr>
            <a:spLocks noGrp="1"/>
          </p:cNvSpPr>
          <p:nvPr>
            <p:ph type="sldNum" sz="quarter" idx="15"/>
          </p:nvPr>
        </p:nvSpPr>
        <p:spPr/>
        <p:txBody>
          <a:bodyPr/>
          <a:lstStyle/>
          <a:p>
            <a:fld id="{62407772-1216-422A-A114-63E641A6F016}"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A99754B4-2723-44C1-BC1B-1261BC644432}" type="datetimeFigureOut">
              <a:rPr lang="ru-RU" smtClean="0"/>
              <a:t>31.05.2021</a:t>
            </a:fld>
            <a:endParaRPr lang="ru-RU"/>
          </a:p>
        </p:txBody>
      </p:sp>
      <p:sp>
        <p:nvSpPr>
          <p:cNvPr id="9" name="Номер слайда 8"/>
          <p:cNvSpPr>
            <a:spLocks noGrp="1"/>
          </p:cNvSpPr>
          <p:nvPr>
            <p:ph type="sldNum" sz="quarter" idx="11"/>
          </p:nvPr>
        </p:nvSpPr>
        <p:spPr/>
        <p:txBody>
          <a:bodyPr/>
          <a:lstStyle/>
          <a:p>
            <a:fld id="{62407772-1216-422A-A114-63E641A6F016}"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99754B4-2723-44C1-BC1B-1261BC644432}"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407772-1216-422A-A114-63E641A6F01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99754B4-2723-44C1-BC1B-1261BC644432}"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407772-1216-422A-A114-63E641A6F01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A99754B4-2723-44C1-BC1B-1261BC644432}" type="datetimeFigureOut">
              <a:rPr lang="ru-RU" smtClean="0"/>
              <a:t>31.05.2021</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62407772-1216-422A-A114-63E641A6F016}"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457200" y="6143644"/>
            <a:ext cx="8305800" cy="357190"/>
          </a:xfrm>
        </p:spPr>
        <p:txBody>
          <a:bodyPr/>
          <a:lstStyle/>
          <a:p>
            <a:pPr algn="l"/>
            <a:r>
              <a:rPr lang="en-US" dirty="0" err="1" smtClean="0">
                <a:latin typeface="Times New Roman" pitchFamily="18" charset="0"/>
                <a:cs typeface="Times New Roman" pitchFamily="18" charset="0"/>
              </a:rPr>
              <a:t>Ma`ruzachi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M.Xolmatov</a:t>
            </a:r>
            <a:r>
              <a:rPr lang="en-US"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
        <p:nvSpPr>
          <p:cNvPr id="2" name="Заголовок 1"/>
          <p:cNvSpPr>
            <a:spLocks noGrp="1"/>
          </p:cNvSpPr>
          <p:nvPr>
            <p:ph type="ctrTitle"/>
          </p:nvPr>
        </p:nvSpPr>
        <p:spPr>
          <a:xfrm>
            <a:off x="457200" y="1000108"/>
            <a:ext cx="8305800" cy="3571900"/>
          </a:xfrm>
        </p:spPr>
        <p:txBody>
          <a:bodyPr/>
          <a:lstStyle/>
          <a:p>
            <a:r>
              <a:rPr lang="uz-Latn-UZ" b="1" dirty="0" smtClean="0">
                <a:latin typeface="Times New Roman" pitchFamily="18" charset="0"/>
                <a:cs typeface="Times New Roman" pitchFamily="18" charset="0"/>
              </a:rPr>
              <a:t>12-Mavzu: “</a:t>
            </a:r>
            <a:r>
              <a:rPr b="1" smtClean="0">
                <a:latin typeface="Times New Roman" pitchFamily="18" charset="0"/>
                <a:cs typeface="Times New Roman" pitchFamily="18" charset="0"/>
              </a:rPr>
              <a:t>Oqova suvlarni tozalash darajasini hisoblash”.</a:t>
            </a:r>
            <a:r>
              <a:rPr lang="ru-RU" dirty="0" smtClean="0"/>
              <a:t/>
            </a:r>
            <a:br>
              <a:rPr lang="ru-RU"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595958"/>
          </a:xfrm>
        </p:spPr>
        <p:txBody>
          <a:bodyPr>
            <a:normAutofit fontScale="92500"/>
          </a:bodyPr>
          <a:lstStyle/>
          <a:p>
            <a:pPr algn="just">
              <a:lnSpc>
                <a:spcPct val="150000"/>
              </a:lnSpc>
              <a:buNone/>
            </a:pPr>
            <a:r>
              <a:rPr lang="en-US" dirty="0" smtClean="0">
                <a:latin typeface="Times New Roman" pitchFamily="18" charset="0"/>
                <a:cs typeface="Times New Roman" pitchFamily="18" charset="0"/>
              </a:rPr>
              <a:t>		</a:t>
            </a:r>
            <a:r>
              <a:rPr lang="tt-RU" dirty="0" smtClean="0">
                <a:latin typeface="Times New Roman" pitchFamily="18" charset="0"/>
                <a:cs typeface="Times New Roman" pitchFamily="18" charset="0"/>
              </a:rPr>
              <a:t>Suv qishloq va sanoat ishlab chiqarishidagi deyarli barcha</a:t>
            </a:r>
            <a:r>
              <a:rPr lang="en-US" dirty="0" smtClean="0">
                <a:latin typeface="Times New Roman" pitchFamily="18" charset="0"/>
                <a:cs typeface="Times New Roman" pitchFamily="18" charset="0"/>
              </a:rPr>
              <a:t> t</a:t>
            </a:r>
            <a:r>
              <a:rPr lang="tt-RU" dirty="0" smtClean="0">
                <a:latin typeface="Times New Roman" pitchFamily="18" charset="0"/>
                <a:cs typeface="Times New Roman" pitchFamily="18" charset="0"/>
              </a:rPr>
              <a:t>exn</a:t>
            </a:r>
            <a:r>
              <a:rPr lang="en-US" dirty="0" smtClean="0">
                <a:latin typeface="Times New Roman" pitchFamily="18" charset="0"/>
                <a:cs typeface="Times New Roman" pitchFamily="18" charset="0"/>
              </a:rPr>
              <a:t>o</a:t>
            </a:r>
            <a:r>
              <a:rPr lang="tt-RU" dirty="0" smtClean="0">
                <a:latin typeface="Times New Roman" pitchFamily="18" charset="0"/>
                <a:cs typeface="Times New Roman" pitchFamily="18" charset="0"/>
              </a:rPr>
              <a:t>logik jara</a:t>
            </a:r>
            <a:r>
              <a:rPr lang="en-US" dirty="0" err="1" smtClean="0">
                <a:latin typeface="Times New Roman" pitchFamily="18" charset="0"/>
                <a:cs typeface="Times New Roman" pitchFamily="18" charset="0"/>
              </a:rPr>
              <a:t>yo</a:t>
            </a:r>
            <a:r>
              <a:rPr lang="tt-RU" dirty="0" smtClean="0">
                <a:latin typeface="Times New Roman" pitchFamily="18" charset="0"/>
                <a:cs typeface="Times New Roman" pitchFamily="18" charset="0"/>
              </a:rPr>
              <a:t>nlarning zaruruytarkibiy qismi (komponenti) xisoblanadi.  Mazkur soxalardagi texnalogik jarayonlarda  suv juda ko‘p ishlatiladi. Chuchuk suvdan  xaddan ortiq ko‘p  foydalanilsa,  oxiri oqibat u yetishmay qolishi mumkin. Sababi, hozirgi zamon texnikasi uni yuz foiz tozalashga qodir emas. Suvni butunlay tozalash uchun ham oqova suvlardan foydalanishga to‘g‘ri keladi. Bu esa suvni yana iflos qilish demakdir.  Tabiiy suv havzalarida o‘z-o‘zini tozalash effekti ham katta samara beradi.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Очистка сточных вод"/>
          <p:cNvPicPr>
            <a:picLocks noGrp="1"/>
          </p:cNvPicPr>
          <p:nvPr>
            <p:ph idx="1"/>
          </p:nvPr>
        </p:nvPicPr>
        <p:blipFill>
          <a:blip r:embed="rId2"/>
          <a:srcRect/>
          <a:stretch>
            <a:fillRect/>
          </a:stretch>
        </p:blipFill>
        <p:spPr bwMode="auto">
          <a:xfrm>
            <a:off x="714348" y="642918"/>
            <a:ext cx="7858180" cy="5214974"/>
          </a:xfrm>
          <a:prstGeom prst="rect">
            <a:avLst/>
          </a:prstGeom>
          <a:noFill/>
          <a:ln w="9525">
            <a:noFill/>
            <a:miter lim="800000"/>
            <a:headEnd/>
            <a:tailEnd/>
          </a:ln>
        </p:spPr>
      </p:pic>
      <p:sp>
        <p:nvSpPr>
          <p:cNvPr id="5" name="TextBox 4"/>
          <p:cNvSpPr txBox="1"/>
          <p:nvPr/>
        </p:nvSpPr>
        <p:spPr>
          <a:xfrm>
            <a:off x="2571736" y="5929330"/>
            <a:ext cx="1376852" cy="276999"/>
          </a:xfrm>
          <a:prstGeom prst="rect">
            <a:avLst/>
          </a:prstGeom>
          <a:noFill/>
        </p:spPr>
        <p:txBody>
          <a:bodyPr wrap="square" rtlCol="0">
            <a:spAutoFit/>
          </a:bodyPr>
          <a:lstStyle/>
          <a:p>
            <a:r>
              <a:rPr lang="en-US" sz="1200" dirty="0" smtClean="0">
                <a:latin typeface="Times New Roman" pitchFamily="18" charset="0"/>
                <a:cs typeface="Times New Roman" pitchFamily="18" charset="0"/>
              </a:rPr>
              <a:t>Aquacenter.com.ua</a:t>
            </a:r>
            <a:endParaRPr lang="ru-RU" sz="12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24520"/>
          </a:xfrm>
        </p:spPr>
        <p:txBody>
          <a:bodyPr>
            <a:normAutofit fontScale="92500"/>
          </a:bodyPr>
          <a:lstStyle/>
          <a:p>
            <a:pPr algn="just">
              <a:lnSpc>
                <a:spcPct val="150000"/>
              </a:lnSpc>
              <a:buNone/>
            </a:pPr>
            <a:r>
              <a:rPr lang="tt-RU" dirty="0" smtClean="0"/>
              <a:t>	</a:t>
            </a:r>
            <a:r>
              <a:rPr lang="en-US" dirty="0" smtClean="0"/>
              <a:t>	</a:t>
            </a:r>
            <a:r>
              <a:rPr lang="tt-RU" dirty="0" smtClean="0">
                <a:latin typeface="Times New Roman" pitchFamily="18" charset="0"/>
                <a:cs typeface="Times New Roman" pitchFamily="18" charset="0"/>
              </a:rPr>
              <a:t>Respublikamizda hozirgi vaqtda ifloslangan oqova suvlarni suv manbalariga oqizish uchdan biriga qisqartirildi. Suvni tejab ishlatishi borasida nazorat ishlari kuchaymoqda. Dalalarga rejali asosda suv berilmoqda. Xonadonlarga suv o‘lchagich asboblar o‘rnatilmoqda. Hozirgi kunda chuchuk suvning atiga 0,2 % dan fodalanish imkoni bor xolos,  qolgan suvlar esa  qutublar va baland tog‘ cho‘qqilarida muzliklar va qor tarzida mavjud. Suvdan tejamkorlik bilan foydalana olmaslik takomillash</a:t>
            </a:r>
            <a:r>
              <a:rPr lang="en-US" dirty="0" err="1" smtClean="0">
                <a:latin typeface="Times New Roman" pitchFamily="18" charset="0"/>
                <a:cs typeface="Times New Roman" pitchFamily="18" charset="0"/>
              </a:rPr>
              <a:t>magan</a:t>
            </a:r>
            <a:r>
              <a:rPr lang="tt-RU" dirty="0" smtClean="0">
                <a:latin typeface="Times New Roman" pitchFamily="18" charset="0"/>
                <a:cs typeface="Times New Roman" pitchFamily="18" charset="0"/>
              </a:rPr>
              <a:t> texn</a:t>
            </a:r>
            <a:r>
              <a:rPr lang="en-US" dirty="0" smtClean="0">
                <a:latin typeface="Times New Roman" pitchFamily="18" charset="0"/>
                <a:cs typeface="Times New Roman" pitchFamily="18" charset="0"/>
              </a:rPr>
              <a:t>o</a:t>
            </a:r>
            <a:r>
              <a:rPr lang="tt-RU" dirty="0" smtClean="0">
                <a:latin typeface="Times New Roman" pitchFamily="18" charset="0"/>
                <a:cs typeface="Times New Roman" pitchFamily="18" charset="0"/>
              </a:rPr>
              <a:t>logiyaga ham bog‘liq.</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Oqava suvlarni tozalash - usullar va maxsus uskunalar. Oqava suvlarni  kimyoviy, biologik va mexanik vositalardan tozalash usullari."/>
          <p:cNvPicPr>
            <a:picLocks noGrp="1"/>
          </p:cNvPicPr>
          <p:nvPr>
            <p:ph idx="1"/>
          </p:nvPr>
        </p:nvPicPr>
        <p:blipFill>
          <a:blip r:embed="rId2"/>
          <a:srcRect/>
          <a:stretch>
            <a:fillRect/>
          </a:stretch>
        </p:blipFill>
        <p:spPr bwMode="auto">
          <a:xfrm>
            <a:off x="714348" y="642918"/>
            <a:ext cx="7143800" cy="4595832"/>
          </a:xfrm>
          <a:prstGeom prst="rect">
            <a:avLst/>
          </a:prstGeom>
          <a:noFill/>
          <a:ln w="9525">
            <a:noFill/>
            <a:miter lim="800000"/>
            <a:headEnd/>
            <a:tailEnd/>
          </a:ln>
        </p:spPr>
      </p:pic>
      <p:sp>
        <p:nvSpPr>
          <p:cNvPr id="5" name="TextBox 4"/>
          <p:cNvSpPr txBox="1"/>
          <p:nvPr/>
        </p:nvSpPr>
        <p:spPr>
          <a:xfrm>
            <a:off x="3714744" y="6143644"/>
            <a:ext cx="1250663" cy="276999"/>
          </a:xfrm>
          <a:prstGeom prst="rect">
            <a:avLst/>
          </a:prstGeom>
          <a:noFill/>
        </p:spPr>
        <p:txBody>
          <a:bodyPr wrap="none" rtlCol="0">
            <a:spAutoFit/>
          </a:bodyPr>
          <a:lstStyle/>
          <a:p>
            <a:r>
              <a:rPr lang="en-US" sz="1200" dirty="0" smtClean="0">
                <a:latin typeface="Times New Roman" pitchFamily="18" charset="0"/>
                <a:cs typeface="Times New Roman" pitchFamily="18" charset="0"/>
              </a:rPr>
              <a:t>Langustdesign.ru</a:t>
            </a:r>
            <a:endParaRPr lang="ru-RU" sz="12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595958"/>
          </a:xfrm>
        </p:spPr>
        <p:txBody>
          <a:bodyPr>
            <a:normAutofit lnSpcReduction="10000"/>
          </a:bodyPr>
          <a:lstStyle/>
          <a:p>
            <a:pPr algn="ctr">
              <a:lnSpc>
                <a:spcPct val="150000"/>
              </a:lnSpc>
              <a:buNone/>
            </a:pPr>
            <a:r>
              <a:rPr lang="uz-Cyrl-UZ" dirty="0" smtClean="0">
                <a:latin typeface="Times New Roman" pitchFamily="18" charset="0"/>
                <a:cs typeface="Times New Roman" pitchFamily="18" charset="0"/>
              </a:rPr>
              <a:t>Oqova suvlarning xar bir guruhiga oʹziga xos tozalash usullari mavjud boʹlib, ular quyidagi guruhlarga boʹlinadi :</a:t>
            </a:r>
            <a:endParaRPr lang="ru-RU" dirty="0" smtClean="0">
              <a:latin typeface="Times New Roman" pitchFamily="18" charset="0"/>
              <a:cs typeface="Times New Roman" pitchFamily="18" charset="0"/>
            </a:endParaRPr>
          </a:p>
          <a:p>
            <a:pPr>
              <a:lnSpc>
                <a:spcPct val="150000"/>
              </a:lnSpc>
            </a:pP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mexanik</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tozalash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usullari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tindirish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filtrlash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tsentrfugalash</a:t>
            </a:r>
            <a:r>
              <a:rPr lang="en-US"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pP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fizik-kimyoviy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usullar</a:t>
            </a:r>
            <a:r>
              <a:rPr lang="en-US"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pP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kimyoviy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usullar</a:t>
            </a:r>
            <a:r>
              <a:rPr lang="en-US"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pP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biokimyoviy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usullar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tirik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organizmlarning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ifloslantiruvchi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ozuqa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isteʹmol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asoslangandir</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pP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595958"/>
          </a:xfrm>
        </p:spPr>
        <p:txBody>
          <a:bodyPr/>
          <a:lstStyle/>
          <a:p>
            <a:pPr algn="ctr">
              <a:lnSpc>
                <a:spcPct val="150000"/>
              </a:lnSpc>
              <a:buNone/>
            </a:pPr>
            <a:r>
              <a:rPr lang="en-US" b="1" dirty="0" err="1" smtClean="0"/>
              <a:t>Yuqorida</a:t>
            </a:r>
            <a:r>
              <a:rPr lang="en-US" b="1" dirty="0" smtClean="0"/>
              <a:t> </a:t>
            </a:r>
            <a:r>
              <a:rPr lang="en-US" b="1" dirty="0" err="1" smtClean="0"/>
              <a:t>keltirilgan</a:t>
            </a:r>
            <a:r>
              <a:rPr lang="en-US" b="1" dirty="0" smtClean="0"/>
              <a:t> </a:t>
            </a:r>
            <a:r>
              <a:rPr lang="en-US" b="1" dirty="0" err="1" smtClean="0"/>
              <a:t>usullar</a:t>
            </a:r>
            <a:r>
              <a:rPr lang="en-US" b="1" dirty="0" smtClean="0"/>
              <a:t> 2 </a:t>
            </a:r>
            <a:r>
              <a:rPr lang="en-US" b="1" dirty="0" err="1" smtClean="0"/>
              <a:t>turga</a:t>
            </a:r>
            <a:r>
              <a:rPr lang="en-US" b="1" dirty="0" smtClean="0"/>
              <a:t> </a:t>
            </a:r>
            <a:r>
              <a:rPr lang="en-US" b="1" dirty="0" err="1" smtClean="0"/>
              <a:t>boʹlinadi</a:t>
            </a:r>
            <a:r>
              <a:rPr lang="en-US" b="1" dirty="0" smtClean="0"/>
              <a:t>:</a:t>
            </a:r>
            <a:endParaRPr lang="ru-RU" dirty="0" smtClean="0"/>
          </a:p>
          <a:p>
            <a:pPr>
              <a:lnSpc>
                <a:spcPct val="150000"/>
              </a:lnSpc>
              <a:buNone/>
            </a:pPr>
            <a:r>
              <a:rPr lang="en-US" b="1" i="1" dirty="0" smtClean="0"/>
              <a:t>	a)</a:t>
            </a:r>
            <a:r>
              <a:rPr lang="en-US" b="1" i="1" dirty="0" err="1" smtClean="0"/>
              <a:t>regenerativ</a:t>
            </a:r>
            <a:r>
              <a:rPr lang="en-US" b="1" i="1" dirty="0" smtClean="0"/>
              <a:t> </a:t>
            </a:r>
            <a:r>
              <a:rPr lang="en-US" b="1" i="1" dirty="0" err="1" smtClean="0"/>
              <a:t>usullar</a:t>
            </a:r>
            <a:r>
              <a:rPr lang="en-US" dirty="0" smtClean="0"/>
              <a:t> </a:t>
            </a:r>
            <a:r>
              <a:rPr lang="uz-Cyrl-UZ" dirty="0" smtClean="0"/>
              <a:t>–</a:t>
            </a:r>
            <a:r>
              <a:rPr lang="en-US" dirty="0" err="1" smtClean="0"/>
              <a:t>ifloslantiruvchi</a:t>
            </a:r>
            <a:r>
              <a:rPr lang="en-US" dirty="0" smtClean="0"/>
              <a:t> mod- </a:t>
            </a:r>
            <a:r>
              <a:rPr lang="en-US" dirty="0" err="1" smtClean="0"/>
              <a:t>dalarni</a:t>
            </a:r>
            <a:r>
              <a:rPr lang="en-US" dirty="0" smtClean="0"/>
              <a:t> </a:t>
            </a:r>
            <a:r>
              <a:rPr lang="en-US" dirty="0" err="1" smtClean="0"/>
              <a:t>suvdan</a:t>
            </a:r>
            <a:r>
              <a:rPr lang="en-US" dirty="0" smtClean="0"/>
              <a:t> </a:t>
            </a:r>
            <a:r>
              <a:rPr lang="en-US" dirty="0" err="1" smtClean="0"/>
              <a:t>ajratib</a:t>
            </a:r>
            <a:r>
              <a:rPr lang="en-US" dirty="0" smtClean="0"/>
              <a:t> </a:t>
            </a:r>
            <a:r>
              <a:rPr lang="en-US" dirty="0" err="1" smtClean="0"/>
              <a:t>olib</a:t>
            </a:r>
            <a:r>
              <a:rPr lang="en-US" dirty="0" smtClean="0"/>
              <a:t> </a:t>
            </a:r>
            <a:r>
              <a:rPr lang="en-US" dirty="0" err="1" smtClean="0"/>
              <a:t>ularni</a:t>
            </a:r>
            <a:r>
              <a:rPr lang="en-US" dirty="0" smtClean="0"/>
              <a:t> </a:t>
            </a:r>
            <a:r>
              <a:rPr lang="en-US" dirty="0" err="1" smtClean="0"/>
              <a:t>qayta</a:t>
            </a:r>
            <a:r>
              <a:rPr lang="en-US" dirty="0" smtClean="0"/>
              <a:t> </a:t>
            </a:r>
            <a:r>
              <a:rPr lang="en-US" dirty="0" err="1" smtClean="0"/>
              <a:t>ishlatishga</a:t>
            </a:r>
            <a:r>
              <a:rPr lang="en-US" dirty="0" smtClean="0"/>
              <a:t> </a:t>
            </a:r>
            <a:r>
              <a:rPr lang="en-US" dirty="0" err="1" smtClean="0"/>
              <a:t>asoslangan</a:t>
            </a:r>
            <a:r>
              <a:rPr lang="en-US" dirty="0" smtClean="0"/>
              <a:t>; </a:t>
            </a:r>
            <a:endParaRPr lang="ru-RU" dirty="0" smtClean="0"/>
          </a:p>
          <a:p>
            <a:pPr>
              <a:lnSpc>
                <a:spcPct val="150000"/>
              </a:lnSpc>
              <a:buNone/>
            </a:pPr>
            <a:r>
              <a:rPr lang="en-US" b="1" i="1" dirty="0" smtClean="0"/>
              <a:t>	b)</a:t>
            </a:r>
            <a:r>
              <a:rPr lang="en-US" b="1" i="1" dirty="0" err="1" smtClean="0"/>
              <a:t>destruktiv</a:t>
            </a:r>
            <a:r>
              <a:rPr lang="en-US" b="1" i="1" dirty="0" smtClean="0"/>
              <a:t> </a:t>
            </a:r>
            <a:r>
              <a:rPr lang="en-US" b="1" i="1" dirty="0" err="1" smtClean="0"/>
              <a:t>usullar</a:t>
            </a:r>
            <a:r>
              <a:rPr lang="en-US" dirty="0" smtClean="0"/>
              <a:t> </a:t>
            </a:r>
            <a:r>
              <a:rPr lang="en-US" dirty="0" err="1" smtClean="0"/>
              <a:t>esa</a:t>
            </a:r>
            <a:r>
              <a:rPr lang="en-US" dirty="0" smtClean="0"/>
              <a:t> </a:t>
            </a:r>
            <a:r>
              <a:rPr lang="en-US" dirty="0" err="1" smtClean="0"/>
              <a:t>ifloslantiruvchi</a:t>
            </a:r>
            <a:r>
              <a:rPr lang="en-US" dirty="0" smtClean="0"/>
              <a:t> </a:t>
            </a:r>
            <a:r>
              <a:rPr lang="en-US" dirty="0" err="1" smtClean="0"/>
              <a:t>strukturasini</a:t>
            </a:r>
            <a:r>
              <a:rPr lang="en-US" dirty="0" smtClean="0"/>
              <a:t> </a:t>
            </a:r>
            <a:r>
              <a:rPr lang="en-US" dirty="0" err="1" smtClean="0"/>
              <a:t>buzib</a:t>
            </a:r>
            <a:r>
              <a:rPr lang="en-US" dirty="0" smtClean="0"/>
              <a:t> </a:t>
            </a:r>
            <a:r>
              <a:rPr lang="en-US" dirty="0" err="1" smtClean="0"/>
              <a:t>yuborib</a:t>
            </a:r>
            <a:r>
              <a:rPr lang="en-US" dirty="0" smtClean="0"/>
              <a:t> </a:t>
            </a:r>
            <a:r>
              <a:rPr lang="en-US" dirty="0" err="1" smtClean="0"/>
              <a:t>zararsizlantirishga</a:t>
            </a:r>
            <a:r>
              <a:rPr lang="en-US" dirty="0" smtClean="0"/>
              <a:t> </a:t>
            </a:r>
            <a:r>
              <a:rPr lang="en-US" dirty="0" err="1" smtClean="0"/>
              <a:t>asoslangandir</a:t>
            </a:r>
            <a:r>
              <a:rPr lang="en-US" dirty="0" smtClean="0"/>
              <a:t>.</a:t>
            </a:r>
            <a:endParaRPr lang="ru-RU" dirty="0" smtClean="0"/>
          </a:p>
          <a:p>
            <a:pPr>
              <a:lnSpc>
                <a:spcPct val="150000"/>
              </a:lnSpc>
              <a:buNone/>
            </a:pPr>
            <a:r>
              <a:rPr lang="en-US" dirty="0" smtClean="0"/>
              <a:t> </a:t>
            </a:r>
            <a:endParaRPr lang="ru-RU" dirty="0" smtClean="0"/>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24520"/>
          </a:xfrm>
        </p:spPr>
        <p:txBody>
          <a:bodyPr/>
          <a:lstStyle/>
          <a:p>
            <a:r>
              <a:rPr lang="en-US" sz="2800" b="1" dirty="0" err="1" smtClean="0">
                <a:latin typeface="Times New Roman" pitchFamily="18" charset="0"/>
                <a:cs typeface="Times New Roman" pitchFamily="18" charset="0"/>
              </a:rPr>
              <a:t>Oqova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suvlarni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tozalash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tizimlari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inshootlari</a:t>
            </a:r>
            <a:r>
              <a:rPr lang="en-US" sz="2800" b="1" dirty="0" smtClean="0">
                <a:latin typeface="Times New Roman" pitchFamily="18" charset="0"/>
                <a:cs typeface="Times New Roman" pitchFamily="18" charset="0"/>
              </a:rPr>
              <a:t>.</a:t>
            </a:r>
            <a:endParaRPr lang="ru-RU" dirty="0"/>
          </a:p>
        </p:txBody>
      </p:sp>
      <p:sp>
        <p:nvSpPr>
          <p:cNvPr id="2" name="Заголовок 1"/>
          <p:cNvSpPr>
            <a:spLocks noGrp="1"/>
          </p:cNvSpPr>
          <p:nvPr>
            <p:ph type="title"/>
          </p:nvPr>
        </p:nvSpPr>
        <p:spPr/>
        <p:txBody>
          <a:bodyPr>
            <a:normAutofit fontScale="90000"/>
          </a:bodyPr>
          <a:lstStyle/>
          <a:p>
            <a:r>
              <a:rPr lang="ru-RU" dirty="0" smtClean="0"/>
              <a:t/>
            </a:r>
            <a:br>
              <a:rPr lang="ru-RU" dirty="0" smtClean="0"/>
            </a:br>
            <a:r>
              <a:rPr b="1" smtClean="0"/>
              <a:t> </a:t>
            </a:r>
            <a:r>
              <a:rPr lang="ru-RU" dirty="0" smtClean="0"/>
              <a:t/>
            </a:r>
            <a:br>
              <a:rPr lang="ru-RU" dirty="0" smtClean="0"/>
            </a:br>
            <a:endParaRPr lang="ru-RU" dirty="0"/>
          </a:p>
        </p:txBody>
      </p:sp>
      <p:pic>
        <p:nvPicPr>
          <p:cNvPr id="4" name="Рисунок 3"/>
          <p:cNvPicPr/>
          <p:nvPr/>
        </p:nvPicPr>
        <p:blipFill>
          <a:blip r:embed="rId2"/>
          <a:srcRect/>
          <a:stretch>
            <a:fillRect/>
          </a:stretch>
        </p:blipFill>
        <p:spPr bwMode="auto">
          <a:xfrm>
            <a:off x="857224" y="1571612"/>
            <a:ext cx="7643866" cy="4071966"/>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p:cNvPicPr>
            <a:picLocks noGrp="1"/>
          </p:cNvPicPr>
          <p:nvPr>
            <p:ph idx="1"/>
          </p:nvPr>
        </p:nvPicPr>
        <p:blipFill>
          <a:blip r:embed="rId2"/>
          <a:srcRect/>
          <a:stretch>
            <a:fillRect/>
          </a:stretch>
        </p:blipFill>
        <p:spPr bwMode="auto">
          <a:xfrm>
            <a:off x="1142976" y="1571612"/>
            <a:ext cx="7500990" cy="392909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p:cNvPicPr>
            <a:picLocks noGrp="1"/>
          </p:cNvPicPr>
          <p:nvPr>
            <p:ph idx="1"/>
          </p:nvPr>
        </p:nvPicPr>
        <p:blipFill>
          <a:blip r:embed="rId2"/>
          <a:srcRect/>
          <a:stretch>
            <a:fillRect/>
          </a:stretch>
        </p:blipFill>
        <p:spPr bwMode="auto">
          <a:xfrm>
            <a:off x="714348" y="428604"/>
            <a:ext cx="7500989" cy="55007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p:cNvPicPr>
            <a:picLocks noGrp="1"/>
          </p:cNvPicPr>
          <p:nvPr>
            <p:ph idx="1"/>
          </p:nvPr>
        </p:nvPicPr>
        <p:blipFill>
          <a:blip r:embed="rId2"/>
          <a:srcRect/>
          <a:stretch>
            <a:fillRect/>
          </a:stretch>
        </p:blipFill>
        <p:spPr bwMode="auto">
          <a:xfrm>
            <a:off x="857224" y="1142984"/>
            <a:ext cx="7358114" cy="435771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595958"/>
          </a:xfrm>
        </p:spPr>
        <p:txBody>
          <a:bodyPr/>
          <a:lstStyle/>
          <a:p>
            <a:pPr algn="just">
              <a:lnSpc>
                <a:spcPct val="150000"/>
              </a:lnSpc>
              <a:buNone/>
            </a:pPr>
            <a:r>
              <a:rPr lang="en-US" b="1" dirty="0" smtClean="0">
                <a:latin typeface="Times New Roman" pitchFamily="18" charset="0"/>
                <a:cs typeface="Times New Roman" pitchFamily="18" charset="0"/>
              </a:rPr>
              <a:t>		</a:t>
            </a:r>
            <a:r>
              <a:rPr lang="tt-RU" b="1" dirty="0" smtClean="0">
                <a:latin typeface="Times New Roman" pitchFamily="18" charset="0"/>
                <a:cs typeface="Times New Roman" pitchFamily="18" charset="0"/>
              </a:rPr>
              <a:t>1-topshiriq</a:t>
            </a:r>
            <a:r>
              <a:rPr lang="tt-RU" dirty="0" smtClean="0">
                <a:latin typeface="Times New Roman" pitchFamily="18" charset="0"/>
                <a:cs typeface="Times New Roman" pitchFamily="18" charset="0"/>
              </a:rPr>
              <a:t>: Olingan  bilim va ko‘nikmalarga asoslanib, o‘zingiz bilgan suv xavza (daryo, ko‘l, soy, ariq larini</a:t>
            </a:r>
            <a:r>
              <a:rPr lang="en-US" dirty="0" smtClean="0">
                <a:latin typeface="Times New Roman" pitchFamily="18" charset="0"/>
                <a:cs typeface="Times New Roman" pitchFamily="18" charset="0"/>
              </a:rPr>
              <a:t>)</a:t>
            </a:r>
            <a:r>
              <a:rPr lang="tt-RU" dirty="0" smtClean="0">
                <a:latin typeface="Times New Roman" pitchFamily="18" charset="0"/>
                <a:cs typeface="Times New Roman" pitchFamily="18" charset="0"/>
              </a:rPr>
              <a:t>  ifloslanishi sabalarini tushuntiring va quyidagi jadvalni to‘ldiring.</a:t>
            </a:r>
            <a:endParaRPr lang="ru-RU" dirty="0" smtClean="0">
              <a:latin typeface="Times New Roman" pitchFamily="18" charset="0"/>
              <a:cs typeface="Times New Roman" pitchFamily="18" charset="0"/>
            </a:endParaRPr>
          </a:p>
          <a:p>
            <a:endParaRPr lang="ru-RU" dirty="0"/>
          </a:p>
        </p:txBody>
      </p:sp>
      <p:graphicFrame>
        <p:nvGraphicFramePr>
          <p:cNvPr id="5" name="Таблица 4"/>
          <p:cNvGraphicFramePr>
            <a:graphicFrameLocks noGrp="1"/>
          </p:cNvGraphicFramePr>
          <p:nvPr/>
        </p:nvGraphicFramePr>
        <p:xfrm>
          <a:off x="1000098" y="3122050"/>
          <a:ext cx="6929488" cy="3069826"/>
        </p:xfrm>
        <a:graphic>
          <a:graphicData uri="http://schemas.openxmlformats.org/drawingml/2006/table">
            <a:tbl>
              <a:tblPr firstRow="1" bandRow="1">
                <a:tableStyleId>{5C22544A-7EE6-4342-B048-85BDC9FD1C3A}</a:tableStyleId>
              </a:tblPr>
              <a:tblGrid>
                <a:gridCol w="1732372">
                  <a:extLst>
                    <a:ext uri="{9D8B030D-6E8A-4147-A177-3AD203B41FA5}">
                      <a16:colId xmlns:a16="http://schemas.microsoft.com/office/drawing/2014/main" val="20000"/>
                    </a:ext>
                  </a:extLst>
                </a:gridCol>
                <a:gridCol w="1732372">
                  <a:extLst>
                    <a:ext uri="{9D8B030D-6E8A-4147-A177-3AD203B41FA5}">
                      <a16:colId xmlns:a16="http://schemas.microsoft.com/office/drawing/2014/main" val="20001"/>
                    </a:ext>
                  </a:extLst>
                </a:gridCol>
                <a:gridCol w="1732372">
                  <a:extLst>
                    <a:ext uri="{9D8B030D-6E8A-4147-A177-3AD203B41FA5}">
                      <a16:colId xmlns:a16="http://schemas.microsoft.com/office/drawing/2014/main" val="20002"/>
                    </a:ext>
                  </a:extLst>
                </a:gridCol>
                <a:gridCol w="1732372">
                  <a:extLst>
                    <a:ext uri="{9D8B030D-6E8A-4147-A177-3AD203B41FA5}">
                      <a16:colId xmlns:a16="http://schemas.microsoft.com/office/drawing/2014/main" val="20003"/>
                    </a:ext>
                  </a:extLst>
                </a:gridCol>
              </a:tblGrid>
              <a:tr h="904694">
                <a:tc>
                  <a:txBody>
                    <a:bodyPr/>
                    <a:lstStyle/>
                    <a:p>
                      <a:pPr algn="ctr">
                        <a:lnSpc>
                          <a:spcPct val="150000"/>
                        </a:lnSpc>
                        <a:spcAft>
                          <a:spcPts val="0"/>
                        </a:spcAft>
                      </a:pPr>
                      <a:r>
                        <a:rPr lang="en-US" sz="1400" b="1" dirty="0" err="1">
                          <a:latin typeface="Times New Roman"/>
                          <a:ea typeface="Times New Roman"/>
                          <a:cs typeface="Times New Roman"/>
                        </a:rPr>
                        <a:t>Suv</a:t>
                      </a:r>
                      <a:r>
                        <a:rPr lang="en-US" sz="1400" b="1" dirty="0">
                          <a:latin typeface="Times New Roman"/>
                          <a:ea typeface="Times New Roman"/>
                          <a:cs typeface="Times New Roman"/>
                        </a:rPr>
                        <a:t> </a:t>
                      </a:r>
                      <a:r>
                        <a:rPr lang="en-US" sz="1400" b="1" dirty="0" err="1">
                          <a:latin typeface="Times New Roman"/>
                          <a:ea typeface="Times New Roman"/>
                          <a:cs typeface="Times New Roman"/>
                        </a:rPr>
                        <a:t>xavzasi</a:t>
                      </a:r>
                      <a:endParaRPr lang="ru-RU" sz="1100" dirty="0">
                        <a:latin typeface="Calibri"/>
                        <a:ea typeface="Calibri"/>
                        <a:cs typeface="Times New Roman"/>
                      </a:endParaRPr>
                    </a:p>
                  </a:txBody>
                  <a:tcPr marL="68580" marR="68580" marT="0" marB="0" anchor="ctr"/>
                </a:tc>
                <a:tc>
                  <a:txBody>
                    <a:bodyPr/>
                    <a:lstStyle/>
                    <a:p>
                      <a:pPr algn="ctr">
                        <a:lnSpc>
                          <a:spcPct val="150000"/>
                        </a:lnSpc>
                        <a:spcAft>
                          <a:spcPts val="0"/>
                        </a:spcAft>
                      </a:pPr>
                      <a:r>
                        <a:rPr lang="en-US" sz="1400" b="1" dirty="0" err="1">
                          <a:latin typeface="Times New Roman"/>
                          <a:ea typeface="Times New Roman"/>
                          <a:cs typeface="Times New Roman"/>
                        </a:rPr>
                        <a:t>Suv</a:t>
                      </a:r>
                      <a:r>
                        <a:rPr lang="en-US" sz="1400" b="1" dirty="0">
                          <a:latin typeface="Times New Roman"/>
                          <a:ea typeface="Times New Roman"/>
                          <a:cs typeface="Times New Roman"/>
                        </a:rPr>
                        <a:t> </a:t>
                      </a:r>
                      <a:r>
                        <a:rPr lang="en-US" sz="1400" b="1" dirty="0" err="1">
                          <a:latin typeface="Times New Roman"/>
                          <a:ea typeface="Times New Roman"/>
                          <a:cs typeface="Times New Roman"/>
                        </a:rPr>
                        <a:t>xavzsining</a:t>
                      </a:r>
                      <a:r>
                        <a:rPr lang="en-US" sz="1400" b="1" dirty="0">
                          <a:latin typeface="Times New Roman"/>
                          <a:ea typeface="Times New Roman"/>
                          <a:cs typeface="Times New Roman"/>
                        </a:rPr>
                        <a:t> </a:t>
                      </a:r>
                      <a:r>
                        <a:rPr lang="en-US" sz="1400" b="1" dirty="0" err="1">
                          <a:latin typeface="Times New Roman"/>
                          <a:ea typeface="Times New Roman"/>
                          <a:cs typeface="Times New Roman"/>
                        </a:rPr>
                        <a:t>ifloslanishi</a:t>
                      </a:r>
                      <a:r>
                        <a:rPr lang="en-US" sz="1400" b="1" dirty="0">
                          <a:latin typeface="Times New Roman"/>
                          <a:ea typeface="Times New Roman"/>
                          <a:cs typeface="Times New Roman"/>
                        </a:rPr>
                        <a:t> </a:t>
                      </a:r>
                      <a:r>
                        <a:rPr lang="en-US" sz="1400" b="1" dirty="0" err="1">
                          <a:latin typeface="Times New Roman"/>
                          <a:ea typeface="Times New Roman"/>
                          <a:cs typeface="Times New Roman"/>
                        </a:rPr>
                        <a:t>sabablari</a:t>
                      </a:r>
                      <a:endParaRPr lang="ru-RU" sz="1100" dirty="0">
                        <a:latin typeface="Calibri"/>
                        <a:ea typeface="Calibri"/>
                        <a:cs typeface="Times New Roman"/>
                      </a:endParaRPr>
                    </a:p>
                  </a:txBody>
                  <a:tcPr marL="68580" marR="68580" marT="0" marB="0" anchor="ctr"/>
                </a:tc>
                <a:tc>
                  <a:txBody>
                    <a:bodyPr/>
                    <a:lstStyle/>
                    <a:p>
                      <a:pPr algn="ctr">
                        <a:lnSpc>
                          <a:spcPct val="150000"/>
                        </a:lnSpc>
                        <a:spcAft>
                          <a:spcPts val="0"/>
                        </a:spcAft>
                      </a:pPr>
                      <a:r>
                        <a:rPr lang="en-US" sz="1400" b="1">
                          <a:latin typeface="Times New Roman"/>
                          <a:ea typeface="Times New Roman"/>
                          <a:cs typeface="Times New Roman"/>
                        </a:rPr>
                        <a:t>Ifloslanish darajasi</a:t>
                      </a:r>
                      <a:endParaRPr lang="ru-RU" sz="1100">
                        <a:latin typeface="Calibri"/>
                        <a:ea typeface="Calibri"/>
                        <a:cs typeface="Times New Roman"/>
                      </a:endParaRPr>
                    </a:p>
                  </a:txBody>
                  <a:tcPr marL="68580" marR="68580" marT="0" marB="0" anchor="ctr"/>
                </a:tc>
                <a:tc>
                  <a:txBody>
                    <a:bodyPr/>
                    <a:lstStyle/>
                    <a:p>
                      <a:pPr algn="ctr">
                        <a:lnSpc>
                          <a:spcPct val="150000"/>
                        </a:lnSpc>
                        <a:spcAft>
                          <a:spcPts val="0"/>
                        </a:spcAft>
                      </a:pPr>
                      <a:r>
                        <a:rPr lang="en-US" sz="1400" b="1">
                          <a:latin typeface="Times New Roman"/>
                          <a:ea typeface="Times New Roman"/>
                          <a:cs typeface="Times New Roman"/>
                        </a:rPr>
                        <a:t>Suvning tozalash uchun ko‘riladigan chora-tadbirlar</a:t>
                      </a:r>
                      <a:endParaRPr lang="ru-RU" sz="1100">
                        <a:latin typeface="Calibri"/>
                        <a:ea typeface="Calibri"/>
                        <a:cs typeface="Times New Roman"/>
                      </a:endParaRPr>
                    </a:p>
                  </a:txBody>
                  <a:tcPr marL="68580" marR="68580" marT="0" marB="0" anchor="ctr"/>
                </a:tc>
                <a:extLst>
                  <a:ext uri="{0D108BD9-81ED-4DB2-BD59-A6C34878D82A}">
                    <a16:rowId xmlns:a16="http://schemas.microsoft.com/office/drawing/2014/main" val="10000"/>
                  </a:ext>
                </a:extLst>
              </a:tr>
              <a:tr h="535983">
                <a:tc>
                  <a:txBody>
                    <a:bodyPr/>
                    <a:lstStyle/>
                    <a:p>
                      <a:pPr algn="ctr">
                        <a:lnSpc>
                          <a:spcPct val="150000"/>
                        </a:lnSpc>
                        <a:spcAft>
                          <a:spcPts val="0"/>
                        </a:spcAft>
                      </a:pPr>
                      <a:r>
                        <a:rPr lang="en-US" sz="1400">
                          <a:latin typeface="Times New Roman"/>
                          <a:ea typeface="Times New Roman"/>
                          <a:cs typeface="Times New Roman"/>
                        </a:rPr>
                        <a:t>Daryo</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tc>
                  <a:txBody>
                    <a:bodyPr/>
                    <a:lstStyle/>
                    <a:p>
                      <a:pPr algn="ctr">
                        <a:lnSpc>
                          <a:spcPct val="150000"/>
                        </a:lnSpc>
                        <a:spcAft>
                          <a:spcPts val="0"/>
                        </a:spcAft>
                      </a:pPr>
                      <a:r>
                        <a:rPr lang="en-US" sz="1400" b="1"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tc>
                  <a:txBody>
                    <a:bodyPr/>
                    <a:lstStyle/>
                    <a:p>
                      <a:pPr algn="ctr">
                        <a:lnSpc>
                          <a:spcPct val="150000"/>
                        </a:lnSpc>
                        <a:spcAft>
                          <a:spcPts val="0"/>
                        </a:spcAft>
                      </a:pPr>
                      <a:r>
                        <a:rPr lang="en-US" sz="1400" b="1">
                          <a:latin typeface="Times New Roman"/>
                          <a:ea typeface="Times New Roman"/>
                          <a:cs typeface="Times New Roman"/>
                        </a:rPr>
                        <a:t>…</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535983">
                <a:tc>
                  <a:txBody>
                    <a:bodyPr/>
                    <a:lstStyle/>
                    <a:p>
                      <a:pPr algn="ctr">
                        <a:lnSpc>
                          <a:spcPct val="150000"/>
                        </a:lnSpc>
                        <a:spcAft>
                          <a:spcPts val="0"/>
                        </a:spcAft>
                      </a:pPr>
                      <a:r>
                        <a:rPr lang="en-US" sz="1400">
                          <a:latin typeface="Times New Roman"/>
                          <a:ea typeface="Times New Roman"/>
                          <a:cs typeface="Times New Roman"/>
                        </a:rPr>
                        <a:t>Ko‘l</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tc>
                  <a:txBody>
                    <a:bodyPr/>
                    <a:lstStyle/>
                    <a:p>
                      <a:pPr algn="ctr">
                        <a:lnSpc>
                          <a:spcPct val="150000"/>
                        </a:lnSpc>
                        <a:spcAft>
                          <a:spcPts val="0"/>
                        </a:spcAft>
                      </a:pPr>
                      <a:r>
                        <a:rPr lang="en-US" sz="1400" b="1"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tc>
                  <a:txBody>
                    <a:bodyPr/>
                    <a:lstStyle/>
                    <a:p>
                      <a:pPr algn="ctr">
                        <a:lnSpc>
                          <a:spcPct val="150000"/>
                        </a:lnSpc>
                        <a:spcAft>
                          <a:spcPts val="0"/>
                        </a:spcAft>
                      </a:pPr>
                      <a:r>
                        <a:rPr lang="en-US" sz="1400" b="1"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535983">
                <a:tc>
                  <a:txBody>
                    <a:bodyPr/>
                    <a:lstStyle/>
                    <a:p>
                      <a:pPr algn="ctr">
                        <a:lnSpc>
                          <a:spcPct val="150000"/>
                        </a:lnSpc>
                        <a:spcAft>
                          <a:spcPts val="0"/>
                        </a:spcAft>
                      </a:pPr>
                      <a:r>
                        <a:rPr lang="en-US" sz="1400">
                          <a:latin typeface="Times New Roman"/>
                          <a:ea typeface="Times New Roman"/>
                          <a:cs typeface="Times New Roman"/>
                        </a:rPr>
                        <a:t>Soy</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b="1"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tc>
                  <a:txBody>
                    <a:bodyPr/>
                    <a:lstStyle/>
                    <a:p>
                      <a:pPr algn="ctr">
                        <a:lnSpc>
                          <a:spcPct val="150000"/>
                        </a:lnSpc>
                        <a:spcAft>
                          <a:spcPts val="0"/>
                        </a:spcAft>
                      </a:pPr>
                      <a:r>
                        <a:rPr lang="en-US" sz="1400" b="1">
                          <a:latin typeface="Times New Roman"/>
                          <a:ea typeface="Times New Roman"/>
                          <a:cs typeface="Times New Roman"/>
                        </a:rPr>
                        <a:t>…</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535983">
                <a:tc>
                  <a:txBody>
                    <a:bodyPr/>
                    <a:lstStyle/>
                    <a:p>
                      <a:pPr algn="ctr">
                        <a:lnSpc>
                          <a:spcPct val="150000"/>
                        </a:lnSpc>
                        <a:spcAft>
                          <a:spcPts val="0"/>
                        </a:spcAft>
                      </a:pPr>
                      <a:r>
                        <a:rPr lang="en-US" sz="1400">
                          <a:latin typeface="Times New Roman"/>
                          <a:ea typeface="Times New Roman"/>
                          <a:cs typeface="Times New Roman"/>
                        </a:rPr>
                        <a:t>Ariq</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b="1"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tc>
                  <a:txBody>
                    <a:bodyPr/>
                    <a:lstStyle/>
                    <a:p>
                      <a:pPr algn="ctr">
                        <a:lnSpc>
                          <a:spcPct val="150000"/>
                        </a:lnSpc>
                        <a:spcAft>
                          <a:spcPts val="0"/>
                        </a:spcAft>
                      </a:pPr>
                      <a:r>
                        <a:rPr lang="en-US" sz="1400" b="1"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24520"/>
          </a:xfrm>
        </p:spPr>
        <p:txBody>
          <a:bodyPr/>
          <a:lstStyle/>
          <a:p>
            <a:pPr algn="just">
              <a:lnSpc>
                <a:spcPct val="150000"/>
              </a:lnSpc>
              <a:buNone/>
            </a:pPr>
            <a:r>
              <a:rPr lang="en-US" sz="3200" dirty="0" smtClean="0">
                <a:latin typeface="Times New Roman" pitchFamily="18" charset="0"/>
                <a:cs typeface="Times New Roman" pitchFamily="18" charset="0"/>
              </a:rPr>
              <a:t>		Agar </a:t>
            </a:r>
            <a:r>
              <a:rPr lang="en-US" sz="3200" dirty="0" err="1" smtClean="0">
                <a:latin typeface="Times New Roman" pitchFamily="18" charset="0"/>
                <a:cs typeface="Times New Roman" pitchFamily="18" charset="0"/>
              </a:rPr>
              <a:t>insoniyat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hayoti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uchun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zarur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bo</a:t>
            </a:r>
            <a:r>
              <a:rPr lang="ru-RU" sz="3200" dirty="0" smtClean="0">
                <a:latin typeface="Times New Roman" pitchFamily="18" charset="0"/>
                <a:cs typeface="Times New Roman" pitchFamily="18" charset="0"/>
              </a:rPr>
              <a:t>‘</a:t>
            </a:r>
            <a:r>
              <a:rPr lang="en-US" sz="3200" dirty="0" err="1" smtClean="0">
                <a:latin typeface="Times New Roman" pitchFamily="18" charset="0"/>
                <a:cs typeface="Times New Roman" pitchFamily="18" charset="0"/>
              </a:rPr>
              <a:t>lgan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chuchuk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suvning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miqdori</a:t>
            </a:r>
            <a:r>
              <a:rPr lang="ru-RU" sz="3200" dirty="0" smtClean="0">
                <a:latin typeface="Times New Roman" pitchFamily="18" charset="0"/>
                <a:cs typeface="Times New Roman" pitchFamily="18" charset="0"/>
              </a:rPr>
              <a:t> 84 </a:t>
            </a:r>
            <a:r>
              <a:rPr lang="en-US" sz="3200" dirty="0" smtClean="0">
                <a:latin typeface="Times New Roman" pitchFamily="18" charset="0"/>
                <a:cs typeface="Times New Roman" pitchFamily="18" charset="0"/>
              </a:rPr>
              <a:t>million</a:t>
            </a:r>
            <a:r>
              <a:rPr lang="ru-RU" sz="3200" dirty="0" smtClean="0">
                <a:latin typeface="Times New Roman" pitchFamily="18" charset="0"/>
                <a:cs typeface="Times New Roman" pitchFamily="18" charset="0"/>
              </a:rPr>
              <a:t> 827 </a:t>
            </a:r>
            <a:r>
              <a:rPr lang="en-US" sz="3200" dirty="0" err="1" smtClean="0">
                <a:latin typeface="Times New Roman" pitchFamily="18" charset="0"/>
                <a:cs typeface="Times New Roman" pitchFamily="18" charset="0"/>
              </a:rPr>
              <a:t>ming</a:t>
            </a:r>
            <a:r>
              <a:rPr lang="en-US" sz="3200" dirty="0" smtClean="0">
                <a:latin typeface="Times New Roman" pitchFamily="18" charset="0"/>
                <a:cs typeface="Times New Roman" pitchFamily="18" charset="0"/>
              </a:rPr>
              <a:t> km</a:t>
            </a:r>
            <a:r>
              <a:rPr lang="ru-RU" sz="3200" dirty="0" smtClean="0">
                <a:latin typeface="Times New Roman" pitchFamily="18" charset="0"/>
                <a:cs typeface="Times New Roman" pitchFamily="18" charset="0"/>
              </a:rPr>
              <a:t>³ </a:t>
            </a:r>
            <a:r>
              <a:rPr lang="en-US" sz="3200" dirty="0" err="1" smtClean="0">
                <a:latin typeface="Times New Roman" pitchFamily="18" charset="0"/>
                <a:cs typeface="Times New Roman" pitchFamily="18" charset="0"/>
              </a:rPr>
              <a:t>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tashki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lqilsa</a:t>
            </a:r>
            <a:r>
              <a:rPr lang="ru-RU"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butun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gidrosferadagi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umumiy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suv</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miqdorini</a:t>
            </a:r>
            <a:r>
              <a:rPr lang="en-US" sz="3200" dirty="0" smtClean="0">
                <a:latin typeface="Times New Roman" pitchFamily="18" charset="0"/>
                <a:cs typeface="Times New Roman" pitchFamily="18" charset="0"/>
              </a:rPr>
              <a:t> </a:t>
            </a:r>
            <a:r>
              <a:rPr lang="ru-RU" sz="3200" dirty="0" smtClean="0">
                <a:latin typeface="Times New Roman" pitchFamily="18" charset="0"/>
                <a:cs typeface="Times New Roman" pitchFamily="18" charset="0"/>
              </a:rPr>
              <a:t>       6 % </a:t>
            </a:r>
            <a:r>
              <a:rPr lang="en-US" sz="3200" dirty="0" err="1" smtClean="0">
                <a:latin typeface="Times New Roman" pitchFamily="18" charset="0"/>
                <a:cs typeface="Times New Roman" pitchFamily="18" charset="0"/>
              </a:rPr>
              <a:t>teng</a:t>
            </a:r>
            <a:r>
              <a:rPr lang="ru-RU" sz="3200" dirty="0" smtClean="0">
                <a:latin typeface="Times New Roman" pitchFamily="18" charset="0"/>
                <a:cs typeface="Times New Roman" pitchFamily="18" charset="0"/>
              </a:rPr>
              <a:t>.</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38834"/>
          </a:xfrm>
        </p:spPr>
        <p:txBody>
          <a:bodyPr>
            <a:normAutofit fontScale="85000" lnSpcReduction="10000"/>
          </a:bodyPr>
          <a:lstStyle/>
          <a:p>
            <a:pPr algn="just">
              <a:lnSpc>
                <a:spcPct val="150000"/>
              </a:lnSpc>
              <a:buNone/>
            </a:pPr>
            <a:r>
              <a:rPr lang="en-US" dirty="0" smtClean="0"/>
              <a:t>		</a:t>
            </a:r>
            <a:r>
              <a:rPr lang="en-US" dirty="0" err="1" smtClean="0">
                <a:latin typeface="Times New Roman" pitchFamily="18" charset="0"/>
                <a:cs typeface="Times New Roman" pitchFamily="18" charset="0"/>
              </a:rPr>
              <a:t>Dunyodagi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daryolar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yilda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okeanlarga</a:t>
            </a:r>
            <a:r>
              <a:rPr lang="en-US" dirty="0" smtClean="0">
                <a:latin typeface="Times New Roman" pitchFamily="18" charset="0"/>
                <a:cs typeface="Times New Roman" pitchFamily="18" charset="0"/>
              </a:rPr>
              <a:t> 45 </a:t>
            </a:r>
            <a:r>
              <a:rPr lang="en-US" dirty="0" err="1" smtClean="0">
                <a:latin typeface="Times New Roman" pitchFamily="18" charset="0"/>
                <a:cs typeface="Times New Roman" pitchFamily="18" charset="0"/>
              </a:rPr>
              <a:t>ming</a:t>
            </a:r>
            <a:r>
              <a:rPr lang="en-US" dirty="0" smtClean="0">
                <a:latin typeface="Times New Roman" pitchFamily="18" charset="0"/>
                <a:cs typeface="Times New Roman" pitchFamily="18" charset="0"/>
              </a:rPr>
              <a:t> km³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quyoshnurining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ta’sirida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yili</a:t>
            </a:r>
            <a:r>
              <a:rPr lang="en-US" dirty="0" smtClean="0">
                <a:latin typeface="Times New Roman" pitchFamily="18" charset="0"/>
                <a:cs typeface="Times New Roman" pitchFamily="18" charset="0"/>
              </a:rPr>
              <a:t> 520 </a:t>
            </a:r>
            <a:r>
              <a:rPr lang="en-US" dirty="0" err="1" smtClean="0">
                <a:latin typeface="Times New Roman" pitchFamily="18" charset="0"/>
                <a:cs typeface="Times New Roman" pitchFamily="18" charset="0"/>
              </a:rPr>
              <a:t>ming</a:t>
            </a:r>
            <a:r>
              <a:rPr lang="en-US" dirty="0" smtClean="0">
                <a:latin typeface="Times New Roman" pitchFamily="18" charset="0"/>
                <a:cs typeface="Times New Roman" pitchFamily="18" charset="0"/>
              </a:rPr>
              <a:t> km³  </a:t>
            </a:r>
            <a:r>
              <a:rPr lang="en-US" dirty="0" err="1" smtClean="0">
                <a:latin typeface="Times New Roman" pitchFamily="18" charset="0"/>
                <a:cs typeface="Times New Roman" pitchFamily="18" charset="0"/>
              </a:rPr>
              <a:t>yer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atmosferaga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ko‘tariladi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to‘yinib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mo‘tadillashib</a:t>
            </a:r>
            <a:r>
              <a:rPr lang="en-US" dirty="0" smtClean="0">
                <a:latin typeface="Times New Roman" pitchFamily="18" charset="0"/>
                <a:cs typeface="Times New Roman" pitchFamily="18" charset="0"/>
              </a:rPr>
              <a:t> 520 </a:t>
            </a:r>
            <a:r>
              <a:rPr lang="en-US" dirty="0" err="1" smtClean="0">
                <a:latin typeface="Times New Roman" pitchFamily="18" charset="0"/>
                <a:cs typeface="Times New Roman" pitchFamily="18" charset="0"/>
              </a:rPr>
              <a:t>ming</a:t>
            </a:r>
            <a:r>
              <a:rPr lang="en-US" dirty="0" smtClean="0">
                <a:latin typeface="Times New Roman" pitchFamily="18" charset="0"/>
                <a:cs typeface="Times New Roman" pitchFamily="18" charset="0"/>
              </a:rPr>
              <a:t> km³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yomg‘ir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tariqasida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Inson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ovqatsiz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oygacha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yashashi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lekin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suvsiz</a:t>
            </a:r>
            <a:r>
              <a:rPr lang="en-US" dirty="0" smtClean="0">
                <a:latin typeface="Times New Roman" pitchFamily="18" charset="0"/>
                <a:cs typeface="Times New Roman" pitchFamily="18" charset="0"/>
              </a:rPr>
              <a:t>  1 </a:t>
            </a:r>
            <a:r>
              <a:rPr lang="en-US" dirty="0" err="1" smtClean="0">
                <a:latin typeface="Times New Roman" pitchFamily="18" charset="0"/>
                <a:cs typeface="Times New Roman" pitchFamily="18" charset="0"/>
              </a:rPr>
              <a:t>kecha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kungina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yashay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tashqari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organism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termoregulyator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vazifasini</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bajaradi</a:t>
            </a:r>
            <a:r>
              <a:rPr lang="en-US" dirty="0" smtClean="0">
                <a:latin typeface="Times New Roman" pitchFamily="18" charset="0"/>
                <a:cs typeface="Times New Roman" pitchFamily="18" charset="0"/>
              </a:rPr>
              <a:t>. Past </a:t>
            </a:r>
            <a:r>
              <a:rPr lang="en-US" dirty="0" err="1" smtClean="0">
                <a:latin typeface="Times New Roman" pitchFamily="18" charset="0"/>
                <a:cs typeface="Times New Roman" pitchFamily="18" charset="0"/>
              </a:rPr>
              <a:t>haroratda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birikishi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o‘rtacha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shaxsiy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gigiyenasi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1 </a:t>
            </a:r>
            <a:r>
              <a:rPr lang="en-US" dirty="0" err="1" smtClean="0">
                <a:latin typeface="Times New Roman" pitchFamily="18" charset="0"/>
                <a:cs typeface="Times New Roman" pitchFamily="18" charset="0"/>
              </a:rPr>
              <a:t>sutkada</a:t>
            </a:r>
            <a:r>
              <a:rPr lang="en-US" dirty="0" smtClean="0">
                <a:latin typeface="Times New Roman" pitchFamily="18" charset="0"/>
                <a:cs typeface="Times New Roman" pitchFamily="18" charset="0"/>
              </a:rPr>
              <a:t> 150-200  </a:t>
            </a:r>
            <a:r>
              <a:rPr lang="en-US" dirty="0" err="1" smtClean="0">
                <a:latin typeface="Times New Roman" pitchFamily="18" charset="0"/>
                <a:cs typeface="Times New Roman" pitchFamily="18" charset="0"/>
              </a:rPr>
              <a:t>litr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ishlatadi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sanoat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qishloq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ho‘jalik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chiqarishda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o‘ynaydi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5810272"/>
          </a:xfrm>
        </p:spPr>
        <p:txBody>
          <a:bodyPr/>
          <a:lstStyle/>
          <a:p>
            <a:endParaRPr lang="ru-RU" dirty="0">
              <a:latin typeface="Times New Roman" pitchFamily="18" charset="0"/>
              <a:cs typeface="Times New Roman" pitchFamily="18" charset="0"/>
            </a:endParaRPr>
          </a:p>
        </p:txBody>
      </p:sp>
      <p:pic>
        <p:nvPicPr>
          <p:cNvPr id="29698" name="Picture 2" descr="Самые красивые реки мира"/>
          <p:cNvPicPr>
            <a:picLocks noChangeAspect="1" noChangeArrowheads="1"/>
          </p:cNvPicPr>
          <p:nvPr/>
        </p:nvPicPr>
        <p:blipFill>
          <a:blip r:embed="rId2"/>
          <a:srcRect/>
          <a:stretch>
            <a:fillRect/>
          </a:stretch>
        </p:blipFill>
        <p:spPr bwMode="auto">
          <a:xfrm>
            <a:off x="428596" y="285728"/>
            <a:ext cx="7929618" cy="5857916"/>
          </a:xfrm>
          <a:prstGeom prst="rect">
            <a:avLst/>
          </a:prstGeom>
          <a:noFill/>
        </p:spPr>
      </p:pic>
      <p:sp>
        <p:nvSpPr>
          <p:cNvPr id="5" name="TextBox 4"/>
          <p:cNvSpPr txBox="1"/>
          <p:nvPr/>
        </p:nvSpPr>
        <p:spPr>
          <a:xfrm>
            <a:off x="3500430" y="6286520"/>
            <a:ext cx="965329" cy="276999"/>
          </a:xfrm>
          <a:prstGeom prst="rect">
            <a:avLst/>
          </a:prstGeom>
          <a:noFill/>
        </p:spPr>
        <p:txBody>
          <a:bodyPr wrap="none" rtlCol="0">
            <a:spAutoFit/>
          </a:bodyPr>
          <a:lstStyle/>
          <a:p>
            <a:r>
              <a:rPr lang="en-US" sz="1200" dirty="0" smtClean="0">
                <a:latin typeface="Times New Roman" pitchFamily="18" charset="0"/>
                <a:cs typeface="Times New Roman" pitchFamily="18" charset="0"/>
              </a:rPr>
              <a:t>XABAR.UZ</a:t>
            </a:r>
            <a:endParaRPr lang="ru-RU" sz="12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Самые красивые реки в России: список - Умная Россия"/>
          <p:cNvPicPr>
            <a:picLocks noGrp="1"/>
          </p:cNvPicPr>
          <p:nvPr>
            <p:ph idx="1"/>
          </p:nvPr>
        </p:nvPicPr>
        <p:blipFill>
          <a:blip r:embed="rId2"/>
          <a:srcRect/>
          <a:stretch>
            <a:fillRect/>
          </a:stretch>
        </p:blipFill>
        <p:spPr bwMode="auto">
          <a:xfrm>
            <a:off x="508000" y="428604"/>
            <a:ext cx="8128000" cy="5667396"/>
          </a:xfrm>
          <a:prstGeom prst="rect">
            <a:avLst/>
          </a:prstGeom>
          <a:noFill/>
          <a:ln w="9525">
            <a:noFill/>
            <a:miter lim="800000"/>
            <a:headEnd/>
            <a:tailEnd/>
          </a:ln>
        </p:spPr>
      </p:pic>
      <p:sp>
        <p:nvSpPr>
          <p:cNvPr id="5" name="TextBox 4"/>
          <p:cNvSpPr txBox="1"/>
          <p:nvPr/>
        </p:nvSpPr>
        <p:spPr>
          <a:xfrm>
            <a:off x="3714744" y="6500834"/>
            <a:ext cx="1580882" cy="276999"/>
          </a:xfrm>
          <a:prstGeom prst="rect">
            <a:avLst/>
          </a:prstGeom>
          <a:noFill/>
        </p:spPr>
        <p:txBody>
          <a:bodyPr wrap="none" rtlCol="0">
            <a:spAutoFit/>
          </a:bodyPr>
          <a:lstStyle/>
          <a:p>
            <a:r>
              <a:rPr lang="en-US" sz="1200" dirty="0" smtClean="0">
                <a:latin typeface="Times New Roman" pitchFamily="18" charset="0"/>
                <a:cs typeface="Times New Roman" pitchFamily="18" charset="0"/>
              </a:rPr>
              <a:t>CLEVERRUSSIA.RU</a:t>
            </a:r>
            <a:endParaRPr lang="ru-RU" sz="12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5810272"/>
          </a:xfrm>
        </p:spPr>
        <p:txBody>
          <a:bodyPr/>
          <a:lstStyle/>
          <a:p>
            <a:pPr algn="just">
              <a:buNone/>
            </a:pPr>
            <a:r>
              <a:rPr lang="en-US" sz="2400" b="1" dirty="0" smtClean="0">
                <a:latin typeface="Times New Roman" pitchFamily="18" charset="0"/>
                <a:cs typeface="Times New Roman" pitchFamily="18" charset="0"/>
              </a:rPr>
              <a:t>		2-topshiriq: </a:t>
            </a:r>
            <a:r>
              <a:rPr lang="en-US" sz="2400" dirty="0" err="1" smtClean="0">
                <a:latin typeface="Times New Roman" pitchFamily="18" charset="0"/>
                <a:cs typeface="Times New Roman" pitchFamily="18" charset="0"/>
              </a:rPr>
              <a:t>Suvning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sanoat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qishloq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ho‘jaligidagi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sarfini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aniqlab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jadvalni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to‘ldiring</a:t>
            </a:r>
            <a:r>
              <a:rPr lang="en-US" sz="2400" dirty="0" smtClean="0">
                <a:latin typeface="Times New Roman" pitchFamily="18" charset="0"/>
                <a:cs typeface="Times New Roman" pitchFamily="18" charset="0"/>
              </a:rPr>
              <a:t>.</a:t>
            </a:r>
            <a:r>
              <a:rPr lang="en-US" dirty="0" smtClean="0"/>
              <a:t/>
            </a:r>
            <a:br>
              <a:rPr lang="en-US" dirty="0" smtClean="0"/>
            </a:br>
            <a:endParaRPr lang="ru-RU" dirty="0"/>
          </a:p>
        </p:txBody>
      </p:sp>
      <p:graphicFrame>
        <p:nvGraphicFramePr>
          <p:cNvPr id="5" name="Таблица 4"/>
          <p:cNvGraphicFramePr>
            <a:graphicFrameLocks noGrp="1"/>
          </p:cNvGraphicFramePr>
          <p:nvPr/>
        </p:nvGraphicFramePr>
        <p:xfrm>
          <a:off x="928662" y="1500174"/>
          <a:ext cx="7000923" cy="4286280"/>
        </p:xfrm>
        <a:graphic>
          <a:graphicData uri="http://schemas.openxmlformats.org/drawingml/2006/table">
            <a:tbl>
              <a:tblPr firstRow="1" bandRow="1">
                <a:tableStyleId>{5C22544A-7EE6-4342-B048-85BDC9FD1C3A}</a:tableStyleId>
              </a:tblPr>
              <a:tblGrid>
                <a:gridCol w="2333641">
                  <a:extLst>
                    <a:ext uri="{9D8B030D-6E8A-4147-A177-3AD203B41FA5}">
                      <a16:colId xmlns:a16="http://schemas.microsoft.com/office/drawing/2014/main" val="20000"/>
                    </a:ext>
                  </a:extLst>
                </a:gridCol>
                <a:gridCol w="2333641">
                  <a:extLst>
                    <a:ext uri="{9D8B030D-6E8A-4147-A177-3AD203B41FA5}">
                      <a16:colId xmlns:a16="http://schemas.microsoft.com/office/drawing/2014/main" val="20001"/>
                    </a:ext>
                  </a:extLst>
                </a:gridCol>
                <a:gridCol w="2333641">
                  <a:extLst>
                    <a:ext uri="{9D8B030D-6E8A-4147-A177-3AD203B41FA5}">
                      <a16:colId xmlns:a16="http://schemas.microsoft.com/office/drawing/2014/main" val="20002"/>
                    </a:ext>
                  </a:extLst>
                </a:gridCol>
              </a:tblGrid>
              <a:tr h="428628">
                <a:tc>
                  <a:txBody>
                    <a:bodyPr/>
                    <a:lstStyle/>
                    <a:p>
                      <a:pPr algn="ctr">
                        <a:lnSpc>
                          <a:spcPct val="150000"/>
                        </a:lnSpc>
                        <a:spcAft>
                          <a:spcPts val="0"/>
                        </a:spcAft>
                      </a:pPr>
                      <a:r>
                        <a:rPr lang="en-US" sz="1400" b="1">
                          <a:latin typeface="Times New Roman"/>
                          <a:ea typeface="Times New Roman"/>
                          <a:cs typeface="Times New Roman"/>
                        </a:rPr>
                        <a:t>Tarmoqlar</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b="1">
                          <a:latin typeface="Times New Roman"/>
                          <a:ea typeface="Times New Roman"/>
                          <a:cs typeface="Times New Roman"/>
                        </a:rPr>
                        <a:t>Miqdor</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b="1">
                          <a:latin typeface="Times New Roman"/>
                          <a:ea typeface="Times New Roman"/>
                          <a:cs typeface="Times New Roman"/>
                        </a:rPr>
                        <a:t>Suv sarfi</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428628">
                <a:tc gridSpan="3">
                  <a:txBody>
                    <a:bodyPr/>
                    <a:lstStyle/>
                    <a:p>
                      <a:pPr algn="ctr">
                        <a:lnSpc>
                          <a:spcPct val="150000"/>
                        </a:lnSpc>
                        <a:spcAft>
                          <a:spcPts val="0"/>
                        </a:spcAft>
                      </a:pPr>
                      <a:r>
                        <a:rPr lang="en-US" sz="1400" b="1" u="sng">
                          <a:latin typeface="Times New Roman"/>
                          <a:ea typeface="Times New Roman"/>
                          <a:cs typeface="Times New Roman"/>
                        </a:rPr>
                        <a:t>Sanoatda:</a:t>
                      </a:r>
                      <a:endParaRPr lang="ru-RU" sz="1100">
                        <a:latin typeface="Calibri"/>
                        <a:ea typeface="Calibri"/>
                        <a:cs typeface="Times New Roman"/>
                      </a:endParaRPr>
                    </a:p>
                  </a:txBody>
                  <a:tcPr marL="68580" marR="68580"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1"/>
                  </a:ext>
                </a:extLst>
              </a:tr>
              <a:tr h="428628">
                <a:tc>
                  <a:txBody>
                    <a:bodyPr/>
                    <a:lstStyle/>
                    <a:p>
                      <a:pPr>
                        <a:lnSpc>
                          <a:spcPct val="150000"/>
                        </a:lnSpc>
                        <a:spcAft>
                          <a:spcPts val="0"/>
                        </a:spcAft>
                      </a:pPr>
                      <a:r>
                        <a:rPr lang="en-US" sz="1400">
                          <a:latin typeface="Times New Roman"/>
                          <a:ea typeface="Times New Roman"/>
                          <a:cs typeface="Times New Roman"/>
                        </a:rPr>
                        <a:t>Ip-gazlama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 tonna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250 m³</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428628">
                <a:tc>
                  <a:txBody>
                    <a:bodyPr/>
                    <a:lstStyle/>
                    <a:p>
                      <a:pPr>
                        <a:lnSpc>
                          <a:spcPct val="150000"/>
                        </a:lnSpc>
                        <a:spcAft>
                          <a:spcPts val="0"/>
                        </a:spcAft>
                      </a:pPr>
                      <a:r>
                        <a:rPr lang="en-US" sz="1400">
                          <a:latin typeface="Times New Roman"/>
                          <a:ea typeface="Times New Roman"/>
                          <a:cs typeface="Times New Roman"/>
                        </a:rPr>
                        <a:t>Nikeleritish</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 tonna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428628">
                <a:tc>
                  <a:txBody>
                    <a:bodyPr/>
                    <a:lstStyle/>
                    <a:p>
                      <a:pPr>
                        <a:lnSpc>
                          <a:spcPct val="150000"/>
                        </a:lnSpc>
                        <a:spcAft>
                          <a:spcPts val="0"/>
                        </a:spcAft>
                      </a:pPr>
                      <a:r>
                        <a:rPr lang="en-US" sz="1400">
                          <a:latin typeface="Times New Roman"/>
                          <a:ea typeface="Times New Roman"/>
                          <a:cs typeface="Times New Roman"/>
                        </a:rPr>
                        <a:t>Sintetiktola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 tonna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428628">
                <a:tc gridSpan="3">
                  <a:txBody>
                    <a:bodyPr/>
                    <a:lstStyle/>
                    <a:p>
                      <a:pPr algn="ctr">
                        <a:lnSpc>
                          <a:spcPct val="150000"/>
                        </a:lnSpc>
                        <a:spcAft>
                          <a:spcPts val="0"/>
                        </a:spcAft>
                      </a:pPr>
                      <a:r>
                        <a:rPr lang="en-US" sz="1400" b="1" u="sng">
                          <a:latin typeface="Times New Roman"/>
                          <a:ea typeface="Times New Roman"/>
                          <a:cs typeface="Times New Roman"/>
                        </a:rPr>
                        <a:t>Qishloq xo‘jaligida</a:t>
                      </a:r>
                      <a:r>
                        <a:rPr lang="ru-RU" sz="1400" b="1" u="sng">
                          <a:latin typeface="Times New Roman"/>
                          <a:ea typeface="Times New Roman"/>
                          <a:cs typeface="Times New Roman"/>
                        </a:rPr>
                        <a:t>:</a:t>
                      </a:r>
                      <a:endParaRPr lang="ru-RU" sz="1100">
                        <a:latin typeface="Calibri"/>
                        <a:ea typeface="Calibri"/>
                        <a:cs typeface="Times New Roman"/>
                      </a:endParaRPr>
                    </a:p>
                  </a:txBody>
                  <a:tcPr marL="68580" marR="68580"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5"/>
                  </a:ext>
                </a:extLst>
              </a:tr>
              <a:tr h="428628">
                <a:tc>
                  <a:txBody>
                    <a:bodyPr/>
                    <a:lstStyle/>
                    <a:p>
                      <a:pPr>
                        <a:lnSpc>
                          <a:spcPct val="150000"/>
                        </a:lnSpc>
                        <a:spcAft>
                          <a:spcPts val="0"/>
                        </a:spcAft>
                      </a:pPr>
                      <a:r>
                        <a:rPr lang="en-US" sz="1400">
                          <a:latin typeface="Times New Roman"/>
                          <a:ea typeface="Times New Roman"/>
                          <a:cs typeface="Times New Roman"/>
                        </a:rPr>
                        <a:t>Bug‘doy yetishtirish</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 tonna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1500 l</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428628">
                <a:tc>
                  <a:txBody>
                    <a:bodyPr/>
                    <a:lstStyle/>
                    <a:p>
                      <a:pPr>
                        <a:lnSpc>
                          <a:spcPct val="150000"/>
                        </a:lnSpc>
                        <a:spcAft>
                          <a:spcPts val="0"/>
                        </a:spcAft>
                      </a:pPr>
                      <a:r>
                        <a:rPr lang="en-US" sz="1400">
                          <a:latin typeface="Times New Roman"/>
                          <a:ea typeface="Times New Roman"/>
                          <a:cs typeface="Times New Roman"/>
                        </a:rPr>
                        <a:t>Jo‘xori yetishtirish</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 tonna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428628">
                <a:tc>
                  <a:txBody>
                    <a:bodyPr/>
                    <a:lstStyle/>
                    <a:p>
                      <a:pPr>
                        <a:lnSpc>
                          <a:spcPct val="150000"/>
                        </a:lnSpc>
                        <a:spcAft>
                          <a:spcPts val="0"/>
                        </a:spcAft>
                      </a:pPr>
                      <a:r>
                        <a:rPr lang="en-US" sz="1400">
                          <a:latin typeface="Times New Roman"/>
                          <a:ea typeface="Times New Roman"/>
                          <a:cs typeface="Times New Roman"/>
                        </a:rPr>
                        <a:t>Sholi yetishtirish</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 tonna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a:t>
                      </a:r>
                      <a:endParaRPr lang="ru-RU" sz="1100">
                        <a:latin typeface="Calibri"/>
                        <a:ea typeface="Calibri"/>
                        <a:cs typeface="Times New Roman"/>
                      </a:endParaRPr>
                    </a:p>
                  </a:txBody>
                  <a:tcPr marL="68580" marR="68580" marT="0" marB="0"/>
                </a:tc>
                <a:extLst>
                  <a:ext uri="{0D108BD9-81ED-4DB2-BD59-A6C34878D82A}">
                    <a16:rowId xmlns:a16="http://schemas.microsoft.com/office/drawing/2014/main" val="10008"/>
                  </a:ext>
                </a:extLst>
              </a:tr>
              <a:tr h="428628">
                <a:tc>
                  <a:txBody>
                    <a:bodyPr/>
                    <a:lstStyle/>
                    <a:p>
                      <a:pPr>
                        <a:lnSpc>
                          <a:spcPct val="150000"/>
                        </a:lnSpc>
                        <a:spcAft>
                          <a:spcPts val="0"/>
                        </a:spcAft>
                      </a:pPr>
                      <a:r>
                        <a:rPr lang="en-US" sz="1400">
                          <a:latin typeface="Times New Roman"/>
                          <a:ea typeface="Times New Roman"/>
                          <a:cs typeface="Times New Roman"/>
                        </a:rPr>
                        <a:t>Paxta yetishtirish</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a:latin typeface="Times New Roman"/>
                          <a:ea typeface="Times New Roman"/>
                          <a:cs typeface="Times New Roman"/>
                        </a:rPr>
                        <a:t>1 tonna</a:t>
                      </a:r>
                      <a:endParaRPr lang="ru-RU" sz="1100">
                        <a:latin typeface="Calibri"/>
                        <a:ea typeface="Calibri"/>
                        <a:cs typeface="Times New Roman"/>
                      </a:endParaRPr>
                    </a:p>
                  </a:txBody>
                  <a:tcPr marL="68580" marR="68580" marT="0" marB="0"/>
                </a:tc>
                <a:tc>
                  <a:txBody>
                    <a:bodyPr/>
                    <a:lstStyle/>
                    <a:p>
                      <a:pPr algn="ctr">
                        <a:lnSpc>
                          <a:spcPct val="150000"/>
                        </a:lnSpc>
                        <a:spcAft>
                          <a:spcPts val="0"/>
                        </a:spcAft>
                      </a:pPr>
                      <a:r>
                        <a:rPr lang="en-US" sz="1400" dirty="0">
                          <a:latin typeface="Times New Roman"/>
                          <a:ea typeface="Times New Roman"/>
                          <a:cs typeface="Times New Roman"/>
                        </a:rPr>
                        <a:t>…</a:t>
                      </a:r>
                      <a:endParaRPr lang="ru-RU" sz="1100" dirty="0">
                        <a:latin typeface="Calibri"/>
                        <a:ea typeface="Calibri"/>
                        <a:cs typeface="Times New Roman"/>
                      </a:endParaRPr>
                    </a:p>
                  </a:txBody>
                  <a:tcPr marL="68580" marR="68580" marT="0" marB="0"/>
                </a:tc>
                <a:extLst>
                  <a:ext uri="{0D108BD9-81ED-4DB2-BD59-A6C34878D82A}">
                    <a16:rowId xmlns:a16="http://schemas.microsoft.com/office/drawing/2014/main" val="10009"/>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595958"/>
          </a:xfrm>
        </p:spPr>
        <p:txBody>
          <a:bodyPr/>
          <a:lstStyle/>
          <a:p>
            <a:pPr algn="just">
              <a:lnSpc>
                <a:spcPct val="150000"/>
              </a:lnSpc>
              <a:buNone/>
            </a:pPr>
            <a:r>
              <a:rPr lang="en-US" sz="2800" b="1" dirty="0" smtClean="0">
                <a:latin typeface="Times New Roman" pitchFamily="18" charset="0"/>
                <a:cs typeface="Times New Roman" pitchFamily="18" charset="0"/>
              </a:rPr>
              <a:t>		5</a:t>
            </a:r>
            <a:r>
              <a:rPr lang="tt-RU"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topshiriq</a:t>
            </a:r>
            <a:r>
              <a:rPr lang="en-US" sz="2800" b="1"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Ichimlik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suvlari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deb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qaysi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suvlarga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aytiladi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Ochiq</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yopiq</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havzalariga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nimalar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kiradi</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algn="just">
              <a:lnSpc>
                <a:spcPct val="150000"/>
              </a:lnSpc>
              <a:buNone/>
            </a:pPr>
            <a:r>
              <a:rPr lang="en-US" sz="2800" b="1" dirty="0" smtClean="0">
                <a:latin typeface="Times New Roman" pitchFamily="18" charset="0"/>
                <a:cs typeface="Times New Roman" pitchFamily="18" charset="0"/>
              </a:rPr>
              <a:t>		6</a:t>
            </a:r>
            <a:r>
              <a:rPr lang="tt-RU"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topshiriq</a:t>
            </a:r>
            <a:r>
              <a:rPr lang="en-US" sz="2800" b="1"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Oqova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tarkibining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me’yorlarini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aniqlab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daftaringizga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yozing</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algn="just">
              <a:lnSpc>
                <a:spcPct val="150000"/>
              </a:lnSpc>
              <a:buNone/>
            </a:pPr>
            <a:r>
              <a:rPr lang="en-US" sz="2800" b="1" dirty="0" smtClean="0">
                <a:latin typeface="Times New Roman" pitchFamily="18" charset="0"/>
                <a:cs typeface="Times New Roman" pitchFamily="18" charset="0"/>
              </a:rPr>
              <a:t>		7</a:t>
            </a:r>
            <a:r>
              <a:rPr lang="tt-RU"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topshiriq</a:t>
            </a:r>
            <a:r>
              <a:rPr lang="en-US" sz="2800" b="1"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Maishiy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xo‘jalik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sanoat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qishloq</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xo‘jaligida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qaytarilmaydigan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miqdorini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aniqlang</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595958"/>
          </a:xfrm>
        </p:spPr>
        <p:txBody>
          <a:bodyPr>
            <a:normAutofit fontScale="92500"/>
          </a:bodyPr>
          <a:lstStyle/>
          <a:p>
            <a:pPr>
              <a:lnSpc>
                <a:spcPct val="150000"/>
              </a:lnSpc>
              <a:buNone/>
            </a:pPr>
            <a:r>
              <a:rPr lang="en-US" b="1" dirty="0" smtClean="0">
                <a:latin typeface="Times New Roman" pitchFamily="18" charset="0"/>
                <a:cs typeface="Times New Roman" pitchFamily="18" charset="0"/>
              </a:rPr>
              <a:t>		8</a:t>
            </a:r>
            <a:r>
              <a:rPr lang="tt-RU" b="1" dirty="0" smtClean="0">
                <a:latin typeface="Times New Roman" pitchFamily="18" charset="0"/>
                <a:cs typeface="Times New Roman" pitchFamily="18" charset="0"/>
              </a:rPr>
              <a:t>-</a:t>
            </a:r>
            <a:r>
              <a:rPr lang="en-US" b="1" dirty="0" err="1" smtClean="0">
                <a:latin typeface="Times New Roman" pitchFamily="18" charset="0"/>
                <a:cs typeface="Times New Roman" pitchFamily="18" charset="0"/>
              </a:rPr>
              <a:t>topshiriq</a:t>
            </a:r>
            <a:r>
              <a:rPr lang="en-US" b="1"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nimaga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aytiladi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xususiyatlarini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aniqlang</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buNone/>
            </a:pPr>
            <a:r>
              <a:rPr lang="en-US" b="1" dirty="0" smtClean="0">
                <a:latin typeface="Times New Roman" pitchFamily="18" charset="0"/>
                <a:cs typeface="Times New Roman" pitchFamily="18" charset="0"/>
              </a:rPr>
              <a:t>		9</a:t>
            </a:r>
            <a:r>
              <a:rPr lang="tt-RU" b="1" dirty="0" smtClean="0">
                <a:latin typeface="Times New Roman" pitchFamily="18" charset="0"/>
                <a:cs typeface="Times New Roman" pitchFamily="18" charset="0"/>
              </a:rPr>
              <a:t>-</a:t>
            </a:r>
            <a:r>
              <a:rPr lang="en-US" b="1" dirty="0" err="1" smtClean="0">
                <a:latin typeface="Times New Roman" pitchFamily="18" charset="0"/>
                <a:cs typeface="Times New Roman" pitchFamily="18" charset="0"/>
              </a:rPr>
              <a:t>topshiriq</a:t>
            </a:r>
            <a:r>
              <a:rPr lang="en-US" b="1"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Ma’ruzalarda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bilimga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tayangan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Respublikamiz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hududidagi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chuchuk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ifloslanishi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sabablarini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tushuntiring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qarshi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kurash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tadbirlarini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daftaringizga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yozing</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Yirikligi</a:t>
            </a:r>
            <a:r>
              <a:rPr lang="en-US" dirty="0" smtClean="0">
                <a:latin typeface="Times New Roman" pitchFamily="18" charset="0"/>
                <a:cs typeface="Times New Roman" pitchFamily="18" charset="0"/>
              </a:rPr>
              <a:t> 10</a:t>
            </a:r>
            <a:r>
              <a:rPr lang="en-US" baseline="30000" dirty="0" smtClean="0">
                <a:latin typeface="Times New Roman" pitchFamily="18" charset="0"/>
                <a:cs typeface="Times New Roman" pitchFamily="18" charset="0"/>
              </a:rPr>
              <a:t>-6</a:t>
            </a:r>
            <a:r>
              <a:rPr lang="en-US" dirty="0" smtClean="0">
                <a:latin typeface="Times New Roman" pitchFamily="18" charset="0"/>
                <a:cs typeface="Times New Roman" pitchFamily="18" charset="0"/>
              </a:rPr>
              <a:t>m </a:t>
            </a:r>
            <a:r>
              <a:rPr lang="en-US" dirty="0" err="1" smtClean="0">
                <a:latin typeface="Times New Roman" pitchFamily="18" charset="0"/>
                <a:cs typeface="Times New Roman" pitchFamily="18" charset="0"/>
              </a:rPr>
              <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zarrachalar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og’irlik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ta’sirida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cho’kmaga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tushmaydi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avval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yiriklashtirib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keyin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cho’kmaga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38834"/>
          </a:xfrm>
        </p:spPr>
        <p:txBody>
          <a:bodyPr/>
          <a:lstStyle/>
          <a:p>
            <a:pPr algn="just">
              <a:lnSpc>
                <a:spcPct val="150000"/>
              </a:lnSpc>
              <a:buNone/>
            </a:pPr>
            <a:r>
              <a:rPr lang="en-US"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Mayda</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dispers</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zarrachalarni</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agregat</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hosil</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qilish</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xisobiga</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yiriklashtirib</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cho’kmaga</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tushirish</a:t>
            </a:r>
            <a:r>
              <a:rPr lang="en-US" sz="3600" b="1" i="1"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jarayoni</a:t>
            </a:r>
            <a:r>
              <a:rPr lang="en-US" sz="3600" b="1" i="1" dirty="0" smtClean="0">
                <a:latin typeface="Times New Roman" pitchFamily="18" charset="0"/>
                <a:cs typeface="Times New Roman" pitchFamily="18" charset="0"/>
              </a:rPr>
              <a:t> – </a:t>
            </a:r>
            <a:r>
              <a:rPr lang="en-US" sz="3600" b="1" i="1" u="sng" dirty="0" err="1" smtClean="0">
                <a:latin typeface="Times New Roman" pitchFamily="18" charset="0"/>
                <a:cs typeface="Times New Roman" pitchFamily="18" charset="0"/>
              </a:rPr>
              <a:t>koagulyatsiya</a:t>
            </a:r>
            <a:r>
              <a:rPr lang="en-US" sz="3600" b="1" i="1" u="sng"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deyiladi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Ushbu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jarayonni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amalga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oshirish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uchun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maxsus</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reagentlar</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koagulyantlar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ishlatiladi</a:t>
            </a:r>
            <a:r>
              <a:rPr lang="en-US" sz="3600" dirty="0" smtClean="0">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53082"/>
          </a:xfrm>
        </p:spPr>
        <p:txBody>
          <a:bodyPr>
            <a:normAutofit fontScale="85000" lnSpcReduction="10000"/>
          </a:bodyPr>
          <a:lstStyle/>
          <a:p>
            <a:pPr algn="just">
              <a:lnSpc>
                <a:spcPct val="150000"/>
              </a:lnSpc>
              <a:buNone/>
            </a:pP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Koagulyant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sifatida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alyuminiy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temir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tuzlari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qo’llaniladi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Ushbu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tuzlar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suvda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gidroliz</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natijasida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suvda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erimaydigan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gidrooksidlar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hosil</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qiladi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Kolloid</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zarrachalar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gidroksidlar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bilan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birga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agregatlar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hosil</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qilib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cho’kmaga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tushadi</a:t>
            </a:r>
            <a:r>
              <a:rPr lang="en-US" sz="3600" dirty="0" smtClean="0">
                <a:latin typeface="Times New Roman" pitchFamily="18" charset="0"/>
                <a:cs typeface="Times New Roman" pitchFamily="18" charset="0"/>
              </a:rPr>
              <a:t>.</a:t>
            </a:r>
            <a:endParaRPr lang="ru-RU" sz="3600" dirty="0" smtClean="0">
              <a:latin typeface="Times New Roman" pitchFamily="18" charset="0"/>
              <a:cs typeface="Times New Roman" pitchFamily="18" charset="0"/>
            </a:endParaRPr>
          </a:p>
          <a:p>
            <a:pPr algn="ctr">
              <a:lnSpc>
                <a:spcPct val="150000"/>
              </a:lnSpc>
              <a:buNone/>
            </a:pPr>
            <a:r>
              <a:rPr lang="en-US" sz="3600" dirty="0" smtClean="0">
                <a:latin typeface="Times New Roman" pitchFamily="18" charset="0"/>
                <a:cs typeface="Times New Roman" pitchFamily="18" charset="0"/>
              </a:rPr>
              <a:t>FeSl3+3H2O=Fe(OH)31 +3HSl</a:t>
            </a:r>
            <a:endParaRPr lang="ru-RU" sz="3600" dirty="0" smtClean="0">
              <a:latin typeface="Times New Roman" pitchFamily="18" charset="0"/>
              <a:cs typeface="Times New Roman" pitchFamily="18" charset="0"/>
            </a:endParaRPr>
          </a:p>
          <a:p>
            <a:pPr algn="ctr">
              <a:lnSpc>
                <a:spcPct val="150000"/>
              </a:lnSpc>
              <a:buNone/>
            </a:pPr>
            <a:r>
              <a:rPr lang="en-US" sz="3600" dirty="0" smtClean="0">
                <a:latin typeface="Times New Roman" pitchFamily="18" charset="0"/>
                <a:cs typeface="Times New Roman" pitchFamily="18" charset="0"/>
              </a:rPr>
              <a:t>Al2(SO4)3+6H2O=Al(OH)31 +3H2SO4</a:t>
            </a:r>
            <a:endParaRPr lang="ru-RU" sz="3600" dirty="0" smtClean="0">
              <a:latin typeface="Times New Roman" pitchFamily="18" charset="0"/>
              <a:cs typeface="Times New Roman" pitchFamily="18" charset="0"/>
            </a:endParaRP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381644"/>
          </a:xfrm>
        </p:spPr>
        <p:txBody>
          <a:bodyPr/>
          <a:lstStyle/>
          <a:p>
            <a:pPr algn="just">
              <a:lnSpc>
                <a:spcPct val="150000"/>
              </a:lnSpc>
              <a:buNone/>
            </a:pP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Agregatlarni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hosil</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qilish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cho’kmaga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tushirish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jarayonini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tezlashtirish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maqsadida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yuqori-molekulyar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birikmalar-flokulyantlar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ishlatiladi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Ushbu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jarayon</a:t>
            </a:r>
            <a:r>
              <a:rPr lang="en-US" sz="3600" dirty="0" smtClean="0">
                <a:latin typeface="Times New Roman" pitchFamily="18" charset="0"/>
                <a:cs typeface="Times New Roman" pitchFamily="18" charset="0"/>
              </a:rPr>
              <a:t> </a:t>
            </a:r>
            <a:r>
              <a:rPr lang="en-US" sz="3600" b="1" i="1" dirty="0" err="1" smtClean="0">
                <a:latin typeface="Times New Roman" pitchFamily="18" charset="0"/>
                <a:cs typeface="Times New Roman" pitchFamily="18" charset="0"/>
              </a:rPr>
              <a:t>flokulyatsiya</a:t>
            </a:r>
            <a:r>
              <a:rPr lang="en-US" sz="3600" b="1" i="1"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deyiladi</a:t>
            </a:r>
            <a:r>
              <a:rPr lang="en-US" sz="3600" i="1" dirty="0" smtClean="0">
                <a:latin typeface="Times New Roman" pitchFamily="18" charset="0"/>
                <a:cs typeface="Times New Roman" pitchFamily="18" charset="0"/>
              </a:rPr>
              <a:t>.</a:t>
            </a:r>
            <a:endParaRPr lang="ru-RU" sz="3600" dirty="0" smtClean="0">
              <a:latin typeface="Times New Roman" pitchFamily="18" charset="0"/>
              <a:cs typeface="Times New Roman" pitchFamily="18" charset="0"/>
            </a:endParaRP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53082"/>
          </a:xfrm>
        </p:spPr>
        <p:txBody>
          <a:bodyPr/>
          <a:lstStyle/>
          <a:p>
            <a:pPr algn="just">
              <a:lnSpc>
                <a:spcPct val="150000"/>
              </a:lnSpc>
              <a:buNone/>
            </a:pPr>
            <a:r>
              <a:rPr lang="en-US"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Flokulyantlar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suvda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eriydigan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polimerlar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quyidagi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turlarga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bo’linadi</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lvl="0" algn="just">
              <a:lnSpc>
                <a:spcPct val="150000"/>
              </a:lnSpc>
              <a:buNone/>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Heionogen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polimerlar-tarkibida</a:t>
            </a:r>
            <a:r>
              <a:rPr lang="en-US" sz="2800" dirty="0" smtClean="0">
                <a:latin typeface="Times New Roman" pitchFamily="18" charset="0"/>
                <a:cs typeface="Times New Roman" pitchFamily="18" charset="0"/>
              </a:rPr>
              <a:t> -OH, =SO </a:t>
            </a:r>
            <a:r>
              <a:rPr lang="en-US" sz="2800" dirty="0" err="1" smtClean="0">
                <a:latin typeface="Times New Roman" pitchFamily="18" charset="0"/>
                <a:cs typeface="Times New Roman" pitchFamily="18" charset="0"/>
              </a:rPr>
              <a:t>gruppalari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bularga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kraxmal</a:t>
            </a:r>
            <a:r>
              <a:rPr lang="en-US" sz="2800" dirty="0" smtClean="0">
                <a:latin typeface="Times New Roman" pitchFamily="18" charset="0"/>
                <a:cs typeface="Times New Roman" pitchFamily="18" charset="0"/>
              </a:rPr>
              <a:t>, PBS, </a:t>
            </a:r>
            <a:r>
              <a:rPr lang="en-US" sz="2800" dirty="0" err="1" smtClean="0">
                <a:latin typeface="Times New Roman" pitchFamily="18" charset="0"/>
                <a:cs typeface="Times New Roman" pitchFamily="18" charset="0"/>
              </a:rPr>
              <a:t>oksietilt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sellyuloza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kiradi</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lvl="0" algn="just">
              <a:lnSpc>
                <a:spcPct val="150000"/>
              </a:lnSpc>
              <a:buNone/>
            </a:pPr>
            <a:r>
              <a:rPr lang="en-US" sz="2800" dirty="0" smtClean="0">
                <a:latin typeface="Times New Roman" pitchFamily="18" charset="0"/>
                <a:cs typeface="Times New Roman" pitchFamily="18" charset="0"/>
              </a:rPr>
              <a:t>		Anion </a:t>
            </a:r>
            <a:r>
              <a:rPr lang="en-US" sz="2800" dirty="0" err="1" smtClean="0">
                <a:latin typeface="Times New Roman" pitchFamily="18" charset="0"/>
                <a:cs typeface="Times New Roman" pitchFamily="18" charset="0"/>
              </a:rPr>
              <a:t>polimerlar</a:t>
            </a:r>
            <a:r>
              <a:rPr lang="en-US" sz="2800" dirty="0" smtClean="0">
                <a:latin typeface="Times New Roman" pitchFamily="18" charset="0"/>
                <a:cs typeface="Times New Roman" pitchFamily="18" charset="0"/>
              </a:rPr>
              <a:t>- tarkibida-SOOH,-SO</a:t>
            </a:r>
            <a:r>
              <a:rPr lang="en-US" sz="2800" baseline="-25000" dirty="0" smtClean="0">
                <a:latin typeface="Times New Roman" pitchFamily="18" charset="0"/>
                <a:cs typeface="Times New Roman" pitchFamily="18" charset="0"/>
              </a:rPr>
              <a:t>3</a:t>
            </a:r>
            <a:r>
              <a:rPr lang="en-US" sz="2800" dirty="0" smtClean="0">
                <a:latin typeface="Times New Roman" pitchFamily="18" charset="0"/>
                <a:cs typeface="Times New Roman" pitchFamily="18" charset="0"/>
              </a:rPr>
              <a:t>H </a:t>
            </a:r>
            <a:r>
              <a:rPr lang="en-US" sz="2800" dirty="0" err="1" smtClean="0">
                <a:latin typeface="Times New Roman" pitchFamily="18" charset="0"/>
                <a:cs typeface="Times New Roman" pitchFamily="18" charset="0"/>
              </a:rPr>
              <a:t>gruppalari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masalan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lignosulfonat</a:t>
            </a:r>
            <a:r>
              <a:rPr lang="en-US" sz="2800" dirty="0" smtClean="0">
                <a:latin typeface="Times New Roman" pitchFamily="18" charset="0"/>
                <a:cs typeface="Times New Roman" pitchFamily="18" charset="0"/>
              </a:rPr>
              <a:t>, alginate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x.k</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algn="just">
              <a:lnSpc>
                <a:spcPct val="150000"/>
              </a:lnSpc>
              <a:buNone/>
            </a:pPr>
            <a:endParaRPr lang="ru-RU" sz="2800"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Чем отличается коагулянт от флокулянта для очистки воды"/>
          <p:cNvPicPr>
            <a:picLocks noGrp="1"/>
          </p:cNvPicPr>
          <p:nvPr>
            <p:ph idx="1"/>
          </p:nvPr>
        </p:nvPicPr>
        <p:blipFill>
          <a:blip r:embed="rId2"/>
          <a:srcRect/>
          <a:stretch>
            <a:fillRect/>
          </a:stretch>
        </p:blipFill>
        <p:spPr bwMode="auto">
          <a:xfrm>
            <a:off x="714348" y="785794"/>
            <a:ext cx="7429552" cy="5643602"/>
          </a:xfrm>
          <a:prstGeom prst="rect">
            <a:avLst/>
          </a:prstGeom>
          <a:noFill/>
          <a:ln w="9525">
            <a:noFill/>
            <a:miter lim="800000"/>
            <a:headEnd/>
            <a:tailEnd/>
          </a:ln>
        </p:spPr>
      </p:pic>
      <p:sp>
        <p:nvSpPr>
          <p:cNvPr id="5" name="TextBox 4"/>
          <p:cNvSpPr txBox="1"/>
          <p:nvPr/>
        </p:nvSpPr>
        <p:spPr>
          <a:xfrm>
            <a:off x="2571736" y="6673334"/>
            <a:ext cx="1294329" cy="276999"/>
          </a:xfrm>
          <a:prstGeom prst="rect">
            <a:avLst/>
          </a:prstGeom>
          <a:noFill/>
        </p:spPr>
        <p:txBody>
          <a:bodyPr wrap="none" rtlCol="0">
            <a:spAutoFit/>
          </a:bodyPr>
          <a:lstStyle/>
          <a:p>
            <a:r>
              <a:rPr lang="en-US" sz="1200" dirty="0" smtClean="0">
                <a:latin typeface="Times New Roman" pitchFamily="18" charset="0"/>
                <a:cs typeface="Times New Roman" pitchFamily="18" charset="0"/>
              </a:rPr>
              <a:t>DOMKRAT.ORG</a:t>
            </a:r>
            <a:endParaRPr lang="ru-RU" sz="1200"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lgn="ctr">
              <a:buNone/>
            </a:pPr>
            <a:r>
              <a:rPr lang="en-US" sz="1000" dirty="0" smtClean="0">
                <a:latin typeface="Times New Roman" pitchFamily="18" charset="0"/>
                <a:cs typeface="Times New Roman" pitchFamily="18" charset="0"/>
              </a:rPr>
              <a:t>GLOBAL-AQUA.RU</a:t>
            </a:r>
            <a:endParaRPr lang="ru-RU" sz="1000" dirty="0">
              <a:latin typeface="Times New Roman" pitchFamily="18" charset="0"/>
              <a:cs typeface="Times New Roman" pitchFamily="18" charset="0"/>
            </a:endParaRPr>
          </a:p>
        </p:txBody>
      </p:sp>
      <p:pic>
        <p:nvPicPr>
          <p:cNvPr id="4" name="Рисунок 3" descr="Коагулянты для очистки воды особенности и применение"/>
          <p:cNvPicPr/>
          <p:nvPr/>
        </p:nvPicPr>
        <p:blipFill>
          <a:blip r:embed="rId2"/>
          <a:srcRect/>
          <a:stretch>
            <a:fillRect/>
          </a:stretch>
        </p:blipFill>
        <p:spPr bwMode="auto">
          <a:xfrm>
            <a:off x="928662" y="1071546"/>
            <a:ext cx="7858180" cy="4143404"/>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5810272"/>
          </a:xfrm>
        </p:spPr>
        <p:txBody>
          <a:bodyPr>
            <a:normAutofit fontScale="85000" lnSpcReduction="20000"/>
          </a:bodyPr>
          <a:lstStyle/>
          <a:p>
            <a:pPr lvl="0" algn="just">
              <a:lnSpc>
                <a:spcPct val="150000"/>
              </a:lnSpc>
              <a:buNone/>
            </a:pPr>
            <a:r>
              <a:rPr lang="en-US"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Kation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polimerlar</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tarkibida</a:t>
            </a:r>
            <a:r>
              <a:rPr lang="en-US" sz="3000" dirty="0" smtClean="0">
                <a:latin typeface="Times New Roman" pitchFamily="18" charset="0"/>
                <a:cs typeface="Times New Roman" pitchFamily="18" charset="0"/>
              </a:rPr>
              <a:t> -NH</a:t>
            </a:r>
            <a:r>
              <a:rPr lang="en-US" sz="3000" baseline="-25000" dirty="0" smtClean="0">
                <a:latin typeface="Times New Roman" pitchFamily="18" charset="0"/>
                <a:cs typeface="Times New Roman" pitchFamily="18" charset="0"/>
              </a:rPr>
              <a:t>2</a:t>
            </a:r>
            <a:r>
              <a:rPr lang="en-US" sz="3000" dirty="0" smtClean="0">
                <a:latin typeface="Times New Roman" pitchFamily="18" charset="0"/>
                <a:cs typeface="Times New Roman" pitchFamily="18" charset="0"/>
              </a:rPr>
              <a:t>,-NH </a:t>
            </a:r>
            <a:r>
              <a:rPr lang="en-US" sz="3000" dirty="0" err="1" smtClean="0">
                <a:latin typeface="Times New Roman" pitchFamily="18" charset="0"/>
                <a:cs typeface="Times New Roman" pitchFamily="18" charset="0"/>
              </a:rPr>
              <a:t>gruppalari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bor</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masalan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polietilenimin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vinil</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piridin</a:t>
            </a:r>
            <a:r>
              <a:rPr lang="en-US" sz="3000" dirty="0" smtClean="0">
                <a:latin typeface="Times New Roman" pitchFamily="18" charset="0"/>
                <a:cs typeface="Times New Roman" pitchFamily="18" charset="0"/>
              </a:rPr>
              <a:t>.</a:t>
            </a:r>
            <a:endParaRPr lang="ru-RU" sz="3000" dirty="0" smtClean="0">
              <a:latin typeface="Times New Roman" pitchFamily="18" charset="0"/>
              <a:cs typeface="Times New Roman" pitchFamily="18" charset="0"/>
            </a:endParaRPr>
          </a:p>
          <a:p>
            <a:pPr lvl="0" algn="just">
              <a:lnSpc>
                <a:spcPct val="150000"/>
              </a:lnSpc>
              <a:buNone/>
            </a:pP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Amfoter</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polimerlar-oksillash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gidrolizlangan</a:t>
            </a:r>
            <a:r>
              <a:rPr lang="en-US" sz="3000" dirty="0" smtClean="0">
                <a:latin typeface="Times New Roman" pitchFamily="18" charset="0"/>
                <a:cs typeface="Times New Roman" pitchFamily="18" charset="0"/>
              </a:rPr>
              <a:t> PAA.</a:t>
            </a:r>
            <a:endParaRPr lang="ru-RU" sz="3000" dirty="0" smtClean="0">
              <a:latin typeface="Times New Roman" pitchFamily="18" charset="0"/>
              <a:cs typeface="Times New Roman" pitchFamily="18" charset="0"/>
            </a:endParaRPr>
          </a:p>
          <a:p>
            <a:pPr algn="just">
              <a:lnSpc>
                <a:spcPct val="150000"/>
              </a:lnSpc>
              <a:buNone/>
            </a:pP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Flokulyant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makro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molekulasi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bir</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necha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zarrachalarda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adsorbtsiyalanish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xisobiga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bog’lab</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agregat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hosil</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qiladi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Bunda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polimer</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zanjiri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ko’prik</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vazifasini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o’taydi</a:t>
            </a:r>
            <a:r>
              <a:rPr lang="en-US" sz="3000" dirty="0" smtClean="0">
                <a:latin typeface="Times New Roman" pitchFamily="18" charset="0"/>
                <a:cs typeface="Times New Roman" pitchFamily="18" charset="0"/>
              </a:rPr>
              <a:t>.</a:t>
            </a:r>
            <a:endParaRPr lang="ru-RU" sz="3000" dirty="0" smtClean="0">
              <a:latin typeface="Times New Roman" pitchFamily="18" charset="0"/>
              <a:cs typeface="Times New Roman" pitchFamily="18" charset="0"/>
            </a:endParaRPr>
          </a:p>
          <a:p>
            <a:pPr algn="just">
              <a:lnSpc>
                <a:spcPct val="150000"/>
              </a:lnSpc>
              <a:buNone/>
            </a:pP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Sintetik</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polimerlardan</a:t>
            </a:r>
            <a:r>
              <a:rPr lang="en-US" sz="3000" dirty="0" smtClean="0">
                <a:latin typeface="Times New Roman" pitchFamily="18" charset="0"/>
                <a:cs typeface="Times New Roman" pitchFamily="18" charset="0"/>
              </a:rPr>
              <a:t> eng </a:t>
            </a:r>
            <a:r>
              <a:rPr lang="en-US" sz="3000" dirty="0" err="1" smtClean="0">
                <a:latin typeface="Times New Roman" pitchFamily="18" charset="0"/>
                <a:cs typeface="Times New Roman" pitchFamily="18" charset="0"/>
              </a:rPr>
              <a:t>ko’p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poliakrilamid</a:t>
            </a:r>
            <a:r>
              <a:rPr lang="en-US" sz="3000" dirty="0" smtClean="0">
                <a:latin typeface="Times New Roman" pitchFamily="18" charset="0"/>
                <a:cs typeface="Times New Roman" pitchFamily="18" charset="0"/>
              </a:rPr>
              <a:t> (PAA), </a:t>
            </a:r>
            <a:r>
              <a:rPr lang="en-US" sz="3000" dirty="0" err="1" smtClean="0">
                <a:latin typeface="Times New Roman" pitchFamily="18" charset="0"/>
                <a:cs typeface="Times New Roman" pitchFamily="18" charset="0"/>
              </a:rPr>
              <a:t>hamda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poliakrilnitril</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asosida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olingan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polimerlar</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ishlatiladi</a:t>
            </a:r>
            <a:r>
              <a:rPr lang="en-US" sz="3000" dirty="0" smtClean="0">
                <a:latin typeface="Times New Roman" pitchFamily="18" charset="0"/>
                <a:cs typeface="Times New Roman" pitchFamily="18" charset="0"/>
              </a:rPr>
              <a:t>.</a:t>
            </a:r>
            <a:endParaRPr lang="ru-RU" sz="3000" dirty="0" smtClean="0">
              <a:latin typeface="Times New Roman" pitchFamily="18" charset="0"/>
              <a:cs typeface="Times New Roman" pitchFamily="18" charset="0"/>
            </a:endParaRPr>
          </a:p>
          <a:p>
            <a:pPr algn="just">
              <a:lnSpc>
                <a:spcPct val="150000"/>
              </a:lnSpc>
              <a:buNone/>
            </a:pPr>
            <a:r>
              <a:rPr lang="en-US" sz="3000" b="1" dirty="0" smtClean="0">
                <a:latin typeface="Times New Roman" pitchFamily="18" charset="0"/>
                <a:cs typeface="Times New Roman" pitchFamily="18" charset="0"/>
              </a:rPr>
              <a:t> </a:t>
            </a:r>
            <a:endParaRPr lang="ru-RU" sz="3000" dirty="0" smtClean="0">
              <a:latin typeface="Times New Roman" pitchFamily="18" charset="0"/>
              <a:cs typeface="Times New Roman" pitchFamily="18" charset="0"/>
            </a:endParaRPr>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Что такое полимеры"/>
          <p:cNvPicPr>
            <a:picLocks noGrp="1"/>
          </p:cNvPicPr>
          <p:nvPr>
            <p:ph idx="1"/>
          </p:nvPr>
        </p:nvPicPr>
        <p:blipFill>
          <a:blip r:embed="rId2"/>
          <a:srcRect/>
          <a:stretch>
            <a:fillRect/>
          </a:stretch>
        </p:blipFill>
        <p:spPr bwMode="auto">
          <a:xfrm>
            <a:off x="357158" y="1142984"/>
            <a:ext cx="8215370" cy="4572032"/>
          </a:xfrm>
          <a:prstGeom prst="rect">
            <a:avLst/>
          </a:prstGeom>
          <a:noFill/>
          <a:ln w="9525">
            <a:noFill/>
            <a:miter lim="800000"/>
            <a:headEnd/>
            <a:tailEnd/>
          </a:ln>
        </p:spPr>
      </p:pic>
      <p:sp>
        <p:nvSpPr>
          <p:cNvPr id="5" name="TextBox 4"/>
          <p:cNvSpPr txBox="1"/>
          <p:nvPr/>
        </p:nvSpPr>
        <p:spPr>
          <a:xfrm>
            <a:off x="2571736" y="6215082"/>
            <a:ext cx="3500462" cy="246221"/>
          </a:xfrm>
          <a:prstGeom prst="rect">
            <a:avLst/>
          </a:prstGeom>
          <a:noFill/>
        </p:spPr>
        <p:txBody>
          <a:bodyPr wrap="square" rtlCol="0">
            <a:spAutoFit/>
          </a:bodyPr>
          <a:lstStyle/>
          <a:p>
            <a:pPr algn="ctr"/>
            <a:r>
              <a:rPr lang="en-US" sz="1000" dirty="0" smtClean="0">
                <a:latin typeface="Times New Roman" pitchFamily="18" charset="0"/>
                <a:cs typeface="Times New Roman" pitchFamily="18" charset="0"/>
              </a:rPr>
              <a:t>OYLAXYZ</a:t>
            </a:r>
            <a:endParaRPr lang="ru-RU" sz="1000"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Что такое полимеры"/>
          <p:cNvPicPr>
            <a:picLocks noGrp="1"/>
          </p:cNvPicPr>
          <p:nvPr>
            <p:ph idx="1"/>
          </p:nvPr>
        </p:nvPicPr>
        <p:blipFill>
          <a:blip r:embed="rId2"/>
          <a:srcRect/>
          <a:stretch>
            <a:fillRect/>
          </a:stretch>
        </p:blipFill>
        <p:spPr bwMode="auto">
          <a:xfrm>
            <a:off x="1285852" y="857232"/>
            <a:ext cx="6286544" cy="5286412"/>
          </a:xfrm>
          <a:prstGeom prst="rect">
            <a:avLst/>
          </a:prstGeom>
          <a:noFill/>
          <a:ln w="9525">
            <a:noFill/>
            <a:miter lim="800000"/>
            <a:headEnd/>
            <a:tailEnd/>
          </a:ln>
        </p:spPr>
      </p:pic>
      <p:sp>
        <p:nvSpPr>
          <p:cNvPr id="5" name="TextBox 4"/>
          <p:cNvSpPr txBox="1"/>
          <p:nvPr/>
        </p:nvSpPr>
        <p:spPr>
          <a:xfrm>
            <a:off x="2571736" y="6215082"/>
            <a:ext cx="3500462" cy="246221"/>
          </a:xfrm>
          <a:prstGeom prst="rect">
            <a:avLst/>
          </a:prstGeom>
          <a:noFill/>
        </p:spPr>
        <p:txBody>
          <a:bodyPr wrap="square" rtlCol="0">
            <a:spAutoFit/>
          </a:bodyPr>
          <a:lstStyle/>
          <a:p>
            <a:pPr algn="ctr"/>
            <a:r>
              <a:rPr lang="en-US" sz="1000" dirty="0" smtClean="0">
                <a:latin typeface="Times New Roman" pitchFamily="18" charset="0"/>
                <a:cs typeface="Times New Roman" pitchFamily="18" charset="0"/>
              </a:rPr>
              <a:t>OYLAXYZ</a:t>
            </a:r>
            <a:endParaRPr lang="ru-RU" sz="1000" dirty="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67396"/>
          </a:xfrm>
        </p:spPr>
        <p:txBody>
          <a:bodyPr>
            <a:normAutofit fontScale="92500"/>
          </a:bodyPr>
          <a:lstStyle/>
          <a:p>
            <a:pPr algn="ctr">
              <a:lnSpc>
                <a:spcPct val="150000"/>
              </a:lnSpc>
              <a:buNone/>
            </a:pPr>
            <a:r>
              <a:rPr lang="en-US" b="1" dirty="0" err="1" smtClean="0">
                <a:latin typeface="Times New Roman" pitchFamily="18" charset="0"/>
                <a:cs typeface="Times New Roman" pitchFamily="18" charset="0"/>
              </a:rPr>
              <a:t>Olingan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bilim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ko’nikmalarni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mustahkamlash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uchun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savollar</a:t>
            </a:r>
            <a:r>
              <a:rPr lang="en-US"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pPr>
            <a:r>
              <a:rPr lang="uz-Latn-UZ" i="1" dirty="0" smtClean="0">
                <a:latin typeface="Times New Roman" pitchFamily="18" charset="0"/>
                <a:cs typeface="Times New Roman" pitchFamily="18" charset="0"/>
              </a:rPr>
              <a:t>Agar 2 sutka davomida ochik suv xavzalariga oqizilayotgan oqova suvlarning miqdori belgilangan me`yorlarga nisbatan 20-29 baravar oshib ketsa nima bo’ladi?</a:t>
            </a:r>
            <a:endParaRPr lang="ru-RU" dirty="0" smtClean="0">
              <a:latin typeface="Times New Roman" pitchFamily="18" charset="0"/>
              <a:cs typeface="Times New Roman" pitchFamily="18" charset="0"/>
            </a:endParaRPr>
          </a:p>
          <a:p>
            <a:pPr>
              <a:lnSpc>
                <a:spcPct val="150000"/>
              </a:lnSpc>
            </a:pPr>
            <a:r>
              <a:rPr lang="en-US" i="1" dirty="0" err="1" smtClean="0">
                <a:latin typeface="Times New Roman" pitchFamily="18" charset="0"/>
                <a:cs typeface="Times New Roman" pitchFamily="18" charset="0"/>
              </a:rPr>
              <a:t>Suvning</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umumiy</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qattiqligi</a:t>
            </a:r>
            <a:r>
              <a:rPr lang="en-US" i="1" dirty="0" smtClean="0">
                <a:latin typeface="Times New Roman" pitchFamily="18" charset="0"/>
                <a:cs typeface="Times New Roman" pitchFamily="18" charset="0"/>
              </a:rPr>
              <a:t> - </a:t>
            </a:r>
            <a:r>
              <a:rPr lang="en-US" i="1" dirty="0" err="1" smtClean="0">
                <a:latin typeface="Times New Roman" pitchFamily="18" charset="0"/>
                <a:cs typeface="Times New Roman" pitchFamily="18" charset="0"/>
              </a:rPr>
              <a:t>deb</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nimaga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ataladi</a:t>
            </a:r>
            <a:r>
              <a:rPr lang="en-US" i="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nSpc>
                <a:spcPct val="150000"/>
              </a:lnSpc>
            </a:pPr>
            <a:r>
              <a:rPr lang="uz-Latn-UZ" i="1" dirty="0" smtClean="0">
                <a:latin typeface="Times New Roman" pitchFamily="18" charset="0"/>
                <a:cs typeface="Times New Roman" pitchFamily="18" charset="0"/>
              </a:rPr>
              <a:t>Suv va suvdan foydalanish to’g’risida»gi qonunning 114 va 115–moddalarida nima deyilgan?</a:t>
            </a:r>
            <a:endParaRPr lang="ru-RU" dirty="0" smtClean="0">
              <a:latin typeface="Times New Roman" pitchFamily="18" charset="0"/>
              <a:cs typeface="Times New Roman" pitchFamily="18" charset="0"/>
            </a:endParaRPr>
          </a:p>
          <a:p>
            <a:pPr>
              <a:lnSpc>
                <a:spcPct val="150000"/>
              </a:lnSpc>
            </a:pPr>
            <a:r>
              <a:rPr lang="en-US"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Прямоугольник 1"/>
          <p:cNvSpPr>
            <a:spLocks noChangeArrowheads="1"/>
          </p:cNvSpPr>
          <p:nvPr/>
        </p:nvSpPr>
        <p:spPr bwMode="auto">
          <a:xfrm>
            <a:off x="1071563" y="785813"/>
            <a:ext cx="7215187"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ru-RU" baseline="30000"/>
              <a:t>	</a:t>
            </a:r>
          </a:p>
          <a:p>
            <a:r>
              <a:rPr lang="en-US" altLang="ru-RU" baseline="30000"/>
              <a:t> </a:t>
            </a:r>
          </a:p>
          <a:p>
            <a:r>
              <a:rPr lang="en-US" altLang="ru-RU"/>
              <a:t>	</a:t>
            </a:r>
          </a:p>
          <a:p>
            <a:pPr algn="ctr"/>
            <a:r>
              <a:rPr lang="en-US" altLang="ru-RU"/>
              <a:t>	</a:t>
            </a:r>
            <a:r>
              <a:rPr lang="en-US" altLang="ru-RU" sz="2800" b="1">
                <a:latin typeface="Times New Roman" panose="02020603050405020304" pitchFamily="18" charset="0"/>
                <a:cs typeface="Times New Roman" panose="02020603050405020304" pitchFamily="18" charset="0"/>
              </a:rPr>
              <a:t>Foydalanilgan adabiyotlar ro`yxati</a:t>
            </a:r>
          </a:p>
          <a:p>
            <a:pPr algn="ctr"/>
            <a:endParaRPr lang="en-US" altLang="ru-RU" sz="2800">
              <a:latin typeface="Times New Roman" panose="02020603050405020304" pitchFamily="18" charset="0"/>
              <a:cs typeface="Times New Roman" panose="02020603050405020304" pitchFamily="18" charset="0"/>
            </a:endParaRPr>
          </a:p>
          <a:p>
            <a:pPr algn="just"/>
            <a:r>
              <a:rPr lang="en-US" altLang="ru-RU" sz="2800">
                <a:latin typeface="Times New Roman" panose="02020603050405020304" pitchFamily="18" charset="0"/>
                <a:cs typeface="Times New Roman" panose="02020603050405020304" pitchFamily="18" charset="0"/>
              </a:rPr>
              <a:t>	</a:t>
            </a:r>
            <a:r>
              <a:rPr lang="en-US" altLang="ru-RU" sz="2800" i="1">
                <a:latin typeface="Times New Roman" panose="02020603050405020304" pitchFamily="18" charset="0"/>
                <a:cs typeface="Times New Roman" panose="02020603050405020304" pitchFamily="18" charset="0"/>
              </a:rPr>
              <a:t>1. A.Sherov, V.Rzaeyeva. Oʹzbekiston Respublikasi Ekologiya va atrof-muhitni muhofaza qilish davlat qoʹmitasi Axborot xizmati. Tabiiy resurslarni oqilona boshqarish – atrof-muhit muhofazasining ustivor yoʹnalishlishi. Ekologiya xabarnomasi. </a:t>
            </a:r>
          </a:p>
          <a:p>
            <a:pPr algn="just"/>
            <a:r>
              <a:rPr lang="en-US" altLang="ru-RU" sz="2800" i="1">
                <a:latin typeface="Times New Roman" panose="02020603050405020304" pitchFamily="18" charset="0"/>
                <a:cs typeface="Times New Roman" panose="02020603050405020304" pitchFamily="18" charset="0"/>
              </a:rPr>
              <a:t>№ 6/2017/iyun.</a:t>
            </a:r>
          </a:p>
        </p:txBody>
      </p:sp>
    </p:spTree>
    <p:extLst>
      <p:ext uri="{BB962C8B-B14F-4D97-AF65-F5344CB8AC3E}">
        <p14:creationId xmlns:p14="http://schemas.microsoft.com/office/powerpoint/2010/main" val="4170069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24520"/>
          </a:xfrm>
        </p:spPr>
        <p:txBody>
          <a:bodyPr/>
          <a:lstStyle/>
          <a:p>
            <a:pPr algn="ctr">
              <a:lnSpc>
                <a:spcPct val="150000"/>
              </a:lnSpc>
              <a:buNone/>
            </a:pPr>
            <a:endParaRPr lang="en-US" dirty="0" smtClean="0">
              <a:latin typeface="Times New Roman" pitchFamily="18" charset="0"/>
              <a:cs typeface="Times New Roman" pitchFamily="18" charset="0"/>
            </a:endParaRPr>
          </a:p>
          <a:p>
            <a:pPr algn="ctr">
              <a:lnSpc>
                <a:spcPct val="150000"/>
              </a:lnSpc>
              <a:buNone/>
            </a:pPr>
            <a:endParaRPr lang="en-US" dirty="0" smtClean="0">
              <a:latin typeface="Times New Roman" pitchFamily="18" charset="0"/>
              <a:cs typeface="Times New Roman" pitchFamily="18" charset="0"/>
            </a:endParaRPr>
          </a:p>
          <a:p>
            <a:pPr algn="ctr">
              <a:lnSpc>
                <a:spcPct val="150000"/>
              </a:lnSpc>
              <a:buNone/>
            </a:pPr>
            <a:endParaRPr lang="en-US" dirty="0" smtClean="0">
              <a:latin typeface="Times New Roman" pitchFamily="18" charset="0"/>
              <a:cs typeface="Times New Roman" pitchFamily="18" charset="0"/>
            </a:endParaRPr>
          </a:p>
          <a:p>
            <a:pPr algn="ctr">
              <a:lnSpc>
                <a:spcPct val="150000"/>
              </a:lnSpc>
              <a:buNone/>
            </a:pPr>
            <a:r>
              <a:rPr lang="en-US" sz="5400" dirty="0" smtClean="0">
                <a:latin typeface="Times New Roman" pitchFamily="18" charset="0"/>
                <a:cs typeface="Times New Roman" pitchFamily="18" charset="0"/>
              </a:rPr>
              <a:t>E`TIBORINGIZ UCHUN RAXMAT!!!</a:t>
            </a:r>
            <a:endParaRPr lang="ru-RU" sz="5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53</TotalTime>
  <Words>220</Words>
  <Application>Microsoft Office PowerPoint</Application>
  <PresentationFormat>Экран (4:3)</PresentationFormat>
  <Paragraphs>118</Paragraphs>
  <Slides>31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31</vt:i4>
      </vt:variant>
    </vt:vector>
  </HeadingPairs>
  <TitlesOfParts>
    <vt:vector size="37" baseType="lpstr">
      <vt:lpstr>Arial</vt:lpstr>
      <vt:lpstr>Calibri</vt:lpstr>
      <vt:lpstr>Constantia</vt:lpstr>
      <vt:lpstr>Times New Roman</vt:lpstr>
      <vt:lpstr>Wingdings 2</vt:lpstr>
      <vt:lpstr>Бумажная</vt:lpstr>
      <vt:lpstr>12-Mavzu: “Oqova suvlarni tozalash darajasini hisoblash”.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12-Mavzu: “Oqova suvlarni tozalash darajasini hisoblash”. </dc:title>
  <dc:creator>orion</dc:creator>
  <cp:lastModifiedBy>Yodgor</cp:lastModifiedBy>
  <cp:revision>14</cp:revision>
  <dcterms:created xsi:type="dcterms:W3CDTF">2021-05-31T10:38:02Z</dcterms:created>
  <dcterms:modified xsi:type="dcterms:W3CDTF">2021-05-31T11:38:34Z</dcterms:modified>
</cp:coreProperties>
</file>