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13" r:id="rId1"/>
  </p:sldMasterIdLst>
  <p:sldIdLst>
    <p:sldId id="256" r:id="rId2"/>
    <p:sldId id="289" r:id="rId3"/>
    <p:sldId id="309" r:id="rId4"/>
    <p:sldId id="290" r:id="rId5"/>
    <p:sldId id="291" r:id="rId6"/>
    <p:sldId id="310" r:id="rId7"/>
    <p:sldId id="292" r:id="rId8"/>
    <p:sldId id="293" r:id="rId9"/>
    <p:sldId id="294" r:id="rId10"/>
    <p:sldId id="311" r:id="rId11"/>
    <p:sldId id="295" r:id="rId12"/>
    <p:sldId id="312" r:id="rId13"/>
    <p:sldId id="296" r:id="rId14"/>
    <p:sldId id="313" r:id="rId15"/>
    <p:sldId id="297" r:id="rId16"/>
    <p:sldId id="298" r:id="rId17"/>
    <p:sldId id="299" r:id="rId18"/>
    <p:sldId id="314" r:id="rId19"/>
    <p:sldId id="300" r:id="rId20"/>
    <p:sldId id="301" r:id="rId21"/>
    <p:sldId id="315" r:id="rId22"/>
    <p:sldId id="302" r:id="rId23"/>
    <p:sldId id="303" r:id="rId24"/>
    <p:sldId id="316" r:id="rId25"/>
    <p:sldId id="304" r:id="rId26"/>
    <p:sldId id="305" r:id="rId27"/>
    <p:sldId id="306" r:id="rId28"/>
    <p:sldId id="307" r:id="rId29"/>
    <p:sldId id="317" r:id="rId30"/>
    <p:sldId id="318" r:id="rId31"/>
    <p:sldId id="308" r:id="rId32"/>
    <p:sldId id="288" r:id="rId3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990" autoAdjust="0"/>
    <p:restoredTop sz="99649" autoAdjust="0"/>
  </p:normalViewPr>
  <p:slideViewPr>
    <p:cSldViewPr snapToGrid="0">
      <p:cViewPr varScale="1">
        <p:scale>
          <a:sx n="70" d="100"/>
          <a:sy n="70" d="100"/>
        </p:scale>
        <p:origin x="618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711200" y="1371600"/>
            <a:ext cx="10468864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5/29/2013</a:t>
            </a:fld>
            <a:endParaRPr lang="en-US" dirty="0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5/29/2013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07136" y="1316736"/>
            <a:ext cx="103632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07136" y="2704664"/>
            <a:ext cx="103632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5/29/2013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5/29/2013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5/29/2013</a:t>
            </a:fld>
            <a:endParaRPr lang="en-US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10744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5/29/2013</a:t>
            </a:fld>
            <a:endParaRPr lang="en-US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5/29/2013</a:t>
            </a:fld>
            <a:endParaRPr lang="en-US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514352"/>
            <a:ext cx="36576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766733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5/29/2013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4221004" y="1108077"/>
            <a:ext cx="70104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10672179" y="5359769"/>
            <a:ext cx="207264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12800" y="1176997"/>
            <a:ext cx="2950464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12800" y="2828785"/>
            <a:ext cx="29464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5/29/2013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0769600" y="6356351"/>
            <a:ext cx="812800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5842000" y="6219826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5/29/2013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914402"/>
            <a:ext cx="27432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914402"/>
            <a:ext cx="80264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5/29/2013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12700" y="-7144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5842000" y="-7144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609600" y="1935480"/>
            <a:ext cx="109728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5/29/2013</a:t>
            </a:fld>
            <a:endParaRPr lang="en-US" dirty="0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3556000" y="6356351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10566400" y="6356351"/>
            <a:ext cx="1016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grpSp>
        <p:nvGrpSpPr>
          <p:cNvPr id="2" name="Группа 1"/>
          <p:cNvGrpSpPr/>
          <p:nvPr/>
        </p:nvGrpSpPr>
        <p:grpSpPr>
          <a:xfrm>
            <a:off x="-25356" y="202408"/>
            <a:ext cx="12240731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4" r:id="rId1"/>
    <p:sldLayoutId id="2147483715" r:id="rId2"/>
    <p:sldLayoutId id="2147483716" r:id="rId3"/>
    <p:sldLayoutId id="2147483717" r:id="rId4"/>
    <p:sldLayoutId id="2147483718" r:id="rId5"/>
    <p:sldLayoutId id="2147483719" r:id="rId6"/>
    <p:sldLayoutId id="2147483720" r:id="rId7"/>
    <p:sldLayoutId id="2147483721" r:id="rId8"/>
    <p:sldLayoutId id="2147483722" r:id="rId9"/>
    <p:sldLayoutId id="2147483723" r:id="rId10"/>
    <p:sldLayoutId id="2147483724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08522" y="414616"/>
            <a:ext cx="10616666" cy="6299693"/>
          </a:xfrm>
        </p:spPr>
        <p:txBody>
          <a:bodyPr>
            <a:normAutofit/>
          </a:bodyPr>
          <a:lstStyle/>
          <a:p>
            <a:pPr algn="just"/>
            <a:r>
              <a:rPr lang="en-US" sz="2800" b="1" i="1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b="1" i="1" dirty="0" smtClean="0">
                <a:latin typeface="Times New Roman" pitchFamily="18" charset="0"/>
                <a:cs typeface="Times New Roman" pitchFamily="18" charset="0"/>
              </a:rPr>
              <a:t>Lecture </a:t>
            </a:r>
            <a:r>
              <a:rPr lang="en-US" b="1" i="1" dirty="0">
                <a:latin typeface="Times New Roman" pitchFamily="18" charset="0"/>
                <a:cs typeface="Times New Roman" pitchFamily="18" charset="0"/>
              </a:rPr>
              <a:t>№1</a:t>
            </a:r>
            <a:r>
              <a:rPr lang="en-US" b="1" i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uz-Cyrl-UZ" b="1" dirty="0">
                <a:latin typeface="Times New Roman" pitchFamily="18" charset="0"/>
                <a:cs typeface="Times New Roman" pitchFamily="18" charset="0"/>
              </a:rPr>
              <a:t>he purpose, tasks and the current state of the science of composite powder materials production </a:t>
            </a:r>
            <a:r>
              <a:rPr lang="uz-Cyrl-UZ" b="1" dirty="0" smtClean="0">
                <a:latin typeface="Times New Roman" pitchFamily="18" charset="0"/>
                <a:cs typeface="Times New Roman" pitchFamily="18" charset="0"/>
              </a:rPr>
              <a:t>technology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US" b="1" dirty="0" smtClean="0">
                <a:latin typeface="Times New Roman" panose="02020603050405020304" pitchFamily="18" charset="0"/>
                <a:ea typeface="Segoe UI" panose="020B0502040204020203" pitchFamily="34" charset="0"/>
                <a:cs typeface="Times New Roman" panose="02020603050405020304" pitchFamily="18" charset="0"/>
              </a:rPr>
              <a:t>1-MAVZU</a:t>
            </a:r>
            <a:r>
              <a:rPr lang="en-US" b="1" dirty="0">
                <a:latin typeface="Times New Roman" panose="02020603050405020304" pitchFamily="18" charset="0"/>
                <a:ea typeface="Segoe UI" panose="020B0502040204020203" pitchFamily="34" charset="0"/>
                <a:cs typeface="Times New Roman" panose="02020603050405020304" pitchFamily="18" charset="0"/>
              </a:rPr>
              <a:t>: KOMPOZITSION KUKUN MATERIALLAR OLISH TEXNOLOGIYASI FANING MAQSADI, VAZIFALARI VA XOZIRGI ZAMONAVIY XOLATI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REJA: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1.1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metallurgiyasi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fani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maqsadi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vazifalari</a:t>
            </a:r>
            <a:endParaRPr lang="en-US" b="1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1.2.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metallurgiyasi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haqida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umumiy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tushunchalar</a:t>
            </a:r>
            <a:endParaRPr lang="en-US" b="1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1.3.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metallurgiyasining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rivojlanishi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tarixi</a:t>
            </a:r>
            <a:endParaRPr lang="en-US" b="1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1.4.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Temir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kukuni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asosli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antifriksion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metall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materiallar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uz-Cyrl-UZ" altLang="ru-RU" b="1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414914" y="1671806"/>
            <a:ext cx="940388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n-US" altLang="ru-RU" sz="3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altLang="ru-RU" sz="3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2941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9600" y="668740"/>
            <a:ext cx="10972800" cy="5655860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US" b="1" i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Tayanch</a:t>
            </a:r>
            <a:r>
              <a:rPr lang="en-US" b="1" i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so’zlar</a:t>
            </a:r>
            <a:r>
              <a:rPr lang="en-US" b="1" i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b="1" i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iboralar</a:t>
            </a:r>
            <a:r>
              <a:rPr lang="en-US" b="1" i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Kukun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metallurgiyasi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i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presslash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i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qizdirib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pishirish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i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termik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ishlov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berish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i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shaklash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press-</a:t>
            </a:r>
            <a:r>
              <a:rPr lang="en-US" i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shakllar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i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giltuproq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kukunlari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i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aluminiy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oksidi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i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qayta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i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tiklash</a:t>
            </a:r>
            <a:r>
              <a:rPr lang="en-US" i="1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i="1" dirty="0" smtClean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1.1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metallurgiyasi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fani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maqsadi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vazifalari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metallurgiyasi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deb –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eritib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quyish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bosqichdan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o’tmasdan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kukunlardan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metodiga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aytiladi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Bunda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jarayonlarga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materialni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chiqarilgan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kukunlarga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shakl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shakl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temperaturasidan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past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xaroratda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qizdirib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termik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ishlov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xisoblanadi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27327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35725" y="535577"/>
            <a:ext cx="10972800" cy="6074229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XX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o’rtalarigacha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metallurgiyasi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faqat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laborotoriya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sharoitda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faoliyat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ko’rsatib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lekin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o’tgan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asrning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40 – 50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yillarida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metallurgiyasi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yangi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materiallarni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yaratishdagi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metodlardan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ekanligi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materialshunos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olimlarning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ko’p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yillik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izlanishlar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samarasi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natijasida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chiqarishga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tadbiq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etila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boshlandi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metallurgiyasining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yutuqlaridan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metall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qotishmalarning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temperaturasidan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qat’iy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nazar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xalq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xo’jaligida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foydalaniladigan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maxsus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konstruksion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xossalarga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materiallarni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imkoni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tugildi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Bundan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tashqari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bir-birida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mutloqo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erimaydigan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suyuq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xolda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aralashmaydigan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elementlardan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materiallar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imkonini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510473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91319" y="528557"/>
            <a:ext cx="11091081" cy="6133499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Konstruksion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materiallar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tarkibida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mexanik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xossalar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zararli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deb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qaralgan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ko’p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elementlar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endilikda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maxsus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xossalarga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eltuvchi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imkon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Masalan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po’lat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tarkibidagi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oltingugurt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an-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anaviy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chiqarilgan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konstruksion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materiallar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zaxar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vazifasini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o’tasa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metallurgiyasida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oltingugurt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antifriksion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xossalarga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eltuvchi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elementlarda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chiqdi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dirty="0"/>
              <a:t>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metallurgiyasini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natijasida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an-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anaviy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usullarda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chiqarishni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mutloqo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imkoni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yo’q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materiallarni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imkoni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tug’ildi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Bunday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materiallarga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avvalo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g’ovak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materiallar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turkimi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kiradi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metallurgiyasining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materiallaridan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istalgan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g’ovaklikga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materiallar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imkonini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379934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1223" y="677124"/>
            <a:ext cx="10972800" cy="5765042"/>
          </a:xfrm>
        </p:spPr>
        <p:txBody>
          <a:bodyPr>
            <a:normAutofit lnSpcReduction="10000"/>
          </a:bodyPr>
          <a:lstStyle/>
          <a:p>
            <a:pPr algn="just">
              <a:lnSpc>
                <a:spcPct val="150000"/>
              </a:lnSpc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Buni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natijasida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sharoitlarda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oladigan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g’ovak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materiallar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klassifikatsiyasi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paydo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Bunday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materiallarga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filtrlar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tovush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issiqlik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izolyasalovchi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materiallar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misol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Avio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kosmos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texnikasining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o’zining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salmoqli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xisasini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qo’shgan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metallurgiyasining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metodlari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bo’yicha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xozirgi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kunda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chiqariladigan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konstruksion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materiallarning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45%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maxsus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materiallarning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90%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metallurgiyasining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metodlari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chiqarilmoqda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[2-5]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metallurgiyasining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natijasida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metall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qotishmalarni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kimyoviy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tarkibini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misli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ko’rinmagan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tarzda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toza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bug’lab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imkoni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tug’ildi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9915378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9600" y="574766"/>
            <a:ext cx="10972800" cy="6165668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Xozirgi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paytda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chiqariladigan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temir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tozaligi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99,9999%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etsa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kremniy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chiqarishda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99,999999%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toza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elementlar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imkoni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tug’ildi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1.2. 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materiallar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haqida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umumiy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tushunchalar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	Agar material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ma’lum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o’lchamlargacha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maydalangandan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keyin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o’z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fizika-kimyoviy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xossalarini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o’zgartirsa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shu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materialning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deyiladi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Butun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maydalanmagan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yirik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maydalangan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materialdan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farqli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o’laroq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materiallarda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fizika-kimyoviy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tezroq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jadalroq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sodir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Misol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butun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maydalanmagan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temir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temperaturasi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1539 - 1550</a:t>
            </a:r>
            <a:r>
              <a:rPr lang="en-US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aseline="30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etsa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1350 - 1400 </a:t>
            </a:r>
            <a:r>
              <a:rPr lang="en-US" baseline="30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da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eriydi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74240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0185" y="463829"/>
            <a:ext cx="10972800" cy="6002285"/>
          </a:xfrm>
        </p:spPr>
        <p:txBody>
          <a:bodyPr>
            <a:no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Agar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zarracha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o’lchamlari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yana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kichraytirilsa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u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yana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pastroq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1250-1300 </a:t>
            </a:r>
            <a:r>
              <a:rPr lang="en-US" baseline="30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da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erishni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yuboradi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[1-5]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Ammo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shuni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aytib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o’tish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keraki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fakat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temperaturasiga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kukunmateriali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ma‘lumotni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ilgani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surib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bo’lmaydi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chunki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aluminiy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juda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mayda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xolatda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o’z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temperaturalarini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o’zgartirmasdan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qoladi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Buning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sababi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undagi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oksid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pardalar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maydalargan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sari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ximoya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obiliyati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boradi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Bunda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xosil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oksid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pardaning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xossalari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muxim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axamiyat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kasb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Chunki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oksid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pardalar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temir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kukunlarida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mavjud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xossasi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aluminiy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oksidiga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qaraganda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farq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qiladi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88328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50543" y="209005"/>
            <a:ext cx="10972800" cy="6451101"/>
          </a:xfrm>
        </p:spPr>
        <p:txBody>
          <a:bodyPr/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Kukunlar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ustida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gap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borar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ekan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bunda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oksid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pardalardan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nuqtai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nazardan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muxokama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kilinadi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materiallarni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o’ziga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yarasha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xossalari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xossalar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materialini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u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joyda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ishlatilishini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belgilab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materiallar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bir-biri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quyidagi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xossalari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bo’yicha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farqlanadi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materiallarning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kimyoviy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xossasiga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ko’ra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guruxlarga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bo’linishi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1-rasm 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keltirilgan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sxemaga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muvofiq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bo’linadi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                                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154322" y="4127048"/>
            <a:ext cx="9409046" cy="443023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materiallar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kimyoviy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tarkibiga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ko’ra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154321" y="4661848"/>
            <a:ext cx="2961564" cy="74699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element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miqdoriga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ko’ra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258100" y="4661848"/>
            <a:ext cx="3120591" cy="859809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Tarkibidagi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qo’shimchalariga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ko’ra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7507259" y="4661848"/>
            <a:ext cx="3056108" cy="85980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Tarkibidagi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bog’langan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gaz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turiga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ko’ra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154321" y="5521656"/>
            <a:ext cx="2975211" cy="1138451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Guruxlar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0-99,99%; 1-99,80%; </a:t>
            </a:r>
          </a:p>
          <a:p>
            <a:pPr algn="ctr"/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2-98,00%; 3- 96,00%</a:t>
            </a:r>
            <a:endParaRPr lang="ru-RU" sz="2400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4288558" y="5594973"/>
            <a:ext cx="3090133" cy="106513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Guruxlar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Si,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Al, S, P, Ca</a:t>
            </a:r>
          </a:p>
          <a:p>
            <a:pPr algn="ctr"/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boshqalar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7507259" y="5627149"/>
            <a:ext cx="3056108" cy="103295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 smtClean="0"/>
          </a:p>
          <a:p>
            <a:pPr algn="ctr"/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Guruxlar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2,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CO, CO</a:t>
            </a:r>
            <a:r>
              <a:rPr 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2,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2,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</a:t>
            </a:r>
            <a:r>
              <a:rPr 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085875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3439" y="772267"/>
            <a:ext cx="11050137" cy="5576282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Kukunlar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kimyoviy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xossasiga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ko’ra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etuvchi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element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miqdoriga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ko’ra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juda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toza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toza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toza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toza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emas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turlarga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bo’linadi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tarkibidagi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kushimcha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foiziga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ko’ra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kremniyli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marganesli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alyuminli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shunga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o’xshagan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elementlar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bo’yicha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guruxlanadi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Bunda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aynan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element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emas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balik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vaktini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o’zida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nechta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elementlardan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iborot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koshimchalarga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bulishi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Tarkibidagi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metall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boglangan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gazlarga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ko’ra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kislorodli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azotli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karbanatli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shunga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o’xshash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bog’langan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gaz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bo’yicha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bo’linadi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Bundan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tashqari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aktivligi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taksik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xossalarga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bo’lishi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bo’yicha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guruxlanadi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012039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9600" y="352697"/>
            <a:ext cx="10972800" cy="6400799"/>
          </a:xfrm>
        </p:spPr>
        <p:txBody>
          <a:bodyPr>
            <a:normAutofit lnSpcReduction="10000"/>
          </a:bodyPr>
          <a:lstStyle/>
          <a:p>
            <a:pPr algn="just"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materiallar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fizikaviy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xossasiga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ko’ra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quyidagi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guruxlarga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bo’linadi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zarracha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shakliga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ko’ra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sferasimon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shunday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geometrik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o’lchamga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juda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yaqin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zarrachalardan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topgan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materiallari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qirrasimon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yassi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plastinkasimon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g’ovaksimon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material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turlariga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bo’linadi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Kukunlar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shakliga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ko’ra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xossalarining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turlarga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bo’linishi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necha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funksiyalari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hisobga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olgan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holda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ajratiladi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Masalan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kukunli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texnologiya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asosida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olingan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detallar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o’tkazuvchangi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elektr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o’tkazuvchanlik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issiqlik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o’tkazuvchanlik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h.k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materiallarning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fizikaviy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xossasiga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ko’ra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guruxlanishi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2-rasmda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keltirilgan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Bunday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guruxlanishda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fizikaviy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xolati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olingan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882468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066931" y="615690"/>
            <a:ext cx="9409046" cy="83044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materiallar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fizikaviy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xossasiga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ko’ra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48591" y="1600419"/>
            <a:ext cx="2462336" cy="1006303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zarracha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shakliga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ko’ra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047405" y="1600419"/>
            <a:ext cx="2442948" cy="1006303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zarracha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o’chamiga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ko’ra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5611206" y="1600418"/>
            <a:ext cx="2634018" cy="100630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zarracha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strukturasiga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ko’ra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8366076" y="1600417"/>
            <a:ext cx="2811439" cy="100630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zarracha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yuza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o’lchamigaga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ko’ra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448591" y="2656895"/>
            <a:ext cx="2462336" cy="4037399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endParaRPr lang="en-US" sz="2400" dirty="0" smtClean="0"/>
          </a:p>
          <a:p>
            <a:endParaRPr lang="en-US" sz="2400" dirty="0"/>
          </a:p>
          <a:p>
            <a:endParaRPr lang="en-US" sz="2400" dirty="0" smtClean="0"/>
          </a:p>
          <a:p>
            <a:endParaRPr lang="en-US" sz="2400" dirty="0"/>
          </a:p>
          <a:p>
            <a:endParaRPr lang="en-US" sz="2400" dirty="0" smtClean="0"/>
          </a:p>
          <a:p>
            <a:endParaRPr lang="en-US" sz="2400" dirty="0"/>
          </a:p>
          <a:p>
            <a:endParaRPr lang="en-US" sz="2400" dirty="0" smtClean="0"/>
          </a:p>
          <a:p>
            <a:r>
              <a:rPr lang="en-US" sz="2400" dirty="0"/>
              <a:t> </a:t>
            </a:r>
            <a:r>
              <a:rPr lang="en-US" sz="2400" dirty="0" smtClean="0"/>
              <a:t>       </a:t>
            </a:r>
            <a:r>
              <a:rPr lang="en-US" sz="2400" dirty="0" err="1" smtClean="0"/>
              <a:t>yassisimon</a:t>
            </a:r>
            <a:endParaRPr lang="en-US" sz="2400" dirty="0" smtClean="0"/>
          </a:p>
          <a:p>
            <a:endParaRPr lang="en-US" sz="2400" dirty="0"/>
          </a:p>
          <a:p>
            <a:endParaRPr lang="en-US" sz="2400" dirty="0" smtClean="0"/>
          </a:p>
          <a:p>
            <a:r>
              <a:rPr lang="en-US" sz="2400" dirty="0" smtClean="0"/>
              <a:t>     </a:t>
            </a:r>
            <a:r>
              <a:rPr lang="en-US" sz="2400" dirty="0" err="1" smtClean="0"/>
              <a:t>G’ovaksimon</a:t>
            </a:r>
            <a:endParaRPr lang="ru-RU" sz="2400" dirty="0"/>
          </a:p>
          <a:p>
            <a:endParaRPr lang="ru-RU" sz="2400" dirty="0"/>
          </a:p>
        </p:txBody>
      </p:sp>
      <p:sp>
        <p:nvSpPr>
          <p:cNvPr id="14" name="Овал 13"/>
          <p:cNvSpPr/>
          <p:nvPr/>
        </p:nvSpPr>
        <p:spPr>
          <a:xfrm>
            <a:off x="1325529" y="2833042"/>
            <a:ext cx="764275" cy="36324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ятно 1 14"/>
          <p:cNvSpPr/>
          <p:nvPr/>
        </p:nvSpPr>
        <p:spPr>
          <a:xfrm>
            <a:off x="1216888" y="3610048"/>
            <a:ext cx="981555" cy="514273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899720" y="3141605"/>
            <a:ext cx="167717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sferasimon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949284" y="4088434"/>
            <a:ext cx="151676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qirrasimon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3069169" y="2656895"/>
            <a:ext cx="2406031" cy="4037399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400" dirty="0"/>
          </a:p>
          <a:p>
            <a:pPr algn="ctr"/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100-10 n</a:t>
            </a:r>
          </a:p>
          <a:p>
            <a:pPr algn="ctr"/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Nano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0,25-1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mkm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Ultra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mayda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1-5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mkm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Mayda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5-40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mkm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O’rta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50-500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mkm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irik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Волна 19"/>
          <p:cNvSpPr/>
          <p:nvPr/>
        </p:nvSpPr>
        <p:spPr>
          <a:xfrm rot="5400000">
            <a:off x="1785766" y="4622588"/>
            <a:ext cx="473888" cy="351466"/>
          </a:xfrm>
          <a:prstGeom prst="wav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Блок-схема: ручное управление 24"/>
          <p:cNvSpPr/>
          <p:nvPr/>
        </p:nvSpPr>
        <p:spPr>
          <a:xfrm>
            <a:off x="1161371" y="4550099"/>
            <a:ext cx="685606" cy="485164"/>
          </a:xfrm>
          <a:prstGeom prst="flowChartManualOperat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Пятно 2 25"/>
          <p:cNvSpPr/>
          <p:nvPr/>
        </p:nvSpPr>
        <p:spPr>
          <a:xfrm>
            <a:off x="1093047" y="5432906"/>
            <a:ext cx="1290516" cy="661181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12-конечная звезда 28"/>
          <p:cNvSpPr/>
          <p:nvPr/>
        </p:nvSpPr>
        <p:spPr>
          <a:xfrm>
            <a:off x="1665078" y="5733521"/>
            <a:ext cx="192197" cy="122155"/>
          </a:xfrm>
          <a:prstGeom prst="star1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" name="32-конечная звезда 29"/>
          <p:cNvSpPr/>
          <p:nvPr/>
        </p:nvSpPr>
        <p:spPr>
          <a:xfrm>
            <a:off x="1805558" y="5554329"/>
            <a:ext cx="242827" cy="182880"/>
          </a:xfrm>
          <a:prstGeom prst="star3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24-конечная звезда 30"/>
          <p:cNvSpPr/>
          <p:nvPr/>
        </p:nvSpPr>
        <p:spPr>
          <a:xfrm>
            <a:off x="1504174" y="5645769"/>
            <a:ext cx="234131" cy="87752"/>
          </a:xfrm>
          <a:prstGeom prst="star24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24-конечная звезда 31"/>
          <p:cNvSpPr/>
          <p:nvPr/>
        </p:nvSpPr>
        <p:spPr>
          <a:xfrm>
            <a:off x="1386051" y="5778454"/>
            <a:ext cx="203020" cy="128530"/>
          </a:xfrm>
          <a:prstGeom prst="star24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3" name="Прямоугольник 32"/>
          <p:cNvSpPr/>
          <p:nvPr/>
        </p:nvSpPr>
        <p:spPr>
          <a:xfrm>
            <a:off x="5613881" y="2675755"/>
            <a:ext cx="2631343" cy="4037399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Normal </a:t>
            </a:r>
            <a:r>
              <a:rPr lang="en-US" sz="2400" dirty="0" err="1" smtClean="0"/>
              <a:t>strukturali</a:t>
            </a:r>
            <a:endParaRPr lang="en-US" sz="2400" dirty="0" smtClean="0"/>
          </a:p>
          <a:p>
            <a:pPr algn="ctr"/>
            <a:endParaRPr lang="en-US" sz="2400" dirty="0" smtClean="0"/>
          </a:p>
          <a:p>
            <a:pPr algn="ctr"/>
            <a:endParaRPr lang="ru-RU" sz="2400" dirty="0"/>
          </a:p>
        </p:txBody>
      </p:sp>
      <p:pic>
        <p:nvPicPr>
          <p:cNvPr id="34" name="Рисунок 3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43529" y="2915279"/>
            <a:ext cx="1445018" cy="969156"/>
          </a:xfrm>
          <a:prstGeom prst="rect">
            <a:avLst/>
          </a:prstGeom>
        </p:spPr>
      </p:pic>
      <p:pic>
        <p:nvPicPr>
          <p:cNvPr id="35" name="Рисунок 3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67860" y="4694455"/>
            <a:ext cx="1396376" cy="1189819"/>
          </a:xfrm>
          <a:prstGeom prst="rect">
            <a:avLst/>
          </a:prstGeom>
        </p:spPr>
      </p:pic>
      <p:sp>
        <p:nvSpPr>
          <p:cNvPr id="36" name="Прямоугольник 35"/>
          <p:cNvSpPr/>
          <p:nvPr/>
        </p:nvSpPr>
        <p:spPr>
          <a:xfrm>
            <a:off x="6096828" y="5863297"/>
            <a:ext cx="166277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 </a:t>
            </a:r>
            <a:r>
              <a:rPr lang="en-US" sz="24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Buzilgan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     </a:t>
            </a:r>
            <a:r>
              <a:rPr lang="en-US" sz="24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strukturali</a:t>
            </a:r>
            <a:endParaRPr lang="ru-RU" sz="2400" dirty="0"/>
          </a:p>
        </p:txBody>
      </p:sp>
      <p:sp>
        <p:nvSpPr>
          <p:cNvPr id="37" name="Прямоугольник 36"/>
          <p:cNvSpPr/>
          <p:nvPr/>
        </p:nvSpPr>
        <p:spPr>
          <a:xfrm>
            <a:off x="8377055" y="2705931"/>
            <a:ext cx="2789480" cy="3288947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Yuza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maydoni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hajmiga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ctr"/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Yuza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maydoni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hajmidan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ko’p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Yuzasi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nosilliq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   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Yuzasi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silliq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kukunlar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ctr">
              <a:buAutoNum type="arabicPeriod"/>
            </a:pP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0" name="Прямоугольник 39"/>
          <p:cNvSpPr/>
          <p:nvPr/>
        </p:nvSpPr>
        <p:spPr>
          <a:xfrm>
            <a:off x="8741156" y="6094087"/>
            <a:ext cx="1617174" cy="4680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2-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rasm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937660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9600" y="404949"/>
            <a:ext cx="10972800" cy="6322422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Kukunlarning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bunday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zarracha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bo’yicha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bo’linishi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bejiz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emas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albatta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chunki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zarracha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shakli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u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materiallarni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chiqarishda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muxim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axamiyat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kasb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materiallari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zarracha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o’lchamiga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ko’ra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quyidagi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turlarga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nano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o’rta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mayda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o’rta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yirik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zarrachali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kukunlarga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bo’linadi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zarrachasining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o’lchami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kichrayishi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barcha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xossalari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o’zgara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boradi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Aksariyat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materiallar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o’z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fizika-kimyoviy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xossalarini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zarracha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o’lchami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0,5 – 1 mm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maydalangandan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keyin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o’zgartiradi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Shundan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kelib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xolda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materiali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deb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zarracha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o’lchamlari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0,5 - 1 mm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kichik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materialga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aytiladi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9910920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91319" y="286603"/>
            <a:ext cx="11091081" cy="6469039"/>
          </a:xfrm>
        </p:spPr>
        <p:txBody>
          <a:bodyPr>
            <a:normAutofit fontScale="77500" lnSpcReduction="20000"/>
          </a:bodyPr>
          <a:lstStyle/>
          <a:p>
            <a:pPr algn="just">
              <a:lnSpc>
                <a:spcPct val="160000"/>
              </a:lnSpc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33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sz="3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materialning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fizikaviy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xossalari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juda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muxim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bo’lib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materiallardan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u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yangi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materiallarni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chiqarishda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texnologik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parametarlarni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belgilab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Fizikaviy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xossalari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ichida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muxim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axamiyatga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bo’lgan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kattalikga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zarrachasining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yuza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xolati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katta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axamiyat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kasb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etadi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Ko’pchilik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kukunlarning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xajmiga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nisbatan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yuza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birligi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juda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katta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bo’lib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unga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juda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aktivlik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Bunday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zarrachaga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bo’lgan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kukunlar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gaz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yutish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qobiliyatiga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Masalan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xajmi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1:l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bo’lgan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idishga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katta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bosim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ostida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10 – 15 l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kislorod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joylashtirish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deb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faraz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qilaylik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Agar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shuncha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xajmli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yuza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birligi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katta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zarrachalardan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topgan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kukunga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kislorod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berilsa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u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oddiy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atmosfera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bosimida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20 – 25 l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kislorodni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yutish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xossasiga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bo’lar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ekan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3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33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163995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9600" y="587829"/>
            <a:ext cx="10972800" cy="6008914"/>
          </a:xfrm>
        </p:spPr>
        <p:txBody>
          <a:bodyPr>
            <a:normAutofit/>
          </a:bodyPr>
          <a:lstStyle/>
          <a:p>
            <a:pPr algn="ctr">
              <a:lnSpc>
                <a:spcPct val="150000"/>
              </a:lnSpc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1.3. 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metallurgiyasining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tarixi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Umuman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olganda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metallurgiyasining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dunyodagi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qadimiy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materiallar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usullaridan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xisoblanadi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Masalan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temir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rudalarni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maydalab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ko’mir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aralashtirib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temir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eramizdan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avvalgi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zamonlardan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ma’lum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metallurgiya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tegishli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qadimiy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manbalar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eramizdan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avvalga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3000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yillarga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to’g’ri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kelib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bunda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Misrda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topilgan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temir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rudalarning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strukturasini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o’rganish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aniqlangan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Bundan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tashqari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xuddi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shu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qadimiy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Xitoyda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buddalarning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xaykallari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yasalgan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8976429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9600" y="395785"/>
            <a:ext cx="10972800" cy="6331586"/>
          </a:xfrm>
        </p:spPr>
        <p:txBody>
          <a:bodyPr>
            <a:normAutofit lnSpcReduction="10000"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Bu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borada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olimlarning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fikricha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keramik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materiallar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chiqarishi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xuddi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metalurgiyasining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kabi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bo’lgani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keramik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materiallar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chiqarishda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giltuproqdan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foydalanilgan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bo’lsa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shu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paytlarda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o’rnini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metall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almashtirishga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urinishlar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deb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xisoblashadi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O’rta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osiyo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xududlarida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qadimiy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Xorazm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yerlarida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topilgan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mexnat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qurollari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eramizdan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avvalgi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2000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yillarga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tegishli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strukturasini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o’rganishda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aynan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temir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kukunlaridan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chiqarilgani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topilgan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mexnat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qurollarni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olimlarning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fikriga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ko’ra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quyidagi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bosqichlarda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temir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rudasi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yaxshilab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maydalangan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yog’ochko’mir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aralashtirilgan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aralashma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maxsus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qozonlarda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qizdirilgan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natijasida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juda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toza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mayda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temir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xosil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871169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3247" y="614148"/>
            <a:ext cx="10972800" cy="6126285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temir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bolg’alanib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ishlov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shu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mexnat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qurollari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chiqarilgan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metallurgiyasini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eramizdan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avvalgi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yillardayoq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rivojlanganini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ko’rsatuvchi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dalillarga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dunyoning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burchaklaridan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topilgan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oltin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kumush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shunga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o’xshagan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qimmatbaxo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buyumlardan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topish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metallurgiyasi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o’rta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asrlarda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ayrim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olimlarga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tamonidan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qo’llanilgan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Masalan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X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asrlarda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Erklius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oltin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texnologiyasini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batafsil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yozib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qoldirgan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ukasi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Teofilus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oltin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chiqaruvchi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tegirmon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konstruksiyasi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bo’yicha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batafsil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ma’lumotlarni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qoldirgan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XIX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asrning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boshlaridan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metallurgiyasiga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tegishli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ilmiy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maqolalar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boshlangan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19111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9600" y="773828"/>
            <a:ext cx="10972800" cy="5679223"/>
          </a:xfrm>
        </p:spPr>
        <p:txBody>
          <a:bodyPr>
            <a:normAutofit lnSpcReduction="10000"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Masalan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1724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yilda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qo’rg’oshin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yuzasiga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qizdirib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yopishtirilgan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kukunlarning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mustaxkamligini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topishi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bo’yicha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maqola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chop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etilgan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1739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yilda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chiqarishning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mexanikaviy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usullaridan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birining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texnologiyasi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batafsil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chop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etilgan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metallurgiyasi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chiqarilgan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ommaga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taqdim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etilgan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birinchi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material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platina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kukunidan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yasalgan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medalyon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Rossiyaning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paytaxti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bo’lmish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S.-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Peterburgdagi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tangalar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uyinig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proffessori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P.S.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Soblevskiy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tamonidan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chiqarilgan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tanga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kimyoviy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qayta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tiklash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olingan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platina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kukunlarini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sovuq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xolda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presslash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platinanig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temperaturasidan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past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temperaturada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qizdirib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pishirish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yo’li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510115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96537" y="457199"/>
            <a:ext cx="10972800" cy="6139543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Bu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shu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paytda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unchalik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katta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axamiyatga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bo’lmasada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1909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yilda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juda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kerakli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texnologiya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ekanligi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ma’lum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qoldi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chunki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inson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tomonidan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elektr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chirog’i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o’ylab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topilgan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Elektr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chirog’idagi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yorug’lik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chiqaruvchi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simi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volframdan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bo’lishligi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etilgan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temperaturasi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3380 </a:t>
            </a:r>
            <a:r>
              <a:rPr lang="en-US" baseline="30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C.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Agar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simlar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temirdan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bo’lsa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150 v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kuchlanishda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qizishdan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yorug’liki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xira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ko’zni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og’ritadigan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kuchlanish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220 v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ko’tarilsa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temirni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o’zi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1500 </a:t>
            </a:r>
            <a:r>
              <a:rPr lang="en-US" baseline="30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qizib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erib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ketadi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Shuning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elektr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chiroqda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metaldan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foydalanilgan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1-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Volfram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3380 </a:t>
            </a:r>
            <a:r>
              <a:rPr lang="en-US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   –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yorug’lik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 –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Molibden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volfram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simini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ushlab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temperaturasi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2620 </a:t>
            </a:r>
            <a:r>
              <a:rPr lang="en-US" baseline="30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natijada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220-250 v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kuchlanishda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ishlaydigan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chiroq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chiqildi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dirty="0"/>
              <a:t> [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3-5</a:t>
            </a:r>
            <a:r>
              <a:rPr lang="en-US" dirty="0"/>
              <a:t>]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3800833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9600" y="391887"/>
            <a:ext cx="10972800" cy="6296296"/>
          </a:xfrm>
        </p:spPr>
        <p:txBody>
          <a:bodyPr>
            <a:normAutofit lnSpcReduction="10000"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Ma’lum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sabablarga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ko’ra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volfram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metalini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mutloqo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suyuq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xolatga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keltirish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4000 </a:t>
            </a:r>
            <a:r>
              <a:rPr lang="en-US" baseline="30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xaroratni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miqyosida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iloji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yo’q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Valframdan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o’sha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Sobolevskiy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tamondan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chiqilgan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texnologiyadan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faydalanishga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to’g’ri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keldi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Rudalaridan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volfram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oksidlarini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ajratib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Volfram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oksidlarini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vodorod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qayta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tiklab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WO</a:t>
            </a:r>
            <a:r>
              <a:rPr lang="en-US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+ 6H = W + 3H</a:t>
            </a:r>
            <a:r>
              <a:rPr lang="en-US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O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kukunlarini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Kukunlarga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shakl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Shakllarni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vodorod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muxitida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qizdirib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pishirish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Qizdirib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pishirilgan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volframni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bolg’alab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239623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632342" y="5526697"/>
            <a:ext cx="570931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3-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rasm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Kukun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metallurgiyasining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texnologik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bosqichlari</a:t>
            </a:r>
            <a:endParaRPr lang="ru-RU" sz="24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6741990" y="938866"/>
            <a:ext cx="4674945" cy="55168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35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Mashinasozlikda</a:t>
            </a:r>
            <a:r>
              <a:rPr lang="en-US" sz="235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35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detallar</a:t>
            </a:r>
            <a:r>
              <a:rPr lang="en-US" sz="235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35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borgan</a:t>
            </a:r>
            <a:r>
              <a:rPr lang="en-US" sz="235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sari </a:t>
            </a:r>
            <a:r>
              <a:rPr lang="en-US" sz="235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ko’proq</a:t>
            </a:r>
            <a:r>
              <a:rPr lang="en-US" sz="235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35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kukun</a:t>
            </a:r>
            <a:r>
              <a:rPr lang="en-US" sz="235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35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holatdagi</a:t>
            </a:r>
            <a:r>
              <a:rPr lang="en-US" sz="235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35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materiallardan</a:t>
            </a:r>
            <a:r>
              <a:rPr lang="en-US" sz="235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35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tayyorlanmoqda</a:t>
            </a:r>
            <a:r>
              <a:rPr lang="en-US" sz="235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35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Shuning</a:t>
            </a:r>
            <a:r>
              <a:rPr lang="en-US" sz="235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35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35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35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xam</a:t>
            </a:r>
            <a:r>
              <a:rPr lang="en-US" sz="235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35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kukun</a:t>
            </a:r>
            <a:r>
              <a:rPr lang="en-US" sz="235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35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materiallarning</a:t>
            </a:r>
            <a:r>
              <a:rPr lang="en-US" sz="235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35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xususiyatlarini</a:t>
            </a:r>
            <a:r>
              <a:rPr lang="en-US" sz="235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sz="235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aniqlash</a:t>
            </a:r>
            <a:r>
              <a:rPr lang="en-US" sz="235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35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sz="235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35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masalan</a:t>
            </a:r>
            <a:r>
              <a:rPr lang="en-US" sz="235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35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bunday</a:t>
            </a:r>
            <a:r>
              <a:rPr lang="en-US" sz="235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35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materiallarning</a:t>
            </a:r>
            <a:r>
              <a:rPr lang="en-US" sz="235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35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kukun</a:t>
            </a:r>
            <a:r>
              <a:rPr lang="en-US" sz="235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35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holdagi</a:t>
            </a:r>
            <a:r>
              <a:rPr lang="en-US" sz="235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35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oquvchanligi</a:t>
            </a:r>
            <a:r>
              <a:rPr lang="en-US" sz="235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35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zichlana</a:t>
            </a:r>
            <a:r>
              <a:rPr lang="en-US" sz="235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35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olishi</a:t>
            </a:r>
            <a:r>
              <a:rPr lang="en-US" sz="235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35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xamda</a:t>
            </a:r>
            <a:r>
              <a:rPr lang="en-US" sz="235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35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shakl</a:t>
            </a:r>
            <a:r>
              <a:rPr lang="en-US" sz="235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35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qabul</a:t>
            </a:r>
            <a:r>
              <a:rPr lang="en-US" sz="235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35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sz="235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35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xususiyatlari</a:t>
            </a:r>
            <a:r>
              <a:rPr lang="en-US" sz="235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35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aniqlanadi</a:t>
            </a:r>
            <a:r>
              <a:rPr lang="en-US" sz="235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en-US" sz="2350" dirty="0" smtClean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 descr="C:\Users\user\Desktop\rasmmmm 2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342" y="572371"/>
            <a:ext cx="6109648" cy="49543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8118144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9600" y="287383"/>
            <a:ext cx="10972800" cy="6479177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Materialning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holdagi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oquvchanligi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20899—75- GOST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davlat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standartiga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javob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berishi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Oquvchanlik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deb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ma’lum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o’lchamga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bo’lgan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teshikdan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vaqt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birligi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ichida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ulgurgan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massa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miqdoriga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aytiladi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mahsulot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yasalayotganda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juda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muhimdir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ya’ni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kamcha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vaqt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ichida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qolip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to’la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aniqlanadi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Qoliplardagi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bosim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berilganda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qalinligining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kamayishiga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zichlanish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xususiyati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aniqlanadi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metallurgiyasining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xomashyosi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sifatida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shaklda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chiqariladi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payvandlash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texnologiyasida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transformatorlarni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chiqarishda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ko’p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mahsulotlar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chiqarishda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toza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temir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ishlatiladi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ru-RU" dirty="0"/>
          </a:p>
          <a:p>
            <a:pPr marL="0" indent="0">
              <a:lnSpc>
                <a:spcPct val="150000"/>
              </a:lnSpc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7902646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9600" y="450376"/>
            <a:ext cx="10972800" cy="6224744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Toza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temir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uglerodli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temir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katta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plastiklikka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bo’lganligi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cho’zish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hosil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bo’ladigan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mahsulotlarni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chiqarishda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qo’llaniladi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Magnit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xususiyatlar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temirning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tozaligiga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bog’liq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SHuning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magnit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materiallari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sifatida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elektrotexnika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sanoatida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o’zaklar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starter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elektr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mashinalarining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rotorlari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ta’sirlanadi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Temir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mashina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vositalarining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yuzalarini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qattikligini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oshirish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ta’mirlash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maqsadida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qoplama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sifatida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ishlatiladi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Masalan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avtomobil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traktor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mashnnasozligida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xamda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ta’mirlash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sanoatida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shunday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texnologiya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qo’llaniladi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Temir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oksidlari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mineral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bo’yoqlar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sifatida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ba’zilari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magnit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materiallar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sifatida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ishlatiladi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651142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64191" y="696035"/>
            <a:ext cx="10663451" cy="5991368"/>
          </a:xfrm>
        </p:spPr>
        <p:txBody>
          <a:bodyPr>
            <a:normAutofit fontScale="92500" lnSpcReduction="10000"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Temir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tuzlari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ko’p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qo’llaniladi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Lekin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toza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temirga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nisbatan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temir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qotishmalari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ayniqsa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temir-uglerod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qotishmasi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katta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ahamiyatga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Po’lat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cho’yan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kutubxonasi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hamma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mamlakatlarda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yili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millionlab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tonna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chiqariladi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hozirgi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zamon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texnikasi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material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xisoblanadi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Temir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qotishmalarining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muhimligi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shundaki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temir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polimorfizmga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ya’ni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allotropik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shakl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o’zgarishga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Temir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qotishmalari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yaxshi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fizik-kimyoviy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xossalarga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temir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uglerodning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o’zaro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ta’sirlashuvidan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juda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xilma-xil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fazalar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hosil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buladi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[4-5] </a:t>
            </a:r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SHuning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qotishmalar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sanoatning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ehtiyojini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qondiradi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sz="27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endParaRPr lang="en-US" sz="27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endParaRPr lang="ru-RU" sz="2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716646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9600" y="261257"/>
            <a:ext cx="10972800" cy="6479177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7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Hozirgi</a:t>
            </a:r>
            <a:r>
              <a:rPr lang="en-US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zamon</a:t>
            </a:r>
            <a:r>
              <a:rPr lang="en-US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sanoati</a:t>
            </a:r>
            <a:r>
              <a:rPr lang="en-US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7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ya’ni</a:t>
            </a:r>
            <a:r>
              <a:rPr lang="en-US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qurilish</a:t>
            </a:r>
            <a:r>
              <a:rPr lang="en-US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7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mashinasozlik</a:t>
            </a:r>
            <a:r>
              <a:rPr lang="en-US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boshqa</a:t>
            </a:r>
            <a:r>
              <a:rPr lang="en-US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soxalarda</a:t>
            </a:r>
            <a:r>
              <a:rPr lang="en-US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konstruktsion</a:t>
            </a:r>
            <a:r>
              <a:rPr lang="en-US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po’latlar</a:t>
            </a:r>
            <a:r>
              <a:rPr lang="en-US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7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puxtalikka</a:t>
            </a:r>
            <a:r>
              <a:rPr lang="en-US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korroziyaga</a:t>
            </a:r>
            <a:r>
              <a:rPr lang="en-US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bardoshli</a:t>
            </a:r>
            <a:r>
              <a:rPr lang="en-US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zanglamas</a:t>
            </a:r>
            <a:r>
              <a:rPr lang="en-US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po’latlar</a:t>
            </a:r>
            <a:r>
              <a:rPr lang="en-US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7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kesib</a:t>
            </a:r>
            <a:r>
              <a:rPr lang="en-US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r>
              <a:rPr lang="en-US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bosim</a:t>
            </a:r>
            <a:r>
              <a:rPr lang="en-US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ostida</a:t>
            </a:r>
            <a:r>
              <a:rPr lang="en-US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r>
              <a:rPr lang="en-US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ishlatiladigan</a:t>
            </a:r>
            <a:r>
              <a:rPr lang="en-US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asbobsozlik</a:t>
            </a:r>
            <a:r>
              <a:rPr lang="en-US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po’latlarni</a:t>
            </a:r>
            <a:r>
              <a:rPr lang="en-US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xamda</a:t>
            </a:r>
            <a:r>
              <a:rPr lang="en-US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zoldirli</a:t>
            </a:r>
            <a:r>
              <a:rPr lang="en-US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podshipniklar</a:t>
            </a:r>
            <a:r>
              <a:rPr lang="en-US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7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ishqalanish</a:t>
            </a:r>
            <a:r>
              <a:rPr lang="en-US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juftlari</a:t>
            </a:r>
            <a:r>
              <a:rPr lang="en-US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7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purjnnalar</a:t>
            </a:r>
            <a:r>
              <a:rPr lang="en-US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tayyorlanadigan</a:t>
            </a:r>
            <a:r>
              <a:rPr lang="en-US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po’latlar</a:t>
            </a:r>
            <a:r>
              <a:rPr lang="en-US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7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maxsus</a:t>
            </a:r>
            <a:r>
              <a:rPr lang="en-US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xossalarga</a:t>
            </a:r>
            <a:r>
              <a:rPr lang="en-US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bo’lgan</a:t>
            </a:r>
            <a:r>
              <a:rPr lang="en-US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po’latlar</a:t>
            </a:r>
            <a:r>
              <a:rPr lang="en-US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juda</a:t>
            </a:r>
            <a:r>
              <a:rPr lang="en-US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keng</a:t>
            </a:r>
            <a:r>
              <a:rPr lang="en-US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qo’llaniladi</a:t>
            </a:r>
            <a:r>
              <a:rPr lang="en-US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 algn="ctr">
              <a:lnSpc>
                <a:spcPct val="160000"/>
              </a:lnSpc>
              <a:buNone/>
            </a:pPr>
            <a:r>
              <a:rPr lang="en-US" sz="2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1.4. </a:t>
            </a:r>
            <a:r>
              <a:rPr lang="en-US" sz="27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Temir</a:t>
            </a:r>
            <a:r>
              <a:rPr lang="en-US" sz="2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kukuni</a:t>
            </a:r>
            <a:r>
              <a:rPr lang="en-US" sz="2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asosli</a:t>
            </a:r>
            <a:r>
              <a:rPr lang="en-US" sz="2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antifriksion</a:t>
            </a:r>
            <a:r>
              <a:rPr lang="en-US" sz="2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metall</a:t>
            </a:r>
            <a:r>
              <a:rPr lang="en-US" sz="2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materiallar</a:t>
            </a:r>
            <a:r>
              <a:rPr lang="en-US" sz="2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60000"/>
              </a:lnSpc>
              <a:buNone/>
            </a:pP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Quyma</a:t>
            </a: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antifriksion</a:t>
            </a: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metall</a:t>
            </a: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materiallarini</a:t>
            </a: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kukunli</a:t>
            </a: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moddalarga</a:t>
            </a: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almashtirishda</a:t>
            </a: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paydo</a:t>
            </a: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bo'ladigan</a:t>
            </a: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vazifalar</a:t>
            </a: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quyidagilardir</a:t>
            </a: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zarur</a:t>
            </a: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bo'lgan</a:t>
            </a: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talablarga</a:t>
            </a: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javob</a:t>
            </a: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beradigan</a:t>
            </a: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holda</a:t>
            </a: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kam</a:t>
            </a: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metallarni</a:t>
            </a: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qalay</a:t>
            </a: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surma</a:t>
            </a: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qo'rg'oshin</a:t>
            </a: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boshqalarni</a:t>
            </a: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o'z</a:t>
            </a: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ichiga</a:t>
            </a: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olgan</a:t>
            </a: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an'anaviy</a:t>
            </a: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qotishmalarini</a:t>
            </a: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arzonroq</a:t>
            </a: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kam</a:t>
            </a: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bo'lmaganlarga</a:t>
            </a: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almashtirish</a:t>
            </a:r>
            <a:r>
              <a:rPr lang="en-US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endParaRPr lang="ru-RU" sz="2700" dirty="0"/>
          </a:p>
        </p:txBody>
      </p:sp>
    </p:spTree>
    <p:extLst>
      <p:ext uri="{BB962C8B-B14F-4D97-AF65-F5344CB8AC3E}">
        <p14:creationId xmlns:p14="http://schemas.microsoft.com/office/powerpoint/2010/main" val="422480127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36895" y="668741"/>
            <a:ext cx="10972800" cy="5967190"/>
          </a:xfrm>
        </p:spPr>
        <p:txBody>
          <a:bodyPr>
            <a:no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ishqalanishning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past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koeffitsientida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qarshiligini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paytida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o'z-o'zini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moylashni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ta'minlash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tez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tushirish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shuningdek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normal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haroratda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past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o'rta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sirpanuvchi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tezlik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bosimlarda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kriyogen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haroratlarda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100 m / s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sirpanuvchi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tezliklarda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10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MPa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bosimlarda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xizmat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muddatini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uzaytirish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Korroziv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muhitda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ishlashda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korroziyaga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chidamli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bo'lishi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haroratlarda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shkalaga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chidamliligi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oshishi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Talablar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temir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rangli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metallar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qattiq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qotishmalar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korroziyaga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chidamli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materiallar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antifriktsiya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materiallarini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yaratish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qondiriladi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Temir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tuzlari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ko’p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qo’llaniladi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Lekin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toza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temirga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nisbatan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temir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qotishmalari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ayniqsa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temir-uglerod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qotishmasi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katta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ahamiyatga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515230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79662963"/>
              </p:ext>
            </p:extLst>
          </p:nvPr>
        </p:nvGraphicFramePr>
        <p:xfrm>
          <a:off x="496323" y="1430725"/>
          <a:ext cx="11199354" cy="532101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478178"/>
                <a:gridCol w="1019882"/>
                <a:gridCol w="1019882"/>
                <a:gridCol w="2285466"/>
                <a:gridCol w="2285466"/>
                <a:gridCol w="1537765"/>
                <a:gridCol w="1572715"/>
              </a:tblGrid>
              <a:tr h="431461"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Materialni</a:t>
                      </a:r>
                      <a:r>
                        <a:rPr lang="en-US" sz="18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belgilash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gridSpan="4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Kimyoviy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tarkibi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massa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ulushi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%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Zichlik, g/sm</a:t>
                      </a:r>
                      <a:r>
                        <a:rPr lang="en-US" sz="2000" baseline="30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G’ovaklik, %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55651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Temir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Grafit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Mis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Boshqa moddalar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91724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 – </a:t>
                      </a:r>
                      <a:r>
                        <a:rPr lang="en-US" sz="1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g’ovakli</a:t>
                      </a: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temir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616585" algn="ctr"/>
                          <a:tab pos="1233170" algn="r"/>
                        </a:tabLst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	-	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5,1-6,6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15-30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92743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ЖГр</a:t>
                      </a: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0,5-0,8 </a:t>
                      </a:r>
                      <a:r>
                        <a:rPr lang="ru-RU" sz="1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пф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99,5-99,2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0,5-0,8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7,3-6,6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6-26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92743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ЖГр1,5-2,3 п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98,5-97,7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1,5-2,3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6,6-5,8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15-35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109094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ЖГр1,3-3,0 п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97,7-97,0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2,3-3,0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6,2-5,6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17-35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46997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ЖГр5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95,0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5,0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6,0-5,5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16-19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421586" y="209943"/>
            <a:ext cx="11207262" cy="12207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615950" algn="ctr"/>
                <a:tab pos="12334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615950" algn="ctr"/>
                <a:tab pos="12334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615950" algn="ctr"/>
                <a:tab pos="12334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615950" algn="ctr"/>
                <a:tab pos="12334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615950" algn="ctr"/>
                <a:tab pos="12334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615950" algn="ctr"/>
                <a:tab pos="12334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615950" algn="ctr"/>
                <a:tab pos="12334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615950" algn="ctr"/>
                <a:tab pos="12334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615950" algn="ctr"/>
                <a:tab pos="12334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15950" algn="ctr"/>
                <a:tab pos="1233488" algn="r"/>
              </a:tabLst>
            </a:pPr>
            <a:r>
              <a:rPr kumimoji="0" lang="en-US" altLang="ru-RU" sz="26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 </a:t>
            </a:r>
            <a:r>
              <a:rPr kumimoji="0" lang="en-US" altLang="ru-RU" sz="260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jadval</a:t>
            </a:r>
            <a:r>
              <a:rPr kumimoji="0" lang="en-US" altLang="ru-RU" sz="26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– </a:t>
            </a:r>
            <a:r>
              <a:rPr kumimoji="0" lang="en-US" altLang="ru-RU" sz="260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Temir</a:t>
            </a:r>
            <a:r>
              <a:rPr kumimoji="0" lang="en-US" altLang="ru-RU" sz="26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60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asosidagi</a:t>
            </a:r>
            <a:r>
              <a:rPr kumimoji="0" lang="en-US" altLang="ru-RU" sz="26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60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antifriktsion</a:t>
            </a:r>
            <a:r>
              <a:rPr kumimoji="0" lang="en-US" altLang="ru-RU" sz="26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60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kukun</a:t>
            </a:r>
            <a:r>
              <a:rPr kumimoji="0" lang="en-US" altLang="ru-RU" sz="26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60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metall</a:t>
            </a:r>
            <a:r>
              <a:rPr kumimoji="0" lang="en-US" altLang="ru-RU" sz="26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60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materiallarining</a:t>
            </a:r>
            <a:r>
              <a:rPr kumimoji="0" lang="en-US" altLang="ru-RU" sz="26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60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tarkibi</a:t>
            </a:r>
            <a:r>
              <a:rPr kumimoji="0" lang="en-US" altLang="ru-RU" sz="26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60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kumimoji="0" lang="en-US" altLang="ru-RU" sz="26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60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xususiyatlar</a:t>
            </a:r>
            <a:r>
              <a:rPr kumimoji="0" lang="en-US" altLang="ru-RU" sz="26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</a:t>
            </a:r>
            <a:endParaRPr kumimoji="0" lang="en-US" altLang="ru-RU" sz="2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539879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01072501"/>
              </p:ext>
            </p:extLst>
          </p:nvPr>
        </p:nvGraphicFramePr>
        <p:xfrm>
          <a:off x="423081" y="641448"/>
          <a:ext cx="11239037" cy="608290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794397"/>
                <a:gridCol w="1158180"/>
                <a:gridCol w="1158180"/>
                <a:gridCol w="1000629"/>
                <a:gridCol w="2595382"/>
                <a:gridCol w="1746290"/>
                <a:gridCol w="1785979"/>
              </a:tblGrid>
              <a:tr h="45858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ЖГр7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93,0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7,0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6,0-5,4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18-25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45858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ЖГр10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90,0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10,0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6,0-5,4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21-23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45858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ЖГр2Д2, 5п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95,5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2,0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2,5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6,9-5,9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15-32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45858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ЖГр1Дз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94,0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1,0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3,0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15-20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45858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ЖГр2Д10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88,2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1,8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10,0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20-27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94573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ЖС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Oltingugurt singdirish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6,3-6,2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45858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ЖГр3К1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96,0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3,0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Oltingugurt </a:t>
                      </a: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1,0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15-25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45858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ЖГр1Цс4п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95,0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1,0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Rux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sulfidi</a:t>
                      </a: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14,0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6-5,4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15-20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45858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ЖГр1Дс3,5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95,5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1,0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Mis</a:t>
                      </a: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sulfidi</a:t>
                      </a: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3,5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6,4-6,2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18-25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45858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ЖГр2Дс3,5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94,5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1,8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-//-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18-25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45858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Х23Н18КБ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Sulfidlash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19-20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551328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5774507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9600" y="261257"/>
            <a:ext cx="10972800" cy="6479177"/>
          </a:xfrm>
        </p:spPr>
        <p:txBody>
          <a:bodyPr>
            <a:normAutofit fontScale="92500" lnSpcReduction="20000"/>
          </a:bodyPr>
          <a:lstStyle/>
          <a:p>
            <a:pPr marL="0" indent="0" algn="just">
              <a:lnSpc>
                <a:spcPct val="160000"/>
              </a:lnSpc>
              <a:buNone/>
            </a:pPr>
            <a:r>
              <a:rPr lang="en-US" dirty="0" smtClean="0"/>
              <a:t>	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Grafit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sulfidlar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ftoridlar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floroplastik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oksidlar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qattiq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birikmalar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vazifasini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bajaradigan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birikmalar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temir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asosiga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asoslanib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changga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qarshi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antifriksion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mahsulotlarining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tarkibiga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qo'shilsa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mahsulotlarning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antifriksion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xususiyatlari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ularning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muddati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ko'payadi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G'ovakli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antifriksiya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mahsulotlarini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moylar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singdirilishi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(agar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tarkibida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qattiq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moylash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materiallari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bo'lsa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ishqalanish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moslamasining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ishonchliligini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nafaqat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normal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sharoitda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balki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cheklangan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soqol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sharoitida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harorat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sharoitida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agressiv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inert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suyuq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gazli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muhit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mavjud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bo'lganda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shuningdek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vakuumda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ta'minlaydi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Temirga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asoslangan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materiallar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g'ovakli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temir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temir-grafit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asosan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moylash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materiallari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ishtirokida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ishlaydigan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mahsulotlarni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ishlatiladi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993445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00751" y="404949"/>
            <a:ext cx="10359431" cy="5828211"/>
          </a:xfrm>
        </p:spPr>
        <p:txBody>
          <a:bodyPr/>
          <a:lstStyle/>
          <a:p>
            <a:pPr marL="0" indent="0" algn="just">
              <a:lnSpc>
                <a:spcPct val="150000"/>
              </a:lnSpc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ko'rsatkichlarini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oshirishi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vaqtda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korroziyaga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chidamliligini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oshiradi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150-200 °C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haroratlarda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siljish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tezligi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yuklarni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ko'payishi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sharoitida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shuningdek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moylashsiz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ishqalanish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sharoitida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qotishma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temir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grafit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sulfidlangan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temir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grafit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sulfidlangan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antikoroziv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po'latlarga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asoslangan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materiallar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ishlatiladi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5500793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9600" y="423081"/>
            <a:ext cx="10972800" cy="5901519"/>
          </a:xfrm>
        </p:spPr>
        <p:txBody>
          <a:bodyPr/>
          <a:lstStyle/>
          <a:p>
            <a:pPr algn="ctr"/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Foydalanilgan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adabiyotlar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Kiparisov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S. S.,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Libenson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G. A.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Poroshkovaya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metallurgiya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Uchebnik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dlya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texnikumov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—3-e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izd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pererab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.— M.: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Metallurgiya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1991-7 c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uz-Cyrl-U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Kiparisov </a:t>
            </a:r>
            <a:r>
              <a:rPr lang="uz-Cyrl-UZ" dirty="0">
                <a:latin typeface="Times New Roman" panose="02020603050405020304" pitchFamily="18" charset="0"/>
                <a:cs typeface="Times New Roman" panose="02020603050405020304" pitchFamily="18" charset="0"/>
              </a:rPr>
              <a:t>S.S. , Libenson G.A. Poroshkovaya metallurgiya. M.: , 1991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.-8c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E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O.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Umarov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Materialshunoslik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O‘zbekiston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Res‘ublikasi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maxsus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ta‘lim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vazirligi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– T.: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Cho‘lpon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nomidagi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NMII, 2014 –281b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 F.R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Norxodjaev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Materialshunoslik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Darslik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―Fan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texnologiya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nashriyoti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- T.: ―Fan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texnologiya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‖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nashriyoti.D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2014- 160 b.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5.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metallurgiyasi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fanidan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o’quv-uslubiy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majmua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Andijon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2020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6.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Yangi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materiallar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texnologiyasi</a:t>
            </a:r>
            <a:r>
              <a:rPr lang="uz-Cyrl-UZ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” fanidan o‘quv-uslubiy majmua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Andijon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2020 -23b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727497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9600" y="750627"/>
            <a:ext cx="10972800" cy="5573973"/>
          </a:xfrm>
        </p:spPr>
        <p:txBody>
          <a:bodyPr/>
          <a:lstStyle/>
          <a:p>
            <a:pPr marL="0" indent="0" algn="ctr">
              <a:lnSpc>
                <a:spcPct val="150000"/>
              </a:lnSpc>
              <a:buNone/>
            </a:pP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Tekshiruv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savollari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metallurgiyasi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usullarida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materiallar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chiqariladi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?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metallurgiya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an-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anaviy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materiallar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chiqarishdan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farq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materiallarini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qo’llashdagi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avzalligi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Eramizdan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avvalgi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3000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yil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ilgari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materiallardan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yasalgan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buyumlar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qayerdan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topilgan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O’rta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Osiyoda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topilgan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materiallari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yasalgan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326353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55009" y="2276674"/>
            <a:ext cx="10972800" cy="2390860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en-US" altLang="ru-RU" sz="93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E’tiboringiz</a:t>
            </a:r>
            <a:r>
              <a:rPr lang="en-US" altLang="ru-RU" sz="93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93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</a:t>
            </a:r>
            <a:r>
              <a:rPr lang="en-US" altLang="ru-RU" sz="93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chun</a:t>
            </a:r>
            <a:endParaRPr lang="en-US" altLang="ru-RU" sz="93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altLang="ru-RU" sz="93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93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altLang="ru-RU" sz="93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ahmat</a:t>
            </a:r>
            <a:endParaRPr lang="ru-RU" altLang="ru-RU" sz="93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4800" dirty="0"/>
          </a:p>
        </p:txBody>
      </p:sp>
    </p:spTree>
    <p:extLst>
      <p:ext uri="{BB962C8B-B14F-4D97-AF65-F5344CB8AC3E}">
        <p14:creationId xmlns:p14="http://schemas.microsoft.com/office/powerpoint/2010/main" val="346922858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1946</TotalTime>
  <Words>718</Words>
  <Application>Microsoft Office PowerPoint</Application>
  <PresentationFormat>Широкоэкранный</PresentationFormat>
  <Paragraphs>245</Paragraphs>
  <Slides>32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32</vt:i4>
      </vt:variant>
    </vt:vector>
  </HeadingPairs>
  <TitlesOfParts>
    <vt:vector size="38" baseType="lpstr">
      <vt:lpstr>Calibri</vt:lpstr>
      <vt:lpstr>Constantia</vt:lpstr>
      <vt:lpstr>Segoe UI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Abduvohid</dc:creator>
  <cp:lastModifiedBy>user</cp:lastModifiedBy>
  <cp:revision>213</cp:revision>
  <dcterms:created xsi:type="dcterms:W3CDTF">2019-04-11T11:11:33Z</dcterms:created>
  <dcterms:modified xsi:type="dcterms:W3CDTF">2013-05-28T23:36:13Z</dcterms:modified>
</cp:coreProperties>
</file>