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autoCompressPictures="0">
  <p:sldMasterIdLst>
    <p:sldMasterId id="2147483713" r:id="rId1"/>
  </p:sldMasterIdLst>
  <p:notesMasterIdLst>
    <p:notesMasterId r:id="rId33"/>
  </p:notesMasterIdLst>
  <p:sldIdLst>
    <p:sldId id="256" r:id="rId2"/>
    <p:sldId id="273" r:id="rId3"/>
    <p:sldId id="296" r:id="rId4"/>
    <p:sldId id="275" r:id="rId5"/>
    <p:sldId id="267" r:id="rId6"/>
    <p:sldId id="297" r:id="rId7"/>
    <p:sldId id="274" r:id="rId8"/>
    <p:sldId id="270" r:id="rId9"/>
    <p:sldId id="279" r:id="rId10"/>
    <p:sldId id="289" r:id="rId11"/>
    <p:sldId id="271" r:id="rId12"/>
    <p:sldId id="298" r:id="rId13"/>
    <p:sldId id="290" r:id="rId14"/>
    <p:sldId id="276" r:id="rId15"/>
    <p:sldId id="277" r:id="rId16"/>
    <p:sldId id="278" r:id="rId17"/>
    <p:sldId id="280" r:id="rId18"/>
    <p:sldId id="281" r:id="rId19"/>
    <p:sldId id="292" r:id="rId20"/>
    <p:sldId id="291" r:id="rId21"/>
    <p:sldId id="299" r:id="rId22"/>
    <p:sldId id="293" r:id="rId23"/>
    <p:sldId id="300" r:id="rId24"/>
    <p:sldId id="294" r:id="rId25"/>
    <p:sldId id="295" r:id="rId26"/>
    <p:sldId id="301" r:id="rId27"/>
    <p:sldId id="302" r:id="rId28"/>
    <p:sldId id="303" r:id="rId29"/>
    <p:sldId id="287" r:id="rId30"/>
    <p:sldId id="304" r:id="rId31"/>
    <p:sldId id="288" r:id="rId3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248" autoAdjust="0"/>
    <p:restoredTop sz="88256" autoAdjust="0"/>
  </p:normalViewPr>
  <p:slideViewPr>
    <p:cSldViewPr snapToGrid="0">
      <p:cViewPr varScale="1">
        <p:scale>
          <a:sx n="70" d="100"/>
          <a:sy n="70" d="100"/>
        </p:scale>
        <p:origin x="564" y="9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presProps" Target="pres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tableStyles" Target="tableStyles.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theme" Target="theme/theme1.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Верхний колонтитул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ru-RU"/>
          </a:p>
        </p:txBody>
      </p:sp>
      <p:sp>
        <p:nvSpPr>
          <p:cNvPr id="3" name="Дата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246E582-FEE1-40E3-A80A-793132AEF9C3}" type="datetimeFigureOut">
              <a:rPr lang="ru-RU" smtClean="0"/>
              <a:t>29.05.2013</a:t>
            </a:fld>
            <a:endParaRPr lang="ru-RU"/>
          </a:p>
        </p:txBody>
      </p:sp>
      <p:sp>
        <p:nvSpPr>
          <p:cNvPr id="4" name="Образ слайда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ru-RU"/>
          </a:p>
        </p:txBody>
      </p:sp>
      <p:sp>
        <p:nvSpPr>
          <p:cNvPr id="5" name="Заметки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ru-RU"/>
          </a:p>
        </p:txBody>
      </p:sp>
      <p:sp>
        <p:nvSpPr>
          <p:cNvPr id="6" name="Нижний колонтитул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ru-RU"/>
          </a:p>
        </p:txBody>
      </p:sp>
      <p:sp>
        <p:nvSpPr>
          <p:cNvPr id="7" name="Номер слайда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3B7E3E87-0924-47BF-B1B0-70880263C9E1}" type="slidenum">
              <a:rPr lang="ru-RU" smtClean="0"/>
              <a:t>‹#›</a:t>
            </a:fld>
            <a:endParaRPr lang="ru-RU"/>
          </a:p>
        </p:txBody>
      </p:sp>
    </p:spTree>
    <p:extLst>
      <p:ext uri="{BB962C8B-B14F-4D97-AF65-F5344CB8AC3E}">
        <p14:creationId xmlns:p14="http://schemas.microsoft.com/office/powerpoint/2010/main" val="65097247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B7E3E87-0924-47BF-B1B0-70880263C9E1}" type="slidenum">
              <a:rPr lang="ru-RU" smtClean="0"/>
              <a:t>4</a:t>
            </a:fld>
            <a:endParaRPr lang="ru-RU"/>
          </a:p>
        </p:txBody>
      </p:sp>
    </p:spTree>
    <p:extLst>
      <p:ext uri="{BB962C8B-B14F-4D97-AF65-F5344CB8AC3E}">
        <p14:creationId xmlns:p14="http://schemas.microsoft.com/office/powerpoint/2010/main" val="114647595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Образ слайда 1"/>
          <p:cNvSpPr>
            <a:spLocks noGrp="1" noRot="1" noChangeAspect="1"/>
          </p:cNvSpPr>
          <p:nvPr>
            <p:ph type="sldImg"/>
          </p:nvPr>
        </p:nvSpPr>
        <p:spPr/>
      </p:sp>
      <p:sp>
        <p:nvSpPr>
          <p:cNvPr id="3" name="Заметки 2"/>
          <p:cNvSpPr>
            <a:spLocks noGrp="1"/>
          </p:cNvSpPr>
          <p:nvPr>
            <p:ph type="body" idx="1"/>
          </p:nvPr>
        </p:nvSpPr>
        <p:spPr/>
        <p:txBody>
          <a:bodyPr/>
          <a:lstStyle/>
          <a:p>
            <a:endParaRPr lang="ru-RU" dirty="0"/>
          </a:p>
        </p:txBody>
      </p:sp>
      <p:sp>
        <p:nvSpPr>
          <p:cNvPr id="4" name="Номер слайда 3"/>
          <p:cNvSpPr>
            <a:spLocks noGrp="1"/>
          </p:cNvSpPr>
          <p:nvPr>
            <p:ph type="sldNum" sz="quarter" idx="10"/>
          </p:nvPr>
        </p:nvSpPr>
        <p:spPr/>
        <p:txBody>
          <a:bodyPr/>
          <a:lstStyle/>
          <a:p>
            <a:fld id="{3B7E3E87-0924-47BF-B1B0-70880263C9E1}" type="slidenum">
              <a:rPr lang="ru-RU" smtClean="0"/>
              <a:t>7</a:t>
            </a:fld>
            <a:endParaRPr lang="ru-RU"/>
          </a:p>
        </p:txBody>
      </p:sp>
    </p:spTree>
    <p:extLst>
      <p:ext uri="{BB962C8B-B14F-4D97-AF65-F5344CB8AC3E}">
        <p14:creationId xmlns:p14="http://schemas.microsoft.com/office/powerpoint/2010/main" val="1089417368"/>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9" name="Заголовок 8"/>
          <p:cNvSpPr>
            <a:spLocks noGrp="1"/>
          </p:cNvSpPr>
          <p:nvPr>
            <p:ph type="ctrTitle"/>
          </p:nvPr>
        </p:nvSpPr>
        <p:spPr>
          <a:xfrm>
            <a:off x="711200" y="1371600"/>
            <a:ext cx="10468864" cy="1828800"/>
          </a:xfrm>
          <a:ln>
            <a:noFill/>
          </a:ln>
        </p:spPr>
        <p:txBody>
          <a:bodyPr vert="horz" tIns="0" rIns="18288" bIns="0" anchor="b">
            <a:normAutofit/>
            <a:scene3d>
              <a:camera prst="orthographicFront"/>
              <a:lightRig rig="freezing" dir="t">
                <a:rot lat="0" lon="0" rev="5640000"/>
              </a:lightRig>
            </a:scene3d>
            <a:sp3d prstMaterial="flat">
              <a:bevelT w="38100" h="38100"/>
              <a:contourClr>
                <a:schemeClr val="tx2"/>
              </a:contourClr>
            </a:sp3d>
          </a:bodyPr>
          <a:lstStyle>
            <a:lvl1pPr algn="r" rtl="0">
              <a:spcBef>
                <a:spcPct val="0"/>
              </a:spcBef>
              <a:buNone/>
              <a:defRPr sz="5600" b="1">
                <a:ln>
                  <a:noFill/>
                </a:ln>
                <a:solidFill>
                  <a:schemeClr val="accent3">
                    <a:tint val="90000"/>
                    <a:satMod val="120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17" name="Подзаголовок 16"/>
          <p:cNvSpPr>
            <a:spLocks noGrp="1"/>
          </p:cNvSpPr>
          <p:nvPr>
            <p:ph type="subTitle" idx="1"/>
          </p:nvPr>
        </p:nvSpPr>
        <p:spPr>
          <a:xfrm>
            <a:off x="711200" y="3228536"/>
            <a:ext cx="10472928" cy="1752600"/>
          </a:xfrm>
        </p:spPr>
        <p:txBody>
          <a:bodyPr lIns="0" rIns="18288"/>
          <a:lstStyle>
            <a:lvl1pPr marL="0" marR="45720" indent="0" algn="r">
              <a:buNone/>
              <a:defRPr>
                <a:solidFill>
                  <a:schemeClr val="tx1"/>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ru-RU" smtClean="0"/>
              <a:t>Образец подзаголовка</a:t>
            </a:r>
            <a:endParaRPr kumimoji="0" lang="en-US"/>
          </a:p>
        </p:txBody>
      </p:sp>
      <p:sp>
        <p:nvSpPr>
          <p:cNvPr id="30" name="Дата 29"/>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19" name="Нижний колонтитул 18"/>
          <p:cNvSpPr>
            <a:spLocks noGrp="1"/>
          </p:cNvSpPr>
          <p:nvPr>
            <p:ph type="ftr" sz="quarter" idx="11"/>
          </p:nvPr>
        </p:nvSpPr>
        <p:spPr/>
        <p:txBody>
          <a:bodyPr/>
          <a:lstStyle/>
          <a:p>
            <a:endParaRPr lang="en-US" dirty="0"/>
          </a:p>
        </p:txBody>
      </p:sp>
      <p:sp>
        <p:nvSpPr>
          <p:cNvPr id="27" name="Номер слайда 2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Содержимое 2"/>
          <p:cNvSpPr>
            <a:spLocks noGrp="1"/>
          </p:cNvSpPr>
          <p:nvPr>
            <p:ph idx="1"/>
          </p:nvPr>
        </p:nvSpPr>
        <p:spPr/>
        <p:txBody>
          <a:body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707136" y="1316736"/>
            <a:ext cx="10363200" cy="1362456"/>
          </a:xfrm>
          <a:ln>
            <a:noFill/>
          </a:ln>
        </p:spPr>
        <p:txBody>
          <a:bodyPr vert="horz" tIns="0" bIns="0" anchor="b">
            <a:noAutofit/>
            <a:scene3d>
              <a:camera prst="orthographicFront"/>
              <a:lightRig rig="freezing" dir="t">
                <a:rot lat="0" lon="0" rev="5640000"/>
              </a:lightRig>
            </a:scene3d>
            <a:sp3d prstMaterial="flat">
              <a:bevelT w="38100" h="38100"/>
            </a:sp3d>
          </a:bodyPr>
          <a:lstStyle>
            <a:lvl1pPr algn="l" rtl="0">
              <a:spcBef>
                <a:spcPct val="0"/>
              </a:spcBef>
              <a:buNone/>
              <a:defRPr lang="en-US" sz="5600" b="1" cap="none" baseline="0" dirty="0">
                <a:ln w="635">
                  <a:noFill/>
                </a:ln>
                <a:solidFill>
                  <a:schemeClr val="accent4">
                    <a:tint val="90000"/>
                    <a:satMod val="125000"/>
                  </a:schemeClr>
                </a:solidFill>
                <a:effectLst>
                  <a:outerShdw blurRad="38100" dist="25400" dir="5400000" algn="tl" rotWithShape="0">
                    <a:srgbClr val="000000">
                      <a:alpha val="43000"/>
                    </a:srgbClr>
                  </a:outerShdw>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707136" y="2704664"/>
            <a:ext cx="10363200" cy="1509712"/>
          </a:xfrm>
        </p:spPr>
        <p:txBody>
          <a:bodyPr lIns="45720" rIns="45720" anchor="t"/>
          <a:lstStyle>
            <a:lvl1pPr marL="0" indent="0">
              <a:buNone/>
              <a:defRPr sz="2200">
                <a:solidFill>
                  <a:schemeClr val="tx1"/>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ru-RU" smtClean="0"/>
              <a:t>Образец текста</a:t>
            </a:r>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a:lstStyle/>
          <a:p>
            <a:r>
              <a:rPr kumimoji="0" lang="ru-RU" smtClean="0"/>
              <a:t>Образец заголовка</a:t>
            </a:r>
            <a:endParaRPr kumimoji="0" lang="en-US"/>
          </a:p>
        </p:txBody>
      </p:sp>
      <p:sp>
        <p:nvSpPr>
          <p:cNvPr id="3" name="Содержимое 2"/>
          <p:cNvSpPr>
            <a:spLocks noGrp="1"/>
          </p:cNvSpPr>
          <p:nvPr>
            <p:ph sz="half" idx="1"/>
          </p:nvPr>
        </p:nvSpPr>
        <p:spPr>
          <a:xfrm>
            <a:off x="609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Содержимое 3"/>
          <p:cNvSpPr>
            <a:spLocks noGrp="1"/>
          </p:cNvSpPr>
          <p:nvPr>
            <p:ph sz="half" idx="2"/>
          </p:nvPr>
        </p:nvSpPr>
        <p:spPr>
          <a:xfrm>
            <a:off x="6197600" y="1920085"/>
            <a:ext cx="5384800" cy="4434840"/>
          </a:xfrm>
        </p:spPr>
        <p:txBody>
          <a:bodyPr/>
          <a:lstStyle>
            <a:lvl1pPr>
              <a:defRPr sz="2600"/>
            </a:lvl1pPr>
            <a:lvl2pPr>
              <a:defRPr sz="2400"/>
            </a:lvl2pPr>
            <a:lvl3pPr>
              <a:defRPr sz="2000"/>
            </a:lvl3pPr>
            <a:lvl4pPr>
              <a:defRPr sz="18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0972800" cy="1143000"/>
          </a:xfrm>
        </p:spPr>
        <p:txBody>
          <a:bodyPr tIns="45720" anchor="b"/>
          <a:lstStyle>
            <a:lvl1pPr>
              <a:defRPr/>
            </a:lvl1pPr>
          </a:lstStyle>
          <a:p>
            <a:r>
              <a:rPr kumimoji="0" lang="ru-RU" smtClean="0"/>
              <a:t>Образец заголовка</a:t>
            </a:r>
            <a:endParaRPr kumimoji="0" lang="en-US"/>
          </a:p>
        </p:txBody>
      </p:sp>
      <p:sp>
        <p:nvSpPr>
          <p:cNvPr id="3" name="Текст 2"/>
          <p:cNvSpPr>
            <a:spLocks noGrp="1"/>
          </p:cNvSpPr>
          <p:nvPr>
            <p:ph type="body" idx="1"/>
          </p:nvPr>
        </p:nvSpPr>
        <p:spPr>
          <a:xfrm>
            <a:off x="609600" y="1855248"/>
            <a:ext cx="5386917" cy="659352"/>
          </a:xfrm>
        </p:spPr>
        <p:txBody>
          <a:bodyPr lIns="45720" tIns="0" rIns="45720" bIns="0" anchor="ctr">
            <a:noAutofit/>
          </a:bodyP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4" name="Текст 3"/>
          <p:cNvSpPr>
            <a:spLocks noGrp="1"/>
          </p:cNvSpPr>
          <p:nvPr>
            <p:ph type="body" sz="half" idx="3"/>
          </p:nvPr>
        </p:nvSpPr>
        <p:spPr>
          <a:xfrm>
            <a:off x="6193368" y="1859758"/>
            <a:ext cx="5389033" cy="654843"/>
          </a:xfrm>
        </p:spPr>
        <p:txBody>
          <a:bodyPr lIns="45720" tIns="0" rIns="45720" bIns="0" anchor="ctr"/>
          <a:lstStyle>
            <a:lvl1pPr marL="0" indent="0">
              <a:buNone/>
              <a:defRPr sz="2400" b="1" cap="none" baseline="0">
                <a:solidFill>
                  <a:schemeClr val="tx2"/>
                </a:solidFill>
                <a:effectLst/>
              </a:defRPr>
            </a:lvl1pPr>
            <a:lvl2pPr>
              <a:buNone/>
              <a:defRPr sz="2000" b="1"/>
            </a:lvl2pPr>
            <a:lvl3pPr>
              <a:buNone/>
              <a:defRPr sz="1800" b="1"/>
            </a:lvl3pPr>
            <a:lvl4pPr>
              <a:buNone/>
              <a:defRPr sz="1600" b="1"/>
            </a:lvl4pPr>
            <a:lvl5pPr>
              <a:buNone/>
              <a:defRPr sz="1600" b="1"/>
            </a:lvl5pPr>
          </a:lstStyle>
          <a:p>
            <a:pPr lvl="0" eaLnBrk="1" latinLnBrk="0" hangingPunct="1"/>
            <a:r>
              <a:rPr kumimoji="0" lang="ru-RU" smtClean="0"/>
              <a:t>Образец текста</a:t>
            </a:r>
          </a:p>
        </p:txBody>
      </p:sp>
      <p:sp>
        <p:nvSpPr>
          <p:cNvPr id="5" name="Содержимое 4"/>
          <p:cNvSpPr>
            <a:spLocks noGrp="1"/>
          </p:cNvSpPr>
          <p:nvPr>
            <p:ph sz="quarter" idx="2"/>
          </p:nvPr>
        </p:nvSpPr>
        <p:spPr>
          <a:xfrm>
            <a:off x="609600" y="2514600"/>
            <a:ext cx="5386917"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6" name="Содержимое 5"/>
          <p:cNvSpPr>
            <a:spLocks noGrp="1"/>
          </p:cNvSpPr>
          <p:nvPr>
            <p:ph sz="quarter" idx="4"/>
          </p:nvPr>
        </p:nvSpPr>
        <p:spPr>
          <a:xfrm>
            <a:off x="6193368" y="2514600"/>
            <a:ext cx="5389033" cy="3845720"/>
          </a:xfrm>
        </p:spPr>
        <p:txBody>
          <a:bodyPr tIns="0"/>
          <a:lstStyle>
            <a:lvl1pPr>
              <a:defRPr sz="2200"/>
            </a:lvl1pPr>
            <a:lvl2pPr>
              <a:defRPr sz="2000"/>
            </a:lvl2pPr>
            <a:lvl3pPr>
              <a:defRPr sz="1800"/>
            </a:lvl3pPr>
            <a:lvl4pPr>
              <a:defRPr sz="1600"/>
            </a:lvl4pPr>
            <a:lvl5pPr>
              <a:defRPr sz="16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7" name="Дата 6"/>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8" name="Нижний колонтитул 7"/>
          <p:cNvSpPr>
            <a:spLocks noGrp="1"/>
          </p:cNvSpPr>
          <p:nvPr>
            <p:ph type="ftr" sz="quarter" idx="11"/>
          </p:nvPr>
        </p:nvSpPr>
        <p:spPr/>
        <p:txBody>
          <a:bodyPr/>
          <a:lstStyle/>
          <a:p>
            <a:endParaRPr lang="en-US" dirty="0"/>
          </a:p>
        </p:txBody>
      </p:sp>
      <p:sp>
        <p:nvSpPr>
          <p:cNvPr id="9" name="Номер слайда 8"/>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09600" y="704088"/>
            <a:ext cx="11074400" cy="1143000"/>
          </a:xfrm>
        </p:spPr>
        <p:txBody>
          <a:bodyPr vert="horz" tIns="45720" bIns="0" anchor="b">
            <a:normAutofit/>
            <a:scene3d>
              <a:camera prst="orthographicFront"/>
              <a:lightRig rig="freezing" dir="t">
                <a:rot lat="0" lon="0" rev="5640000"/>
              </a:lightRig>
            </a:scene3d>
            <a:sp3d prstMaterial="flat">
              <a:contourClr>
                <a:schemeClr val="tx2"/>
              </a:contourClr>
            </a:sp3d>
          </a:bodyPr>
          <a:lstStyle>
            <a:lvl1pPr algn="l" rtl="0">
              <a:spcBef>
                <a:spcPct val="0"/>
              </a:spcBef>
              <a:buNone/>
              <a:defRPr sz="50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Дата 2"/>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4" name="Нижний колонтитул 3"/>
          <p:cNvSpPr>
            <a:spLocks noGrp="1"/>
          </p:cNvSpPr>
          <p:nvPr>
            <p:ph type="ftr" sz="quarter" idx="11"/>
          </p:nvPr>
        </p:nvSpPr>
        <p:spPr/>
        <p:txBody>
          <a:bodyPr/>
          <a:lstStyle/>
          <a:p>
            <a:endParaRPr lang="en-US" dirty="0"/>
          </a:p>
        </p:txBody>
      </p:sp>
      <p:sp>
        <p:nvSpPr>
          <p:cNvPr id="5" name="Номер слайда 4"/>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Дата 1"/>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3" name="Нижний колонтитул 2"/>
          <p:cNvSpPr>
            <a:spLocks noGrp="1"/>
          </p:cNvSpPr>
          <p:nvPr>
            <p:ph type="ftr" sz="quarter" idx="11"/>
          </p:nvPr>
        </p:nvSpPr>
        <p:spPr/>
        <p:txBody>
          <a:bodyPr/>
          <a:lstStyle/>
          <a:p>
            <a:endParaRPr lang="en-US" dirty="0"/>
          </a:p>
        </p:txBody>
      </p:sp>
      <p:sp>
        <p:nvSpPr>
          <p:cNvPr id="4" name="Номер слайда 3"/>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914400" y="514352"/>
            <a:ext cx="3657600" cy="1162050"/>
          </a:xfrm>
        </p:spPr>
        <p:txBody>
          <a:bodyPr lIns="0" anchor="b">
            <a:noAutofit/>
          </a:bodyPr>
          <a:lstStyle>
            <a:lvl1pPr algn="l" rtl="0">
              <a:spcBef>
                <a:spcPct val="0"/>
              </a:spcBef>
              <a:buNone/>
              <a:defRPr sz="2600" b="0">
                <a:ln>
                  <a:noFill/>
                </a:ln>
                <a:solidFill>
                  <a:schemeClr val="tx2"/>
                </a:solidFill>
                <a:effectLst/>
                <a:latin typeface="+mj-lt"/>
                <a:ea typeface="+mj-ea"/>
                <a:cs typeface="+mj-cs"/>
              </a:defRPr>
            </a:lvl1pPr>
          </a:lstStyle>
          <a:p>
            <a:r>
              <a:rPr kumimoji="0" lang="ru-RU" smtClean="0"/>
              <a:t>Образец заголовка</a:t>
            </a:r>
            <a:endParaRPr kumimoji="0" lang="en-US"/>
          </a:p>
        </p:txBody>
      </p:sp>
      <p:sp>
        <p:nvSpPr>
          <p:cNvPr id="3" name="Текст 2"/>
          <p:cNvSpPr>
            <a:spLocks noGrp="1"/>
          </p:cNvSpPr>
          <p:nvPr>
            <p:ph type="body" idx="2"/>
          </p:nvPr>
        </p:nvSpPr>
        <p:spPr>
          <a:xfrm>
            <a:off x="914400" y="1676400"/>
            <a:ext cx="3657600" cy="4572000"/>
          </a:xfrm>
        </p:spPr>
        <p:txBody>
          <a:bodyPr lIns="18288" rIns="18288"/>
          <a:lstStyle>
            <a:lvl1pPr marL="0" indent="0" algn="l">
              <a:buNone/>
              <a:defRPr sz="1400"/>
            </a:lvl1pPr>
            <a:lvl2pPr indent="0" algn="l">
              <a:buNone/>
              <a:defRPr sz="1200"/>
            </a:lvl2pPr>
            <a:lvl3pPr indent="0" algn="l">
              <a:buNone/>
              <a:defRPr sz="1000"/>
            </a:lvl3pPr>
            <a:lvl4pPr indent="0" algn="l">
              <a:buNone/>
              <a:defRPr sz="900"/>
            </a:lvl4pPr>
            <a:lvl5pPr indent="0" algn="l">
              <a:buNone/>
              <a:defRPr sz="900"/>
            </a:lvl5pPr>
          </a:lstStyle>
          <a:p>
            <a:pPr lvl="0" eaLnBrk="1" latinLnBrk="0" hangingPunct="1"/>
            <a:r>
              <a:rPr kumimoji="0" lang="ru-RU" smtClean="0"/>
              <a:t>Образец текста</a:t>
            </a:r>
          </a:p>
        </p:txBody>
      </p:sp>
      <p:sp>
        <p:nvSpPr>
          <p:cNvPr id="4" name="Содержимое 3"/>
          <p:cNvSpPr>
            <a:spLocks noGrp="1"/>
          </p:cNvSpPr>
          <p:nvPr>
            <p:ph sz="half" idx="1"/>
          </p:nvPr>
        </p:nvSpPr>
        <p:spPr>
          <a:xfrm>
            <a:off x="4766733" y="1676400"/>
            <a:ext cx="6815667" cy="4572000"/>
          </a:xfrm>
        </p:spPr>
        <p:txBody>
          <a:bodyPr tIns="0"/>
          <a:lstStyle>
            <a:lvl1pPr>
              <a:defRPr sz="2800"/>
            </a:lvl1pPr>
            <a:lvl2pPr>
              <a:defRPr sz="2600"/>
            </a:lvl2pPr>
            <a:lvl3pPr>
              <a:defRPr sz="2400"/>
            </a:lvl3pPr>
            <a:lvl4pPr>
              <a:defRPr sz="2000"/>
            </a:lvl4pPr>
            <a:lvl5pPr>
              <a:defRPr sz="1800"/>
            </a:lvl5pPr>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Рисунок с подписью">
    <p:spTree>
      <p:nvGrpSpPr>
        <p:cNvPr id="1" name=""/>
        <p:cNvGrpSpPr/>
        <p:nvPr/>
      </p:nvGrpSpPr>
      <p:grpSpPr>
        <a:xfrm>
          <a:off x="0" y="0"/>
          <a:ext cx="0" cy="0"/>
          <a:chOff x="0" y="0"/>
          <a:chExt cx="0" cy="0"/>
        </a:xfrm>
      </p:grpSpPr>
      <p:sp>
        <p:nvSpPr>
          <p:cNvPr id="9" name="Прямоугольник с одним вырезанным скругленным углом 8"/>
          <p:cNvSpPr/>
          <p:nvPr/>
        </p:nvSpPr>
        <p:spPr>
          <a:xfrm rot="420000" flipV="1">
            <a:off x="4221004" y="1108077"/>
            <a:ext cx="7010400" cy="4114800"/>
          </a:xfrm>
          <a:prstGeom prst="snipRoundRect">
            <a:avLst>
              <a:gd name="adj1" fmla="val 0"/>
              <a:gd name="adj2" fmla="val 3646"/>
            </a:avLst>
          </a:prstGeom>
          <a:solidFill>
            <a:srgbClr val="FFFFFF"/>
          </a:solidFill>
          <a:ln w="3175" cap="rnd" cmpd="sng" algn="ctr">
            <a:solidFill>
              <a:srgbClr val="C0C0C0"/>
            </a:solidFill>
            <a:prstDash val="solid"/>
          </a:ln>
          <a:effectLst>
            <a:outerShdw blurRad="63500" dist="38500" dir="7500000" sx="98500" sy="100080" kx="100000" algn="tl" rotWithShape="0">
              <a:srgbClr val="000000">
                <a:alpha val="25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12" name="Прямоугольный треугольник 11"/>
          <p:cNvSpPr/>
          <p:nvPr/>
        </p:nvSpPr>
        <p:spPr>
          <a:xfrm rot="420000" flipV="1">
            <a:off x="10672179" y="5359769"/>
            <a:ext cx="207264" cy="155448"/>
          </a:xfrm>
          <a:prstGeom prst="rtTriangle">
            <a:avLst/>
          </a:prstGeom>
          <a:solidFill>
            <a:srgbClr val="FFFFFF"/>
          </a:solidFill>
          <a:ln w="12700" cap="flat" cmpd="sng" algn="ctr">
            <a:solidFill>
              <a:srgbClr val="FFFFFF"/>
            </a:solidFill>
            <a:prstDash val="solid"/>
            <a:bevel/>
          </a:ln>
          <a:effectLst>
            <a:outerShdw blurRad="19685" dist="6350" dir="12900000" algn="tl" rotWithShape="0">
              <a:srgbClr val="000000">
                <a:alpha val="47000"/>
              </a:srgbClr>
            </a:outerShdw>
          </a:effectLst>
        </p:spPr>
        <p:style>
          <a:lnRef idx="2">
            <a:schemeClr val="accent1"/>
          </a:lnRef>
          <a:fillRef idx="1">
            <a:schemeClr val="accent1"/>
          </a:fillRef>
          <a:effectRef idx="0">
            <a:schemeClr val="accent1"/>
          </a:effectRef>
          <a:fontRef idx="minor">
            <a:schemeClr val="lt1"/>
          </a:fontRef>
        </p:style>
        <p:txBody>
          <a:bodyPr rtlCol="0" anchor="ctr"/>
          <a:lstStyle/>
          <a:p>
            <a:pPr algn="ctr" eaLnBrk="1" latinLnBrk="0" hangingPunct="1"/>
            <a:endParaRPr kumimoji="0" lang="en-US"/>
          </a:p>
        </p:txBody>
      </p:sp>
      <p:sp>
        <p:nvSpPr>
          <p:cNvPr id="2" name="Заголовок 1"/>
          <p:cNvSpPr>
            <a:spLocks noGrp="1"/>
          </p:cNvSpPr>
          <p:nvPr>
            <p:ph type="title"/>
          </p:nvPr>
        </p:nvSpPr>
        <p:spPr>
          <a:xfrm>
            <a:off x="812800" y="1176997"/>
            <a:ext cx="2950464" cy="1582621"/>
          </a:xfrm>
        </p:spPr>
        <p:txBody>
          <a:bodyPr vert="horz" lIns="45720" tIns="45720" rIns="45720" bIns="45720" anchor="b"/>
          <a:lstStyle>
            <a:lvl1pPr algn="l">
              <a:buNone/>
              <a:defRPr sz="2000" b="1">
                <a:solidFill>
                  <a:schemeClr val="tx2"/>
                </a:solidFill>
              </a:defRPr>
            </a:lvl1pPr>
          </a:lstStyle>
          <a:p>
            <a:r>
              <a:rPr kumimoji="0" lang="ru-RU" smtClean="0"/>
              <a:t>Образец заголовка</a:t>
            </a:r>
            <a:endParaRPr kumimoji="0" lang="en-US"/>
          </a:p>
        </p:txBody>
      </p:sp>
      <p:sp>
        <p:nvSpPr>
          <p:cNvPr id="4" name="Текст 3"/>
          <p:cNvSpPr>
            <a:spLocks noGrp="1"/>
          </p:cNvSpPr>
          <p:nvPr>
            <p:ph type="body" sz="half" idx="2"/>
          </p:nvPr>
        </p:nvSpPr>
        <p:spPr>
          <a:xfrm>
            <a:off x="812800" y="2828785"/>
            <a:ext cx="2946400" cy="2179320"/>
          </a:xfrm>
        </p:spPr>
        <p:txBody>
          <a:bodyPr lIns="64008" rIns="45720" bIns="45720" anchor="t"/>
          <a:lstStyle>
            <a:lvl1pPr marL="0" indent="0" algn="l">
              <a:spcBef>
                <a:spcPts val="250"/>
              </a:spcBef>
              <a:buFontTx/>
              <a:buNone/>
              <a:defRPr sz="1300"/>
            </a:lvl1pPr>
            <a:lvl2pPr>
              <a:defRPr sz="1200"/>
            </a:lvl2pPr>
            <a:lvl3pPr>
              <a:defRPr sz="1000"/>
            </a:lvl3pPr>
            <a:lvl4pPr>
              <a:defRPr sz="900"/>
            </a:lvl4pPr>
            <a:lvl5pPr>
              <a:defRPr sz="900"/>
            </a:lvl5pPr>
          </a:lstStyle>
          <a:p>
            <a:pPr lvl="0" eaLnBrk="1" latinLnBrk="0" hangingPunct="1"/>
            <a:r>
              <a:rPr kumimoji="0" lang="ru-RU" smtClean="0"/>
              <a:t>Образец текста</a:t>
            </a:r>
          </a:p>
        </p:txBody>
      </p:sp>
      <p:sp>
        <p:nvSpPr>
          <p:cNvPr id="5" name="Дата 4"/>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6" name="Нижний колонтитул 5"/>
          <p:cNvSpPr>
            <a:spLocks noGrp="1"/>
          </p:cNvSpPr>
          <p:nvPr>
            <p:ph type="ftr" sz="quarter" idx="11"/>
          </p:nvPr>
        </p:nvSpPr>
        <p:spPr/>
        <p:txBody>
          <a:bodyPr/>
          <a:lstStyle/>
          <a:p>
            <a:endParaRPr lang="en-US" dirty="0"/>
          </a:p>
        </p:txBody>
      </p:sp>
      <p:sp>
        <p:nvSpPr>
          <p:cNvPr id="7" name="Номер слайда 6"/>
          <p:cNvSpPr>
            <a:spLocks noGrp="1"/>
          </p:cNvSpPr>
          <p:nvPr>
            <p:ph type="sldNum" sz="quarter" idx="12"/>
          </p:nvPr>
        </p:nvSpPr>
        <p:spPr>
          <a:xfrm>
            <a:off x="10769600" y="6356351"/>
            <a:ext cx="812800" cy="365125"/>
          </a:xfrm>
        </p:spPr>
        <p:txBody>
          <a:bodyPr/>
          <a:lstStyle/>
          <a:p>
            <a:fld id="{D57F1E4F-1CFF-5643-939E-217C01CDF565}" type="slidenum">
              <a:rPr lang="en-US" smtClean="0"/>
              <a:pPr/>
              <a:t>‹#›</a:t>
            </a:fld>
            <a:endParaRPr lang="en-US" dirty="0"/>
          </a:p>
        </p:txBody>
      </p:sp>
      <p:sp>
        <p:nvSpPr>
          <p:cNvPr id="3" name="Рисунок 2"/>
          <p:cNvSpPr>
            <a:spLocks noGrp="1"/>
          </p:cNvSpPr>
          <p:nvPr>
            <p:ph type="pic" idx="1"/>
          </p:nvPr>
        </p:nvSpPr>
        <p:spPr>
          <a:xfrm rot="420000">
            <a:off x="4647724" y="1199517"/>
            <a:ext cx="6156960" cy="3931920"/>
          </a:xfrm>
          <a:prstGeom prst="rect">
            <a:avLst/>
          </a:prstGeom>
          <a:solidFill>
            <a:schemeClr val="bg2"/>
          </a:solidFill>
          <a:ln w="3000" cap="rnd">
            <a:solidFill>
              <a:srgbClr val="C0C0C0"/>
            </a:solidFill>
            <a:round/>
          </a:ln>
          <a:effectLst/>
        </p:spPr>
        <p:txBody>
          <a:bodyPr/>
          <a:lstStyle>
            <a:lvl1pPr marL="0" indent="0">
              <a:buNone/>
              <a:defRPr sz="3200"/>
            </a:lvl1pPr>
          </a:lstStyle>
          <a:p>
            <a:r>
              <a:rPr kumimoji="0" lang="ru-RU" smtClean="0"/>
              <a:t>Вставка рисунка</a:t>
            </a:r>
            <a:endParaRPr kumimoji="0" lang="en-US" dirty="0"/>
          </a:p>
        </p:txBody>
      </p:sp>
      <p:sp>
        <p:nvSpPr>
          <p:cNvPr id="10" name="Полилиния 9"/>
          <p:cNvSpPr>
            <a:spLocks/>
          </p:cNvSpPr>
          <p:nvPr/>
        </p:nvSpPr>
        <p:spPr bwMode="auto">
          <a:xfrm flipV="1">
            <a:off x="-12700" y="5816600"/>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11" name="Полилиния 10"/>
          <p:cNvSpPr>
            <a:spLocks/>
          </p:cNvSpPr>
          <p:nvPr/>
        </p:nvSpPr>
        <p:spPr bwMode="auto">
          <a:xfrm flipV="1">
            <a:off x="5842000" y="6219826"/>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Вертикальный заголовок 1"/>
          <p:cNvSpPr>
            <a:spLocks noGrp="1"/>
          </p:cNvSpPr>
          <p:nvPr>
            <p:ph type="title" orient="vert"/>
          </p:nvPr>
        </p:nvSpPr>
        <p:spPr>
          <a:xfrm>
            <a:off x="8839200" y="914402"/>
            <a:ext cx="2743200" cy="5211763"/>
          </a:xfrm>
        </p:spPr>
        <p:txBody>
          <a:bodyPr vert="eaVert"/>
          <a:lstStyle/>
          <a:p>
            <a:r>
              <a:rPr kumimoji="0" lang="ru-RU" smtClean="0"/>
              <a:t>Образец заголовка</a:t>
            </a:r>
            <a:endParaRPr kumimoji="0" lang="en-US"/>
          </a:p>
        </p:txBody>
      </p:sp>
      <p:sp>
        <p:nvSpPr>
          <p:cNvPr id="3" name="Вертикальный текст 2"/>
          <p:cNvSpPr>
            <a:spLocks noGrp="1"/>
          </p:cNvSpPr>
          <p:nvPr>
            <p:ph type="body" orient="vert" idx="1"/>
          </p:nvPr>
        </p:nvSpPr>
        <p:spPr>
          <a:xfrm>
            <a:off x="609600" y="914402"/>
            <a:ext cx="8026400" cy="5211763"/>
          </a:xfrm>
        </p:spPr>
        <p:txBody>
          <a:bodyPr vert="eaVert"/>
          <a:lstStyle/>
          <a:p>
            <a:pPr lvl="0" eaLnBrk="1" latinLnBrk="0" hangingPunct="1"/>
            <a:r>
              <a:rPr lang="ru-RU" smtClean="0"/>
              <a:t>Образец текста</a:t>
            </a:r>
          </a:p>
          <a:p>
            <a:pPr lvl="1" eaLnBrk="1" latinLnBrk="0" hangingPunct="1"/>
            <a:r>
              <a:rPr lang="ru-RU" smtClean="0"/>
              <a:t>Второй уровень</a:t>
            </a:r>
          </a:p>
          <a:p>
            <a:pPr lvl="2" eaLnBrk="1" latinLnBrk="0" hangingPunct="1"/>
            <a:r>
              <a:rPr lang="ru-RU" smtClean="0"/>
              <a:t>Третий уровень</a:t>
            </a:r>
          </a:p>
          <a:p>
            <a:pPr lvl="3" eaLnBrk="1" latinLnBrk="0" hangingPunct="1"/>
            <a:r>
              <a:rPr lang="ru-RU" smtClean="0"/>
              <a:t>Четвертый уровень</a:t>
            </a:r>
          </a:p>
          <a:p>
            <a:pPr lvl="4" eaLnBrk="1" latinLnBrk="0" hangingPunct="1"/>
            <a:r>
              <a:rPr lang="ru-RU" smtClean="0"/>
              <a:t>Пятый уровень</a:t>
            </a:r>
            <a:endParaRPr kumimoji="0" lang="en-US"/>
          </a:p>
        </p:txBody>
      </p:sp>
      <p:sp>
        <p:nvSpPr>
          <p:cNvPr id="4" name="Дата 3"/>
          <p:cNvSpPr>
            <a:spLocks noGrp="1"/>
          </p:cNvSpPr>
          <p:nvPr>
            <p:ph type="dt" sz="half" idx="10"/>
          </p:nvPr>
        </p:nvSpPr>
        <p:spPr/>
        <p:txBody>
          <a:bodyPr/>
          <a:lstStyle/>
          <a:p>
            <a:fld id="{B61BEF0D-F0BB-DE4B-95CE-6DB70DBA9567}" type="datetimeFigureOut">
              <a:rPr lang="en-US" smtClean="0"/>
              <a:pPr/>
              <a:t>5/29/2013</a:t>
            </a:fld>
            <a:endParaRPr lang="en-US" dirty="0"/>
          </a:p>
        </p:txBody>
      </p:sp>
      <p:sp>
        <p:nvSpPr>
          <p:cNvPr id="5" name="Нижний колонтитул 4"/>
          <p:cNvSpPr>
            <a:spLocks noGrp="1"/>
          </p:cNvSpPr>
          <p:nvPr>
            <p:ph type="ftr" sz="quarter" idx="11"/>
          </p:nvPr>
        </p:nvSpPr>
        <p:spPr/>
        <p:txBody>
          <a:bodyPr/>
          <a:lstStyle/>
          <a:p>
            <a:endParaRPr lang="en-US" dirty="0"/>
          </a:p>
        </p:txBody>
      </p:sp>
      <p:sp>
        <p:nvSpPr>
          <p:cNvPr id="6" name="Номер слайда 5"/>
          <p:cNvSpPr>
            <a:spLocks noGrp="1"/>
          </p:cNvSpPr>
          <p:nvPr>
            <p:ph type="sldNum" sz="quarter" idx="12"/>
          </p:nvPr>
        </p:nvSpPr>
        <p:spPr/>
        <p:txBody>
          <a:bodyPr/>
          <a:lstStyle/>
          <a:p>
            <a:fld id="{D57F1E4F-1CFF-5643-939E-217C01CDF565}" type="slidenum">
              <a:rPr lang="en-US" smtClean="0"/>
              <a:pPr/>
              <a:t>‹#›</a:t>
            </a:fld>
            <a:endParaRPr lang="en-US" dirty="0"/>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Полилиния 6"/>
          <p:cNvSpPr>
            <a:spLocks/>
          </p:cNvSpPr>
          <p:nvPr/>
        </p:nvSpPr>
        <p:spPr bwMode="auto">
          <a:xfrm>
            <a:off x="-12700" y="-7144"/>
            <a:ext cx="12217400" cy="1041400"/>
          </a:xfrm>
          <a:custGeom>
            <a:avLst>
              <a:gd name="A1" fmla="val 0"/>
              <a:gd name="A2" fmla="val 0"/>
              <a:gd name="A3" fmla="val 0"/>
              <a:gd name="A4" fmla="val 0"/>
              <a:gd name="A5" fmla="val 0"/>
              <a:gd name="A6" fmla="val 0"/>
              <a:gd name="A7" fmla="val 0"/>
              <a:gd name="A8" fmla="val 0"/>
            </a:avLst>
            <a:gdLst/>
            <a:ahLst/>
            <a:cxnLst>
              <a:cxn ang="0">
                <a:pos x="6" y="2"/>
              </a:cxn>
              <a:cxn ang="0">
                <a:pos x="2542" y="0"/>
              </a:cxn>
              <a:cxn ang="0">
                <a:pos x="4374" y="367"/>
              </a:cxn>
              <a:cxn ang="0">
                <a:pos x="5766" y="55"/>
              </a:cxn>
              <a:cxn ang="0">
                <a:pos x="5772" y="213"/>
              </a:cxn>
              <a:cxn ang="0">
                <a:pos x="4302" y="439"/>
              </a:cxn>
              <a:cxn ang="0">
                <a:pos x="1488" y="201"/>
              </a:cxn>
              <a:cxn ang="0">
                <a:pos x="0" y="656"/>
              </a:cxn>
              <a:cxn ang="0">
                <a:pos x="6" y="2"/>
              </a:cxn>
            </a:cxnLst>
            <a:rect l="0" t="0" r="0" b="0"/>
            <a:pathLst>
              <a:path w="5772" h="656">
                <a:moveTo>
                  <a:pt x="6" y="2"/>
                </a:moveTo>
                <a:lnTo>
                  <a:pt x="2542" y="0"/>
                </a:lnTo>
                <a:cubicBezTo>
                  <a:pt x="2746" y="101"/>
                  <a:pt x="3828" y="367"/>
                  <a:pt x="4374" y="367"/>
                </a:cubicBezTo>
                <a:cubicBezTo>
                  <a:pt x="4920" y="367"/>
                  <a:pt x="5526" y="152"/>
                  <a:pt x="5766" y="55"/>
                </a:cubicBezTo>
                <a:lnTo>
                  <a:pt x="5772" y="213"/>
                </a:lnTo>
                <a:cubicBezTo>
                  <a:pt x="5670" y="257"/>
                  <a:pt x="5016" y="441"/>
                  <a:pt x="4302" y="439"/>
                </a:cubicBezTo>
                <a:cubicBezTo>
                  <a:pt x="3588" y="437"/>
                  <a:pt x="2205" y="165"/>
                  <a:pt x="1488" y="201"/>
                </a:cubicBezTo>
                <a:cubicBezTo>
                  <a:pt x="750" y="209"/>
                  <a:pt x="270" y="482"/>
                  <a:pt x="0" y="656"/>
                </a:cubicBezTo>
                <a:lnTo>
                  <a:pt x="6" y="2"/>
                </a:lnTo>
                <a:close/>
              </a:path>
            </a:pathLst>
          </a:custGeom>
          <a:gradFill>
            <a:gsLst>
              <a:gs pos="0">
                <a:schemeClr val="accent2">
                  <a:shade val="50000"/>
                  <a:alpha val="45000"/>
                  <a:satMod val="120000"/>
                </a:schemeClr>
              </a:gs>
              <a:gs pos="100000">
                <a:schemeClr val="accent3">
                  <a:shade val="80000"/>
                  <a:alpha val="55000"/>
                  <a:satMod val="155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8" name="Полилиния 7"/>
          <p:cNvSpPr>
            <a:spLocks/>
          </p:cNvSpPr>
          <p:nvPr/>
        </p:nvSpPr>
        <p:spPr bwMode="auto">
          <a:xfrm>
            <a:off x="5842000" y="-7144"/>
            <a:ext cx="6350000" cy="638175"/>
          </a:xfrm>
          <a:custGeom>
            <a:avLst>
              <a:gd name="A1" fmla="val 0"/>
              <a:gd name="A2" fmla="val 0"/>
              <a:gd name="A3" fmla="val 0"/>
              <a:gd name="A4" fmla="val 0"/>
              <a:gd name="A5" fmla="val 0"/>
              <a:gd name="A6" fmla="val 0"/>
              <a:gd name="A7" fmla="val 0"/>
              <a:gd name="A8" fmla="val 0"/>
            </a:avLst>
            <a:gdLst/>
            <a:ahLst/>
            <a:cxnLst>
              <a:cxn ang="0">
                <a:pos x="0" y="0"/>
              </a:cxn>
              <a:cxn ang="0">
                <a:pos x="1668" y="564"/>
              </a:cxn>
              <a:cxn ang="0">
                <a:pos x="3000" y="186"/>
              </a:cxn>
              <a:cxn ang="0">
                <a:pos x="3000" y="6"/>
              </a:cxn>
              <a:cxn ang="0">
                <a:pos x="0" y="0"/>
              </a:cxn>
            </a:cxnLst>
            <a:rect l="0" t="0" r="0" b="0"/>
            <a:pathLst>
              <a:path w="3000" h="595">
                <a:moveTo>
                  <a:pt x="0" y="0"/>
                </a:moveTo>
                <a:cubicBezTo>
                  <a:pt x="174" y="102"/>
                  <a:pt x="1168" y="533"/>
                  <a:pt x="1668" y="564"/>
                </a:cubicBezTo>
                <a:cubicBezTo>
                  <a:pt x="2168" y="595"/>
                  <a:pt x="2778" y="279"/>
                  <a:pt x="3000" y="186"/>
                </a:cubicBezTo>
                <a:lnTo>
                  <a:pt x="3000" y="6"/>
                </a:lnTo>
                <a:lnTo>
                  <a:pt x="0" y="0"/>
                </a:lnTo>
                <a:close/>
              </a:path>
            </a:pathLst>
          </a:custGeom>
          <a:gradFill>
            <a:gsLst>
              <a:gs pos="0">
                <a:schemeClr val="accent3">
                  <a:shade val="50000"/>
                  <a:alpha val="30000"/>
                  <a:satMod val="130000"/>
                </a:schemeClr>
              </a:gs>
              <a:gs pos="80000">
                <a:schemeClr val="accent2">
                  <a:shade val="75000"/>
                  <a:alpha val="45000"/>
                  <a:satMod val="140000"/>
                </a:schemeClr>
              </a:gs>
            </a:gsLst>
            <a:lin ang="5400000" scaled="1"/>
          </a:gradFill>
          <a:ln w="9525" cap="flat" cmpd="sng" algn="ctr">
            <a:noFill/>
            <a:prstDash val="solid"/>
            <a:round/>
            <a:headEnd type="none" w="med" len="med"/>
            <a:tailEnd type="none" w="med" len="med"/>
          </a:ln>
          <a:effectLst/>
        </p:spPr>
        <p:txBody>
          <a:bodyPr vert="horz" wrap="square" lIns="91440" tIns="45720" rIns="91440" bIns="45720" anchor="t" compatLnSpc="1"/>
          <a:lstStyle/>
          <a:p>
            <a:pPr marL="0" algn="l" rtl="0" eaLnBrk="1" latinLnBrk="0" hangingPunct="1"/>
            <a:endParaRPr kumimoji="0" lang="en-US">
              <a:solidFill>
                <a:schemeClr val="tx1"/>
              </a:solidFill>
              <a:latin typeface="+mn-lt"/>
              <a:ea typeface="+mn-ea"/>
              <a:cs typeface="+mn-cs"/>
            </a:endParaRPr>
          </a:p>
        </p:txBody>
      </p:sp>
      <p:sp>
        <p:nvSpPr>
          <p:cNvPr id="9" name="Заголовок 8"/>
          <p:cNvSpPr>
            <a:spLocks noGrp="1"/>
          </p:cNvSpPr>
          <p:nvPr>
            <p:ph type="title"/>
          </p:nvPr>
        </p:nvSpPr>
        <p:spPr>
          <a:xfrm>
            <a:off x="609600" y="704088"/>
            <a:ext cx="10972800" cy="1143000"/>
          </a:xfrm>
          <a:prstGeom prst="rect">
            <a:avLst/>
          </a:prstGeom>
        </p:spPr>
        <p:txBody>
          <a:bodyPr vert="horz" lIns="0" rIns="0" bIns="0" anchor="b">
            <a:normAutofit/>
          </a:bodyPr>
          <a:lstStyle/>
          <a:p>
            <a:r>
              <a:rPr kumimoji="0" lang="ru-RU" smtClean="0"/>
              <a:t>Образец заголовка</a:t>
            </a:r>
            <a:endParaRPr kumimoji="0" lang="en-US"/>
          </a:p>
        </p:txBody>
      </p:sp>
      <p:sp>
        <p:nvSpPr>
          <p:cNvPr id="30" name="Текст 29"/>
          <p:cNvSpPr>
            <a:spLocks noGrp="1"/>
          </p:cNvSpPr>
          <p:nvPr>
            <p:ph type="body" idx="1"/>
          </p:nvPr>
        </p:nvSpPr>
        <p:spPr>
          <a:xfrm>
            <a:off x="609600" y="1935480"/>
            <a:ext cx="10972800" cy="4389120"/>
          </a:xfrm>
          <a:prstGeom prst="rect">
            <a:avLst/>
          </a:prstGeom>
        </p:spPr>
        <p:txBody>
          <a:bodyPr vert="horz">
            <a:normAutofit/>
          </a:bodyPr>
          <a:lstStyle/>
          <a:p>
            <a:pPr lvl="0" eaLnBrk="1" latinLnBrk="0" hangingPunct="1"/>
            <a:r>
              <a:rPr kumimoji="0" lang="ru-RU" smtClean="0"/>
              <a:t>Образец текста</a:t>
            </a:r>
          </a:p>
          <a:p>
            <a:pPr lvl="1" eaLnBrk="1" latinLnBrk="0" hangingPunct="1"/>
            <a:r>
              <a:rPr kumimoji="0" lang="ru-RU" smtClean="0"/>
              <a:t>Второй уровень</a:t>
            </a:r>
          </a:p>
          <a:p>
            <a:pPr lvl="2" eaLnBrk="1" latinLnBrk="0" hangingPunct="1"/>
            <a:r>
              <a:rPr kumimoji="0" lang="ru-RU" smtClean="0"/>
              <a:t>Третий уровень</a:t>
            </a:r>
          </a:p>
          <a:p>
            <a:pPr lvl="3" eaLnBrk="1" latinLnBrk="0" hangingPunct="1"/>
            <a:r>
              <a:rPr kumimoji="0" lang="ru-RU" smtClean="0"/>
              <a:t>Четвертый уровень</a:t>
            </a:r>
          </a:p>
          <a:p>
            <a:pPr lvl="4" eaLnBrk="1" latinLnBrk="0" hangingPunct="1"/>
            <a:r>
              <a:rPr kumimoji="0" lang="ru-RU" smtClean="0"/>
              <a:t>Пятый уровень</a:t>
            </a:r>
            <a:endParaRPr kumimoji="0" lang="en-US"/>
          </a:p>
        </p:txBody>
      </p:sp>
      <p:sp>
        <p:nvSpPr>
          <p:cNvPr id="10" name="Дата 9"/>
          <p:cNvSpPr>
            <a:spLocks noGrp="1"/>
          </p:cNvSpPr>
          <p:nvPr>
            <p:ph type="dt" sz="half" idx="2"/>
          </p:nvPr>
        </p:nvSpPr>
        <p:spPr>
          <a:xfrm>
            <a:off x="609600" y="6356351"/>
            <a:ext cx="28448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fld id="{B61BEF0D-F0BB-DE4B-95CE-6DB70DBA9567}" type="datetimeFigureOut">
              <a:rPr lang="en-US" smtClean="0"/>
              <a:pPr/>
              <a:t>5/29/2013</a:t>
            </a:fld>
            <a:endParaRPr lang="en-US" dirty="0"/>
          </a:p>
        </p:txBody>
      </p:sp>
      <p:sp>
        <p:nvSpPr>
          <p:cNvPr id="22" name="Нижний колонтитул 21"/>
          <p:cNvSpPr>
            <a:spLocks noGrp="1"/>
          </p:cNvSpPr>
          <p:nvPr>
            <p:ph type="ftr" sz="quarter" idx="3"/>
          </p:nvPr>
        </p:nvSpPr>
        <p:spPr>
          <a:xfrm>
            <a:off x="3556000" y="6356351"/>
            <a:ext cx="4470400" cy="365125"/>
          </a:xfrm>
          <a:prstGeom prst="rect">
            <a:avLst/>
          </a:prstGeom>
        </p:spPr>
        <p:txBody>
          <a:bodyPr vert="horz" lIns="0" tIns="0" rIns="0" bIns="0" anchor="b"/>
          <a:lstStyle>
            <a:lvl1pPr algn="l" eaLnBrk="1" latinLnBrk="0" hangingPunct="1">
              <a:defRPr kumimoji="0" sz="1200">
                <a:solidFill>
                  <a:schemeClr val="tx2">
                    <a:shade val="90000"/>
                  </a:schemeClr>
                </a:solidFill>
              </a:defRPr>
            </a:lvl1pPr>
          </a:lstStyle>
          <a:p>
            <a:endParaRPr lang="en-US" dirty="0"/>
          </a:p>
        </p:txBody>
      </p:sp>
      <p:sp>
        <p:nvSpPr>
          <p:cNvPr id="18" name="Номер слайда 17"/>
          <p:cNvSpPr>
            <a:spLocks noGrp="1"/>
          </p:cNvSpPr>
          <p:nvPr>
            <p:ph type="sldNum" sz="quarter" idx="4"/>
          </p:nvPr>
        </p:nvSpPr>
        <p:spPr>
          <a:xfrm>
            <a:off x="10566400" y="6356351"/>
            <a:ext cx="1016000" cy="365125"/>
          </a:xfrm>
          <a:prstGeom prst="rect">
            <a:avLst/>
          </a:prstGeom>
        </p:spPr>
        <p:txBody>
          <a:bodyPr vert="horz" lIns="0" tIns="0" rIns="0" bIns="0" anchor="b"/>
          <a:lstStyle>
            <a:lvl1pPr algn="r" eaLnBrk="1" latinLnBrk="0" hangingPunct="1">
              <a:defRPr kumimoji="0" sz="1200">
                <a:solidFill>
                  <a:schemeClr val="tx2">
                    <a:shade val="90000"/>
                  </a:schemeClr>
                </a:solidFill>
              </a:defRPr>
            </a:lvl1pPr>
          </a:lstStyle>
          <a:p>
            <a:fld id="{D57F1E4F-1CFF-5643-939E-217C01CDF565}" type="slidenum">
              <a:rPr lang="en-US" smtClean="0"/>
              <a:pPr/>
              <a:t>‹#›</a:t>
            </a:fld>
            <a:endParaRPr lang="en-US" dirty="0"/>
          </a:p>
        </p:txBody>
      </p:sp>
      <p:grpSp>
        <p:nvGrpSpPr>
          <p:cNvPr id="2" name="Группа 1"/>
          <p:cNvGrpSpPr/>
          <p:nvPr/>
        </p:nvGrpSpPr>
        <p:grpSpPr>
          <a:xfrm>
            <a:off x="-25356" y="202408"/>
            <a:ext cx="12240731" cy="649224"/>
            <a:chOff x="-19045" y="216550"/>
            <a:chExt cx="9180548" cy="649224"/>
          </a:xfrm>
        </p:grpSpPr>
        <p:sp>
          <p:nvSpPr>
            <p:cNvPr id="12" name="Полилиния 11"/>
            <p:cNvSpPr>
              <a:spLocks/>
            </p:cNvSpPr>
            <p:nvPr/>
          </p:nvSpPr>
          <p:spPr bwMode="auto">
            <a:xfrm rot="21435692">
              <a:off x="-19045" y="216550"/>
              <a:ext cx="9163050" cy="649224"/>
            </a:xfrm>
            <a:custGeom>
              <a:avLst>
                <a:gd name="A1" fmla="val 0"/>
                <a:gd name="A2" fmla="val 0"/>
                <a:gd name="A3" fmla="val 0"/>
                <a:gd name="A4" fmla="val 0"/>
                <a:gd name="A5" fmla="val 0"/>
                <a:gd name="A6" fmla="val 0"/>
                <a:gd name="A7" fmla="val 0"/>
                <a:gd name="A8" fmla="val 0"/>
              </a:avLst>
              <a:gdLst/>
              <a:ahLst/>
              <a:cxnLst>
                <a:cxn ang="0">
                  <a:pos x="0" y="966"/>
                </a:cxn>
                <a:cxn ang="0">
                  <a:pos x="1608" y="282"/>
                </a:cxn>
                <a:cxn ang="0">
                  <a:pos x="4110" y="1008"/>
                </a:cxn>
                <a:cxn ang="0">
                  <a:pos x="5772" y="0"/>
                </a:cxn>
              </a:cxnLst>
              <a:rect l="0" t="0" r="0" b="0"/>
              <a:pathLst>
                <a:path w="5772" h="1055">
                  <a:moveTo>
                    <a:pt x="0" y="966"/>
                  </a:moveTo>
                  <a:cubicBezTo>
                    <a:pt x="282" y="738"/>
                    <a:pt x="923" y="275"/>
                    <a:pt x="1608" y="282"/>
                  </a:cubicBezTo>
                  <a:cubicBezTo>
                    <a:pt x="2293" y="289"/>
                    <a:pt x="3416" y="1055"/>
                    <a:pt x="4110" y="1008"/>
                  </a:cubicBezTo>
                  <a:cubicBezTo>
                    <a:pt x="4804" y="961"/>
                    <a:pt x="5426" y="210"/>
                    <a:pt x="5772" y="0"/>
                  </a:cubicBezTo>
                </a:path>
              </a:pathLst>
            </a:custGeom>
            <a:noFill/>
            <a:ln w="10795" cap="flat" cmpd="sng" algn="ctr">
              <a:gradFill>
                <a:gsLst>
                  <a:gs pos="74000">
                    <a:schemeClr val="accent3">
                      <a:shade val="75000"/>
                    </a:schemeClr>
                  </a:gs>
                  <a:gs pos="86000">
                    <a:schemeClr val="tx1">
                      <a:alpha val="29000"/>
                    </a:schemeClr>
                  </a:gs>
                  <a:gs pos="16000">
                    <a:schemeClr val="accent2">
                      <a:shade val="75000"/>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sp>
          <p:nvSpPr>
            <p:cNvPr id="13" name="Полилиния 12"/>
            <p:cNvSpPr>
              <a:spLocks/>
            </p:cNvSpPr>
            <p:nvPr/>
          </p:nvSpPr>
          <p:spPr bwMode="auto">
            <a:xfrm rot="21435692">
              <a:off x="-14309" y="290003"/>
              <a:ext cx="9175812" cy="530352"/>
            </a:xfrm>
            <a:custGeom>
              <a:avLst>
                <a:gd name="A1" fmla="val 0"/>
                <a:gd name="A2" fmla="val 0"/>
                <a:gd name="A3" fmla="val 0"/>
                <a:gd name="A4" fmla="val 0"/>
                <a:gd name="A5" fmla="val 0"/>
                <a:gd name="A6" fmla="val 0"/>
                <a:gd name="A7" fmla="val 0"/>
                <a:gd name="A8" fmla="val 0"/>
              </a:avLst>
              <a:gdLst/>
              <a:ahLst/>
              <a:cxnLst>
                <a:cxn ang="0">
                  <a:pos x="0" y="732"/>
                </a:cxn>
                <a:cxn ang="0">
                  <a:pos x="1638" y="228"/>
                </a:cxn>
                <a:cxn ang="0">
                  <a:pos x="4122" y="816"/>
                </a:cxn>
                <a:cxn ang="0">
                  <a:pos x="5766" y="0"/>
                </a:cxn>
              </a:cxnLst>
              <a:rect l="0" t="0" r="0" b="0"/>
              <a:pathLst>
                <a:path w="5766" h="854">
                  <a:moveTo>
                    <a:pt x="0" y="732"/>
                  </a:moveTo>
                  <a:cubicBezTo>
                    <a:pt x="273" y="647"/>
                    <a:pt x="951" y="214"/>
                    <a:pt x="1638" y="228"/>
                  </a:cubicBezTo>
                  <a:cubicBezTo>
                    <a:pt x="2325" y="242"/>
                    <a:pt x="3434" y="854"/>
                    <a:pt x="4122" y="816"/>
                  </a:cubicBezTo>
                  <a:cubicBezTo>
                    <a:pt x="4810" y="778"/>
                    <a:pt x="5424" y="170"/>
                    <a:pt x="5766" y="0"/>
                  </a:cubicBezTo>
                </a:path>
              </a:pathLst>
            </a:custGeom>
            <a:noFill/>
            <a:ln w="9525" cap="flat" cmpd="sng" algn="ctr">
              <a:gradFill>
                <a:gsLst>
                  <a:gs pos="74000">
                    <a:schemeClr val="accent4"/>
                  </a:gs>
                  <a:gs pos="44000">
                    <a:schemeClr val="accent1"/>
                  </a:gs>
                  <a:gs pos="33000">
                    <a:schemeClr val="accent2">
                      <a:alpha val="56000"/>
                    </a:schemeClr>
                  </a:gs>
                </a:gsLst>
                <a:lin ang="5400000" scaled="1"/>
              </a:gradFill>
              <a:prstDash val="solid"/>
              <a:round/>
              <a:headEnd type="none" w="med" len="med"/>
              <a:tailEnd type="none" w="med" len="med"/>
            </a:ln>
            <a:effectLst/>
          </p:spPr>
          <p:txBody>
            <a:bodyPr vert="horz" wrap="square" lIns="91440" tIns="45720" rIns="91440" bIns="45720" anchor="t" compatLnSpc="1"/>
            <a:lstStyle/>
            <a:p>
              <a:endParaRPr kumimoji="0" lang="en-US"/>
            </a:p>
          </p:txBody>
        </p:sp>
      </p:grpSp>
    </p:spTree>
  </p:cSld>
  <p:clrMap bg1="lt1" tx1="dk1" bg2="lt2" tx2="dk2" accent1="accent1" accent2="accent2" accent3="accent3" accent4="accent4" accent5="accent5" accent6="accent6" hlink="hlink" folHlink="folHlink"/>
  <p:sldLayoutIdLst>
    <p:sldLayoutId id="2147483714" r:id="rId1"/>
    <p:sldLayoutId id="2147483715" r:id="rId2"/>
    <p:sldLayoutId id="2147483716" r:id="rId3"/>
    <p:sldLayoutId id="2147483717" r:id="rId4"/>
    <p:sldLayoutId id="2147483718" r:id="rId5"/>
    <p:sldLayoutId id="2147483719" r:id="rId6"/>
    <p:sldLayoutId id="2147483720" r:id="rId7"/>
    <p:sldLayoutId id="2147483721" r:id="rId8"/>
    <p:sldLayoutId id="2147483722" r:id="rId9"/>
    <p:sldLayoutId id="2147483723" r:id="rId10"/>
    <p:sldLayoutId id="2147483724" r:id="rId11"/>
  </p:sldLayoutIdLst>
  <p:txStyles>
    <p:titleStyle>
      <a:lvl1pPr algn="l" rtl="0" eaLnBrk="1" latinLnBrk="0" hangingPunct="1">
        <a:spcBef>
          <a:spcPct val="0"/>
        </a:spcBef>
        <a:buNone/>
        <a:defRPr kumimoji="0" sz="5000" b="0" kern="1200">
          <a:ln>
            <a:noFill/>
          </a:ln>
          <a:solidFill>
            <a:schemeClr val="tx2"/>
          </a:solidFill>
          <a:effectLst/>
          <a:latin typeface="+mj-lt"/>
          <a:ea typeface="+mj-ea"/>
          <a:cs typeface="+mj-cs"/>
        </a:defRPr>
      </a:lvl1pPr>
    </p:titleStyle>
    <p:bodyStyle>
      <a:lvl1pPr marL="274320" indent="-274320" algn="l" rtl="0" eaLnBrk="1" latinLnBrk="0" hangingPunct="1">
        <a:spcBef>
          <a:spcPct val="20000"/>
        </a:spcBef>
        <a:buClr>
          <a:schemeClr val="accent3"/>
        </a:buClr>
        <a:buSzPct val="95000"/>
        <a:buFont typeface="Wingdings 2"/>
        <a:buChar char=""/>
        <a:defRPr kumimoji="0" sz="2600" kern="1200">
          <a:solidFill>
            <a:schemeClr val="tx1"/>
          </a:solidFill>
          <a:latin typeface="+mn-lt"/>
          <a:ea typeface="+mn-ea"/>
          <a:cs typeface="+mn-cs"/>
        </a:defRPr>
      </a:lvl1pPr>
      <a:lvl2pPr marL="640080" indent="-246888" algn="l" rtl="0" eaLnBrk="1" latinLnBrk="0" hangingPunct="1">
        <a:spcBef>
          <a:spcPct val="20000"/>
        </a:spcBef>
        <a:buClr>
          <a:schemeClr val="accent1"/>
        </a:buClr>
        <a:buSzPct val="85000"/>
        <a:buFont typeface="Wingdings 2"/>
        <a:buChar char=""/>
        <a:defRPr kumimoji="0" sz="2400" kern="1200">
          <a:solidFill>
            <a:schemeClr val="tx1"/>
          </a:solidFill>
          <a:latin typeface="+mn-lt"/>
          <a:ea typeface="+mn-ea"/>
          <a:cs typeface="+mn-cs"/>
        </a:defRPr>
      </a:lvl2pPr>
      <a:lvl3pPr marL="914400" indent="-246888" algn="l" rtl="0" eaLnBrk="1" latinLnBrk="0" hangingPunct="1">
        <a:spcBef>
          <a:spcPct val="20000"/>
        </a:spcBef>
        <a:buClr>
          <a:schemeClr val="accent2"/>
        </a:buClr>
        <a:buSzPct val="70000"/>
        <a:buFont typeface="Wingdings 2"/>
        <a:buChar char=""/>
        <a:defRPr kumimoji="0" sz="2100" kern="1200">
          <a:solidFill>
            <a:schemeClr val="tx1"/>
          </a:solidFill>
          <a:latin typeface="+mn-lt"/>
          <a:ea typeface="+mn-ea"/>
          <a:cs typeface="+mn-cs"/>
        </a:defRPr>
      </a:lvl3pPr>
      <a:lvl4pPr marL="1188720" indent="-210312" algn="l" rtl="0" eaLnBrk="1" latinLnBrk="0" hangingPunct="1">
        <a:spcBef>
          <a:spcPct val="20000"/>
        </a:spcBef>
        <a:buClr>
          <a:schemeClr val="accent3"/>
        </a:buClr>
        <a:buSzPct val="65000"/>
        <a:buFont typeface="Wingdings 2"/>
        <a:buChar char=""/>
        <a:defRPr kumimoji="0" sz="2000" kern="1200">
          <a:solidFill>
            <a:schemeClr val="tx1"/>
          </a:solidFill>
          <a:latin typeface="+mn-lt"/>
          <a:ea typeface="+mn-ea"/>
          <a:cs typeface="+mn-cs"/>
        </a:defRPr>
      </a:lvl4pPr>
      <a:lvl5pPr marL="1463040" indent="-210312" algn="l" rtl="0" eaLnBrk="1" latinLnBrk="0" hangingPunct="1">
        <a:spcBef>
          <a:spcPct val="20000"/>
        </a:spcBef>
        <a:buClr>
          <a:schemeClr val="accent4"/>
        </a:buClr>
        <a:buSzPct val="65000"/>
        <a:buFont typeface="Wingdings 2"/>
        <a:buChar char=""/>
        <a:defRPr kumimoji="0" sz="2000" kern="1200">
          <a:solidFill>
            <a:schemeClr val="tx1"/>
          </a:solidFill>
          <a:latin typeface="+mn-lt"/>
          <a:ea typeface="+mn-ea"/>
          <a:cs typeface="+mn-cs"/>
        </a:defRPr>
      </a:lvl5pPr>
      <a:lvl6pPr marL="1737360" indent="-210312" algn="l" rtl="0" eaLnBrk="1" latinLnBrk="0" hangingPunct="1">
        <a:spcBef>
          <a:spcPct val="20000"/>
        </a:spcBef>
        <a:buClr>
          <a:schemeClr val="accent5"/>
        </a:buClr>
        <a:buSzPct val="80000"/>
        <a:buFont typeface="Wingdings 2"/>
        <a:buChar char=""/>
        <a:defRPr kumimoji="0" sz="1800" kern="1200">
          <a:solidFill>
            <a:schemeClr val="tx1"/>
          </a:solidFill>
          <a:latin typeface="+mn-lt"/>
          <a:ea typeface="+mn-ea"/>
          <a:cs typeface="+mn-cs"/>
        </a:defRPr>
      </a:lvl6pPr>
      <a:lvl7pPr marL="1920240" indent="-182880" algn="l" rtl="0" eaLnBrk="1" latinLnBrk="0" hangingPunct="1">
        <a:spcBef>
          <a:spcPct val="20000"/>
        </a:spcBef>
        <a:buClr>
          <a:schemeClr val="accent6"/>
        </a:buClr>
        <a:buSzPct val="80000"/>
        <a:buFont typeface="Wingdings 2"/>
        <a:buChar char=""/>
        <a:defRPr kumimoji="0" sz="1600" kern="1200" baseline="0">
          <a:solidFill>
            <a:schemeClr val="tx1"/>
          </a:solidFill>
          <a:latin typeface="+mn-lt"/>
          <a:ea typeface="+mn-ea"/>
          <a:cs typeface="+mn-cs"/>
        </a:defRPr>
      </a:lvl7pPr>
      <a:lvl8pPr marL="2194560" indent="-182880" algn="l" rtl="0" eaLnBrk="1" latinLnBrk="0" hangingPunct="1">
        <a:spcBef>
          <a:spcPct val="20000"/>
        </a:spcBef>
        <a:buClr>
          <a:schemeClr val="tx2"/>
        </a:buClr>
        <a:buChar char="•"/>
        <a:defRPr kumimoji="0" sz="1600" kern="1200">
          <a:solidFill>
            <a:schemeClr val="tx1"/>
          </a:solidFill>
          <a:latin typeface="+mn-lt"/>
          <a:ea typeface="+mn-ea"/>
          <a:cs typeface="+mn-cs"/>
        </a:defRPr>
      </a:lvl8pPr>
      <a:lvl9pPr marL="2468880" indent="-182880" algn="l" rtl="0" eaLnBrk="1" latinLnBrk="0" hangingPunct="1">
        <a:spcBef>
          <a:spcPct val="20000"/>
        </a:spcBef>
        <a:buClr>
          <a:schemeClr val="tx2"/>
        </a:buClr>
        <a:buFontTx/>
        <a:buChar char="•"/>
        <a:defRPr kumimoji="0" sz="1400" kern="1200" baseline="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2.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705491" y="360610"/>
            <a:ext cx="10616666" cy="6310646"/>
          </a:xfrm>
        </p:spPr>
        <p:txBody>
          <a:bodyPr>
            <a:normAutofit fontScale="92500" lnSpcReduction="20000"/>
          </a:bodyPr>
          <a:lstStyle/>
          <a:p>
            <a:pPr algn="ctr"/>
            <a:r>
              <a:rPr lang="en-US" sz="2800" b="1" i="1" dirty="0" smtClean="0"/>
              <a:t>	</a:t>
            </a:r>
            <a:r>
              <a:rPr lang="en-US" sz="2800" b="1" i="1" dirty="0" smtClean="0">
                <a:latin typeface="Times New Roman" pitchFamily="18" charset="0"/>
                <a:cs typeface="Times New Roman" pitchFamily="18" charset="0"/>
              </a:rPr>
              <a:t>Lecture </a:t>
            </a:r>
            <a:r>
              <a:rPr lang="en-US" sz="2800" b="1" i="1" dirty="0">
                <a:latin typeface="Times New Roman" pitchFamily="18" charset="0"/>
                <a:cs typeface="Times New Roman" pitchFamily="18" charset="0"/>
              </a:rPr>
              <a:t>№</a:t>
            </a:r>
            <a:r>
              <a:rPr lang="en-US" sz="2800" b="1" i="1" dirty="0" smtClean="0">
                <a:latin typeface="Times New Roman" pitchFamily="18" charset="0"/>
                <a:cs typeface="Times New Roman" pitchFamily="18" charset="0"/>
              </a:rPr>
              <a:t>2. </a:t>
            </a:r>
            <a:r>
              <a:rPr lang="uz-Cyrl-UZ" sz="2800" b="1" dirty="0" smtClean="0">
                <a:latin typeface="Times New Roman" pitchFamily="18" charset="0"/>
                <a:cs typeface="Times New Roman" pitchFamily="18" charset="0"/>
              </a:rPr>
              <a:t>Fundamentals </a:t>
            </a:r>
            <a:r>
              <a:rPr lang="uz-Cyrl-UZ" sz="2800" b="1" dirty="0">
                <a:latin typeface="Times New Roman" pitchFamily="18" charset="0"/>
                <a:cs typeface="Times New Roman" pitchFamily="18" charset="0"/>
              </a:rPr>
              <a:t>of powder material production </a:t>
            </a:r>
            <a:r>
              <a:rPr lang="uz-Cyrl-UZ" sz="2800" b="1" dirty="0" smtClean="0">
                <a:latin typeface="Times New Roman" pitchFamily="18" charset="0"/>
                <a:cs typeface="Times New Roman" pitchFamily="18" charset="0"/>
              </a:rPr>
              <a:t>technology</a:t>
            </a:r>
            <a:endParaRPr lang="en-US" sz="2800" b="1" dirty="0" smtClean="0">
              <a:latin typeface="Times New Roman" panose="02020603050405020304" pitchFamily="18" charset="0"/>
              <a:cs typeface="Times New Roman" panose="02020603050405020304" pitchFamily="18" charset="0"/>
            </a:endParaRPr>
          </a:p>
          <a:p>
            <a:pPr algn="ctr">
              <a:lnSpc>
                <a:spcPct val="150000"/>
              </a:lnSpc>
            </a:pPr>
            <a:r>
              <a:rPr lang="en-US" sz="2800" b="1" dirty="0" smtClean="0">
                <a:latin typeface="Times New Roman" panose="02020603050405020304" pitchFamily="18" charset="0"/>
                <a:cs typeface="Times New Roman" panose="02020603050405020304" pitchFamily="18" charset="0"/>
              </a:rPr>
              <a:t>2-MAVZU</a:t>
            </a:r>
            <a:r>
              <a:rPr lang="ru-RU" sz="2800"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a:t>
            </a:r>
            <a:r>
              <a:rPr lang="ru-RU" sz="2800" b="1" dirty="0" smtClean="0">
                <a:latin typeface="Times New Roman" panose="02020603050405020304" pitchFamily="18" charset="0"/>
                <a:cs typeface="Times New Roman" panose="02020603050405020304" pitchFamily="18" charset="0"/>
              </a:rPr>
              <a:t> </a:t>
            </a:r>
            <a:r>
              <a:rPr lang="en-US" sz="2800" b="1" dirty="0" smtClean="0">
                <a:latin typeface="Times New Roman" panose="02020603050405020304" pitchFamily="18" charset="0"/>
                <a:cs typeface="Times New Roman" panose="02020603050405020304" pitchFamily="18" charset="0"/>
              </a:rPr>
              <a:t>KUKUN </a:t>
            </a:r>
            <a:r>
              <a:rPr lang="en-US" sz="2800" b="1" dirty="0">
                <a:latin typeface="Times New Roman" panose="02020603050405020304" pitchFamily="18" charset="0"/>
                <a:cs typeface="Times New Roman" panose="02020603050405020304" pitchFamily="18" charset="0"/>
              </a:rPr>
              <a:t>MATERIALLAR ISHLAB CHIQARISH TEXNOLOGIYASINING </a:t>
            </a:r>
            <a:r>
              <a:rPr lang="en-US" sz="2800" b="1" dirty="0" smtClean="0">
                <a:latin typeface="Times New Roman" panose="02020603050405020304" pitchFamily="18" charset="0"/>
                <a:cs typeface="Times New Roman" panose="02020603050405020304" pitchFamily="18" charset="0"/>
              </a:rPr>
              <a:t>ASOSLARI</a:t>
            </a:r>
            <a:r>
              <a:rPr lang="en-US" sz="2800" dirty="0">
                <a:latin typeface="Times New Roman" panose="02020603050405020304" pitchFamily="18" charset="0"/>
                <a:cs typeface="Times New Roman" panose="02020603050405020304" pitchFamily="18" charset="0"/>
              </a:rPr>
              <a:t/>
            </a:r>
            <a:br>
              <a:rPr lang="en-US" sz="2800" dirty="0">
                <a:latin typeface="Times New Roman" panose="02020603050405020304" pitchFamily="18" charset="0"/>
                <a:cs typeface="Times New Roman" panose="02020603050405020304" pitchFamily="18" charset="0"/>
              </a:rPr>
            </a:br>
            <a:r>
              <a:rPr lang="en-US" sz="2800" b="1" dirty="0" smtClean="0">
                <a:latin typeface="Times New Roman" panose="02020603050405020304" pitchFamily="18" charset="0"/>
                <a:cs typeface="Times New Roman" panose="02020603050405020304" pitchFamily="18" charset="0"/>
              </a:rPr>
              <a:t>REJA:</a:t>
            </a:r>
            <a:endParaRPr lang="ru-RU" sz="2800" dirty="0">
              <a:latin typeface="Times New Roman" panose="02020603050405020304" pitchFamily="18" charset="0"/>
              <a:cs typeface="Times New Roman" panose="02020603050405020304" pitchFamily="18" charset="0"/>
            </a:endParaRPr>
          </a:p>
          <a:p>
            <a:pPr algn="just">
              <a:lnSpc>
                <a:spcPct val="150000"/>
              </a:lnSpc>
            </a:pPr>
            <a:r>
              <a:rPr lang="en-US" b="1" dirty="0" smtClean="0">
                <a:solidFill>
                  <a:schemeClr val="accent3"/>
                </a:solidFill>
                <a:latin typeface="Times New Roman" panose="02020603050405020304" pitchFamily="18" charset="0"/>
                <a:cs typeface="Times New Roman" panose="02020603050405020304" pitchFamily="18" charset="0"/>
              </a:rPr>
              <a:t>         2.1</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Kukunlarni</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ishlab</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chiqarish</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usullari</a:t>
            </a:r>
            <a:endParaRPr lang="ru-RU" dirty="0">
              <a:solidFill>
                <a:schemeClr val="accent3"/>
              </a:solidFill>
              <a:latin typeface="Times New Roman" panose="02020603050405020304" pitchFamily="18" charset="0"/>
              <a:cs typeface="Times New Roman" panose="02020603050405020304" pitchFamily="18" charset="0"/>
            </a:endParaRPr>
          </a:p>
          <a:p>
            <a:pPr algn="just">
              <a:lnSpc>
                <a:spcPct val="150000"/>
              </a:lnSpc>
            </a:pPr>
            <a:r>
              <a:rPr lang="en-US" b="1" dirty="0" smtClean="0">
                <a:solidFill>
                  <a:schemeClr val="accent3"/>
                </a:solidFill>
                <a:latin typeface="Times New Roman" panose="02020603050405020304" pitchFamily="18" charset="0"/>
                <a:cs typeface="Times New Roman" panose="02020603050405020304" pitchFamily="18" charset="0"/>
              </a:rPr>
              <a:t>         2.2</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Kukun</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materiallarning</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xajmiy</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massasi</a:t>
            </a:r>
            <a:endParaRPr lang="ru-RU" dirty="0">
              <a:solidFill>
                <a:schemeClr val="accent3"/>
              </a:solidFill>
              <a:latin typeface="Times New Roman" panose="02020603050405020304" pitchFamily="18" charset="0"/>
              <a:cs typeface="Times New Roman" panose="02020603050405020304" pitchFamily="18" charset="0"/>
            </a:endParaRPr>
          </a:p>
          <a:p>
            <a:pPr algn="just">
              <a:lnSpc>
                <a:spcPct val="150000"/>
              </a:lnSpc>
            </a:pPr>
            <a:r>
              <a:rPr lang="en-US" b="1" dirty="0" smtClean="0">
                <a:solidFill>
                  <a:schemeClr val="accent3"/>
                </a:solidFill>
                <a:latin typeface="Times New Roman" panose="02020603050405020304" pitchFamily="18" charset="0"/>
                <a:cs typeface="Times New Roman" panose="02020603050405020304" pitchFamily="18" charset="0"/>
              </a:rPr>
              <a:t>         2.3</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Kukun</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oquvchanligi</a:t>
            </a:r>
            <a:r>
              <a:rPr lang="en-US" b="1" dirty="0">
                <a:solidFill>
                  <a:schemeClr val="accent3"/>
                </a:solidFill>
                <a:latin typeface="Times New Roman" panose="02020603050405020304" pitchFamily="18" charset="0"/>
                <a:cs typeface="Times New Roman" panose="02020603050405020304" pitchFamily="18" charset="0"/>
              </a:rPr>
              <a:t> </a:t>
            </a:r>
            <a:endParaRPr lang="ru-RU" dirty="0">
              <a:solidFill>
                <a:schemeClr val="accent3"/>
              </a:solidFill>
              <a:latin typeface="Times New Roman" panose="02020603050405020304" pitchFamily="18" charset="0"/>
              <a:cs typeface="Times New Roman" panose="02020603050405020304" pitchFamily="18" charset="0"/>
            </a:endParaRPr>
          </a:p>
          <a:p>
            <a:pPr algn="just">
              <a:lnSpc>
                <a:spcPct val="150000"/>
              </a:lnSpc>
            </a:pPr>
            <a:r>
              <a:rPr lang="en-US" b="1" dirty="0" smtClean="0">
                <a:solidFill>
                  <a:schemeClr val="accent3"/>
                </a:solidFill>
                <a:latin typeface="Times New Roman" panose="02020603050405020304" pitchFamily="18" charset="0"/>
                <a:cs typeface="Times New Roman" panose="02020603050405020304" pitchFamily="18" charset="0"/>
              </a:rPr>
              <a:t>         2.4</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Kukunning</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a:solidFill>
                  <a:schemeClr val="accent3"/>
                </a:solidFill>
                <a:latin typeface="Times New Roman" panose="02020603050405020304" pitchFamily="18" charset="0"/>
                <a:cs typeface="Times New Roman" panose="02020603050405020304" pitchFamily="18" charset="0"/>
              </a:rPr>
              <a:t>shakllanish</a:t>
            </a:r>
            <a:r>
              <a:rPr lang="en-US" b="1" dirty="0">
                <a:solidFill>
                  <a:schemeClr val="accent3"/>
                </a:solidFill>
                <a:latin typeface="Times New Roman" panose="02020603050405020304" pitchFamily="18" charset="0"/>
                <a:cs typeface="Times New Roman" panose="02020603050405020304" pitchFamily="18" charset="0"/>
              </a:rPr>
              <a:t> </a:t>
            </a:r>
            <a:r>
              <a:rPr lang="en-US" b="1" dirty="0" err="1" smtClean="0">
                <a:solidFill>
                  <a:schemeClr val="accent3"/>
                </a:solidFill>
                <a:latin typeface="Times New Roman" panose="02020603050405020304" pitchFamily="18" charset="0"/>
                <a:cs typeface="Times New Roman" panose="02020603050405020304" pitchFamily="18" charset="0"/>
              </a:rPr>
              <a:t>darajasi</a:t>
            </a:r>
            <a:endParaRPr lang="ru-RU" b="1" dirty="0" smtClean="0">
              <a:solidFill>
                <a:schemeClr val="accent3"/>
              </a:solidFill>
              <a:latin typeface="Times New Roman" panose="02020603050405020304" pitchFamily="18" charset="0"/>
              <a:cs typeface="Times New Roman" panose="02020603050405020304" pitchFamily="18" charset="0"/>
            </a:endParaRPr>
          </a:p>
          <a:p>
            <a:pPr algn="just">
              <a:lnSpc>
                <a:spcPct val="150000"/>
              </a:lnSpc>
            </a:pPr>
            <a:r>
              <a:rPr lang="en-US" b="1" dirty="0" smtClean="0">
                <a:solidFill>
                  <a:srgbClr val="C00000"/>
                </a:solidFill>
                <a:latin typeface="Times New Roman" panose="02020603050405020304" pitchFamily="18" charset="0"/>
                <a:cs typeface="Times New Roman" panose="02020603050405020304" pitchFamily="18" charset="0"/>
              </a:rPr>
              <a:t>         </a:t>
            </a:r>
            <a:r>
              <a:rPr lang="ru-RU" b="1" dirty="0" smtClean="0">
                <a:solidFill>
                  <a:srgbClr val="C00000"/>
                </a:solidFill>
                <a:latin typeface="Times New Roman" panose="02020603050405020304" pitchFamily="18" charset="0"/>
                <a:cs typeface="Times New Roman" panose="02020603050405020304" pitchFamily="18" charset="0"/>
              </a:rPr>
              <a:t>2</a:t>
            </a:r>
            <a:r>
              <a:rPr lang="en-US" b="1" dirty="0">
                <a:solidFill>
                  <a:srgbClr val="C00000"/>
                </a:solidFill>
                <a:latin typeface="Times New Roman" panose="02020603050405020304" pitchFamily="18" charset="0"/>
                <a:cs typeface="Times New Roman" panose="02020603050405020304" pitchFamily="18" charset="0"/>
              </a:rPr>
              <a:t>.5  </a:t>
            </a:r>
            <a:r>
              <a:rPr lang="en-US" b="1" dirty="0" err="1" smtClean="0">
                <a:solidFill>
                  <a:srgbClr val="C00000"/>
                </a:solidFill>
                <a:latin typeface="Times New Roman" panose="02020603050405020304" pitchFamily="18" charset="0"/>
                <a:cs typeface="Times New Roman" panose="02020603050405020304" pitchFamily="18" charset="0"/>
              </a:rPr>
              <a:t>Kukun</a:t>
            </a:r>
            <a:r>
              <a:rPr lang="en-US" b="1" dirty="0" smtClean="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materiallarni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presslashga</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tayyorlash</a:t>
            </a:r>
            <a:endParaRPr lang="ru-RU" dirty="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b="1" dirty="0" smtClean="0">
                <a:solidFill>
                  <a:srgbClr val="C00000"/>
                </a:solidFill>
                <a:latin typeface="Times New Roman" panose="02020603050405020304" pitchFamily="18" charset="0"/>
                <a:cs typeface="Times New Roman" panose="02020603050405020304" pitchFamily="18" charset="0"/>
              </a:rPr>
              <a:t>         2.6  </a:t>
            </a:r>
            <a:r>
              <a:rPr lang="en-US" b="1" dirty="0" err="1">
                <a:solidFill>
                  <a:srgbClr val="C00000"/>
                </a:solidFill>
                <a:latin typeface="Times New Roman" panose="02020603050405020304" pitchFamily="18" charset="0"/>
                <a:cs typeface="Times New Roman" panose="02020603050405020304" pitchFamily="18" charset="0"/>
              </a:rPr>
              <a:t>Kukun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materiallarini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smtClean="0">
                <a:solidFill>
                  <a:srgbClr val="C00000"/>
                </a:solidFill>
                <a:latin typeface="Times New Roman" panose="02020603050405020304" pitchFamily="18" charset="0"/>
                <a:cs typeface="Times New Roman" panose="02020603050405020304" pitchFamily="18" charset="0"/>
              </a:rPr>
              <a:t>aralashtirish</a:t>
            </a:r>
            <a:endParaRPr lang="ru-RU" b="1" dirty="0" smtClean="0">
              <a:solidFill>
                <a:srgbClr val="C00000"/>
              </a:solidFill>
              <a:latin typeface="Times New Roman" panose="02020603050405020304" pitchFamily="18" charset="0"/>
              <a:cs typeface="Times New Roman" panose="02020603050405020304" pitchFamily="18" charset="0"/>
            </a:endParaRPr>
          </a:p>
          <a:p>
            <a:pPr algn="just">
              <a:lnSpc>
                <a:spcPct val="150000"/>
              </a:lnSpc>
            </a:pPr>
            <a:r>
              <a:rPr lang="en-US" b="1" dirty="0" smtClean="0">
                <a:solidFill>
                  <a:srgbClr val="C00000"/>
                </a:solidFill>
                <a:latin typeface="Times New Roman" panose="02020603050405020304" pitchFamily="18" charset="0"/>
                <a:cs typeface="Times New Roman" panose="02020603050405020304" pitchFamily="18" charset="0"/>
              </a:rPr>
              <a:t>         </a:t>
            </a:r>
            <a:r>
              <a:rPr lang="ru-RU" b="1" dirty="0" smtClean="0">
                <a:solidFill>
                  <a:srgbClr val="C00000"/>
                </a:solidFill>
                <a:latin typeface="Times New Roman" panose="02020603050405020304" pitchFamily="18" charset="0"/>
                <a:cs typeface="Times New Roman" panose="02020603050405020304" pitchFamily="18" charset="0"/>
              </a:rPr>
              <a:t>2.</a:t>
            </a:r>
            <a:r>
              <a:rPr lang="en-US" b="1" dirty="0" smtClean="0">
                <a:solidFill>
                  <a:srgbClr val="C00000"/>
                </a:solidFill>
                <a:latin typeface="Times New Roman" panose="02020603050405020304" pitchFamily="18" charset="0"/>
                <a:cs typeface="Times New Roman" panose="02020603050405020304" pitchFamily="18" charset="0"/>
              </a:rPr>
              <a:t>7  </a:t>
            </a:r>
            <a:r>
              <a:rPr lang="en-US" b="1" dirty="0" err="1" smtClean="0">
                <a:solidFill>
                  <a:srgbClr val="C00000"/>
                </a:solidFill>
                <a:latin typeface="Times New Roman" panose="02020603050405020304" pitchFamily="18" charset="0"/>
                <a:cs typeface="Times New Roman" panose="02020603050405020304" pitchFamily="18" charset="0"/>
              </a:rPr>
              <a:t>Maxsus</a:t>
            </a:r>
            <a:r>
              <a:rPr lang="en-US" b="1" dirty="0" smtClean="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g’ovakli</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kukun</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materiallarning</a:t>
            </a:r>
            <a:r>
              <a:rPr lang="en-US" b="1" dirty="0">
                <a:solidFill>
                  <a:srgbClr val="C00000"/>
                </a:solidFill>
                <a:latin typeface="Times New Roman" panose="02020603050405020304" pitchFamily="18" charset="0"/>
                <a:cs typeface="Times New Roman" panose="02020603050405020304" pitchFamily="18" charset="0"/>
              </a:rPr>
              <a:t> </a:t>
            </a:r>
            <a:r>
              <a:rPr lang="en-US" b="1" dirty="0" err="1">
                <a:solidFill>
                  <a:srgbClr val="C00000"/>
                </a:solidFill>
                <a:latin typeface="Times New Roman" panose="02020603050405020304" pitchFamily="18" charset="0"/>
                <a:cs typeface="Times New Roman" panose="02020603050405020304" pitchFamily="18" charset="0"/>
              </a:rPr>
              <a:t>olinishi</a:t>
            </a:r>
            <a:endParaRPr lang="en-US" b="1" dirty="0">
              <a:solidFill>
                <a:srgbClr val="C00000"/>
              </a:solidFill>
              <a:latin typeface="Times New Roman" panose="02020603050405020304" pitchFamily="18" charset="0"/>
              <a:cs typeface="Times New Roman" panose="02020603050405020304" pitchFamily="18" charset="0"/>
            </a:endParaRPr>
          </a:p>
          <a:p>
            <a:pPr algn="just">
              <a:lnSpc>
                <a:spcPct val="150000"/>
              </a:lnSpc>
            </a:pPr>
            <a:endParaRPr lang="ru-RU" dirty="0">
              <a:solidFill>
                <a:srgbClr val="C00000"/>
              </a:solidFill>
              <a:latin typeface="Times New Roman" panose="02020603050405020304" pitchFamily="18" charset="0"/>
              <a:cs typeface="Times New Roman" panose="02020603050405020304" pitchFamily="18" charset="0"/>
            </a:endParaRPr>
          </a:p>
        </p:txBody>
      </p:sp>
      <p:sp>
        <p:nvSpPr>
          <p:cNvPr id="2" name="Прямоугольник 1"/>
          <p:cNvSpPr/>
          <p:nvPr/>
        </p:nvSpPr>
        <p:spPr>
          <a:xfrm>
            <a:off x="1414914" y="1671806"/>
            <a:ext cx="9403882" cy="1015663"/>
          </a:xfrm>
          <a:prstGeom prst="rect">
            <a:avLst/>
          </a:prstGeom>
        </p:spPr>
        <p:txBody>
          <a:bodyPr wrap="square">
            <a:spAutoFit/>
          </a:bodyPr>
          <a:lstStyle/>
          <a:p>
            <a:pPr algn="ctr"/>
            <a:endParaRPr lang="en-US" altLang="ru-RU" sz="3000" dirty="0" smtClean="0">
              <a:latin typeface="Times New Roman" panose="02020603050405020304" pitchFamily="18" charset="0"/>
              <a:cs typeface="Times New Roman" panose="02020603050405020304" pitchFamily="18" charset="0"/>
            </a:endParaRPr>
          </a:p>
          <a:p>
            <a:pPr algn="ctr"/>
            <a:endParaRPr lang="en-US" altLang="ru-RU" sz="30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752941748"/>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900533" y="225755"/>
            <a:ext cx="10648707" cy="5982557"/>
          </a:xfrm>
        </p:spPr>
        <p:txBody>
          <a:bodyPr>
            <a:noAutofit/>
          </a:bodyPr>
          <a:lstStyle/>
          <a:p>
            <a:pPr algn="just">
              <a:lnSpc>
                <a:spcPct val="150000"/>
              </a:lnSpc>
            </a:pPr>
            <a:r>
              <a:rPr lang="en-US" sz="2800" b="1" i="1" dirty="0" smtClean="0">
                <a:latin typeface="Times New Roman" panose="02020603050405020304" pitchFamily="18" charset="0"/>
                <a:cs typeface="Times New Roman" panose="02020603050405020304" pitchFamily="18" charset="0"/>
              </a:rPr>
              <a:t>	</a:t>
            </a:r>
            <a:r>
              <a:rPr lang="en-US" sz="2800" b="1" i="1" dirty="0" err="1" smtClean="0">
                <a:latin typeface="Times New Roman" panose="02020603050405020304" pitchFamily="18" charset="0"/>
                <a:cs typeface="Times New Roman" panose="02020603050405020304" pitchFamily="18" charset="0"/>
              </a:rPr>
              <a:t>Tayanch</a:t>
            </a:r>
            <a:r>
              <a:rPr lang="en-US" sz="2800" b="1" i="1" dirty="0" smtClean="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so’zlar</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va</a:t>
            </a:r>
            <a:r>
              <a:rPr lang="en-US" sz="2800" b="1" i="1" dirty="0">
                <a:latin typeface="Times New Roman" panose="02020603050405020304" pitchFamily="18" charset="0"/>
                <a:cs typeface="Times New Roman" panose="02020603050405020304" pitchFamily="18" charset="0"/>
              </a:rPr>
              <a:t> </a:t>
            </a:r>
            <a:r>
              <a:rPr lang="en-US" sz="2800" b="1" i="1" dirty="0" err="1">
                <a:latin typeface="Times New Roman" panose="02020603050405020304" pitchFamily="18" charset="0"/>
                <a:cs typeface="Times New Roman" panose="02020603050405020304" pitchFamily="18" charset="0"/>
              </a:rPr>
              <a:t>iboralar</a:t>
            </a:r>
            <a:r>
              <a:rPr lang="en-US" sz="2800" i="1" dirty="0">
                <a:latin typeface="Times New Roman" panose="02020603050405020304" pitchFamily="18" charset="0"/>
                <a:cs typeface="Times New Roman" panose="02020603050405020304" pitchFamily="18" charset="0"/>
              </a:rPr>
              <a:t> </a:t>
            </a:r>
            <a:r>
              <a:rPr lang="en-US" sz="2800" i="1" dirty="0" smtClean="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Kukun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materiallar</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elektrolitik</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usul</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mexanik</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usul</a:t>
            </a:r>
            <a:r>
              <a:rPr lang="en-US" sz="2800" i="1" dirty="0">
                <a:latin typeface="Times New Roman" panose="02020603050405020304" pitchFamily="18" charset="0"/>
                <a:cs typeface="Times New Roman" panose="02020603050405020304" pitchFamily="18" charset="0"/>
              </a:rPr>
              <a:t>,</a:t>
            </a:r>
            <a:r>
              <a:rPr lang="en-US" sz="2800" b="1"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oquvchanlik</a:t>
            </a:r>
            <a:r>
              <a:rPr lang="en-US" sz="2800" i="1" dirty="0">
                <a:latin typeface="Times New Roman" panose="02020603050405020304" pitchFamily="18" charset="0"/>
                <a:cs typeface="Times New Roman" panose="02020603050405020304" pitchFamily="18" charset="0"/>
              </a:rPr>
              <a:t>, press-</a:t>
            </a:r>
            <a:r>
              <a:rPr lang="en-US" sz="2800" i="1" dirty="0" err="1">
                <a:latin typeface="Times New Roman" panose="02020603050405020304" pitchFamily="18" charset="0"/>
                <a:cs typeface="Times New Roman" panose="02020603050405020304" pitchFamily="18" charset="0"/>
              </a:rPr>
              <a:t>qolip</a:t>
            </a:r>
            <a:r>
              <a:rPr lang="en-US" sz="2800" i="1" dirty="0">
                <a:latin typeface="Times New Roman" panose="02020603050405020304" pitchFamily="18" charset="0"/>
                <a:cs typeface="Times New Roman" panose="02020603050405020304" pitchFamily="18" charset="0"/>
              </a:rPr>
              <a:t>, shisha </a:t>
            </a:r>
            <a:r>
              <a:rPr lang="en-US" sz="2800" i="1" dirty="0" err="1">
                <a:latin typeface="Times New Roman" panose="02020603050405020304" pitchFamily="18" charset="0"/>
                <a:cs typeface="Times New Roman" panose="02020603050405020304" pitchFamily="18" charset="0"/>
              </a:rPr>
              <a:t>plastinka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voronka</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qattik</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qotishma</a:t>
            </a:r>
            <a:r>
              <a:rPr lang="en-US" sz="2800" i="1" dirty="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parafin</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kauchuk</a:t>
            </a:r>
            <a:r>
              <a:rPr lang="en-US" sz="2800" i="1" dirty="0">
                <a:latin typeface="Times New Roman" panose="02020603050405020304" pitchFamily="18" charset="0"/>
                <a:cs typeface="Times New Roman" panose="02020603050405020304" pitchFamily="18" charset="0"/>
              </a:rPr>
              <a:t>, </a:t>
            </a:r>
            <a:r>
              <a:rPr lang="en-US" sz="2800" i="1" dirty="0" err="1">
                <a:latin typeface="Times New Roman" panose="02020603050405020304" pitchFamily="18" charset="0"/>
                <a:cs typeface="Times New Roman" panose="02020603050405020304" pitchFamily="18" charset="0"/>
              </a:rPr>
              <a:t>quruq</a:t>
            </a:r>
            <a:r>
              <a:rPr lang="en-US" sz="2800" i="1" dirty="0">
                <a:latin typeface="Times New Roman" panose="02020603050405020304" pitchFamily="18" charset="0"/>
                <a:cs typeface="Times New Roman" panose="02020603050405020304" pitchFamily="18" charset="0"/>
              </a:rPr>
              <a:t> </a:t>
            </a:r>
            <a:r>
              <a:rPr lang="en-US" sz="2800" i="1" dirty="0" err="1" smtClean="0">
                <a:latin typeface="Times New Roman" panose="02020603050405020304" pitchFamily="18" charset="0"/>
                <a:cs typeface="Times New Roman" panose="02020603050405020304" pitchFamily="18" charset="0"/>
              </a:rPr>
              <a:t>kukun</a:t>
            </a:r>
            <a:r>
              <a:rPr lang="en-US" sz="2800" i="1" dirty="0" smtClean="0"/>
              <a:t>,</a:t>
            </a:r>
            <a:r>
              <a:rPr lang="en-US" sz="2000" dirty="0">
                <a:latin typeface="Times New Roman" panose="02020603050405020304" pitchFamily="18" charset="0"/>
                <a:cs typeface="Times New Roman" panose="02020603050405020304" pitchFamily="18" charset="0"/>
              </a:rPr>
              <a:t> </a:t>
            </a:r>
            <a:r>
              <a:rPr lang="en-US" i="1" dirty="0" err="1">
                <a:latin typeface="Times New Roman" panose="02020603050405020304" pitchFamily="18" charset="0"/>
                <a:cs typeface="Times New Roman" panose="02020603050405020304" pitchFamily="18" charset="0"/>
              </a:rPr>
              <a:t>metall</a:t>
            </a:r>
            <a:r>
              <a:rPr lang="en-US" i="1" dirty="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gidrid</a:t>
            </a:r>
            <a:r>
              <a:rPr lang="en-US" i="1" dirty="0" smtClean="0">
                <a:latin typeface="Times New Roman" panose="02020603050405020304" pitchFamily="18" charset="0"/>
                <a:cs typeface="Times New Roman" panose="02020603050405020304" pitchFamily="18" charset="0"/>
              </a:rPr>
              <a:t>,</a:t>
            </a:r>
            <a:r>
              <a:rPr lang="en-US" i="1" dirty="0">
                <a:latin typeface="Times New Roman" panose="02020603050405020304" pitchFamily="18" charset="0"/>
                <a:cs typeface="Times New Roman" panose="02020603050405020304" pitchFamily="18" charset="0"/>
              </a:rPr>
              <a:t> </a:t>
            </a:r>
            <a:r>
              <a:rPr lang="en-US" i="1" dirty="0" err="1" smtClean="0">
                <a:latin typeface="Times New Roman" panose="02020603050405020304" pitchFamily="18" charset="0"/>
                <a:cs typeface="Times New Roman" panose="02020603050405020304" pitchFamily="18" charset="0"/>
              </a:rPr>
              <a:t>nixrom</a:t>
            </a:r>
            <a:r>
              <a:rPr lang="en-US" i="1" dirty="0" smtClean="0">
                <a:latin typeface="Times New Roman" panose="02020603050405020304" pitchFamily="18" charset="0"/>
                <a:cs typeface="Times New Roman" panose="02020603050405020304" pitchFamily="18" charset="0"/>
              </a:rPr>
              <a:t>.</a:t>
            </a:r>
            <a:endParaRPr lang="en-US" i="1" dirty="0">
              <a:solidFill>
                <a:schemeClr val="tx1"/>
              </a:solidFill>
              <a:latin typeface="Times New Roman" pitchFamily="18" charset="0"/>
              <a:cs typeface="Times New Roman" pitchFamily="18" charset="0"/>
            </a:endParaRPr>
          </a:p>
          <a:p>
            <a:pPr algn="ctr">
              <a:lnSpc>
                <a:spcPct val="150000"/>
              </a:lnSpc>
            </a:pPr>
            <a:r>
              <a:rPr lang="en-US" b="1" dirty="0">
                <a:latin typeface="Times New Roman" panose="02020603050405020304" pitchFamily="18" charset="0"/>
                <a:cs typeface="Times New Roman" panose="02020603050405020304" pitchFamily="18" charset="0"/>
              </a:rPr>
              <a:t>2.1. </a:t>
            </a:r>
            <a:r>
              <a:rPr lang="en-US" b="1" dirty="0" err="1">
                <a:latin typeface="Times New Roman" panose="02020603050405020304" pitchFamily="18" charset="0"/>
                <a:cs typeface="Times New Roman" panose="02020603050405020304" pitchFamily="18" charset="0"/>
              </a:rPr>
              <a:t>Kukunlarni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ishlab</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chiqarish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usullari</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metallurgiyasining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xisoblanadi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Kukuninig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strukturasi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mavzularda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aynan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bevosita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Xozirgi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paytgacha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rivojlanib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ravishda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mustaqil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yo’nalishiga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indent="452438" algn="just">
              <a:lnSpc>
                <a:spcPct val="150000"/>
              </a:lnSpc>
              <a:spcBef>
                <a:spcPts val="0"/>
              </a:spcBef>
            </a:pPr>
            <a:endParaRPr lang="ru-RU" dirty="0">
              <a:solidFill>
                <a:schemeClr val="tx1"/>
              </a:solidFill>
              <a:latin typeface="Times New Roman" pitchFamily="18" charset="0"/>
              <a:cs typeface="Times New Roman" pitchFamily="18" charset="0"/>
            </a:endParaRPr>
          </a:p>
        </p:txBody>
      </p:sp>
      <p:sp>
        <p:nvSpPr>
          <p:cNvPr id="5" name="Заголовок 1"/>
          <p:cNvSpPr txBox="1">
            <a:spLocks/>
          </p:cNvSpPr>
          <p:nvPr/>
        </p:nvSpPr>
        <p:spPr>
          <a:xfrm>
            <a:off x="2082512" y="395081"/>
            <a:ext cx="7651797" cy="428264"/>
          </a:xfrm>
          <a:prstGeom prst="rect">
            <a:avLst/>
          </a:prstGeom>
        </p:spPr>
        <p:txBody>
          <a:bodyPr vert="horz" lIns="91440" tIns="45720" rIns="91440" bIns="45720" rtlCol="0" anchor="b">
            <a:noAutofit/>
          </a:bodyPr>
          <a:lstStyle>
            <a:lvl1pPr algn="ctr" defTabSz="914400" rtl="0" eaLnBrk="1" latinLnBrk="0" hangingPunct="1">
              <a:lnSpc>
                <a:spcPct val="90000"/>
              </a:lnSpc>
              <a:spcBef>
                <a:spcPct val="0"/>
              </a:spcBef>
              <a:buNone/>
              <a:defRPr sz="6000" kern="1200">
                <a:solidFill>
                  <a:schemeClr val="tx1"/>
                </a:solidFill>
                <a:latin typeface="+mj-lt"/>
                <a:ea typeface="+mj-ea"/>
                <a:cs typeface="+mj-cs"/>
              </a:defRPr>
            </a:lvl1pPr>
          </a:lstStyle>
          <a:p>
            <a:endParaRPr lang="ru-RU" sz="2500" dirty="0"/>
          </a:p>
        </p:txBody>
      </p:sp>
    </p:spTree>
    <p:extLst>
      <p:ext uri="{BB962C8B-B14F-4D97-AF65-F5344CB8AC3E}">
        <p14:creationId xmlns:p14="http://schemas.microsoft.com/office/powerpoint/2010/main" val="3655562798"/>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545690"/>
            <a:ext cx="10972800" cy="5778910"/>
          </a:xfrm>
        </p:spPr>
        <p:txBody>
          <a:bodyPr/>
          <a:lstStyle/>
          <a:p>
            <a:pPr>
              <a:lnSpc>
                <a:spcPct val="150000"/>
              </a:lnSpc>
            </a:pPr>
            <a:r>
              <a:rPr lang="en-US" dirty="0" err="1">
                <a:latin typeface="Times New Roman" panose="02020603050405020304" pitchFamily="18" charset="0"/>
                <a:cs typeface="Times New Roman" panose="02020603050405020304" pitchFamily="18" charset="0"/>
              </a:rPr>
              <a:t>Sanoatda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fizika-ximiyaviy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tarqaldi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Xozirda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qismini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dastlabki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uglerod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tiklanib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olinadi</a:t>
            </a:r>
            <a:r>
              <a:rPr lang="en-US" dirty="0" smtClean="0">
                <a:latin typeface="Times New Roman" panose="02020603050405020304" pitchFamily="18" charset="0"/>
                <a:cs typeface="Times New Roman" panose="02020603050405020304" pitchFamily="18" charset="0"/>
              </a:rPr>
              <a:t>[1]</a:t>
            </a:r>
            <a:endParaRPr lang="ru-RU" dirty="0" smtClean="0">
              <a:latin typeface="Times New Roman" panose="02020603050405020304" pitchFamily="18" charset="0"/>
              <a:cs typeface="Times New Roman" panose="02020603050405020304" pitchFamily="18" charset="0"/>
            </a:endParaRPr>
          </a:p>
          <a:p>
            <a:pPr>
              <a:lnSpc>
                <a:spcPct val="150000"/>
              </a:lnSpc>
            </a:pPr>
            <a:r>
              <a:rPr lang="en-US" dirty="0" err="1">
                <a:latin typeface="Times New Roman" panose="02020603050405020304" pitchFamily="18" charset="0"/>
                <a:cs typeface="Times New Roman" panose="02020603050405020304" pitchFamily="18" charset="0"/>
              </a:rPr>
              <a:t>Qayta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tiklovchi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gorizontal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pechlarning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uzunligi</a:t>
            </a:r>
            <a:r>
              <a:rPr lang="en-US" dirty="0">
                <a:latin typeface="Times New Roman" panose="02020603050405020304" pitchFamily="18" charset="0"/>
                <a:cs typeface="Times New Roman" panose="02020603050405020304" pitchFamily="18" charset="0"/>
              </a:rPr>
              <a:t> 125, 150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200m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uzun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dastlabki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idishlarda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platformasida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ichida</a:t>
            </a:r>
            <a:r>
              <a:rPr lang="en-US" dirty="0">
                <a:latin typeface="Times New Roman" panose="02020603050405020304" pitchFamily="18" charset="0"/>
                <a:cs typeface="Times New Roman" panose="02020603050405020304" pitchFamily="18" charset="0"/>
              </a:rPr>
              <a:t> 1,5-2m/</a:t>
            </a:r>
            <a:r>
              <a:rPr lang="en-US" dirty="0" err="1">
                <a:latin typeface="Times New Roman" panose="02020603050405020304" pitchFamily="18" charset="0"/>
                <a:cs typeface="Times New Roman" panose="02020603050405020304" pitchFamily="18" charset="0"/>
              </a:rPr>
              <a:t>soat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tezlikda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harakatlanib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o’tadi</a:t>
            </a:r>
            <a:r>
              <a:rPr lang="en-US" dirty="0" smtClean="0">
                <a:latin typeface="Times New Roman" panose="02020603050405020304" pitchFamily="18" charset="0"/>
                <a:cs typeface="Times New Roman" panose="02020603050405020304" pitchFamily="18" charset="0"/>
              </a:rPr>
              <a:t>.</a:t>
            </a:r>
            <a:r>
              <a:rPr lang="en-US" dirty="0">
                <a:latin typeface="Times New Roman" panose="02020603050405020304" pitchFamily="18" charset="0"/>
                <a:cs typeface="Times New Roman" panose="02020603050405020304" pitchFamily="18" charset="0"/>
              </a:rPr>
              <a:t> </a:t>
            </a:r>
            <a:endParaRPr lang="ru-RU" dirty="0" smtClean="0">
              <a:latin typeface="Times New Roman" panose="02020603050405020304" pitchFamily="18" charset="0"/>
              <a:cs typeface="Times New Roman" panose="02020603050405020304" pitchFamily="18" charset="0"/>
            </a:endParaRPr>
          </a:p>
          <a:p>
            <a:pPr>
              <a:lnSpc>
                <a:spcPct val="150000"/>
              </a:lnSpc>
            </a:pPr>
            <a:r>
              <a:rPr lang="en-US" dirty="0" err="1" smtClean="0">
                <a:latin typeface="Times New Roman" panose="02020603050405020304" pitchFamily="18" charset="0"/>
                <a:cs typeface="Times New Roman" panose="02020603050405020304" pitchFamily="18" charset="0"/>
              </a:rPr>
              <a:t>Qattiq</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lampalar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hamma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zavodlarda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volframni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oksididan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tiklab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uchastka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mavjud</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nSpc>
                <a:spcPct val="150000"/>
              </a:lnSpc>
            </a:pPr>
            <a:endParaRPr lang="ru-RU" dirty="0"/>
          </a:p>
        </p:txBody>
      </p:sp>
    </p:spTree>
    <p:extLst>
      <p:ext uri="{BB962C8B-B14F-4D97-AF65-F5344CB8AC3E}">
        <p14:creationId xmlns:p14="http://schemas.microsoft.com/office/powerpoint/2010/main" val="4289963012"/>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Подзаголовок 2"/>
          <p:cNvSpPr>
            <a:spLocks noGrp="1"/>
          </p:cNvSpPr>
          <p:nvPr>
            <p:ph type="subTitle" idx="1"/>
          </p:nvPr>
        </p:nvSpPr>
        <p:spPr>
          <a:xfrm>
            <a:off x="760756" y="532262"/>
            <a:ext cx="10776030" cy="6045520"/>
          </a:xfrm>
        </p:spPr>
        <p:txBody>
          <a:bodyPr>
            <a:noAutofit/>
          </a:bodyPr>
          <a:lstStyle/>
          <a:p>
            <a:pPr algn="just">
              <a:lnSpc>
                <a:spcPct val="150000"/>
              </a:lnSpc>
            </a:pPr>
            <a:r>
              <a:rPr lang="en-US" sz="1800" b="1" dirty="0" smtClean="0">
                <a:solidFill>
                  <a:srgbClr val="002060"/>
                </a:solidFill>
                <a:latin typeface="Times New Roman" panose="02020603050405020304" pitchFamily="18" charset="0"/>
                <a:ea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Molibden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kobaltni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nikel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ko’rinishda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vodorod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uglerod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koks</a:t>
            </a:r>
            <a:r>
              <a:rPr lang="en-US" dirty="0">
                <a:latin typeface="Times New Roman" panose="02020603050405020304" pitchFamily="18" charset="0"/>
                <a:cs typeface="Times New Roman" panose="02020603050405020304" pitchFamily="18" charset="0"/>
              </a:rPr>
              <a:t>)</a:t>
            </a:r>
            <a:r>
              <a:rPr lang="en-US" dirty="0" err="1">
                <a:latin typeface="Times New Roman" panose="02020603050405020304" pitchFamily="18" charset="0"/>
                <a:cs typeface="Times New Roman" panose="02020603050405020304" pitchFamily="18" charset="0"/>
              </a:rPr>
              <a:t>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tiklovchi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qo’llaniladi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err="1">
                <a:latin typeface="Times New Roman" panose="02020603050405020304" pitchFamily="18" charset="0"/>
                <a:cs typeface="Times New Roman" panose="02020603050405020304" pitchFamily="18" charset="0"/>
              </a:rPr>
              <a:t>Elektrolitik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qo’llab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mazmuni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quyidagicha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suv</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birikmaning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eritilganini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tarqatishdan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iboratdir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doimiy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ionlarini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katodga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ajratib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to’lqin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manbai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xarakatlantiruvchi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vazifasini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bajarib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nasos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elektronlarni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qutibdan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ikkinchisiga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uzatib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r>
              <a:rPr lang="en-US" sz="1800" b="1" dirty="0" smtClean="0">
                <a:solidFill>
                  <a:srgbClr val="002060"/>
                </a:solidFill>
                <a:latin typeface="Times New Roman" panose="02020603050405020304" pitchFamily="18" charset="0"/>
                <a:ea typeface="Times New Roman" panose="02020603050405020304" pitchFamily="18" charset="0"/>
              </a:rPr>
              <a:t>	</a:t>
            </a:r>
          </a:p>
          <a:p>
            <a:pPr algn="l"/>
            <a:endParaRPr lang="en-US" sz="1800" b="1" dirty="0">
              <a:solidFill>
                <a:srgbClr val="002060"/>
              </a:solidFill>
              <a:latin typeface="Times New Roman" panose="02020603050405020304" pitchFamily="18" charset="0"/>
            </a:endParaRPr>
          </a:p>
          <a:p>
            <a:pPr>
              <a:lnSpc>
                <a:spcPct val="120000"/>
              </a:lnSpc>
            </a:pPr>
            <a:endParaRPr lang="en-US" sz="1800" b="1" dirty="0">
              <a:solidFill>
                <a:srgbClr val="002060"/>
              </a:solidFill>
              <a:latin typeface="Times New Roman" panose="02020603050405020304" pitchFamily="18" charset="0"/>
            </a:endParaRPr>
          </a:p>
          <a:p>
            <a:pPr>
              <a:lnSpc>
                <a:spcPct val="120000"/>
              </a:lnSpc>
            </a:pPr>
            <a:endParaRPr lang="en-US" sz="1800" b="1" dirty="0">
              <a:solidFill>
                <a:srgbClr val="002060"/>
              </a:solidFill>
              <a:latin typeface="Times New Roman" panose="02020603050405020304" pitchFamily="18" charset="0"/>
            </a:endParaRPr>
          </a:p>
          <a:p>
            <a:pPr>
              <a:lnSpc>
                <a:spcPct val="120000"/>
              </a:lnSpc>
            </a:pPr>
            <a:endParaRPr lang="en-US" sz="1800" b="1" dirty="0">
              <a:solidFill>
                <a:srgbClr val="002060"/>
              </a:solidFill>
              <a:latin typeface="Times New Roman" panose="02020603050405020304" pitchFamily="18" charset="0"/>
            </a:endParaRPr>
          </a:p>
          <a:p>
            <a:pPr>
              <a:lnSpc>
                <a:spcPct val="120000"/>
              </a:lnSpc>
            </a:pPr>
            <a:endParaRPr lang="en-US" sz="1800" b="1" dirty="0">
              <a:solidFill>
                <a:srgbClr val="002060"/>
              </a:solidFill>
              <a:latin typeface="Times New Roman" panose="02020603050405020304" pitchFamily="18" charset="0"/>
            </a:endParaRPr>
          </a:p>
          <a:p>
            <a:pPr>
              <a:lnSpc>
                <a:spcPct val="120000"/>
              </a:lnSpc>
            </a:pPr>
            <a:endParaRPr lang="en-US" sz="1800" b="1" dirty="0">
              <a:solidFill>
                <a:srgbClr val="002060"/>
              </a:solidFill>
              <a:latin typeface="Times New Roman" panose="02020603050405020304" pitchFamily="18" charset="0"/>
            </a:endParaRPr>
          </a:p>
          <a:p>
            <a:pPr algn="just">
              <a:lnSpc>
                <a:spcPct val="120000"/>
              </a:lnSpc>
            </a:pPr>
            <a:r>
              <a:rPr lang="ru-RU" sz="1800" dirty="0" smtClean="0">
                <a:solidFill>
                  <a:srgbClr val="002060"/>
                </a:solidFill>
                <a:latin typeface="Times New Roman" panose="02020603050405020304" pitchFamily="18" charset="0"/>
              </a:rPr>
              <a:t>                </a:t>
            </a:r>
            <a:endParaRPr lang="en-US" sz="1800" dirty="0" smtClean="0">
              <a:solidFill>
                <a:srgbClr val="002060"/>
              </a:solidFill>
              <a:latin typeface="Times New Roman" panose="02020603050405020304" pitchFamily="18" charset="0"/>
            </a:endParaRPr>
          </a:p>
        </p:txBody>
      </p:sp>
    </p:spTree>
    <p:extLst>
      <p:ext uri="{BB962C8B-B14F-4D97-AF65-F5344CB8AC3E}">
        <p14:creationId xmlns:p14="http://schemas.microsoft.com/office/powerpoint/2010/main" val="426742396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682225" y="354842"/>
            <a:ext cx="10809189" cy="6387152"/>
          </a:xfrm>
        </p:spPr>
        <p:txBody>
          <a:bodyPr>
            <a:noAutofit/>
          </a:bodyPr>
          <a:lstStyle/>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solidFill>
                  <a:schemeClr val="tx1"/>
                </a:solidFill>
                <a:latin typeface="Times New Roman" panose="02020603050405020304" pitchFamily="18" charset="0"/>
                <a:cs typeface="Times New Roman" panose="02020603050405020304" pitchFamily="18" charset="0"/>
              </a:rPr>
              <a:t>Elektroliz</a:t>
            </a:r>
            <a:r>
              <a:rPr lang="en-US" sz="2600" dirty="0" smtClean="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sharoitiga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qarab</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katodda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xar</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xil</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cho’kmalar</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xosil</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bo’ladi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zich</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qatlam</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tortuvchi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yumoq</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yoki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titilgan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chukma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ko’rinishda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bo’lishi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mumkin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Oldingi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ikki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turdagi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chukmani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maydalab</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kukun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olinadi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titilgan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chukma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esa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tayyor</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kukun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xolda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smtClean="0">
                <a:solidFill>
                  <a:schemeClr val="tx1"/>
                </a:solidFill>
                <a:latin typeface="Times New Roman" panose="02020603050405020304" pitchFamily="18" charset="0"/>
                <a:cs typeface="Times New Roman" panose="02020603050405020304" pitchFamily="18" charset="0"/>
              </a:rPr>
              <a:t>bo’ladi</a:t>
            </a:r>
            <a:r>
              <a:rPr lang="en-US" sz="2600" dirty="0">
                <a:solidFill>
                  <a:schemeClr val="tx1"/>
                </a:solidFill>
                <a:latin typeface="Times New Roman" panose="02020603050405020304" pitchFamily="18" charset="0"/>
                <a:cs typeface="Times New Roman" panose="02020603050405020304" pitchFamily="18" charset="0"/>
              </a:rPr>
              <a:t>,</a:t>
            </a:r>
            <a:r>
              <a:rPr lang="en-US" sz="2600" dirty="0" smtClean="0">
                <a:solidFill>
                  <a:schemeClr val="tx1"/>
                </a:solidFill>
                <a:latin typeface="Times New Roman" panose="02020603050405020304" pitchFamily="18" charset="0"/>
                <a:cs typeface="Times New Roman" panose="02020603050405020304" pitchFamily="18" charset="0"/>
              </a:rPr>
              <a:t> </a:t>
            </a:r>
            <a:r>
              <a:rPr lang="en-US" sz="2600" dirty="0" err="1" smtClean="0">
                <a:solidFill>
                  <a:schemeClr val="tx1"/>
                </a:solidFill>
                <a:latin typeface="Times New Roman" panose="02020603050405020304" pitchFamily="18" charset="0"/>
                <a:cs typeface="Times New Roman" panose="02020603050405020304" pitchFamily="18" charset="0"/>
              </a:rPr>
              <a:t>Eritilgan</a:t>
            </a:r>
            <a:r>
              <a:rPr lang="en-US" sz="2600" dirty="0" smtClean="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tuzni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masalan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tantal</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yoki</a:t>
            </a:r>
            <a:r>
              <a:rPr lang="en-US" sz="2600" dirty="0">
                <a:solidFill>
                  <a:schemeClr val="tx1"/>
                </a:solidFill>
                <a:latin typeface="Times New Roman" panose="02020603050405020304" pitchFamily="18" charset="0"/>
                <a:cs typeface="Times New Roman" panose="02020603050405020304" pitchFamily="18" charset="0"/>
              </a:rPr>
              <a:t> titan </a:t>
            </a:r>
            <a:r>
              <a:rPr lang="en-US" sz="2600" dirty="0" err="1">
                <a:solidFill>
                  <a:schemeClr val="tx1"/>
                </a:solidFill>
                <a:latin typeface="Times New Roman" panose="02020603050405020304" pitchFamily="18" charset="0"/>
                <a:cs typeface="Times New Roman" panose="02020603050405020304" pitchFamily="18" charset="0"/>
              </a:rPr>
              <a:t>poroshogini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olishda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elektroliz</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qilishda</a:t>
            </a:r>
            <a:r>
              <a:rPr lang="en-US" sz="2600" dirty="0">
                <a:solidFill>
                  <a:schemeClr val="tx1"/>
                </a:solidFill>
                <a:latin typeface="Times New Roman" panose="02020603050405020304" pitchFamily="18" charset="0"/>
                <a:cs typeface="Times New Roman" panose="02020603050405020304" pitchFamily="18" charset="0"/>
              </a:rPr>
              <a:t> 700-900℃ </a:t>
            </a:r>
            <a:r>
              <a:rPr lang="en-US" sz="2600" dirty="0" err="1">
                <a:solidFill>
                  <a:schemeClr val="tx1"/>
                </a:solidFill>
                <a:latin typeface="Times New Roman" panose="02020603050405020304" pitchFamily="18" charset="0"/>
                <a:cs typeface="Times New Roman" panose="02020603050405020304" pitchFamily="18" charset="0"/>
              </a:rPr>
              <a:t>temperatura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zarur</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bo’ladi</a:t>
            </a:r>
            <a:r>
              <a:rPr lang="en-US" sz="2600" dirty="0">
                <a:solidFill>
                  <a:schemeClr val="tx1"/>
                </a:solidFill>
                <a:latin typeface="Times New Roman" panose="02020603050405020304" pitchFamily="18" charset="0"/>
                <a:cs typeface="Times New Roman" panose="02020603050405020304" pitchFamily="18" charset="0"/>
              </a:rPr>
              <a:t>, Yana </a:t>
            </a:r>
            <a:r>
              <a:rPr lang="en-US" sz="2600" dirty="0" err="1">
                <a:solidFill>
                  <a:schemeClr val="tx1"/>
                </a:solidFill>
                <a:latin typeface="Times New Roman" panose="02020603050405020304" pitchFamily="18" charset="0"/>
                <a:cs typeface="Times New Roman" panose="02020603050405020304" pitchFamily="18" charset="0"/>
              </a:rPr>
              <a:t>konstruktsiyasi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jixatidan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elektrolizator</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murakkab</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germetik</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qilib</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ishlangan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Kukunni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fizik-ximiyaviy</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usulda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olish</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uchun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temir</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kobalt</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nikel</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volfram</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moliyuden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kabi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metallarni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engil</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uchuvchi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karbidlar</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ajratib</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olindi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Yuqorida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ko’rsatilgan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metallarni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uglerod</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monooksidi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bilan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qo’shilgani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kukun</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ko’rinishida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engil</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dissotsiatsiyalanadi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ajraladi</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Bunda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mos</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ravishda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metall</a:t>
            </a:r>
            <a:r>
              <a:rPr lang="en-US" sz="2600" dirty="0">
                <a:solidFill>
                  <a:schemeClr val="tx1"/>
                </a:solidFill>
                <a:latin typeface="Times New Roman" panose="02020603050405020304" pitchFamily="18" charset="0"/>
                <a:cs typeface="Times New Roman" panose="02020603050405020304" pitchFamily="18" charset="0"/>
              </a:rPr>
              <a:t> </a:t>
            </a:r>
            <a:r>
              <a:rPr lang="en-US" sz="2600" smtClean="0">
                <a:solidFill>
                  <a:schemeClr val="tx1"/>
                </a:solidFill>
                <a:latin typeface="Times New Roman" panose="02020603050405020304" pitchFamily="18" charset="0"/>
                <a:cs typeface="Times New Roman" panose="02020603050405020304" pitchFamily="18" charset="0"/>
              </a:rPr>
              <a:t>kukuni</a:t>
            </a:r>
            <a:r>
              <a:rPr lang="en-US" sz="2600" dirty="0" smtClean="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va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monooksid</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a:solidFill>
                  <a:schemeClr val="tx1"/>
                </a:solidFill>
                <a:latin typeface="Times New Roman" panose="02020603050405020304" pitchFamily="18" charset="0"/>
                <a:cs typeface="Times New Roman" panose="02020603050405020304" pitchFamily="18" charset="0"/>
              </a:rPr>
              <a:t>uglerodiga</a:t>
            </a:r>
            <a:r>
              <a:rPr lang="en-US" sz="2600" dirty="0">
                <a:solidFill>
                  <a:schemeClr val="tx1"/>
                </a:solidFill>
                <a:latin typeface="Times New Roman" panose="02020603050405020304" pitchFamily="18" charset="0"/>
                <a:cs typeface="Times New Roman" panose="02020603050405020304" pitchFamily="18" charset="0"/>
              </a:rPr>
              <a:t> </a:t>
            </a:r>
            <a:r>
              <a:rPr lang="en-US" sz="2600" dirty="0" err="1" smtClean="0">
                <a:solidFill>
                  <a:schemeClr val="tx1"/>
                </a:solidFill>
                <a:latin typeface="Times New Roman" panose="02020603050405020304" pitchFamily="18" charset="0"/>
                <a:cs typeface="Times New Roman" panose="02020603050405020304" pitchFamily="18" charset="0"/>
              </a:rPr>
              <a:t>bo’linadi</a:t>
            </a:r>
            <a:r>
              <a:rPr lang="en-US" sz="2600" dirty="0" smtClean="0">
                <a:solidFill>
                  <a:schemeClr val="tx1"/>
                </a:solidFill>
                <a:latin typeface="Times New Roman" panose="02020603050405020304" pitchFamily="18" charset="0"/>
                <a:cs typeface="Times New Roman" panose="02020603050405020304" pitchFamily="18" charset="0"/>
              </a:rPr>
              <a:t>. </a:t>
            </a:r>
            <a:endParaRPr lang="en-US" sz="2600" b="1" dirty="0">
              <a:solidFill>
                <a:schemeClr val="tx1"/>
              </a:solidFill>
              <a:latin typeface="Times New Roman" panose="02020603050405020304" pitchFamily="18" charset="0"/>
              <a:ea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4083030908"/>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98090" y="781664"/>
            <a:ext cx="10972800" cy="5616677"/>
          </a:xfrm>
        </p:spPr>
        <p:txBody>
          <a:bodyPr/>
          <a:lstStyle/>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Mexanik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qattiq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a:t>
            </a:r>
            <a:r>
              <a:rPr lang="ru-RU" dirty="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usulni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kremniy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surma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marganets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feroqotishmalar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alyuminiyni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magniy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sz="2800" dirty="0"/>
              <a:t>. </a:t>
            </a:r>
            <a:r>
              <a:rPr lang="en-US" dirty="0" err="1">
                <a:latin typeface="Times New Roman" panose="02020603050405020304" pitchFamily="18" charset="0"/>
                <a:cs typeface="Times New Roman" panose="02020603050405020304" pitchFamily="18" charset="0"/>
              </a:rPr>
              <a:t>Maydalashda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kuchlar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ko’shiladi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ezuvchi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yirik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zarbiy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mayda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olishda</a:t>
            </a:r>
            <a:r>
              <a:rPr lang="en-US" dirty="0" smtClean="0">
                <a:latin typeface="Times New Roman" panose="02020603050405020304" pitchFamily="18" charset="0"/>
                <a:cs typeface="Times New Roman" panose="02020603050405020304" pitchFamily="18" charset="0"/>
              </a:rPr>
              <a:t>).</a:t>
            </a:r>
          </a:p>
          <a:p>
            <a:pPr marL="0" indent="0">
              <a:lnSpc>
                <a:spcPct val="150000"/>
              </a:lnSpc>
              <a:buNone/>
            </a:pP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latin typeface="Times New Roman" panose="02020603050405020304" pitchFamily="18" charset="0"/>
                <a:ea typeface="Calibri" panose="020F0502020204030204" pitchFamily="34" charset="0"/>
                <a:cs typeface="Times New Roman" panose="02020603050405020304" pitchFamily="18" charset="0"/>
              </a:rPr>
              <a:t>Mexanik</a:t>
            </a:r>
            <a:r>
              <a:rPr lang="en-US" dirty="0" smtClean="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kukun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xozirgi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vaqtda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suyuq</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metallni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purkab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olish</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keng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qo’llanilmoqda</a:t>
            </a:r>
            <a:r>
              <a:rPr lang="en-US" dirty="0">
                <a:latin typeface="Times New Roman" panose="02020603050405020304" pitchFamily="18" charset="0"/>
                <a:ea typeface="Calibri" panose="020F0502020204030204" pitchFamily="34" charset="0"/>
                <a:cs typeface="Times New Roman" panose="02020603050405020304" pitchFamily="18" charset="0"/>
              </a:rPr>
              <a:t>. Bu </a:t>
            </a:r>
            <a:r>
              <a:rPr lang="en-US" dirty="0" err="1">
                <a:latin typeface="Times New Roman" panose="02020603050405020304" pitchFamily="18" charset="0"/>
                <a:ea typeface="Calibri" panose="020F0502020204030204" pitchFamily="34" charset="0"/>
                <a:cs typeface="Times New Roman" panose="02020603050405020304" pitchFamily="18" charset="0"/>
              </a:rPr>
              <a:t>eng</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sodda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va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arzon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bo’lib</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purkalgan</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suyuqlikni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yuqori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bosimli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gaz</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suyuqlik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yordamida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yoki</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Mexanik</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a:latin typeface="Times New Roman" panose="02020603050405020304" pitchFamily="18" charset="0"/>
                <a:ea typeface="Calibri" panose="020F0502020204030204" pitchFamily="34" charset="0"/>
                <a:cs typeface="Times New Roman" panose="02020603050405020304" pitchFamily="18" charset="0"/>
              </a:rPr>
              <a:t>usulda</a:t>
            </a:r>
            <a:r>
              <a:rPr lang="en-US" dirty="0">
                <a:latin typeface="Times New Roman" panose="02020603050405020304" pitchFamily="18" charset="0"/>
                <a:ea typeface="Calibri" panose="020F0502020204030204" pitchFamily="34" charset="0"/>
                <a:cs typeface="Times New Roman" panose="02020603050405020304" pitchFamily="18" charset="0"/>
              </a:rPr>
              <a:t> </a:t>
            </a:r>
            <a:r>
              <a:rPr lang="en-US" dirty="0" err="1" smtClean="0">
                <a:latin typeface="Times New Roman" panose="02020603050405020304" pitchFamily="18" charset="0"/>
                <a:ea typeface="Calibri" panose="020F0502020204030204" pitchFamily="34" charset="0"/>
                <a:cs typeface="Times New Roman" panose="02020603050405020304" pitchFamily="18" charset="0"/>
              </a:rPr>
              <a:t>maydalanadi</a:t>
            </a:r>
            <a:r>
              <a:rPr lang="en-US" dirty="0" smtClean="0">
                <a:latin typeface="Times New Roman" panose="02020603050405020304" pitchFamily="18" charset="0"/>
                <a:ea typeface="Calibri" panose="020F0502020204030204" pitchFamily="34" charset="0"/>
                <a:cs typeface="Times New Roman" panose="02020603050405020304" pitchFamily="18" charset="0"/>
              </a:rPr>
              <a:t>.</a:t>
            </a:r>
            <a:endParaRPr lang="ru-RU" dirty="0"/>
          </a:p>
        </p:txBody>
      </p:sp>
    </p:spTree>
    <p:extLst>
      <p:ext uri="{BB962C8B-B14F-4D97-AF65-F5344CB8AC3E}">
        <p14:creationId xmlns:p14="http://schemas.microsoft.com/office/powerpoint/2010/main" val="12240793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Прямоугольник 3"/>
          <p:cNvSpPr/>
          <p:nvPr/>
        </p:nvSpPr>
        <p:spPr>
          <a:xfrm>
            <a:off x="605166" y="857427"/>
            <a:ext cx="10880203" cy="400110"/>
          </a:xfrm>
          <a:prstGeom prst="rect">
            <a:avLst/>
          </a:prstGeom>
        </p:spPr>
        <p:txBody>
          <a:bodyPr wrap="square">
            <a:spAutoFit/>
          </a:bodyPr>
          <a:lstStyle/>
          <a:p>
            <a:r>
              <a:rPr lang="en-US" sz="2000" b="1" dirty="0" smtClean="0">
                <a:latin typeface="Times New Roman" pitchFamily="18" charset="0"/>
                <a:cs typeface="Times New Roman" pitchFamily="18" charset="0"/>
              </a:rPr>
              <a:t>	</a:t>
            </a:r>
            <a:r>
              <a:rPr lang="en-US" sz="2000" dirty="0">
                <a:latin typeface="Times New Roman" pitchFamily="18" charset="0"/>
                <a:cs typeface="Times New Roman" pitchFamily="18" charset="0"/>
              </a:rPr>
              <a:t>	</a:t>
            </a:r>
            <a:endParaRPr lang="ru-RU" sz="2000" dirty="0">
              <a:effectLst/>
              <a:latin typeface="Times New Roman" panose="02020603050405020304" pitchFamily="18" charset="0"/>
              <a:ea typeface="Calibri" panose="020F0502020204030204" pitchFamily="34" charset="0"/>
              <a:cs typeface="Times New Roman" panose="02020603050405020304" pitchFamily="18" charset="0"/>
            </a:endParaRPr>
          </a:p>
        </p:txBody>
      </p:sp>
      <p:sp>
        <p:nvSpPr>
          <p:cNvPr id="3" name="Прямоугольник 2"/>
          <p:cNvSpPr/>
          <p:nvPr/>
        </p:nvSpPr>
        <p:spPr>
          <a:xfrm>
            <a:off x="605164" y="453572"/>
            <a:ext cx="10763419" cy="6093976"/>
          </a:xfrm>
          <a:prstGeom prst="rect">
            <a:avLst/>
          </a:prstGeom>
        </p:spPr>
        <p:txBody>
          <a:bodyPr wrap="square">
            <a:spAutoFit/>
          </a:bodyPr>
          <a:lstStyle/>
          <a:p>
            <a:pPr marL="179705" indent="462280" algn="just">
              <a:lnSpc>
                <a:spcPct val="150000"/>
              </a:lnSpc>
              <a:spcAft>
                <a:spcPts val="0"/>
              </a:spcAft>
            </a:pP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Eng</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yaxshisi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gaz</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oqimida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sochib</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yuborishdir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Bunda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erituvchi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pechka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vannasidan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suyuqlik</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beruvchi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forsunkali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qurilma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pechka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temperaturasi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metall</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va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qotishmalar</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uchun</a:t>
            </a:r>
            <a:r>
              <a:rPr lang="en-US" sz="2600" dirty="0">
                <a:latin typeface="Times New Roman" panose="02020603050405020304" pitchFamily="18" charset="0"/>
                <a:ea typeface="Calibri" panose="020F0502020204030204" pitchFamily="34" charset="0"/>
                <a:cs typeface="Times New Roman" panose="02020603050405020304" pitchFamily="18" charset="0"/>
              </a:rPr>
              <a:t> 700℃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bo’ladi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yoki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oraliq</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qizdiruvchili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qurilmadan</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bunda</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metall</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suyuqligi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oqimini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uni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erish</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temperaturasidan</a:t>
            </a:r>
            <a:r>
              <a:rPr lang="en-US" sz="2600" dirty="0">
                <a:latin typeface="Times New Roman" panose="02020603050405020304" pitchFamily="18" charset="0"/>
                <a:ea typeface="Calibri" panose="020F0502020204030204" pitchFamily="34" charset="0"/>
                <a:cs typeface="Times New Roman" panose="02020603050405020304" pitchFamily="18" charset="0"/>
              </a:rPr>
              <a:t> 150-200℃ </a:t>
            </a:r>
            <a:r>
              <a:rPr lang="en-US" sz="2600" dirty="0" err="1">
                <a:latin typeface="Times New Roman" panose="02020603050405020304" pitchFamily="18" charset="0"/>
                <a:ea typeface="Calibri" panose="020F0502020204030204" pitchFamily="34" charset="0"/>
                <a:cs typeface="Times New Roman" panose="02020603050405020304" pitchFamily="18" charset="0"/>
              </a:rPr>
              <a:t>ortiq</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ushlab</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latin typeface="Times New Roman" panose="02020603050405020304" pitchFamily="18" charset="0"/>
                <a:ea typeface="Calibri" panose="020F0502020204030204" pitchFamily="34" charset="0"/>
                <a:cs typeface="Times New Roman" panose="02020603050405020304" pitchFamily="18" charset="0"/>
              </a:rPr>
              <a:t>turadi</a:t>
            </a:r>
            <a:r>
              <a:rPr lang="en-US" sz="2600" dirty="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foydalaniladi.Erkin</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oqib</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tushayogan</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metall</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suyuqligini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burchak</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ostida</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(5-10℃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dan</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90℃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gacha</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beriladi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va</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uni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o’qi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bo’ylab</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yoki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o’qiga</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qaratib</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gaz</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oqimi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beriladi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Gaz</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oqimini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tezligi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100m/s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dan</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kam</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bo’lmasligi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va</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butun</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metall</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oqimini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egallashi</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latin typeface="Times New Roman" panose="02020603050405020304" pitchFamily="18" charset="0"/>
                <a:ea typeface="Calibri" panose="020F0502020204030204" pitchFamily="34" charset="0"/>
                <a:cs typeface="Times New Roman" panose="02020603050405020304" pitchFamily="18" charset="0"/>
              </a:rPr>
              <a:t>kerak</a:t>
            </a:r>
            <a:r>
              <a:rPr lang="en-US" sz="2600" dirty="0" smtClean="0">
                <a:latin typeface="Times New Roman" panose="02020603050405020304" pitchFamily="18" charset="0"/>
                <a:ea typeface="Calibri" panose="020F0502020204030204" pitchFamily="34" charset="0"/>
                <a:cs typeface="Times New Roman" panose="02020603050405020304" pitchFamily="18" charset="0"/>
              </a:rPr>
              <a:t>.</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p>
          <a:p>
            <a:pPr marL="179705" indent="462280" algn="just">
              <a:lnSpc>
                <a:spcPct val="150000"/>
              </a:lnSpc>
            </a:pPr>
            <a:r>
              <a:rPr lang="en-US" sz="2600" dirty="0" err="1" smtClean="0">
                <a:latin typeface="Times New Roman" panose="02020603050405020304" pitchFamily="18" charset="0"/>
                <a:cs typeface="Times New Roman" panose="02020603050405020304" pitchFamily="18" charset="0"/>
              </a:rPr>
              <a:t>Kukunlarni</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chiqarish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usullari</a:t>
            </a:r>
            <a:r>
              <a:rPr lang="en-US" sz="2600" dirty="0">
                <a:latin typeface="Times New Roman" panose="02020603050405020304" pitchFamily="18" charset="0"/>
                <a:cs typeface="Times New Roman" panose="02020603050405020304" pitchFamily="18" charset="0"/>
              </a:rPr>
              <a:t> </a:t>
            </a:r>
            <a:r>
              <a:rPr lang="en-US" sz="2600" dirty="0" smtClean="0">
                <a:latin typeface="Times New Roman" panose="02020603050405020304" pitchFamily="18" charset="0"/>
                <a:cs typeface="Times New Roman" panose="02020603050405020304" pitchFamily="18" charset="0"/>
              </a:rPr>
              <a:t>1- </a:t>
            </a:r>
            <a:r>
              <a:rPr lang="en-US" sz="2600" dirty="0" err="1">
                <a:latin typeface="Times New Roman" panose="02020603050405020304" pitchFamily="18" charset="0"/>
                <a:cs typeface="Times New Roman" panose="02020603050405020304" pitchFamily="18" charset="0"/>
              </a:rPr>
              <a:t>rasmda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keltirilgan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sxemadan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ko’rish</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mumkin</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920682845"/>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 name="Прямоугольник 13"/>
          <p:cNvSpPr/>
          <p:nvPr/>
        </p:nvSpPr>
        <p:spPr>
          <a:xfrm>
            <a:off x="373389" y="422432"/>
            <a:ext cx="10820400" cy="400110"/>
          </a:xfrm>
          <a:prstGeom prst="rect">
            <a:avLst/>
          </a:prstGeom>
        </p:spPr>
        <p:txBody>
          <a:bodyPr wrap="square">
            <a:spAutoFit/>
          </a:bodyPr>
          <a:lstStyle/>
          <a:p>
            <a:pPr indent="539750" algn="just"/>
            <a:r>
              <a:rPr lang="en-US" sz="2000" b="1" dirty="0" smtClean="0">
                <a:latin typeface="Times New Roman" panose="02020603050405020304" pitchFamily="18" charset="0"/>
                <a:cs typeface="Times New Roman" panose="02020603050405020304" pitchFamily="18" charset="0"/>
              </a:rPr>
              <a:t>	</a:t>
            </a:r>
            <a:endParaRPr lang="en-US" sz="2000" dirty="0">
              <a:latin typeface="Times New Roman" pitchFamily="18" charset="0"/>
              <a:cs typeface="Times New Roman" pitchFamily="18" charset="0"/>
            </a:endParaRPr>
          </a:p>
        </p:txBody>
      </p:sp>
      <p:sp>
        <p:nvSpPr>
          <p:cNvPr id="9" name="Прямоугольник 8"/>
          <p:cNvSpPr/>
          <p:nvPr/>
        </p:nvSpPr>
        <p:spPr>
          <a:xfrm>
            <a:off x="2022151" y="670065"/>
            <a:ext cx="7692771" cy="71053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Metall</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qotishmalarning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kukunlarini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ishlab</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chiqaris</a:t>
            </a:r>
            <a:r>
              <a:rPr lang="en-US" sz="2600" dirty="0" err="1" smtClean="0"/>
              <a:t>h</a:t>
            </a:r>
            <a:r>
              <a:rPr lang="en-US" sz="2600" dirty="0" smtClean="0"/>
              <a:t> </a:t>
            </a:r>
            <a:endParaRPr lang="ru-RU" sz="2600" dirty="0"/>
          </a:p>
        </p:txBody>
      </p:sp>
      <p:sp>
        <p:nvSpPr>
          <p:cNvPr id="21" name="Прямоугольник 20"/>
          <p:cNvSpPr/>
          <p:nvPr/>
        </p:nvSpPr>
        <p:spPr>
          <a:xfrm>
            <a:off x="873457" y="1683640"/>
            <a:ext cx="3480176" cy="88712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Mexanik</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usullarda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kukun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ishlab</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chiqarish</a:t>
            </a:r>
            <a:endParaRPr lang="ru-RU" sz="2600" dirty="0">
              <a:latin typeface="Times New Roman" panose="02020603050405020304" pitchFamily="18" charset="0"/>
              <a:cs typeface="Times New Roman" panose="02020603050405020304" pitchFamily="18" charset="0"/>
            </a:endParaRPr>
          </a:p>
        </p:txBody>
      </p:sp>
      <p:sp>
        <p:nvSpPr>
          <p:cNvPr id="22" name="Прямоугольник 21"/>
          <p:cNvSpPr/>
          <p:nvPr/>
        </p:nvSpPr>
        <p:spPr>
          <a:xfrm>
            <a:off x="4572000" y="1450021"/>
            <a:ext cx="2906973" cy="1189759"/>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Kimyoviy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usullarda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kukun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ishlab</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chiqarish</a:t>
            </a:r>
            <a:endParaRPr lang="ru-RU" sz="2600" dirty="0">
              <a:latin typeface="Times New Roman" panose="02020603050405020304" pitchFamily="18" charset="0"/>
              <a:cs typeface="Times New Roman" panose="02020603050405020304" pitchFamily="18" charset="0"/>
            </a:endParaRPr>
          </a:p>
        </p:txBody>
      </p:sp>
      <p:sp>
        <p:nvSpPr>
          <p:cNvPr id="23" name="Прямоугольник 22"/>
          <p:cNvSpPr/>
          <p:nvPr/>
        </p:nvSpPr>
        <p:spPr>
          <a:xfrm>
            <a:off x="7697340" y="1580737"/>
            <a:ext cx="3220869" cy="103125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Fizikaviy</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usullarda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kukun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ishlab</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chiqarish</a:t>
            </a:r>
            <a:endParaRPr lang="ru-RU" sz="2600" dirty="0">
              <a:latin typeface="Times New Roman" panose="02020603050405020304" pitchFamily="18" charset="0"/>
              <a:cs typeface="Times New Roman" panose="02020603050405020304" pitchFamily="18" charset="0"/>
            </a:endParaRPr>
          </a:p>
        </p:txBody>
      </p:sp>
      <p:sp>
        <p:nvSpPr>
          <p:cNvPr id="29" name="Прямоугольник 28"/>
          <p:cNvSpPr/>
          <p:nvPr/>
        </p:nvSpPr>
        <p:spPr>
          <a:xfrm>
            <a:off x="873457" y="2954295"/>
            <a:ext cx="3480176" cy="686966"/>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Sharli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tegirmonlarda</a:t>
            </a:r>
            <a:endParaRPr lang="ru-RU" sz="2600" dirty="0">
              <a:latin typeface="Times New Roman" panose="02020603050405020304" pitchFamily="18" charset="0"/>
              <a:cs typeface="Times New Roman" panose="02020603050405020304" pitchFamily="18" charset="0"/>
            </a:endParaRPr>
          </a:p>
        </p:txBody>
      </p:sp>
      <p:sp>
        <p:nvSpPr>
          <p:cNvPr id="30" name="Прямоугольник 29"/>
          <p:cNvSpPr/>
          <p:nvPr/>
        </p:nvSpPr>
        <p:spPr>
          <a:xfrm>
            <a:off x="873458" y="4068522"/>
            <a:ext cx="3480176" cy="86306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To’zg’itgich</a:t>
            </a:r>
            <a:endParaRPr lang="ru-RU" sz="2600" dirty="0">
              <a:latin typeface="Times New Roman" panose="02020603050405020304" pitchFamily="18" charset="0"/>
              <a:cs typeface="Times New Roman" panose="02020603050405020304" pitchFamily="18" charset="0"/>
            </a:endParaRPr>
          </a:p>
        </p:txBody>
      </p:sp>
      <p:sp>
        <p:nvSpPr>
          <p:cNvPr id="31" name="Прямоугольник 30"/>
          <p:cNvSpPr/>
          <p:nvPr/>
        </p:nvSpPr>
        <p:spPr>
          <a:xfrm>
            <a:off x="4572001" y="2709204"/>
            <a:ext cx="2906972" cy="2454186"/>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Metall</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oksidlari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yoki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tuzlarini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gazsimon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qaytargichlar</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yordamida</a:t>
            </a:r>
            <a:r>
              <a:rPr lang="en-US" sz="2600" dirty="0" smtClean="0">
                <a:latin typeface="Times New Roman" panose="02020603050405020304" pitchFamily="18" charset="0"/>
                <a:cs typeface="Times New Roman" panose="02020603050405020304" pitchFamily="18" charset="0"/>
              </a:rPr>
              <a:t> (</a:t>
            </a:r>
            <a:r>
              <a:rPr lang="en-US" sz="2600" dirty="0">
                <a:latin typeface="Times New Roman" panose="02020603050405020304" pitchFamily="18" charset="0"/>
                <a:cs typeface="Times New Roman" panose="02020603050405020304" pitchFamily="18" charset="0"/>
              </a:rPr>
              <a:t>H</a:t>
            </a:r>
            <a:r>
              <a:rPr lang="en-US" sz="2600" baseline="-25000" dirty="0">
                <a:latin typeface="Times New Roman" panose="02020603050405020304" pitchFamily="18" charset="0"/>
                <a:cs typeface="Times New Roman" panose="02020603050405020304" pitchFamily="18" charset="0"/>
              </a:rPr>
              <a:t>2 </a:t>
            </a:r>
            <a:r>
              <a:rPr lang="en-US" sz="2600" dirty="0">
                <a:latin typeface="Times New Roman" panose="02020603050405020304" pitchFamily="18" charset="0"/>
                <a:cs typeface="Times New Roman" panose="02020603050405020304" pitchFamily="18" charset="0"/>
              </a:rPr>
              <a:t>; CO</a:t>
            </a:r>
            <a:r>
              <a:rPr lang="en-US" dirty="0"/>
              <a:t>)</a:t>
            </a:r>
            <a:r>
              <a:rPr lang="en-US" dirty="0" smtClean="0"/>
              <a:t>     </a:t>
            </a:r>
            <a:endParaRPr lang="ru-RU" dirty="0"/>
          </a:p>
        </p:txBody>
      </p:sp>
      <p:sp>
        <p:nvSpPr>
          <p:cNvPr id="32" name="Прямоугольник 31"/>
          <p:cNvSpPr/>
          <p:nvPr/>
        </p:nvSpPr>
        <p:spPr>
          <a:xfrm>
            <a:off x="7697340" y="2924527"/>
            <a:ext cx="3312255" cy="114399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Metall</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qotishmalarni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eritib</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sepish</a:t>
            </a:r>
            <a:endParaRPr lang="ru-RU" sz="2600" dirty="0">
              <a:latin typeface="Times New Roman" panose="02020603050405020304" pitchFamily="18" charset="0"/>
              <a:cs typeface="Times New Roman" panose="02020603050405020304" pitchFamily="18" charset="0"/>
            </a:endParaRPr>
          </a:p>
        </p:txBody>
      </p:sp>
      <p:sp>
        <p:nvSpPr>
          <p:cNvPr id="33" name="Прямоугольник 32"/>
          <p:cNvSpPr/>
          <p:nvPr/>
        </p:nvSpPr>
        <p:spPr>
          <a:xfrm>
            <a:off x="4572000" y="5286638"/>
            <a:ext cx="2865044" cy="904130"/>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endParaRPr lang="en-US" dirty="0" smtClean="0"/>
          </a:p>
          <a:p>
            <a:pPr algn="ctr"/>
            <a:r>
              <a:rPr lang="en-US" sz="2600" dirty="0" err="1" smtClean="0">
                <a:latin typeface="Times New Roman" panose="02020603050405020304" pitchFamily="18" charset="0"/>
                <a:cs typeface="Times New Roman" panose="02020603050405020304" pitchFamily="18" charset="0"/>
              </a:rPr>
              <a:t>Qattiq</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qaytargichlar</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yordamida</a:t>
            </a:r>
            <a:r>
              <a:rPr lang="en-US" sz="2600" dirty="0" smtClean="0">
                <a:latin typeface="Times New Roman" panose="02020603050405020304" pitchFamily="18" charset="0"/>
                <a:cs typeface="Times New Roman" panose="02020603050405020304" pitchFamily="18" charset="0"/>
              </a:rPr>
              <a:t> </a:t>
            </a:r>
          </a:p>
          <a:p>
            <a:pPr algn="ctr"/>
            <a:endParaRPr lang="ru-RU" dirty="0"/>
          </a:p>
        </p:txBody>
      </p:sp>
      <p:sp>
        <p:nvSpPr>
          <p:cNvPr id="34" name="Прямоугольник 33"/>
          <p:cNvSpPr/>
          <p:nvPr/>
        </p:nvSpPr>
        <p:spPr>
          <a:xfrm>
            <a:off x="7670047" y="4401319"/>
            <a:ext cx="3523742" cy="927942"/>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Metall</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qotishmalarni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elektroliz</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qilish</a:t>
            </a:r>
            <a:endParaRPr lang="ru-RU" sz="2600" dirty="0">
              <a:latin typeface="Times New Roman" panose="02020603050405020304" pitchFamily="18" charset="0"/>
              <a:cs typeface="Times New Roman" panose="02020603050405020304" pitchFamily="18" charset="0"/>
            </a:endParaRPr>
          </a:p>
        </p:txBody>
      </p:sp>
      <p:sp>
        <p:nvSpPr>
          <p:cNvPr id="40" name="Прямоугольник 39"/>
          <p:cNvSpPr/>
          <p:nvPr/>
        </p:nvSpPr>
        <p:spPr>
          <a:xfrm>
            <a:off x="1678673" y="6190768"/>
            <a:ext cx="8379726" cy="492443"/>
          </a:xfrm>
          <a:prstGeom prst="rect">
            <a:avLst/>
          </a:prstGeom>
        </p:spPr>
        <p:txBody>
          <a:bodyPr wrap="square">
            <a:spAutoFit/>
          </a:bodyPr>
          <a:lstStyle/>
          <a:p>
            <a:pPr algn="ctr">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1-rasm.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chiqarish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usullari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Tree>
    <p:extLst>
      <p:ext uri="{BB962C8B-B14F-4D97-AF65-F5344CB8AC3E}">
        <p14:creationId xmlns:p14="http://schemas.microsoft.com/office/powerpoint/2010/main" val="1023094607"/>
      </p:ext>
    </p:extLst>
  </p:cSld>
  <p:clrMapOvr>
    <a:masterClrMapping/>
  </p:clrMapOvr>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1203186" y="608732"/>
            <a:ext cx="8875965" cy="715101"/>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Kukunlar</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texnologik</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xossalariga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ko’ra</a:t>
            </a:r>
            <a:endParaRPr lang="ru-RU" sz="2600" dirty="0">
              <a:latin typeface="Times New Roman" panose="02020603050405020304" pitchFamily="18" charset="0"/>
              <a:cs typeface="Times New Roman" panose="02020603050405020304" pitchFamily="18" charset="0"/>
            </a:endParaRPr>
          </a:p>
        </p:txBody>
      </p:sp>
      <p:sp>
        <p:nvSpPr>
          <p:cNvPr id="6" name="Прямоугольник 5"/>
          <p:cNvSpPr/>
          <p:nvPr/>
        </p:nvSpPr>
        <p:spPr>
          <a:xfrm>
            <a:off x="1203186" y="1444726"/>
            <a:ext cx="2961564" cy="114495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Kukunning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xajm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massasiga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ko’ra</a:t>
            </a:r>
            <a:endParaRPr lang="ru-RU" sz="2600" dirty="0">
              <a:latin typeface="Times New Roman" panose="02020603050405020304" pitchFamily="18" charset="0"/>
              <a:cs typeface="Times New Roman" panose="02020603050405020304" pitchFamily="18" charset="0"/>
            </a:endParaRPr>
          </a:p>
        </p:txBody>
      </p:sp>
      <p:sp>
        <p:nvSpPr>
          <p:cNvPr id="7" name="Прямоугольник 6"/>
          <p:cNvSpPr/>
          <p:nvPr/>
        </p:nvSpPr>
        <p:spPr>
          <a:xfrm>
            <a:off x="1125073" y="2832073"/>
            <a:ext cx="2975211" cy="2410023"/>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Kukun</a:t>
            </a:r>
            <a:r>
              <a:rPr lang="en-US" sz="2600" dirty="0" smtClean="0">
                <a:latin typeface="Times New Roman" panose="02020603050405020304" pitchFamily="18" charset="0"/>
                <a:cs typeface="Times New Roman" panose="02020603050405020304" pitchFamily="18" charset="0"/>
              </a:rPr>
              <a:t> 100 sm</a:t>
            </a:r>
            <a:r>
              <a:rPr lang="en-US" sz="2600" baseline="30000" dirty="0" smtClean="0">
                <a:latin typeface="Times New Roman" panose="02020603050405020304" pitchFamily="18" charset="0"/>
                <a:cs typeface="Times New Roman" panose="02020603050405020304" pitchFamily="18" charset="0"/>
              </a:rPr>
              <a:t>3</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idishga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solingandagi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hajmi</a:t>
            </a:r>
            <a:r>
              <a:rPr lang="en-US" sz="2600" dirty="0" smtClean="0">
                <a:latin typeface="Times New Roman" panose="02020603050405020304" pitchFamily="18" charset="0"/>
                <a:cs typeface="Times New Roman" panose="02020603050405020304" pitchFamily="18" charset="0"/>
              </a:rPr>
              <a:t> (sm</a:t>
            </a:r>
            <a:r>
              <a:rPr lang="en-US" sz="2600" baseline="30000" dirty="0" smtClean="0">
                <a:latin typeface="Times New Roman" panose="02020603050405020304" pitchFamily="18" charset="0"/>
                <a:cs typeface="Times New Roman" panose="02020603050405020304" pitchFamily="18" charset="0"/>
              </a:rPr>
              <a:t>3</a:t>
            </a:r>
            <a:r>
              <a:rPr lang="en-US" sz="2600" dirty="0" smtClean="0">
                <a:latin typeface="Times New Roman" panose="02020603050405020304" pitchFamily="18" charset="0"/>
                <a:cs typeface="Times New Roman" panose="02020603050405020304" pitchFamily="18" charset="0"/>
              </a:rPr>
              <a:t>/gr)</a:t>
            </a:r>
            <a:endParaRPr lang="ru-RU" sz="2600" dirty="0">
              <a:latin typeface="Times New Roman" panose="02020603050405020304" pitchFamily="18" charset="0"/>
              <a:cs typeface="Times New Roman" panose="02020603050405020304" pitchFamily="18" charset="0"/>
            </a:endParaRPr>
          </a:p>
        </p:txBody>
      </p:sp>
      <p:sp>
        <p:nvSpPr>
          <p:cNvPr id="8" name="Прямоугольник 7"/>
          <p:cNvSpPr/>
          <p:nvPr/>
        </p:nvSpPr>
        <p:spPr>
          <a:xfrm>
            <a:off x="4261447" y="1444726"/>
            <a:ext cx="2255251" cy="1144955"/>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Kukunning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oquvchanligiga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ko’ra</a:t>
            </a:r>
            <a:endParaRPr lang="ru-RU" sz="2600" dirty="0">
              <a:latin typeface="Times New Roman" panose="02020603050405020304" pitchFamily="18" charset="0"/>
              <a:cs typeface="Times New Roman" panose="02020603050405020304" pitchFamily="18" charset="0"/>
            </a:endParaRPr>
          </a:p>
        </p:txBody>
      </p:sp>
      <p:sp>
        <p:nvSpPr>
          <p:cNvPr id="9" name="Прямоугольник 8"/>
          <p:cNvSpPr/>
          <p:nvPr/>
        </p:nvSpPr>
        <p:spPr>
          <a:xfrm>
            <a:off x="4229826" y="2832072"/>
            <a:ext cx="2254028" cy="241002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smtClean="0">
                <a:latin typeface="Times New Roman" panose="02020603050405020304" pitchFamily="18" charset="0"/>
                <a:cs typeface="Times New Roman" panose="02020603050405020304" pitchFamily="18" charset="0"/>
              </a:rPr>
              <a:t>100 gr </a:t>
            </a:r>
            <a:r>
              <a:rPr lang="en-US" sz="2600" dirty="0" err="1" smtClean="0">
                <a:latin typeface="Times New Roman" panose="02020603050405020304" pitchFamily="18" charset="0"/>
                <a:cs typeface="Times New Roman" panose="02020603050405020304" pitchFamily="18" charset="0"/>
              </a:rPr>
              <a:t>kukunning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ma’lum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vaqt</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davomida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oqib</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o’tish</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tezligi</a:t>
            </a:r>
            <a:r>
              <a:rPr lang="en-US" sz="2600" dirty="0" smtClean="0">
                <a:latin typeface="Times New Roman" panose="02020603050405020304" pitchFamily="18" charset="0"/>
                <a:cs typeface="Times New Roman" panose="02020603050405020304" pitchFamily="18" charset="0"/>
              </a:rPr>
              <a:t>(gr/</a:t>
            </a:r>
            <a:r>
              <a:rPr lang="en-US" sz="2600" dirty="0" err="1" smtClean="0">
                <a:latin typeface="Times New Roman" panose="02020603050405020304" pitchFamily="18" charset="0"/>
                <a:cs typeface="Times New Roman" panose="02020603050405020304" pitchFamily="18" charset="0"/>
              </a:rPr>
              <a:t>sek</a:t>
            </a:r>
            <a:r>
              <a:rPr lang="en-US" dirty="0" smtClean="0"/>
              <a:t>) </a:t>
            </a:r>
            <a:endParaRPr lang="ru-RU" dirty="0"/>
          </a:p>
        </p:txBody>
      </p:sp>
      <p:sp>
        <p:nvSpPr>
          <p:cNvPr id="10" name="Прямоугольник 9"/>
          <p:cNvSpPr/>
          <p:nvPr/>
        </p:nvSpPr>
        <p:spPr>
          <a:xfrm>
            <a:off x="6613395" y="1444725"/>
            <a:ext cx="3465757" cy="1144956"/>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Kukunning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shakllanishiga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ko’ra</a:t>
            </a:r>
            <a:endParaRPr lang="ru-RU" sz="2600" dirty="0">
              <a:latin typeface="Times New Roman" panose="02020603050405020304" pitchFamily="18" charset="0"/>
              <a:cs typeface="Times New Roman" panose="02020603050405020304" pitchFamily="18" charset="0"/>
            </a:endParaRPr>
          </a:p>
        </p:txBody>
      </p:sp>
      <p:sp>
        <p:nvSpPr>
          <p:cNvPr id="11" name="Прямоугольник 10"/>
          <p:cNvSpPr/>
          <p:nvPr/>
        </p:nvSpPr>
        <p:spPr>
          <a:xfrm>
            <a:off x="6613394" y="2858837"/>
            <a:ext cx="3465757" cy="2410024"/>
          </a:xfrm>
          <a:prstGeom prst="rect">
            <a:avLst/>
          </a:prstGeom>
        </p:spPr>
        <p:style>
          <a:lnRef idx="1">
            <a:schemeClr val="accent2"/>
          </a:lnRef>
          <a:fillRef idx="2">
            <a:schemeClr val="accent2"/>
          </a:fillRef>
          <a:effectRef idx="1">
            <a:schemeClr val="accent2"/>
          </a:effectRef>
          <a:fontRef idx="minor">
            <a:schemeClr val="dk1"/>
          </a:fontRef>
        </p:style>
        <p:txBody>
          <a:bodyPr rtlCol="0" anchor="ctr"/>
          <a:lstStyle/>
          <a:p>
            <a:pPr algn="ctr"/>
            <a:r>
              <a:rPr lang="en-US" sz="2600" dirty="0" err="1" smtClean="0">
                <a:latin typeface="Times New Roman" panose="02020603050405020304" pitchFamily="18" charset="0"/>
                <a:cs typeface="Times New Roman" panose="02020603050405020304" pitchFamily="18" charset="0"/>
              </a:rPr>
              <a:t>Kukunlarni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zichlantirishda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bosim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miqdori</a:t>
            </a:r>
            <a:r>
              <a:rPr lang="en-US" sz="2600" dirty="0" smtClean="0">
                <a:latin typeface="Times New Roman" panose="02020603050405020304" pitchFamily="18" charset="0"/>
                <a:cs typeface="Times New Roman" panose="02020603050405020304" pitchFamily="18" charset="0"/>
              </a:rPr>
              <a:t>(%</a:t>
            </a:r>
            <a:r>
              <a:rPr lang="en-US" sz="2600" dirty="0" err="1" smtClean="0">
                <a:latin typeface="Times New Roman" panose="02020603050405020304" pitchFamily="18" charset="0"/>
                <a:cs typeface="Times New Roman" panose="02020603050405020304" pitchFamily="18" charset="0"/>
              </a:rPr>
              <a:t>MPa</a:t>
            </a:r>
            <a:r>
              <a:rPr lang="en-US" sz="2600" dirty="0" smtClean="0">
                <a:latin typeface="Times New Roman" panose="02020603050405020304" pitchFamily="18"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
        <p:nvSpPr>
          <p:cNvPr id="12" name="Прямоугольник 11"/>
          <p:cNvSpPr/>
          <p:nvPr/>
        </p:nvSpPr>
        <p:spPr>
          <a:xfrm>
            <a:off x="1125073" y="5538018"/>
            <a:ext cx="10137309" cy="892552"/>
          </a:xfrm>
          <a:prstGeom prst="rect">
            <a:avLst/>
          </a:prstGeom>
        </p:spPr>
        <p:txBody>
          <a:bodyPr wrap="square">
            <a:spAutoFit/>
          </a:bodyPr>
          <a:lstStyle/>
          <a:p>
            <a:pPr algn="ctr"/>
            <a:r>
              <a:rPr lang="en-US" sz="2600" dirty="0" smtClean="0">
                <a:solidFill>
                  <a:srgbClr val="000000"/>
                </a:solidFill>
                <a:latin typeface="Times New Roman" panose="02020603050405020304" pitchFamily="18" charset="0"/>
                <a:ea typeface="Calibri" panose="020F0502020204030204" pitchFamily="34" charset="0"/>
              </a:rPr>
              <a:t>2- </a:t>
            </a:r>
            <a:r>
              <a:rPr lang="en-US" sz="2600" dirty="0" err="1" smtClean="0">
                <a:solidFill>
                  <a:srgbClr val="000000"/>
                </a:solidFill>
                <a:latin typeface="Times New Roman" panose="02020603050405020304" pitchFamily="18" charset="0"/>
                <a:ea typeface="Calibri" panose="020F0502020204030204" pitchFamily="34" charset="0"/>
              </a:rPr>
              <a:t>rasm</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smtClean="0">
                <a:solidFill>
                  <a:srgbClr val="000000"/>
                </a:solidFill>
                <a:latin typeface="Times New Roman" panose="02020603050405020304" pitchFamily="18" charset="0"/>
                <a:ea typeface="Calibri" panose="020F0502020204030204" pitchFamily="34" charset="0"/>
              </a:rPr>
              <a:t>Kukun</a:t>
            </a:r>
            <a:r>
              <a:rPr lang="en-US" sz="2600" dirty="0" smtClean="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materiallarini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texnologik</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xossalarga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ko’ra</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guruxlanish</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sxemasi</a:t>
            </a:r>
            <a:endParaRPr lang="ru-RU" sz="2600" dirty="0"/>
          </a:p>
        </p:txBody>
      </p:sp>
    </p:spTree>
    <p:extLst>
      <p:ext uri="{BB962C8B-B14F-4D97-AF65-F5344CB8AC3E}">
        <p14:creationId xmlns:p14="http://schemas.microsoft.com/office/powerpoint/2010/main" val="645868439"/>
      </p:ext>
    </p:extLst>
  </p:cSld>
  <p:clrMapOvr>
    <a:masterClrMapping/>
  </p:clrMapOvr>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Объект 3"/>
          <p:cNvSpPr>
            <a:spLocks noGrp="1"/>
          </p:cNvSpPr>
          <p:nvPr>
            <p:ph idx="1"/>
          </p:nvPr>
        </p:nvSpPr>
        <p:spPr>
          <a:xfrm>
            <a:off x="855260" y="599767"/>
            <a:ext cx="10213075" cy="6093976"/>
          </a:xfrm>
          <a:prstGeom prst="rect">
            <a:avLst/>
          </a:prstGeom>
        </p:spPr>
        <p:txBody>
          <a:bodyPr wrap="square">
            <a:spAutoFit/>
          </a:bodyPr>
          <a:lstStyle/>
          <a:p>
            <a:pPr algn="just">
              <a:lnSpc>
                <a:spcPct val="150000"/>
              </a:lnSpc>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materiallarni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chiqarishga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tadbiq</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etishda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kimyoviy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fizikaviy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xossalaridan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tashkari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texnologik</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xossalari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bo’lib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u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buyumlar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chiqarishda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asosiy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xossalardan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xisoblanadi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materiallarning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texnologik</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xossalariga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ma‘lum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xajmda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ma‘lum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massaga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bo’lishligi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ma‘lum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diametrga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teshikdan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ma‘lum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vaqt</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davomida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aniq</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xajm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oqib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o’tishi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kerakligi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undan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turli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geometrik</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shakllar</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chiqarganda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shu</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shakllarni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press-</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qolipdani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chiqgandan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keyin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xam</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uzoq</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muddat</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saqlay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olishligi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kiradi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Ushbu</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xossalar</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kukunli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texnologiya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asosida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olingan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materiallarni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umrboqiyligini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ishlash</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sifatini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belgilashda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ham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asosiy</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o’rin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egallaydi</a:t>
            </a:r>
            <a:r>
              <a:rPr lang="en-US" sz="260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040521050"/>
      </p:ext>
    </p:extLst>
  </p:cSld>
  <p:clrMapOvr>
    <a:masterClrMapping/>
  </p:clrMapOvr>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 name="Прямоугольник 14"/>
          <p:cNvSpPr/>
          <p:nvPr/>
        </p:nvSpPr>
        <p:spPr>
          <a:xfrm>
            <a:off x="651203" y="307300"/>
            <a:ext cx="10306134" cy="6093976"/>
          </a:xfrm>
          <a:prstGeom prst="rect">
            <a:avLst/>
          </a:prstGeom>
        </p:spPr>
        <p:txBody>
          <a:bodyPr wrap="square">
            <a:spAutoFit/>
          </a:bodyPr>
          <a:lstStyle/>
          <a:p>
            <a:pPr algn="ctr">
              <a:lnSpc>
                <a:spcPct val="150000"/>
              </a:lnSpc>
              <a:spcAft>
                <a:spcPts val="0"/>
              </a:spcAft>
            </a:pPr>
            <a:r>
              <a:rPr lang="en-US" sz="2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2.2. </a:t>
            </a:r>
            <a:r>
              <a:rPr lang="en-US" sz="26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materiallarning</a:t>
            </a:r>
            <a:r>
              <a:rPr lang="en-US" sz="2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xajmiy</a:t>
            </a:r>
            <a:r>
              <a:rPr lang="en-US" sz="2600"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massasi</a:t>
            </a:r>
            <a:endParaRPr lang="ru-RU" sz="2600" dirty="0">
              <a:latin typeface="Times New Roman" panose="02020603050405020304" pitchFamily="18" charset="0"/>
              <a:ea typeface="Calibri" panose="020F0502020204030204" pitchFamily="34" charset="0"/>
              <a:cs typeface="Times New Roman" panose="02020603050405020304" pitchFamily="18" charset="0"/>
            </a:endParaRPr>
          </a:p>
          <a:p>
            <a:pPr indent="449580" algn="just">
              <a:lnSpc>
                <a:spcPct val="150000"/>
              </a:lnSpc>
              <a:spcAft>
                <a:spcPts val="800"/>
              </a:spcAft>
            </a:pP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materiallarning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o’ziga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xoss</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xossalardan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biri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ularning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xajmiy</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massasi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bo’lib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berilgan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xajmga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qancha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massaga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ega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joylashadi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degan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tushunchani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beradi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Bunda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aniq</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berilgan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xajmi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100 sm</a:t>
            </a:r>
            <a:r>
              <a:rPr lang="en-US" sz="2600" baseline="300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bo’lib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unga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majburlanmasdan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u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to’lguncha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quyiladi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torozi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yordamida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massasi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o’lchab</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g. da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topiladi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3-rasmda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xajmi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bir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xil</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ammo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massasi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xil</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bo’lgan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kukunlarning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sxematik</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tasfiri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keltirilgan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Rasmdagi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ma‘lumotlarga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tayangan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xolda</a:t>
            </a:r>
            <a:r>
              <a:rPr lang="en-US" sz="2600" dirty="0">
                <a:latin typeface="Times New Roman" panose="02020603050405020304" pitchFamily="18" charset="0"/>
                <a:cs typeface="Times New Roman" panose="02020603050405020304" pitchFamily="18" charset="0"/>
              </a:rPr>
              <a:t> – </a:t>
            </a:r>
            <a:r>
              <a:rPr lang="en-US" sz="2600" dirty="0" err="1">
                <a:latin typeface="Times New Roman" panose="02020603050405020304" pitchFamily="18" charset="0"/>
                <a:cs typeface="Times New Roman" panose="02020603050405020304" pitchFamily="18" charset="0"/>
              </a:rPr>
              <a:t>berilgan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xajmiy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massalari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quyidagicha</a:t>
            </a:r>
            <a:r>
              <a:rPr lang="en-US" sz="2600" dirty="0">
                <a:latin typeface="Times New Roman" panose="02020603050405020304" pitchFamily="18" charset="0"/>
                <a:cs typeface="Times New Roman" panose="02020603050405020304" pitchFamily="18" charset="0"/>
              </a:rPr>
              <a:t> bo’ladi:1 – 100/300 = 0,33 sm</a:t>
            </a:r>
            <a:r>
              <a:rPr lang="en-US" sz="2600" baseline="30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/g, 2 – 100/200 = 0,5 sm</a:t>
            </a:r>
            <a:r>
              <a:rPr lang="en-US" sz="2600" baseline="30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/g, 3 – 100/100 = 1 sm</a:t>
            </a:r>
            <a:r>
              <a:rPr lang="en-US" sz="2600" baseline="30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/g.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995559716"/>
      </p:ext>
    </p:extLst>
  </p:cSld>
  <p:clrMapOvr>
    <a:masterClrMapping/>
  </p:clrMapOvr>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7150964" y="1750384"/>
            <a:ext cx="3602895" cy="1828642"/>
          </a:xfrm>
          <a:prstGeom prst="rect">
            <a:avLst/>
          </a:prstGeom>
        </p:spPr>
        <p:txBody>
          <a:bodyPr wrap="square">
            <a:spAutoFit/>
          </a:bodyPr>
          <a:lstStyle/>
          <a:p>
            <a:pPr algn="ctr">
              <a:lnSpc>
                <a:spcPct val="150000"/>
              </a:lnSpc>
            </a:pPr>
            <a:r>
              <a:rPr lang="en-US" sz="2600" dirty="0">
                <a:solidFill>
                  <a:srgbClr val="000000"/>
                </a:solidFill>
                <a:latin typeface="Times New Roman" panose="02020603050405020304" pitchFamily="18" charset="0"/>
                <a:ea typeface="Calibri" panose="020F0502020204030204" pitchFamily="34" charset="0"/>
              </a:rPr>
              <a:t>3- </a:t>
            </a:r>
            <a:r>
              <a:rPr lang="en-US" sz="2600" dirty="0" err="1">
                <a:solidFill>
                  <a:srgbClr val="000000"/>
                </a:solidFill>
                <a:latin typeface="Times New Roman" panose="02020603050405020304" pitchFamily="18" charset="0"/>
                <a:ea typeface="Calibri" panose="020F0502020204030204" pitchFamily="34" charset="0"/>
              </a:rPr>
              <a:t>rasm.Xajmi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bir</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xil</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massasi</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xar</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xil</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bo’lgan</a:t>
            </a:r>
            <a:r>
              <a:rPr lang="en-US" sz="2600" dirty="0">
                <a:solidFill>
                  <a:srgbClr val="000000"/>
                </a:solidFill>
                <a:latin typeface="Times New Roman" panose="02020603050405020304" pitchFamily="18" charset="0"/>
                <a:ea typeface="Calibri" panose="020F0502020204030204" pitchFamily="34" charset="0"/>
              </a:rPr>
              <a:t> </a:t>
            </a:r>
            <a:r>
              <a:rPr lang="en-US" sz="2600" dirty="0" err="1">
                <a:solidFill>
                  <a:srgbClr val="000000"/>
                </a:solidFill>
                <a:latin typeface="Times New Roman" panose="02020603050405020304" pitchFamily="18" charset="0"/>
                <a:ea typeface="Calibri" panose="020F0502020204030204" pitchFamily="34" charset="0"/>
              </a:rPr>
              <a:t>kukunlar</a:t>
            </a:r>
            <a:endParaRPr lang="ru-RU" sz="2600" dirty="0"/>
          </a:p>
        </p:txBody>
      </p:sp>
      <p:sp>
        <p:nvSpPr>
          <p:cNvPr id="6" name="Прямоугольник 5"/>
          <p:cNvSpPr/>
          <p:nvPr/>
        </p:nvSpPr>
        <p:spPr>
          <a:xfrm>
            <a:off x="875763" y="4536870"/>
            <a:ext cx="10328857" cy="1892826"/>
          </a:xfrm>
          <a:prstGeom prst="rect">
            <a:avLst/>
          </a:prstGeom>
        </p:spPr>
        <p:txBody>
          <a:bodyPr wrap="square">
            <a:spAutoFit/>
          </a:bodyPr>
          <a:lstStyle/>
          <a:p>
            <a:pPr>
              <a:lnSpc>
                <a:spcPct val="150000"/>
              </a:lnSpc>
            </a:pPr>
            <a:r>
              <a:rPr lang="en-US" sz="2600" dirty="0" err="1">
                <a:latin typeface="Times New Roman" panose="02020603050405020304" pitchFamily="18" charset="0"/>
                <a:cs typeface="Times New Roman" panose="02020603050405020304" pitchFamily="18" charset="0"/>
              </a:rPr>
              <a:t>Unga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teskari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tushuncha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kattalik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shu</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xajmdagi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egallangan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zichligi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bo’lib</a:t>
            </a:r>
            <a:r>
              <a:rPr lang="en-US" sz="2600" dirty="0">
                <a:latin typeface="Times New Roman" panose="02020603050405020304" pitchFamily="18" charset="0"/>
                <a:cs typeface="Times New Roman" panose="02020603050405020304" pitchFamily="18" charset="0"/>
              </a:rPr>
              <a:t> chiqadi:1 – 300/100 = 3 g/sm</a:t>
            </a:r>
            <a:r>
              <a:rPr lang="en-US" sz="2600" baseline="30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 2 – 200/100 = 2 g/sm</a:t>
            </a:r>
            <a:r>
              <a:rPr lang="en-US" sz="2600" baseline="30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 3 – 100/100 = 1 g/sm</a:t>
            </a:r>
            <a:r>
              <a:rPr lang="en-US" sz="2600" baseline="30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 </a:t>
            </a:r>
          </a:p>
        </p:txBody>
      </p:sp>
      <p:pic>
        <p:nvPicPr>
          <p:cNvPr id="3" name="Рисунок 2"/>
          <p:cNvPicPr>
            <a:picLocks noChangeAspect="1"/>
          </p:cNvPicPr>
          <p:nvPr/>
        </p:nvPicPr>
        <p:blipFill>
          <a:blip r:embed="rId2"/>
          <a:stretch>
            <a:fillRect/>
          </a:stretch>
        </p:blipFill>
        <p:spPr>
          <a:xfrm>
            <a:off x="1091821" y="600502"/>
            <a:ext cx="6168787" cy="3936368"/>
          </a:xfrm>
          <a:prstGeom prst="rect">
            <a:avLst/>
          </a:prstGeom>
        </p:spPr>
      </p:pic>
    </p:spTree>
    <p:extLst>
      <p:ext uri="{BB962C8B-B14F-4D97-AF65-F5344CB8AC3E}">
        <p14:creationId xmlns:p14="http://schemas.microsoft.com/office/powerpoint/2010/main" val="2251928232"/>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96721" y="424507"/>
            <a:ext cx="10972800" cy="6285386"/>
          </a:xfrm>
        </p:spPr>
        <p:txBody>
          <a:bodyPr>
            <a:normAutofit lnSpcReduction="10000"/>
          </a:bodyPr>
          <a:lstStyle/>
          <a:p>
            <a:pPr marL="0" indent="0" algn="ctr">
              <a:lnSpc>
                <a:spcPct val="150000"/>
              </a:lnSpc>
              <a:buNone/>
            </a:pPr>
            <a:r>
              <a:rPr lang="en-US" b="1"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2.3</a:t>
            </a:r>
            <a:r>
              <a:rPr lang="en-US"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b="1"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oquvchanligi</a:t>
            </a:r>
            <a:r>
              <a:rPr lang="en-US" b="1"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dirty="0">
              <a:latin typeface="Calibri" panose="020F0502020204030204" pitchFamily="34" charset="0"/>
              <a:ea typeface="Calibri" panose="020F0502020204030204" pitchFamily="34" charset="0"/>
              <a:cs typeface="Times New Roman" panose="02020603050405020304" pitchFamily="18" charset="0"/>
            </a:endParaRPr>
          </a:p>
          <a:p>
            <a:pPr marL="0" indent="0" algn="just">
              <a:lnSpc>
                <a:spcPct val="150000"/>
              </a:lnSpc>
              <a:buNone/>
            </a:pP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Kukunlarinig</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bu</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xossasi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asosan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kukun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materiallarini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ishlab</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chiqarish</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jarayonini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avtomatlashtirish</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uchun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zarur</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ko’rsatgich</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xisoblanadi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Yomon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oquvchanlikga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ega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bo’lgan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kukunlar</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ishlab</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chiqarish</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jarayoning</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unumdorligiga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va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ishlab</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chiqarilgan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detal</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sifatiga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katta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salbiy</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tasir</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ko’rsatadi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chunki</a:t>
            </a:r>
            <a:r>
              <a:rPr lang="en-US" dirty="0">
                <a:solidFill>
                  <a:srgbClr val="000000"/>
                </a:solidFill>
                <a:latin typeface="Times New Roman" panose="02020603050405020304" pitchFamily="18" charset="0"/>
                <a:ea typeface="Calibri" panose="020F0502020204030204" pitchFamily="34" charset="0"/>
              </a:rPr>
              <a:t> u press-</a:t>
            </a:r>
            <a:r>
              <a:rPr lang="en-US" dirty="0" err="1">
                <a:solidFill>
                  <a:srgbClr val="000000"/>
                </a:solidFill>
                <a:latin typeface="Times New Roman" panose="02020603050405020304" pitchFamily="18" charset="0"/>
                <a:ea typeface="Calibri" panose="020F0502020204030204" pitchFamily="34" charset="0"/>
              </a:rPr>
              <a:t>qolipni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bir</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tekis</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to’ldira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olmaydi</a:t>
            </a:r>
            <a:r>
              <a:rPr lang="en-US" dirty="0" smtClean="0">
                <a:solidFill>
                  <a:srgbClr val="000000"/>
                </a:solidFill>
                <a:latin typeface="Times New Roman" panose="02020603050405020304" pitchFamily="18" charset="0"/>
                <a:ea typeface="Calibri" panose="020F0502020204030204" pitchFamily="34" charset="0"/>
              </a:rPr>
              <a:t>.</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Kukun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materiallarini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oquvchanligi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standart</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talablarga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mos</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keluvchi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maxsus</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qurilma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yordamida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aniqlanadi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bunda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oquvchanlikni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izoxlavchi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kattalik</a:t>
            </a:r>
            <a:r>
              <a:rPr lang="en-US" dirty="0">
                <a:solidFill>
                  <a:srgbClr val="000000"/>
                </a:solidFill>
                <a:latin typeface="Times New Roman" panose="02020603050405020304" pitchFamily="18" charset="0"/>
                <a:ea typeface="Calibri" panose="020F0502020204030204" pitchFamily="34" charset="0"/>
              </a:rPr>
              <a:t> g/s </a:t>
            </a:r>
            <a:r>
              <a:rPr lang="en-US" dirty="0" err="1">
                <a:solidFill>
                  <a:srgbClr val="000000"/>
                </a:solidFill>
                <a:latin typeface="Times New Roman" panose="02020603050405020304" pitchFamily="18" charset="0"/>
                <a:ea typeface="Calibri" panose="020F0502020204030204" pitchFamily="34" charset="0"/>
              </a:rPr>
              <a:t>xisoblanadi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yaniy</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malum</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massaga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ega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bo’lgan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kukun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qancha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vaqt</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davomida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berilgan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teshikdan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oqib</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o’tgan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degan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tushunchani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beradi</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Bunda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asosan</a:t>
            </a:r>
            <a:r>
              <a:rPr lang="en-US" dirty="0">
                <a:solidFill>
                  <a:srgbClr val="000000"/>
                </a:solidFill>
                <a:latin typeface="Times New Roman" panose="02020603050405020304" pitchFamily="18" charset="0"/>
                <a:ea typeface="Calibri" panose="020F0502020204030204" pitchFamily="34" charset="0"/>
              </a:rPr>
              <a:t> 100 g </a:t>
            </a:r>
            <a:r>
              <a:rPr lang="en-US" dirty="0" err="1">
                <a:solidFill>
                  <a:srgbClr val="000000"/>
                </a:solidFill>
                <a:latin typeface="Times New Roman" panose="02020603050405020304" pitchFamily="18" charset="0"/>
                <a:ea typeface="Calibri" panose="020F0502020204030204" pitchFamily="34" charset="0"/>
              </a:rPr>
              <a:t>massaga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ega</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bo’lgan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kukun</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tekshirib</a:t>
            </a:r>
            <a:r>
              <a:rPr lang="en-US" dirty="0">
                <a:solidFill>
                  <a:srgbClr val="000000"/>
                </a:solidFill>
                <a:latin typeface="Times New Roman" panose="02020603050405020304" pitchFamily="18" charset="0"/>
                <a:ea typeface="Calibri" panose="020F0502020204030204" pitchFamily="34" charset="0"/>
              </a:rPr>
              <a:t> </a:t>
            </a:r>
            <a:r>
              <a:rPr lang="en-US" dirty="0" err="1">
                <a:solidFill>
                  <a:srgbClr val="000000"/>
                </a:solidFill>
                <a:latin typeface="Times New Roman" panose="02020603050405020304" pitchFamily="18" charset="0"/>
                <a:ea typeface="Calibri" panose="020F0502020204030204" pitchFamily="34" charset="0"/>
              </a:rPr>
              <a:t>ko’riladi</a:t>
            </a:r>
            <a:r>
              <a:rPr lang="en-US" dirty="0">
                <a:solidFill>
                  <a:srgbClr val="000000"/>
                </a:solidFill>
                <a:latin typeface="Times New Roman" panose="02020603050405020304" pitchFamily="18" charset="0"/>
                <a:ea typeface="Calibri" panose="020F0502020204030204" pitchFamily="34" charset="0"/>
              </a:rPr>
              <a:t>. </a:t>
            </a:r>
            <a:r>
              <a:rPr lang="en-US" dirty="0" smtClean="0">
                <a:solidFill>
                  <a:srgbClr val="000000"/>
                </a:solidFill>
                <a:latin typeface="Times New Roman" panose="02020603050405020304" pitchFamily="18" charset="0"/>
                <a:ea typeface="Calibri" panose="020F0502020204030204" pitchFamily="34" charset="0"/>
              </a:rPr>
              <a:t>[2-5]</a:t>
            </a:r>
            <a:endParaRPr lang="en-US" dirty="0">
              <a:solidFill>
                <a:srgbClr val="000000"/>
              </a:solidFill>
              <a:latin typeface="Times New Roman" panose="02020603050405020304" pitchFamily="18" charset="0"/>
              <a:ea typeface="Calibri" panose="020F0502020204030204" pitchFamily="34" charset="0"/>
            </a:endParaRPr>
          </a:p>
          <a:p>
            <a:pPr marL="0" indent="0" algn="just">
              <a:lnSpc>
                <a:spcPct val="150000"/>
              </a:lnSpc>
              <a:buNone/>
            </a:pPr>
            <a:endParaRPr lang="en-US" dirty="0" smtClean="0">
              <a:latin typeface="Times New Roman" panose="02020603050405020304" pitchFamily="18" charset="0"/>
              <a:cs typeface="Times New Roman" panose="02020603050405020304" pitchFamily="18" charset="0"/>
            </a:endParaRPr>
          </a:p>
          <a:p>
            <a:pPr>
              <a:lnSpc>
                <a:spcPct val="150000"/>
              </a:lnSpc>
            </a:pPr>
            <a:endParaRPr lang="ru-RU" dirty="0" smtClean="0"/>
          </a:p>
          <a:p>
            <a:endParaRPr lang="ru-RU" dirty="0"/>
          </a:p>
        </p:txBody>
      </p:sp>
    </p:spTree>
    <p:extLst>
      <p:ext uri="{BB962C8B-B14F-4D97-AF65-F5344CB8AC3E}">
        <p14:creationId xmlns:p14="http://schemas.microsoft.com/office/powerpoint/2010/main" val="3483853726"/>
      </p:ext>
    </p:extLst>
  </p:cSld>
  <p:clrMapOvr>
    <a:masterClrMapping/>
  </p:clrMapOvr>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Прямоугольник 4"/>
          <p:cNvSpPr/>
          <p:nvPr/>
        </p:nvSpPr>
        <p:spPr>
          <a:xfrm>
            <a:off x="594727" y="474785"/>
            <a:ext cx="10631606" cy="6232475"/>
          </a:xfrm>
          <a:prstGeom prst="rect">
            <a:avLst/>
          </a:prstGeom>
        </p:spPr>
        <p:txBody>
          <a:bodyPr wrap="square">
            <a:spAutoFit/>
          </a:bodyPr>
          <a:lstStyle/>
          <a:p>
            <a:pPr algn="just">
              <a:lnSpc>
                <a:spcPct val="150000"/>
              </a:lnSpc>
            </a:pPr>
            <a:r>
              <a:rPr lang="en-US" sz="2600" dirty="0">
                <a:solidFill>
                  <a:srgbClr val="000000"/>
                </a:solidFill>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Qurilmaga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quyiladigan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voronka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diametri</a:t>
            </a:r>
            <a:r>
              <a:rPr lang="en-US" sz="2600" dirty="0" smtClean="0">
                <a:latin typeface="Times New Roman" panose="02020603050405020304" pitchFamily="18" charset="0"/>
                <a:cs typeface="Times New Roman" panose="02020603050405020304" pitchFamily="18" charset="0"/>
              </a:rPr>
              <a:t> 100 mm, </a:t>
            </a:r>
            <a:r>
              <a:rPr lang="en-US" sz="2600" dirty="0" err="1" smtClean="0">
                <a:latin typeface="Times New Roman" panose="02020603050405020304" pitchFamily="18" charset="0"/>
                <a:cs typeface="Times New Roman" panose="02020603050405020304" pitchFamily="18" charset="0"/>
              </a:rPr>
              <a:t>konus</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burchagi</a:t>
            </a:r>
            <a:r>
              <a:rPr lang="en-US" sz="2600" dirty="0" smtClean="0">
                <a:latin typeface="Times New Roman" panose="02020603050405020304" pitchFamily="18" charset="0"/>
                <a:cs typeface="Times New Roman" panose="02020603050405020304" pitchFamily="18" charset="0"/>
              </a:rPr>
              <a:t> 60</a:t>
            </a:r>
            <a:r>
              <a:rPr lang="en-US" sz="2600" baseline="30000" dirty="0" smtClean="0">
                <a:latin typeface="Times New Roman" panose="02020603050405020304" pitchFamily="18" charset="0"/>
                <a:cs typeface="Times New Roman" panose="02020603050405020304" pitchFamily="18" charset="0"/>
              </a:rPr>
              <a:t>o</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konus</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dagidagi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silindirik</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teshikning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diametri</a:t>
            </a:r>
            <a:r>
              <a:rPr lang="en-US" sz="2600" dirty="0" smtClean="0">
                <a:latin typeface="Times New Roman" panose="02020603050405020304" pitchFamily="18" charset="0"/>
                <a:cs typeface="Times New Roman" panose="02020603050405020304" pitchFamily="18" charset="0"/>
              </a:rPr>
              <a:t> 0,8 mm </a:t>
            </a:r>
            <a:r>
              <a:rPr lang="en-US" sz="2600" dirty="0" err="1" smtClean="0">
                <a:latin typeface="Times New Roman" panose="02020603050405020304" pitchFamily="18" charset="0"/>
                <a:cs typeface="Times New Roman" panose="02020603050405020304" pitchFamily="18" charset="0"/>
              </a:rPr>
              <a:t>bo’ladi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Voronka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tagiga</a:t>
            </a:r>
            <a:r>
              <a:rPr lang="en-US" sz="2600" dirty="0" smtClean="0">
                <a:latin typeface="Times New Roman" panose="02020603050405020304" pitchFamily="18" charset="0"/>
                <a:cs typeface="Times New Roman" panose="02020603050405020304" pitchFamily="18" charset="0"/>
              </a:rPr>
              <a:t> shisha </a:t>
            </a:r>
            <a:r>
              <a:rPr lang="en-US" sz="2600" dirty="0" err="1" smtClean="0">
                <a:latin typeface="Times New Roman" panose="02020603050405020304" pitchFamily="18" charset="0"/>
                <a:cs typeface="Times New Roman" panose="02020603050405020304" pitchFamily="18" charset="0"/>
              </a:rPr>
              <a:t>plastinkalar</a:t>
            </a:r>
            <a:r>
              <a:rPr lang="en-US" sz="2600" dirty="0" smtClean="0">
                <a:latin typeface="Times New Roman" panose="02020603050405020304" pitchFamily="18" charset="0"/>
                <a:cs typeface="Times New Roman" panose="02020603050405020304" pitchFamily="18" charset="0"/>
              </a:rPr>
              <a:t> 30</a:t>
            </a:r>
            <a:r>
              <a:rPr lang="en-US" sz="2600" baseline="30000" dirty="0" smtClean="0">
                <a:latin typeface="Times New Roman" panose="02020603050405020304" pitchFamily="18" charset="0"/>
                <a:cs typeface="Times New Roman" panose="02020603050405020304" pitchFamily="18" charset="0"/>
              </a:rPr>
              <a:t>o </a:t>
            </a:r>
            <a:r>
              <a:rPr lang="en-US" sz="2600" dirty="0" err="1" smtClean="0">
                <a:latin typeface="Times New Roman" panose="02020603050405020304" pitchFamily="18" charset="0"/>
                <a:cs typeface="Times New Roman" panose="02020603050405020304" pitchFamily="18" charset="0"/>
              </a:rPr>
              <a:t>burchak</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ostida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malum</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oraliqda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joylashtirilgan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bo’lib</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ularning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yuza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qismi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silliqlangan</a:t>
            </a:r>
            <a:r>
              <a:rPr lang="en-US" sz="2600" dirty="0" smtClean="0">
                <a:latin typeface="Times New Roman" panose="02020603050405020304" pitchFamily="18" charset="0"/>
                <a:cs typeface="Times New Roman" panose="02020603050405020304" pitchFamily="18" charset="0"/>
              </a:rPr>
              <a:t>. 4- </a:t>
            </a:r>
            <a:r>
              <a:rPr lang="en-US" sz="2600" dirty="0" err="1" smtClean="0">
                <a:latin typeface="Times New Roman" panose="02020603050405020304" pitchFamily="18" charset="0"/>
                <a:cs typeface="Times New Roman" panose="02020603050405020304" pitchFamily="18" charset="0"/>
              </a:rPr>
              <a:t>rasmda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kukunning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oquvchanligini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tekshirishga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mo’ljallangan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qurilma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tasvirlangan</a:t>
            </a:r>
            <a:r>
              <a:rPr lang="en-US" sz="2600" dirty="0" smtClean="0">
                <a:latin typeface="Times New Roman" panose="02020603050405020304" pitchFamily="18" charset="0"/>
                <a:cs typeface="Times New Roman" panose="02020603050405020304" pitchFamily="18" charset="0"/>
              </a:rPr>
              <a:t>.</a:t>
            </a:r>
          </a:p>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Kukun</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materiallarning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ko’rib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chiqilgan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turlari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xossalari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chiqariladigan</a:t>
            </a:r>
            <a:r>
              <a:rPr lang="en-US" sz="2600" dirty="0">
                <a:latin typeface="Times New Roman" panose="02020603050405020304" pitchFamily="18" charset="0"/>
                <a:cs typeface="Times New Roman" panose="02020603050405020304" pitchFamily="18" charset="0"/>
              </a:rPr>
              <a:t> material </a:t>
            </a:r>
            <a:r>
              <a:rPr lang="en-US" sz="2600" dirty="0" err="1">
                <a:latin typeface="Times New Roman" panose="02020603050405020304" pitchFamily="18" charset="0"/>
                <a:cs typeface="Times New Roman" panose="02020603050405020304" pitchFamily="18" charset="0"/>
              </a:rPr>
              <a:t>xossalariga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ulardan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turli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detallar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chiqarish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unumdorligiga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murakabligiga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katta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ta‘sir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ko’rsatadi</a:t>
            </a:r>
            <a:r>
              <a:rPr lang="en-US" sz="28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Kukun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materiallari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va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metall</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qotishmalardan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ishlab</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chiqarilgan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detallar</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boshqa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usullarda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olingan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detallardan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bir</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necha</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xossalarining</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yuqoriligi</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bilan</a:t>
            </a: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afzalroqdir</a:t>
            </a:r>
            <a:r>
              <a:rPr lang="en-US" sz="2600" dirty="0" smtClean="0">
                <a:latin typeface="Times New Roman" panose="02020603050405020304" pitchFamily="18" charset="0"/>
                <a:cs typeface="Times New Roman" panose="02020603050405020304" pitchFamily="18" charset="0"/>
              </a:rPr>
              <a:t>.</a:t>
            </a:r>
            <a:endParaRPr lang="ru-RU" sz="2600" dirty="0"/>
          </a:p>
        </p:txBody>
      </p:sp>
    </p:spTree>
    <p:extLst>
      <p:ext uri="{BB962C8B-B14F-4D97-AF65-F5344CB8AC3E}">
        <p14:creationId xmlns:p14="http://schemas.microsoft.com/office/powerpoint/2010/main" val="3485463385"/>
      </p:ext>
    </p:extLst>
  </p:cSld>
  <p:clrMapOvr>
    <a:masterClrMapping/>
  </p:clrMapOvr>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Рисунок 3"/>
          <p:cNvPicPr/>
          <p:nvPr/>
        </p:nvPicPr>
        <p:blipFill>
          <a:blip r:embed="rId2"/>
          <a:stretch>
            <a:fillRect/>
          </a:stretch>
        </p:blipFill>
        <p:spPr>
          <a:xfrm>
            <a:off x="627185" y="652018"/>
            <a:ext cx="5718412" cy="4010158"/>
          </a:xfrm>
          <a:prstGeom prst="rect">
            <a:avLst/>
          </a:prstGeom>
        </p:spPr>
      </p:pic>
      <p:sp>
        <p:nvSpPr>
          <p:cNvPr id="5" name="Прямоугольник 4"/>
          <p:cNvSpPr/>
          <p:nvPr/>
        </p:nvSpPr>
        <p:spPr>
          <a:xfrm>
            <a:off x="6792035" y="382800"/>
            <a:ext cx="4790365" cy="3939540"/>
          </a:xfrm>
          <a:prstGeom prst="rect">
            <a:avLst/>
          </a:prstGeom>
        </p:spPr>
        <p:txBody>
          <a:bodyPr wrap="square">
            <a:spAutoFit/>
          </a:bodyPr>
          <a:lstStyle/>
          <a:p>
            <a:pPr algn="just">
              <a:lnSpc>
                <a:spcPct val="150000"/>
              </a:lnSpc>
              <a:spcAft>
                <a:spcPts val="0"/>
              </a:spcAft>
            </a:pPr>
            <a:r>
              <a:rPr lang="en-US" sz="25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4-rasm. </a:t>
            </a:r>
            <a:r>
              <a:rPr lang="en-US" sz="25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5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materiallarni</a:t>
            </a:r>
            <a:r>
              <a:rPr lang="en-US" sz="25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oquvchanligini</a:t>
            </a:r>
            <a:r>
              <a:rPr lang="en-US" sz="25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aniqlovchi</a:t>
            </a:r>
            <a:r>
              <a:rPr lang="en-US" sz="25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qurilma</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endParaRPr lang="ru-RU" sz="25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 –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ushlab</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turgich</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varonka</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5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 –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mayda</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panjara</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turi</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5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4 – shisha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plastinka</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ushlagich</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500" dirty="0">
              <a:latin typeface="Calibri" panose="020F0502020204030204" pitchFamily="34" charset="0"/>
              <a:ea typeface="Calibri" panose="020F0502020204030204" pitchFamily="34" charset="0"/>
              <a:cs typeface="Times New Roman" panose="02020603050405020304" pitchFamily="18" charset="0"/>
            </a:endParaRPr>
          </a:p>
          <a:p>
            <a:pPr algn="just">
              <a:lnSpc>
                <a:spcPct val="150000"/>
              </a:lnSpc>
              <a:spcAft>
                <a:spcPts val="0"/>
              </a:spcAft>
            </a:pP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5 –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pastgi</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5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varonka</a:t>
            </a:r>
            <a:r>
              <a:rPr lang="en-US" sz="25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500" dirty="0">
              <a:latin typeface="Calibri" panose="020F0502020204030204" pitchFamily="34" charset="0"/>
              <a:ea typeface="Calibri" panose="020F0502020204030204" pitchFamily="34" charset="0"/>
              <a:cs typeface="Times New Roman" panose="02020603050405020304" pitchFamily="18" charset="0"/>
            </a:endParaRPr>
          </a:p>
          <a:p>
            <a:r>
              <a:rPr lang="en-US" sz="2500" dirty="0">
                <a:solidFill>
                  <a:srgbClr val="000000"/>
                </a:solidFill>
                <a:latin typeface="Times New Roman" panose="02020603050405020304" pitchFamily="18" charset="0"/>
                <a:ea typeface="Calibri" panose="020F0502020204030204" pitchFamily="34" charset="0"/>
              </a:rPr>
              <a:t>6 – </a:t>
            </a:r>
            <a:r>
              <a:rPr lang="en-US" sz="2500" dirty="0" err="1">
                <a:solidFill>
                  <a:srgbClr val="000000"/>
                </a:solidFill>
                <a:latin typeface="Times New Roman" panose="02020603050405020304" pitchFamily="18" charset="0"/>
                <a:ea typeface="Calibri" panose="020F0502020204030204" pitchFamily="34" charset="0"/>
              </a:rPr>
              <a:t>xajm</a:t>
            </a:r>
            <a:r>
              <a:rPr lang="en-US" sz="2500" dirty="0">
                <a:solidFill>
                  <a:srgbClr val="000000"/>
                </a:solidFill>
                <a:latin typeface="Times New Roman" panose="02020603050405020304" pitchFamily="18" charset="0"/>
                <a:ea typeface="Calibri" panose="020F0502020204030204" pitchFamily="34" charset="0"/>
              </a:rPr>
              <a:t> </a:t>
            </a:r>
            <a:r>
              <a:rPr lang="en-US" sz="2500" dirty="0" err="1">
                <a:solidFill>
                  <a:srgbClr val="000000"/>
                </a:solidFill>
                <a:latin typeface="Times New Roman" panose="02020603050405020304" pitchFamily="18" charset="0"/>
                <a:ea typeface="Calibri" panose="020F0502020204030204" pitchFamily="34" charset="0"/>
              </a:rPr>
              <a:t>o’lchagich</a:t>
            </a:r>
            <a:endParaRPr lang="ru-RU" sz="2500" dirty="0"/>
          </a:p>
        </p:txBody>
      </p:sp>
      <p:sp>
        <p:nvSpPr>
          <p:cNvPr id="2" name="Прямоугольник 1"/>
          <p:cNvSpPr/>
          <p:nvPr/>
        </p:nvSpPr>
        <p:spPr>
          <a:xfrm>
            <a:off x="627185" y="5116146"/>
            <a:ext cx="10367750" cy="492443"/>
          </a:xfrm>
          <a:prstGeom prst="rect">
            <a:avLst/>
          </a:prstGeom>
        </p:spPr>
        <p:txBody>
          <a:bodyPr wrap="square">
            <a:spAutoFit/>
          </a:bodyPr>
          <a:lstStyle/>
          <a:p>
            <a:r>
              <a:rPr lang="en-US" sz="2600" dirty="0" smtClean="0">
                <a:latin typeface="Times New Roman" panose="02020603050405020304" pitchFamily="18" charset="0"/>
                <a:cs typeface="Times New Roman" panose="02020603050405020304" pitchFamily="18" charset="0"/>
              </a:rPr>
              <a:t>	</a:t>
            </a:r>
            <a:endParaRPr lang="ru-RU" dirty="0"/>
          </a:p>
        </p:txBody>
      </p:sp>
      <p:sp>
        <p:nvSpPr>
          <p:cNvPr id="3" name="Прямоугольник 2"/>
          <p:cNvSpPr/>
          <p:nvPr/>
        </p:nvSpPr>
        <p:spPr>
          <a:xfrm>
            <a:off x="991673" y="4662176"/>
            <a:ext cx="10431887" cy="1892826"/>
          </a:xfrm>
          <a:prstGeom prst="rect">
            <a:avLst/>
          </a:prstGeom>
        </p:spPr>
        <p:txBody>
          <a:bodyPr wrap="square">
            <a:spAutoFit/>
          </a:bodyPr>
          <a:lstStyle/>
          <a:p>
            <a:pPr>
              <a:lnSpc>
                <a:spcPct val="150000"/>
              </a:lnSpc>
            </a:pPr>
            <a:r>
              <a:rPr lang="en-US" sz="2600" dirty="0" err="1">
                <a:latin typeface="Times New Roman" panose="02020603050405020304" pitchFamily="18" charset="0"/>
                <a:cs typeface="Times New Roman" panose="02020603050405020304" pitchFamily="18" charset="0"/>
              </a:rPr>
              <a:t>Demak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xossalaridan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kelib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xolda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uning</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qo’llanilish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soxasi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belgilanadi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masalan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murakkab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geometrik</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shaklga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detallarni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ishlab</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chiqarishda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sferasimon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yoki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yassisimon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kukunlarni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qo’llab</a:t>
            </a:r>
            <a:r>
              <a:rPr lang="en-US" sz="2600" dirty="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bo’lmaydi</a:t>
            </a:r>
            <a:r>
              <a:rPr lang="en-US" dirty="0" smtClean="0">
                <a:latin typeface="Times New Roman" panose="02020603050405020304" pitchFamily="18" charset="0"/>
                <a:cs typeface="Times New Roman" panose="02020603050405020304" pitchFamily="18" charset="0"/>
              </a:rPr>
              <a:t>.</a:t>
            </a:r>
            <a:endParaRPr lang="ru-RU" dirty="0"/>
          </a:p>
        </p:txBody>
      </p:sp>
    </p:spTree>
    <p:extLst>
      <p:ext uri="{BB962C8B-B14F-4D97-AF65-F5344CB8AC3E}">
        <p14:creationId xmlns:p14="http://schemas.microsoft.com/office/powerpoint/2010/main" val="61833872"/>
      </p:ext>
    </p:extLst>
  </p:cSld>
  <p:clrMapOvr>
    <a:masterClrMapping/>
  </p:clrMapOvr>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1427" y="761217"/>
            <a:ext cx="10649803" cy="5794129"/>
          </a:xfrm>
        </p:spPr>
        <p:txBody>
          <a:bodyPr>
            <a:normAutofit lnSpcReduction="10000"/>
          </a:bodyPr>
          <a:lstStyle/>
          <a:p>
            <a:pPr marL="0" indent="0" algn="just">
              <a:lnSpc>
                <a:spcPct val="150000"/>
              </a:lnSpc>
              <a:buNone/>
            </a:pP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Sferasimon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yassisimon</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kukunlarni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past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qolipdan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chiqarilgandan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sexlarda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transpartiroaka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qizdirib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buzilib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korxonada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chiqarilayotgan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detallarning</a:t>
            </a:r>
            <a:r>
              <a:rPr lang="en-US" dirty="0">
                <a:latin typeface="Times New Roman" panose="02020603050405020304" pitchFamily="18" charset="0"/>
                <a:cs typeface="Times New Roman" panose="02020603050405020304" pitchFamily="18" charset="0"/>
              </a:rPr>
              <a:t> 25%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nuqsonli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bo’lishligiga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zarracha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qirrasimon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g’ovaksimon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chunki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murakab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detallarni</a:t>
            </a:r>
            <a:r>
              <a:rPr lang="en-US" dirty="0">
                <a:latin typeface="Times New Roman" panose="02020603050405020304" pitchFamily="18" charset="0"/>
                <a:cs typeface="Times New Roman" panose="02020603050405020304" pitchFamily="18" charset="0"/>
              </a:rPr>
              <a:t> press-</a:t>
            </a:r>
            <a:r>
              <a:rPr lang="en-US" dirty="0" err="1">
                <a:latin typeface="Times New Roman" panose="02020603050405020304" pitchFamily="18" charset="0"/>
                <a:cs typeface="Times New Roman" panose="02020603050405020304" pitchFamily="18" charset="0"/>
              </a:rPr>
              <a:t>qolipdan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chiqazilgandan</a:t>
            </a:r>
            <a:r>
              <a:rPr lang="en-US" dirty="0">
                <a:latin typeface="Times New Roman" panose="02020603050405020304" pitchFamily="18" charset="0"/>
                <a:cs typeface="Times New Roman" panose="02020603050405020304" pitchFamily="18" charset="0"/>
              </a:rPr>
              <a:t> to </a:t>
            </a:r>
            <a:r>
              <a:rPr lang="en-US" dirty="0" err="1">
                <a:latin typeface="Times New Roman" panose="02020603050405020304" pitchFamily="18" charset="0"/>
                <a:cs typeface="Times New Roman" panose="02020603050405020304" pitchFamily="18" charset="0"/>
              </a:rPr>
              <a:t>qizdirib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pishirishgacha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shakllarini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xossalarini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saqlab</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qolishi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boshqa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turdagi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kukunlardan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ko’ra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yuqoriroq</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sanaladi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3330974319"/>
      </p:ext>
    </p:extLst>
  </p:cSld>
  <p:clrMapOvr>
    <a:masterClrMapping/>
  </p:clrMapOvr>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649309"/>
            <a:ext cx="10972800" cy="5969758"/>
          </a:xfrm>
        </p:spPr>
        <p:txBody>
          <a:bodyPr>
            <a:normAutofit lnSpcReduction="10000"/>
          </a:bodyPr>
          <a:lstStyle/>
          <a:p>
            <a:pPr algn="ctr"/>
            <a:r>
              <a:rPr lang="en-US" b="1" dirty="0">
                <a:latin typeface="Times New Roman" panose="02020603050405020304" pitchFamily="18" charset="0"/>
                <a:cs typeface="Times New Roman" panose="02020603050405020304" pitchFamily="18" charset="0"/>
              </a:rPr>
              <a:t>2.4. </a:t>
            </a:r>
            <a:r>
              <a:rPr lang="en-US" b="1" dirty="0" err="1">
                <a:latin typeface="Times New Roman" panose="02020603050405020304" pitchFamily="18" charset="0"/>
                <a:cs typeface="Times New Roman" panose="02020603050405020304" pitchFamily="18" charset="0"/>
              </a:rPr>
              <a:t>Kukunning</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shakllanish</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darajasi</a:t>
            </a:r>
            <a:endParaRPr lang="ru-RU" dirty="0">
              <a:latin typeface="Times New Roman" panose="02020603050405020304" pitchFamily="18" charset="0"/>
              <a:cs typeface="Times New Roman" panose="02020603050405020304" pitchFamily="18" charset="0"/>
            </a:endParaRPr>
          </a:p>
          <a:p>
            <a:pPr marL="0" indent="0" algn="just">
              <a:lnSpc>
                <a:spcPct val="160000"/>
              </a:lnSpc>
              <a:buNone/>
            </a:pP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izoxlanadi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press-</a:t>
            </a:r>
            <a:r>
              <a:rPr lang="en-US" dirty="0" err="1">
                <a:latin typeface="Times New Roman" panose="02020603050405020304" pitchFamily="18" charset="0"/>
                <a:cs typeface="Times New Roman" panose="02020603050405020304" pitchFamily="18" charset="0"/>
              </a:rPr>
              <a:t>qolipga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
            </a:r>
            <a:r>
              <a:rPr lang="en-US" dirty="0" err="1" smtClean="0">
                <a:latin typeface="Times New Roman" panose="02020603050405020304" pitchFamily="18" charset="0"/>
                <a:cs typeface="Times New Roman" panose="02020603050405020304" pitchFamily="18" charset="0"/>
              </a:rPr>
              <a:t>uyilgan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mustakxam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zichlikga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press-</a:t>
            </a:r>
            <a:r>
              <a:rPr lang="en-US" dirty="0" err="1">
                <a:latin typeface="Times New Roman" panose="02020603050405020304" pitchFamily="18" charset="0"/>
                <a:cs typeface="Times New Roman" panose="02020603050405020304" pitchFamily="18" charset="0"/>
              </a:rPr>
              <a:t>qolipdan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chiqazilgandan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keyin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shaklni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saqlab</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
            </a:r>
            <a:r>
              <a:rPr lang="en-US" dirty="0" err="1" smtClean="0">
                <a:latin typeface="Times New Roman" panose="02020603050405020304" pitchFamily="18" charset="0"/>
                <a:cs typeface="Times New Roman" panose="02020603050405020304" pitchFamily="18" charset="0"/>
              </a:rPr>
              <a:t>olganligi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izoxlanadi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Aytish</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kerakki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xamma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yaxshigina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xossalariga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ko’ra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sharoitlarda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shaklanishi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sharoitlar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shaklanishiga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izoxlanadi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shaklanishga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bosim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etsa</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shuncha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shaklanishi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3255632937"/>
      </p:ext>
    </p:extLst>
  </p:cSld>
  <p:clrMapOvr>
    <a:masterClrMapping/>
  </p:clrMapOvr>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p:cNvPicPr>
          <p:nvPr>
            <p:ph idx="1"/>
          </p:nvPr>
        </p:nvPicPr>
        <p:blipFill>
          <a:blip r:embed="rId2"/>
          <a:stretch>
            <a:fillRect/>
          </a:stretch>
        </p:blipFill>
        <p:spPr>
          <a:xfrm>
            <a:off x="498579" y="3412538"/>
            <a:ext cx="6430255" cy="3348870"/>
          </a:xfrm>
          <a:prstGeom prst="rect">
            <a:avLst/>
          </a:prstGeom>
        </p:spPr>
      </p:pic>
      <p:sp>
        <p:nvSpPr>
          <p:cNvPr id="5" name="Прямоугольник 4"/>
          <p:cNvSpPr/>
          <p:nvPr/>
        </p:nvSpPr>
        <p:spPr>
          <a:xfrm>
            <a:off x="6801138" y="2870509"/>
            <a:ext cx="4867702" cy="3303468"/>
          </a:xfrm>
          <a:prstGeom prst="rect">
            <a:avLst/>
          </a:prstGeom>
        </p:spPr>
        <p:txBody>
          <a:bodyPr wrap="square">
            <a:spAutoFit/>
          </a:bodyPr>
          <a:lstStyle/>
          <a:p>
            <a:pPr algn="just">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5-rasm</a:t>
            </a:r>
          </a:p>
          <a:p>
            <a:pPr algn="ctr">
              <a:spcAft>
                <a:spcPts val="800"/>
              </a:spcAft>
            </a:pP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materiallarning</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shakllanishiga</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ketgan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bosim</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miqdorlari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 </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shakllanadigan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algn="just">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 </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yomon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shaklanadigan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3 </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yaxshi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shaklanadigan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sp>
        <p:nvSpPr>
          <p:cNvPr id="2" name="Прямоугольник 1"/>
          <p:cNvSpPr/>
          <p:nvPr/>
        </p:nvSpPr>
        <p:spPr>
          <a:xfrm>
            <a:off x="627369" y="391262"/>
            <a:ext cx="10632033" cy="3021276"/>
          </a:xfrm>
          <a:prstGeom prst="rect">
            <a:avLst/>
          </a:prstGeom>
        </p:spPr>
        <p:txBody>
          <a:bodyPr wrap="square">
            <a:spAutoFit/>
          </a:bodyPr>
          <a:lstStyle/>
          <a:p>
            <a:pPr algn="just">
              <a:lnSpc>
                <a:spcPct val="150000"/>
              </a:lnSpc>
            </a:pPr>
            <a:r>
              <a:rPr lang="en-US" sz="2600" dirty="0" smtClean="0">
                <a:latin typeface="Times New Roman" panose="02020603050405020304" pitchFamily="18" charset="0"/>
                <a:cs typeface="Times New Roman" panose="02020603050405020304" pitchFamily="18" charset="0"/>
              </a:rPr>
              <a:t>	</a:t>
            </a:r>
            <a:r>
              <a:rPr lang="en-US" sz="2600" dirty="0" err="1" smtClean="0">
                <a:latin typeface="Times New Roman" panose="02020603050405020304" pitchFamily="18" charset="0"/>
                <a:cs typeface="Times New Roman" panose="02020603050405020304" pitchFamily="18" charset="0"/>
              </a:rPr>
              <a:t>Shaklanish</a:t>
            </a:r>
            <a:r>
              <a:rPr lang="en-US" sz="2600" dirty="0" smtClean="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darajasiga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asosan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zarracha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o’lchami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va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xajmiy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massasi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katta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tasir</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ko’rsatadi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masalan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zarracha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o’lchami</a:t>
            </a:r>
            <a:r>
              <a:rPr lang="en-US" sz="2600" dirty="0">
                <a:latin typeface="Times New Roman" panose="02020603050405020304" pitchFamily="18" charset="0"/>
                <a:cs typeface="Times New Roman" panose="02020603050405020304" pitchFamily="18" charset="0"/>
              </a:rPr>
              <a:t> 40 </a:t>
            </a:r>
            <a:r>
              <a:rPr lang="en-US" sz="2600" dirty="0" err="1">
                <a:latin typeface="Times New Roman" panose="02020603050405020304" pitchFamily="18" charset="0"/>
                <a:cs typeface="Times New Roman" panose="02020603050405020304" pitchFamily="18" charset="0"/>
              </a:rPr>
              <a:t>mkm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xajmiy</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massasi</a:t>
            </a:r>
            <a:r>
              <a:rPr lang="en-US" sz="2600" dirty="0">
                <a:latin typeface="Times New Roman" panose="02020603050405020304" pitchFamily="18" charset="0"/>
                <a:cs typeface="Times New Roman" panose="02020603050405020304" pitchFamily="18" charset="0"/>
              </a:rPr>
              <a:t> 0,8 g/ sm</a:t>
            </a:r>
            <a:r>
              <a:rPr lang="en-US" sz="2600" baseline="30000" dirty="0">
                <a:latin typeface="Times New Roman" panose="02020603050405020304" pitchFamily="18" charset="0"/>
                <a:cs typeface="Times New Roman" panose="02020603050405020304" pitchFamily="18" charset="0"/>
              </a:rPr>
              <a:t>3</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mis</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kukuni</a:t>
            </a:r>
            <a:r>
              <a:rPr lang="en-US" sz="2600" dirty="0">
                <a:latin typeface="Times New Roman" panose="02020603050405020304" pitchFamily="18" charset="0"/>
                <a:cs typeface="Times New Roman" panose="02020603050405020304" pitchFamily="18" charset="0"/>
              </a:rPr>
              <a:t> 0,25 t/ sm</a:t>
            </a:r>
            <a:r>
              <a:rPr lang="en-US" sz="2600" baseline="30000" dirty="0">
                <a:latin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bosimda</a:t>
            </a:r>
            <a:r>
              <a:rPr lang="en-US" sz="2600" dirty="0">
                <a:latin typeface="Times New Roman" panose="02020603050405020304" pitchFamily="18" charset="0"/>
                <a:cs typeface="Times New Roman" panose="02020603050405020304" pitchFamily="18" charset="0"/>
              </a:rPr>
              <a:t> 50% </a:t>
            </a:r>
            <a:r>
              <a:rPr lang="en-US" sz="2600" dirty="0" err="1">
                <a:latin typeface="Times New Roman" panose="02020603050405020304" pitchFamily="18" charset="0"/>
                <a:cs typeface="Times New Roman" panose="02020603050405020304" pitchFamily="18" charset="0"/>
              </a:rPr>
              <a:t>zichlanish</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darajasini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ko’rsatadi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zarracha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o’lchami</a:t>
            </a:r>
            <a:r>
              <a:rPr lang="en-US" sz="2600" dirty="0">
                <a:latin typeface="Times New Roman" panose="02020603050405020304" pitchFamily="18" charset="0"/>
                <a:cs typeface="Times New Roman" panose="02020603050405020304" pitchFamily="18" charset="0"/>
              </a:rPr>
              <a:t> 100-130 </a:t>
            </a:r>
            <a:r>
              <a:rPr lang="en-US" sz="2600" dirty="0" err="1">
                <a:latin typeface="Times New Roman" panose="02020603050405020304" pitchFamily="18" charset="0"/>
                <a:cs typeface="Times New Roman" panose="02020603050405020304" pitchFamily="18" charset="0"/>
              </a:rPr>
              <a:t>mkm</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ega</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bo’lgan</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mis</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kukuni</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faqat</a:t>
            </a:r>
            <a:r>
              <a:rPr lang="en-US" sz="2600" dirty="0">
                <a:latin typeface="Times New Roman" panose="02020603050405020304" pitchFamily="18" charset="0"/>
                <a:cs typeface="Times New Roman" panose="02020603050405020304" pitchFamily="18" charset="0"/>
              </a:rPr>
              <a:t> </a:t>
            </a:r>
            <a:r>
              <a:rPr lang="en-US" sz="2600" dirty="0" err="1">
                <a:latin typeface="Times New Roman" panose="02020603050405020304" pitchFamily="18" charset="0"/>
                <a:cs typeface="Times New Roman" panose="02020603050405020304" pitchFamily="18" charset="0"/>
              </a:rPr>
              <a:t>zichlanishni</a:t>
            </a:r>
            <a:r>
              <a:rPr lang="en-US" sz="2600" dirty="0">
                <a:latin typeface="Times New Roman" panose="02020603050405020304" pitchFamily="18" charset="0"/>
                <a:cs typeface="Times New Roman" panose="02020603050405020304" pitchFamily="18" charset="0"/>
              </a:rPr>
              <a:t> 0,8 – 1,0 t/ sm</a:t>
            </a:r>
            <a:r>
              <a:rPr lang="en-US" sz="2600" baseline="30000" dirty="0">
                <a:latin typeface="Times New Roman" panose="02020603050405020304" pitchFamily="18" charset="0"/>
                <a:cs typeface="Times New Roman" panose="02020603050405020304" pitchFamily="18" charset="0"/>
              </a:rPr>
              <a:t>2</a:t>
            </a:r>
            <a:r>
              <a:rPr lang="en-US" sz="2600" dirty="0">
                <a:latin typeface="Times New Roman" panose="02020603050405020304" pitchFamily="18" charset="0"/>
                <a:cs typeface="Times New Roman" panose="02020603050405020304" pitchFamily="18" charset="0"/>
              </a:rPr>
              <a:t> da </a:t>
            </a:r>
            <a:r>
              <a:rPr lang="en-US" sz="2600" dirty="0" err="1">
                <a:latin typeface="Times New Roman" panose="02020603050405020304" pitchFamily="18" charset="0"/>
                <a:cs typeface="Times New Roman" panose="02020603050405020304" pitchFamily="18" charset="0"/>
              </a:rPr>
              <a:t>boshlaydi</a:t>
            </a:r>
            <a:r>
              <a:rPr lang="en-US" sz="2600" dirty="0">
                <a:latin typeface="Times New Roman" panose="02020603050405020304" pitchFamily="18" charset="0"/>
                <a:cs typeface="Times New Roman" panose="02020603050405020304" pitchFamily="18" charset="0"/>
              </a:rPr>
              <a:t>. </a:t>
            </a:r>
            <a:endParaRPr lang="ru-RU" sz="2600"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813218049"/>
      </p:ext>
    </p:extLst>
  </p:cSld>
  <p:clrMapOvr>
    <a:masterClrMapping/>
  </p:clrMapOvr>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83842" y="734095"/>
            <a:ext cx="10745337" cy="6014433"/>
          </a:xfrm>
        </p:spPr>
        <p:txBody>
          <a:bodyPr>
            <a:normAutofit lnSpcReduction="10000"/>
          </a:bodyPr>
          <a:lstStyle/>
          <a:p>
            <a:pPr algn="ctr">
              <a:lnSpc>
                <a:spcPct val="150000"/>
              </a:lnSpc>
            </a:pPr>
            <a:r>
              <a:rPr lang="ru-RU" b="1" dirty="0">
                <a:latin typeface="Times New Roman" panose="02020603050405020304" pitchFamily="18" charset="0"/>
                <a:cs typeface="Times New Roman" panose="02020603050405020304" pitchFamily="18" charset="0"/>
              </a:rPr>
              <a:t>2</a:t>
            </a:r>
            <a:r>
              <a:rPr lang="en-US" b="1" dirty="0">
                <a:latin typeface="Times New Roman" panose="02020603050405020304" pitchFamily="18" charset="0"/>
                <a:cs typeface="Times New Roman" panose="02020603050405020304" pitchFamily="18" charset="0"/>
              </a:rPr>
              <a:t>.5   </a:t>
            </a:r>
            <a:r>
              <a:rPr lang="en-US" b="1" dirty="0" err="1">
                <a:latin typeface="Times New Roman" panose="02020603050405020304" pitchFamily="18" charset="0"/>
                <a:cs typeface="Times New Roman" panose="02020603050405020304" pitchFamily="18" charset="0"/>
              </a:rPr>
              <a:t>Kukun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materiallarni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presslashga</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tayyorlash</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bazi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belgilangan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preslanuvchanligi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xossaga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press </a:t>
            </a:r>
            <a:r>
              <a:rPr lang="en-US" dirty="0" err="1">
                <a:latin typeface="Times New Roman" panose="02020603050405020304" pitchFamily="18" charset="0"/>
                <a:cs typeface="Times New Roman" panose="02020603050405020304" pitchFamily="18" charset="0"/>
              </a:rPr>
              <a:t>qolipdan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chiqgach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mustaxkamlikga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buladi</a:t>
            </a:r>
            <a:r>
              <a:rPr lang="en-US" dirty="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maxsulotlarni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pechga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sexiga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jo’natish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operatsiyasini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Lekin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aksariyat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yomon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35960633"/>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764275"/>
            <a:ext cx="10972800" cy="5829708"/>
          </a:xfrm>
        </p:spPr>
        <p:txBody>
          <a:bodyPr/>
          <a:lstStyle/>
          <a:p>
            <a:pPr algn="just">
              <a:lnSpc>
                <a:spcPct val="150000"/>
              </a:lnSpc>
            </a:pPr>
            <a:r>
              <a:rPr lang="en-US" dirty="0">
                <a:latin typeface="Times New Roman" panose="02020603050405020304" pitchFamily="18" charset="0"/>
                <a:cs typeface="Times New Roman" panose="02020603050405020304" pitchFamily="18" charset="0"/>
              </a:rPr>
              <a:t>Bu </a:t>
            </a:r>
            <a:r>
              <a:rPr lang="en-US" dirty="0" err="1">
                <a:latin typeface="Times New Roman" panose="02020603050405020304" pitchFamily="18" charset="0"/>
                <a:cs typeface="Times New Roman" panose="02020603050405020304" pitchFamily="18" charset="0"/>
              </a:rPr>
              <a:t>moddalar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plastifikator</a:t>
            </a:r>
            <a:r>
              <a:rPr lang="en-US" dirty="0">
                <a:latin typeface="Times New Roman" panose="02020603050405020304" pitchFamily="18" charset="0"/>
                <a:cs typeface="Times New Roman" panose="02020603050405020304" pitchFamily="18" charset="0"/>
              </a:rPr>
              <a:t> deb </a:t>
            </a:r>
            <a:r>
              <a:rPr lang="en-US" dirty="0" err="1">
                <a:latin typeface="Times New Roman" panose="02020603050405020304" pitchFamily="18" charset="0"/>
                <a:cs typeface="Times New Roman" panose="02020603050405020304" pitchFamily="18" charset="0"/>
              </a:rPr>
              <a:t>atalib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imkonini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beradi</a:t>
            </a:r>
            <a:r>
              <a:rPr lang="en-US" dirty="0"/>
              <a:t>. </a:t>
            </a:r>
            <a:endParaRPr lang="en-US" dirty="0" smtClean="0">
              <a:latin typeface="Times New Roman" panose="02020603050405020304" pitchFamily="18" charset="0"/>
              <a:cs typeface="Times New Roman" panose="02020603050405020304" pitchFamily="18" charset="0"/>
            </a:endParaRPr>
          </a:p>
          <a:p>
            <a:pPr algn="just">
              <a:lnSpc>
                <a:spcPct val="150000"/>
              </a:lnSpc>
            </a:pPr>
            <a:r>
              <a:rPr lang="en-US" dirty="0" err="1" smtClean="0">
                <a:latin typeface="Times New Roman" panose="02020603050405020304" pitchFamily="18" charset="0"/>
                <a:cs typeface="Times New Roman" panose="02020603050405020304" pitchFamily="18" charset="0"/>
              </a:rPr>
              <a:t>Bunday</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navbatida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kuyilib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tarkibidagi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elementlar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tasirlashmasligi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qizdirib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qoldiqsiz</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tarkibidan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ketishligi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miqdorda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ko’rsatishiligi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moddalarga</a:t>
            </a:r>
            <a:r>
              <a:rPr lang="en-US" dirty="0">
                <a:latin typeface="Times New Roman" panose="02020603050405020304" pitchFamily="18" charset="0"/>
                <a:cs typeface="Times New Roman" panose="02020603050405020304" pitchFamily="18" charset="0"/>
              </a:rPr>
              <a:t>: 1- </a:t>
            </a:r>
            <a:r>
              <a:rPr lang="en-US" dirty="0" err="1">
                <a:latin typeface="Times New Roman" panose="02020603050405020304" pitchFamily="18" charset="0"/>
                <a:cs typeface="Times New Roman" panose="02020603050405020304" pitchFamily="18" charset="0"/>
              </a:rPr>
              <a:t>parafin</a:t>
            </a:r>
            <a:r>
              <a:rPr lang="en-US" dirty="0">
                <a:latin typeface="Times New Roman" panose="02020603050405020304" pitchFamily="18" charset="0"/>
                <a:cs typeface="Times New Roman" panose="02020603050405020304" pitchFamily="18" charset="0"/>
              </a:rPr>
              <a:t>; 2- </a:t>
            </a:r>
            <a:r>
              <a:rPr lang="en-US" dirty="0" err="1">
                <a:latin typeface="Times New Roman" panose="02020603050405020304" pitchFamily="18" charset="0"/>
                <a:cs typeface="Times New Roman" panose="02020603050405020304" pitchFamily="18" charset="0"/>
              </a:rPr>
              <a:t>kauchugning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benzindagi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eritmasi</a:t>
            </a:r>
            <a:r>
              <a:rPr lang="en-US" dirty="0">
                <a:latin typeface="Times New Roman" panose="02020603050405020304" pitchFamily="18" charset="0"/>
                <a:cs typeface="Times New Roman" panose="02020603050405020304" pitchFamily="18" charset="0"/>
              </a:rPr>
              <a:t>; 3-past </a:t>
            </a:r>
            <a:r>
              <a:rPr lang="en-US" dirty="0" err="1">
                <a:latin typeface="Times New Roman" panose="02020603050405020304" pitchFamily="18" charset="0"/>
                <a:cs typeface="Times New Roman" panose="02020603050405020304" pitchFamily="18" charset="0"/>
              </a:rPr>
              <a:t>temperaturali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polimerlar</a:t>
            </a:r>
            <a:r>
              <a:rPr lang="en-US" dirty="0">
                <a:latin typeface="Times New Roman" panose="02020603050405020304" pitchFamily="18" charset="0"/>
                <a:cs typeface="Times New Roman" panose="02020603050405020304" pitchFamily="18" charset="0"/>
              </a:rPr>
              <a:t>; 4-glesirin u </a:t>
            </a:r>
            <a:r>
              <a:rPr lang="en-US" dirty="0" err="1">
                <a:latin typeface="Times New Roman" panose="02020603050405020304" pitchFamily="18" charset="0"/>
                <a:cs typeface="Times New Roman" panose="02020603050405020304" pitchFamily="18" charset="0"/>
              </a:rPr>
              <a:t>kabi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moddalar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43250421"/>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70964" y="759854"/>
            <a:ext cx="10972800" cy="1970467"/>
          </a:xfrm>
        </p:spPr>
        <p:txBody>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zarasalarni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mustaxkam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birikib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r>
              <a:rPr lang="en-US" dirty="0">
                <a:latin typeface="Times New Roman" panose="02020603050405020304" pitchFamily="18" charset="0"/>
                <a:cs typeface="Times New Roman" panose="02020603050405020304" pitchFamily="18" charset="0"/>
              </a:rPr>
              <a:t>. 6-Rasmda </a:t>
            </a:r>
            <a:r>
              <a:rPr lang="en-US" dirty="0" err="1">
                <a:latin typeface="Times New Roman" panose="02020603050405020304" pitchFamily="18" charset="0"/>
                <a:cs typeface="Times New Roman" panose="02020603050405020304" pitchFamily="18" charset="0"/>
              </a:rPr>
              <a:t>plastifikator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struktura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sxemasi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keltirilgan</a:t>
            </a:r>
            <a:r>
              <a:rPr lang="en-US" dirty="0" smtClean="0">
                <a:latin typeface="Times New Roman" panose="02020603050405020304" pitchFamily="18" charset="0"/>
                <a:cs typeface="Times New Roman" panose="02020603050405020304" pitchFamily="18" charset="0"/>
              </a:rPr>
              <a:t>.</a:t>
            </a:r>
          </a:p>
          <a:p>
            <a:pPr algn="just"/>
            <a:endParaRPr lang="ru-RU" dirty="0">
              <a:latin typeface="Times New Roman" panose="02020603050405020304" pitchFamily="18" charset="0"/>
              <a:cs typeface="Times New Roman" panose="02020603050405020304" pitchFamily="18" charset="0"/>
            </a:endParaRPr>
          </a:p>
          <a:p>
            <a:endParaRPr lang="ru-RU" dirty="0"/>
          </a:p>
          <a:p>
            <a:endParaRPr lang="ru-RU" dirty="0"/>
          </a:p>
        </p:txBody>
      </p:sp>
      <p:pic>
        <p:nvPicPr>
          <p:cNvPr id="4" name="Объект 3"/>
          <p:cNvPicPr>
            <a:picLocks/>
          </p:cNvPicPr>
          <p:nvPr/>
        </p:nvPicPr>
        <p:blipFill>
          <a:blip r:embed="rId2"/>
          <a:stretch>
            <a:fillRect/>
          </a:stretch>
        </p:blipFill>
        <p:spPr>
          <a:xfrm>
            <a:off x="643289" y="2807596"/>
            <a:ext cx="5422660" cy="3809133"/>
          </a:xfrm>
          <a:prstGeom prst="rect">
            <a:avLst/>
          </a:prstGeom>
        </p:spPr>
      </p:pic>
      <p:sp>
        <p:nvSpPr>
          <p:cNvPr id="5" name="Прямоугольник 4"/>
          <p:cNvSpPr/>
          <p:nvPr/>
        </p:nvSpPr>
        <p:spPr>
          <a:xfrm>
            <a:off x="6065949" y="3043831"/>
            <a:ext cx="5155843" cy="2769989"/>
          </a:xfrm>
          <a:prstGeom prst="rect">
            <a:avLst/>
          </a:prstGeom>
        </p:spPr>
        <p:txBody>
          <a:bodyPr wrap="square">
            <a:spAutoFit/>
          </a:bodyPr>
          <a:lstStyle/>
          <a:p>
            <a:pPr algn="ctr">
              <a:lnSpc>
                <a:spcPct val="150000"/>
              </a:lnSpc>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6-Rasm.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Presslangan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materialining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mikrostruktura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sxemasi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1-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kukun</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zarachalari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2-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plostifikator</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ru-RU" sz="2600" dirty="0">
              <a:latin typeface="Calibri" panose="020F0502020204030204" pitchFamily="34" charset="0"/>
              <a:ea typeface="Calibri" panose="020F0502020204030204" pitchFamily="34" charset="0"/>
              <a:cs typeface="Times New Roman" panose="02020603050405020304" pitchFamily="18" charset="0"/>
            </a:endParaRPr>
          </a:p>
          <a:p>
            <a:pPr algn="just"/>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1542384"/>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Объект 4"/>
          <p:cNvSpPr>
            <a:spLocks noGrp="1"/>
          </p:cNvSpPr>
          <p:nvPr>
            <p:ph idx="1"/>
          </p:nvPr>
        </p:nvSpPr>
        <p:spPr>
          <a:xfrm>
            <a:off x="609600" y="681925"/>
            <a:ext cx="10972800" cy="5966848"/>
          </a:xfrm>
        </p:spPr>
        <p:txBody>
          <a:bodyPr>
            <a:normAutofit lnSpcReduction="10000"/>
          </a:bodyPr>
          <a:lstStyle/>
          <a:p>
            <a:pPr algn="ctr">
              <a:lnSpc>
                <a:spcPct val="150000"/>
              </a:lnSpc>
            </a:pPr>
            <a:r>
              <a:rPr lang="en-US" b="1" dirty="0" smtClean="0">
                <a:latin typeface="Times New Roman" panose="02020603050405020304" pitchFamily="18" charset="0"/>
                <a:cs typeface="Times New Roman" panose="02020603050405020304" pitchFamily="18" charset="0"/>
              </a:rPr>
              <a:t>2.6  </a:t>
            </a:r>
            <a:r>
              <a:rPr lang="en-US" b="1" dirty="0" err="1" smtClean="0">
                <a:latin typeface="Times New Roman" panose="02020603050405020304" pitchFamily="18" charset="0"/>
                <a:cs typeface="Times New Roman" panose="02020603050405020304" pitchFamily="18" charset="0"/>
              </a:rPr>
              <a:t>Kukun</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materiallarini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aralashtirish</a:t>
            </a:r>
            <a:r>
              <a:rPr lang="en-US" b="1"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Masalan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antifriksion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temir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grafit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plastifikator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chiqarilayotgan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detalning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mexanik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boshka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kompanentlarning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bo’lib</a:t>
            </a:r>
            <a:r>
              <a:rPr lang="en-US" dirty="0">
                <a:latin typeface="Times New Roman" panose="02020603050405020304" pitchFamily="18" charset="0"/>
                <a:cs typeface="Times New Roman" panose="02020603050405020304" pitchFamily="18" charset="0"/>
              </a:rPr>
              <a:t> u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to’liqligi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belgilanadi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ikki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quruq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turlariga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bo’linadi</a:t>
            </a:r>
            <a:r>
              <a:rPr lang="en-US" dirty="0" smtClean="0">
                <a:latin typeface="Times New Roman" panose="02020603050405020304" pitchFamily="18" charset="0"/>
                <a:cs typeface="Times New Roman" panose="02020603050405020304" pitchFamily="18" charset="0"/>
              </a:rPr>
              <a:t>.</a:t>
            </a:r>
          </a:p>
        </p:txBody>
      </p:sp>
    </p:spTree>
    <p:extLst>
      <p:ext uri="{BB962C8B-B14F-4D97-AF65-F5344CB8AC3E}">
        <p14:creationId xmlns:p14="http://schemas.microsoft.com/office/powerpoint/2010/main" val="420439191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46974" y="592428"/>
            <a:ext cx="10835425" cy="5732172"/>
          </a:xfrm>
        </p:spPr>
        <p:txBody>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Quruq</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aosan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barcha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kompanentlari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birgalikda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sharli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tegirmonga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quyiladi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10-25 </a:t>
            </a:r>
            <a:r>
              <a:rPr lang="en-US" dirty="0" err="1">
                <a:latin typeface="Times New Roman" panose="02020603050405020304" pitchFamily="18" charset="0"/>
                <a:cs typeface="Times New Roman" panose="02020603050405020304" pitchFamily="18" charset="0"/>
              </a:rPr>
              <a:t>soat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davomida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tartibdagi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analiz</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aniqlanadi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yaxshi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bir-biriga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maksimal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yaqin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kerak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Aksariyat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aralashyotgan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xossalari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katta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farq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xollarda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aralashmaga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spirt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yoki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benzin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qo’shiladi</a:t>
            </a:r>
            <a:r>
              <a:rPr lang="en-US" dirty="0">
                <a:latin typeface="Times New Roman" panose="02020603050405020304" pitchFamily="18" charset="0"/>
                <a:cs typeface="Times New Roman" panose="02020603050405020304" pitchFamily="18" charset="0"/>
              </a:rPr>
              <a:t>.</a:t>
            </a:r>
            <a:endParaRPr lang="ru-RU" dirty="0"/>
          </a:p>
        </p:txBody>
      </p:sp>
    </p:spTree>
    <p:extLst>
      <p:ext uri="{BB962C8B-B14F-4D97-AF65-F5344CB8AC3E}">
        <p14:creationId xmlns:p14="http://schemas.microsoft.com/office/powerpoint/2010/main" val="1743738707"/>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97351" y="548553"/>
            <a:ext cx="10719661" cy="6161339"/>
          </a:xfrm>
        </p:spPr>
        <p:txBody>
          <a:bodyPr>
            <a:normAutofit/>
          </a:bodyPr>
          <a:lstStyle/>
          <a:p>
            <a:pPr algn="just">
              <a:lnSpc>
                <a:spcPct val="150000"/>
              </a:lnSpc>
            </a:pPr>
            <a:r>
              <a:rPr lang="en-US" dirty="0" smtClean="0"/>
              <a:t> </a:t>
            </a:r>
            <a:r>
              <a:rPr lang="en-US" dirty="0" smtClean="0">
                <a:latin typeface="Times New Roman" panose="02020603050405020304" pitchFamily="18" charset="0"/>
                <a:cs typeface="Times New Roman" panose="02020603050405020304" pitchFamily="18" charset="0"/>
              </a:rPr>
              <a:t>	Bu </a:t>
            </a:r>
            <a:r>
              <a:rPr lang="en-US" dirty="0" err="1">
                <a:latin typeface="Times New Roman" panose="02020603050405020304" pitchFamily="18" charset="0"/>
                <a:cs typeface="Times New Roman" panose="02020603050405020304" pitchFamily="18" charset="0"/>
              </a:rPr>
              <a:t>esa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muxitda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borilishini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ta‘minlaydi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natijasida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yengil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komanent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og’ir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kompanentga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yopishib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kechadi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b="1"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Bitta</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kompanenti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b="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maxsuslashgan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qurilmani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komponentli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kirishmalarni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qo’shilishi</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sifatiga</a:t>
            </a:r>
            <a:r>
              <a:rPr lang="en-US" dirty="0">
                <a:latin typeface="Times New Roman" panose="02020603050405020304" pitchFamily="18" charset="0"/>
                <a:cs typeface="Times New Roman" panose="02020603050405020304" pitchFamily="18" charset="0"/>
              </a:rPr>
              <a:t> ham </a:t>
            </a:r>
            <a:r>
              <a:rPr lang="en-US" dirty="0" err="1">
                <a:latin typeface="Times New Roman" panose="02020603050405020304" pitchFamily="18" charset="0"/>
                <a:cs typeface="Times New Roman" panose="02020603050405020304" pitchFamily="18" charset="0"/>
              </a:rPr>
              <a:t>ta’sir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ko’rsatmasdan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qolmaydi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aralashtirirsh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alohida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e’tibor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qurilmalar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maxsus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majburlavchi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valiga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339769443"/>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883403"/>
            <a:ext cx="10528515" cy="5596180"/>
          </a:xfrm>
        </p:spPr>
        <p:txBody>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Ushbu</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maxsus</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majburlovchi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qurilmalardagi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aralashtirish</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vali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jarayon</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tez</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va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sifatli</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bo’lishida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katta</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ahamiyat</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kasb</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etadi</a:t>
            </a:r>
            <a:r>
              <a:rPr lang="en-US" dirty="0" smtClean="0"/>
              <a:t>.</a:t>
            </a:r>
            <a:endParaRPr lang="ru-RU" dirty="0" smtClean="0"/>
          </a:p>
          <a:p>
            <a:endParaRPr lang="ru-RU" dirty="0"/>
          </a:p>
        </p:txBody>
      </p:sp>
      <p:sp>
        <p:nvSpPr>
          <p:cNvPr id="5" name="Прямоугольник 4"/>
          <p:cNvSpPr/>
          <p:nvPr/>
        </p:nvSpPr>
        <p:spPr>
          <a:xfrm>
            <a:off x="6882120" y="2573380"/>
            <a:ext cx="4335379" cy="3298339"/>
          </a:xfrm>
          <a:prstGeom prst="rect">
            <a:avLst/>
          </a:prstGeom>
        </p:spPr>
        <p:txBody>
          <a:bodyPr wrap="square">
            <a:spAutoFit/>
          </a:bodyPr>
          <a:lstStyle/>
          <a:p>
            <a:pPr algn="just">
              <a:lnSpc>
                <a:spcPct val="150000"/>
              </a:lnSpc>
              <a:spcAft>
                <a:spcPts val="800"/>
              </a:spcAft>
            </a:pP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7-Rasm.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Shnekli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aralashtirish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qurilmasining</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sxemasi</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endPar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endParaRPr>
          </a:p>
          <a:p>
            <a:pPr algn="just">
              <a:lnSpc>
                <a:spcPct val="150000"/>
              </a:lnSpc>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1-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aralashtirish</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shneki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a:t>
            </a:r>
          </a:p>
          <a:p>
            <a:pPr algn="just">
              <a:lnSpc>
                <a:spcPct val="150000"/>
              </a:lnSpc>
              <a:spcAft>
                <a:spcPts val="800"/>
              </a:spcAft>
            </a:pP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2-shnekni </a:t>
            </a:r>
            <a:r>
              <a:rPr lang="en-US" sz="2600" dirty="0" err="1">
                <a:solidFill>
                  <a:srgbClr val="000000"/>
                </a:solidFill>
                <a:latin typeface="Times New Roman" panose="02020603050405020304" pitchFamily="18" charset="0"/>
                <a:ea typeface="Calibri" panose="020F0502020204030204" pitchFamily="34" charset="0"/>
                <a:cs typeface="Times New Roman" panose="02020603050405020304" pitchFamily="18" charset="0"/>
              </a:rPr>
              <a:t>xarakatga</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err="1"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keltiruvchi</a:t>
            </a:r>
            <a:r>
              <a:rPr lang="en-US" sz="2600" dirty="0" smtClean="0">
                <a:solidFill>
                  <a:srgbClr val="000000"/>
                </a:solidFill>
                <a:latin typeface="Times New Roman" panose="02020603050405020304" pitchFamily="18" charset="0"/>
                <a:ea typeface="Calibri" panose="020F0502020204030204" pitchFamily="34" charset="0"/>
                <a:cs typeface="Times New Roman" panose="02020603050405020304" pitchFamily="18" charset="0"/>
              </a:rPr>
              <a:t> </a:t>
            </a:r>
            <a:r>
              <a:rPr lang="en-US" sz="2600" dirty="0">
                <a:solidFill>
                  <a:srgbClr val="000000"/>
                </a:solidFill>
                <a:latin typeface="Times New Roman" panose="02020603050405020304" pitchFamily="18" charset="0"/>
                <a:ea typeface="Calibri" panose="020F0502020204030204" pitchFamily="34" charset="0"/>
                <a:cs typeface="Times New Roman" panose="02020603050405020304" pitchFamily="18" charset="0"/>
              </a:rPr>
              <a:t>motor.</a:t>
            </a:r>
            <a:endParaRPr lang="ru-RU" sz="2600" dirty="0">
              <a:effectLst/>
              <a:latin typeface="Calibri" panose="020F0502020204030204" pitchFamily="34" charset="0"/>
              <a:ea typeface="Calibri" panose="020F0502020204030204" pitchFamily="34" charset="0"/>
              <a:cs typeface="Times New Roman" panose="02020603050405020304" pitchFamily="18" charset="0"/>
            </a:endParaRPr>
          </a:p>
        </p:txBody>
      </p:sp>
      <p:pic>
        <p:nvPicPr>
          <p:cNvPr id="2" name="Рисунок 1"/>
          <p:cNvPicPr>
            <a:picLocks noChangeAspect="1"/>
          </p:cNvPicPr>
          <p:nvPr/>
        </p:nvPicPr>
        <p:blipFill>
          <a:blip r:embed="rId2"/>
          <a:stretch>
            <a:fillRect/>
          </a:stretch>
        </p:blipFill>
        <p:spPr>
          <a:xfrm>
            <a:off x="609600" y="2115403"/>
            <a:ext cx="6193136" cy="4462818"/>
          </a:xfrm>
          <a:prstGeom prst="rect">
            <a:avLst/>
          </a:prstGeom>
        </p:spPr>
      </p:pic>
    </p:spTree>
    <p:extLst>
      <p:ext uri="{BB962C8B-B14F-4D97-AF65-F5344CB8AC3E}">
        <p14:creationId xmlns:p14="http://schemas.microsoft.com/office/powerpoint/2010/main" val="275987487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464025" y="252485"/>
            <a:ext cx="11086440" cy="6503157"/>
          </a:xfrm>
        </p:spPr>
        <p:txBody>
          <a:bodyPr>
            <a:normAutofit lnSpcReduction="10000"/>
          </a:bodyPr>
          <a:lstStyle/>
          <a:p>
            <a:pPr marL="0" indent="0" algn="ctr">
              <a:lnSpc>
                <a:spcPct val="150000"/>
              </a:lnSpc>
              <a:buNone/>
            </a:pPr>
            <a:r>
              <a:rPr lang="en-US" b="1" dirty="0" smtClean="0">
                <a:latin typeface="Times New Roman" panose="02020603050405020304" pitchFamily="18" charset="0"/>
                <a:cs typeface="Times New Roman" panose="02020603050405020304" pitchFamily="18" charset="0"/>
              </a:rPr>
              <a:t>2.7  </a:t>
            </a:r>
            <a:r>
              <a:rPr lang="en-US" b="1" dirty="0" err="1" smtClean="0">
                <a:latin typeface="Times New Roman" panose="02020603050405020304" pitchFamily="18" charset="0"/>
                <a:cs typeface="Times New Roman" panose="02020603050405020304" pitchFamily="18" charset="0"/>
              </a:rPr>
              <a:t>Maxsus</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g’ovakli</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kukun</a:t>
            </a:r>
            <a:r>
              <a:rPr lang="en-US" b="1" dirty="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materiallarning</a:t>
            </a:r>
            <a:r>
              <a:rPr lang="en-US" b="1" dirty="0">
                <a:latin typeface="Times New Roman" panose="02020603050405020304" pitchFamily="18" charset="0"/>
                <a:cs typeface="Times New Roman" panose="02020603050405020304" pitchFamily="18" charset="0"/>
              </a:rPr>
              <a:t> </a:t>
            </a:r>
            <a:r>
              <a:rPr lang="en-US" b="1" dirty="0" err="1" smtClean="0">
                <a:latin typeface="Times New Roman" panose="02020603050405020304" pitchFamily="18" charset="0"/>
                <a:cs typeface="Times New Roman" panose="02020603050405020304" pitchFamily="18" charset="0"/>
              </a:rPr>
              <a:t>olinishi</a:t>
            </a:r>
            <a:endParaRPr lang="en-US" b="1" dirty="0" smtClean="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Kukunning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navlaridan</a:t>
            </a:r>
            <a:r>
              <a:rPr lang="en-US" dirty="0">
                <a:latin typeface="Times New Roman" panose="02020603050405020304" pitchFamily="18" charset="0"/>
                <a:cs typeface="Times New Roman" panose="02020603050405020304" pitchFamily="18" charset="0"/>
              </a:rPr>
              <a:t> 70 - 90% </a:t>
            </a:r>
            <a:r>
              <a:rPr lang="en-US" dirty="0" err="1">
                <a:latin typeface="Times New Roman" panose="02020603050405020304" pitchFamily="18" charset="0"/>
                <a:cs typeface="Times New Roman" panose="02020603050405020304" pitchFamily="18" charset="0"/>
              </a:rPr>
              <a:t>gacha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material </a:t>
            </a:r>
            <a:r>
              <a:rPr lang="en-US" dirty="0" err="1">
                <a:latin typeface="Times New Roman" panose="02020603050405020304" pitchFamily="18" charset="0"/>
                <a:cs typeface="Times New Roman" panose="02020603050405020304" pitchFamily="18" charset="0"/>
              </a:rPr>
              <a:t>kukunni</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organik</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qatronlar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gidridlari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tekis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bilan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Isitish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qatron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plastiklashtiriladi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gidridining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parchalanishi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tufayli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ko'piklanadi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o'rnatiladi</a:t>
            </a:r>
            <a:r>
              <a:rPr lang="en-US" dirty="0" smtClean="0">
                <a:latin typeface="Times New Roman" panose="02020603050405020304" pitchFamily="18" charset="0"/>
                <a:cs typeface="Times New Roman" panose="02020603050405020304" pitchFamily="18" charset="0"/>
              </a:rPr>
              <a:t>.[4-5]</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Metall</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g'ovakliligi</a:t>
            </a:r>
            <a:r>
              <a:rPr lang="en-US" dirty="0">
                <a:latin typeface="Times New Roman" panose="02020603050405020304" pitchFamily="18" charset="0"/>
                <a:cs typeface="Times New Roman" panose="02020603050405020304" pitchFamily="18" charset="0"/>
              </a:rPr>
              <a:t> 70% </a:t>
            </a:r>
            <a:r>
              <a:rPr lang="en-US" dirty="0" err="1">
                <a:latin typeface="Times New Roman" panose="02020603050405020304" pitchFamily="18" charset="0"/>
                <a:cs typeface="Times New Roman" panose="02020603050405020304" pitchFamily="18" charset="0"/>
              </a:rPr>
              <a:t>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Elyaflarni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o'lchash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doimiy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O'lchagan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foydalanilganda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ma'lum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uzunlikdagi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to'plamlar</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olinadi</a:t>
            </a:r>
            <a:r>
              <a:rPr lang="en-US" dirty="0">
                <a:latin typeface="Times New Roman" panose="02020603050405020304" pitchFamily="18" charset="0"/>
                <a:cs typeface="Times New Roman" panose="02020603050405020304" pitchFamily="18" charset="0"/>
              </a:rPr>
              <a:t>.</a:t>
            </a:r>
            <a:r>
              <a:rPr lang="en-US" dirty="0" smtClean="0">
                <a:latin typeface="Times New Roman" panose="02020603050405020304" pitchFamily="18" charset="0"/>
                <a:cs typeface="Times New Roman" panose="02020603050405020304" pitchFamily="18" charset="0"/>
              </a:rPr>
              <a:t> </a:t>
            </a:r>
          </a:p>
        </p:txBody>
      </p:sp>
    </p:spTree>
    <p:extLst>
      <p:ext uri="{BB962C8B-B14F-4D97-AF65-F5344CB8AC3E}">
        <p14:creationId xmlns:p14="http://schemas.microsoft.com/office/powerpoint/2010/main" val="108194109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68657" y="204715"/>
            <a:ext cx="10972800" cy="6482687"/>
          </a:xfrm>
        </p:spPr>
        <p:txBody>
          <a:bodyPr>
            <a:noAutofit/>
          </a:bodyPr>
          <a:lstStyle/>
          <a:p>
            <a:pPr marL="0" indent="0">
              <a:lnSpc>
                <a:spcPct val="16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Materialning</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matritsasida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yopishqoq</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suyuqlikda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suspenziyasini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yotqizish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yordamida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tekis</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hosil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bo'ladi</a:t>
            </a:r>
            <a:r>
              <a:rPr lang="en-US" dirty="0" smtClean="0">
                <a:latin typeface="Times New Roman" panose="02020603050405020304" pitchFamily="18" charset="0"/>
                <a:cs typeface="Times New Roman" panose="02020603050405020304" pitchFamily="18" charset="0"/>
              </a:rPr>
              <a:t>.</a:t>
            </a:r>
          </a:p>
          <a:p>
            <a:pPr marL="0" indent="0" algn="just">
              <a:lnSpc>
                <a:spcPct val="160000"/>
              </a:lnSpc>
              <a:buNone/>
            </a:pPr>
            <a:r>
              <a:rPr lang="en-US" dirty="0" err="1" smtClean="0">
                <a:latin typeface="Times New Roman" panose="02020603050405020304" pitchFamily="18" charset="0"/>
                <a:cs typeface="Times New Roman" panose="02020603050405020304" pitchFamily="18" charset="0"/>
              </a:rPr>
              <a:t>Mahsulot</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presslanadi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yuviladi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quritiladi</a:t>
            </a:r>
            <a:r>
              <a:rPr lang="en-US" dirty="0">
                <a:latin typeface="Times New Roman" panose="02020603050405020304" pitchFamily="18" charset="0"/>
                <a:cs typeface="Times New Roman" panose="02020603050405020304" pitchFamily="18" charset="0"/>
              </a:rPr>
              <a:t>. </a:t>
            </a:r>
            <a:r>
              <a:rPr lang="en-US" dirty="0" smtClean="0">
                <a:latin typeface="Times New Roman" panose="02020603050405020304" pitchFamily="18" charset="0"/>
                <a:cs typeface="Times New Roman" panose="02020603050405020304" pitchFamily="18" charset="0"/>
              </a:rPr>
              <a:t>[3].</a:t>
            </a:r>
            <a:r>
              <a:rPr lang="en-US" dirty="0" err="1" smtClean="0">
                <a:latin typeface="Times New Roman" panose="02020603050405020304" pitchFamily="18" charset="0"/>
                <a:cs typeface="Times New Roman" panose="02020603050405020304" pitchFamily="18" charset="0"/>
              </a:rPr>
              <a:t>Ushbu</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nikel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nixrom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korroziyaga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chidamli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zanglamaydigan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po'lat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G'ovaklik</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bosimini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diametrini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uzunligini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o'zgartirish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tartibga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solinadi</a:t>
            </a:r>
            <a:r>
              <a:rPr lang="en-US" dirty="0" smtClean="0">
                <a:latin typeface="Times New Roman" panose="02020603050405020304" pitchFamily="18" charset="0"/>
                <a:cs typeface="Times New Roman" panose="02020603050405020304" pitchFamily="18" charset="0"/>
              </a:rPr>
              <a:t>.</a:t>
            </a:r>
          </a:p>
          <a:p>
            <a:pPr marL="0" indent="0" algn="just">
              <a:lnSpc>
                <a:spcPct val="16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Uzluksiz</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tolalardan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foydalangan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holda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qatlamli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mashlarni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oldindan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Pishirishdan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iborat</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Bunday</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2518465041"/>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41536" y="532263"/>
            <a:ext cx="10617867" cy="6114196"/>
          </a:xfrm>
        </p:spPr>
        <p:txBody>
          <a:bodyPr>
            <a:normAutofit lnSpcReduction="10000"/>
          </a:bodyPr>
          <a:lstStyle/>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juda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yuqori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tuzilishga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mustahkamlikni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oshiradi</a:t>
            </a:r>
            <a:r>
              <a:rPr lang="en-US" dirty="0" smtClean="0">
                <a:latin typeface="Times New Roman" panose="02020603050405020304" pitchFamily="18" charset="0"/>
                <a:cs typeface="Times New Roman" panose="02020603050405020304" pitchFamily="18" charset="0"/>
              </a:rPr>
              <a:t>.</a:t>
            </a:r>
          </a:p>
          <a:p>
            <a:pPr marL="0" indent="0" algn="just">
              <a:lnSpc>
                <a:spcPct val="150000"/>
              </a:lnSpc>
              <a:buNone/>
            </a:pPr>
            <a:r>
              <a:rPr lang="en-US" dirty="0" err="1" smtClean="0">
                <a:latin typeface="Times New Roman" panose="02020603050405020304" pitchFamily="18" charset="0"/>
                <a:cs typeface="Times New Roman" panose="02020603050405020304" pitchFamily="18" charset="0"/>
              </a:rPr>
              <a:t>Pishirilgan</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fizikaviy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kimyoviy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xususiyatlarining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aksariyati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hajmi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bog'liq</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marL="0" indent="0" algn="just">
              <a:lnSpc>
                <a:spcPct val="150000"/>
              </a:lnSpc>
              <a:buNone/>
            </a:pP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Shunday</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qilib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boshqacha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faqat</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matritsa</a:t>
            </a:r>
            <a:r>
              <a:rPr lang="en-US" dirty="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orqali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a:t>
            </a:r>
            <a:r>
              <a:rPr lang="en-US" dirty="0">
                <a:latin typeface="Times New Roman" panose="02020603050405020304" pitchFamily="18" charset="0"/>
                <a:cs typeface="Times New Roman" panose="02020603050405020304" pitchFamily="18" charset="0"/>
              </a:rPr>
              <a:t> - </a:t>
            </a:r>
            <a:r>
              <a:rPr lang="en-US" dirty="0" err="1">
                <a:latin typeface="Times New Roman" panose="02020603050405020304" pitchFamily="18" charset="0"/>
                <a:cs typeface="Times New Roman" panose="02020603050405020304" pitchFamily="18" charset="0"/>
              </a:rPr>
              <a:t>teshik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bo'shlig'i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orqali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Umuman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olganda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g’ovakli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elektr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o'tkazuvchanligi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ixcham</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analoglariga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qaraganda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ancha</a:t>
            </a:r>
            <a:r>
              <a:rPr lang="en-US" dirty="0">
                <a:latin typeface="Times New Roman" panose="02020603050405020304" pitchFamily="18" charset="0"/>
                <a:cs typeface="Times New Roman" panose="02020603050405020304" pitchFamily="18" charset="0"/>
              </a:rPr>
              <a:t> past. </a:t>
            </a:r>
            <a:r>
              <a:rPr lang="en-US" dirty="0" err="1">
                <a:latin typeface="Times New Roman" panose="02020603050405020304" pitchFamily="18" charset="0"/>
                <a:cs typeface="Times New Roman" panose="02020603050405020304" pitchFamily="18" charset="0"/>
              </a:rPr>
              <a:t>Shuning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bunday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issiqlik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izolyatsiya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qiluvchi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sifatida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ishlatilishi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mumkin</a:t>
            </a:r>
            <a:r>
              <a:rPr lang="en-US" dirty="0" smtClean="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71844918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731735" y="295254"/>
            <a:ext cx="10972800" cy="5704904"/>
          </a:xfrm>
        </p:spPr>
        <p:txBody>
          <a:bodyPr>
            <a:normAutofit lnSpcReduction="10000"/>
          </a:bodyPr>
          <a:lstStyle/>
          <a:p>
            <a:pPr algn="ctr">
              <a:lnSpc>
                <a:spcPct val="150000"/>
              </a:lnSpc>
            </a:pPr>
            <a:r>
              <a:rPr lang="en-US" b="1" dirty="0" err="1" smtClean="0">
                <a:latin typeface="Times New Roman" panose="02020603050405020304" pitchFamily="18" charset="0"/>
                <a:cs typeface="Times New Roman" panose="02020603050405020304" pitchFamily="18" charset="0"/>
              </a:rPr>
              <a:t>Tekshiruv</a:t>
            </a:r>
            <a:r>
              <a:rPr lang="en-US" b="1" dirty="0" smtClean="0">
                <a:latin typeface="Times New Roman" panose="02020603050405020304" pitchFamily="18" charset="0"/>
                <a:cs typeface="Times New Roman" panose="02020603050405020304" pitchFamily="18" charset="0"/>
              </a:rPr>
              <a:t> </a:t>
            </a:r>
            <a:r>
              <a:rPr lang="en-US" b="1" dirty="0" err="1">
                <a:latin typeface="Times New Roman" panose="02020603050405020304" pitchFamily="18" charset="0"/>
                <a:cs typeface="Times New Roman" panose="02020603050405020304" pitchFamily="18" charset="0"/>
              </a:rPr>
              <a:t>savollari</a:t>
            </a:r>
            <a:r>
              <a:rPr lang="en-US" dirty="0">
                <a:latin typeface="Times New Roman" panose="02020603050405020304" pitchFamily="18" charset="0"/>
                <a:cs typeface="Times New Roman" panose="02020603050405020304" pitchFamily="18" charset="0"/>
              </a:rPr>
              <a:t> </a:t>
            </a:r>
            <a:endParaRPr lang="en-US" dirty="0" smtClean="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1. </a:t>
            </a:r>
            <a:r>
              <a:rPr lang="en-US" dirty="0" err="1">
                <a:latin typeface="Times New Roman" panose="02020603050405020304" pitchFamily="18" charset="0"/>
                <a:cs typeface="Times New Roman" panose="02020603050405020304" pitchFamily="18" charset="0"/>
              </a:rPr>
              <a:t>Metall</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va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qotishmalarni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ishlab</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chiqarish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usullarga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bo’linadi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2.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xajmiy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massasi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nima</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3.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oquvchanligini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tushuntiring</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4. </a:t>
            </a:r>
            <a:r>
              <a:rPr lang="en-US" dirty="0" err="1">
                <a:latin typeface="Times New Roman" panose="02020603050405020304" pitchFamily="18" charset="0"/>
                <a:cs typeface="Times New Roman" panose="02020603050405020304" pitchFamily="18" charset="0"/>
              </a:rPr>
              <a:t>Kukunning</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shakllanish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darajasi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izohlanadi</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5.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presslashga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tayyorlash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jarayonini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tushuntiring</a:t>
            </a:r>
            <a:r>
              <a:rPr lang="en-US" dirty="0">
                <a:latin typeface="Times New Roman" panose="02020603050405020304" pitchFamily="18" charset="0"/>
                <a:cs typeface="Times New Roman" panose="02020603050405020304" pitchFamily="18" charset="0"/>
              </a:rPr>
              <a:t>?</a:t>
            </a:r>
            <a:endParaRPr lang="ru-RU" dirty="0">
              <a:latin typeface="Times New Roman" panose="02020603050405020304" pitchFamily="18" charset="0"/>
              <a:cs typeface="Times New Roman" panose="02020603050405020304" pitchFamily="18" charset="0"/>
            </a:endParaRPr>
          </a:p>
          <a:p>
            <a:pPr algn="just">
              <a:lnSpc>
                <a:spcPct val="150000"/>
              </a:lnSpc>
            </a:pPr>
            <a:r>
              <a:rPr lang="en-US" dirty="0">
                <a:latin typeface="Times New Roman" panose="02020603050405020304" pitchFamily="18" charset="0"/>
                <a:cs typeface="Times New Roman" panose="02020603050405020304" pitchFamily="18" charset="0"/>
              </a:rPr>
              <a:t>6. </a:t>
            </a:r>
            <a:r>
              <a:rPr lang="en-US" dirty="0" err="1">
                <a:latin typeface="Times New Roman" panose="02020603050405020304" pitchFamily="18" charset="0"/>
                <a:cs typeface="Times New Roman" panose="02020603050405020304" pitchFamily="18" charset="0"/>
              </a:rPr>
              <a:t>Bitta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kompanenti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suyuk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bo’lgan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kukun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materiallarini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birida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aralashtirish</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qanday</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amalga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oshiriladi</a:t>
            </a:r>
            <a:r>
              <a:rPr lang="en-US" dirty="0">
                <a:latin typeface="Times New Roman" panose="02020603050405020304" pitchFamily="18" charset="0"/>
                <a:cs typeface="Times New Roman" panose="02020603050405020304" pitchFamily="18" charset="0"/>
              </a:rPr>
              <a:t>	?</a:t>
            </a:r>
            <a:endParaRPr lang="ru-RU" dirty="0">
              <a:latin typeface="Times New Roman" panose="02020603050405020304" pitchFamily="18" charset="0"/>
              <a:cs typeface="Times New Roman" panose="02020603050405020304" pitchFamily="18" charset="0"/>
            </a:endParaRPr>
          </a:p>
        </p:txBody>
      </p:sp>
    </p:spTree>
    <p:extLst>
      <p:ext uri="{BB962C8B-B14F-4D97-AF65-F5344CB8AC3E}">
        <p14:creationId xmlns:p14="http://schemas.microsoft.com/office/powerpoint/2010/main" val="1594304751"/>
      </p:ext>
    </p:extLst>
  </p:cSld>
  <p:clrMapOvr>
    <a:masterClrMapping/>
  </p:clrMapOvr>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609600" y="235131"/>
            <a:ext cx="10972800" cy="6518366"/>
          </a:xfrm>
        </p:spPr>
        <p:txBody>
          <a:bodyPr>
            <a:normAutofit/>
          </a:bodyPr>
          <a:lstStyle/>
          <a:p>
            <a:pPr algn="ctr">
              <a:lnSpc>
                <a:spcPct val="150000"/>
              </a:lnSpc>
            </a:pPr>
            <a:r>
              <a:rPr lang="en-US" dirty="0" err="1">
                <a:latin typeface="Times New Roman" panose="02020603050405020304" pitchFamily="18" charset="0"/>
                <a:cs typeface="Times New Roman" panose="02020603050405020304" pitchFamily="18" charset="0"/>
              </a:rPr>
              <a:t>Foydalanilgan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adabiyotlar</a:t>
            </a:r>
            <a:endParaRPr lang="ru-RU" dirty="0">
              <a:latin typeface="Times New Roman" panose="02020603050405020304" pitchFamily="18" charset="0"/>
              <a:cs typeface="Times New Roman" panose="02020603050405020304" pitchFamily="18" charset="0"/>
            </a:endParaRPr>
          </a:p>
          <a:p>
            <a:pPr lvl="0">
              <a:lnSpc>
                <a:spcPct val="150000"/>
              </a:lnSpc>
            </a:pPr>
            <a:r>
              <a:rPr lang="ru-RU" dirty="0" smtClean="0">
                <a:latin typeface="Times New Roman" panose="02020603050405020304" pitchFamily="18" charset="0"/>
                <a:cs typeface="Times New Roman" panose="02020603050405020304" pitchFamily="18" charset="0"/>
              </a:rPr>
              <a:t>1.</a:t>
            </a:r>
            <a:r>
              <a:rPr lang="en-US" dirty="0" smtClean="0">
                <a:latin typeface="Times New Roman" panose="02020603050405020304" pitchFamily="18" charset="0"/>
                <a:cs typeface="Times New Roman" panose="02020603050405020304" pitchFamily="18" charset="0"/>
              </a:rPr>
              <a:t> </a:t>
            </a:r>
            <a:r>
              <a:rPr lang="en-US" dirty="0" err="1" smtClean="0">
                <a:latin typeface="Times New Roman" panose="02020603050405020304" pitchFamily="18" charset="0"/>
                <a:cs typeface="Times New Roman" panose="02020603050405020304" pitchFamily="18" charset="0"/>
              </a:rPr>
              <a:t>Kiparisov</a:t>
            </a:r>
            <a:r>
              <a:rPr lang="en-US" dirty="0" smtClean="0">
                <a:latin typeface="Times New Roman" panose="02020603050405020304" pitchFamily="18" charset="0"/>
                <a:cs typeface="Times New Roman" panose="02020603050405020304" pitchFamily="18" charset="0"/>
              </a:rPr>
              <a:t> </a:t>
            </a:r>
            <a:r>
              <a:rPr lang="en-US" dirty="0">
                <a:latin typeface="Times New Roman" panose="02020603050405020304" pitchFamily="18" charset="0"/>
                <a:cs typeface="Times New Roman" panose="02020603050405020304" pitchFamily="18" charset="0"/>
              </a:rPr>
              <a:t>S. S., </a:t>
            </a:r>
            <a:r>
              <a:rPr lang="en-US" dirty="0" err="1">
                <a:latin typeface="Times New Roman" panose="02020603050405020304" pitchFamily="18" charset="0"/>
                <a:cs typeface="Times New Roman" panose="02020603050405020304" pitchFamily="18" charset="0"/>
              </a:rPr>
              <a:t>Libenson</a:t>
            </a:r>
            <a:r>
              <a:rPr lang="en-US" dirty="0">
                <a:latin typeface="Times New Roman" panose="02020603050405020304" pitchFamily="18" charset="0"/>
                <a:cs typeface="Times New Roman" panose="02020603050405020304" pitchFamily="18" charset="0"/>
              </a:rPr>
              <a:t> G. A. </a:t>
            </a:r>
            <a:r>
              <a:rPr lang="en-US" dirty="0" err="1">
                <a:latin typeface="Times New Roman" panose="02020603050405020304" pitchFamily="18" charset="0"/>
                <a:cs typeface="Times New Roman" panose="02020603050405020304" pitchFamily="18" charset="0"/>
              </a:rPr>
              <a:t>Poroshkovaya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b="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Uchebnik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dlya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texnikumov</a:t>
            </a:r>
            <a:r>
              <a:rPr lang="en-US" dirty="0">
                <a:latin typeface="Times New Roman" panose="02020603050405020304" pitchFamily="18" charset="0"/>
                <a:cs typeface="Times New Roman" panose="02020603050405020304" pitchFamily="18" charset="0"/>
              </a:rPr>
              <a:t>—3-e </a:t>
            </a:r>
            <a:r>
              <a:rPr lang="en-US" dirty="0" err="1">
                <a:latin typeface="Times New Roman" panose="02020603050405020304" pitchFamily="18" charset="0"/>
                <a:cs typeface="Times New Roman" panose="02020603050405020304" pitchFamily="18" charset="0"/>
              </a:rPr>
              <a:t>izd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pererab</a:t>
            </a:r>
            <a:r>
              <a:rPr lang="en-US" dirty="0">
                <a:latin typeface="Times New Roman" panose="02020603050405020304" pitchFamily="18" charset="0"/>
                <a:cs typeface="Times New Roman" panose="02020603050405020304" pitchFamily="18" charset="0"/>
              </a:rPr>
              <a:t>.— M.: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 1991-16</a:t>
            </a:r>
            <a:r>
              <a:rPr lang="ru-RU" dirty="0">
                <a:latin typeface="Times New Roman" panose="02020603050405020304" pitchFamily="18" charset="0"/>
                <a:cs typeface="Times New Roman" panose="02020603050405020304" pitchFamily="18" charset="0"/>
              </a:rPr>
              <a:t>с</a:t>
            </a:r>
          </a:p>
          <a:p>
            <a:pPr lvl="0">
              <a:lnSpc>
                <a:spcPct val="150000"/>
              </a:lnSpc>
            </a:pPr>
            <a:r>
              <a:rPr lang="en-US" dirty="0" smtClean="0">
                <a:latin typeface="Times New Roman" panose="02020603050405020304" pitchFamily="18" charset="0"/>
                <a:cs typeface="Times New Roman" panose="02020603050405020304" pitchFamily="18" charset="0"/>
              </a:rPr>
              <a:t>2. </a:t>
            </a:r>
            <a:r>
              <a:rPr lang="en-US" dirty="0" err="1" smtClean="0">
                <a:latin typeface="Times New Roman" panose="02020603050405020304" pitchFamily="18" charset="0"/>
                <a:cs typeface="Times New Roman" panose="02020603050405020304" pitchFamily="18" charset="0"/>
              </a:rPr>
              <a:t>Yangi</a:t>
            </a:r>
            <a:r>
              <a:rPr lang="en-US" dirty="0" smtClean="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materiallar</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texnologiyasi</a:t>
            </a:r>
            <a:r>
              <a:rPr lang="uz-Cyrl-UZ" dirty="0">
                <a:latin typeface="Times New Roman" panose="02020603050405020304" pitchFamily="18" charset="0"/>
                <a:cs typeface="Times New Roman" panose="02020603050405020304" pitchFamily="18" charset="0"/>
              </a:rPr>
              <a:t>” fanidan o‘quv-uslubiy majmua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Andijon</a:t>
            </a:r>
            <a:r>
              <a:rPr lang="en-US" dirty="0">
                <a:latin typeface="Times New Roman" panose="02020603050405020304" pitchFamily="18" charset="0"/>
                <a:cs typeface="Times New Roman" panose="02020603050405020304" pitchFamily="18" charset="0"/>
              </a:rPr>
              <a:t> 2020 -84b</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smtClean="0">
                <a:latin typeface="Times New Roman" panose="02020603050405020304" pitchFamily="18" charset="0"/>
                <a:cs typeface="Times New Roman" panose="02020603050405020304" pitchFamily="18" charset="0"/>
              </a:rPr>
              <a:t>3. </a:t>
            </a:r>
            <a:r>
              <a:rPr lang="uz-Cyrl-UZ" dirty="0" smtClean="0">
                <a:latin typeface="Times New Roman" panose="02020603050405020304" pitchFamily="18" charset="0"/>
                <a:cs typeface="Times New Roman" panose="02020603050405020304" pitchFamily="18" charset="0"/>
              </a:rPr>
              <a:t>O</a:t>
            </a:r>
            <a:r>
              <a:rPr lang="uz-Cyrl-UZ" dirty="0">
                <a:latin typeface="Times New Roman" panose="02020603050405020304" pitchFamily="18" charset="0"/>
                <a:cs typeface="Times New Roman" panose="02020603050405020304" pitchFamily="18" charset="0"/>
              </a:rPr>
              <a:t>. Umarov Materialshunoslik. O‘zbekiston Respublikasi Oliy va o‘rta maxsus ta’lim vazirligi. – T.: Cho‘lpon nomidagi NMII, 2014 -323b.</a:t>
            </a:r>
            <a:endParaRPr lang="ru-RU" dirty="0">
              <a:latin typeface="Times New Roman" panose="02020603050405020304" pitchFamily="18" charset="0"/>
              <a:cs typeface="Times New Roman" panose="02020603050405020304" pitchFamily="18" charset="0"/>
            </a:endParaRPr>
          </a:p>
          <a:p>
            <a:pPr lvl="0">
              <a:lnSpc>
                <a:spcPct val="150000"/>
              </a:lnSpc>
            </a:pPr>
            <a:r>
              <a:rPr lang="en-US" dirty="0" smtClean="0">
                <a:latin typeface="Times New Roman" panose="02020603050405020304" pitchFamily="18" charset="0"/>
                <a:cs typeface="Times New Roman" panose="02020603050405020304" pitchFamily="18" charset="0"/>
              </a:rPr>
              <a:t>4.Kiparisov </a:t>
            </a:r>
            <a:r>
              <a:rPr lang="en-US" dirty="0">
                <a:latin typeface="Times New Roman" panose="02020603050405020304" pitchFamily="18" charset="0"/>
                <a:cs typeface="Times New Roman" panose="02020603050405020304" pitchFamily="18" charset="0"/>
              </a:rPr>
              <a:t>S. S., </a:t>
            </a:r>
            <a:r>
              <a:rPr lang="en-US" dirty="0" err="1">
                <a:latin typeface="Times New Roman" panose="02020603050405020304" pitchFamily="18" charset="0"/>
                <a:cs typeface="Times New Roman" panose="02020603050405020304" pitchFamily="18" charset="0"/>
              </a:rPr>
              <a:t>Libenson</a:t>
            </a:r>
            <a:r>
              <a:rPr lang="en-US" dirty="0">
                <a:latin typeface="Times New Roman" panose="02020603050405020304" pitchFamily="18" charset="0"/>
                <a:cs typeface="Times New Roman" panose="02020603050405020304" pitchFamily="18" charset="0"/>
              </a:rPr>
              <a:t> G. A. </a:t>
            </a:r>
            <a:r>
              <a:rPr lang="en-US" dirty="0" err="1">
                <a:latin typeface="Times New Roman" panose="02020603050405020304" pitchFamily="18" charset="0"/>
                <a:cs typeface="Times New Roman" panose="02020603050405020304" pitchFamily="18" charset="0"/>
              </a:rPr>
              <a:t>Poroshkovaya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metallurgiya</a:t>
            </a:r>
            <a:r>
              <a:rPr lang="en-US" b="1"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Uchebnik</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dlya</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texnikumov</a:t>
            </a:r>
            <a:r>
              <a:rPr lang="en-US" dirty="0">
                <a:latin typeface="Times New Roman" panose="02020603050405020304" pitchFamily="18" charset="0"/>
                <a:cs typeface="Times New Roman" panose="02020603050405020304" pitchFamily="18" charset="0"/>
              </a:rPr>
              <a:t>—3-e </a:t>
            </a:r>
            <a:r>
              <a:rPr lang="en-US" dirty="0" err="1">
                <a:latin typeface="Times New Roman" panose="02020603050405020304" pitchFamily="18" charset="0"/>
                <a:cs typeface="Times New Roman" panose="02020603050405020304" pitchFamily="18" charset="0"/>
              </a:rPr>
              <a:t>izd</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pererab</a:t>
            </a:r>
            <a:r>
              <a:rPr lang="en-US" dirty="0">
                <a:latin typeface="Times New Roman" panose="02020603050405020304" pitchFamily="18" charset="0"/>
                <a:cs typeface="Times New Roman" panose="02020603050405020304" pitchFamily="18" charset="0"/>
              </a:rPr>
              <a:t>.— M.: </a:t>
            </a:r>
            <a:r>
              <a:rPr lang="en-US" dirty="0" err="1">
                <a:latin typeface="Times New Roman" panose="02020603050405020304" pitchFamily="18" charset="0"/>
                <a:cs typeface="Times New Roman" panose="02020603050405020304" pitchFamily="18" charset="0"/>
              </a:rPr>
              <a:t>Metallurgiya</a:t>
            </a:r>
            <a:r>
              <a:rPr lang="en-US" dirty="0">
                <a:latin typeface="Times New Roman" panose="02020603050405020304" pitchFamily="18" charset="0"/>
                <a:cs typeface="Times New Roman" panose="02020603050405020304" pitchFamily="18" charset="0"/>
              </a:rPr>
              <a:t>, 1991-402c</a:t>
            </a:r>
            <a:endParaRPr lang="ru-RU" dirty="0">
              <a:latin typeface="Times New Roman" panose="02020603050405020304" pitchFamily="18" charset="0"/>
              <a:cs typeface="Times New Roman" panose="02020603050405020304" pitchFamily="18" charset="0"/>
            </a:endParaRPr>
          </a:p>
          <a:p>
            <a:pPr>
              <a:lnSpc>
                <a:spcPct val="150000"/>
              </a:lnSpc>
            </a:pPr>
            <a:r>
              <a:rPr lang="en-US" dirty="0" smtClean="0">
                <a:latin typeface="Times New Roman" panose="02020603050405020304" pitchFamily="18" charset="0"/>
                <a:cs typeface="Times New Roman" panose="02020603050405020304" pitchFamily="18" charset="0"/>
              </a:rPr>
              <a:t>5.Kukun </a:t>
            </a:r>
            <a:r>
              <a:rPr lang="en-US" dirty="0" err="1">
                <a:latin typeface="Times New Roman" panose="02020603050405020304" pitchFamily="18" charset="0"/>
                <a:cs typeface="Times New Roman" panose="02020603050405020304" pitchFamily="18" charset="0"/>
              </a:rPr>
              <a:t>metallurgiyasi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asoslari</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fanidan</a:t>
            </a:r>
            <a:r>
              <a:rPr lang="en-US" dirty="0">
                <a:latin typeface="Times New Roman" panose="02020603050405020304" pitchFamily="18" charset="0"/>
                <a:cs typeface="Times New Roman" panose="02020603050405020304" pitchFamily="18" charset="0"/>
              </a:rPr>
              <a:t> </a:t>
            </a:r>
            <a:r>
              <a:rPr lang="en-US" dirty="0" err="1">
                <a:latin typeface="Times New Roman" panose="02020603050405020304" pitchFamily="18" charset="0"/>
                <a:cs typeface="Times New Roman" panose="02020603050405020304" pitchFamily="18" charset="0"/>
              </a:rPr>
              <a:t>o’quv-uslubiy</a:t>
            </a:r>
            <a:r>
              <a:rPr lang="en-US" dirty="0">
                <a:latin typeface="Times New Roman" panose="02020603050405020304" pitchFamily="18" charset="0"/>
                <a:cs typeface="Times New Roman" panose="02020603050405020304" pitchFamily="18" charset="0"/>
              </a:rPr>
              <a:t> </a:t>
            </a:r>
            <a:endParaRPr lang="ru-RU" dirty="0">
              <a:latin typeface="Times New Roman" pitchFamily="18" charset="0"/>
              <a:cs typeface="Times New Roman" pitchFamily="18" charset="0"/>
            </a:endParaRPr>
          </a:p>
        </p:txBody>
      </p:sp>
    </p:spTree>
    <p:extLst>
      <p:ext uri="{BB962C8B-B14F-4D97-AF65-F5344CB8AC3E}">
        <p14:creationId xmlns:p14="http://schemas.microsoft.com/office/powerpoint/2010/main" val="1647568199"/>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Объект 2"/>
          <p:cNvSpPr>
            <a:spLocks noGrp="1"/>
          </p:cNvSpPr>
          <p:nvPr>
            <p:ph idx="1"/>
          </p:nvPr>
        </p:nvSpPr>
        <p:spPr>
          <a:xfrm>
            <a:off x="555009" y="2276674"/>
            <a:ext cx="10972800" cy="2390860"/>
          </a:xfrm>
        </p:spPr>
        <p:txBody>
          <a:bodyPr>
            <a:normAutofit fontScale="85000" lnSpcReduction="20000"/>
          </a:bodyPr>
          <a:lstStyle/>
          <a:p>
            <a:pPr marL="0" indent="0" algn="ctr">
              <a:buNone/>
            </a:pPr>
            <a:r>
              <a:rPr lang="en-US" altLang="ru-RU" sz="9300" dirty="0" err="1" smtClean="0">
                <a:solidFill>
                  <a:srgbClr val="FF0000"/>
                </a:solidFill>
                <a:latin typeface="Times New Roman" panose="02020603050405020304" pitchFamily="18" charset="0"/>
                <a:cs typeface="Times New Roman" panose="02020603050405020304" pitchFamily="18" charset="0"/>
              </a:rPr>
              <a:t>E’tiboringiz</a:t>
            </a: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u</a:t>
            </a:r>
            <a:r>
              <a:rPr lang="en-US" altLang="ru-RU" sz="9300" dirty="0" err="1" smtClean="0">
                <a:solidFill>
                  <a:srgbClr val="FF0000"/>
                </a:solidFill>
                <a:latin typeface="Times New Roman" panose="02020603050405020304" pitchFamily="18" charset="0"/>
                <a:cs typeface="Times New Roman" panose="02020603050405020304" pitchFamily="18" charset="0"/>
              </a:rPr>
              <a:t>chun</a:t>
            </a:r>
            <a:endParaRPr lang="en-US" altLang="ru-RU" sz="9300" dirty="0" smtClean="0">
              <a:solidFill>
                <a:srgbClr val="FF0000"/>
              </a:solidFill>
              <a:latin typeface="Times New Roman" panose="02020603050405020304" pitchFamily="18" charset="0"/>
              <a:cs typeface="Times New Roman" panose="02020603050405020304" pitchFamily="18" charset="0"/>
            </a:endParaRPr>
          </a:p>
          <a:p>
            <a:pPr marL="0" indent="0" algn="ctr">
              <a:buNone/>
            </a:pPr>
            <a:r>
              <a:rPr lang="en-US" altLang="ru-RU" sz="9300" dirty="0" smtClean="0">
                <a:solidFill>
                  <a:srgbClr val="FF0000"/>
                </a:solidFill>
                <a:latin typeface="Times New Roman" panose="02020603050405020304" pitchFamily="18" charset="0"/>
                <a:cs typeface="Times New Roman" panose="02020603050405020304" pitchFamily="18" charset="0"/>
              </a:rPr>
              <a:t> </a:t>
            </a:r>
            <a:r>
              <a:rPr lang="en-US" altLang="ru-RU" sz="9300" dirty="0" err="1">
                <a:solidFill>
                  <a:srgbClr val="FF0000"/>
                </a:solidFill>
                <a:latin typeface="Times New Roman" panose="02020603050405020304" pitchFamily="18" charset="0"/>
                <a:cs typeface="Times New Roman" panose="02020603050405020304" pitchFamily="18" charset="0"/>
              </a:rPr>
              <a:t>r</a:t>
            </a:r>
            <a:r>
              <a:rPr lang="en-US" altLang="ru-RU" sz="9300" dirty="0" err="1" smtClean="0">
                <a:solidFill>
                  <a:srgbClr val="FF0000"/>
                </a:solidFill>
                <a:latin typeface="Times New Roman" panose="02020603050405020304" pitchFamily="18" charset="0"/>
                <a:cs typeface="Times New Roman" panose="02020603050405020304" pitchFamily="18" charset="0"/>
              </a:rPr>
              <a:t>ahmat</a:t>
            </a:r>
            <a:endParaRPr lang="ru-RU" altLang="ru-RU" sz="9300" dirty="0" smtClean="0">
              <a:solidFill>
                <a:srgbClr val="FF0000"/>
              </a:solidFill>
              <a:latin typeface="Times New Roman" panose="02020603050405020304" pitchFamily="18" charset="0"/>
              <a:cs typeface="Times New Roman" panose="02020603050405020304" pitchFamily="18" charset="0"/>
            </a:endParaRPr>
          </a:p>
          <a:p>
            <a:endParaRPr lang="ru-RU" sz="4800" dirty="0"/>
          </a:p>
        </p:txBody>
      </p:sp>
    </p:spTree>
    <p:extLst>
      <p:ext uri="{BB962C8B-B14F-4D97-AF65-F5344CB8AC3E}">
        <p14:creationId xmlns:p14="http://schemas.microsoft.com/office/powerpoint/2010/main" val="3469228584"/>
      </p:ext>
    </p:extLst>
  </p:cSld>
  <p:clrMapOvr>
    <a:masterClrMapping/>
  </p:clrMapOvr>
  <p:timing>
    <p:tnLst>
      <p:par>
        <p:cTn id="1" dur="indefinite" restart="never" nodeType="tmRoot"/>
      </p:par>
    </p:tnLst>
  </p:timing>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Поток">
  <a:themeElements>
    <a:clrScheme name="Солнцестояние">
      <a:dk1>
        <a:sysClr val="windowText" lastClr="000000"/>
      </a:dk1>
      <a:lt1>
        <a:sysClr val="window" lastClr="FFFFFF"/>
      </a:lt1>
      <a:dk2>
        <a:srgbClr val="4F271C"/>
      </a:dk2>
      <a:lt2>
        <a:srgbClr val="E7DEC9"/>
      </a:lt2>
      <a:accent1>
        <a:srgbClr val="3891A7"/>
      </a:accent1>
      <a:accent2>
        <a:srgbClr val="FEB80A"/>
      </a:accent2>
      <a:accent3>
        <a:srgbClr val="C32D2E"/>
      </a:accent3>
      <a:accent4>
        <a:srgbClr val="84AA33"/>
      </a:accent4>
      <a:accent5>
        <a:srgbClr val="964305"/>
      </a:accent5>
      <a:accent6>
        <a:srgbClr val="475A8D"/>
      </a:accent6>
      <a:hlink>
        <a:srgbClr val="8DC765"/>
      </a:hlink>
      <a:folHlink>
        <a:srgbClr val="AA8A14"/>
      </a:folHlink>
    </a:clrScheme>
    <a:fontScheme name="Поток">
      <a:majorFont>
        <a:latin typeface="Calibri"/>
        <a:ea typeface=""/>
        <a:cs typeface=""/>
        <a:font script="Jpan" typeface="ＭＳ Ｐゴシック"/>
        <a:font script="Hang" typeface="HY중고딕"/>
        <a:font script="Hans" typeface="隶书"/>
        <a:font script="Hant" typeface="微軟正黑體"/>
        <a:font script="Arab" typeface="Traditional Arabic"/>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ajorFont>
      <a:minorFont>
        <a:latin typeface="Constantia"/>
        <a:ea typeface=""/>
        <a:cs typeface=""/>
        <a:font script="Jpan" typeface="HGP明朝E"/>
        <a:font script="Hang" typeface="HY신명조"/>
        <a:font script="Hans" typeface="宋体"/>
        <a:font script="Hant" typeface="新細明體"/>
        <a:font script="Arab" typeface="Majalla UI"/>
        <a:font script="Hebr" typeface="David"/>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Поток">
      <a:fillStyleLst>
        <a:solidFill>
          <a:schemeClr val="phClr"/>
        </a:solidFill>
        <a:gradFill rotWithShape="1">
          <a:gsLst>
            <a:gs pos="0">
              <a:schemeClr val="phClr">
                <a:tint val="70000"/>
                <a:satMod val="130000"/>
              </a:schemeClr>
            </a:gs>
            <a:gs pos="43000">
              <a:schemeClr val="phClr">
                <a:tint val="44000"/>
                <a:satMod val="165000"/>
              </a:schemeClr>
            </a:gs>
            <a:gs pos="93000">
              <a:schemeClr val="phClr">
                <a:tint val="15000"/>
                <a:satMod val="165000"/>
              </a:schemeClr>
            </a:gs>
            <a:gs pos="100000">
              <a:schemeClr val="phClr">
                <a:tint val="5000"/>
                <a:satMod val="250000"/>
              </a:schemeClr>
            </a:gs>
          </a:gsLst>
          <a:path path="circle">
            <a:fillToRect l="50000" t="130000" r="50000" b="-30000"/>
          </a:path>
        </a:gradFill>
        <a:gradFill rotWithShape="1">
          <a:gsLst>
            <a:gs pos="0">
              <a:schemeClr val="phClr">
                <a:tint val="98000"/>
                <a:shade val="25000"/>
                <a:satMod val="250000"/>
              </a:schemeClr>
            </a:gs>
            <a:gs pos="68000">
              <a:schemeClr val="phClr">
                <a:tint val="86000"/>
                <a:satMod val="115000"/>
              </a:schemeClr>
            </a:gs>
            <a:gs pos="100000">
              <a:schemeClr val="phClr">
                <a:tint val="50000"/>
                <a:satMod val="150000"/>
              </a:schemeClr>
            </a:gs>
          </a:gsLst>
          <a:path path="circle">
            <a:fillToRect l="50000" t="130000" r="50000" b="-30000"/>
          </a:path>
        </a:gradFill>
      </a:fillStyleLst>
      <a:lnStyleLst>
        <a:ln w="9525" cap="flat" cmpd="sng" algn="ctr">
          <a:solidFill>
            <a:schemeClr val="phClr">
              <a:shade val="50000"/>
              <a:satMod val="103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effectStyle>
        <a:effectStyle>
          <a:effectLst>
            <a:outerShdw blurRad="57150" dist="38100" dir="5400000" algn="ctr" rotWithShape="0">
              <a:schemeClr val="phClr">
                <a:shade val="9000"/>
                <a:satMod val="105000"/>
                <a:alpha val="48000"/>
              </a:schemeClr>
            </a:outerShdw>
          </a:effectLst>
          <a:scene3d>
            <a:camera prst="orthographicFront" fov="0">
              <a:rot lat="0" lon="0" rev="0"/>
            </a:camera>
            <a:lightRig rig="glow" dir="tl">
              <a:rot lat="0" lon="0" rev="900000"/>
            </a:lightRig>
          </a:scene3d>
          <a:sp3d prstMaterial="powder">
            <a:bevelT w="25400" h="38100"/>
          </a:sp3d>
        </a:effectStyle>
      </a:effectStyleLst>
      <a:bgFillStyleLst>
        <a:solidFill>
          <a:schemeClr val="phClr"/>
        </a:solidFill>
        <a:gradFill rotWithShape="1">
          <a:gsLst>
            <a:gs pos="0">
              <a:schemeClr val="phClr">
                <a:tint val="80000"/>
                <a:satMod val="400000"/>
              </a:schemeClr>
            </a:gs>
            <a:gs pos="25000">
              <a:schemeClr val="phClr">
                <a:tint val="83000"/>
                <a:satMod val="320000"/>
              </a:schemeClr>
            </a:gs>
            <a:gs pos="100000">
              <a:schemeClr val="phClr">
                <a:shade val="15000"/>
                <a:satMod val="320000"/>
              </a:schemeClr>
            </a:gs>
          </a:gsLst>
          <a:path path="circle">
            <a:fillToRect l="10000" t="110000" r="10000" b="100000"/>
          </a:path>
        </a:gradFill>
        <a:blipFill>
          <a:blip xmlns:r="http://schemas.openxmlformats.org/officeDocument/2006/relationships" r:embed="rId1">
            <a:duotone>
              <a:schemeClr val="phClr">
                <a:shade val="90000"/>
                <a:satMod val="150000"/>
              </a:schemeClr>
              <a:schemeClr val="phClr">
                <a:tint val="88000"/>
                <a:satMod val="150000"/>
              </a:schemeClr>
            </a:duotone>
          </a:blip>
          <a:tile tx="0" ty="0" sx="65000" sy="65000" flip="none" algn="tl"/>
        </a:blipFill>
      </a:bgFillStyleLst>
    </a:fmtScheme>
  </a:themeElements>
  <a:objectDefaults/>
  <a:extraClrSchemeLst/>
</a:theme>
</file>

<file path=ppt/theme/theme2.xml><?xml version="1.0" encoding="utf-8"?>
<a:theme xmlns:a="http://schemas.openxmlformats.org/drawingml/2006/main" name="Тема Office">
  <a:themeElements>
    <a:clrScheme name="Стандартная">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Стандартная">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Стандартная">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Slice</Template>
  <TotalTime>2213</TotalTime>
  <Words>831</Words>
  <Application>Microsoft Office PowerPoint</Application>
  <PresentationFormat>Широкоэкранный</PresentationFormat>
  <Paragraphs>123</Paragraphs>
  <Slides>31</Slides>
  <Notes>2</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31</vt:i4>
      </vt:variant>
    </vt:vector>
  </HeadingPairs>
  <TitlesOfParts>
    <vt:vector size="36" baseType="lpstr">
      <vt:lpstr>Calibri</vt:lpstr>
      <vt:lpstr>Constantia</vt:lpstr>
      <vt:lpstr>Times New Roman</vt:lpstr>
      <vt:lpstr>Wingdings 2</vt:lpstr>
      <vt:lpstr>Поток</vt:lpstr>
      <vt:lpstr>Презентация PowerPoint</vt:lpstr>
      <vt:lpstr>Презентация PowerPoint</vt:lpstr>
      <vt:lpstr>Презентация PowerPoint</vt:lpstr>
      <vt:lpstr>Презентация PowerPoint</vt:lpstr>
      <vt:lpstr> Elektroliz sharoitiga qarab katodda xar xil cho’kmalar xosil bo’ladi: zich qatlam, tortuvchi yumoq yoki titilgan chukma ko’rinishda bo’lishi mumkin. Oldingi ikki turdagi chukmani maydalab kukun olinadi, titilgan chukma esa tayyor kukun xolda bo’ladi, Eritilgan tuzni (masalan: tantal yoki titan poroshogini olishda) elektroliz qilishda 700-900℃ temperatura zarur bo’ladi, Yana konstruktsiyasi jixatidan elektrolizator murakkab va germetik qilib ishlangan. Kukunni fizik-ximiyaviy usulda olish uchun, temir, kobalt, nikel, volfram, moliyuden kabi metallarni engil uchuvchi karbidlar ajratib olindi. Yuqorida ko’rsatilgan metallarni uglerod monooksidi bilan qo’shilgani kukun ko’rinishida engil dissotsiatsiyalanadi (ajraladi). Bunda mos ravishda metall kukuni va monooksid uglerodiga bo’linadi. </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lpstr>Презентация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Abduvohid</dc:creator>
  <cp:lastModifiedBy>user</cp:lastModifiedBy>
  <cp:revision>207</cp:revision>
  <dcterms:created xsi:type="dcterms:W3CDTF">2019-04-11T11:11:33Z</dcterms:created>
  <dcterms:modified xsi:type="dcterms:W3CDTF">2013-05-28T23:40:30Z</dcterms:modified>
</cp:coreProperties>
</file>