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3" r:id="rId1"/>
  </p:sldMasterIdLst>
  <p:sldIdLst>
    <p:sldId id="256" r:id="rId2"/>
    <p:sldId id="289" r:id="rId3"/>
    <p:sldId id="317" r:id="rId4"/>
    <p:sldId id="290" r:id="rId5"/>
    <p:sldId id="291" r:id="rId6"/>
    <p:sldId id="318" r:id="rId7"/>
    <p:sldId id="292" r:id="rId8"/>
    <p:sldId id="319" r:id="rId9"/>
    <p:sldId id="293" r:id="rId10"/>
    <p:sldId id="320" r:id="rId11"/>
    <p:sldId id="294" r:id="rId12"/>
    <p:sldId id="295" r:id="rId13"/>
    <p:sldId id="321" r:id="rId14"/>
    <p:sldId id="296" r:id="rId15"/>
    <p:sldId id="297" r:id="rId16"/>
    <p:sldId id="313" r:id="rId17"/>
    <p:sldId id="322" r:id="rId18"/>
    <p:sldId id="314" r:id="rId19"/>
    <p:sldId id="315" r:id="rId20"/>
    <p:sldId id="316" r:id="rId21"/>
    <p:sldId id="323" r:id="rId22"/>
    <p:sldId id="310" r:id="rId23"/>
    <p:sldId id="324" r:id="rId24"/>
    <p:sldId id="311" r:id="rId25"/>
    <p:sldId id="312" r:id="rId26"/>
    <p:sldId id="325" r:id="rId27"/>
    <p:sldId id="326" r:id="rId28"/>
    <p:sldId id="327" r:id="rId29"/>
    <p:sldId id="308" r:id="rId30"/>
    <p:sldId id="328" r:id="rId31"/>
    <p:sldId id="288" r:id="rId32"/>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mn-cs"/>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90" autoAdjust="0"/>
    <p:restoredTop sz="99649" autoAdjust="0"/>
  </p:normalViewPr>
  <p:slideViewPr>
    <p:cSldViewPr snapToGrid="0">
      <p:cViewPr varScale="1">
        <p:scale>
          <a:sx n="70" d="100"/>
          <a:sy n="70" d="100"/>
        </p:scale>
        <p:origin x="61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9"/>
          <p:cNvSpPr>
            <a:spLocks noGrp="1"/>
          </p:cNvSpPr>
          <p:nvPr>
            <p:ph type="dt" sz="half" idx="10"/>
          </p:nvPr>
        </p:nvSpPr>
        <p:spPr/>
        <p:txBody>
          <a:bodyPr/>
          <a:lstStyle>
            <a:lvl1pPr>
              <a:defRPr/>
            </a:lvl1pPr>
          </a:lstStyle>
          <a:p>
            <a:pPr>
              <a:defRPr/>
            </a:pPr>
            <a:fld id="{C97CC9A7-DDF0-4C59-99BC-0727E9BFC3F7}" type="datetimeFigureOut">
              <a:rPr lang="en-US"/>
              <a:pPr>
                <a:defRPr/>
              </a:pPr>
              <a:t>5/29/2013</a:t>
            </a:fld>
            <a:endParaRPr lang="en-US" dirty="0"/>
          </a:p>
        </p:txBody>
      </p:sp>
      <p:sp>
        <p:nvSpPr>
          <p:cNvPr id="5" name="Нижний колонтитул 21"/>
          <p:cNvSpPr>
            <a:spLocks noGrp="1"/>
          </p:cNvSpPr>
          <p:nvPr>
            <p:ph type="ftr" sz="quarter" idx="11"/>
          </p:nvPr>
        </p:nvSpPr>
        <p:spPr/>
        <p:txBody>
          <a:bodyPr/>
          <a:lstStyle>
            <a:lvl1pPr>
              <a:defRPr/>
            </a:lvl1pPr>
          </a:lstStyle>
          <a:p>
            <a:pPr>
              <a:defRPr/>
            </a:pPr>
            <a:endParaRPr lang="en-US"/>
          </a:p>
        </p:txBody>
      </p:sp>
      <p:sp>
        <p:nvSpPr>
          <p:cNvPr id="6" name="Номер слайда 17"/>
          <p:cNvSpPr>
            <a:spLocks noGrp="1"/>
          </p:cNvSpPr>
          <p:nvPr>
            <p:ph type="sldNum" sz="quarter" idx="12"/>
          </p:nvPr>
        </p:nvSpPr>
        <p:spPr/>
        <p:txBody>
          <a:bodyPr/>
          <a:lstStyle>
            <a:lvl1pPr>
              <a:defRPr/>
            </a:lvl1pPr>
          </a:lstStyle>
          <a:p>
            <a:pPr>
              <a:defRPr/>
            </a:pPr>
            <a:fld id="{3467780A-BEB8-40CF-82C5-00AF40BA97C2}"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0244D304-A212-4C4E-9EA5-32277D386A53}" type="datetimeFigureOut">
              <a:rPr lang="en-US"/>
              <a:pPr>
                <a:defRPr/>
              </a:pPr>
              <a:t>5/29/2013</a:t>
            </a:fld>
            <a:endParaRPr lang="en-US" dirty="0"/>
          </a:p>
        </p:txBody>
      </p:sp>
      <p:sp>
        <p:nvSpPr>
          <p:cNvPr id="5" name="Нижний колонтитул 21"/>
          <p:cNvSpPr>
            <a:spLocks noGrp="1"/>
          </p:cNvSpPr>
          <p:nvPr>
            <p:ph type="ftr" sz="quarter" idx="11"/>
          </p:nvPr>
        </p:nvSpPr>
        <p:spPr/>
        <p:txBody>
          <a:bodyPr/>
          <a:lstStyle>
            <a:lvl1pPr>
              <a:defRPr/>
            </a:lvl1pPr>
          </a:lstStyle>
          <a:p>
            <a:pPr>
              <a:defRPr/>
            </a:pPr>
            <a:endParaRPr lang="en-US"/>
          </a:p>
        </p:txBody>
      </p:sp>
      <p:sp>
        <p:nvSpPr>
          <p:cNvPr id="6" name="Номер слайда 17"/>
          <p:cNvSpPr>
            <a:spLocks noGrp="1"/>
          </p:cNvSpPr>
          <p:nvPr>
            <p:ph type="sldNum" sz="quarter" idx="12"/>
          </p:nvPr>
        </p:nvSpPr>
        <p:spPr/>
        <p:txBody>
          <a:bodyPr/>
          <a:lstStyle>
            <a:lvl1pPr>
              <a:defRPr/>
            </a:lvl1pPr>
          </a:lstStyle>
          <a:p>
            <a:pPr>
              <a:defRPr/>
            </a:pPr>
            <a:fld id="{DD6F7DA8-386F-4CE1-9BCE-09D95F0C2C6A}"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707136" y="2704664"/>
            <a:ext cx="103632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9"/>
          <p:cNvSpPr>
            <a:spLocks noGrp="1"/>
          </p:cNvSpPr>
          <p:nvPr>
            <p:ph type="dt" sz="half" idx="10"/>
          </p:nvPr>
        </p:nvSpPr>
        <p:spPr/>
        <p:txBody>
          <a:bodyPr/>
          <a:lstStyle>
            <a:lvl1pPr>
              <a:defRPr/>
            </a:lvl1pPr>
          </a:lstStyle>
          <a:p>
            <a:pPr>
              <a:defRPr/>
            </a:pPr>
            <a:fld id="{A7425630-4C36-4C21-A29A-44B50221C2D0}" type="datetimeFigureOut">
              <a:rPr lang="en-US"/>
              <a:pPr>
                <a:defRPr/>
              </a:pPr>
              <a:t>5/29/2013</a:t>
            </a:fld>
            <a:endParaRPr lang="en-US" dirty="0"/>
          </a:p>
        </p:txBody>
      </p:sp>
      <p:sp>
        <p:nvSpPr>
          <p:cNvPr id="5" name="Нижний колонтитул 21"/>
          <p:cNvSpPr>
            <a:spLocks noGrp="1"/>
          </p:cNvSpPr>
          <p:nvPr>
            <p:ph type="ftr" sz="quarter" idx="11"/>
          </p:nvPr>
        </p:nvSpPr>
        <p:spPr/>
        <p:txBody>
          <a:bodyPr/>
          <a:lstStyle>
            <a:lvl1pPr>
              <a:defRPr/>
            </a:lvl1pPr>
          </a:lstStyle>
          <a:p>
            <a:pPr>
              <a:defRPr/>
            </a:pPr>
            <a:endParaRPr lang="en-US"/>
          </a:p>
        </p:txBody>
      </p:sp>
      <p:sp>
        <p:nvSpPr>
          <p:cNvPr id="6" name="Номер слайда 17"/>
          <p:cNvSpPr>
            <a:spLocks noGrp="1"/>
          </p:cNvSpPr>
          <p:nvPr>
            <p:ph type="sldNum" sz="quarter" idx="12"/>
          </p:nvPr>
        </p:nvSpPr>
        <p:spPr/>
        <p:txBody>
          <a:bodyPr/>
          <a:lstStyle>
            <a:lvl1pPr>
              <a:defRPr/>
            </a:lvl1pPr>
          </a:lstStyle>
          <a:p>
            <a:pPr>
              <a:defRPr/>
            </a:pPr>
            <a:fld id="{AB45DD5B-6312-4F38-9CF0-65FD56F27074}"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A3D396DB-06F8-4583-BFA4-F0F3B0178D65}" type="datetimeFigureOut">
              <a:rPr lang="en-US"/>
              <a:pPr>
                <a:defRPr/>
              </a:pPr>
              <a:t>5/29/2013</a:t>
            </a:fld>
            <a:endParaRPr lang="en-US" dirty="0"/>
          </a:p>
        </p:txBody>
      </p:sp>
      <p:sp>
        <p:nvSpPr>
          <p:cNvPr id="6" name="Нижний колонтитул 21"/>
          <p:cNvSpPr>
            <a:spLocks noGrp="1"/>
          </p:cNvSpPr>
          <p:nvPr>
            <p:ph type="ftr" sz="quarter" idx="11"/>
          </p:nvPr>
        </p:nvSpPr>
        <p:spPr/>
        <p:txBody>
          <a:bodyPr/>
          <a:lstStyle>
            <a:lvl1pPr>
              <a:defRPr/>
            </a:lvl1pPr>
          </a:lstStyle>
          <a:p>
            <a:pPr>
              <a:defRPr/>
            </a:pPr>
            <a:endParaRPr lang="en-US"/>
          </a:p>
        </p:txBody>
      </p:sp>
      <p:sp>
        <p:nvSpPr>
          <p:cNvPr id="7" name="Номер слайда 17"/>
          <p:cNvSpPr>
            <a:spLocks noGrp="1"/>
          </p:cNvSpPr>
          <p:nvPr>
            <p:ph type="sldNum" sz="quarter" idx="12"/>
          </p:nvPr>
        </p:nvSpPr>
        <p:spPr/>
        <p:txBody>
          <a:bodyPr/>
          <a:lstStyle>
            <a:lvl1pPr>
              <a:defRPr/>
            </a:lvl1pPr>
          </a:lstStyle>
          <a:p>
            <a:pPr>
              <a:defRPr/>
            </a:pPr>
            <a:fld id="{2668C14D-198F-489D-88C2-F39414191775}"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3E784503-2B96-4D3D-B3D7-D9C6C486931C}" type="datetimeFigureOut">
              <a:rPr lang="en-US"/>
              <a:pPr>
                <a:defRPr/>
              </a:pPr>
              <a:t>5/29/2013</a:t>
            </a:fld>
            <a:endParaRPr lang="en-US" dirty="0"/>
          </a:p>
        </p:txBody>
      </p:sp>
      <p:sp>
        <p:nvSpPr>
          <p:cNvPr id="8" name="Нижний колонтитул 21"/>
          <p:cNvSpPr>
            <a:spLocks noGrp="1"/>
          </p:cNvSpPr>
          <p:nvPr>
            <p:ph type="ftr" sz="quarter" idx="11"/>
          </p:nvPr>
        </p:nvSpPr>
        <p:spPr/>
        <p:txBody>
          <a:bodyPr/>
          <a:lstStyle>
            <a:lvl1pPr>
              <a:defRPr/>
            </a:lvl1pPr>
          </a:lstStyle>
          <a:p>
            <a:pPr>
              <a:defRPr/>
            </a:pPr>
            <a:endParaRPr lang="en-US"/>
          </a:p>
        </p:txBody>
      </p:sp>
      <p:sp>
        <p:nvSpPr>
          <p:cNvPr id="9" name="Номер слайда 17"/>
          <p:cNvSpPr>
            <a:spLocks noGrp="1"/>
          </p:cNvSpPr>
          <p:nvPr>
            <p:ph type="sldNum" sz="quarter" idx="12"/>
          </p:nvPr>
        </p:nvSpPr>
        <p:spPr/>
        <p:txBody>
          <a:bodyPr/>
          <a:lstStyle>
            <a:lvl1pPr>
              <a:defRPr/>
            </a:lvl1pPr>
          </a:lstStyle>
          <a:p>
            <a:pPr>
              <a:defRPr/>
            </a:pPr>
            <a:fld id="{5D31F3AB-E57C-45E3-BB72-5F23A01C5B72}"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855A806F-2E4F-4596-9D09-BD9C1B12B018}" type="datetimeFigureOut">
              <a:rPr lang="en-US"/>
              <a:pPr>
                <a:defRPr/>
              </a:pPr>
              <a:t>5/29/2013</a:t>
            </a:fld>
            <a:endParaRPr lang="en-US" dirty="0"/>
          </a:p>
        </p:txBody>
      </p:sp>
      <p:sp>
        <p:nvSpPr>
          <p:cNvPr id="4" name="Нижний колонтитул 21"/>
          <p:cNvSpPr>
            <a:spLocks noGrp="1"/>
          </p:cNvSpPr>
          <p:nvPr>
            <p:ph type="ftr" sz="quarter" idx="11"/>
          </p:nvPr>
        </p:nvSpPr>
        <p:spPr/>
        <p:txBody>
          <a:bodyPr/>
          <a:lstStyle>
            <a:lvl1pPr>
              <a:defRPr/>
            </a:lvl1pPr>
          </a:lstStyle>
          <a:p>
            <a:pPr>
              <a:defRPr/>
            </a:pPr>
            <a:endParaRPr lang="en-US"/>
          </a:p>
        </p:txBody>
      </p:sp>
      <p:sp>
        <p:nvSpPr>
          <p:cNvPr id="5" name="Номер слайда 17"/>
          <p:cNvSpPr>
            <a:spLocks noGrp="1"/>
          </p:cNvSpPr>
          <p:nvPr>
            <p:ph type="sldNum" sz="quarter" idx="12"/>
          </p:nvPr>
        </p:nvSpPr>
        <p:spPr/>
        <p:txBody>
          <a:bodyPr/>
          <a:lstStyle>
            <a:lvl1pPr>
              <a:defRPr/>
            </a:lvl1pPr>
          </a:lstStyle>
          <a:p>
            <a:pPr>
              <a:defRPr/>
            </a:pPr>
            <a:fld id="{6301845C-B19D-49BD-AEE2-9D12B30858A3}"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584C76A5-203A-4018-B961-3768EEE662CC}" type="datetimeFigureOut">
              <a:rPr lang="en-US"/>
              <a:pPr>
                <a:defRPr/>
              </a:pPr>
              <a:t>5/29/2013</a:t>
            </a:fld>
            <a:endParaRPr lang="en-US" dirty="0"/>
          </a:p>
        </p:txBody>
      </p:sp>
      <p:sp>
        <p:nvSpPr>
          <p:cNvPr id="3" name="Нижний колонтитул 21"/>
          <p:cNvSpPr>
            <a:spLocks noGrp="1"/>
          </p:cNvSpPr>
          <p:nvPr>
            <p:ph type="ftr" sz="quarter" idx="11"/>
          </p:nvPr>
        </p:nvSpPr>
        <p:spPr/>
        <p:txBody>
          <a:bodyPr/>
          <a:lstStyle>
            <a:lvl1pPr>
              <a:defRPr/>
            </a:lvl1pPr>
          </a:lstStyle>
          <a:p>
            <a:pPr>
              <a:defRPr/>
            </a:pPr>
            <a:endParaRPr lang="en-US"/>
          </a:p>
        </p:txBody>
      </p:sp>
      <p:sp>
        <p:nvSpPr>
          <p:cNvPr id="4" name="Номер слайда 17"/>
          <p:cNvSpPr>
            <a:spLocks noGrp="1"/>
          </p:cNvSpPr>
          <p:nvPr>
            <p:ph type="sldNum" sz="quarter" idx="12"/>
          </p:nvPr>
        </p:nvSpPr>
        <p:spPr/>
        <p:txBody>
          <a:bodyPr/>
          <a:lstStyle>
            <a:lvl1pPr>
              <a:defRPr/>
            </a:lvl1pPr>
          </a:lstStyle>
          <a:p>
            <a:pPr>
              <a:defRPr/>
            </a:pPr>
            <a:fld id="{B0A8327E-68C7-45C4-A09F-6B1B7A9E44DF}"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2509B8E7-F8B6-4718-BCCE-9C02D17D2AB4}" type="datetimeFigureOut">
              <a:rPr lang="en-US"/>
              <a:pPr>
                <a:defRPr/>
              </a:pPr>
              <a:t>5/29/2013</a:t>
            </a:fld>
            <a:endParaRPr lang="en-US" dirty="0"/>
          </a:p>
        </p:txBody>
      </p:sp>
      <p:sp>
        <p:nvSpPr>
          <p:cNvPr id="6" name="Нижний колонтитул 21"/>
          <p:cNvSpPr>
            <a:spLocks noGrp="1"/>
          </p:cNvSpPr>
          <p:nvPr>
            <p:ph type="ftr" sz="quarter" idx="11"/>
          </p:nvPr>
        </p:nvSpPr>
        <p:spPr/>
        <p:txBody>
          <a:bodyPr/>
          <a:lstStyle>
            <a:lvl1pPr>
              <a:defRPr/>
            </a:lvl1pPr>
          </a:lstStyle>
          <a:p>
            <a:pPr>
              <a:defRPr/>
            </a:pPr>
            <a:endParaRPr lang="en-US"/>
          </a:p>
        </p:txBody>
      </p:sp>
      <p:sp>
        <p:nvSpPr>
          <p:cNvPr id="7" name="Номер слайда 17"/>
          <p:cNvSpPr>
            <a:spLocks noGrp="1"/>
          </p:cNvSpPr>
          <p:nvPr>
            <p:ph type="sldNum" sz="quarter" idx="12"/>
          </p:nvPr>
        </p:nvSpPr>
        <p:spPr/>
        <p:txBody>
          <a:bodyPr/>
          <a:lstStyle>
            <a:lvl1pPr>
              <a:defRPr/>
            </a:lvl1pPr>
          </a:lstStyle>
          <a:p>
            <a:pPr>
              <a:defRPr/>
            </a:pPr>
            <a:fld id="{EF56C4F1-5E65-45D1-A70D-8902BD156BCB}"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4221163" y="1108075"/>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ый треугольник 11"/>
          <p:cNvSpPr/>
          <p:nvPr/>
        </p:nvSpPr>
        <p:spPr>
          <a:xfrm rot="420000" flipV="1">
            <a:off x="10672763" y="5359400"/>
            <a:ext cx="2063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олилиния 10"/>
          <p:cNvSpPr>
            <a:spLocks/>
          </p:cNvSpPr>
          <p:nvPr/>
        </p:nvSpPr>
        <p:spPr bwMode="auto">
          <a:xfrm flipV="1">
            <a:off x="5842000" y="6219825"/>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812800" y="1176997"/>
            <a:ext cx="2950464"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812800" y="2828785"/>
            <a:ext cx="29464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A6C2EF5A-22FA-487E-86C4-A0A2B3953CBE}" type="datetimeFigureOut">
              <a:rPr lang="en-US"/>
              <a:pPr>
                <a:defRPr/>
              </a:pPr>
              <a:t>5/29/2013</a:t>
            </a:fld>
            <a:endParaRPr lang="en-US" dirty="0"/>
          </a:p>
        </p:txBody>
      </p:sp>
      <p:sp>
        <p:nvSpPr>
          <p:cNvPr id="10" name="Нижний колонтитул 5"/>
          <p:cNvSpPr>
            <a:spLocks noGrp="1"/>
          </p:cNvSpPr>
          <p:nvPr>
            <p:ph type="ftr" sz="quarter" idx="11"/>
          </p:nvPr>
        </p:nvSpPr>
        <p:spPr/>
        <p:txBody>
          <a:bodyPr/>
          <a:lstStyle>
            <a:lvl1pPr>
              <a:defRPr/>
            </a:lvl1pPr>
          </a:lstStyle>
          <a:p>
            <a:pPr>
              <a:defRPr/>
            </a:pPr>
            <a:endParaRPr lang="en-US"/>
          </a:p>
        </p:txBody>
      </p:sp>
      <p:sp>
        <p:nvSpPr>
          <p:cNvPr id="11" name="Номер слайда 6"/>
          <p:cNvSpPr>
            <a:spLocks noGrp="1"/>
          </p:cNvSpPr>
          <p:nvPr>
            <p:ph type="sldNum" sz="quarter" idx="12"/>
          </p:nvPr>
        </p:nvSpPr>
        <p:spPr>
          <a:xfrm>
            <a:off x="10769600" y="6356350"/>
            <a:ext cx="812800" cy="365125"/>
          </a:xfrm>
        </p:spPr>
        <p:txBody>
          <a:bodyPr/>
          <a:lstStyle>
            <a:lvl1pPr>
              <a:defRPr/>
            </a:lvl1pPr>
          </a:lstStyle>
          <a:p>
            <a:pPr>
              <a:defRPr/>
            </a:pPr>
            <a:fld id="{DD1B567E-0AE2-441D-8953-EBD06C7ED8B6}"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8E3CC9D2-EDAA-4A14-A133-25DAABD8C57F}" type="datetimeFigureOut">
              <a:rPr lang="en-US"/>
              <a:pPr>
                <a:defRPr/>
              </a:pPr>
              <a:t>5/29/2013</a:t>
            </a:fld>
            <a:endParaRPr lang="en-US" dirty="0"/>
          </a:p>
        </p:txBody>
      </p:sp>
      <p:sp>
        <p:nvSpPr>
          <p:cNvPr id="5" name="Нижний колонтитул 21"/>
          <p:cNvSpPr>
            <a:spLocks noGrp="1"/>
          </p:cNvSpPr>
          <p:nvPr>
            <p:ph type="ftr" sz="quarter" idx="11"/>
          </p:nvPr>
        </p:nvSpPr>
        <p:spPr/>
        <p:txBody>
          <a:bodyPr/>
          <a:lstStyle>
            <a:lvl1pPr>
              <a:defRPr/>
            </a:lvl1pPr>
          </a:lstStyle>
          <a:p>
            <a:pPr>
              <a:defRPr/>
            </a:pPr>
            <a:endParaRPr lang="en-US"/>
          </a:p>
        </p:txBody>
      </p:sp>
      <p:sp>
        <p:nvSpPr>
          <p:cNvPr id="6" name="Номер слайда 17"/>
          <p:cNvSpPr>
            <a:spLocks noGrp="1"/>
          </p:cNvSpPr>
          <p:nvPr>
            <p:ph type="sldNum" sz="quarter" idx="12"/>
          </p:nvPr>
        </p:nvSpPr>
        <p:spPr/>
        <p:txBody>
          <a:bodyPr/>
          <a:lstStyle>
            <a:lvl1pPr>
              <a:defRPr/>
            </a:lvl1pPr>
          </a:lstStyle>
          <a:p>
            <a:pPr>
              <a:defRPr/>
            </a:pPr>
            <a:fld id="{A286A9F6-B60B-4ED6-9F26-C92732F43EF5}"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34932F62-9704-4728-BF60-A26943E4E067}" type="datetimeFigureOut">
              <a:rPr lang="en-US"/>
              <a:pPr>
                <a:defRPr/>
              </a:pPr>
              <a:t>5/29/2013</a:t>
            </a:fld>
            <a:endParaRPr lang="en-US" dirty="0"/>
          </a:p>
        </p:txBody>
      </p:sp>
      <p:sp>
        <p:nvSpPr>
          <p:cNvPr id="5" name="Нижний колонтитул 21"/>
          <p:cNvSpPr>
            <a:spLocks noGrp="1"/>
          </p:cNvSpPr>
          <p:nvPr>
            <p:ph type="ftr" sz="quarter" idx="11"/>
          </p:nvPr>
        </p:nvSpPr>
        <p:spPr/>
        <p:txBody>
          <a:bodyPr/>
          <a:lstStyle>
            <a:lvl1pPr>
              <a:defRPr/>
            </a:lvl1pPr>
          </a:lstStyle>
          <a:p>
            <a:pPr>
              <a:defRPr/>
            </a:pPr>
            <a:endParaRPr lang="en-US"/>
          </a:p>
        </p:txBody>
      </p:sp>
      <p:sp>
        <p:nvSpPr>
          <p:cNvPr id="6" name="Номер слайда 17"/>
          <p:cNvSpPr>
            <a:spLocks noGrp="1"/>
          </p:cNvSpPr>
          <p:nvPr>
            <p:ph type="sldNum" sz="quarter" idx="12"/>
          </p:nvPr>
        </p:nvSpPr>
        <p:spPr/>
        <p:txBody>
          <a:bodyPr/>
          <a:lstStyle>
            <a:lvl1pPr>
              <a:defRPr/>
            </a:lvl1pPr>
          </a:lstStyle>
          <a:p>
            <a:pPr>
              <a:defRPr/>
            </a:pPr>
            <a:fld id="{98E69C80-E9E8-4A8A-8BB1-2102A70C4154}"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938"/>
            <a:ext cx="1221740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олилиния 7"/>
          <p:cNvSpPr>
            <a:spLocks/>
          </p:cNvSpPr>
          <p:nvPr/>
        </p:nvSpPr>
        <p:spPr bwMode="auto">
          <a:xfrm>
            <a:off x="5842000" y="-7938"/>
            <a:ext cx="63500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28" name="Заголовок 8"/>
          <p:cNvSpPr>
            <a:spLocks noGrp="1"/>
          </p:cNvSpPr>
          <p:nvPr>
            <p:ph type="title"/>
          </p:nvPr>
        </p:nvSpPr>
        <p:spPr bwMode="auto">
          <a:xfrm>
            <a:off x="609600" y="704850"/>
            <a:ext cx="109728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029" name="Текст 29"/>
          <p:cNvSpPr>
            <a:spLocks noGrp="1"/>
          </p:cNvSpPr>
          <p:nvPr>
            <p:ph type="body" idx="1"/>
          </p:nvPr>
        </p:nvSpPr>
        <p:spPr bwMode="auto">
          <a:xfrm>
            <a:off x="609600" y="1935163"/>
            <a:ext cx="109728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609600" y="6356350"/>
            <a:ext cx="28448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196CB237-A81B-454F-805B-5EE8EB7DB252}" type="datetimeFigureOut">
              <a:rPr lang="en-US"/>
              <a:pPr>
                <a:defRPr/>
              </a:pPr>
              <a:t>5/29/2013</a:t>
            </a:fld>
            <a:endParaRPr lang="en-US" dirty="0"/>
          </a:p>
        </p:txBody>
      </p:sp>
      <p:sp>
        <p:nvSpPr>
          <p:cNvPr id="22" name="Нижний колонтитул 21"/>
          <p:cNvSpPr>
            <a:spLocks noGrp="1"/>
          </p:cNvSpPr>
          <p:nvPr>
            <p:ph type="ftr" sz="quarter" idx="3"/>
          </p:nvPr>
        </p:nvSpPr>
        <p:spPr>
          <a:xfrm>
            <a:off x="3556000" y="6356350"/>
            <a:ext cx="4470400" cy="365125"/>
          </a:xfrm>
          <a:prstGeom prst="rect">
            <a:avLst/>
          </a:prstGeom>
        </p:spPr>
        <p:txBody>
          <a:bodyPr vert="horz" lIns="0" tIns="0" rIns="0" bIns="0" anchor="b"/>
          <a:lstStyle>
            <a:lvl1pPr algn="l" eaLnBrk="1" fontAlgn="auto" latinLnBrk="0" hangingPunct="1">
              <a:spcBef>
                <a:spcPts val="0"/>
              </a:spcBef>
              <a:spcAft>
                <a:spcPts val="0"/>
              </a:spcAft>
              <a:defRPr kumimoji="0" sz="1200" dirty="0">
                <a:solidFill>
                  <a:schemeClr val="tx2">
                    <a:shade val="90000"/>
                  </a:schemeClr>
                </a:solidFill>
                <a:latin typeface="+mn-lt"/>
              </a:defRPr>
            </a:lvl1pPr>
          </a:lstStyle>
          <a:p>
            <a:pPr>
              <a:defRPr/>
            </a:pPr>
            <a:endParaRPr lang="en-US"/>
          </a:p>
        </p:txBody>
      </p:sp>
      <p:sp>
        <p:nvSpPr>
          <p:cNvPr id="18" name="Номер слайда 17"/>
          <p:cNvSpPr>
            <a:spLocks noGrp="1"/>
          </p:cNvSpPr>
          <p:nvPr>
            <p:ph type="sldNum" sz="quarter" idx="4"/>
          </p:nvPr>
        </p:nvSpPr>
        <p:spPr>
          <a:xfrm>
            <a:off x="10566400" y="6356350"/>
            <a:ext cx="1016000" cy="365125"/>
          </a:xfrm>
          <a:prstGeom prst="rect">
            <a:avLst/>
          </a:prstGeom>
        </p:spPr>
        <p:txBody>
          <a:bodyPr vert="horz" lIns="0" tIns="0" rIns="0" bIns="0" anchor="b"/>
          <a:lstStyle>
            <a:lvl1pPr algn="r"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FB7E6334-1AA1-4297-8D04-4B256A12A633}" type="slidenum">
              <a:rPr lang="en-US"/>
              <a:pPr>
                <a:defRPr/>
              </a:pPr>
              <a:t>‹#›</a:t>
            </a:fld>
            <a:endParaRPr lang="en-US" dirty="0"/>
          </a:p>
        </p:txBody>
      </p:sp>
      <p:grpSp>
        <p:nvGrpSpPr>
          <p:cNvPr id="1033" name="Группа 1"/>
          <p:cNvGrpSpPr>
            <a:grpSpLocks/>
          </p:cNvGrpSpPr>
          <p:nvPr/>
        </p:nvGrpSpPr>
        <p:grpSpPr bwMode="auto">
          <a:xfrm>
            <a:off x="-25400" y="203200"/>
            <a:ext cx="122412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3724" r:id="rId1"/>
    <p:sldLayoutId id="2147483723" r:id="rId2"/>
    <p:sldLayoutId id="2147483722" r:id="rId3"/>
    <p:sldLayoutId id="2147483721" r:id="rId4"/>
    <p:sldLayoutId id="2147483720" r:id="rId5"/>
    <p:sldLayoutId id="2147483719" r:id="rId6"/>
    <p:sldLayoutId id="2147483718" r:id="rId7"/>
    <p:sldLayoutId id="2147483717" r:id="rId8"/>
    <p:sldLayoutId id="2147483725" r:id="rId9"/>
    <p:sldLayoutId id="2147483716" r:id="rId10"/>
    <p:sldLayoutId id="2147483715" r:id="rId11"/>
  </p:sldLayoutIdLst>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C32D2E"/>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C32D2E"/>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4AA33"/>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Подзаголовок 2"/>
          <p:cNvSpPr>
            <a:spLocks noGrp="1"/>
          </p:cNvSpPr>
          <p:nvPr>
            <p:ph type="subTitle" idx="1"/>
          </p:nvPr>
        </p:nvSpPr>
        <p:spPr>
          <a:xfrm>
            <a:off x="808832" y="555081"/>
            <a:ext cx="10615612" cy="6054725"/>
          </a:xfrm>
        </p:spPr>
        <p:txBody>
          <a:bodyPr/>
          <a:lstStyle/>
          <a:p>
            <a:pPr algn="ctr"/>
            <a:r>
              <a:rPr lang="en-US" b="1" i="1" dirty="0">
                <a:latin typeface="Times New Roman" pitchFamily="18" charset="0"/>
                <a:cs typeface="Times New Roman" pitchFamily="18" charset="0"/>
              </a:rPr>
              <a:t>Lecture №</a:t>
            </a:r>
            <a:r>
              <a:rPr lang="en-US" b="1" i="1" dirty="0" smtClean="0">
                <a:latin typeface="Times New Roman" pitchFamily="18" charset="0"/>
                <a:cs typeface="Times New Roman" pitchFamily="18" charset="0"/>
              </a:rPr>
              <a:t>3. </a:t>
            </a:r>
            <a:r>
              <a:rPr lang="uz-Cyrl-UZ" b="1" dirty="0" smtClean="0">
                <a:latin typeface="Times New Roman" pitchFamily="18" charset="0"/>
                <a:cs typeface="Times New Roman" pitchFamily="18" charset="0"/>
              </a:rPr>
              <a:t>Obtaining </a:t>
            </a:r>
            <a:r>
              <a:rPr lang="uz-Cyrl-UZ" b="1" dirty="0">
                <a:latin typeface="Times New Roman" pitchFamily="18" charset="0"/>
                <a:cs typeface="Times New Roman" pitchFamily="18" charset="0"/>
              </a:rPr>
              <a:t>a powder in the recovery method using solid </a:t>
            </a:r>
            <a:r>
              <a:rPr lang="uz-Cyrl-UZ" b="1" dirty="0" smtClean="0">
                <a:latin typeface="Times New Roman" pitchFamily="18" charset="0"/>
                <a:cs typeface="Times New Roman" pitchFamily="18" charset="0"/>
              </a:rPr>
              <a:t>carbon</a:t>
            </a:r>
            <a:endParaRPr lang="ru-RU" b="1" dirty="0" smtClean="0">
              <a:latin typeface="Times New Roman" pitchFamily="18" charset="0"/>
              <a:cs typeface="Times New Roman" pitchFamily="18" charset="0"/>
            </a:endParaRPr>
          </a:p>
          <a:p>
            <a:pPr marR="0" algn="ctr">
              <a:lnSpc>
                <a:spcPct val="150000"/>
              </a:lnSpc>
            </a:pPr>
            <a:r>
              <a:rPr lang="en-US" b="1" dirty="0" smtClean="0">
                <a:latin typeface="Times New Roman" pitchFamily="18" charset="0"/>
                <a:cs typeface="Times New Roman" pitchFamily="18" charset="0"/>
              </a:rPr>
              <a:t>3-MAVZU:</a:t>
            </a:r>
            <a:r>
              <a:rPr lang="en-US"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QATTIQ UGLEROD YORDAMIDA QAYTA TIKLASH USULIDA KUKUN OLISH.</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REJA:</a:t>
            </a:r>
            <a:endParaRPr lang="ru-RU" dirty="0" smtClean="0">
              <a:latin typeface="Times New Roman" pitchFamily="18" charset="0"/>
              <a:cs typeface="Times New Roman" pitchFamily="18" charset="0"/>
            </a:endParaRPr>
          </a:p>
          <a:p>
            <a:pPr marR="0" algn="just">
              <a:lnSpc>
                <a:spcPct val="150000"/>
              </a:lnSpc>
            </a:pPr>
            <a:r>
              <a:rPr lang="en-US" b="1" dirty="0" smtClean="0">
                <a:solidFill>
                  <a:srgbClr val="C00000"/>
                </a:solidFill>
                <a:latin typeface="Times New Roman" pitchFamily="18" charset="0"/>
                <a:cs typeface="Times New Roman" pitchFamily="18" charset="0"/>
              </a:rPr>
              <a:t>    3.1   </a:t>
            </a:r>
            <a:r>
              <a:rPr lang="uz-Cyrl-UZ" b="1" dirty="0" smtClean="0">
                <a:solidFill>
                  <a:srgbClr val="C00000"/>
                </a:solidFill>
                <a:latin typeface="Times New Roman" pitchFamily="18" charset="0"/>
                <a:cs typeface="Times New Roman" pitchFamily="18" charset="0"/>
              </a:rPr>
              <a:t>Uglerodli fullerenlar va </a:t>
            </a:r>
            <a:r>
              <a:rPr lang="en-US" b="1" dirty="0" err="1" smtClean="0">
                <a:solidFill>
                  <a:srgbClr val="C00000"/>
                </a:solidFill>
                <a:latin typeface="Times New Roman" pitchFamily="18" charset="0"/>
                <a:cs typeface="Times New Roman" pitchFamily="18" charset="0"/>
              </a:rPr>
              <a:t>kukunlar</a:t>
            </a:r>
            <a:r>
              <a:rPr lang="uz-Cyrl-UZ" b="1" dirty="0" smtClean="0">
                <a:solidFill>
                  <a:srgbClr val="C00000"/>
                </a:solidFill>
                <a:latin typeface="Times New Roman" pitchFamily="18" charset="0"/>
                <a:cs typeface="Times New Roman" pitchFamily="18" charset="0"/>
              </a:rPr>
              <a:t> olish</a:t>
            </a:r>
            <a:endParaRPr lang="ru-RU" dirty="0" smtClean="0">
              <a:solidFill>
                <a:srgbClr val="C00000"/>
              </a:solidFill>
              <a:latin typeface="Times New Roman" pitchFamily="18" charset="0"/>
              <a:cs typeface="Times New Roman" pitchFamily="18" charset="0"/>
            </a:endParaRPr>
          </a:p>
          <a:p>
            <a:pPr marR="0" algn="just">
              <a:lnSpc>
                <a:spcPct val="150000"/>
              </a:lnSpc>
            </a:pPr>
            <a:r>
              <a:rPr lang="en-US" b="1" dirty="0" smtClean="0">
                <a:solidFill>
                  <a:srgbClr val="C00000"/>
                </a:solidFill>
                <a:latin typeface="Times New Roman" pitchFamily="18" charset="0"/>
                <a:cs typeface="Times New Roman" pitchFamily="18" charset="0"/>
              </a:rPr>
              <a:t>    3.2   </a:t>
            </a:r>
            <a:r>
              <a:rPr lang="uz-Cyrl-UZ" b="1" dirty="0" smtClean="0">
                <a:solidFill>
                  <a:srgbClr val="C00000"/>
                </a:solidFill>
                <a:latin typeface="Times New Roman" pitchFamily="18" charset="0"/>
                <a:cs typeface="Times New Roman" pitchFamily="18" charset="0"/>
              </a:rPr>
              <a:t>Olmos </a:t>
            </a:r>
            <a:r>
              <a:rPr lang="en-US" b="1" dirty="0" err="1" smtClean="0">
                <a:solidFill>
                  <a:srgbClr val="C00000"/>
                </a:solidFill>
                <a:latin typeface="Times New Roman" pitchFamily="18" charset="0"/>
                <a:cs typeface="Times New Roman" pitchFamily="18" charset="0"/>
              </a:rPr>
              <a:t>kukunlarini</a:t>
            </a:r>
            <a:r>
              <a:rPr lang="en-US" b="1" dirty="0" smtClean="0">
                <a:solidFill>
                  <a:srgbClr val="C00000"/>
                </a:solidFill>
                <a:latin typeface="Times New Roman" pitchFamily="18" charset="0"/>
                <a:cs typeface="Times New Roman" pitchFamily="18" charset="0"/>
              </a:rPr>
              <a:t> </a:t>
            </a:r>
            <a:r>
              <a:rPr lang="uz-Cyrl-UZ" b="1" dirty="0" smtClean="0">
                <a:solidFill>
                  <a:srgbClr val="C00000"/>
                </a:solidFill>
                <a:latin typeface="Times New Roman" pitchFamily="18" charset="0"/>
                <a:cs typeface="Times New Roman" pitchFamily="18" charset="0"/>
              </a:rPr>
              <a:t>olish</a:t>
            </a:r>
            <a:endParaRPr lang="en-US" dirty="0" smtClean="0">
              <a:solidFill>
                <a:srgbClr val="C00000"/>
              </a:solidFill>
              <a:latin typeface="Times New Roman" pitchFamily="18" charset="0"/>
              <a:cs typeface="Times New Roman" pitchFamily="18" charset="0"/>
            </a:endParaRPr>
          </a:p>
          <a:p>
            <a:pPr marR="0" algn="just">
              <a:lnSpc>
                <a:spcPct val="150000"/>
              </a:lnSpc>
            </a:pPr>
            <a:r>
              <a:rPr lang="en-US" b="1" dirty="0" smtClean="0">
                <a:solidFill>
                  <a:srgbClr val="C00000"/>
                </a:solidFill>
                <a:latin typeface="Times New Roman" pitchFamily="18" charset="0"/>
                <a:cs typeface="Times New Roman" pitchFamily="18" charset="0"/>
              </a:rPr>
              <a:t>    3.3  </a:t>
            </a:r>
            <a:r>
              <a:rPr lang="en-US" altLang="ru-RU" b="1" dirty="0" smtClean="0">
                <a:solidFill>
                  <a:srgbClr val="000000"/>
                </a:solidFill>
                <a:latin typeface="Times New Roman" pitchFamily="18" charset="0"/>
                <a:cs typeface="Times New Roman" pitchFamily="18" charset="0"/>
              </a:rPr>
              <a:t> </a:t>
            </a:r>
            <a:r>
              <a:rPr lang="uz-Cyrl-UZ" altLang="ru-RU" b="1" dirty="0" smtClean="0">
                <a:solidFill>
                  <a:srgbClr val="C00000"/>
                </a:solidFill>
                <a:latin typeface="Times New Roman" pitchFamily="18" charset="0"/>
                <a:cs typeface="Times New Roman" pitchFamily="18" charset="0"/>
              </a:rPr>
              <a:t>Uglerod-grаfit ishlаb chiqаrish tаsnifi</a:t>
            </a:r>
            <a:endParaRPr lang="ru-RU" altLang="ru-RU" dirty="0" smtClean="0">
              <a:solidFill>
                <a:srgbClr val="C00000"/>
              </a:solidFill>
              <a:latin typeface="Times New Roman" pitchFamily="18" charset="0"/>
              <a:cs typeface="Times New Roman" pitchFamily="18" charset="0"/>
            </a:endParaRPr>
          </a:p>
          <a:p>
            <a:pPr marR="0" algn="just">
              <a:lnSpc>
                <a:spcPct val="150000"/>
              </a:lnSpc>
            </a:pPr>
            <a:r>
              <a:rPr lang="en-US" b="1" dirty="0" smtClean="0">
                <a:solidFill>
                  <a:srgbClr val="C00000"/>
                </a:solidFill>
                <a:latin typeface="Times New Roman" pitchFamily="18" charset="0"/>
                <a:cs typeface="Times New Roman" pitchFamily="18" charset="0"/>
              </a:rPr>
              <a:t>    3.4   </a:t>
            </a:r>
            <a:r>
              <a:rPr lang="en-US" b="1" dirty="0" err="1" smtClean="0">
                <a:solidFill>
                  <a:srgbClr val="C00000"/>
                </a:solidFill>
                <a:latin typeface="Times New Roman" pitchFamily="18" charset="0"/>
                <a:cs typeface="Times New Roman" pitchFamily="18" charset="0"/>
              </a:rPr>
              <a:t>Temir</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oksidi</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va</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uni</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vodorod</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yordamida</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qayta</a:t>
            </a:r>
            <a:r>
              <a:rPr lang="en-US" b="1" dirty="0" smtClean="0">
                <a:solidFill>
                  <a:srgbClr val="C00000"/>
                </a:solidFill>
                <a:latin typeface="Times New Roman" pitchFamily="18" charset="0"/>
                <a:cs typeface="Times New Roman" pitchFamily="18" charset="0"/>
              </a:rPr>
              <a:t> </a:t>
            </a:r>
            <a:r>
              <a:rPr lang="en-US" b="1" dirty="0" err="1" smtClean="0">
                <a:solidFill>
                  <a:srgbClr val="C00000"/>
                </a:solidFill>
                <a:latin typeface="Times New Roman" pitchFamily="18" charset="0"/>
                <a:cs typeface="Times New Roman" pitchFamily="18" charset="0"/>
              </a:rPr>
              <a:t>tiklash</a:t>
            </a:r>
            <a:endParaRPr lang="ru-RU" b="1" dirty="0" smtClean="0">
              <a:solidFill>
                <a:srgbClr val="C00000"/>
              </a:solidFill>
              <a:latin typeface="Times New Roman" pitchFamily="18" charset="0"/>
              <a:cs typeface="Times New Roman" pitchFamily="18" charset="0"/>
            </a:endParaRPr>
          </a:p>
          <a:p>
            <a:pPr marR="0" algn="just">
              <a:lnSpc>
                <a:spcPct val="150000"/>
              </a:lnSpc>
            </a:pPr>
            <a:r>
              <a:rPr lang="ru-RU" b="1" dirty="0">
                <a:solidFill>
                  <a:srgbClr val="C00000"/>
                </a:solidFill>
                <a:latin typeface="Times New Roman" pitchFamily="18" charset="0"/>
                <a:cs typeface="Times New Roman" pitchFamily="18" charset="0"/>
              </a:rPr>
              <a:t> </a:t>
            </a:r>
            <a:r>
              <a:rPr lang="ru-RU" b="1" dirty="0" smtClean="0">
                <a:solidFill>
                  <a:srgbClr val="C00000"/>
                </a:solidFill>
                <a:latin typeface="Times New Roman" pitchFamily="18" charset="0"/>
                <a:cs typeface="Times New Roman"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3.</a:t>
            </a:r>
            <a:r>
              <a:rPr lang="ru-RU" b="1" dirty="0">
                <a:solidFill>
                  <a:srgbClr val="C00000"/>
                </a:solidFill>
                <a:latin typeface="Times New Roman" panose="02020603050405020304" pitchFamily="18" charset="0"/>
                <a:cs typeface="Times New Roman" panose="02020603050405020304" pitchFamily="18" charset="0"/>
              </a:rPr>
              <a:t>5</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Maxsus</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g’ovakli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kukun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materiallarning</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xususiyatlari</a:t>
            </a:r>
            <a:endParaRPr lang="ru-RU" dirty="0" smtClean="0">
              <a:solidFill>
                <a:srgbClr val="C00000"/>
              </a:solidFill>
              <a:latin typeface="Times New Roman" pitchFamily="18" charset="0"/>
              <a:cs typeface="Times New Roman" pitchFamily="18" charset="0"/>
            </a:endParaRPr>
          </a:p>
        </p:txBody>
      </p:sp>
      <p:sp>
        <p:nvSpPr>
          <p:cNvPr id="13314" name="Прямоугольник 1"/>
          <p:cNvSpPr>
            <a:spLocks noChangeArrowheads="1"/>
          </p:cNvSpPr>
          <p:nvPr/>
        </p:nvSpPr>
        <p:spPr bwMode="auto">
          <a:xfrm>
            <a:off x="1414463" y="1671638"/>
            <a:ext cx="9404350" cy="1016000"/>
          </a:xfrm>
          <a:prstGeom prst="rect">
            <a:avLst/>
          </a:prstGeom>
          <a:noFill/>
          <a:ln w="9525">
            <a:noFill/>
            <a:miter lim="800000"/>
            <a:headEnd/>
            <a:tailEnd/>
          </a:ln>
        </p:spPr>
        <p:txBody>
          <a:bodyPr>
            <a:spAutoFit/>
          </a:bodyPr>
          <a:lstStyle/>
          <a:p>
            <a:pPr algn="ctr"/>
            <a:endParaRPr lang="en-US" altLang="ru-RU" sz="3000">
              <a:latin typeface="Times New Roman" pitchFamily="18" charset="0"/>
              <a:cs typeface="Times New Roman" pitchFamily="18" charset="0"/>
            </a:endParaRPr>
          </a:p>
          <a:p>
            <a:pPr algn="ctr"/>
            <a:endParaRPr lang="en-US" altLang="ru-RU" sz="30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0241" y="423081"/>
            <a:ext cx="10972800" cy="6141492"/>
          </a:xfrm>
        </p:spPr>
        <p:txBody>
          <a:bodyPr>
            <a:noAutofit/>
          </a:bodyPr>
          <a:lstStyle/>
          <a:p>
            <a:pPr algn="just">
              <a:lnSpc>
                <a:spcPct val="150000"/>
              </a:lnSpc>
            </a:pPr>
            <a:r>
              <a:rPr lang="en-US" sz="2500" b="1" i="1" dirty="0" err="1">
                <a:latin typeface="Times New Roman" panose="02020603050405020304" pitchFamily="18" charset="0"/>
                <a:cs typeface="Times New Roman" panose="02020603050405020304" pitchFamily="18" charset="0"/>
              </a:rPr>
              <a:t>Tayanch</a:t>
            </a:r>
            <a:r>
              <a:rPr lang="en-US" sz="2500" b="1" i="1" dirty="0">
                <a:latin typeface="Times New Roman" panose="02020603050405020304" pitchFamily="18" charset="0"/>
                <a:cs typeface="Times New Roman" panose="02020603050405020304" pitchFamily="18" charset="0"/>
              </a:rPr>
              <a:t> </a:t>
            </a:r>
            <a:r>
              <a:rPr lang="en-US" sz="2500" b="1" i="1" dirty="0" err="1">
                <a:latin typeface="Times New Roman" panose="02020603050405020304" pitchFamily="18" charset="0"/>
                <a:cs typeface="Times New Roman" panose="02020603050405020304" pitchFamily="18" charset="0"/>
              </a:rPr>
              <a:t>so’zlar</a:t>
            </a:r>
            <a:r>
              <a:rPr lang="en-US" sz="2500" b="1" i="1" dirty="0">
                <a:latin typeface="Times New Roman" panose="02020603050405020304" pitchFamily="18" charset="0"/>
                <a:cs typeface="Times New Roman" panose="02020603050405020304" pitchFamily="18" charset="0"/>
              </a:rPr>
              <a:t> </a:t>
            </a:r>
            <a:r>
              <a:rPr lang="en-US" sz="2500" b="1" i="1" dirty="0" err="1">
                <a:latin typeface="Times New Roman" panose="02020603050405020304" pitchFamily="18" charset="0"/>
                <a:cs typeface="Times New Roman" panose="02020603050405020304" pitchFamily="18" charset="0"/>
              </a:rPr>
              <a:t>va</a:t>
            </a:r>
            <a:r>
              <a:rPr lang="en-US" sz="2500" b="1" i="1" dirty="0">
                <a:latin typeface="Times New Roman" panose="02020603050405020304" pitchFamily="18" charset="0"/>
                <a:cs typeface="Times New Roman" panose="02020603050405020304" pitchFamily="18" charset="0"/>
              </a:rPr>
              <a:t> </a:t>
            </a:r>
            <a:r>
              <a:rPr lang="en-US" sz="2500" b="1" i="1" dirty="0" err="1">
                <a:latin typeface="Times New Roman" panose="02020603050405020304" pitchFamily="18" charset="0"/>
                <a:cs typeface="Times New Roman" panose="02020603050405020304" pitchFamily="18" charset="0"/>
              </a:rPr>
              <a:t>iboralar</a:t>
            </a:r>
            <a:r>
              <a:rPr lang="en-US" sz="2500" b="1" i="1" dirty="0">
                <a:latin typeface="Times New Roman" panose="02020603050405020304" pitchFamily="18" charset="0"/>
                <a:cs typeface="Times New Roman" panose="02020603050405020304" pitchFamily="18" charset="0"/>
              </a:rPr>
              <a:t>: </a:t>
            </a:r>
            <a:r>
              <a:rPr lang="uz-Cyrl-UZ" sz="2500" i="1" dirty="0">
                <a:latin typeface="Times New Roman" panose="02020603050405020304" pitchFamily="18" charset="0"/>
                <a:cs typeface="Times New Roman" panose="02020603050405020304" pitchFamily="18" charset="0"/>
              </a:rPr>
              <a:t>Kukun metalluriyasi</a:t>
            </a:r>
            <a:r>
              <a:rPr lang="en-US" sz="2500" i="1" dirty="0">
                <a:latin typeface="Times New Roman" panose="02020603050405020304" pitchFamily="18" charset="0"/>
                <a:cs typeface="Times New Roman" panose="02020603050405020304" pitchFamily="18" charset="0"/>
              </a:rPr>
              <a:t>, </a:t>
            </a:r>
            <a:r>
              <a:rPr lang="uz-Cyrl-UZ" sz="2500" i="1" dirty="0">
                <a:latin typeface="Times New Roman" panose="02020603050405020304" pitchFamily="18" charset="0"/>
                <a:cs typeface="Times New Roman" panose="02020603050405020304" pitchFamily="18" charset="0"/>
              </a:rPr>
              <a:t>uglerod</a:t>
            </a:r>
            <a:r>
              <a:rPr lang="en-US" sz="2500" i="1" dirty="0">
                <a:latin typeface="Times New Roman" panose="02020603050405020304" pitchFamily="18" charset="0"/>
                <a:cs typeface="Times New Roman" panose="02020603050405020304" pitchFamily="18" charset="0"/>
              </a:rPr>
              <a:t>, k</a:t>
            </a:r>
            <a:r>
              <a:rPr lang="uz-Cyrl-UZ" sz="2500" i="1" dirty="0">
                <a:latin typeface="Times New Roman" panose="02020603050405020304" pitchFamily="18" charset="0"/>
                <a:cs typeface="Times New Roman" panose="02020603050405020304" pitchFamily="18" charset="0"/>
              </a:rPr>
              <a:t>ondensatsiya</a:t>
            </a:r>
            <a:r>
              <a:rPr lang="en-US" sz="2500" i="1" dirty="0">
                <a:latin typeface="Times New Roman" panose="02020603050405020304" pitchFamily="18" charset="0"/>
                <a:cs typeface="Times New Roman" panose="02020603050405020304" pitchFamily="18" charset="0"/>
              </a:rPr>
              <a:t>, </a:t>
            </a:r>
            <a:r>
              <a:rPr lang="en-US" sz="2500" i="1" dirty="0" err="1">
                <a:latin typeface="Times New Roman" panose="02020603050405020304" pitchFamily="18" charset="0"/>
                <a:cs typeface="Times New Roman" panose="02020603050405020304" pitchFamily="18" charset="0"/>
              </a:rPr>
              <a:t>granula</a:t>
            </a:r>
            <a:r>
              <a:rPr lang="en-US" sz="2500" i="1" dirty="0">
                <a:latin typeface="Times New Roman" panose="02020603050405020304" pitchFamily="18" charset="0"/>
                <a:cs typeface="Times New Roman" panose="02020603050405020304" pitchFamily="18" charset="0"/>
              </a:rPr>
              <a:t>, </a:t>
            </a:r>
            <a:r>
              <a:rPr lang="uz-Cyrl-UZ" sz="2500" i="1" dirty="0">
                <a:latin typeface="Times New Roman" panose="02020603050405020304" pitchFamily="18" charset="0"/>
                <a:cs typeface="Times New Roman" panose="02020603050405020304" pitchFamily="18" charset="0"/>
              </a:rPr>
              <a:t>grafit</a:t>
            </a:r>
            <a:r>
              <a:rPr lang="en-US" sz="2500" i="1" dirty="0">
                <a:latin typeface="Times New Roman" panose="02020603050405020304" pitchFamily="18" charset="0"/>
                <a:cs typeface="Times New Roman" panose="02020603050405020304" pitchFamily="18" charset="0"/>
              </a:rPr>
              <a:t>, </a:t>
            </a:r>
            <a:r>
              <a:rPr lang="uz-Cyrl-UZ" sz="2500" i="1" dirty="0">
                <a:latin typeface="Times New Roman" panose="02020603050405020304" pitchFamily="18" charset="0"/>
                <a:cs typeface="Times New Roman" panose="02020603050405020304" pitchFamily="18" charset="0"/>
              </a:rPr>
              <a:t>lazer</a:t>
            </a:r>
            <a:r>
              <a:rPr lang="en-US" sz="2500" i="1" dirty="0">
                <a:latin typeface="Times New Roman" panose="02020603050405020304" pitchFamily="18" charset="0"/>
                <a:cs typeface="Times New Roman" panose="02020603050405020304" pitchFamily="18" charset="0"/>
              </a:rPr>
              <a:t>, </a:t>
            </a:r>
            <a:r>
              <a:rPr lang="uz-Cyrl-UZ" sz="2500" i="1" dirty="0">
                <a:latin typeface="Times New Roman" panose="02020603050405020304" pitchFamily="18" charset="0"/>
                <a:cs typeface="Times New Roman" panose="02020603050405020304" pitchFamily="18" charset="0"/>
              </a:rPr>
              <a:t>katalizator</a:t>
            </a:r>
            <a:r>
              <a:rPr lang="en-US" sz="2500" i="1" dirty="0">
                <a:latin typeface="Times New Roman" panose="02020603050405020304" pitchFamily="18" charset="0"/>
                <a:cs typeface="Times New Roman" panose="02020603050405020304" pitchFamily="18" charset="0"/>
              </a:rPr>
              <a:t>, </a:t>
            </a:r>
            <a:r>
              <a:rPr lang="uz-Cyrl-UZ" sz="2500" i="1" dirty="0">
                <a:latin typeface="Times New Roman" panose="02020603050405020304" pitchFamily="18" charset="0"/>
                <a:cs typeface="Times New Roman" panose="02020603050405020304" pitchFamily="18" charset="0"/>
              </a:rPr>
              <a:t>fulleren</a:t>
            </a:r>
            <a:r>
              <a:rPr lang="en-US" sz="2500" i="1" dirty="0">
                <a:latin typeface="Times New Roman" panose="02020603050405020304" pitchFamily="18" charset="0"/>
                <a:cs typeface="Times New Roman" panose="02020603050405020304" pitchFamily="18" charset="0"/>
              </a:rPr>
              <a:t>,</a:t>
            </a:r>
            <a:r>
              <a:rPr lang="uz-Cyrl-UZ" sz="2500" i="1" dirty="0">
                <a:latin typeface="Times New Roman" panose="02020603050405020304" pitchFamily="18" charset="0"/>
                <a:cs typeface="Times New Roman" panose="02020603050405020304" pitchFamily="18" charset="0"/>
              </a:rPr>
              <a:t> detonatsion</a:t>
            </a:r>
            <a:r>
              <a:rPr lang="en-US" sz="2500" i="1" dirty="0">
                <a:latin typeface="Times New Roman" panose="02020603050405020304" pitchFamily="18" charset="0"/>
                <a:cs typeface="Times New Roman" panose="02020603050405020304" pitchFamily="18" charset="0"/>
              </a:rPr>
              <a:t>, </a:t>
            </a:r>
            <a:r>
              <a:rPr lang="en-US" sz="2500" i="1" dirty="0" err="1">
                <a:latin typeface="Times New Roman" panose="02020603050405020304" pitchFamily="18" charset="0"/>
                <a:cs typeface="Times New Roman" panose="02020603050405020304" pitchFamily="18" charset="0"/>
              </a:rPr>
              <a:t>grafit</a:t>
            </a:r>
            <a:r>
              <a:rPr lang="en-US" sz="2500" i="1" dirty="0">
                <a:latin typeface="Times New Roman" panose="02020603050405020304" pitchFamily="18" charset="0"/>
                <a:cs typeface="Times New Roman" panose="02020603050405020304" pitchFamily="18" charset="0"/>
              </a:rPr>
              <a:t>, </a:t>
            </a:r>
            <a:r>
              <a:rPr lang="en-US" sz="2500" i="1" dirty="0" err="1">
                <a:latin typeface="Times New Roman" panose="02020603050405020304" pitchFamily="18" charset="0"/>
                <a:cs typeface="Times New Roman" panose="02020603050405020304" pitchFamily="18" charset="0"/>
              </a:rPr>
              <a:t>koks</a:t>
            </a:r>
            <a:r>
              <a:rPr lang="en-US" sz="2500" i="1" dirty="0">
                <a:latin typeface="Times New Roman" panose="02020603050405020304" pitchFamily="18" charset="0"/>
                <a:cs typeface="Times New Roman" panose="02020603050405020304" pitchFamily="18" charset="0"/>
              </a:rPr>
              <a:t>, </a:t>
            </a:r>
            <a:r>
              <a:rPr lang="en-US" sz="2500" i="1" dirty="0" err="1">
                <a:latin typeface="Times New Roman" panose="02020603050405020304" pitchFamily="18" charset="0"/>
                <a:cs typeface="Times New Roman" panose="02020603050405020304" pitchFamily="18" charset="0"/>
              </a:rPr>
              <a:t>antifriksion</a:t>
            </a:r>
            <a:r>
              <a:rPr lang="en-US" sz="2500" i="1" dirty="0">
                <a:latin typeface="Times New Roman" panose="02020603050405020304" pitchFamily="18" charset="0"/>
                <a:cs typeface="Times New Roman" panose="02020603050405020304" pitchFamily="18" charset="0"/>
              </a:rPr>
              <a:t> material, </a:t>
            </a:r>
            <a:r>
              <a:rPr lang="en-US" sz="2500" i="1" dirty="0" err="1">
                <a:latin typeface="Times New Roman" panose="02020603050405020304" pitchFamily="18" charset="0"/>
                <a:cs typeface="Times New Roman" panose="02020603050405020304" pitchFamily="18" charset="0"/>
              </a:rPr>
              <a:t>temir</a:t>
            </a:r>
            <a:r>
              <a:rPr lang="en-US" sz="2500" i="1" dirty="0">
                <a:latin typeface="Times New Roman" panose="02020603050405020304" pitchFamily="18" charset="0"/>
                <a:cs typeface="Times New Roman" panose="02020603050405020304" pitchFamily="18" charset="0"/>
              </a:rPr>
              <a:t> </a:t>
            </a:r>
            <a:r>
              <a:rPr lang="en-US" sz="2500" i="1" dirty="0" err="1" smtClean="0">
                <a:latin typeface="Times New Roman" panose="02020603050405020304" pitchFamily="18" charset="0"/>
                <a:cs typeface="Times New Roman" panose="02020603050405020304" pitchFamily="18" charset="0"/>
              </a:rPr>
              <a:t>oksidi</a:t>
            </a:r>
            <a:r>
              <a:rPr lang="en-US" sz="2500" i="1" dirty="0" smtClean="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filtrlash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kapillyar</a:t>
            </a:r>
            <a:r>
              <a:rPr lang="en-US" sz="2400" i="1" dirty="0" smtClean="0">
                <a:latin typeface="Times New Roman" panose="02020603050405020304" pitchFamily="18" charset="0"/>
                <a:cs typeface="Times New Roman" panose="02020603050405020304" pitchFamily="18" charset="0"/>
              </a:rPr>
              <a:t>.</a:t>
            </a:r>
            <a:r>
              <a:rPr lang="en-US" sz="2500" b="1" i="1" dirty="0" smtClean="0">
                <a:latin typeface="Times New Roman" panose="02020603050405020304" pitchFamily="18" charset="0"/>
                <a:cs typeface="Times New Roman" panose="02020603050405020304" pitchFamily="18" charset="0"/>
              </a:rPr>
              <a:t> </a:t>
            </a:r>
            <a:endParaRPr lang="ru-RU" sz="2500" dirty="0">
              <a:latin typeface="Times New Roman" panose="02020603050405020304" pitchFamily="18" charset="0"/>
              <a:cs typeface="Times New Roman" panose="02020603050405020304" pitchFamily="18" charset="0"/>
            </a:endParaRPr>
          </a:p>
          <a:p>
            <a:pPr algn="ctr">
              <a:lnSpc>
                <a:spcPct val="150000"/>
              </a:lnSpc>
            </a:pPr>
            <a:r>
              <a:rPr lang="en-US" sz="2500" b="1" dirty="0">
                <a:latin typeface="Times New Roman" panose="02020603050405020304" pitchFamily="18" charset="0"/>
                <a:cs typeface="Times New Roman" panose="02020603050405020304" pitchFamily="18" charset="0"/>
              </a:rPr>
              <a:t>3.1   </a:t>
            </a:r>
            <a:r>
              <a:rPr lang="uz-Cyrl-UZ" sz="2500" b="1" dirty="0">
                <a:latin typeface="Times New Roman" panose="02020603050405020304" pitchFamily="18" charset="0"/>
                <a:cs typeface="Times New Roman" panose="02020603050405020304" pitchFamily="18" charset="0"/>
              </a:rPr>
              <a:t>Uglerodli fullerenlar va </a:t>
            </a:r>
            <a:r>
              <a:rPr lang="en-US" sz="2500" b="1" dirty="0" err="1">
                <a:latin typeface="Times New Roman" panose="02020603050405020304" pitchFamily="18" charset="0"/>
                <a:cs typeface="Times New Roman" panose="02020603050405020304" pitchFamily="18" charset="0"/>
              </a:rPr>
              <a:t>kukunlar</a:t>
            </a:r>
            <a:r>
              <a:rPr lang="uz-Cyrl-UZ" sz="2500" b="1" dirty="0">
                <a:latin typeface="Times New Roman" panose="02020603050405020304" pitchFamily="18" charset="0"/>
                <a:cs typeface="Times New Roman" panose="02020603050405020304" pitchFamily="18" charset="0"/>
              </a:rPr>
              <a:t> olish</a:t>
            </a:r>
            <a:endParaRPr lang="ru-RU" sz="2500" dirty="0">
              <a:latin typeface="Times New Roman" panose="02020603050405020304" pitchFamily="18" charset="0"/>
              <a:cs typeface="Times New Roman" panose="02020603050405020304" pitchFamily="18" charset="0"/>
            </a:endParaRPr>
          </a:p>
          <a:p>
            <a:pPr algn="just">
              <a:lnSpc>
                <a:spcPct val="150000"/>
              </a:lnSpc>
            </a:pPr>
            <a:r>
              <a:rPr lang="uz-Cyrl-UZ" sz="2500" dirty="0">
                <a:latin typeface="Times New Roman" panose="02020603050405020304" pitchFamily="18" charset="0"/>
                <a:cs typeface="Times New Roman" panose="02020603050405020304" pitchFamily="18" charset="0"/>
              </a:rPr>
              <a:t>Hozirgi kunda kukun metalluriyasi va ular asosida yaratilayotgan qurilmalar </a:t>
            </a:r>
            <a:r>
              <a:rPr lang="en-US" sz="2500" dirty="0" err="1">
                <a:latin typeface="Times New Roman" panose="02020603050405020304" pitchFamily="18" charset="0"/>
                <a:cs typeface="Times New Roman" panose="02020603050405020304" pitchFamily="18" charset="0"/>
              </a:rPr>
              <a:t>juda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ko’plab</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yaratilmoqda</a:t>
            </a:r>
            <a:r>
              <a:rPr lang="uz-Cyrl-UZ" sz="2500" dirty="0">
                <a:latin typeface="Times New Roman" panose="02020603050405020304" pitchFamily="18" charset="0"/>
                <a:cs typeface="Times New Roman" panose="02020603050405020304" pitchFamily="18" charset="0"/>
              </a:rPr>
              <a:t>. Qattiq uglerod yordamida qayta tiklash usulida kukunlar olish metodlarini umumiy holatda quyidagi ikkita katta guruhga bo‘lish mumkin:</a:t>
            </a:r>
            <a:endParaRPr lang="ru-RU" sz="2500" dirty="0">
              <a:latin typeface="Times New Roman" panose="02020603050405020304" pitchFamily="18" charset="0"/>
              <a:cs typeface="Times New Roman" panose="02020603050405020304" pitchFamily="18" charset="0"/>
            </a:endParaRPr>
          </a:p>
          <a:p>
            <a:pPr algn="just">
              <a:lnSpc>
                <a:spcPct val="150000"/>
              </a:lnSpc>
            </a:pPr>
            <a:r>
              <a:rPr lang="uz-Cyrl-UZ" sz="2500" dirty="0">
                <a:latin typeface="Times New Roman" panose="02020603050405020304" pitchFamily="18" charset="0"/>
                <a:cs typeface="Times New Roman" panose="02020603050405020304" pitchFamily="18" charset="0"/>
              </a:rPr>
              <a:t>- dispergatsion, y</a:t>
            </a:r>
            <a:r>
              <a:rPr lang="en-US" sz="2500" dirty="0" err="1">
                <a:latin typeface="Times New Roman" panose="02020603050405020304" pitchFamily="18" charset="0"/>
                <a:cs typeface="Times New Roman" panose="02020603050405020304" pitchFamily="18" charset="0"/>
              </a:rPr>
              <a:t>a’ni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materiallarni</a:t>
            </a:r>
            <a:r>
              <a:rPr lang="en-US" sz="2500" dirty="0">
                <a:latin typeface="Times New Roman" panose="02020603050405020304" pitchFamily="18" charset="0"/>
                <a:cs typeface="Times New Roman" panose="02020603050405020304" pitchFamily="18" charset="0"/>
              </a:rPr>
              <a:t> </a:t>
            </a:r>
            <a:r>
              <a:rPr lang="uz-Cyrl-UZ" sz="2500" dirty="0">
                <a:latin typeface="Times New Roman" panose="02020603050405020304" pitchFamily="18" charset="0"/>
                <a:cs typeface="Times New Roman" panose="02020603050405020304" pitchFamily="18" charset="0"/>
              </a:rPr>
              <a:t>maydalash yo‘li </a:t>
            </a:r>
            <a:r>
              <a:rPr lang="en-US" sz="2500" dirty="0" err="1">
                <a:latin typeface="Times New Roman" panose="02020603050405020304" pitchFamily="18" charset="0"/>
                <a:cs typeface="Times New Roman" panose="02020603050405020304" pitchFamily="18" charset="0"/>
              </a:rPr>
              <a:t>bilan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olish</a:t>
            </a:r>
            <a:r>
              <a:rPr lang="en-US" sz="2500" dirty="0">
                <a:latin typeface="Times New Roman" panose="02020603050405020304" pitchFamily="18" charset="0"/>
                <a:cs typeface="Times New Roman" panose="02020603050405020304" pitchFamily="18" charset="0"/>
              </a:rPr>
              <a:t>. </a:t>
            </a:r>
            <a:r>
              <a:rPr lang="uz-Cyrl-UZ" sz="2500" dirty="0">
                <a:latin typeface="Times New Roman" panose="02020603050405020304" pitchFamily="18" charset="0"/>
                <a:cs typeface="Times New Roman" panose="02020603050405020304" pitchFamily="18" charset="0"/>
              </a:rPr>
              <a:t>Bu kukun olishning eng oddiy usuli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bo’lib</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kukunlash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jarayonida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namunani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kukun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holigacha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maydalashga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asoslangan</a:t>
            </a:r>
            <a:r>
              <a:rPr lang="en-US" sz="2500" dirty="0">
                <a:latin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a:p>
            <a:pPr algn="just">
              <a:lnSpc>
                <a:spcPct val="150000"/>
              </a:lnSpc>
            </a:pPr>
            <a:endParaRPr lang="ru-RU" sz="25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559559"/>
            <a:ext cx="10972800" cy="6100548"/>
          </a:xfrm>
        </p:spPr>
        <p:txBody>
          <a:bodyPr/>
          <a:lstStyle/>
          <a:p>
            <a:pPr>
              <a:lnSpc>
                <a:spcPct val="150000"/>
              </a:lnSpc>
            </a:pPr>
            <a:r>
              <a:rPr lang="uz-Cyrl-UZ" dirty="0">
                <a:latin typeface="Times New Roman" panose="02020603050405020304" pitchFamily="18" charset="0"/>
                <a:cs typeface="Times New Roman" panose="02020603050405020304" pitchFamily="18" charset="0"/>
              </a:rPr>
              <a:t>- kondensatsion,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sintez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atom</a:t>
            </a:r>
            <a:r>
              <a:rPr lang="en-US" dirty="0" err="1">
                <a:latin typeface="Times New Roman" panose="02020603050405020304" pitchFamily="18" charset="0"/>
                <a:cs typeface="Times New Roman" panose="02020603050405020304" pitchFamily="18" charset="0"/>
              </a:rPr>
              <a:t>larni</a:t>
            </a:r>
            <a:r>
              <a:rPr lang="uz-Cyrl-UZ" dirty="0">
                <a:latin typeface="Times New Roman" panose="02020603050405020304" pitchFamily="18" charset="0"/>
                <a:cs typeface="Times New Roman" panose="02020603050405020304" pitchFamily="18" charset="0"/>
              </a:rPr>
              <a:t> “o‘stirish”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kukunlar olish. </a:t>
            </a: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metod</a:t>
            </a: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alohida atomlarni birlashtirish y</a:t>
            </a:r>
            <a:r>
              <a:rPr lang="en-US" dirty="0">
                <a:latin typeface="Times New Roman" panose="02020603050405020304" pitchFamily="18" charset="0"/>
                <a:cs typeface="Times New Roman" panose="02020603050405020304" pitchFamily="18" charset="0"/>
              </a:rPr>
              <a:t>o’</a:t>
            </a:r>
            <a:r>
              <a:rPr lang="uz-Cyrl-UZ" dirty="0">
                <a:latin typeface="Times New Roman" panose="02020603050405020304" pitchFamily="18" charset="0"/>
                <a:cs typeface="Times New Roman" panose="02020603050405020304" pitchFamily="18" charset="0"/>
              </a:rPr>
              <a:t>li bilan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uz-Cyrl-UZ"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[1-5]</a:t>
            </a:r>
            <a:endParaRPr lang="ru-RU" dirty="0">
              <a:latin typeface="Times New Roman" panose="02020603050405020304" pitchFamily="18" charset="0"/>
              <a:cs typeface="Times New Roman" panose="02020603050405020304" pitchFamily="18" charset="0"/>
            </a:endParaRPr>
          </a:p>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ikkala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metod</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kukunlarning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fizikaviy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xossalarini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o’rganishda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muhim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ahamiyatga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Jumladan</a:t>
            </a:r>
            <a:r>
              <a:rPr lang="en-US" dirty="0">
                <a:latin typeface="Times New Roman" pitchFamily="18" charset="0"/>
                <a:cs typeface="Times New Roman" pitchFamily="18" charset="0"/>
              </a:rPr>
              <a:t>, k</a:t>
            </a:r>
            <a:r>
              <a:rPr lang="uz-Cyrl-UZ" dirty="0">
                <a:latin typeface="Times New Roman" pitchFamily="18" charset="0"/>
                <a:cs typeface="Times New Roman" pitchFamily="18" charset="0"/>
              </a:rPr>
              <a:t>ondensatsiya ta’rifiga ko‘ra – bu moddani sovutish natijasida gazsimon holatdan kondensatsiyalangan (qattiq yoki suyuq) holatiga o‘tishidir. Bu jarayonda turli fizikaviy hodisalar yuz beradi. Bu metodga asosan, birlamchi jismlar oldin bug‘lanadi, keyin esa hosil bo‘lgan bug‘ kerakli o‘lchamli kukun hosil bo‘lguncha  kondensatsiyalanadi</a:t>
            </a:r>
            <a:r>
              <a:rPr lang="uz-Cyrl-UZ" dirty="0" smtClean="0">
                <a:latin typeface="Times New Roman" pitchFamily="18" charset="0"/>
                <a:cs typeface="Times New Roman" pitchFamily="18" charset="0"/>
              </a:rPr>
              <a:t>.</a:t>
            </a:r>
            <a:r>
              <a:rPr lang="uz-Cyrl-UZ" dirty="0">
                <a:latin typeface="Times New Roman" pitchFamily="18" charset="0"/>
                <a:cs typeface="Times New Roman" pitchFamily="18" charset="0"/>
              </a:rPr>
              <a:t> Natijada kompakt modda ultradispers moddaga aylanadi.</a:t>
            </a:r>
            <a:endParaRPr lang="ru-RU" dirty="0"/>
          </a:p>
        </p:txBody>
      </p:sp>
    </p:spTree>
    <p:extLst>
      <p:ext uri="{BB962C8B-B14F-4D97-AF65-F5344CB8AC3E}">
        <p14:creationId xmlns:p14="http://schemas.microsoft.com/office/powerpoint/2010/main" val="592540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Объект 2"/>
          <p:cNvSpPr>
            <a:spLocks noGrp="1"/>
          </p:cNvSpPr>
          <p:nvPr>
            <p:ph idx="1"/>
          </p:nvPr>
        </p:nvSpPr>
        <p:spPr>
          <a:xfrm>
            <a:off x="517833" y="232273"/>
            <a:ext cx="11091862" cy="6496073"/>
          </a:xfrm>
        </p:spPr>
        <p:txBody>
          <a:bodyPr/>
          <a:lstStyle/>
          <a:p>
            <a:pPr algn="just">
              <a:lnSpc>
                <a:spcPct val="150000"/>
              </a:lnSpc>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Kukun olishning barcha usullarida ham tashqi manbadan kuchli energiya oqimi zarur bo‘ladi. Sovugan sari </a:t>
            </a:r>
            <a:r>
              <a:rPr lang="en-US" dirty="0" err="1" smtClean="0">
                <a:latin typeface="Times New Roman" pitchFamily="18" charset="0"/>
                <a:cs typeface="Times New Roman" pitchFamily="18" charset="0"/>
              </a:rPr>
              <a:t>zarra</a:t>
            </a:r>
            <a:r>
              <a:rPr lang="uz-Cyrl-UZ" dirty="0" smtClean="0">
                <a:latin typeface="Times New Roman" pitchFamily="18" charset="0"/>
                <a:cs typeface="Times New Roman" pitchFamily="18" charset="0"/>
              </a:rPr>
              <a:t>lar paydo bo‘la boshlaydi va kattalashadi. Ular tartiblanib va birlashib </a:t>
            </a:r>
            <a:r>
              <a:rPr lang="en-US" dirty="0" err="1" smtClean="0">
                <a:latin typeface="Times New Roman" pitchFamily="18" charset="0"/>
                <a:cs typeface="Times New Roman" pitchFamily="18" charset="0"/>
              </a:rPr>
              <a:t>granulalarga</a:t>
            </a:r>
            <a:r>
              <a:rPr lang="uz-Cyrl-UZ" dirty="0" smtClean="0">
                <a:latin typeface="Times New Roman" pitchFamily="18" charset="0"/>
                <a:cs typeface="Times New Roman" pitchFamily="18" charset="0"/>
              </a:rPr>
              <a:t> aylanadi</a:t>
            </a:r>
            <a:r>
              <a:rPr lang="en-US"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Kukunlar fizikasini o’rganishda u jarayon tizimda dastlabki monokristalga tiklanguncha davom etadi. Bug‘dagi kukunlar soni sezilarli darajada ko‘paygan vaqtdan boshlab, kukunlar o‘lchami 100 nm ga yetguncha tizim nanoholatda bo‘ladi. </a:t>
            </a:r>
            <a:r>
              <a:rPr lang="en-US" dirty="0" smtClean="0">
                <a:latin typeface="Times New Roman" pitchFamily="18" charset="0"/>
                <a:cs typeface="Times New Roman" pitchFamily="18" charset="0"/>
              </a:rPr>
              <a:t>S</a:t>
            </a:r>
            <a:r>
              <a:rPr lang="uz-Cyrl-UZ" dirty="0" smtClean="0">
                <a:latin typeface="Times New Roman" pitchFamily="18" charset="0"/>
                <a:cs typeface="Times New Roman" pitchFamily="18" charset="0"/>
              </a:rPr>
              <a:t>istema muvozanat holatiga kel</a:t>
            </a:r>
            <a:r>
              <a:rPr lang="en-US" dirty="0" err="1" smtClean="0">
                <a:latin typeface="Times New Roman" pitchFamily="18" charset="0"/>
                <a:cs typeface="Times New Roman" pitchFamily="18" charset="0"/>
              </a:rPr>
              <a:t>ganda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zarralar </a:t>
            </a:r>
            <a:r>
              <a:rPr lang="en-US" dirty="0" err="1" smtClean="0">
                <a:latin typeface="Times New Roman" pitchFamily="18" charset="0"/>
                <a:cs typeface="Times New Roman" pitchFamily="18" charset="0"/>
              </a:rPr>
              <a:t>kukun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holatiga o‘t</a:t>
            </a:r>
            <a:r>
              <a:rPr lang="en-US" dirty="0" err="1" smtClean="0">
                <a:latin typeface="Times New Roman" pitchFamily="18" charset="0"/>
                <a:cs typeface="Times New Roman" pitchFamily="18" charset="0"/>
              </a:rPr>
              <a:t>adi</a:t>
            </a:r>
            <a:r>
              <a:rPr lang="en-US" dirty="0" smtClean="0">
                <a:latin typeface="Times New Roman" pitchFamily="18" charset="0"/>
                <a:cs typeface="Times New Roman" pitchFamily="18" charset="0"/>
              </a:rPr>
              <a:t>.</a:t>
            </a:r>
            <a:r>
              <a:rPr lang="uz-Cyrl-UZ" dirty="0">
                <a:latin typeface="Times New Roman" pitchFamily="18" charset="0"/>
                <a:cs typeface="Times New Roman" pitchFamily="18" charset="0"/>
              </a:rPr>
              <a:t> Hozirgi kunda turli o‘lchamli va xossali uglerod</a:t>
            </a:r>
            <a:r>
              <a:rPr lang="en-US" dirty="0">
                <a:latin typeface="Times New Roman" pitchFamily="18" charset="0"/>
                <a:cs typeface="Times New Roman" pitchFamily="18" charset="0"/>
              </a:rPr>
              <a:t>li </a:t>
            </a:r>
            <a:r>
              <a:rPr lang="en-US" dirty="0" err="1">
                <a:latin typeface="Times New Roman" pitchFamily="18" charset="0"/>
                <a:cs typeface="Times New Roman" pitchFamily="18" charset="0"/>
              </a:rPr>
              <a:t>kukun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materiallari</a:t>
            </a:r>
            <a:r>
              <a:rPr lang="uz-Cyrl-UZ" dirty="0">
                <a:latin typeface="Times New Roman" pitchFamily="18" charset="0"/>
                <a:cs typeface="Times New Roman" pitchFamily="18" charset="0"/>
              </a:rPr>
              <a:t> olishning usullari ishlab chiqilgan. </a:t>
            </a:r>
            <a:r>
              <a:rPr lang="en-US" dirty="0" err="1">
                <a:latin typeface="Times New Roman" pitchFamily="18" charset="0"/>
                <a:cs typeface="Times New Roman" pitchFamily="18" charset="0"/>
              </a:rPr>
              <a:t>Texnologiyaga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asosan</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kukun va fullerenlar uglerodli materiallarni yuqori temperaturalarda kimyoviy aylanishlari hisobiga hosil bo‘ladi. </a:t>
            </a:r>
            <a:endParaRPr lang="ru-RU" dirty="0">
              <a:latin typeface="Times New Roman" pitchFamily="18" charset="0"/>
              <a:cs typeface="Times New Roman" pitchFamily="18" charset="0"/>
            </a:endParaRPr>
          </a:p>
          <a:p>
            <a:pPr algn="just">
              <a:lnSpc>
                <a:spcPct val="150000"/>
              </a:lnSpc>
            </a:pPr>
            <a:endParaRPr lang="ru-RU" dirty="0" smtClean="0">
              <a:latin typeface="Times New Roman" pitchFamily="18" charset="0"/>
              <a:cs typeface="Times New Roman" pitchFamily="18" charset="0"/>
            </a:endParaRPr>
          </a:p>
          <a:p>
            <a:pPr algn="just"/>
            <a:endParaRPr lang="ru-RU"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Объект 2"/>
          <p:cNvSpPr>
            <a:spLocks noGrp="1"/>
          </p:cNvSpPr>
          <p:nvPr>
            <p:ph idx="1"/>
          </p:nvPr>
        </p:nvSpPr>
        <p:spPr>
          <a:xfrm>
            <a:off x="681678" y="190311"/>
            <a:ext cx="10633075" cy="6156325"/>
          </a:xfrm>
        </p:spPr>
        <p:txBody>
          <a:bodyPr/>
          <a:lstStyle/>
          <a:p>
            <a:pPr marL="0" indent="0" algn="just">
              <a:lnSpc>
                <a:spcPct val="150000"/>
              </a:lnSpc>
              <a:buFont typeface="Wingdings 2" pitchFamily="18" charset="2"/>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Olimlar inert gaz bilan to‘ldirilgan kamerada gaz atomlarini ionlashtiruvchi grafit elektrodlari o‘rtasida elektrik razryad hosil qilishga asoslangan metodni tavsiya qiladilar. Kamerada yuqori temperaturada grafit sirti bug‘lanadi. Bug‘langan uglerod atomlari plazmaning issiq qismidan sovuqroq qismiga borgach, temperaturaning birdan tushib ketishi natijasida kamera devori va katod sirtida o‘tirib qoladi. Bunday tuzilmalar fullerenlar va kukunlarni iboratligi aniqlangan. Uning bir qismi – grafit, qurum, va fullerenlar kameraning sovuq devoriga, grafit va kukunlar esa katodga o‘tirib qoladi. Bundan tashqari lazer metodi ham mavjud. </a:t>
            </a:r>
            <a:r>
              <a:rPr lang="en-US" dirty="0" err="1" smtClean="0">
                <a:latin typeface="Times New Roman" pitchFamily="18" charset="0"/>
                <a:cs typeface="Times New Roman" pitchFamily="18" charset="0"/>
              </a:rPr>
              <a:t>Metodga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ko’ra</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lazer yordamida bug‘langan grafit sovutilgan kollektorga o‘tirib qoladi. Grafit maxsus kvars kukunli pechga joylashtiradi.</a:t>
            </a:r>
            <a:endParaRPr lang="ru-RU" dirty="0" smtClean="0">
              <a:latin typeface="Times New Roman" pitchFamily="18" charset="0"/>
              <a:cs typeface="Times New Roman" pitchFamily="18" charset="0"/>
            </a:endParaRPr>
          </a:p>
          <a:p>
            <a:pPr marL="0" indent="0">
              <a:buFont typeface="Wingdings 2" pitchFamily="18" charset="2"/>
              <a:buNone/>
            </a:pPr>
            <a:endParaRPr lang="ru-RU"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6896" y="559557"/>
            <a:ext cx="10972800" cy="5964073"/>
          </a:xfrm>
        </p:spPr>
        <p:txBody>
          <a:bodyPr/>
          <a:lstStyle/>
          <a:p>
            <a:pPr marL="0" indent="0">
              <a:lnSpc>
                <a:spcPct val="150000"/>
              </a:lnSpc>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Grafitning termik changlanishi natijasida hosil bo‘lgan maxsulotlar issiq joydan olib ketiladi va sovutilgan kollektorning yuzasiga o‘tirib qoladi. Olingan cho‘kmada grafit kukunlaridan tashqari fullerenlar va kukunlarni topish mumkin.</a:t>
            </a:r>
            <a:endParaRPr lang="en-US" dirty="0" smtClean="0">
              <a:latin typeface="Times New Roman" pitchFamily="18" charset="0"/>
              <a:cs typeface="Times New Roman" pitchFamily="18" charset="0"/>
            </a:endParaRPr>
          </a:p>
          <a:p>
            <a:pPr marL="0" indent="0" algn="just">
              <a:lnSpc>
                <a:spcPct val="150000"/>
              </a:lnSpc>
              <a:buNone/>
            </a:pPr>
            <a:r>
              <a:rPr lang="uz-Cyrl-UZ" dirty="0" smtClean="0">
                <a:latin typeface="Times New Roman" pitchFamily="18" charset="0"/>
                <a:cs typeface="Times New Roman" pitchFamily="18" charset="0"/>
              </a:rPr>
              <a:t>Bu </a:t>
            </a:r>
            <a:r>
              <a:rPr lang="uz-Cyrl-UZ" dirty="0">
                <a:latin typeface="Times New Roman" pitchFamily="18" charset="0"/>
                <a:cs typeface="Times New Roman" pitchFamily="18" charset="0"/>
              </a:rPr>
              <a:t>metodning asosiy afzalligi olinayotgan kukun xarakteristikalari lazer nurlanishi parametrlariga juda sezgirligidir. Xususan, kukun diametri lazer nuri quvvatiga bog‘liq</a:t>
            </a:r>
            <a:r>
              <a:rPr lang="en-US" dirty="0">
                <a:latin typeface="Times New Roman" pitchFamily="18" charset="0"/>
                <a:cs typeface="Times New Roman" pitchFamily="18" charset="0"/>
              </a:rPr>
              <a:t>.</a:t>
            </a:r>
            <a:r>
              <a:rPr lang="uz-Cyrl-UZ" sz="2800" dirty="0">
                <a:latin typeface="Constantia" pitchFamily="18" charset="0"/>
              </a:rPr>
              <a:t> </a:t>
            </a:r>
            <a:r>
              <a:rPr lang="uz-Cyrl-UZ" dirty="0">
                <a:latin typeface="Times New Roman" pitchFamily="18" charset="0"/>
                <a:cs typeface="Times New Roman" pitchFamily="18" charset="0"/>
              </a:rPr>
              <a:t>Bu esa oldindan belgilangan, kerakli tuzilishga ega bo‘lgan kukunlar olish imkonini beradi</a:t>
            </a:r>
            <a:r>
              <a:rPr lang="uz-Cyrl-UZ"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0" indent="0" algn="just">
              <a:lnSpc>
                <a:spcPct val="150000"/>
              </a:lnSpc>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Usulning </a:t>
            </a:r>
            <a:r>
              <a:rPr lang="uz-Cyrl-UZ" dirty="0">
                <a:latin typeface="Times New Roman" pitchFamily="18" charset="0"/>
                <a:cs typeface="Times New Roman" pitchFamily="18" charset="0"/>
              </a:rPr>
              <a:t>kamchiligi uning nisbatan past unumdorligi va keng ko‘lamlarda qo‘llash qiyinligidir</a:t>
            </a:r>
            <a:r>
              <a:rPr lang="en-US" dirty="0">
                <a:latin typeface="Times New Roman" pitchFamily="18" charset="0"/>
                <a:cs typeface="Times New Roman" pitchFamily="18" charset="0"/>
              </a:rPr>
              <a:t>.</a:t>
            </a:r>
            <a:endParaRPr lang="ru-RU" dirty="0">
              <a:latin typeface="Constantia" pitchFamily="18" charset="0"/>
            </a:endParaRPr>
          </a:p>
          <a:p>
            <a:pPr marL="0" indent="0" algn="just">
              <a:lnSpc>
                <a:spcPct val="150000"/>
              </a:lnSpc>
              <a:buNone/>
            </a:pPr>
            <a:endParaRPr lang="ru-RU" dirty="0">
              <a:latin typeface="Times New Roman" pitchFamily="18" charset="0"/>
              <a:cs typeface="Times New Roman" pitchFamily="18" charset="0"/>
            </a:endParaRPr>
          </a:p>
          <a:p>
            <a:pPr marL="0" indent="0">
              <a:lnSpc>
                <a:spcPct val="150000"/>
              </a:lnSpc>
              <a:buNone/>
            </a:pPr>
            <a:endParaRPr lang="ru-RU" dirty="0"/>
          </a:p>
        </p:txBody>
      </p:sp>
    </p:spTree>
    <p:extLst>
      <p:ext uri="{BB962C8B-B14F-4D97-AF65-F5344CB8AC3E}">
        <p14:creationId xmlns:p14="http://schemas.microsoft.com/office/powerpoint/2010/main" val="3827091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Объект 2"/>
          <p:cNvSpPr>
            <a:spLocks noGrp="1"/>
          </p:cNvSpPr>
          <p:nvPr>
            <p:ph idx="1"/>
          </p:nvPr>
        </p:nvSpPr>
        <p:spPr>
          <a:xfrm>
            <a:off x="623888" y="177871"/>
            <a:ext cx="10972800" cy="5697537"/>
          </a:xfrm>
        </p:spPr>
        <p:txBody>
          <a:bodyPr/>
          <a:lstStyle/>
          <a:p>
            <a:pPr marL="0" indent="0" algn="just">
              <a:lnSpc>
                <a:spcPct val="150000"/>
              </a:lnSpc>
              <a:buFont typeface="Wingdings 2" pitchFamily="18" charset="2"/>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Grafitning termik changlanishi natijasida hosil bo‘lgan maxsulotlar issiq joydan olib ketiladi va sovutilgan kollektorning yuzasiga o‘tirib qoladi. Olingan cho‘kmada grafit kukunlaridan tashqari fullerenlar va kukunlarni topish mumkin. </a:t>
            </a:r>
            <a:endParaRPr lang="en-US" dirty="0" smtClean="0">
              <a:latin typeface="Times New Roman" pitchFamily="18" charset="0"/>
              <a:cs typeface="Times New Roman" pitchFamily="18" charset="0"/>
            </a:endParaRPr>
          </a:p>
          <a:p>
            <a:pPr marL="0" indent="0" algn="just">
              <a:lnSpc>
                <a:spcPct val="150000"/>
              </a:lnSpc>
              <a:buFont typeface="Wingdings 2" pitchFamily="18" charset="2"/>
              <a:buNone/>
            </a:pPr>
            <a:endParaRPr lang="ru-RU" dirty="0" smtClean="0">
              <a:latin typeface="Times New Roman" pitchFamily="18" charset="0"/>
              <a:cs typeface="Times New Roman" pitchFamily="18" charset="0"/>
            </a:endParaRPr>
          </a:p>
        </p:txBody>
      </p:sp>
      <p:pic>
        <p:nvPicPr>
          <p:cNvPr id="17410" name="Рисунок 5"/>
          <p:cNvPicPr>
            <a:picLocks noChangeAspect="1" noChangeArrowheads="1"/>
          </p:cNvPicPr>
          <p:nvPr/>
        </p:nvPicPr>
        <p:blipFill>
          <a:blip r:embed="rId2"/>
          <a:srcRect l="11760" t="17793" r="44191" b="32103"/>
          <a:stretch>
            <a:fillRect/>
          </a:stretch>
        </p:blipFill>
        <p:spPr bwMode="auto">
          <a:xfrm>
            <a:off x="623888" y="1917771"/>
            <a:ext cx="5233193" cy="3036659"/>
          </a:xfrm>
          <a:prstGeom prst="rect">
            <a:avLst/>
          </a:prstGeom>
          <a:noFill/>
          <a:ln w="9525">
            <a:noFill/>
            <a:miter lim="800000"/>
            <a:headEnd/>
            <a:tailEnd/>
          </a:ln>
        </p:spPr>
      </p:pic>
      <p:sp>
        <p:nvSpPr>
          <p:cNvPr id="17411" name="Прямоугольник 4"/>
          <p:cNvSpPr>
            <a:spLocks noChangeArrowheads="1"/>
          </p:cNvSpPr>
          <p:nvPr/>
        </p:nvSpPr>
        <p:spPr bwMode="auto">
          <a:xfrm>
            <a:off x="519112" y="4930722"/>
            <a:ext cx="5175250" cy="1695144"/>
          </a:xfrm>
          <a:prstGeom prst="rect">
            <a:avLst/>
          </a:prstGeom>
          <a:noFill/>
          <a:ln w="9525">
            <a:noFill/>
            <a:miter lim="800000"/>
            <a:headEnd/>
            <a:tailEnd/>
          </a:ln>
        </p:spPr>
        <p:txBody>
          <a:bodyPr>
            <a:spAutoFit/>
          </a:bodyPr>
          <a:lstStyle/>
          <a:p>
            <a:pPr algn="ctr">
              <a:lnSpc>
                <a:spcPct val="150000"/>
              </a:lnSpc>
            </a:pPr>
            <a:r>
              <a:rPr lang="en-US" sz="2400" dirty="0">
                <a:latin typeface="Times New Roman" pitchFamily="18" charset="0"/>
                <a:cs typeface="Times New Roman" pitchFamily="18" charset="0"/>
              </a:rPr>
              <a:t>1</a:t>
            </a:r>
            <a:r>
              <a:rPr lang="uz-Cyrl-UZ" sz="2400" dirty="0">
                <a:latin typeface="Times New Roman" pitchFamily="18" charset="0"/>
                <a:cs typeface="Times New Roman" pitchFamily="18" charset="0"/>
              </a:rPr>
              <a:t> - rasm. Lazerli bug‘latish usuli bilan </a:t>
            </a:r>
            <a:r>
              <a:rPr lang="en-US" sz="2400" dirty="0" err="1">
                <a:latin typeface="Times New Roman" pitchFamily="18" charset="0"/>
                <a:cs typeface="Times New Roman" pitchFamily="18" charset="0"/>
              </a:rPr>
              <a:t>qattiq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uglerod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yordamida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kukun</a:t>
            </a:r>
            <a:r>
              <a:rPr lang="en-US" sz="2400" dirty="0">
                <a:latin typeface="Times New Roman" pitchFamily="18" charset="0"/>
                <a:cs typeface="Times New Roman" pitchFamily="18" charset="0"/>
              </a:rPr>
              <a:t> </a:t>
            </a:r>
            <a:r>
              <a:rPr lang="uz-Cyrl-UZ" sz="2400" dirty="0">
                <a:latin typeface="Times New Roman" pitchFamily="18" charset="0"/>
                <a:cs typeface="Times New Roman" pitchFamily="18" charset="0"/>
              </a:rPr>
              <a:t>oluvchi qurilma sxemasi</a:t>
            </a:r>
            <a:endParaRPr lang="ru-RU" sz="2400" dirty="0">
              <a:latin typeface="Constantia" pitchFamily="18" charset="0"/>
            </a:endParaRPr>
          </a:p>
        </p:txBody>
      </p:sp>
      <p:sp>
        <p:nvSpPr>
          <p:cNvPr id="17412" name="Прямоугольник 6"/>
          <p:cNvSpPr>
            <a:spLocks noChangeArrowheads="1"/>
          </p:cNvSpPr>
          <p:nvPr/>
        </p:nvSpPr>
        <p:spPr bwMode="auto">
          <a:xfrm>
            <a:off x="5857081" y="1765137"/>
            <a:ext cx="5576888" cy="4939814"/>
          </a:xfrm>
          <a:prstGeom prst="rect">
            <a:avLst/>
          </a:prstGeom>
          <a:noFill/>
          <a:ln w="9525">
            <a:noFill/>
            <a:miter lim="800000"/>
            <a:headEnd/>
            <a:tailEnd/>
          </a:ln>
        </p:spPr>
        <p:txBody>
          <a:bodyPr>
            <a:spAutoFit/>
          </a:bodyPr>
          <a:lstStyle/>
          <a:p>
            <a:pPr algn="just">
              <a:lnSpc>
                <a:spcPct val="150000"/>
              </a:lnSpc>
            </a:pPr>
            <a:r>
              <a:rPr lang="en-US" sz="2600" dirty="0" smtClean="0">
                <a:latin typeface="Times New Roman" pitchFamily="18" charset="0"/>
                <a:cs typeface="Times New Roman" pitchFamily="18" charset="0"/>
              </a:rPr>
              <a:t>	</a:t>
            </a:r>
            <a:r>
              <a:rPr lang="uz-Cyrl-UZ" sz="2600" dirty="0" smtClean="0">
                <a:latin typeface="Times New Roman" pitchFamily="18" charset="0"/>
                <a:cs typeface="Times New Roman" pitchFamily="18" charset="0"/>
              </a:rPr>
              <a:t>Bu metodning asosiy afzalligi olinayotgan kukun xarakteristikalari lazer nurlanishi parametrlariga juda sezgirligidir. Xususan, kukun diametri lazer nuri quvvatiga bog‘liq</a:t>
            </a:r>
            <a:r>
              <a:rPr lang="en-US" sz="2600" dirty="0" smtClean="0">
                <a:latin typeface="Times New Roman" pitchFamily="18" charset="0"/>
                <a:cs typeface="Times New Roman" pitchFamily="18" charset="0"/>
              </a:rPr>
              <a:t>.</a:t>
            </a:r>
            <a:r>
              <a:rPr lang="uz-Cyrl-UZ" sz="2800" dirty="0" smtClean="0">
                <a:latin typeface="Constantia" pitchFamily="18" charset="0"/>
              </a:rPr>
              <a:t> </a:t>
            </a:r>
            <a:r>
              <a:rPr lang="uz-Cyrl-UZ" sz="2600" dirty="0" smtClean="0">
                <a:latin typeface="Times New Roman" pitchFamily="18" charset="0"/>
                <a:cs typeface="Times New Roman" pitchFamily="18" charset="0"/>
              </a:rPr>
              <a:t>Bu esa oldindan belgilangan, kerakli tuzilishga ega bo‘lgan kukunlar olish imkonini beradi.</a:t>
            </a:r>
            <a:endParaRPr lang="ru-RU" sz="26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3248" y="723332"/>
            <a:ext cx="10972800" cy="5887872"/>
          </a:xfrm>
        </p:spPr>
        <p:txBody>
          <a:bodyPr/>
          <a:lstStyle/>
          <a:p>
            <a:pPr algn="just">
              <a:lnSpc>
                <a:spcPct val="150000"/>
              </a:lnSpc>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Usulning </a:t>
            </a:r>
            <a:r>
              <a:rPr lang="uz-Cyrl-UZ" dirty="0">
                <a:latin typeface="Times New Roman" pitchFamily="18" charset="0"/>
                <a:cs typeface="Times New Roman" pitchFamily="18" charset="0"/>
              </a:rPr>
              <a:t>kamchiligi uning nisbatan past unumdorligi va keng ko‘lamlarda qo‘llash qiyinligidir</a:t>
            </a:r>
            <a:r>
              <a:rPr lang="en-US" dirty="0">
                <a:latin typeface="Times New Roman" pitchFamily="18" charset="0"/>
                <a:cs typeface="Times New Roman" pitchFamily="18" charset="0"/>
              </a:rPr>
              <a:t>.</a:t>
            </a:r>
            <a:endParaRPr lang="ru-RU" dirty="0">
              <a:latin typeface="Constantia"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Uglerodli </a:t>
            </a:r>
            <a:r>
              <a:rPr lang="en-US" dirty="0" err="1">
                <a:latin typeface="Times New Roman" panose="02020603050405020304" pitchFamily="18" charset="0"/>
                <a:cs typeface="Times New Roman" panose="02020603050405020304" pitchFamily="18" charset="0"/>
              </a:rPr>
              <a:t>kukunlar</a:t>
            </a:r>
            <a:r>
              <a:rPr lang="uz-Cyrl-UZ" dirty="0">
                <a:latin typeface="Times New Roman" panose="02020603050405020304" pitchFamily="18" charset="0"/>
                <a:cs typeface="Times New Roman" panose="02020603050405020304" pitchFamily="18" charset="0"/>
              </a:rPr>
              <a:t> olishning bug‘dan kimyoviy cho‘ktirish metodi ham mavjud. U qulay va ommabop turi uglerodli gazni issiq metal katalizator yuzasiga termokimyoviy cho‘ktirishga (o‘tqazishga) asoslangan. Bu usul uglevodorodlarni katalitik parchalash usuli degan nomni ham oldi. </a:t>
            </a:r>
            <a:endParaRPr lang="en-US" dirty="0" smtClean="0">
              <a:latin typeface="Times New Roman" panose="02020603050405020304" pitchFamily="18" charset="0"/>
              <a:cs typeface="Times New Roman" panose="02020603050405020304" pitchFamily="18" charset="0"/>
            </a:endParaRPr>
          </a:p>
          <a:p>
            <a:pPr algn="just">
              <a:lnSpc>
                <a:spcPct val="150000"/>
              </a:lnSpc>
            </a:pPr>
            <a:r>
              <a:rPr lang="uz-Cyrl-UZ" dirty="0" smtClean="0">
                <a:latin typeface="Times New Roman" panose="02020603050405020304" pitchFamily="18" charset="0"/>
                <a:cs typeface="Times New Roman" panose="02020603050405020304" pitchFamily="18" charset="0"/>
              </a:rPr>
              <a:t>Uglerodli </a:t>
            </a:r>
            <a:r>
              <a:rPr lang="uz-Cyrl-UZ" dirty="0">
                <a:latin typeface="Times New Roman" panose="02020603050405020304" pitchFamily="18" charset="0"/>
                <a:cs typeface="Times New Roman" panose="02020603050405020304" pitchFamily="18" charset="0"/>
              </a:rPr>
              <a:t>gaz aralashmasi (odatda atsetilen С</a:t>
            </a:r>
            <a:r>
              <a:rPr lang="uz-Cyrl-UZ" baseline="-25000" dirty="0">
                <a:latin typeface="Times New Roman" panose="02020603050405020304" pitchFamily="18" charset="0"/>
                <a:cs typeface="Times New Roman" panose="02020603050405020304" pitchFamily="18" charset="0"/>
              </a:rPr>
              <a:t>2</a:t>
            </a:r>
            <a:r>
              <a:rPr lang="uz-Cyrl-UZ" dirty="0">
                <a:latin typeface="Times New Roman" panose="02020603050405020304" pitchFamily="18" charset="0"/>
                <a:cs typeface="Times New Roman" panose="02020603050405020304" pitchFamily="18" charset="0"/>
              </a:rPr>
              <a:t>Н</a:t>
            </a:r>
            <a:r>
              <a:rPr lang="uz-Cyrl-UZ" baseline="-25000" dirty="0">
                <a:latin typeface="Times New Roman" panose="02020603050405020304" pitchFamily="18" charset="0"/>
                <a:cs typeface="Times New Roman" panose="02020603050405020304" pitchFamily="18" charset="0"/>
              </a:rPr>
              <a:t>2</a:t>
            </a:r>
            <a:r>
              <a:rPr lang="uz-Cyrl-UZ" dirty="0">
                <a:latin typeface="Times New Roman" panose="02020603050405020304" pitchFamily="18" charset="0"/>
                <a:cs typeface="Times New Roman" panose="02020603050405020304" pitchFamily="18" charset="0"/>
              </a:rPr>
              <a:t> yoki metanning СН</a:t>
            </a:r>
            <a:r>
              <a:rPr lang="uz-Cyrl-UZ" baseline="-25000" dirty="0">
                <a:latin typeface="Times New Roman" panose="02020603050405020304" pitchFamily="18" charset="0"/>
                <a:cs typeface="Times New Roman" panose="02020603050405020304" pitchFamily="18" charset="0"/>
              </a:rPr>
              <a:t>4</a:t>
            </a:r>
            <a:r>
              <a:rPr lang="uz-Cyrl-UZ" dirty="0">
                <a:latin typeface="Times New Roman" panose="02020603050405020304" pitchFamily="18" charset="0"/>
                <a:cs typeface="Times New Roman" panose="02020603050405020304" pitchFamily="18" charset="0"/>
              </a:rPr>
              <a:t> azot bilan aralashmasi) 700-1000°С  temperaturadagi pechkaga kiritilgan kvars kukun orqali o‘tkaziladi.</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126104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50875" y="450850"/>
            <a:ext cx="10972800" cy="1665288"/>
          </a:xfrm>
        </p:spPr>
        <p:txBody>
          <a:bodyPr>
            <a:normAutofit/>
          </a:bodyPr>
          <a:lstStyle/>
          <a:p>
            <a:pPr marL="0" indent="0" algn="just" fontAlgn="auto">
              <a:spcAft>
                <a:spcPts val="0"/>
              </a:spcAft>
              <a:buClr>
                <a:schemeClr val="accent3"/>
              </a:buClr>
              <a:buFont typeface="Wingdings 2"/>
              <a:buNone/>
              <a:defRPr/>
            </a:pP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246883" y="900754"/>
            <a:ext cx="5176293" cy="5389937"/>
          </a:xfrm>
          <a:prstGeom prst="rect">
            <a:avLst/>
          </a:prstGeom>
        </p:spPr>
        <p:txBody>
          <a:bodyPr wrap="square">
            <a:spAutoFit/>
          </a:bodyPr>
          <a:lstStyle/>
          <a:p>
            <a:pPr algn="just" fontAlgn="auto">
              <a:lnSpc>
                <a:spcPct val="150000"/>
              </a:lnSpc>
              <a:spcBef>
                <a:spcPts val="0"/>
              </a:spcBef>
              <a:spcAft>
                <a:spcPts val="0"/>
              </a:spcAft>
              <a:defRPr/>
            </a:pPr>
            <a:r>
              <a:rPr lang="en-US" sz="2550" dirty="0" smtClean="0">
                <a:latin typeface="Times New Roman" panose="02020603050405020304" pitchFamily="18" charset="0"/>
                <a:cs typeface="Times New Roman" panose="02020603050405020304" pitchFamily="18" charset="0"/>
              </a:rPr>
              <a:t>	</a:t>
            </a:r>
            <a:r>
              <a:rPr lang="uz-Cyrl-UZ" sz="2550" dirty="0" smtClean="0">
                <a:latin typeface="Times New Roman" panose="02020603050405020304" pitchFamily="18" charset="0"/>
                <a:cs typeface="Times New Roman" panose="02020603050405020304" pitchFamily="18" charset="0"/>
              </a:rPr>
              <a:t>Kvars </a:t>
            </a:r>
            <a:r>
              <a:rPr lang="uz-Cyrl-UZ" sz="2550" dirty="0">
                <a:latin typeface="Times New Roman" panose="02020603050405020304" pitchFamily="18" charset="0"/>
                <a:cs typeface="Times New Roman" panose="02020603050405020304" pitchFamily="18" charset="0"/>
              </a:rPr>
              <a:t>kukun ichida sopoldan qilingan idishchada metal </a:t>
            </a:r>
            <a:r>
              <a:rPr lang="uz-Cyrl-UZ" sz="2550" dirty="0" smtClean="0">
                <a:latin typeface="Times New Roman" panose="02020603050405020304" pitchFamily="18" charset="0"/>
                <a:cs typeface="Times New Roman" panose="02020603050405020304" pitchFamily="18" charset="0"/>
              </a:rPr>
              <a:t>kukunidan qilingan katalizator </a:t>
            </a:r>
            <a:r>
              <a:rPr lang="uz-Cyrl-UZ" sz="2550" dirty="0">
                <a:latin typeface="Times New Roman" panose="02020603050405020304" pitchFamily="18" charset="0"/>
                <a:cs typeface="Times New Roman" panose="02020603050405020304" pitchFamily="18" charset="0"/>
              </a:rPr>
              <a:t>joylashgan.</a:t>
            </a:r>
            <a:r>
              <a:rPr lang="uz-Cyrl-UZ" sz="2550" dirty="0">
                <a:latin typeface="+mn-lt"/>
              </a:rPr>
              <a:t> </a:t>
            </a:r>
            <a:r>
              <a:rPr lang="uz-Cyrl-UZ" sz="2550" dirty="0">
                <a:latin typeface="Times New Roman" panose="02020603050405020304" pitchFamily="18" charset="0"/>
                <a:cs typeface="Times New Roman" panose="02020603050405020304" pitchFamily="18" charset="0"/>
              </a:rPr>
              <a:t>Kukunning geometrik o‘lchamlari katta darajada jarayon borishi shartlariga (vaqti, temperuturasi, bosimi va gazning turi va x.k), hamda </a:t>
            </a:r>
            <a:r>
              <a:rPr lang="uz-Cyrl-UZ" sz="2550" dirty="0" smtClean="0">
                <a:latin typeface="Times New Roman" panose="02020603050405020304" pitchFamily="18" charset="0"/>
                <a:cs typeface="Times New Roman" panose="02020603050405020304" pitchFamily="18" charset="0"/>
              </a:rPr>
              <a:t>katalizatorning</a:t>
            </a:r>
            <a:r>
              <a:rPr lang="en-US" sz="2550" dirty="0" smtClean="0">
                <a:latin typeface="Times New Roman" panose="02020603050405020304" pitchFamily="18" charset="0"/>
                <a:cs typeface="Times New Roman" panose="02020603050405020304" pitchFamily="18" charset="0"/>
              </a:rPr>
              <a:t> </a:t>
            </a:r>
            <a:r>
              <a:rPr lang="uz-Cyrl-UZ" sz="2550" dirty="0" smtClean="0">
                <a:latin typeface="Times New Roman" panose="02020603050405020304" pitchFamily="18" charset="0"/>
                <a:cs typeface="Times New Roman" panose="02020603050405020304" pitchFamily="18" charset="0"/>
              </a:rPr>
              <a:t>dispersiyalanish </a:t>
            </a:r>
            <a:r>
              <a:rPr lang="uz-Cyrl-UZ" sz="2550" dirty="0">
                <a:latin typeface="Times New Roman" panose="02020603050405020304" pitchFamily="18" charset="0"/>
                <a:cs typeface="Times New Roman" panose="02020603050405020304" pitchFamily="18" charset="0"/>
              </a:rPr>
              <a:t>darajasi va naviga bog‘liq</a:t>
            </a:r>
            <a:r>
              <a:rPr lang="uz-Cyrl-UZ" sz="2550" dirty="0" smtClean="0">
                <a:latin typeface="Times New Roman" panose="02020603050405020304" pitchFamily="18" charset="0"/>
                <a:cs typeface="Times New Roman" panose="02020603050405020304" pitchFamily="18" charset="0"/>
              </a:rPr>
              <a:t>.</a:t>
            </a:r>
            <a:endParaRPr lang="ru-RU" sz="2550" dirty="0">
              <a:latin typeface="Times New Roman" panose="02020603050405020304" pitchFamily="18" charset="0"/>
              <a:cs typeface="Times New Roman" panose="02020603050405020304" pitchFamily="18" charset="0"/>
            </a:endParaRPr>
          </a:p>
        </p:txBody>
      </p:sp>
      <p:sp>
        <p:nvSpPr>
          <p:cNvPr id="18435" name="Прямоугольник 12"/>
          <p:cNvSpPr>
            <a:spLocks noChangeArrowheads="1"/>
          </p:cNvSpPr>
          <p:nvPr/>
        </p:nvSpPr>
        <p:spPr bwMode="auto">
          <a:xfrm>
            <a:off x="292076" y="4830764"/>
            <a:ext cx="5754307" cy="1892826"/>
          </a:xfrm>
          <a:prstGeom prst="rect">
            <a:avLst/>
          </a:prstGeom>
          <a:noFill/>
          <a:ln w="9525">
            <a:noFill/>
            <a:miter lim="800000"/>
            <a:headEnd/>
            <a:tailEnd/>
          </a:ln>
        </p:spPr>
        <p:txBody>
          <a:bodyPr wrap="square">
            <a:spAutoFit/>
          </a:bodyPr>
          <a:lstStyle/>
          <a:p>
            <a:pPr algn="ctr">
              <a:lnSpc>
                <a:spcPct val="150000"/>
              </a:lnSpc>
            </a:pPr>
            <a:r>
              <a:rPr lang="uz-Cyrl-UZ" sz="2600" dirty="0">
                <a:latin typeface="Times New Roman" pitchFamily="18" charset="0"/>
                <a:cs typeface="Times New Roman" pitchFamily="18" charset="0"/>
              </a:rPr>
              <a:t>2-rasm. Fulleren va kukunlarni bug‘dan kimyoviy cho‘ktirish yo‘li bilan oluvchi qurilma sxemasi</a:t>
            </a:r>
            <a:endParaRPr lang="ru-RU" sz="2600" dirty="0">
              <a:cs typeface="Times New Roman" pitchFamily="18" charset="0"/>
            </a:endParaRPr>
          </a:p>
        </p:txBody>
      </p:sp>
      <p:pic>
        <p:nvPicPr>
          <p:cNvPr id="18436" name="Рисунок 13"/>
          <p:cNvPicPr>
            <a:picLocks noChangeAspect="1"/>
          </p:cNvPicPr>
          <p:nvPr/>
        </p:nvPicPr>
        <p:blipFill>
          <a:blip r:embed="rId2"/>
          <a:srcRect/>
          <a:stretch>
            <a:fillRect/>
          </a:stretch>
        </p:blipFill>
        <p:spPr bwMode="auto">
          <a:xfrm>
            <a:off x="650874" y="859810"/>
            <a:ext cx="5395511" cy="3807724"/>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68657" y="218364"/>
            <a:ext cx="10972800" cy="6346209"/>
          </a:xfrm>
        </p:spPr>
        <p:txBody>
          <a:bodyPr/>
          <a:lstStyle/>
          <a:p>
            <a:pPr marL="0" indent="0" algn="just" fontAlgn="auto">
              <a:lnSpc>
                <a:spcPct val="150000"/>
              </a:lnSpc>
              <a:spcAft>
                <a:spcPts val="0"/>
              </a:spcAft>
              <a:buClr>
                <a:schemeClr val="accent3"/>
              </a:buClr>
              <a:buFont typeface="Wingdings 2"/>
              <a:buNone/>
              <a:defRPr/>
            </a:pPr>
            <a:r>
              <a:rPr lang="uz-Cyrl-UZ" dirty="0" smtClean="0">
                <a:latin typeface="Times New Roman" panose="02020603050405020304" pitchFamily="18" charset="0"/>
                <a:cs typeface="Times New Roman" panose="02020603050405020304" pitchFamily="18" charset="0"/>
              </a:rPr>
              <a:t>	Kukun </a:t>
            </a:r>
            <a:r>
              <a:rPr lang="uz-Cyrl-UZ" dirty="0">
                <a:latin typeface="Times New Roman" panose="02020603050405020304" pitchFamily="18" charset="0"/>
                <a:cs typeface="Times New Roman" panose="02020603050405020304" pitchFamily="18" charset="0"/>
              </a:rPr>
              <a:t>va fullerenlarni bug‘dan kimyoviy cho‘ktirish (o‘tqazish) usulida olish, oxirgi vaqtda shiddat bilan rivojlanmoqda, chunki bu usul namuna sirtida juda ko‘p bir xil kukunlarni olish imkonini beradi. Bu esa kukun va fullerenlarni katta miqyosda olish yo‘llarini ochadi va ular asosida turli mahsulotlar ishlab chiqaruvchi  yirik sanoat yaratishni ta’minlaydi. </a:t>
            </a:r>
            <a:endParaRPr lang="ru-RU" dirty="0">
              <a:latin typeface="Times New Roman" panose="02020603050405020304" pitchFamily="18" charset="0"/>
              <a:cs typeface="Times New Roman" panose="02020603050405020304" pitchFamily="18" charset="0"/>
            </a:endParaRPr>
          </a:p>
          <a:p>
            <a:pPr marL="0" indent="0" algn="just" fontAlgn="auto">
              <a:lnSpc>
                <a:spcPct val="150000"/>
              </a:lnSpc>
              <a:spcAft>
                <a:spcPts val="0"/>
              </a:spcAft>
              <a:buClr>
                <a:schemeClr val="accent3"/>
              </a:buClr>
              <a:buFont typeface="Wingdings 2"/>
              <a:buNone/>
              <a:defRPr/>
            </a:pP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Fulleren va uglerodli kukunlarni bug‘dan kimyoviy cho‘ktirish orqali olishning barcha usullarida bayon qilinishicha, oxirgi materialda amorf grafit, ya’ni qurum, katalizatorlar bilan olinganda esa metallar zarralari hosil bo‘ladi</a:t>
            </a:r>
            <a:r>
              <a:rPr lang="uz-Cyrl-UZ" dirty="0" smtClean="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Olingan mahsulot tozaligini oshirish uchun, turli tozalov usullari qo‘llaniladi mexani</a:t>
            </a:r>
            <a:r>
              <a:rPr lang="en-US" dirty="0">
                <a:latin typeface="Times New Roman" panose="02020603050405020304" pitchFamily="18" charset="0"/>
                <a:cs typeface="Times New Roman" panose="02020603050405020304" pitchFamily="18" charset="0"/>
              </a:rPr>
              <a:t>k</a:t>
            </a:r>
            <a:r>
              <a:rPr lang="uz-Cyrl-UZ" dirty="0">
                <a:latin typeface="Times New Roman" panose="02020603050405020304" pitchFamily="18" charset="0"/>
                <a:cs typeface="Times New Roman" panose="02020603050405020304" pitchFamily="18" charset="0"/>
              </a:rPr>
              <a:t> usullar va kimyoviy usullar (kimyoviy faol moddada yuvib tozalash, isitish va boshqa) qo‘llaniladi.</a:t>
            </a:r>
            <a:endParaRPr lang="ru-RU" dirty="0"/>
          </a:p>
        </p:txBody>
      </p:sp>
    </p:spTree>
    <p:extLst>
      <p:ext uri="{BB962C8B-B14F-4D97-AF65-F5344CB8AC3E}">
        <p14:creationId xmlns:p14="http://schemas.microsoft.com/office/powerpoint/2010/main" val="127385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7043" y="504967"/>
            <a:ext cx="10968038" cy="6250675"/>
          </a:xfrm>
        </p:spPr>
        <p:txBody>
          <a:bodyPr>
            <a:normAutofit lnSpcReduction="10000"/>
          </a:bodyPr>
          <a:lstStyle/>
          <a:p>
            <a:pPr marL="0" indent="0" algn="just" fontAlgn="auto">
              <a:lnSpc>
                <a:spcPct val="150000"/>
              </a:lnSpc>
              <a:spcAft>
                <a:spcPts val="0"/>
              </a:spcAft>
              <a:buClr>
                <a:schemeClr val="accent3"/>
              </a:buClr>
              <a:buFont typeface="Wingdings 2"/>
              <a:buNone/>
              <a:defRPr/>
            </a:pPr>
            <a:r>
              <a:rPr lang="uz-Cyrl-UZ" dirty="0">
                <a:latin typeface="Times New Roman" panose="02020603050405020304" pitchFamily="18" charset="0"/>
                <a:cs typeface="Times New Roman" panose="02020603050405020304" pitchFamily="18" charset="0"/>
              </a:rPr>
              <a:t>Bugungi kunda fullerenlar va kukunlarni amalda (bir necha litrgacha) barcha uglerodli gazlardan (masalan, oddiy tabiiy gazdan) makroskopik miqdorda olish mumkin. Olimlar yanada tejamkor usulni topishga, ya’ni ularni ommaviy bo‘lmasa-da kirishmalar miqdorini minimal miqdorga kamaytirishga ur</a:t>
            </a:r>
            <a:r>
              <a:rPr lang="en-US" dirty="0" err="1">
                <a:latin typeface="Times New Roman" panose="02020603050405020304" pitchFamily="18" charset="0"/>
                <a:cs typeface="Times New Roman" panose="02020603050405020304" pitchFamily="18" charset="0"/>
              </a:rPr>
              <a:t>i</a:t>
            </a:r>
            <a:r>
              <a:rPr lang="uz-Cyrl-UZ" dirty="0">
                <a:latin typeface="Times New Roman" panose="02020603050405020304" pitchFamily="18" charset="0"/>
                <a:cs typeface="Times New Roman" panose="02020603050405020304" pitchFamily="18" charset="0"/>
              </a:rPr>
              <a:t>nmoqdalar</a:t>
            </a:r>
            <a:r>
              <a:rPr lang="uz-Cyrl-UZ" dirty="0" smtClean="0">
                <a:latin typeface="Times New Roman" panose="02020603050405020304" pitchFamily="18" charset="0"/>
                <a:cs typeface="Times New Roman" panose="02020603050405020304" pitchFamily="18" charset="0"/>
              </a:rPr>
              <a:t>.</a:t>
            </a:r>
          </a:p>
          <a:p>
            <a:pPr marL="0" indent="0" algn="ctr" fontAlgn="auto">
              <a:lnSpc>
                <a:spcPct val="150000"/>
              </a:lnSpc>
              <a:spcAft>
                <a:spcPts val="0"/>
              </a:spcAft>
              <a:buClr>
                <a:schemeClr val="accent3"/>
              </a:buClr>
              <a:buFont typeface="Wingdings 2"/>
              <a:buNone/>
              <a:defRPr/>
            </a:pPr>
            <a:r>
              <a:rPr lang="uz-Cyrl-UZ"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3.2  </a:t>
            </a:r>
            <a:r>
              <a:rPr lang="uz-Cyrl-UZ" b="1" dirty="0">
                <a:latin typeface="Times New Roman" panose="02020603050405020304" pitchFamily="18" charset="0"/>
                <a:cs typeface="Times New Roman" panose="02020603050405020304" pitchFamily="18" charset="0"/>
              </a:rPr>
              <a:t>Olmos </a:t>
            </a:r>
            <a:r>
              <a:rPr lang="en-US" b="1" dirty="0" err="1">
                <a:latin typeface="Times New Roman" panose="02020603050405020304" pitchFamily="18" charset="0"/>
                <a:cs typeface="Times New Roman" panose="02020603050405020304" pitchFamily="18" charset="0"/>
              </a:rPr>
              <a:t>kukunlarini</a:t>
            </a:r>
            <a:r>
              <a:rPr lang="en-US" b="1" dirty="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olish</a:t>
            </a:r>
            <a:endParaRPr lang="ru-RU" dirty="0">
              <a:latin typeface="Times New Roman" panose="02020603050405020304" pitchFamily="18" charset="0"/>
              <a:cs typeface="Times New Roman" panose="02020603050405020304" pitchFamily="18" charset="0"/>
            </a:endParaRPr>
          </a:p>
          <a:p>
            <a:pPr marL="0" indent="0" algn="just" fontAlgn="auto">
              <a:lnSpc>
                <a:spcPct val="150000"/>
              </a:lnSpc>
              <a:spcAft>
                <a:spcPts val="0"/>
              </a:spcAft>
              <a:buClr>
                <a:schemeClr val="accent3"/>
              </a:buClr>
              <a:buFont typeface="Wingdings 2"/>
              <a:buNone/>
              <a:defRPr/>
            </a:pPr>
            <a:r>
              <a:rPr lang="en-US" dirty="0">
                <a:latin typeface="Times New Roman" panose="02020603050405020304" pitchFamily="18" charset="0"/>
                <a:cs typeface="Times New Roman" panose="02020603050405020304" pitchFamily="18" charset="0"/>
              </a:rPr>
              <a:t>	H</a:t>
            </a:r>
            <a:r>
              <a:rPr lang="uz-Cyrl-UZ" dirty="0">
                <a:latin typeface="Times New Roman" panose="02020603050405020304" pitchFamily="18" charset="0"/>
                <a:cs typeface="Times New Roman" panose="02020603050405020304" pitchFamily="18" charset="0"/>
              </a:rPr>
              <a:t>ozirgi kunda olmos kukunlarini olishning bir qancha usullari mavjud. Ular orasida keng tarqalganlari quyidagilar:</a:t>
            </a:r>
            <a:endParaRPr lang="ru-RU" dirty="0">
              <a:latin typeface="Times New Roman" panose="02020603050405020304" pitchFamily="18" charset="0"/>
              <a:cs typeface="Times New Roman" panose="02020603050405020304" pitchFamily="18" charset="0"/>
            </a:endParaRPr>
          </a:p>
          <a:p>
            <a:pPr marL="274320" indent="-274320" algn="just" fontAlgn="auto">
              <a:lnSpc>
                <a:spcPct val="150000"/>
              </a:lnSpc>
              <a:spcAft>
                <a:spcPts val="0"/>
              </a:spcAft>
              <a:buClr>
                <a:schemeClr val="accent3"/>
              </a:buClr>
              <a:buFont typeface="Wingdings 2"/>
              <a:buChar char=""/>
              <a:defRPr/>
            </a:pPr>
            <a:r>
              <a:rPr lang="uz-Cyrl-UZ" dirty="0">
                <a:latin typeface="Times New Roman" panose="02020603050405020304" pitchFamily="18" charset="0"/>
                <a:cs typeface="Times New Roman" panose="02020603050405020304" pitchFamily="18" charset="0"/>
              </a:rPr>
              <a:t>tabiiy olmosdan fizik usullarda kukunlar olish;</a:t>
            </a:r>
            <a:endParaRPr lang="ru-RU" dirty="0">
              <a:latin typeface="Times New Roman" panose="02020603050405020304" pitchFamily="18" charset="0"/>
              <a:cs typeface="Times New Roman" panose="02020603050405020304" pitchFamily="18" charset="0"/>
            </a:endParaRPr>
          </a:p>
          <a:p>
            <a:pPr marL="274320" indent="-274320" algn="just" fontAlgn="auto">
              <a:lnSpc>
                <a:spcPct val="150000"/>
              </a:lnSpc>
              <a:spcAft>
                <a:spcPts val="0"/>
              </a:spcAft>
              <a:buClr>
                <a:schemeClr val="accent3"/>
              </a:buClr>
              <a:buFont typeface="Wingdings 2"/>
              <a:buChar char=""/>
              <a:defRPr/>
            </a:pPr>
            <a:r>
              <a:rPr lang="uz-Cyrl-UZ" dirty="0">
                <a:latin typeface="Times New Roman" panose="02020603050405020304" pitchFamily="18" charset="0"/>
                <a:cs typeface="Times New Roman" panose="02020603050405020304" pitchFamily="18" charset="0"/>
              </a:rPr>
              <a:t>o‘ta yuqori bosim va temperaturalarda sintez qilish yo‘li bilan olish;</a:t>
            </a:r>
            <a:endParaRPr lang="ru-RU" dirty="0">
              <a:latin typeface="Times New Roman" panose="02020603050405020304" pitchFamily="18" charset="0"/>
              <a:cs typeface="Times New Roman" panose="02020603050405020304" pitchFamily="18" charset="0"/>
            </a:endParaRPr>
          </a:p>
          <a:p>
            <a:pPr marL="0" indent="0" algn="just" fontAlgn="auto">
              <a:lnSpc>
                <a:spcPct val="150000"/>
              </a:lnSpc>
              <a:spcAft>
                <a:spcPts val="0"/>
              </a:spcAft>
              <a:buClr>
                <a:schemeClr val="accent3"/>
              </a:buClr>
              <a:buFont typeface="Wingdings 2"/>
              <a:buNone/>
              <a:defRPr/>
            </a:pPr>
            <a:endParaRPr lang="ru-RU"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8342" y="176924"/>
            <a:ext cx="10821987" cy="6462712"/>
          </a:xfrm>
        </p:spPr>
        <p:txBody>
          <a:bodyPr>
            <a:normAutofit lnSpcReduction="10000"/>
          </a:bodyPr>
          <a:lstStyle/>
          <a:p>
            <a:pPr marL="274320" indent="-274320" algn="just" fontAlgn="auto">
              <a:lnSpc>
                <a:spcPct val="150000"/>
              </a:lnSpc>
              <a:spcAft>
                <a:spcPts val="0"/>
              </a:spcAft>
              <a:buClr>
                <a:schemeClr val="accent3"/>
              </a:buClr>
              <a:buFont typeface="Wingdings 2"/>
              <a:buChar char=""/>
              <a:defRPr/>
            </a:pPr>
            <a:r>
              <a:rPr lang="uz-Cyrl-UZ" dirty="0" smtClean="0">
                <a:latin typeface="Times New Roman" panose="02020603050405020304" pitchFamily="18" charset="0"/>
                <a:cs typeface="Times New Roman" panose="02020603050405020304" pitchFamily="18" charset="0"/>
              </a:rPr>
              <a:t>elektron </a:t>
            </a:r>
            <a:r>
              <a:rPr lang="uz-Cyrl-UZ" dirty="0">
                <a:latin typeface="Times New Roman" panose="02020603050405020304" pitchFamily="18" charset="0"/>
                <a:cs typeface="Times New Roman" panose="02020603050405020304" pitchFamily="18" charset="0"/>
              </a:rPr>
              <a:t>- va ion – nurli usullar bilan olish, bunda uglerodli material elektron yoki argon ionlari oqimi bilan nurlantiriladi;</a:t>
            </a:r>
            <a:endParaRPr lang="ru-RU" dirty="0">
              <a:latin typeface="Times New Roman" panose="02020603050405020304" pitchFamily="18" charset="0"/>
              <a:cs typeface="Times New Roman" panose="02020603050405020304" pitchFamily="18" charset="0"/>
            </a:endParaRPr>
          </a:p>
          <a:p>
            <a:pPr marL="274320" indent="-274320" algn="just" fontAlgn="auto">
              <a:lnSpc>
                <a:spcPct val="150000"/>
              </a:lnSpc>
              <a:spcAft>
                <a:spcPts val="0"/>
              </a:spcAft>
              <a:buClr>
                <a:schemeClr val="accent3"/>
              </a:buClr>
              <a:buFont typeface="Wingdings 2"/>
              <a:buChar char=""/>
              <a:defRPr/>
            </a:pPr>
            <a:r>
              <a:rPr lang="uz-Cyrl-UZ" dirty="0">
                <a:latin typeface="Times New Roman" panose="02020603050405020304" pitchFamily="18" charset="0"/>
                <a:cs typeface="Times New Roman" panose="02020603050405020304" pitchFamily="18" charset="0"/>
              </a:rPr>
              <a:t>yuqori temperatura va bosimli uglerod bug‘ini kimyoviy cho‘ktirish bilan olish.</a:t>
            </a:r>
            <a:endParaRPr lang="ru-RU" dirty="0">
              <a:latin typeface="Times New Roman" panose="02020603050405020304" pitchFamily="18" charset="0"/>
              <a:cs typeface="Times New Roman" panose="02020603050405020304" pitchFamily="18" charset="0"/>
            </a:endParaRPr>
          </a:p>
          <a:p>
            <a:pPr marL="274320" indent="-274320" algn="just" fontAlgn="auto">
              <a:lnSpc>
                <a:spcPct val="150000"/>
              </a:lnSpc>
              <a:spcAft>
                <a:spcPts val="0"/>
              </a:spcAft>
              <a:buClr>
                <a:schemeClr val="accent3"/>
              </a:buClr>
              <a:buFont typeface="Wingdings 2"/>
              <a:buChar char=""/>
              <a:defRPr/>
            </a:pPr>
            <a:r>
              <a:rPr lang="uz-Cyrl-UZ" dirty="0">
                <a:latin typeface="Times New Roman" panose="02020603050405020304" pitchFamily="18" charset="0"/>
                <a:cs typeface="Times New Roman" panose="02020603050405020304" pitchFamily="18" charset="0"/>
              </a:rPr>
              <a:t>Quyidagi rasmda 1000</a:t>
            </a:r>
            <a:r>
              <a:rPr lang="uz-Cyrl-UZ" baseline="30000" dirty="0">
                <a:latin typeface="Times New Roman" panose="02020603050405020304" pitchFamily="18" charset="0"/>
                <a:cs typeface="Times New Roman" panose="02020603050405020304" pitchFamily="18" charset="0"/>
              </a:rPr>
              <a:t>0</a:t>
            </a:r>
            <a:r>
              <a:rPr lang="uz-Cyrl-UZ" dirty="0">
                <a:latin typeface="Times New Roman" panose="02020603050405020304" pitchFamily="18" charset="0"/>
                <a:cs typeface="Times New Roman" panose="02020603050405020304" pitchFamily="18" charset="0"/>
              </a:rPr>
              <a:t>С li gaz holatidagi ugleroddan olmos kukunining tug‘ilish va o‘sish  jarayonlari tasvirlangan</a:t>
            </a:r>
            <a:r>
              <a:rPr lang="uz-Cyrl-U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gn="just" fontAlgn="auto">
              <a:lnSpc>
                <a:spcPct val="150000"/>
              </a:lnSpc>
              <a:spcAft>
                <a:spcPts val="0"/>
              </a:spcAft>
              <a:buClr>
                <a:schemeClr val="accent3"/>
              </a:buClr>
              <a:buFont typeface="Wingdings 2"/>
              <a:buNone/>
              <a:defRPr/>
            </a:pPr>
            <a:r>
              <a:rPr lang="en-US" dirty="0" smtClean="0">
                <a:latin typeface="Times New Roman" panose="02020603050405020304" pitchFamily="18" charset="0"/>
                <a:cs typeface="Times New Roman" panose="02020603050405020304" pitchFamily="18" charset="0"/>
              </a:rPr>
              <a:t>	O</a:t>
            </a:r>
            <a:r>
              <a:rPr lang="uz-Cyrl-UZ" dirty="0">
                <a:latin typeface="Times New Roman" panose="02020603050405020304" pitchFamily="18" charset="0"/>
                <a:cs typeface="Times New Roman" panose="02020603050405020304" pitchFamily="18" charset="0"/>
              </a:rPr>
              <a:t>lmoslar yana detonatsion usulda olinadi, chunki, portlash vaqtida hosil bo‘ladigan bosim va temperatura olmoslar paydo bo‘lishi uchun yetarlidir.</a:t>
            </a:r>
            <a:r>
              <a:rPr lang="uz-Cyrl-UZ"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 Lekin, bunday portlovchi moddalar qimmat turadi</a:t>
            </a:r>
            <a:r>
              <a:rPr lang="uz-Cyrl-UZ" dirty="0" smtClean="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Rossiya davlati halqaro shartnomalarga muvofiq million tonnadan ortiq portlovchi moddalarini yo‘q qilishi zarur, ularning har bir tonnasini yo‘q qilish 1500 dollarga </a:t>
            </a:r>
            <a:r>
              <a:rPr lang="uz-Cyrl-UZ" dirty="0" smtClean="0">
                <a:latin typeface="Times New Roman" panose="02020603050405020304" pitchFamily="18" charset="0"/>
                <a:cs typeface="Times New Roman" panose="02020603050405020304" pitchFamily="18" charset="0"/>
              </a:rPr>
              <a:t>tushadiю</a:t>
            </a:r>
            <a:endParaRPr lang="ru-RU" dirty="0">
              <a:latin typeface="Times New Roman" panose="02020603050405020304" pitchFamily="18" charset="0"/>
              <a:cs typeface="Times New Roman" panose="02020603050405020304" pitchFamily="18" charset="0"/>
            </a:endParaRPr>
          </a:p>
          <a:p>
            <a:pPr marL="0" indent="0" algn="just" fontAlgn="auto">
              <a:lnSpc>
                <a:spcPct val="150000"/>
              </a:lnSpc>
              <a:spcAft>
                <a:spcPts val="0"/>
              </a:spcAft>
              <a:buClr>
                <a:schemeClr val="accent3"/>
              </a:buClr>
              <a:buFont typeface="Wingdings 2"/>
              <a:buNone/>
              <a:defRPr/>
            </a:pPr>
            <a:endParaRPr lang="ru-RU" dirty="0">
              <a:latin typeface="Times New Roman" panose="02020603050405020304" pitchFamily="18" charset="0"/>
              <a:cs typeface="Times New Roman" panose="02020603050405020304" pitchFamily="18" charset="0"/>
            </a:endParaRPr>
          </a:p>
          <a:p>
            <a:pPr marL="0" indent="0" algn="just" fontAlgn="auto">
              <a:lnSpc>
                <a:spcPct val="150000"/>
              </a:lnSpc>
              <a:spcAft>
                <a:spcPts val="0"/>
              </a:spcAft>
              <a:buClr>
                <a:schemeClr val="accent3"/>
              </a:buClr>
              <a:buFont typeface="Wingdings 2"/>
              <a:buNone/>
              <a:defRPr/>
            </a:pPr>
            <a:endParaRPr lang="ru-RU"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6895" y="805220"/>
            <a:ext cx="10972800" cy="5568286"/>
          </a:xfrm>
        </p:spPr>
        <p:txBody>
          <a:bodyPr/>
          <a:lstStyle/>
          <a:p>
            <a:pPr marL="274320" indent="-274320" algn="just" fontAlgn="auto">
              <a:lnSpc>
                <a:spcPct val="150000"/>
              </a:lnSpc>
              <a:spcAft>
                <a:spcPts val="0"/>
              </a:spcAft>
              <a:buClr>
                <a:schemeClr val="accent3"/>
              </a:buClr>
              <a:buFont typeface="Wingdings 2"/>
              <a:buChar char=""/>
              <a:defRPr/>
            </a:pPr>
            <a:r>
              <a:rPr lang="uz-Cyrl-UZ" dirty="0">
                <a:latin typeface="Times New Roman" panose="02020603050405020304" pitchFamily="18" charset="0"/>
                <a:cs typeface="Times New Roman" panose="02020603050405020304" pitchFamily="18" charset="0"/>
              </a:rPr>
              <a:t>Murakkab olmossimon strukturalarni olish uchun avtomatlashgan mexanosintez g‘oyasi istiqbolga ega bo‘lib, u aniq manipulyatorlar paydo bo‘lishi bilan amalga oshadi.</a:t>
            </a:r>
            <a:endParaRPr lang="ru-RU" dirty="0">
              <a:latin typeface="Times New Roman" panose="02020603050405020304" pitchFamily="18" charset="0"/>
              <a:cs typeface="Times New Roman" panose="02020603050405020304" pitchFamily="18" charset="0"/>
            </a:endParaRPr>
          </a:p>
          <a:p>
            <a:pPr marL="0" indent="0" algn="just" fontAlgn="auto">
              <a:lnSpc>
                <a:spcPct val="150000"/>
              </a:lnSpc>
              <a:spcAft>
                <a:spcPts val="0"/>
              </a:spcAft>
              <a:buClr>
                <a:schemeClr val="accent3"/>
              </a:buClr>
              <a:buFont typeface="Wingdings 2"/>
              <a:buNone/>
              <a:defRPr/>
            </a:pP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Olmosning noyob xossasi qadimdan olimlar diqqatini o‘ziga tortib kelgan. Bunga sabab, birinchidan, olmos kristal panjarasida har bir uglerod atomi  to‘rtta boshqasi bilan mustaxkam С-С kovalent bog‘ hosil qilib, olmosga ajoyib qattiqlik beradi. U 1050 GPa bosim va 1800</a:t>
            </a:r>
            <a:r>
              <a:rPr lang="uz-Cyrl-UZ" baseline="30000" dirty="0">
                <a:latin typeface="Times New Roman" panose="02020603050405020304" pitchFamily="18" charset="0"/>
                <a:cs typeface="Times New Roman" panose="02020603050405020304" pitchFamily="18" charset="0"/>
              </a:rPr>
              <a:t>0</a:t>
            </a:r>
            <a:r>
              <a:rPr lang="en-US" dirty="0">
                <a:latin typeface="Times New Roman" panose="02020603050405020304" pitchFamily="18" charset="0"/>
                <a:cs typeface="Times New Roman" panose="02020603050405020304" pitchFamily="18" charset="0"/>
              </a:rPr>
              <a:t>C</a:t>
            </a:r>
            <a:r>
              <a:rPr lang="uz-Cyrl-UZ" dirty="0">
                <a:latin typeface="Times New Roman" panose="02020603050405020304" pitchFamily="18" charset="0"/>
                <a:cs typeface="Times New Roman" panose="02020603050405020304" pitchFamily="18" charset="0"/>
              </a:rPr>
              <a:t> temperaturaga chiday oladi.</a:t>
            </a:r>
            <a:endParaRPr lang="ru-RU" dirty="0">
              <a:latin typeface="Times New Roman" panose="02020603050405020304" pitchFamily="18" charset="0"/>
              <a:cs typeface="Times New Roman" panose="02020603050405020304" pitchFamily="18" charset="0"/>
            </a:endParaRPr>
          </a:p>
          <a:p>
            <a:pPr marL="0" indent="0">
              <a:lnSpc>
                <a:spcPct val="150000"/>
              </a:lnSpc>
              <a:buNone/>
            </a:pPr>
            <a:r>
              <a:rPr lang="en-US" dirty="0" err="1" smtClean="0">
                <a:latin typeface="Times New Roman" pitchFamily="18" charset="0"/>
                <a:cs typeface="Times New Roman" pitchFamily="18" charset="0"/>
              </a:rPr>
              <a:t>Quyidagi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rasmda</a:t>
            </a:r>
            <a:r>
              <a:rPr lang="en-US" dirty="0" smtClean="0">
                <a:latin typeface="Times New Roman" pitchFamily="18" charset="0"/>
                <a:cs typeface="Times New Roman" pitchFamily="18" charset="0"/>
              </a:rPr>
              <a:t> m</a:t>
            </a:r>
            <a:r>
              <a:rPr lang="uz-Cyrl-UZ" dirty="0" smtClean="0">
                <a:latin typeface="Times New Roman" pitchFamily="18" charset="0"/>
                <a:cs typeface="Times New Roman" pitchFamily="18" charset="0"/>
              </a:rPr>
              <a:t>is </a:t>
            </a:r>
            <a:r>
              <a:rPr lang="uz-Cyrl-UZ" dirty="0">
                <a:latin typeface="Times New Roman" pitchFamily="18" charset="0"/>
                <a:cs typeface="Times New Roman" pitchFamily="18" charset="0"/>
              </a:rPr>
              <a:t>taglikka joylashtirilgan o‘zak olmos kristallarining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holatigacha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o’stirish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olish</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jarayoni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keltirilgan</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95182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Рисунок 3"/>
          <p:cNvPicPr>
            <a:picLocks noChangeAspect="1" noChangeArrowheads="1"/>
          </p:cNvPicPr>
          <p:nvPr/>
        </p:nvPicPr>
        <p:blipFill>
          <a:blip r:embed="rId2"/>
          <a:srcRect/>
          <a:stretch>
            <a:fillRect/>
          </a:stretch>
        </p:blipFill>
        <p:spPr bwMode="auto">
          <a:xfrm>
            <a:off x="644525" y="701152"/>
            <a:ext cx="5132388" cy="1993047"/>
          </a:xfrm>
          <a:prstGeom prst="rect">
            <a:avLst/>
          </a:prstGeom>
          <a:noFill/>
          <a:ln w="9525">
            <a:noFill/>
            <a:miter lim="800000"/>
            <a:headEnd/>
            <a:tailEnd/>
          </a:ln>
        </p:spPr>
      </p:pic>
      <p:pic>
        <p:nvPicPr>
          <p:cNvPr id="21507" name="Рисунок 4"/>
          <p:cNvPicPr>
            <a:picLocks noChangeAspect="1" noChangeArrowheads="1"/>
          </p:cNvPicPr>
          <p:nvPr/>
        </p:nvPicPr>
        <p:blipFill>
          <a:blip r:embed="rId2"/>
          <a:srcRect/>
          <a:stretch>
            <a:fillRect/>
          </a:stretch>
        </p:blipFill>
        <p:spPr bwMode="auto">
          <a:xfrm>
            <a:off x="644525" y="2574475"/>
            <a:ext cx="5132388" cy="1861047"/>
          </a:xfrm>
          <a:prstGeom prst="rect">
            <a:avLst/>
          </a:prstGeom>
          <a:noFill/>
          <a:ln w="9525">
            <a:noFill/>
            <a:miter lim="800000"/>
            <a:headEnd/>
            <a:tailEnd/>
          </a:ln>
        </p:spPr>
      </p:pic>
      <p:sp>
        <p:nvSpPr>
          <p:cNvPr id="21508" name="Прямоугольник 5"/>
          <p:cNvSpPr>
            <a:spLocks noChangeArrowheads="1"/>
          </p:cNvSpPr>
          <p:nvPr/>
        </p:nvSpPr>
        <p:spPr bwMode="auto">
          <a:xfrm>
            <a:off x="720725" y="4567522"/>
            <a:ext cx="5056188" cy="1820948"/>
          </a:xfrm>
          <a:prstGeom prst="rect">
            <a:avLst/>
          </a:prstGeom>
          <a:noFill/>
          <a:ln w="9525">
            <a:noFill/>
            <a:miter lim="800000"/>
            <a:headEnd/>
            <a:tailEnd/>
          </a:ln>
        </p:spPr>
        <p:txBody>
          <a:bodyPr>
            <a:spAutoFit/>
          </a:bodyPr>
          <a:lstStyle/>
          <a:p>
            <a:pPr algn="ctr">
              <a:lnSpc>
                <a:spcPct val="150000"/>
              </a:lnSpc>
            </a:pPr>
            <a:r>
              <a:rPr lang="en-US" sz="2600" dirty="0" smtClean="0">
                <a:latin typeface="Times New Roman" pitchFamily="18" charset="0"/>
                <a:cs typeface="Times New Roman" pitchFamily="18" charset="0"/>
              </a:rPr>
              <a:t>3-rasm</a:t>
            </a:r>
          </a:p>
          <a:p>
            <a:pPr algn="just">
              <a:lnSpc>
                <a:spcPct val="150000"/>
              </a:lnSpc>
            </a:pPr>
            <a:r>
              <a:rPr lang="uz-Cyrl-UZ" sz="2600" dirty="0" smtClean="0">
                <a:latin typeface="Times New Roman" pitchFamily="18" charset="0"/>
                <a:cs typeface="Times New Roman" pitchFamily="18" charset="0"/>
              </a:rPr>
              <a:t>a</a:t>
            </a:r>
            <a:r>
              <a:rPr lang="uz-Cyrl-UZ" sz="2600" dirty="0">
                <a:latin typeface="Times New Roman" pitchFamily="18" charset="0"/>
                <a:cs typeface="Times New Roman" pitchFamily="18" charset="0"/>
              </a:rPr>
              <a:t>) 0 min, b)15min, v) 30 min, g) 60 min vaqtdan so‘nggi holatlari.</a:t>
            </a:r>
            <a:endParaRPr lang="en-US" sz="2600" dirty="0">
              <a:latin typeface="Times New Roman" pitchFamily="18" charset="0"/>
              <a:cs typeface="Times New Roman" pitchFamily="18" charset="0"/>
            </a:endParaRPr>
          </a:p>
        </p:txBody>
      </p:sp>
      <p:sp>
        <p:nvSpPr>
          <p:cNvPr id="4" name="Прямоугольник 3"/>
          <p:cNvSpPr/>
          <p:nvPr/>
        </p:nvSpPr>
        <p:spPr>
          <a:xfrm>
            <a:off x="6096000" y="543150"/>
            <a:ext cx="6096000" cy="6022098"/>
          </a:xfrm>
          <a:prstGeom prst="rect">
            <a:avLst/>
          </a:prstGeom>
        </p:spPr>
        <p:txBody>
          <a:bodyPr>
            <a:spAutoFit/>
          </a:bodyPr>
          <a:lstStyle/>
          <a:p>
            <a:pPr algn="just">
              <a:lnSpc>
                <a:spcPct val="150000"/>
              </a:lnSpc>
            </a:pPr>
            <a:r>
              <a:rPr lang="en-US" sz="2600" dirty="0" smtClean="0">
                <a:latin typeface="Times New Roman" pitchFamily="18" charset="0"/>
                <a:cs typeface="Times New Roman" pitchFamily="18" charset="0"/>
              </a:rPr>
              <a:t>I</a:t>
            </a:r>
            <a:r>
              <a:rPr lang="uz-Cyrl-UZ" sz="2600" dirty="0" smtClean="0">
                <a:latin typeface="Times New Roman" pitchFamily="18" charset="0"/>
                <a:cs typeface="Times New Roman" pitchFamily="18" charset="0"/>
              </a:rPr>
              <a:t>kkinchidan</a:t>
            </a:r>
            <a:r>
              <a:rPr lang="uz-Cyrl-UZ" sz="2600" dirty="0">
                <a:latin typeface="Times New Roman" pitchFamily="18" charset="0"/>
                <a:cs typeface="Times New Roman" pitchFamily="18" charset="0"/>
              </a:rPr>
              <a:t>, bu qimmatbaho kristal Yer sharida ancha ko‘p tarqalgan, neft, tabiiy gaz, yog‘och, ko‘mir va grafit tarkibiga kiruvchi oddiy uglerod atomlaridan tashkil topgan. </a:t>
            </a:r>
            <a:endParaRPr lang="en-US" sz="2600" dirty="0">
              <a:latin typeface="Times New Roman" pitchFamily="18" charset="0"/>
              <a:cs typeface="Times New Roman" pitchFamily="18" charset="0"/>
            </a:endParaRPr>
          </a:p>
          <a:p>
            <a:pPr algn="just">
              <a:lnSpc>
                <a:spcPct val="150000"/>
              </a:lnSpc>
            </a:pPr>
            <a:r>
              <a:rPr lang="en-US" sz="2600" dirty="0">
                <a:latin typeface="Times New Roman" pitchFamily="18" charset="0"/>
                <a:cs typeface="Times New Roman" pitchFamily="18" charset="0"/>
              </a:rPr>
              <a:t>	B</a:t>
            </a:r>
            <a:r>
              <a:rPr lang="uz-Cyrl-UZ" sz="2600" dirty="0">
                <a:latin typeface="Times New Roman" pitchFamily="18" charset="0"/>
                <a:cs typeface="Times New Roman" pitchFamily="18" charset="0"/>
              </a:rPr>
              <a:t>izning planetamizdagi uglerod miqdori 6·10</a:t>
            </a:r>
            <a:r>
              <a:rPr lang="uz-Cyrl-UZ" sz="2600" baseline="30000" dirty="0">
                <a:latin typeface="Times New Roman" pitchFamily="18" charset="0"/>
                <a:cs typeface="Times New Roman" pitchFamily="18" charset="0"/>
              </a:rPr>
              <a:t>18</a:t>
            </a:r>
            <a:r>
              <a:rPr lang="uz-Cyrl-UZ" sz="2600" dirty="0">
                <a:latin typeface="Times New Roman" pitchFamily="18" charset="0"/>
                <a:cs typeface="Times New Roman" pitchFamily="18" charset="0"/>
              </a:rPr>
              <a:t> tonnani tashkil qiladi, bu insoniyat madaniyatining butun tarixi davomida qurgan binolari va ishlab chiqargan buyumlaridan millionlab marta ko‘pdir. </a:t>
            </a:r>
            <a:endParaRPr lang="ru-RU" sz="26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Объект 2"/>
          <p:cNvSpPr>
            <a:spLocks noGrp="1"/>
          </p:cNvSpPr>
          <p:nvPr>
            <p:ph idx="1"/>
          </p:nvPr>
        </p:nvSpPr>
        <p:spPr>
          <a:xfrm>
            <a:off x="566738" y="226847"/>
            <a:ext cx="10972800" cy="6296783"/>
          </a:xfrm>
        </p:spPr>
        <p:txBody>
          <a:bodyPr/>
          <a:lstStyle/>
          <a:p>
            <a:pPr algn="just">
              <a:lnSpc>
                <a:spcPct val="150000"/>
              </a:lnSpc>
            </a:pPr>
            <a:r>
              <a:rPr lang="en-US" dirty="0" smtClean="0">
                <a:latin typeface="Times New Roman" pitchFamily="18" charset="0"/>
                <a:cs typeface="Times New Roman" pitchFamily="18" charset="0"/>
              </a:rPr>
              <a:t>	A</a:t>
            </a:r>
            <a:r>
              <a:rPr lang="uz-Cyrl-UZ" dirty="0" smtClean="0">
                <a:latin typeface="Times New Roman" pitchFamily="18" charset="0"/>
                <a:cs typeface="Times New Roman" pitchFamily="18" charset="0"/>
              </a:rPr>
              <a:t>gar kamyob va qimmat bo‘lmaganida, o‘zining ajoyib xossalariga ko‘ra tabiiy olmos sanoatda va meditsinada ko‘plab qo‘llanilgan bo‘lar edi. Original brilliant taqinchoqlardagi eng katta tabiiy olmos o‘lchami bir necha santimetrdan oshmasada, ularning narxi yuz minglab dollar turadi. Uglerod ko‘p tarqalganligi olimlarda arzon uglerodli moddalardan sun’iy olmos olish usullarini ishlab chiqish fikrini paydo qildi. </a:t>
            </a:r>
            <a:r>
              <a:rPr lang="en-US" dirty="0" smtClean="0">
                <a:latin typeface="Times New Roman" pitchFamily="18" charset="0"/>
                <a:cs typeface="Times New Roman" pitchFamily="18" charset="0"/>
              </a:rPr>
              <a:t>[1-5]</a:t>
            </a:r>
            <a:endParaRPr lang="en-US" dirty="0" smtClean="0">
              <a:latin typeface="Times New Roman" pitchFamily="18" charset="0"/>
              <a:cs typeface="Times New Roman" pitchFamily="18" charset="0"/>
            </a:endParaRPr>
          </a:p>
          <a:p>
            <a:pPr algn="ctr" defTabSz="914400" eaLnBrk="0" hangingPunct="0">
              <a:lnSpc>
                <a:spcPct val="150000"/>
              </a:lnSpc>
            </a:pPr>
            <a:r>
              <a:rPr lang="en-US" altLang="ru-RU" b="1" dirty="0">
                <a:solidFill>
                  <a:srgbClr val="000000"/>
                </a:solidFill>
                <a:latin typeface="Times New Roman" pitchFamily="18" charset="0"/>
                <a:cs typeface="Times New Roman" pitchFamily="18" charset="0"/>
              </a:rPr>
              <a:t>3.3  </a:t>
            </a:r>
            <a:r>
              <a:rPr lang="uz-Cyrl-UZ" altLang="ru-RU" b="1" dirty="0">
                <a:solidFill>
                  <a:srgbClr val="000000"/>
                </a:solidFill>
                <a:latin typeface="Times New Roman" pitchFamily="18" charset="0"/>
                <a:cs typeface="Times New Roman" pitchFamily="18" charset="0"/>
              </a:rPr>
              <a:t>Uglerod-grаfit ishlаb chiqаrish tаsnifi</a:t>
            </a:r>
            <a:endParaRPr lang="ru-RU" altLang="ru-RU" dirty="0">
              <a:latin typeface="Times New Roman" pitchFamily="18" charset="0"/>
              <a:cs typeface="Times New Roman" pitchFamily="18" charset="0"/>
            </a:endParaRPr>
          </a:p>
          <a:p>
            <a:pPr algn="just" defTabSz="914400" eaLnBrk="0" hangingPunct="0">
              <a:lnSpc>
                <a:spcPct val="150000"/>
              </a:lnSpc>
            </a:pPr>
            <a:r>
              <a:rPr lang="uz-Cyrl-UZ" altLang="ru-RU" b="1" dirty="0">
                <a:solidFill>
                  <a:srgbClr val="000000"/>
                </a:solidFill>
                <a:latin typeface="Times New Roman" pitchFamily="18" charset="0"/>
                <a:cs typeface="Times New Roman" pitchFamily="18" charset="0"/>
              </a:rPr>
              <a:t> </a:t>
            </a:r>
            <a:r>
              <a:rPr lang="en-US" altLang="ru-RU" b="1" dirty="0">
                <a:solidFill>
                  <a:srgbClr val="000000"/>
                </a:solidFill>
                <a:latin typeface="Times New Roman" pitchFamily="18" charset="0"/>
                <a:cs typeface="Times New Roman" pitchFamily="18" charset="0"/>
              </a:rPr>
              <a:t>	</a:t>
            </a:r>
            <a:r>
              <a:rPr lang="uz-Cyrl-UZ" altLang="ru-RU" dirty="0">
                <a:solidFill>
                  <a:srgbClr val="000000"/>
                </a:solidFill>
                <a:latin typeface="Times New Roman" pitchFamily="18" charset="0"/>
                <a:cs typeface="Times New Roman" pitchFamily="18" charset="0"/>
              </a:rPr>
              <a:t>Kukun metаllurgiyasi korxonаlаridа uglerod-grаfitli mаteriаllаrni ishlаb chiqаrish uchun stаndаrtgа jаvob beruvchi neft koksi ishlаtilаdi</a:t>
            </a:r>
            <a:r>
              <a:rPr lang="uz-Cyrl-UZ" altLang="ru-RU" dirty="0" smtClean="0">
                <a:solidFill>
                  <a:srgbClr val="000000"/>
                </a:solidFill>
                <a:latin typeface="Times New Roman" pitchFamily="18" charset="0"/>
                <a:cs typeface="Times New Roman" pitchFamily="18" charset="0"/>
              </a:rPr>
              <a:t>.</a:t>
            </a:r>
            <a:r>
              <a:rPr lang="en-US" altLang="ru-RU" dirty="0" smtClean="0">
                <a:solidFill>
                  <a:srgbClr val="000000"/>
                </a:solidFill>
                <a:latin typeface="Times New Roman" pitchFamily="18" charset="0"/>
                <a:cs typeface="Times New Roman" pitchFamily="18" charset="0"/>
              </a:rPr>
              <a:t>[2-5]</a:t>
            </a:r>
            <a:r>
              <a:rPr lang="uz-Cyrl-UZ" altLang="ru-RU" dirty="0" smtClean="0">
                <a:solidFill>
                  <a:srgbClr val="000000"/>
                </a:solidFill>
                <a:latin typeface="Times New Roman" pitchFamily="18" charset="0"/>
                <a:cs typeface="Times New Roman" pitchFamily="18" charset="0"/>
              </a:rPr>
              <a:t> </a:t>
            </a:r>
            <a:r>
              <a:rPr lang="uz-Cyrl-UZ" altLang="ru-RU" dirty="0">
                <a:solidFill>
                  <a:srgbClr val="000000"/>
                </a:solidFill>
                <a:latin typeface="Times New Roman" pitchFamily="18" charset="0"/>
                <a:cs typeface="Times New Roman" pitchFamily="18" charset="0"/>
              </a:rPr>
              <a:t>1- jаdvаldа GOST 3278-48 bo‘yichа koksgа texnik tаlаblаr ko‘rsаtilgаn.</a:t>
            </a:r>
            <a:endParaRPr lang="ru-RU" altLang="ru-RU" dirty="0">
              <a:latin typeface="Times New Roman" pitchFamily="18" charset="0"/>
              <a:cs typeface="Times New Roman" pitchFamily="18" charset="0"/>
            </a:endParaRPr>
          </a:p>
          <a:p>
            <a:pPr algn="just">
              <a:lnSpc>
                <a:spcPct val="150000"/>
              </a:lnSpc>
            </a:pPr>
            <a:endParaRPr lang="ru-RU"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50047334"/>
              </p:ext>
            </p:extLst>
          </p:nvPr>
        </p:nvGraphicFramePr>
        <p:xfrm>
          <a:off x="803938" y="1167302"/>
          <a:ext cx="10482759" cy="5550297"/>
        </p:xfrm>
        <a:graphic>
          <a:graphicData uri="http://schemas.openxmlformats.org/drawingml/2006/table">
            <a:tbl>
              <a:tblPr firstRow="1" firstCol="1" bandRow="1">
                <a:tableStyleId>{5C22544A-7EE6-4342-B048-85BDC9FD1C3A}</a:tableStyleId>
              </a:tblPr>
              <a:tblGrid>
                <a:gridCol w="3108583"/>
                <a:gridCol w="2296836"/>
                <a:gridCol w="2373206"/>
                <a:gridCol w="2704134"/>
              </a:tblGrid>
              <a:tr h="668740">
                <a:tc>
                  <a:txBody>
                    <a:bodyPr/>
                    <a:lstStyle/>
                    <a:p>
                      <a:pP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Ko’rsatkichlar</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Elektrod</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uchun</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a:effectLst/>
                          <a:latin typeface="Times New Roman" panose="02020603050405020304" pitchFamily="18" charset="0"/>
                          <a:cs typeface="Times New Roman" panose="02020603050405020304" pitchFamily="18" charset="0"/>
                        </a:rPr>
                        <a:t>Elektr setka uchun</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a:effectLst/>
                          <a:latin typeface="Times New Roman" panose="02020603050405020304" pitchFamily="18" charset="0"/>
                          <a:cs typeface="Times New Roman" panose="02020603050405020304" pitchFamily="18" charset="0"/>
                        </a:rPr>
                        <a:t>Antifirision materiallar uchun</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4635897">
                <a:tc>
                  <a:txBody>
                    <a:bodyPr/>
                    <a:lstStyle/>
                    <a:p>
                      <a:pP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Namligi</a:t>
                      </a: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cs typeface="Times New Roman" panose="02020603050405020304" pitchFamily="18" charset="0"/>
                      </a:endParaRPr>
                    </a:p>
                    <a:p>
                      <a:pP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Kukun</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holati</a:t>
                      </a: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cs typeface="Times New Roman" panose="02020603050405020304" pitchFamily="18" charset="0"/>
                      </a:endParaRPr>
                    </a:p>
                    <a:p>
                      <a:pPr>
                        <a:lnSpc>
                          <a:spcPct val="150000"/>
                        </a:lnSpc>
                        <a:spcAft>
                          <a:spcPts val="0"/>
                        </a:spcAft>
                      </a:pPr>
                      <a:r>
                        <a:rPr lang="en-US" sz="2000" dirty="0">
                          <a:effectLst/>
                          <a:latin typeface="Times New Roman" panose="02020603050405020304" pitchFamily="18" charset="0"/>
                          <a:cs typeface="Times New Roman" panose="02020603050405020304" pitchFamily="18" charset="0"/>
                        </a:rPr>
                        <a:t>S </a:t>
                      </a:r>
                      <a:r>
                        <a:rPr lang="en-US" sz="2000" dirty="0" err="1">
                          <a:effectLst/>
                          <a:latin typeface="Times New Roman" panose="02020603050405020304" pitchFamily="18" charset="0"/>
                          <a:cs typeface="Times New Roman" panose="02020603050405020304" pitchFamily="18" charset="0"/>
                        </a:rPr>
                        <a:t>miqdori</a:t>
                      </a: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cs typeface="Times New Roman" panose="02020603050405020304" pitchFamily="18" charset="0"/>
                      </a:endParaRPr>
                    </a:p>
                    <a:p>
                      <a:pP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Uchib</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chiquvchi</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moddalar</a:t>
                      </a: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cs typeface="Times New Roman" panose="02020603050405020304" pitchFamily="18" charset="0"/>
                      </a:endParaRPr>
                    </a:p>
                    <a:p>
                      <a:pP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Temir</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oksidi</a:t>
                      </a: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cs typeface="Times New Roman" panose="02020603050405020304" pitchFamily="18" charset="0"/>
                      </a:endParaRPr>
                    </a:p>
                    <a:p>
                      <a:pP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Kremniy</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oksidi</a:t>
                      </a: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cs typeface="Times New Roman" panose="02020603050405020304" pitchFamily="18" charset="0"/>
                      </a:endParaRPr>
                    </a:p>
                    <a:p>
                      <a:pPr>
                        <a:lnSpc>
                          <a:spcPct val="150000"/>
                        </a:lnSpc>
                        <a:spcAft>
                          <a:spcPts val="0"/>
                        </a:spcAft>
                      </a:pPr>
                      <a:r>
                        <a:rPr lang="en-US" sz="2000" dirty="0">
                          <a:effectLst/>
                          <a:latin typeface="Times New Roman" panose="02020603050405020304" pitchFamily="18" charset="0"/>
                          <a:cs typeface="Times New Roman" panose="02020603050405020304" pitchFamily="18" charset="0"/>
                        </a:rPr>
                        <a:t>1300 </a:t>
                      </a:r>
                      <a:r>
                        <a:rPr lang="en-US" sz="2000" baseline="30000" dirty="0">
                          <a:effectLst/>
                          <a:latin typeface="Times New Roman" panose="02020603050405020304" pitchFamily="18" charset="0"/>
                          <a:cs typeface="Times New Roman" panose="02020603050405020304" pitchFamily="18" charset="0"/>
                        </a:rPr>
                        <a:t>0</a:t>
                      </a:r>
                      <a:r>
                        <a:rPr lang="en-US" sz="2000" dirty="0">
                          <a:effectLst/>
                          <a:latin typeface="Times New Roman" panose="02020603050405020304" pitchFamily="18" charset="0"/>
                          <a:cs typeface="Times New Roman" panose="02020603050405020304" pitchFamily="18" charset="0"/>
                        </a:rPr>
                        <a:t>C </a:t>
                      </a:r>
                      <a:r>
                        <a:rPr lang="en-US" sz="2000" dirty="0" err="1">
                          <a:effectLst/>
                          <a:latin typeface="Times New Roman" panose="02020603050405020304" pitchFamily="18" charset="0"/>
                          <a:cs typeface="Times New Roman" panose="02020603050405020304" pitchFamily="18" charset="0"/>
                        </a:rPr>
                        <a:t>kuydirilgandan</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keyin</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solishtirma</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og’irligi</a:t>
                      </a:r>
                      <a:endParaRPr lang="ru-RU" sz="2000" dirty="0">
                        <a:effectLst/>
                        <a:latin typeface="Times New Roman" panose="02020603050405020304" pitchFamily="18" charset="0"/>
                        <a:cs typeface="Times New Roman" panose="02020603050405020304" pitchFamily="18" charset="0"/>
                      </a:endParaRPr>
                    </a:p>
                    <a:p>
                      <a:pPr>
                        <a:lnSpc>
                          <a:spcPct val="150000"/>
                        </a:lnSpc>
                        <a:spcAft>
                          <a:spcPts val="0"/>
                        </a:spcAft>
                      </a:pP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3.0</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0.3</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1.0</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7.0</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0.08</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0.07</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2.08</a:t>
                      </a:r>
                      <a:endParaRPr lang="ru-RU" sz="2000" dirty="0">
                        <a:effectLst/>
                        <a:latin typeface="Times New Roman" panose="02020603050405020304" pitchFamily="18" charset="0"/>
                        <a:cs typeface="Times New Roman" panose="02020603050405020304" pitchFamily="18" charset="0"/>
                      </a:endParaRPr>
                    </a:p>
                    <a:p>
                      <a:pPr>
                        <a:lnSpc>
                          <a:spcPct val="150000"/>
                        </a:lnSpc>
                        <a:spcAft>
                          <a:spcPts val="0"/>
                        </a:spcAft>
                      </a:pP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3.0</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0.8</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1.0</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7.0</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2.14</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3.0</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0.5</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1.5</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6.0</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cs typeface="Times New Roman" panose="02020603050405020304" pitchFamily="18" charset="0"/>
                      </a:endParaRPr>
                    </a:p>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2.14</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23570" name="Rectangle 1"/>
          <p:cNvSpPr>
            <a:spLocks noChangeArrowheads="1"/>
          </p:cNvSpPr>
          <p:nvPr/>
        </p:nvSpPr>
        <p:spPr bwMode="auto">
          <a:xfrm>
            <a:off x="1882681" y="467411"/>
            <a:ext cx="10768013" cy="620619"/>
          </a:xfrm>
          <a:prstGeom prst="rect">
            <a:avLst/>
          </a:prstGeom>
          <a:noFill/>
          <a:ln w="9525">
            <a:noFill/>
            <a:miter lim="800000"/>
            <a:headEnd/>
            <a:tailEnd/>
          </a:ln>
        </p:spPr>
        <p:txBody>
          <a:bodyPr anchor="ctr">
            <a:spAutoFit/>
          </a:bodyPr>
          <a:lstStyle/>
          <a:p>
            <a:pPr algn="just" defTabSz="914400" eaLnBrk="0" hangingPunct="0">
              <a:lnSpc>
                <a:spcPct val="150000"/>
              </a:lnSpc>
            </a:pPr>
            <a:r>
              <a:rPr lang="uz-Cyrl-UZ" altLang="ru-RU" sz="2600" dirty="0" smtClean="0">
                <a:solidFill>
                  <a:srgbClr val="000000"/>
                </a:solidFill>
                <a:latin typeface="Times New Roman" pitchFamily="18" charset="0"/>
                <a:cs typeface="Times New Roman" pitchFamily="18" charset="0"/>
              </a:rPr>
              <a:t>1-jаdvаl</a:t>
            </a:r>
            <a:r>
              <a:rPr lang="en-US" altLang="ru-RU" sz="2600" dirty="0" smtClean="0">
                <a:solidFill>
                  <a:srgbClr val="000000"/>
                </a:solidFill>
                <a:latin typeface="Times New Roman" pitchFamily="18" charset="0"/>
                <a:cs typeface="Times New Roman" pitchFamily="18" charset="0"/>
              </a:rPr>
              <a:t>      </a:t>
            </a:r>
            <a:r>
              <a:rPr lang="uz-Cyrl-UZ" altLang="ru-RU" sz="2600" dirty="0">
                <a:solidFill>
                  <a:srgbClr val="000000"/>
                </a:solidFill>
                <a:latin typeface="Times New Roman" pitchFamily="18" charset="0"/>
                <a:cs typeface="Times New Roman" pitchFamily="18" charset="0"/>
              </a:rPr>
              <a:t>GOST 3278-48 bo‘yichа koksgа texnik </a:t>
            </a:r>
            <a:r>
              <a:rPr lang="uz-Cyrl-UZ" altLang="ru-RU" sz="2600" dirty="0" smtClean="0">
                <a:solidFill>
                  <a:srgbClr val="000000"/>
                </a:solidFill>
                <a:latin typeface="Times New Roman" pitchFamily="18" charset="0"/>
                <a:cs typeface="Times New Roman" pitchFamily="18" charset="0"/>
              </a:rPr>
              <a:t>tаlаblаr</a:t>
            </a:r>
            <a:endParaRPr lang="ru-RU" altLang="ru-RU" sz="26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00669" y="764275"/>
            <a:ext cx="10581564" cy="5773003"/>
          </a:xfrm>
        </p:spPr>
        <p:txBody>
          <a:bodyPr/>
          <a:lstStyle/>
          <a:p>
            <a:pPr marL="0" indent="0" algn="just">
              <a:lnSpc>
                <a:spcPct val="150000"/>
              </a:lnSpc>
              <a:buNone/>
            </a:pP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Y</a:t>
            </a:r>
            <a:r>
              <a:rPr lang="en-US" dirty="0">
                <a:latin typeface="Times New Roman" pitchFamily="18" charset="0"/>
                <a:cs typeface="Times New Roman" pitchFamily="18" charset="0"/>
              </a:rPr>
              <a:t>u</a:t>
            </a:r>
            <a:r>
              <a:rPr lang="ru-RU" dirty="0" err="1">
                <a:latin typeface="Times New Roman" pitchFamily="18" charset="0"/>
                <a:cs typeface="Times New Roman" pitchFamily="18" charset="0"/>
              </a:rPr>
              <a:t>qoridаgi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tаlаblаrgа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jаvob</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beruvchi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neft</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koksi</a:t>
            </a:r>
            <a:r>
              <a:rPr lang="ru-RU" dirty="0">
                <a:latin typeface="Times New Roman" pitchFamily="18" charset="0"/>
                <a:cs typeface="Times New Roman" pitchFamily="18" charset="0"/>
              </a:rPr>
              <a:t> 1300 </a:t>
            </a:r>
            <a:r>
              <a:rPr lang="ru-RU" baseline="30000" dirty="0">
                <a:latin typeface="Times New Roman" pitchFamily="18" charset="0"/>
                <a:cs typeface="Times New Roman" pitchFamily="18" charset="0"/>
              </a:rPr>
              <a:t>o</a:t>
            </a:r>
            <a:r>
              <a:rPr lang="en-US" dirty="0">
                <a:latin typeface="Times New Roman" pitchFamily="18" charset="0"/>
                <a:cs typeface="Times New Roman" pitchFamily="18" charset="0"/>
              </a:rPr>
              <a:t>C</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dа</a:t>
            </a:r>
            <a:r>
              <a:rPr lang="ru-RU" dirty="0">
                <a:latin typeface="Times New Roman" pitchFamily="18" charset="0"/>
                <a:cs typeface="Times New Roman" pitchFamily="18" charset="0"/>
              </a:rPr>
              <a:t> 5 </a:t>
            </a:r>
            <a:r>
              <a:rPr lang="ru-RU" dirty="0" err="1">
                <a:latin typeface="Times New Roman" pitchFamily="18" charset="0"/>
                <a:cs typeface="Times New Roman" pitchFamily="18" charset="0"/>
              </a:rPr>
              <a:t>soаt</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dаvomidа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qizdirib</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quritilаdi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Quritilgаn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neft</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koksini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kukun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zаrrаchа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o‘lchаmlаri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kerаkli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o‘lchаmgа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keltirish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uchun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mаxsus</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tegirmonlаrdа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mаydаlаnаdi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vа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mаydаlаngаn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koks</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kukunlаri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elаkdаn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o‘tkаzib</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frаktsiyalаrgа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аjrаtib</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quyilаdi</a:t>
            </a:r>
            <a:r>
              <a:rPr lang="ru-RU" dirty="0">
                <a:latin typeface="Times New Roman" pitchFamily="18" charset="0"/>
                <a:cs typeface="Times New Roman" pitchFamily="18" charset="0"/>
              </a:rPr>
              <a:t>.</a:t>
            </a:r>
          </a:p>
          <a:p>
            <a:pPr marL="0" indent="0" algn="just">
              <a:lnSpc>
                <a:spcPct val="150000"/>
              </a:lnSpc>
              <a:buNone/>
            </a:pPr>
            <a:r>
              <a:rPr lang="en-US" dirty="0">
                <a:latin typeface="Times New Roman" pitchFamily="18" charset="0"/>
                <a:cs typeface="Times New Roman" pitchFamily="18" charset="0"/>
              </a:rPr>
              <a:t>	4</a:t>
            </a:r>
            <a:r>
              <a:rPr lang="ru-RU" dirty="0">
                <a:latin typeface="Times New Roman" pitchFamily="18" charset="0"/>
                <a:cs typeface="Times New Roman" pitchFamily="18" charset="0"/>
              </a:rPr>
              <a:t>-</a:t>
            </a:r>
            <a:r>
              <a:rPr lang="ru-RU" dirty="0" err="1">
                <a:latin typeface="Times New Roman" pitchFamily="18" charset="0"/>
                <a:cs typeface="Times New Roman" pitchFamily="18" charset="0"/>
              </a:rPr>
              <a:t>rаsmdа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neft</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koks</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kukun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zаrrаchа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o‘lchаmining</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uglerod-grаfit</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mаteriаlning</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siqilishdаgi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mustаhkаmligigа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tа’sir</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qilish</a:t>
            </a:r>
            <a:r>
              <a:rPr lang="ru-RU" i="1" dirty="0">
                <a:latin typeface="Times New Roman" pitchFamily="18" charset="0"/>
                <a:cs typeface="Times New Roman" pitchFamily="18" charset="0"/>
              </a:rPr>
              <a:t> </a:t>
            </a:r>
            <a:r>
              <a:rPr lang="ru-RU" dirty="0" err="1">
                <a:latin typeface="Times New Roman" pitchFamily="18" charset="0"/>
                <a:cs typeface="Times New Roman" pitchFamily="18" charset="0"/>
              </a:rPr>
              <a:t>diаgrаmmаsi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keltirilgаn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bundа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presslаsh</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bosim</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miqdori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oshishi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vа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kukun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o‘lchаmining</a:t>
            </a:r>
            <a:r>
              <a:rPr lang="ru-RU" dirty="0">
                <a:latin typeface="Times New Roman" pitchFamily="18" charset="0"/>
                <a:cs typeface="Times New Roman" pitchFamily="18" charset="0"/>
              </a:rPr>
              <a:t> </a:t>
            </a:r>
            <a:r>
              <a:rPr lang="en-US" dirty="0">
                <a:latin typeface="Times New Roman" pitchFamily="18" charset="0"/>
                <a:cs typeface="Times New Roman" pitchFamily="18" charset="0"/>
              </a:rPr>
              <a:t>o’</a:t>
            </a:r>
            <a:r>
              <a:rPr lang="ru-RU" dirty="0" err="1">
                <a:latin typeface="Times New Roman" pitchFamily="18" charset="0"/>
                <a:cs typeface="Times New Roman" pitchFamily="18" charset="0"/>
              </a:rPr>
              <a:t>zgаrishi</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bilаn</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mustаhkаmlik</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o‘zgаrib</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borishi</a:t>
            </a:r>
            <a:r>
              <a:rPr lang="ru-RU" dirty="0">
                <a:latin typeface="Times New Roman" pitchFamily="18" charset="0"/>
                <a:cs typeface="Times New Roman" pitchFamily="18" charset="0"/>
              </a:rPr>
              <a:t> </a:t>
            </a:r>
            <a:r>
              <a:rPr lang="ru-RU" dirty="0" err="1" smtClean="0">
                <a:latin typeface="Times New Roman" pitchFamily="18" charset="0"/>
                <a:cs typeface="Times New Roman" pitchFamily="18" charset="0"/>
              </a:rPr>
              <a:t>kuzаtilgаn</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0836959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Прямоугольник 4"/>
          <p:cNvSpPr>
            <a:spLocks noChangeArrowheads="1"/>
          </p:cNvSpPr>
          <p:nvPr/>
        </p:nvSpPr>
        <p:spPr bwMode="auto">
          <a:xfrm>
            <a:off x="6646459" y="611922"/>
            <a:ext cx="5213445" cy="3620991"/>
          </a:xfrm>
          <a:prstGeom prst="rect">
            <a:avLst/>
          </a:prstGeom>
          <a:noFill/>
          <a:ln w="9525">
            <a:noFill/>
            <a:miter lim="800000"/>
            <a:headEnd/>
            <a:tailEnd/>
          </a:ln>
        </p:spPr>
        <p:txBody>
          <a:bodyPr wrap="square">
            <a:spAutoFit/>
          </a:bodyPr>
          <a:lstStyle/>
          <a:p>
            <a:pPr algn="ctr">
              <a:lnSpc>
                <a:spcPct val="150000"/>
              </a:lnSpc>
              <a:spcAft>
                <a:spcPts val="1200"/>
              </a:spcAft>
            </a:pPr>
            <a:r>
              <a:rPr lang="en-US" sz="2600" dirty="0">
                <a:solidFill>
                  <a:srgbClr val="000000"/>
                </a:solidFill>
                <a:latin typeface="Times New Roman" pitchFamily="18" charset="0"/>
                <a:cs typeface="Times New Roman" pitchFamily="18" charset="0"/>
              </a:rPr>
              <a:t>4</a:t>
            </a:r>
            <a:r>
              <a:rPr lang="ru-RU" sz="2600" dirty="0">
                <a:solidFill>
                  <a:srgbClr val="000000"/>
                </a:solidFill>
                <a:latin typeface="Times New Roman" pitchFamily="18" charset="0"/>
                <a:cs typeface="Times New Roman" pitchFamily="18" charset="0"/>
              </a:rPr>
              <a:t>-</a:t>
            </a:r>
            <a:r>
              <a:rPr lang="ru-RU" sz="2600" dirty="0" err="1">
                <a:solidFill>
                  <a:srgbClr val="000000"/>
                </a:solidFill>
                <a:latin typeface="Times New Roman" pitchFamily="18" charset="0"/>
                <a:cs typeface="Times New Roman" pitchFamily="18" charset="0"/>
              </a:rPr>
              <a:t>rаsm</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Neft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koks</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kukun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zаrrаchа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o‘lchаmi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vа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presslаsh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bosim</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qiymatini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uglerod-grаfit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mаteriаlning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siqilishdаgi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mustаhksаmligi</a:t>
            </a:r>
            <a:r>
              <a:rPr lang="en-US" sz="2600" dirty="0" err="1">
                <a:solidFill>
                  <a:srgbClr val="000000"/>
                </a:solidFill>
                <a:latin typeface="Times New Roman" pitchFamily="18" charset="0"/>
                <a:cs typeface="Times New Roman" pitchFamily="18" charset="0"/>
              </a:rPr>
              <a:t>ga</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tа’siri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presslаsh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bosimi</a:t>
            </a:r>
            <a:r>
              <a:rPr lang="ru-RU" sz="2600" dirty="0">
                <a:solidFill>
                  <a:srgbClr val="000000"/>
                </a:solidFill>
                <a:latin typeface="Times New Roman" pitchFamily="18" charset="0"/>
                <a:cs typeface="Times New Roman" pitchFamily="18" charset="0"/>
              </a:rPr>
              <a:t> 1 -   7 t/sm</a:t>
            </a:r>
            <a:r>
              <a:rPr lang="ru-RU" sz="2600" baseline="30000" dirty="0">
                <a:solidFill>
                  <a:srgbClr val="000000"/>
                </a:solidFill>
                <a:latin typeface="Times New Roman" pitchFamily="18" charset="0"/>
                <a:cs typeface="Times New Roman" pitchFamily="18" charset="0"/>
              </a:rPr>
              <a:t>2</a:t>
            </a:r>
            <a:r>
              <a:rPr lang="ru-RU" sz="2600" dirty="0">
                <a:solidFill>
                  <a:srgbClr val="000000"/>
                </a:solidFill>
                <a:latin typeface="Times New Roman" pitchFamily="18" charset="0"/>
                <a:cs typeface="Times New Roman" pitchFamily="18" charset="0"/>
              </a:rPr>
              <a:t>:, 2 -   6 t/sm</a:t>
            </a:r>
            <a:r>
              <a:rPr lang="ru-RU" sz="2600" baseline="30000" dirty="0">
                <a:solidFill>
                  <a:srgbClr val="000000"/>
                </a:solidFill>
                <a:latin typeface="Times New Roman" pitchFamily="18" charset="0"/>
                <a:cs typeface="Times New Roman" pitchFamily="18" charset="0"/>
              </a:rPr>
              <a:t>2</a:t>
            </a:r>
            <a:r>
              <a:rPr lang="ru-RU" sz="2600" dirty="0">
                <a:solidFill>
                  <a:srgbClr val="000000"/>
                </a:solidFill>
                <a:latin typeface="Times New Roman" pitchFamily="18" charset="0"/>
                <a:cs typeface="Times New Roman" pitchFamily="18" charset="0"/>
              </a:rPr>
              <a:t>, 3 -   5 t/sm</a:t>
            </a:r>
            <a:r>
              <a:rPr lang="ru-RU" sz="2600" baseline="30000" dirty="0">
                <a:solidFill>
                  <a:srgbClr val="000000"/>
                </a:solidFill>
                <a:latin typeface="Times New Roman" pitchFamily="18" charset="0"/>
                <a:cs typeface="Times New Roman" pitchFamily="18" charset="0"/>
              </a:rPr>
              <a:t>2</a:t>
            </a:r>
            <a:endParaRPr lang="ru-RU" sz="2600" dirty="0">
              <a:cs typeface="Times New Roman" pitchFamily="18" charset="0"/>
            </a:endParaRPr>
          </a:p>
        </p:txBody>
      </p:sp>
      <p:pic>
        <p:nvPicPr>
          <p:cNvPr id="24581" name="Picture 5"/>
          <p:cNvPicPr>
            <a:picLocks noChangeAspect="1" noChangeArrowheads="1"/>
          </p:cNvPicPr>
          <p:nvPr/>
        </p:nvPicPr>
        <p:blipFill>
          <a:blip r:embed="rId2"/>
          <a:srcRect/>
          <a:stretch>
            <a:fillRect/>
          </a:stretch>
        </p:blipFill>
        <p:spPr bwMode="auto">
          <a:xfrm>
            <a:off x="614150" y="746731"/>
            <a:ext cx="5909480" cy="3698543"/>
          </a:xfrm>
          <a:prstGeom prst="rect">
            <a:avLst/>
          </a:prstGeom>
          <a:noFill/>
        </p:spPr>
      </p:pic>
      <p:sp>
        <p:nvSpPr>
          <p:cNvPr id="2" name="Прямоугольник 1"/>
          <p:cNvSpPr/>
          <p:nvPr/>
        </p:nvSpPr>
        <p:spPr>
          <a:xfrm>
            <a:off x="918949" y="4657635"/>
            <a:ext cx="10012907" cy="1892826"/>
          </a:xfrm>
          <a:prstGeom prst="rect">
            <a:avLst/>
          </a:prstGeom>
        </p:spPr>
        <p:txBody>
          <a:bodyPr wrap="square">
            <a:spAutoFit/>
          </a:bodyPr>
          <a:lstStyle/>
          <a:p>
            <a:pPr algn="just">
              <a:lnSpc>
                <a:spcPct val="150000"/>
              </a:lnSpc>
            </a:pPr>
            <a:r>
              <a:rPr lang="en-US" sz="2600" dirty="0" smtClean="0">
                <a:solidFill>
                  <a:srgbClr val="000000"/>
                </a:solidFill>
                <a:latin typeface="Times New Roman" pitchFamily="18" charset="0"/>
                <a:cs typeface="Times New Roman" pitchFamily="18" charset="0"/>
              </a:rPr>
              <a:t>	</a:t>
            </a:r>
            <a:r>
              <a:rPr lang="ru-RU" sz="2600" dirty="0" err="1" smtClean="0">
                <a:solidFill>
                  <a:srgbClr val="000000"/>
                </a:solidFill>
                <a:latin typeface="Times New Roman" pitchFamily="18" charset="0"/>
                <a:cs typeface="Times New Roman" pitchFamily="18" charset="0"/>
              </a:rPr>
              <a:t>Neft</a:t>
            </a:r>
            <a:r>
              <a:rPr lang="ru-RU" sz="2600" dirty="0" smtClean="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koksini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korxonа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shаroitidа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kukun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zаrrаchаsini</a:t>
            </a:r>
            <a:r>
              <a:rPr lang="ru-RU" sz="2600" dirty="0">
                <a:solidFill>
                  <a:srgbClr val="000000"/>
                </a:solidFill>
                <a:latin typeface="Times New Roman" pitchFamily="18" charset="0"/>
                <a:cs typeface="Times New Roman" pitchFamily="18" charset="0"/>
              </a:rPr>
              <a:t> 0,05 </a:t>
            </a:r>
            <a:r>
              <a:rPr lang="ru-RU" sz="2600" dirty="0" err="1">
                <a:solidFill>
                  <a:srgbClr val="000000"/>
                </a:solidFill>
                <a:latin typeface="Times New Roman" pitchFamily="18" charset="0"/>
                <a:cs typeface="Times New Roman" pitchFamily="18" charset="0"/>
              </a:rPr>
              <a:t>mm</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o‘lchаmgаchа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mаydаlаsh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mumkin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bundаn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tаshqаri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undа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oz</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bo‘lsаdа</a:t>
            </a:r>
            <a:r>
              <a:rPr lang="ru-RU" sz="2600" dirty="0">
                <a:solidFill>
                  <a:srgbClr val="000000"/>
                </a:solidFill>
                <a:latin typeface="Times New Roman" pitchFamily="18" charset="0"/>
                <a:cs typeface="Times New Roman" pitchFamily="18" charset="0"/>
              </a:rPr>
              <a:t> 0,05 </a:t>
            </a:r>
            <a:r>
              <a:rPr lang="ru-RU" sz="2600" dirty="0" err="1">
                <a:solidFill>
                  <a:srgbClr val="000000"/>
                </a:solidFill>
                <a:latin typeface="Times New Roman" pitchFamily="18" charset="0"/>
                <a:cs typeface="Times New Roman" pitchFamily="18" charset="0"/>
              </a:rPr>
              <a:t>mm</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dаn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kаttа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o‘lchаmgа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egа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bo‘lgаn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kukunlаr</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bo‘lаdi</a:t>
            </a:r>
            <a:r>
              <a:rPr lang="ru-RU" sz="2600" dirty="0">
                <a:solidFill>
                  <a:srgbClr val="000000"/>
                </a:solidFill>
                <a:latin typeface="Times New Roman" pitchFamily="18" charset="0"/>
                <a:cs typeface="Times New Roman" pitchFamily="18" charset="0"/>
              </a:rPr>
              <a:t>.</a:t>
            </a:r>
            <a:endParaRPr lang="ru-RU" sz="26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Прямоугольник 5"/>
          <p:cNvSpPr>
            <a:spLocks noChangeArrowheads="1"/>
          </p:cNvSpPr>
          <p:nvPr/>
        </p:nvSpPr>
        <p:spPr bwMode="auto">
          <a:xfrm>
            <a:off x="832797" y="163860"/>
            <a:ext cx="10658475" cy="6694140"/>
          </a:xfrm>
          <a:prstGeom prst="rect">
            <a:avLst/>
          </a:prstGeom>
          <a:noFill/>
          <a:ln w="9525">
            <a:noFill/>
            <a:miter lim="800000"/>
            <a:headEnd/>
            <a:tailEnd/>
          </a:ln>
        </p:spPr>
        <p:txBody>
          <a:bodyPr>
            <a:spAutoFit/>
          </a:bodyPr>
          <a:lstStyle/>
          <a:p>
            <a:pPr algn="ctr">
              <a:lnSpc>
                <a:spcPct val="150000"/>
              </a:lnSpc>
            </a:pPr>
            <a:r>
              <a:rPr lang="ru-RU" sz="2600" b="1" dirty="0" err="1" smtClean="0">
                <a:solidFill>
                  <a:srgbClr val="000000"/>
                </a:solidFill>
                <a:latin typeface="Times New Roman" pitchFamily="18" charset="0"/>
                <a:cs typeface="Times New Roman" pitchFamily="18" charset="0"/>
              </a:rPr>
              <a:t>Grаfit</a:t>
            </a:r>
            <a:r>
              <a:rPr lang="ru-RU" sz="2600" b="1" dirty="0" smtClean="0">
                <a:solidFill>
                  <a:srgbClr val="000000"/>
                </a:solidFill>
                <a:latin typeface="Times New Roman" pitchFamily="18" charset="0"/>
                <a:cs typeface="Times New Roman" pitchFamily="18" charset="0"/>
              </a:rPr>
              <a:t> </a:t>
            </a:r>
            <a:r>
              <a:rPr lang="ru-RU" sz="2600" b="1" dirty="0" err="1">
                <a:solidFill>
                  <a:srgbClr val="000000"/>
                </a:solidFill>
                <a:latin typeface="Times New Roman" pitchFamily="18" charset="0"/>
                <a:cs typeface="Times New Roman" pitchFamily="18" charset="0"/>
              </a:rPr>
              <a:t>kukunini</a:t>
            </a:r>
            <a:r>
              <a:rPr lang="ru-RU" sz="2600" b="1" dirty="0">
                <a:solidFill>
                  <a:srgbClr val="000000"/>
                </a:solidFill>
                <a:latin typeface="Times New Roman" pitchFamily="18" charset="0"/>
                <a:cs typeface="Times New Roman" pitchFamily="18" charset="0"/>
              </a:rPr>
              <a:t> </a:t>
            </a:r>
            <a:r>
              <a:rPr lang="ru-RU" sz="2600" b="1" dirty="0" err="1">
                <a:solidFill>
                  <a:srgbClr val="000000"/>
                </a:solidFill>
                <a:latin typeface="Times New Roman" pitchFamily="18" charset="0"/>
                <a:cs typeface="Times New Roman" pitchFamily="18" charset="0"/>
              </a:rPr>
              <a:t>tаyyorlаsh</a:t>
            </a:r>
            <a:r>
              <a:rPr lang="ru-RU" sz="2600" b="1" dirty="0">
                <a:solidFill>
                  <a:srgbClr val="000000"/>
                </a:solidFill>
                <a:latin typeface="Times New Roman" pitchFamily="18" charset="0"/>
                <a:cs typeface="Times New Roman" pitchFamily="18" charset="0"/>
              </a:rPr>
              <a:t>. </a:t>
            </a:r>
            <a:endParaRPr lang="ru-RU" sz="2600" dirty="0">
              <a:latin typeface="Times New Roman" pitchFamily="18" charset="0"/>
              <a:cs typeface="Times New Roman" pitchFamily="18" charset="0"/>
            </a:endParaRPr>
          </a:p>
          <a:p>
            <a:pPr algn="just">
              <a:lnSpc>
                <a:spcPct val="150000"/>
              </a:lnSpc>
            </a:pPr>
            <a:r>
              <a:rPr lang="en-US"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kukuni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аntifriktsion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mаteriаllаrgа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аsosаn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ish</a:t>
            </a:r>
            <a:r>
              <a:rPr lang="en-US" sz="2600" dirty="0" err="1">
                <a:solidFill>
                  <a:srgbClr val="000000"/>
                </a:solidFill>
                <a:latin typeface="Times New Roman" pitchFamily="18" charset="0"/>
                <a:cs typeface="Times New Roman" pitchFamily="18" charset="0"/>
              </a:rPr>
              <a:t>qal</a:t>
            </a:r>
            <a:r>
              <a:rPr lang="ru-RU" sz="2600" dirty="0" err="1">
                <a:solidFill>
                  <a:srgbClr val="000000"/>
                </a:solidFill>
                <a:latin typeface="Times New Roman" pitchFamily="18" charset="0"/>
                <a:cs typeface="Times New Roman" pitchFamily="18" charset="0"/>
              </a:rPr>
              <a:t>аnish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koeffitsientini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kichrаytirish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yoki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uni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elektr</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o‘tkаzish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xossаlаrini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oshirish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mаqsаdidа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qushilаdi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Grаfitning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miqdori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mаteriаlning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uglerod-grаfit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mustаhkаmligigа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kаttа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tа’sir</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qilаdi</a:t>
            </a:r>
            <a:r>
              <a:rPr lang="ru-RU" sz="2600" dirty="0">
                <a:solidFill>
                  <a:srgbClr val="000000"/>
                </a:solidFill>
                <a:latin typeface="Times New Roman" pitchFamily="18" charset="0"/>
                <a:cs typeface="Times New Roman" pitchFamily="18" charset="0"/>
              </a:rPr>
              <a:t>. </a:t>
            </a:r>
            <a:r>
              <a:rPr lang="en-US" sz="2600" dirty="0">
                <a:solidFill>
                  <a:srgbClr val="000000"/>
                </a:solidFill>
                <a:latin typeface="Times New Roman" pitchFamily="18" charset="0"/>
                <a:cs typeface="Times New Roman" pitchFamily="18" charset="0"/>
              </a:rPr>
              <a:t>5</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rаsmdа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kukun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miqdorining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uglerod-grаfit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mаteriаlning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siqilishdаgi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mustаhkаmligigа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tа’sir</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qilish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diаgrаmmаsi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keltirilgаn</a:t>
            </a:r>
            <a:r>
              <a:rPr lang="ru-RU" sz="2600" dirty="0">
                <a:solidFill>
                  <a:srgbClr val="000000"/>
                </a:solidFill>
                <a:latin typeface="Times New Roman" pitchFamily="18" charset="0"/>
                <a:cs typeface="Times New Roman" pitchFamily="18" charset="0"/>
              </a:rPr>
              <a:t>.</a:t>
            </a:r>
            <a:endParaRPr lang="ru-RU" sz="2600" dirty="0">
              <a:latin typeface="Times New Roman" pitchFamily="18" charset="0"/>
              <a:cs typeface="Times New Roman" pitchFamily="18" charset="0"/>
            </a:endParaRPr>
          </a:p>
          <a:p>
            <a:pPr algn="just">
              <a:lnSpc>
                <a:spcPct val="150000"/>
              </a:lnSpc>
            </a:pPr>
            <a:r>
              <a:rPr lang="en-US"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аntifriktsion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mаteriаlning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plаstikligini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oshirаdi</a:t>
            </a:r>
            <a:r>
              <a:rPr lang="ru-RU" sz="2600" dirty="0">
                <a:solidFill>
                  <a:srgbClr val="000000"/>
                </a:solidFill>
                <a:latin typeface="Times New Roman" pitchFamily="18" charset="0"/>
                <a:cs typeface="Times New Roman" pitchFamily="18" charset="0"/>
              </a:rPr>
              <a:t>, u </a:t>
            </a:r>
            <a:r>
              <a:rPr lang="ru-RU" sz="2600" dirty="0" err="1">
                <a:solidFill>
                  <a:srgbClr val="000000"/>
                </a:solidFill>
                <a:latin typeface="Times New Roman" pitchFamily="18" charset="0"/>
                <a:cs typeface="Times New Roman" pitchFamily="18" charset="0"/>
              </a:rPr>
              <a:t>koks</a:t>
            </a:r>
            <a:r>
              <a:rPr lang="ru-RU"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aynan</a:t>
            </a:r>
            <a:r>
              <a:rPr lang="ru-RU" sz="2600" dirty="0">
                <a:solidFill>
                  <a:srgbClr val="000000"/>
                </a:solidFill>
                <a:latin typeface="Times New Roman" pitchFamily="18" charset="0"/>
                <a:cs typeface="Times New Roman" pitchFamily="18" charset="0"/>
              </a:rPr>
              <a:t> </a:t>
            </a:r>
            <a:r>
              <a:rPr lang="en-US" sz="2600" dirty="0">
                <a:solidFill>
                  <a:srgbClr val="000000"/>
                </a:solidFill>
                <a:latin typeface="Times New Roman" pitchFamily="18" charset="0"/>
                <a:cs typeface="Times New Roman" pitchFamily="18" charset="0"/>
              </a:rPr>
              <a:t>q</a:t>
            </a:r>
            <a:r>
              <a:rPr lang="ru-RU" sz="2600" dirty="0" err="1">
                <a:solidFill>
                  <a:srgbClr val="000000"/>
                </a:solidFill>
                <a:latin typeface="Times New Roman" pitchFamily="18" charset="0"/>
                <a:cs typeface="Times New Roman" pitchFamily="18" charset="0"/>
              </a:rPr>
              <a:t>аtlаmlаridа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joylаshib</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uglerod-grаfit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аntifriktsion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mаteriаli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ish</a:t>
            </a:r>
            <a:r>
              <a:rPr lang="en-US" sz="2600" dirty="0">
                <a:solidFill>
                  <a:srgbClr val="000000"/>
                </a:solidFill>
                <a:latin typeface="Times New Roman" pitchFamily="18" charset="0"/>
                <a:cs typeface="Times New Roman" pitchFamily="18" charset="0"/>
              </a:rPr>
              <a:t>q</a:t>
            </a:r>
            <a:r>
              <a:rPr lang="ru-RU" sz="2600" dirty="0" err="1">
                <a:solidFill>
                  <a:srgbClr val="000000"/>
                </a:solidFill>
                <a:latin typeface="Times New Roman" pitchFamily="18" charset="0"/>
                <a:cs typeface="Times New Roman" pitchFamily="18" charset="0"/>
              </a:rPr>
              <a:t>аlаnib</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ishlаsh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jаrаyonidа</a:t>
            </a:r>
            <a:r>
              <a:rPr lang="ru-RU" sz="2600" dirty="0">
                <a:solidFill>
                  <a:srgbClr val="000000"/>
                </a:solidFill>
                <a:latin typeface="Times New Roman" pitchFamily="18" charset="0"/>
                <a:cs typeface="Times New Roman" pitchFamily="18" charset="0"/>
              </a:rPr>
              <a:t> u </a:t>
            </a:r>
            <a:r>
              <a:rPr lang="ru-RU" sz="2600" dirty="0" err="1">
                <a:solidFill>
                  <a:srgbClr val="000000"/>
                </a:solidFill>
                <a:latin typeface="Times New Roman" pitchFamily="18" charset="0"/>
                <a:cs typeface="Times New Roman" pitchFamily="18" charset="0"/>
              </a:rPr>
              <a:t>bilаn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birgа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ish</a:t>
            </a:r>
            <a:r>
              <a:rPr lang="en-US" sz="2600" dirty="0">
                <a:solidFill>
                  <a:srgbClr val="000000"/>
                </a:solidFill>
                <a:latin typeface="Times New Roman" pitchFamily="18" charset="0"/>
                <a:cs typeface="Times New Roman" pitchFamily="18" charset="0"/>
              </a:rPr>
              <a:t>q</a:t>
            </a:r>
            <a:r>
              <a:rPr lang="ru-RU" sz="2600" dirty="0" err="1">
                <a:solidFill>
                  <a:srgbClr val="000000"/>
                </a:solidFill>
                <a:latin typeface="Times New Roman" pitchFamily="18" charset="0"/>
                <a:cs typeface="Times New Roman" pitchFamily="18" charset="0"/>
              </a:rPr>
              <a:t>аlаnib</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ishlаyotgаn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vаlning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yuzаsigа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yopishib</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ishqаlаnish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koeffitsientini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pаsаytirаdi</a:t>
            </a:r>
            <a:endParaRPr lang="ru-RU" sz="26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Прямоугольник 4"/>
          <p:cNvSpPr>
            <a:spLocks noChangeArrowheads="1"/>
          </p:cNvSpPr>
          <p:nvPr/>
        </p:nvSpPr>
        <p:spPr bwMode="auto">
          <a:xfrm>
            <a:off x="5615700" y="739630"/>
            <a:ext cx="6066785" cy="3021276"/>
          </a:xfrm>
          <a:prstGeom prst="rect">
            <a:avLst/>
          </a:prstGeom>
          <a:noFill/>
          <a:ln w="9525">
            <a:noFill/>
            <a:miter lim="800000"/>
            <a:headEnd/>
            <a:tailEnd/>
          </a:ln>
        </p:spPr>
        <p:txBody>
          <a:bodyPr wrap="square">
            <a:spAutoFit/>
          </a:bodyPr>
          <a:lstStyle/>
          <a:p>
            <a:pPr algn="just">
              <a:lnSpc>
                <a:spcPct val="150000"/>
              </a:lnSpc>
            </a:pPr>
            <a:r>
              <a:rPr lang="en-US" sz="2600" dirty="0">
                <a:solidFill>
                  <a:srgbClr val="000000"/>
                </a:solidFill>
                <a:latin typeface="Times New Roman" pitchFamily="18" charset="0"/>
                <a:cs typeface="Times New Roman" pitchFamily="18" charset="0"/>
              </a:rPr>
              <a:t>	5</a:t>
            </a:r>
            <a:r>
              <a:rPr lang="ru-RU" sz="2600" dirty="0">
                <a:solidFill>
                  <a:srgbClr val="000000"/>
                </a:solidFill>
                <a:latin typeface="Times New Roman" pitchFamily="18" charset="0"/>
                <a:cs typeface="Times New Roman" pitchFamily="18" charset="0"/>
              </a:rPr>
              <a:t>-</a:t>
            </a:r>
            <a:r>
              <a:rPr lang="ru-RU" sz="2600" dirty="0" err="1">
                <a:solidFill>
                  <a:srgbClr val="000000"/>
                </a:solidFill>
                <a:latin typeface="Times New Roman" pitchFamily="18" charset="0"/>
                <a:cs typeface="Times New Roman" pitchFamily="18" charset="0"/>
              </a:rPr>
              <a:t>rаsm</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kukun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miqdori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vа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presslаsh</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bosimining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uglerod-grаfit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mаteriаlining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siqilishdаgi</a:t>
            </a:r>
            <a:r>
              <a:rPr lang="ru-RU" sz="2600" dirty="0">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mustаhkаmligigа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tа’siri</a:t>
            </a:r>
            <a:r>
              <a:rPr lang="ru-RU" sz="2600" dirty="0">
                <a:solidFill>
                  <a:srgbClr val="000000"/>
                </a:solidFill>
                <a:latin typeface="Times New Roman" pitchFamily="18" charset="0"/>
                <a:cs typeface="Times New Roman" pitchFamily="18" charset="0"/>
              </a:rPr>
              <a:t>:</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pressl</a:t>
            </a:r>
            <a:r>
              <a:rPr lang="ru-RU" sz="2600" dirty="0">
                <a:solidFill>
                  <a:srgbClr val="000000"/>
                </a:solidFill>
                <a:latin typeface="Times New Roman" pitchFamily="18" charset="0"/>
                <a:cs typeface="Times New Roman" pitchFamily="18" charset="0"/>
              </a:rPr>
              <a:t>а</a:t>
            </a:r>
            <a:r>
              <a:rPr lang="en-US" sz="2600" dirty="0" err="1">
                <a:solidFill>
                  <a:srgbClr val="000000"/>
                </a:solidFill>
                <a:latin typeface="Times New Roman" pitchFamily="18" charset="0"/>
                <a:cs typeface="Times New Roman" pitchFamily="18" charset="0"/>
              </a:rPr>
              <a:t>sh</a:t>
            </a:r>
            <a:r>
              <a:rPr lang="en-US" sz="2600" dirty="0">
                <a:solidFill>
                  <a:srgbClr val="000000"/>
                </a:solidFill>
                <a:latin typeface="Times New Roman" pitchFamily="18" charset="0"/>
                <a:cs typeface="Times New Roman" pitchFamily="18" charset="0"/>
              </a:rPr>
              <a:t> </a:t>
            </a:r>
            <a:r>
              <a:rPr lang="en-US" sz="2600" dirty="0" err="1" smtClean="0">
                <a:solidFill>
                  <a:srgbClr val="000000"/>
                </a:solidFill>
                <a:latin typeface="Times New Roman" pitchFamily="18" charset="0"/>
                <a:cs typeface="Times New Roman" pitchFamily="18" charset="0"/>
              </a:rPr>
              <a:t>bosimi</a:t>
            </a:r>
            <a:r>
              <a:rPr lang="en-US" sz="2600" dirty="0" smtClean="0">
                <a:solidFill>
                  <a:srgbClr val="000000"/>
                </a:solidFill>
                <a:latin typeface="Times New Roman" pitchFamily="18" charset="0"/>
                <a:cs typeface="Times New Roman" pitchFamily="18" charset="0"/>
              </a:rPr>
              <a:t> </a:t>
            </a:r>
            <a:r>
              <a:rPr lang="en-US" sz="2600" dirty="0">
                <a:solidFill>
                  <a:srgbClr val="000000"/>
                </a:solidFill>
                <a:latin typeface="Times New Roman" pitchFamily="18" charset="0"/>
                <a:cs typeface="Times New Roman" pitchFamily="18" charset="0"/>
              </a:rPr>
              <a:t>1  -   7 t/sm</a:t>
            </a:r>
            <a:r>
              <a:rPr lang="en-US" sz="2600" baseline="30000" dirty="0">
                <a:solidFill>
                  <a:srgbClr val="000000"/>
                </a:solidFill>
                <a:latin typeface="Times New Roman" pitchFamily="18" charset="0"/>
                <a:cs typeface="Times New Roman" pitchFamily="18" charset="0"/>
              </a:rPr>
              <a:t>2</a:t>
            </a:r>
            <a:r>
              <a:rPr lang="en-US" sz="2600" dirty="0">
                <a:solidFill>
                  <a:srgbClr val="000000"/>
                </a:solidFill>
                <a:latin typeface="Times New Roman" pitchFamily="18" charset="0"/>
                <a:cs typeface="Times New Roman" pitchFamily="18" charset="0"/>
              </a:rPr>
              <a:t>:, </a:t>
            </a:r>
            <a:r>
              <a:rPr lang="en-US" sz="2600" i="1" dirty="0">
                <a:solidFill>
                  <a:srgbClr val="000000"/>
                </a:solidFill>
                <a:latin typeface="Times New Roman" pitchFamily="18" charset="0"/>
                <a:cs typeface="Times New Roman" pitchFamily="18" charset="0"/>
              </a:rPr>
              <a:t>2 -   6 t/sm</a:t>
            </a:r>
            <a:r>
              <a:rPr lang="en-US" sz="2600" i="1" baseline="30000" dirty="0">
                <a:solidFill>
                  <a:srgbClr val="000000"/>
                </a:solidFill>
                <a:latin typeface="Times New Roman" pitchFamily="18" charset="0"/>
                <a:cs typeface="Times New Roman" pitchFamily="18" charset="0"/>
              </a:rPr>
              <a:t>2</a:t>
            </a:r>
            <a:r>
              <a:rPr lang="en-US" sz="2600" i="1" dirty="0">
                <a:solidFill>
                  <a:srgbClr val="000000"/>
                </a:solidFill>
                <a:latin typeface="Times New Roman" pitchFamily="18" charset="0"/>
                <a:cs typeface="Times New Roman" pitchFamily="18" charset="0"/>
              </a:rPr>
              <a:t>, 3 -   5 </a:t>
            </a:r>
            <a:r>
              <a:rPr lang="en-US" sz="2600" dirty="0">
                <a:solidFill>
                  <a:srgbClr val="000000"/>
                </a:solidFill>
                <a:latin typeface="Times New Roman" pitchFamily="18" charset="0"/>
                <a:cs typeface="Times New Roman" pitchFamily="18" charset="0"/>
              </a:rPr>
              <a:t>t/sm</a:t>
            </a:r>
            <a:r>
              <a:rPr lang="en-US" sz="2600" baseline="30000" dirty="0">
                <a:solidFill>
                  <a:srgbClr val="000000"/>
                </a:solidFill>
                <a:latin typeface="Times New Roman" pitchFamily="18" charset="0"/>
                <a:cs typeface="Times New Roman" pitchFamily="18" charset="0"/>
              </a:rPr>
              <a:t>2</a:t>
            </a:r>
            <a:endParaRPr lang="ru-RU" sz="2600" dirty="0">
              <a:latin typeface="Times New Roman" pitchFamily="18" charset="0"/>
              <a:cs typeface="Times New Roman" pitchFamily="18" charset="0"/>
            </a:endParaRPr>
          </a:p>
        </p:txBody>
      </p:sp>
      <p:sp>
        <p:nvSpPr>
          <p:cNvPr id="26627" name="Прямоугольник 5"/>
          <p:cNvSpPr>
            <a:spLocks noChangeArrowheads="1"/>
          </p:cNvSpPr>
          <p:nvPr/>
        </p:nvSpPr>
        <p:spPr bwMode="auto">
          <a:xfrm>
            <a:off x="5929598" y="3760906"/>
            <a:ext cx="5247919" cy="2746906"/>
          </a:xfrm>
          <a:prstGeom prst="rect">
            <a:avLst/>
          </a:prstGeom>
          <a:noFill/>
          <a:ln w="9525">
            <a:noFill/>
            <a:miter lim="800000"/>
            <a:headEnd/>
            <a:tailEnd/>
          </a:ln>
        </p:spPr>
        <p:txBody>
          <a:bodyPr wrap="square">
            <a:spAutoFit/>
          </a:bodyPr>
          <a:lstStyle/>
          <a:p>
            <a:pPr>
              <a:lnSpc>
                <a:spcPct val="150000"/>
              </a:lnSpc>
            </a:pPr>
            <a:r>
              <a:rPr lang="en-US" sz="2600" dirty="0">
                <a:solidFill>
                  <a:srgbClr val="000000"/>
                </a:solidFill>
                <a:latin typeface="Times New Roman" pitchFamily="18" charset="0"/>
                <a:cs typeface="Times New Roman" pitchFamily="18" charset="0"/>
              </a:rPr>
              <a:t>	</a:t>
            </a:r>
            <a:r>
              <a:rPr lang="ru-RU" sz="2600" dirty="0">
                <a:solidFill>
                  <a:srgbClr val="000000"/>
                </a:solidFill>
                <a:latin typeface="Times New Roman" pitchFamily="18" charset="0"/>
                <a:cs typeface="Times New Roman" pitchFamily="18" charset="0"/>
              </a:rPr>
              <a:t>2-jаdvа</a:t>
            </a:r>
            <a:r>
              <a:rPr lang="en-US" sz="2600" dirty="0">
                <a:solidFill>
                  <a:srgbClr val="000000"/>
                </a:solidFill>
                <a:latin typeface="Times New Roman" pitchFamily="18" charset="0"/>
                <a:cs typeface="Times New Roman" pitchFamily="18" charset="0"/>
              </a:rPr>
              <a:t>l</a:t>
            </a:r>
            <a:r>
              <a:rPr lang="ru-RU" sz="2600" dirty="0" err="1">
                <a:solidFill>
                  <a:srgbClr val="000000"/>
                </a:solidFill>
                <a:latin typeface="Times New Roman" pitchFamily="18" charset="0"/>
                <a:cs typeface="Times New Roman" pitchFamily="18" charset="0"/>
              </a:rPr>
              <a:t>dа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аntifriktsion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uglerod-grаfitli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mаteriаllаrni</a:t>
            </a:r>
            <a:r>
              <a:rPr lang="en-US"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ishlаb</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chiqаrishdа</a:t>
            </a:r>
            <a:r>
              <a:rPr lang="en-US"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qo‘llа</a:t>
            </a:r>
            <a:r>
              <a:rPr lang="en-US" sz="2600" dirty="0">
                <a:solidFill>
                  <a:srgbClr val="000000"/>
                </a:solidFill>
                <a:latin typeface="Times New Roman" pitchFamily="18" charset="0"/>
                <a:cs typeface="Times New Roman" pitchFamily="18" charset="0"/>
              </a:rPr>
              <a:t>n</a:t>
            </a:r>
            <a:r>
              <a:rPr lang="ru-RU" sz="2600" dirty="0" err="1">
                <a:solidFill>
                  <a:srgbClr val="000000"/>
                </a:solidFill>
                <a:latin typeface="Times New Roman" pitchFamily="18" charset="0"/>
                <a:cs typeface="Times New Roman" pitchFamily="18" charset="0"/>
              </a:rPr>
              <a:t>ilаdigаn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grаfit</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kukunining</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kimyo</a:t>
            </a:r>
            <a:r>
              <a:rPr lang="en-US" sz="2600" dirty="0">
                <a:solidFill>
                  <a:srgbClr val="000000"/>
                </a:solidFill>
                <a:latin typeface="Times New Roman" pitchFamily="18" charset="0"/>
                <a:cs typeface="Times New Roman" pitchFamily="18" charset="0"/>
              </a:rPr>
              <a:t>v</a:t>
            </a:r>
            <a:r>
              <a:rPr lang="ru-RU" sz="2600" dirty="0" err="1">
                <a:solidFill>
                  <a:srgbClr val="000000"/>
                </a:solidFill>
                <a:latin typeface="Times New Roman" pitchFamily="18" charset="0"/>
                <a:cs typeface="Times New Roman" pitchFamily="18" charset="0"/>
              </a:rPr>
              <a:t>iy</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tаrkibi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berilgаn</a:t>
            </a:r>
            <a:r>
              <a:rPr lang="ru-RU" dirty="0">
                <a:solidFill>
                  <a:srgbClr val="000000"/>
                </a:solidFill>
                <a:latin typeface="Times New Roman" pitchFamily="18" charset="0"/>
                <a:cs typeface="Times New Roman" pitchFamily="18" charset="0"/>
              </a:rPr>
              <a:t>.</a:t>
            </a:r>
            <a:endParaRPr lang="ru-RU" sz="1100" dirty="0">
              <a:cs typeface="Times New Roman" pitchFamily="18" charset="0"/>
            </a:endParaRPr>
          </a:p>
          <a:p>
            <a:pPr>
              <a:lnSpc>
                <a:spcPct val="150000"/>
              </a:lnSpc>
            </a:pPr>
            <a:endParaRPr lang="ru-RU" sz="1100" dirty="0">
              <a:cs typeface="Times New Roman" pitchFamily="18" charset="0"/>
            </a:endParaRPr>
          </a:p>
        </p:txBody>
      </p:sp>
      <p:pic>
        <p:nvPicPr>
          <p:cNvPr id="26661" name="Picture 37"/>
          <p:cNvPicPr>
            <a:picLocks noChangeAspect="1" noChangeArrowheads="1"/>
          </p:cNvPicPr>
          <p:nvPr/>
        </p:nvPicPr>
        <p:blipFill>
          <a:blip r:embed="rId2"/>
          <a:srcRect/>
          <a:stretch>
            <a:fillRect/>
          </a:stretch>
        </p:blipFill>
        <p:spPr bwMode="auto">
          <a:xfrm>
            <a:off x="559558" y="928048"/>
            <a:ext cx="5056141" cy="5131558"/>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505050397"/>
              </p:ext>
            </p:extLst>
          </p:nvPr>
        </p:nvGraphicFramePr>
        <p:xfrm>
          <a:off x="804153" y="412623"/>
          <a:ext cx="10468899" cy="4759878"/>
        </p:xfrm>
        <a:graphic>
          <a:graphicData uri="http://schemas.openxmlformats.org/drawingml/2006/table">
            <a:tbl>
              <a:tblPr/>
              <a:tblGrid>
                <a:gridCol w="1743361"/>
                <a:gridCol w="1745544"/>
                <a:gridCol w="1743362"/>
                <a:gridCol w="1745544"/>
                <a:gridCol w="1745544"/>
                <a:gridCol w="1745544"/>
              </a:tblGrid>
              <a:tr h="138598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2600" b="1" i="0" u="none" strike="noStrike" cap="none" normalizeH="0" baseline="0" dirty="0" smtClean="0">
                        <a:ln>
                          <a:noFill/>
                        </a:ln>
                        <a:solidFill>
                          <a:srgbClr val="FFFFFF"/>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Grafit</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markasi</a:t>
                      </a:r>
                      <a:endParaRPr kumimoji="0" lang="ru-RU"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1" i="0" u="none" strike="noStrike" cap="none" normalizeH="0" baseline="0" smtClean="0">
                          <a:ln>
                            <a:noFill/>
                          </a:ln>
                          <a:solidFill>
                            <a:srgbClr val="FFFFFF"/>
                          </a:solidFill>
                          <a:effectLst/>
                          <a:latin typeface="Times New Roman" pitchFamily="18" charset="0"/>
                          <a:cs typeface="Times New Roman" pitchFamily="18" charset="0"/>
                        </a:rPr>
                        <a:t> </a:t>
                      </a:r>
                      <a:endParaRPr kumimoji="0" lang="ru-RU" sz="26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600" b="1" i="0" u="none" strike="noStrike" cap="none" normalizeH="0" baseline="0" dirty="0" smtClean="0">
                        <a:ln>
                          <a:noFill/>
                        </a:ln>
                        <a:solidFill>
                          <a:srgbClr val="FFFFFF"/>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Kimyoviy</a:t>
                      </a:r>
                      <a:endParaRPr kumimoji="0" lang="ru-RU"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600" b="1" i="0" u="none" strike="noStrike" cap="none" normalizeH="0" baseline="0" dirty="0" smtClean="0">
                        <a:ln>
                          <a:noFill/>
                        </a:ln>
                        <a:solidFill>
                          <a:srgbClr val="FFFFFF"/>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tarkibi</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endParaRPr kumimoji="0" lang="ru-RU"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600" b="1" i="0" u="none" strike="noStrike" cap="none" normalizeH="0" baseline="0" dirty="0" smtClean="0">
                          <a:ln>
                            <a:noFill/>
                          </a:ln>
                          <a:solidFill>
                            <a:srgbClr val="FFFFFF"/>
                          </a:solidFill>
                          <a:effectLst/>
                          <a:latin typeface="Times New Roman" pitchFamily="18" charset="0"/>
                          <a:cs typeface="Times New Roman" pitchFamily="18" charset="0"/>
                        </a:rPr>
                        <a:t> </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600" b="1" i="0" u="none" strike="noStrike" cap="none" normalizeH="0" baseline="0" smtClean="0">
                          <a:ln>
                            <a:noFill/>
                          </a:ln>
                          <a:solidFill>
                            <a:srgbClr val="FFFFFF"/>
                          </a:solidFill>
                          <a:effectLst/>
                          <a:latin typeface="Times New Roman" pitchFamily="18" charset="0"/>
                          <a:cs typeface="Times New Roman" pitchFamily="18" charset="0"/>
                        </a:rPr>
                        <a:t> </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96397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600" b="1" i="0" u="none" strike="noStrike" cap="none" normalizeH="0" baseline="0" dirty="0" smtClean="0">
                          <a:ln>
                            <a:noFill/>
                          </a:ln>
                          <a:solidFill>
                            <a:srgbClr val="FFFFFF"/>
                          </a:solidFill>
                          <a:effectLst/>
                          <a:latin typeface="Times New Roman" pitchFamily="18" charset="0"/>
                          <a:cs typeface="Times New Roman" pitchFamily="18" charset="0"/>
                        </a:rPr>
                        <a:t> </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err="1" smtClean="0">
                          <a:ln>
                            <a:noFill/>
                          </a:ln>
                          <a:solidFill>
                            <a:srgbClr val="000000"/>
                          </a:solidFill>
                          <a:effectLst/>
                          <a:latin typeface="Times New Roman" pitchFamily="18" charset="0"/>
                          <a:cs typeface="Times New Roman" pitchFamily="18" charset="0"/>
                        </a:rPr>
                        <a:t>kul</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smtClean="0">
                          <a:ln>
                            <a:noFill/>
                          </a:ln>
                          <a:solidFill>
                            <a:srgbClr val="000000"/>
                          </a:solidFill>
                          <a:effectLst/>
                          <a:latin typeface="Times New Roman" pitchFamily="18" charset="0"/>
                          <a:cs typeface="Times New Roman" pitchFamily="18" charset="0"/>
                        </a:rPr>
                        <a:t>oltingugurt</a:t>
                      </a:r>
                      <a:endParaRPr kumimoji="0" lang="ru-RU" sz="2600" b="0" i="0" u="none" strike="noStrike" cap="none" normalizeH="0" baseline="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smtClean="0">
                          <a:ln>
                            <a:noFill/>
                          </a:ln>
                          <a:solidFill>
                            <a:srgbClr val="000000"/>
                          </a:solidFill>
                          <a:effectLst/>
                          <a:latin typeface="Times New Roman" pitchFamily="18" charset="0"/>
                          <a:cs typeface="Times New Roman" pitchFamily="18" charset="0"/>
                        </a:rPr>
                        <a:t>Uchuvchi moddalar</a:t>
                      </a:r>
                      <a:endParaRPr kumimoji="0" lang="ru-RU" sz="2600" b="0" i="0" u="none" strike="noStrike" cap="none" normalizeH="0" baseline="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smtClean="0">
                          <a:ln>
                            <a:noFill/>
                          </a:ln>
                          <a:solidFill>
                            <a:srgbClr val="000000"/>
                          </a:solidFill>
                          <a:effectLst/>
                          <a:latin typeface="Times New Roman" pitchFamily="18" charset="0"/>
                          <a:cs typeface="Times New Roman" pitchFamily="18" charset="0"/>
                        </a:rPr>
                        <a:t>temir</a:t>
                      </a:r>
                      <a:endParaRPr kumimoji="0" lang="ru-RU" sz="2600" b="0" i="0" u="none" strike="noStrike" cap="none" normalizeH="0" baseline="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err="1" smtClean="0">
                          <a:ln>
                            <a:noFill/>
                          </a:ln>
                          <a:solidFill>
                            <a:srgbClr val="000000"/>
                          </a:solidFill>
                          <a:effectLst/>
                          <a:latin typeface="Times New Roman" pitchFamily="18" charset="0"/>
                          <a:cs typeface="Times New Roman" pitchFamily="18" charset="0"/>
                        </a:rPr>
                        <a:t>namlik</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2409927">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600" b="1" i="0" u="none" strike="noStrike" cap="none" normalizeH="0" baseline="0" dirty="0" smtClean="0">
                          <a:ln>
                            <a:noFill/>
                          </a:ln>
                          <a:solidFill>
                            <a:srgbClr val="FFFFFF"/>
                          </a:solidFill>
                          <a:effectLst/>
                          <a:latin typeface="Times New Roman" pitchFamily="18" charset="0"/>
                          <a:cs typeface="Times New Roman" pitchFamily="18" charset="0"/>
                        </a:rPr>
                        <a:t>ЭУГ </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I</a:t>
                      </a:r>
                      <a:endParaRPr kumimoji="0" lang="ru-RU" sz="2600" b="1" i="0" u="none" strike="noStrike" cap="none" normalizeH="0" baseline="0" dirty="0" smtClean="0">
                        <a:ln>
                          <a:noFill/>
                        </a:ln>
                        <a:solidFill>
                          <a:srgbClr val="FFFFFF"/>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600" b="1" i="0" u="none" strike="noStrike" cap="none" normalizeH="0" baseline="0" dirty="0" smtClean="0">
                          <a:ln>
                            <a:noFill/>
                          </a:ln>
                          <a:solidFill>
                            <a:srgbClr val="FFFFFF"/>
                          </a:solidFill>
                          <a:effectLst/>
                          <a:latin typeface="Times New Roman" pitchFamily="18" charset="0"/>
                          <a:cs typeface="Times New Roman" pitchFamily="18" charset="0"/>
                        </a:rPr>
                        <a:t>ЭУГ </a:t>
                      </a:r>
                      <a:r>
                        <a:rPr kumimoji="0" lang="ru-RU"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II</a:t>
                      </a:r>
                      <a:endParaRPr kumimoji="0" lang="ru-RU" sz="2600" b="1" i="0" u="none" strike="noStrike" cap="none" normalizeH="0" baseline="0" dirty="0" smtClean="0">
                        <a:ln>
                          <a:noFill/>
                        </a:ln>
                        <a:solidFill>
                          <a:srgbClr val="FFFFFF"/>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600" b="1" i="0" u="none" strike="noStrike" cap="none" normalizeH="0" baseline="0" dirty="0" smtClean="0">
                          <a:ln>
                            <a:noFill/>
                          </a:ln>
                          <a:solidFill>
                            <a:srgbClr val="FFFFFF"/>
                          </a:solidFill>
                          <a:effectLst/>
                          <a:latin typeface="Times New Roman" pitchFamily="18" charset="0"/>
                          <a:cs typeface="Times New Roman" pitchFamily="18" charset="0"/>
                        </a:rPr>
                        <a:t>ЭУГ </a:t>
                      </a:r>
                      <a:r>
                        <a:rPr kumimoji="0" lang="ru-RU"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III</a:t>
                      </a:r>
                      <a:endParaRPr kumimoji="0" lang="ru-RU" sz="2600" b="1" i="0" u="none" strike="noStrike" cap="none" normalizeH="0" baseline="0" dirty="0" smtClean="0">
                        <a:ln>
                          <a:noFill/>
                        </a:ln>
                        <a:solidFill>
                          <a:srgbClr val="FFFFFF"/>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600" b="1" i="0" u="none" strike="noStrike" cap="none" normalizeH="0" baseline="0" dirty="0" smtClean="0">
                          <a:ln>
                            <a:noFill/>
                          </a:ln>
                          <a:solidFill>
                            <a:srgbClr val="FFFFFF"/>
                          </a:solidFill>
                          <a:effectLst/>
                          <a:latin typeface="Times New Roman" pitchFamily="18" charset="0"/>
                          <a:cs typeface="Times New Roman" pitchFamily="18" charset="0"/>
                        </a:rPr>
                        <a:t>СКЛН</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600" b="1" i="0" u="none" strike="noStrike" cap="none" normalizeH="0" baseline="0" dirty="0" smtClean="0">
                          <a:ln>
                            <a:noFill/>
                          </a:ln>
                          <a:solidFill>
                            <a:srgbClr val="FFFFFF"/>
                          </a:solidFill>
                          <a:effectLst/>
                          <a:latin typeface="Times New Roman" pitchFamily="18" charset="0"/>
                          <a:cs typeface="Times New Roman" pitchFamily="18" charset="0"/>
                        </a:rPr>
                        <a:t>ТУ38-54</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2</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5</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7</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13</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7</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0.20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0.20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0.20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0.30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0.8</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2.0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1.4</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0.8</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1.9</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0.8</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0.8</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0.8</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2.0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Times New Roman" pitchFamily="18" charset="0"/>
                          <a:cs typeface="Times New Roman" pitchFamily="18" charset="0"/>
                        </a:rPr>
                        <a:t>1.0</a:t>
                      </a:r>
                      <a:endParaRPr kumimoji="0" lang="ru-RU" sz="26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r>
            </a:tbl>
          </a:graphicData>
        </a:graphic>
      </p:graphicFrame>
      <p:sp>
        <p:nvSpPr>
          <p:cNvPr id="5" name="Прямоугольник 4"/>
          <p:cNvSpPr/>
          <p:nvPr/>
        </p:nvSpPr>
        <p:spPr>
          <a:xfrm>
            <a:off x="1009935" y="5289477"/>
            <a:ext cx="10235820" cy="1292662"/>
          </a:xfrm>
          <a:prstGeom prst="rect">
            <a:avLst/>
          </a:prstGeom>
        </p:spPr>
        <p:txBody>
          <a:bodyPr wrap="square">
            <a:spAutoFit/>
          </a:bodyPr>
          <a:lstStyle/>
          <a:p>
            <a:pPr>
              <a:lnSpc>
                <a:spcPct val="150000"/>
              </a:lnSpc>
            </a:pPr>
            <a:r>
              <a:rPr lang="en-US" sz="2600" dirty="0" smtClean="0">
                <a:solidFill>
                  <a:srgbClr val="000000"/>
                </a:solidFill>
                <a:latin typeface="Times New Roman" pitchFamily="18" charset="0"/>
                <a:cs typeface="Times New Roman" pitchFamily="18" charset="0"/>
              </a:rPr>
              <a:t>	</a:t>
            </a:r>
            <a:r>
              <a:rPr lang="ru-RU" sz="2600" dirty="0" err="1" smtClean="0">
                <a:solidFill>
                  <a:srgbClr val="000000"/>
                </a:solidFill>
                <a:latin typeface="Times New Roman" pitchFamily="18" charset="0"/>
                <a:cs typeface="Times New Roman" pitchFamily="18" charset="0"/>
              </a:rPr>
              <a:t>Grаfit</a:t>
            </a:r>
            <a:r>
              <a:rPr lang="ru-RU" sz="2600" dirty="0" smtClean="0">
                <a:solidFill>
                  <a:srgbClr val="000000"/>
                </a:solidFill>
                <a:latin typeface="Times New Roman" pitchFamily="18" charset="0"/>
                <a:cs typeface="Times New Roman" pitchFamily="18" charset="0"/>
              </a:rPr>
              <a:t>    </a:t>
            </a:r>
            <a:r>
              <a:rPr lang="ru-RU" sz="2600" dirty="0">
                <a:solidFill>
                  <a:srgbClr val="000000"/>
                </a:solidFill>
                <a:latin typeface="Times New Roman" pitchFamily="18" charset="0"/>
                <a:cs typeface="Times New Roman" pitchFamily="18" charset="0"/>
              </a:rPr>
              <a:t>1300-1500</a:t>
            </a:r>
            <a:r>
              <a:rPr lang="en-US" sz="2600" dirty="0">
                <a:solidFill>
                  <a:srgbClr val="000000"/>
                </a:solidFill>
                <a:latin typeface="Times New Roman" pitchFamily="18" charset="0"/>
                <a:cs typeface="Times New Roman" pitchFamily="18" charset="0"/>
              </a:rPr>
              <a:t> </a:t>
            </a:r>
            <a:r>
              <a:rPr lang="ru-RU" sz="2600" dirty="0">
                <a:solidFill>
                  <a:srgbClr val="000000"/>
                </a:solidFill>
                <a:latin typeface="Times New Roman" pitchFamily="18" charset="0"/>
                <a:cs typeface="Times New Roman" pitchFamily="18" charset="0"/>
              </a:rPr>
              <a:t>°</a:t>
            </a:r>
            <a:r>
              <a:rPr lang="en-US" sz="2600" dirty="0">
                <a:solidFill>
                  <a:srgbClr val="000000"/>
                </a:solidFill>
                <a:latin typeface="Times New Roman" pitchFamily="18" charset="0"/>
                <a:cs typeface="Times New Roman" pitchFamily="18" charset="0"/>
              </a:rPr>
              <a:t>C</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temperаtur</a:t>
            </a:r>
            <a:r>
              <a:rPr lang="en-US" sz="2600" dirty="0">
                <a:solidFill>
                  <a:srgbClr val="000000"/>
                </a:solidFill>
                <a:latin typeface="Times New Roman" pitchFamily="18" charset="0"/>
                <a:cs typeface="Times New Roman" pitchFamily="18" charset="0"/>
              </a:rPr>
              <a:t>a</a:t>
            </a:r>
            <a:r>
              <a:rPr lang="ru-RU" sz="2600" dirty="0" err="1">
                <a:solidFill>
                  <a:srgbClr val="000000"/>
                </a:solidFill>
                <a:latin typeface="Times New Roman" pitchFamily="18" charset="0"/>
                <a:cs typeface="Times New Roman" pitchFamily="18" charset="0"/>
              </a:rPr>
              <a:t>dа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kuydirib</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quritilаdi</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vа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elаkdаn</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o‘tkаzilib</a:t>
            </a:r>
            <a:r>
              <a:rPr lang="ru-RU"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fraksiya</a:t>
            </a:r>
            <a:r>
              <a:rPr lang="ru-RU" sz="2600" dirty="0" err="1">
                <a:solidFill>
                  <a:srgbClr val="000000"/>
                </a:solidFill>
                <a:latin typeface="Times New Roman" pitchFamily="18" charset="0"/>
                <a:cs typeface="Times New Roman" pitchFamily="18" charset="0"/>
              </a:rPr>
              <a:t>gа</a:t>
            </a:r>
            <a:r>
              <a:rPr lang="ru-RU" sz="2600" dirty="0">
                <a:solidFill>
                  <a:srgbClr val="000000"/>
                </a:solidFill>
                <a:latin typeface="Times New Roman" pitchFamily="18" charset="0"/>
                <a:cs typeface="Times New Roman" pitchFamily="18" charset="0"/>
              </a:rPr>
              <a:t> </a:t>
            </a:r>
            <a:r>
              <a:rPr lang="ru-RU" sz="2600" dirty="0" err="1">
                <a:solidFill>
                  <a:srgbClr val="000000"/>
                </a:solidFill>
                <a:latin typeface="Times New Roman" pitchFamily="18" charset="0"/>
                <a:cs typeface="Times New Roman" pitchFamily="18" charset="0"/>
              </a:rPr>
              <a:t>аjrаtilаdi</a:t>
            </a:r>
            <a:r>
              <a:rPr lang="ru-RU" sz="2600" dirty="0" smtClean="0">
                <a:solidFill>
                  <a:srgbClr val="000000"/>
                </a:solidFill>
                <a:latin typeface="Times New Roman" pitchFamily="18" charset="0"/>
                <a:cs typeface="Times New Roman" pitchFamily="18" charset="0"/>
              </a:rPr>
              <a:t>.</a:t>
            </a:r>
            <a:r>
              <a:rPr lang="en-US" sz="2600" dirty="0" smtClean="0">
                <a:solidFill>
                  <a:srgbClr val="000000"/>
                </a:solidFill>
                <a:latin typeface="Times New Roman" pitchFamily="18" charset="0"/>
                <a:cs typeface="Times New Roman" pitchFamily="18" charset="0"/>
              </a:rPr>
              <a:t>[2-5]</a:t>
            </a:r>
            <a:endParaRPr lang="ru-RU" sz="2600" dirty="0">
              <a:cs typeface="Times New Roman" pitchFamily="18" charset="0"/>
            </a:endParaRPr>
          </a:p>
        </p:txBody>
      </p:sp>
    </p:spTree>
    <p:extLst>
      <p:ext uri="{BB962C8B-B14F-4D97-AF65-F5344CB8AC3E}">
        <p14:creationId xmlns:p14="http://schemas.microsoft.com/office/powerpoint/2010/main" val="19173614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Объект 2"/>
          <p:cNvSpPr>
            <a:spLocks noGrp="1"/>
          </p:cNvSpPr>
          <p:nvPr>
            <p:ph idx="1"/>
          </p:nvPr>
        </p:nvSpPr>
        <p:spPr>
          <a:xfrm>
            <a:off x="500418" y="655093"/>
            <a:ext cx="10972800" cy="5773003"/>
          </a:xfrm>
        </p:spPr>
        <p:txBody>
          <a:bodyPr/>
          <a:lstStyle/>
          <a:p>
            <a:pPr marL="0" indent="0" algn="ctr">
              <a:lnSpc>
                <a:spcPct val="150000"/>
              </a:lnSpc>
              <a:buFont typeface="Wingdings 2" pitchFamily="18" charset="2"/>
              <a:buNone/>
            </a:pPr>
            <a:r>
              <a:rPr lang="en-US" b="1" dirty="0" smtClean="0">
                <a:latin typeface="Times New Roman" pitchFamily="18" charset="0"/>
                <a:cs typeface="Times New Roman" pitchFamily="18" charset="0"/>
              </a:rPr>
              <a:t>3.4   </a:t>
            </a:r>
            <a:r>
              <a:rPr lang="en-US" b="1" dirty="0" err="1" smtClean="0">
                <a:latin typeface="Times New Roman" pitchFamily="18" charset="0"/>
                <a:cs typeface="Times New Roman" pitchFamily="18" charset="0"/>
              </a:rPr>
              <a:t>Temir</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oksidi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vodorod</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yordamida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qayta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tiklash</a:t>
            </a:r>
            <a:endParaRPr lang="ru-RU" dirty="0" smtClean="0">
              <a:latin typeface="Times New Roman" pitchFamily="18" charset="0"/>
              <a:cs typeface="Times New Roman" pitchFamily="18" charset="0"/>
            </a:endParaRPr>
          </a:p>
          <a:p>
            <a:pPr marL="0" indent="0" algn="just">
              <a:lnSpc>
                <a:spcPct val="150000"/>
              </a:lnSpc>
              <a:buFont typeface="Wingdings 2" pitchFamily="18" charset="2"/>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kislorod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ta’sirlashib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xosil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kiladi</a:t>
            </a:r>
            <a:r>
              <a:rPr lang="en-US" dirty="0" smtClean="0">
                <a:latin typeface="Times New Roman" pitchFamily="18" charset="0"/>
                <a:cs typeface="Times New Roman" pitchFamily="18" charset="0"/>
              </a:rPr>
              <a:t>: Fe</a:t>
            </a:r>
            <a:r>
              <a:rPr lang="en-US" baseline="-25000"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O</a:t>
            </a:r>
            <a:r>
              <a:rPr lang="en-US" baseline="-25000" dirty="0" smtClean="0">
                <a:latin typeface="Times New Roman" pitchFamily="18" charset="0"/>
                <a:cs typeface="Times New Roman" pitchFamily="18" charset="0"/>
              </a:rPr>
              <a:t>3</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gematit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a:t>
            </a:r>
            <a:r>
              <a:rPr lang="en-US" dirty="0" smtClean="0">
                <a:latin typeface="Times New Roman" pitchFamily="18" charset="0"/>
                <a:cs typeface="Times New Roman" pitchFamily="18" charset="0"/>
              </a:rPr>
              <a:t> 30,06% </a:t>
            </a:r>
            <a:r>
              <a:rPr lang="en-US" dirty="0" err="1" smtClean="0">
                <a:latin typeface="Times New Roman" pitchFamily="18" charset="0"/>
                <a:cs typeface="Times New Roman" pitchFamily="18" charset="0"/>
              </a:rPr>
              <a:t>kislorod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a:t>
            </a:r>
            <a:r>
              <a:rPr lang="en-US" dirty="0" smtClean="0">
                <a:latin typeface="Times New Roman" pitchFamily="18" charset="0"/>
                <a:cs typeface="Times New Roman" pitchFamily="18" charset="0"/>
              </a:rPr>
              <a:t>; Fe</a:t>
            </a:r>
            <a:r>
              <a:rPr lang="en-US" baseline="-25000" dirty="0" smtClean="0">
                <a:latin typeface="Times New Roman" pitchFamily="18" charset="0"/>
                <a:cs typeface="Times New Roman" pitchFamily="18" charset="0"/>
              </a:rPr>
              <a:t>3</a:t>
            </a:r>
            <a:r>
              <a:rPr lang="en-US" dirty="0" smtClean="0">
                <a:latin typeface="Times New Roman" pitchFamily="18" charset="0"/>
                <a:cs typeface="Times New Roman" pitchFamily="18" charset="0"/>
              </a:rPr>
              <a:t>O</a:t>
            </a:r>
            <a:r>
              <a:rPr lang="en-US" baseline="-25000" dirty="0" smtClean="0">
                <a:latin typeface="Times New Roman" pitchFamily="18" charset="0"/>
                <a:cs typeface="Times New Roman" pitchFamily="18" charset="0"/>
              </a:rPr>
              <a:t>4</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magnetit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a:t>
            </a:r>
            <a:r>
              <a:rPr lang="en-US" dirty="0" smtClean="0">
                <a:latin typeface="Times New Roman" pitchFamily="18" charset="0"/>
                <a:cs typeface="Times New Roman" pitchFamily="18" charset="0"/>
              </a:rPr>
              <a:t> 27,64% </a:t>
            </a:r>
            <a:r>
              <a:rPr lang="en-US" dirty="0" err="1" smtClean="0">
                <a:latin typeface="Times New Roman" pitchFamily="18" charset="0"/>
                <a:cs typeface="Times New Roman" pitchFamily="18" charset="0"/>
              </a:rPr>
              <a:t>kislorod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FeO</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vyustit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a:t>
            </a:r>
            <a:r>
              <a:rPr lang="en-US" dirty="0" smtClean="0">
                <a:latin typeface="Times New Roman" pitchFamily="18" charset="0"/>
                <a:cs typeface="Times New Roman" pitchFamily="18" charset="0"/>
              </a:rPr>
              <a:t> 22,27% </a:t>
            </a:r>
            <a:r>
              <a:rPr lang="en-US" dirty="0" err="1" smtClean="0">
                <a:latin typeface="Times New Roman" pitchFamily="18" charset="0"/>
                <a:cs typeface="Times New Roman" pitchFamily="18" charset="0"/>
              </a:rPr>
              <a:t>kislorod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lekin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ichida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FeO</a:t>
            </a:r>
            <a:r>
              <a:rPr lang="en-US" dirty="0" smtClean="0">
                <a:latin typeface="Times New Roman" pitchFamily="18" charset="0"/>
                <a:cs typeface="Times New Roman" pitchFamily="18" charset="0"/>
              </a:rPr>
              <a:t> (II) </a:t>
            </a:r>
            <a:r>
              <a:rPr lang="en-US" dirty="0" err="1" smtClean="0">
                <a:latin typeface="Times New Roman" pitchFamily="18" charset="0"/>
                <a:cs typeface="Times New Roman" pitchFamily="18" charset="0"/>
              </a:rPr>
              <a:t>oksidi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vyustit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tabiyatda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deyarli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uchramaydi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oksidining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tiklanishi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xarorat</a:t>
            </a:r>
            <a:r>
              <a:rPr lang="en-US" dirty="0" smtClean="0">
                <a:latin typeface="Times New Roman" pitchFamily="18" charset="0"/>
                <a:cs typeface="Times New Roman" pitchFamily="18" charset="0"/>
              </a:rPr>
              <a:t> 572 </a:t>
            </a:r>
            <a:r>
              <a:rPr lang="en-US" baseline="30000" dirty="0" err="1"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ko’tarilganda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bosqichda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o’tadi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yani</a:t>
            </a:r>
            <a:r>
              <a:rPr lang="en-US" dirty="0" smtClean="0">
                <a:latin typeface="Times New Roman" pitchFamily="18" charset="0"/>
                <a:cs typeface="Times New Roman" pitchFamily="18" charset="0"/>
              </a:rPr>
              <a:t>: Fe</a:t>
            </a:r>
            <a:r>
              <a:rPr lang="en-US" baseline="-25000"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O</a:t>
            </a:r>
            <a:r>
              <a:rPr lang="en-US" baseline="-25000" dirty="0" smtClean="0">
                <a:latin typeface="Times New Roman" pitchFamily="18" charset="0"/>
                <a:cs typeface="Times New Roman" pitchFamily="18" charset="0"/>
              </a:rPr>
              <a:t>3</a:t>
            </a:r>
            <a:r>
              <a:rPr lang="en-US" dirty="0" smtClean="0">
                <a:latin typeface="Times New Roman" pitchFamily="18" charset="0"/>
                <a:cs typeface="Times New Roman" pitchFamily="18" charset="0"/>
              </a:rPr>
              <a:t> – Fe</a:t>
            </a:r>
            <a:r>
              <a:rPr lang="en-US" baseline="-25000" dirty="0" smtClean="0">
                <a:latin typeface="Times New Roman" pitchFamily="18" charset="0"/>
                <a:cs typeface="Times New Roman" pitchFamily="18" charset="0"/>
              </a:rPr>
              <a:t>3</a:t>
            </a:r>
            <a:r>
              <a:rPr lang="en-US" dirty="0" smtClean="0">
                <a:latin typeface="Times New Roman" pitchFamily="18" charset="0"/>
                <a:cs typeface="Times New Roman" pitchFamily="18" charset="0"/>
              </a:rPr>
              <a:t>O</a:t>
            </a:r>
            <a:r>
              <a:rPr lang="en-US" baseline="-25000" dirty="0" smtClean="0">
                <a:latin typeface="Times New Roman" pitchFamily="18" charset="0"/>
                <a:cs typeface="Times New Roman" pitchFamily="18" charset="0"/>
              </a:rPr>
              <a:t>4</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FexO</a:t>
            </a:r>
            <a:r>
              <a:rPr lang="en-US" dirty="0" smtClean="0">
                <a:latin typeface="Times New Roman" pitchFamily="18" charset="0"/>
                <a:cs typeface="Times New Roman" pitchFamily="18" charset="0"/>
              </a:rPr>
              <a:t> – Fe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ikki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bosqichda</a:t>
            </a:r>
            <a:r>
              <a:rPr lang="en-US" dirty="0" smtClean="0">
                <a:latin typeface="Times New Roman" pitchFamily="18" charset="0"/>
                <a:cs typeface="Times New Roman" pitchFamily="18" charset="0"/>
              </a:rPr>
              <a:t> Fe</a:t>
            </a:r>
            <a:r>
              <a:rPr lang="en-US" baseline="-25000"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O</a:t>
            </a:r>
            <a:r>
              <a:rPr lang="en-US" baseline="-25000" dirty="0" smtClean="0">
                <a:latin typeface="Times New Roman" pitchFamily="18" charset="0"/>
                <a:cs typeface="Times New Roman" pitchFamily="18" charset="0"/>
              </a:rPr>
              <a:t>4</a:t>
            </a:r>
            <a:r>
              <a:rPr lang="en-US" dirty="0" smtClean="0">
                <a:latin typeface="Times New Roman" pitchFamily="18" charset="0"/>
                <a:cs typeface="Times New Roman" pitchFamily="18" charset="0"/>
              </a:rPr>
              <a:t> – Fe</a:t>
            </a:r>
            <a:r>
              <a:rPr lang="en-US" baseline="-25000" dirty="0" smtClean="0">
                <a:latin typeface="Times New Roman" pitchFamily="18" charset="0"/>
                <a:cs typeface="Times New Roman" pitchFamily="18" charset="0"/>
              </a:rPr>
              <a:t>3</a:t>
            </a:r>
            <a:r>
              <a:rPr lang="en-US" dirty="0" smtClean="0">
                <a:latin typeface="Times New Roman" pitchFamily="18" charset="0"/>
                <a:cs typeface="Times New Roman" pitchFamily="18" charset="0"/>
              </a:rPr>
              <a:t>O</a:t>
            </a:r>
            <a:r>
              <a:rPr lang="en-US" baseline="-25000" dirty="0" smtClean="0">
                <a:latin typeface="Times New Roman" pitchFamily="18" charset="0"/>
                <a:cs typeface="Times New Roman" pitchFamily="18" charset="0"/>
              </a:rPr>
              <a:t>4</a:t>
            </a:r>
            <a:r>
              <a:rPr lang="en-US" dirty="0" smtClean="0">
                <a:latin typeface="Times New Roman" pitchFamily="18" charset="0"/>
                <a:cs typeface="Times New Roman" pitchFamily="18" charset="0"/>
              </a:rPr>
              <a:t> – Fe. </a:t>
            </a:r>
            <a:r>
              <a:rPr lang="en-US" dirty="0" err="1" smtClean="0">
                <a:latin typeface="Times New Roman" pitchFamily="18" charset="0"/>
                <a:cs typeface="Times New Roman" pitchFamily="18" charset="0"/>
              </a:rPr>
              <a:t>Ikkala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kimyogar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olim</a:t>
            </a:r>
            <a:r>
              <a:rPr lang="en-US" dirty="0" smtClean="0">
                <a:latin typeface="Times New Roman" pitchFamily="18" charset="0"/>
                <a:cs typeface="Times New Roman" pitchFamily="18" charset="0"/>
              </a:rPr>
              <a:t> A.A. </a:t>
            </a:r>
            <a:r>
              <a:rPr lang="en-US" dirty="0" err="1" smtClean="0">
                <a:latin typeface="Times New Roman" pitchFamily="18" charset="0"/>
                <a:cs typeface="Times New Roman" pitchFamily="18" charset="0"/>
              </a:rPr>
              <a:t>Baykov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prinsipiga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yani</a:t>
            </a:r>
            <a:endParaRPr lang="ru-RU" dirty="0" smtClean="0">
              <a:latin typeface="Times New Roman" pitchFamily="18" charset="0"/>
              <a:cs typeface="Times New Roman" pitchFamily="18" charset="0"/>
            </a:endParaRPr>
          </a:p>
          <a:p>
            <a:pPr marL="0" indent="0" algn="just">
              <a:buFont typeface="Wingdings 2" pitchFamily="18" charset="2"/>
              <a:buNone/>
            </a:pPr>
            <a:endParaRPr lang="ru-RU" dirty="0" smtClean="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85232" y="2235853"/>
            <a:ext cx="10972800" cy="2322500"/>
          </a:xfrm>
        </p:spPr>
        <p:txBody>
          <a:bodyPr/>
          <a:lstStyle/>
          <a:p>
            <a:pPr>
              <a:lnSpc>
                <a:spcPct val="150000"/>
              </a:lnSpc>
            </a:pPr>
            <a:r>
              <a:rPr lang="en-US" dirty="0" err="1">
                <a:solidFill>
                  <a:srgbClr val="000000"/>
                </a:solidFill>
                <a:latin typeface="Times New Roman" pitchFamily="18" charset="0"/>
                <a:cs typeface="Times New Roman" pitchFamily="18" charset="0"/>
              </a:rPr>
              <a:t>Ko’rib</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chiqilgan</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barcha</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kimyoviy</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jarayonlarda</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vodorod</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va</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kislorodning</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ta’sirlashidan</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kelib</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chiqgan</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suv</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bug’ining</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molekulalari</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qayta</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tiklangan</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temir</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atomlari</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bilan</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yana</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ta’sirlashib</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uning</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oksidlarini</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xosil</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qilish</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xavfi</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tug’ladi</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yani</a:t>
            </a:r>
            <a:r>
              <a:rPr lang="en-US" dirty="0" smtClean="0">
                <a:solidFill>
                  <a:srgbClr val="000000"/>
                </a:solidFill>
                <a:latin typeface="Times New Roman" pitchFamily="18" charset="0"/>
                <a:cs typeface="Times New Roman" pitchFamily="18" charset="0"/>
              </a:rPr>
              <a:t>:</a:t>
            </a:r>
            <a:endParaRPr lang="ru-RU" dirty="0">
              <a:cs typeface="Times New Roman" pitchFamily="18" charset="0"/>
            </a:endParaRPr>
          </a:p>
        </p:txBody>
      </p:sp>
      <p:pic>
        <p:nvPicPr>
          <p:cNvPr id="5" name="Рисунок 3"/>
          <p:cNvPicPr>
            <a:picLocks noChangeAspect="1" noChangeArrowheads="1"/>
          </p:cNvPicPr>
          <p:nvPr/>
        </p:nvPicPr>
        <p:blipFill>
          <a:blip r:embed="rId2"/>
          <a:srcRect/>
          <a:stretch>
            <a:fillRect/>
          </a:stretch>
        </p:blipFill>
        <p:spPr bwMode="auto">
          <a:xfrm>
            <a:off x="2109786" y="4549149"/>
            <a:ext cx="8631237" cy="620712"/>
          </a:xfrm>
          <a:prstGeom prst="rect">
            <a:avLst/>
          </a:prstGeom>
          <a:noFill/>
          <a:ln w="9525">
            <a:noFill/>
            <a:miter lim="800000"/>
            <a:headEnd/>
            <a:tailEnd/>
          </a:ln>
        </p:spPr>
      </p:pic>
      <p:sp>
        <p:nvSpPr>
          <p:cNvPr id="6" name="Прямоугольник 5"/>
          <p:cNvSpPr/>
          <p:nvPr/>
        </p:nvSpPr>
        <p:spPr>
          <a:xfrm>
            <a:off x="1251764" y="5299599"/>
            <a:ext cx="10347280" cy="1292662"/>
          </a:xfrm>
          <a:prstGeom prst="rect">
            <a:avLst/>
          </a:prstGeom>
        </p:spPr>
        <p:txBody>
          <a:bodyPr wrap="square">
            <a:spAutoFit/>
          </a:bodyPr>
          <a:lstStyle/>
          <a:p>
            <a:pPr>
              <a:lnSpc>
                <a:spcPct val="150000"/>
              </a:lnSpc>
            </a:pPr>
            <a:r>
              <a:rPr lang="en-US" sz="2600" dirty="0" err="1">
                <a:solidFill>
                  <a:srgbClr val="000000"/>
                </a:solidFill>
                <a:latin typeface="Times New Roman" pitchFamily="18" charset="0"/>
                <a:cs typeface="Times New Roman" pitchFamily="18" charset="0"/>
              </a:rPr>
              <a:t>Bunday</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xodisani</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oldini</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olish</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uchun</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reaksiya</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o’tkazilayotgan</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muxitdan</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iloji</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boricha</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xosil</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bo’lgan</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suv</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bug’ining</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molekulalarini</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xaydab</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chiqarish</a:t>
            </a:r>
            <a:r>
              <a:rPr lang="en-US" sz="2600" dirty="0">
                <a:solidFill>
                  <a:srgbClr val="000000"/>
                </a:solidFill>
                <a:latin typeface="Times New Roman" pitchFamily="18" charset="0"/>
                <a:cs typeface="Times New Roman" pitchFamily="18" charset="0"/>
              </a:rPr>
              <a:t> </a:t>
            </a:r>
            <a:r>
              <a:rPr lang="en-US" sz="2600" dirty="0" err="1" smtClean="0">
                <a:solidFill>
                  <a:srgbClr val="000000"/>
                </a:solidFill>
                <a:latin typeface="Times New Roman" pitchFamily="18" charset="0"/>
                <a:cs typeface="Times New Roman" pitchFamily="18" charset="0"/>
              </a:rPr>
              <a:t>kerak</a:t>
            </a:r>
            <a:r>
              <a:rPr lang="en-US" sz="2600" dirty="0" smtClean="0">
                <a:solidFill>
                  <a:srgbClr val="000000"/>
                </a:solidFill>
                <a:latin typeface="Times New Roman" pitchFamily="18" charset="0"/>
                <a:cs typeface="Times New Roman" pitchFamily="18" charset="0"/>
              </a:rPr>
              <a:t>.</a:t>
            </a:r>
            <a:endParaRPr lang="ru-RU" sz="2600" dirty="0"/>
          </a:p>
        </p:txBody>
      </p:sp>
      <p:pic>
        <p:nvPicPr>
          <p:cNvPr id="7" name="Рисунок 6"/>
          <p:cNvPicPr/>
          <p:nvPr/>
        </p:nvPicPr>
        <p:blipFill>
          <a:blip r:embed="rId3"/>
          <a:stretch>
            <a:fillRect/>
          </a:stretch>
        </p:blipFill>
        <p:spPr>
          <a:xfrm>
            <a:off x="2818748" y="554101"/>
            <a:ext cx="6905768" cy="1881011"/>
          </a:xfrm>
          <a:prstGeom prst="rect">
            <a:avLst/>
          </a:prstGeom>
        </p:spPr>
      </p:pic>
    </p:spTree>
    <p:extLst>
      <p:ext uri="{BB962C8B-B14F-4D97-AF65-F5344CB8AC3E}">
        <p14:creationId xmlns:p14="http://schemas.microsoft.com/office/powerpoint/2010/main" val="7656832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Прямоугольник 9"/>
          <p:cNvSpPr>
            <a:spLocks noChangeArrowheads="1"/>
          </p:cNvSpPr>
          <p:nvPr/>
        </p:nvSpPr>
        <p:spPr bwMode="auto">
          <a:xfrm>
            <a:off x="6025635" y="732045"/>
            <a:ext cx="5022079" cy="3093154"/>
          </a:xfrm>
          <a:prstGeom prst="rect">
            <a:avLst/>
          </a:prstGeom>
          <a:noFill/>
          <a:ln w="9525">
            <a:noFill/>
            <a:miter lim="800000"/>
            <a:headEnd/>
            <a:tailEnd/>
          </a:ln>
        </p:spPr>
        <p:txBody>
          <a:bodyPr wrap="square">
            <a:spAutoFit/>
          </a:bodyPr>
          <a:lstStyle/>
          <a:p>
            <a:pPr indent="449263" algn="just">
              <a:lnSpc>
                <a:spcPct val="150000"/>
              </a:lnSpc>
            </a:pPr>
            <a:r>
              <a:rPr lang="en-US" sz="2600" dirty="0" err="1">
                <a:solidFill>
                  <a:srgbClr val="000000"/>
                </a:solidFill>
                <a:latin typeface="Times New Roman" pitchFamily="18" charset="0"/>
                <a:cs typeface="Times New Roman" pitchFamily="18" charset="0"/>
              </a:rPr>
              <a:t>Ko’pchilik</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xollarda</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buni</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uddalash</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qiyin</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shuning</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uchun</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reaksiya</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teskari</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yuz</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bermasligi</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uchun</a:t>
            </a:r>
            <a:r>
              <a:rPr lang="en-US" sz="2600" dirty="0">
                <a:solidFill>
                  <a:srgbClr val="000000"/>
                </a:solidFill>
                <a:latin typeface="Times New Roman" pitchFamily="18" charset="0"/>
                <a:cs typeface="Times New Roman" pitchFamily="18" charset="0"/>
              </a:rPr>
              <a:t> Fe – O – H </a:t>
            </a:r>
            <a:r>
              <a:rPr lang="en-US" sz="2600" dirty="0" err="1">
                <a:solidFill>
                  <a:srgbClr val="000000"/>
                </a:solidFill>
                <a:latin typeface="Times New Roman" pitchFamily="18" charset="0"/>
                <a:cs typeface="Times New Roman" pitchFamily="18" charset="0"/>
              </a:rPr>
              <a:t>diagrammasi</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ishlab</a:t>
            </a:r>
            <a:r>
              <a:rPr lang="en-US" sz="2600" dirty="0">
                <a:solidFill>
                  <a:srgbClr val="000000"/>
                </a:solidFill>
                <a:latin typeface="Times New Roman" pitchFamily="18" charset="0"/>
                <a:cs typeface="Times New Roman" pitchFamily="18" charset="0"/>
              </a:rPr>
              <a:t> </a:t>
            </a:r>
            <a:r>
              <a:rPr lang="en-US" sz="2600" dirty="0" err="1">
                <a:solidFill>
                  <a:srgbClr val="000000"/>
                </a:solidFill>
                <a:latin typeface="Times New Roman" pitchFamily="18" charset="0"/>
                <a:cs typeface="Times New Roman" pitchFamily="18" charset="0"/>
              </a:rPr>
              <a:t>chiqilgan</a:t>
            </a:r>
            <a:r>
              <a:rPr lang="en-US" sz="2600" dirty="0">
                <a:solidFill>
                  <a:srgbClr val="000000"/>
                </a:solidFill>
                <a:latin typeface="Times New Roman" pitchFamily="18" charset="0"/>
                <a:cs typeface="Times New Roman" pitchFamily="18" charset="0"/>
              </a:rPr>
              <a:t>.</a:t>
            </a:r>
            <a:endParaRPr lang="ru-RU" sz="2600" dirty="0">
              <a:cs typeface="Times New Roman" pitchFamily="18" charset="0"/>
            </a:endParaRPr>
          </a:p>
        </p:txBody>
      </p:sp>
      <p:sp>
        <p:nvSpPr>
          <p:cNvPr id="28678" name="Прямоугольник 10"/>
          <p:cNvSpPr>
            <a:spLocks noChangeArrowheads="1"/>
          </p:cNvSpPr>
          <p:nvPr/>
        </p:nvSpPr>
        <p:spPr bwMode="auto">
          <a:xfrm>
            <a:off x="5724878" y="3825199"/>
            <a:ext cx="5753100" cy="1220334"/>
          </a:xfrm>
          <a:prstGeom prst="rect">
            <a:avLst/>
          </a:prstGeom>
          <a:noFill/>
          <a:ln w="9525">
            <a:noFill/>
            <a:miter lim="800000"/>
            <a:headEnd/>
            <a:tailEnd/>
          </a:ln>
        </p:spPr>
        <p:txBody>
          <a:bodyPr>
            <a:spAutoFit/>
          </a:bodyPr>
          <a:lstStyle/>
          <a:p>
            <a:pPr indent="449263" algn="ctr">
              <a:lnSpc>
                <a:spcPct val="150000"/>
              </a:lnSpc>
            </a:pPr>
            <a:r>
              <a:rPr lang="en-US" sz="2600" dirty="0" smtClean="0">
                <a:solidFill>
                  <a:srgbClr val="000000"/>
                </a:solidFill>
                <a:latin typeface="Times New Roman" pitchFamily="18" charset="0"/>
                <a:cs typeface="Times New Roman" pitchFamily="18" charset="0"/>
              </a:rPr>
              <a:t>4- </a:t>
            </a:r>
            <a:r>
              <a:rPr lang="en-US" sz="2600" dirty="0" err="1" smtClean="0">
                <a:solidFill>
                  <a:srgbClr val="000000"/>
                </a:solidFill>
                <a:latin typeface="Times New Roman" pitchFamily="18" charset="0"/>
                <a:cs typeface="Times New Roman" pitchFamily="18" charset="0"/>
              </a:rPr>
              <a:t>rasm</a:t>
            </a:r>
            <a:r>
              <a:rPr lang="en-US" sz="2600" dirty="0" smtClean="0">
                <a:solidFill>
                  <a:srgbClr val="000000"/>
                </a:solidFill>
                <a:latin typeface="Times New Roman" pitchFamily="18" charset="0"/>
                <a:cs typeface="Times New Roman" pitchFamily="18" charset="0"/>
              </a:rPr>
              <a:t>. </a:t>
            </a:r>
            <a:r>
              <a:rPr lang="en-US" sz="2600" dirty="0" err="1" smtClean="0">
                <a:solidFill>
                  <a:srgbClr val="000000"/>
                </a:solidFill>
                <a:latin typeface="Times New Roman" pitchFamily="18" charset="0"/>
                <a:cs typeface="Times New Roman" pitchFamily="18" charset="0"/>
              </a:rPr>
              <a:t>Temir</a:t>
            </a:r>
            <a:r>
              <a:rPr lang="en-US" sz="2600" dirty="0" smtClean="0">
                <a:solidFill>
                  <a:srgbClr val="000000"/>
                </a:solidFill>
                <a:latin typeface="Times New Roman" pitchFamily="18" charset="0"/>
                <a:cs typeface="Times New Roman" pitchFamily="18" charset="0"/>
              </a:rPr>
              <a:t> – </a:t>
            </a:r>
            <a:r>
              <a:rPr lang="en-US" sz="2600" dirty="0" err="1" smtClean="0">
                <a:solidFill>
                  <a:srgbClr val="000000"/>
                </a:solidFill>
                <a:latin typeface="Times New Roman" pitchFamily="18" charset="0"/>
                <a:cs typeface="Times New Roman" pitchFamily="18" charset="0"/>
              </a:rPr>
              <a:t>kislorod</a:t>
            </a:r>
            <a:r>
              <a:rPr lang="en-US" sz="2600" dirty="0" smtClean="0">
                <a:solidFill>
                  <a:srgbClr val="000000"/>
                </a:solidFill>
                <a:latin typeface="Times New Roman" pitchFamily="18" charset="0"/>
                <a:cs typeface="Times New Roman" pitchFamily="18" charset="0"/>
              </a:rPr>
              <a:t> – </a:t>
            </a:r>
            <a:r>
              <a:rPr lang="en-US" sz="2600" dirty="0" err="1" smtClean="0">
                <a:solidFill>
                  <a:srgbClr val="000000"/>
                </a:solidFill>
                <a:latin typeface="Times New Roman" pitchFamily="18" charset="0"/>
                <a:cs typeface="Times New Roman" pitchFamily="18" charset="0"/>
              </a:rPr>
              <a:t>vodorod</a:t>
            </a:r>
            <a:r>
              <a:rPr lang="en-US" sz="2600" dirty="0" smtClean="0">
                <a:solidFill>
                  <a:srgbClr val="000000"/>
                </a:solidFill>
                <a:latin typeface="Times New Roman" pitchFamily="18" charset="0"/>
                <a:cs typeface="Times New Roman" pitchFamily="18" charset="0"/>
              </a:rPr>
              <a:t> </a:t>
            </a:r>
            <a:r>
              <a:rPr lang="en-US" sz="2600" dirty="0" err="1" smtClean="0">
                <a:solidFill>
                  <a:srgbClr val="000000"/>
                </a:solidFill>
                <a:latin typeface="Times New Roman" pitchFamily="18" charset="0"/>
                <a:cs typeface="Times New Roman" pitchFamily="18" charset="0"/>
              </a:rPr>
              <a:t>diagrammasi</a:t>
            </a:r>
            <a:r>
              <a:rPr lang="en-US" sz="2600" dirty="0" smtClean="0">
                <a:solidFill>
                  <a:srgbClr val="000000"/>
                </a:solidFill>
                <a:latin typeface="Times New Roman" pitchFamily="18" charset="0"/>
                <a:cs typeface="Times New Roman" pitchFamily="18" charset="0"/>
              </a:rPr>
              <a:t>.</a:t>
            </a:r>
            <a:endParaRPr lang="ru-RU" sz="2600" dirty="0">
              <a:cs typeface="Times New Roman" pitchFamily="18" charset="0"/>
            </a:endParaRPr>
          </a:p>
        </p:txBody>
      </p:sp>
      <p:sp>
        <p:nvSpPr>
          <p:cNvPr id="3" name="Прямоугольник 2"/>
          <p:cNvSpPr/>
          <p:nvPr/>
        </p:nvSpPr>
        <p:spPr>
          <a:xfrm>
            <a:off x="900752" y="5332535"/>
            <a:ext cx="10413242" cy="1292662"/>
          </a:xfrm>
          <a:prstGeom prst="rect">
            <a:avLst/>
          </a:prstGeom>
        </p:spPr>
        <p:txBody>
          <a:bodyPr wrap="square">
            <a:spAutoFit/>
          </a:bodyPr>
          <a:lstStyle/>
          <a:p>
            <a:pPr>
              <a:lnSpc>
                <a:spcPct val="150000"/>
              </a:lnSpc>
            </a:pPr>
            <a:r>
              <a:rPr lang="en-US" sz="2600" dirty="0">
                <a:latin typeface="Times New Roman" pitchFamily="18" charset="0"/>
                <a:cs typeface="Times New Roman" pitchFamily="18" charset="0"/>
              </a:rPr>
              <a:t>Bu </a:t>
            </a:r>
            <a:r>
              <a:rPr lang="en-US" sz="2600" dirty="0" err="1">
                <a:latin typeface="Times New Roman" pitchFamily="18" charset="0"/>
                <a:cs typeface="Times New Roman" pitchFamily="18" charset="0"/>
              </a:rPr>
              <a:t>diagrammadagi</a:t>
            </a:r>
            <a:r>
              <a:rPr lang="en-US" sz="2600" dirty="0">
                <a:latin typeface="Times New Roman" pitchFamily="18" charset="0"/>
                <a:cs typeface="Times New Roman" pitchFamily="18" charset="0"/>
              </a:rPr>
              <a:t> A – </a:t>
            </a:r>
            <a:r>
              <a:rPr lang="en-US" sz="2600" dirty="0" err="1">
                <a:latin typeface="Times New Roman" pitchFamily="18" charset="0"/>
                <a:cs typeface="Times New Roman" pitchFamily="18" charset="0"/>
              </a:rPr>
              <a:t>zonada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faqat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temirning</a:t>
            </a:r>
            <a:r>
              <a:rPr lang="en-US" sz="2600" dirty="0">
                <a:latin typeface="Times New Roman" pitchFamily="18" charset="0"/>
                <a:cs typeface="Times New Roman" pitchFamily="18" charset="0"/>
              </a:rPr>
              <a:t> Fe</a:t>
            </a:r>
            <a:r>
              <a:rPr lang="en-US" sz="2600" baseline="-25000" dirty="0">
                <a:latin typeface="Times New Roman" pitchFamily="18" charset="0"/>
                <a:cs typeface="Times New Roman" pitchFamily="18" charset="0"/>
              </a:rPr>
              <a:t>2</a:t>
            </a:r>
            <a:r>
              <a:rPr lang="en-US" sz="2600" dirty="0">
                <a:latin typeface="Times New Roman" pitchFamily="18" charset="0"/>
                <a:cs typeface="Times New Roman" pitchFamily="18" charset="0"/>
              </a:rPr>
              <a:t>O</a:t>
            </a:r>
            <a:r>
              <a:rPr lang="en-US" sz="2600" baseline="-25000" dirty="0">
                <a:latin typeface="Times New Roman" pitchFamily="18" charset="0"/>
                <a:cs typeface="Times New Roman" pitchFamily="18" charset="0"/>
              </a:rPr>
              <a:t>3</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oksidi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mavjud</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bo’ladi</a:t>
            </a:r>
            <a:r>
              <a:rPr lang="en-US" sz="2600" dirty="0">
                <a:latin typeface="Times New Roman" pitchFamily="18" charset="0"/>
                <a:cs typeface="Times New Roman" pitchFamily="18" charset="0"/>
              </a:rPr>
              <a:t>; V – </a:t>
            </a:r>
            <a:r>
              <a:rPr lang="en-US" sz="2600" dirty="0" err="1">
                <a:latin typeface="Times New Roman" pitchFamily="18" charset="0"/>
                <a:cs typeface="Times New Roman" pitchFamily="18" charset="0"/>
              </a:rPr>
              <a:t>zona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esa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temirning</a:t>
            </a:r>
            <a:r>
              <a:rPr lang="en-US" sz="2600" dirty="0">
                <a:latin typeface="Times New Roman" pitchFamily="18" charset="0"/>
                <a:cs typeface="Times New Roman" pitchFamily="18" charset="0"/>
              </a:rPr>
              <a:t> Fe</a:t>
            </a:r>
            <a:r>
              <a:rPr lang="en-US" sz="2600" baseline="-25000" dirty="0">
                <a:latin typeface="Times New Roman" pitchFamily="18" charset="0"/>
                <a:cs typeface="Times New Roman" pitchFamily="18" charset="0"/>
              </a:rPr>
              <a:t>3</a:t>
            </a:r>
            <a:r>
              <a:rPr lang="en-US" sz="2600" dirty="0">
                <a:latin typeface="Times New Roman" pitchFamily="18" charset="0"/>
                <a:cs typeface="Times New Roman" pitchFamily="18" charset="0"/>
              </a:rPr>
              <a:t>O</a:t>
            </a:r>
            <a:r>
              <a:rPr lang="en-US" sz="2600" baseline="-25000" dirty="0">
                <a:latin typeface="Times New Roman" pitchFamily="18" charset="0"/>
                <a:cs typeface="Times New Roman" pitchFamily="18" charset="0"/>
              </a:rPr>
              <a:t>4</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oksidiga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tegishli</a:t>
            </a:r>
            <a:r>
              <a:rPr lang="en-US" sz="2600" dirty="0">
                <a:latin typeface="Times New Roman" pitchFamily="18" charset="0"/>
                <a:cs typeface="Times New Roman" pitchFamily="18" charset="0"/>
              </a:rPr>
              <a:t>;</a:t>
            </a:r>
            <a:endParaRPr lang="ru-RU" sz="2600" dirty="0"/>
          </a:p>
        </p:txBody>
      </p:sp>
      <p:pic>
        <p:nvPicPr>
          <p:cNvPr id="2" name="Рисунок 1"/>
          <p:cNvPicPr>
            <a:picLocks noChangeAspect="1"/>
          </p:cNvPicPr>
          <p:nvPr/>
        </p:nvPicPr>
        <p:blipFill>
          <a:blip r:embed="rId2"/>
          <a:stretch>
            <a:fillRect/>
          </a:stretch>
        </p:blipFill>
        <p:spPr>
          <a:xfrm>
            <a:off x="627797" y="845287"/>
            <a:ext cx="5397838" cy="420024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Объект 2"/>
          <p:cNvSpPr>
            <a:spLocks noGrp="1"/>
          </p:cNvSpPr>
          <p:nvPr>
            <p:ph idx="1"/>
          </p:nvPr>
        </p:nvSpPr>
        <p:spPr>
          <a:xfrm>
            <a:off x="637868" y="900397"/>
            <a:ext cx="10837862" cy="5757862"/>
          </a:xfrm>
        </p:spPr>
        <p:txBody>
          <a:bodyPr/>
          <a:lstStyle/>
          <a:p>
            <a:pPr marL="0" indent="0" algn="just">
              <a:lnSpc>
                <a:spcPct val="150000"/>
              </a:lnSpc>
              <a:buFont typeface="Wingdings 2" pitchFamily="18" charset="2"/>
              <a:buNone/>
            </a:pPr>
            <a:r>
              <a:rPr lang="en-US" dirty="0" smtClean="0"/>
              <a:t>	</a:t>
            </a:r>
            <a:r>
              <a:rPr lang="en-US" dirty="0" smtClean="0">
                <a:latin typeface="Times New Roman" pitchFamily="18" charset="0"/>
                <a:cs typeface="Times New Roman" pitchFamily="18" charset="0"/>
              </a:rPr>
              <a:t> S – </a:t>
            </a:r>
            <a:r>
              <a:rPr lang="en-US" dirty="0" err="1" smtClean="0">
                <a:latin typeface="Times New Roman" pitchFamily="18" charset="0"/>
                <a:cs typeface="Times New Roman" pitchFamily="18" charset="0"/>
              </a:rPr>
              <a:t>zonada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temirning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eng</a:t>
            </a:r>
            <a:r>
              <a:rPr lang="en-US" dirty="0" smtClean="0">
                <a:latin typeface="Times New Roman" pitchFamily="18" charset="0"/>
                <a:cs typeface="Times New Roman" pitchFamily="18" charset="0"/>
              </a:rPr>
              <a:t> past </a:t>
            </a:r>
            <a:r>
              <a:rPr lang="en-US" dirty="0" err="1" smtClean="0">
                <a:latin typeface="Times New Roman" pitchFamily="18" charset="0"/>
                <a:cs typeface="Times New Roman" pitchFamily="18" charset="0"/>
              </a:rPr>
              <a:t>oksidi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viyustit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xosil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bo’ladi</a:t>
            </a:r>
            <a:r>
              <a:rPr lang="en-US" dirty="0" smtClean="0">
                <a:latin typeface="Times New Roman" pitchFamily="18" charset="0"/>
                <a:cs typeface="Times New Roman" pitchFamily="18" charset="0"/>
              </a:rPr>
              <a:t>; D – </a:t>
            </a:r>
            <a:r>
              <a:rPr lang="en-US" dirty="0" err="1" smtClean="0">
                <a:latin typeface="Times New Roman" pitchFamily="18" charset="0"/>
                <a:cs typeface="Times New Roman" pitchFamily="18" charset="0"/>
              </a:rPr>
              <a:t>zonasida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tiklanib</a:t>
            </a:r>
            <a:r>
              <a:rPr lang="en-US" dirty="0" smtClean="0">
                <a:latin typeface="Times New Roman" pitchFamily="18" charset="0"/>
                <a:cs typeface="Times New Roman" pitchFamily="18" charset="0"/>
              </a:rPr>
              <a:t> u </a:t>
            </a:r>
            <a:r>
              <a:rPr lang="en-US" dirty="0" err="1" smtClean="0">
                <a:latin typeface="Times New Roman" pitchFamily="18" charset="0"/>
                <a:cs typeface="Times New Roman" pitchFamily="18" charset="0"/>
              </a:rPr>
              <a:t>metall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xolatini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saqlab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qoladi</a:t>
            </a:r>
            <a:r>
              <a:rPr lang="en-US" dirty="0" smtClean="0">
                <a:latin typeface="Times New Roman" pitchFamily="18" charset="0"/>
                <a:cs typeface="Times New Roman" pitchFamily="18" charset="0"/>
              </a:rPr>
              <a:t>.[1-5] </a:t>
            </a:r>
            <a:r>
              <a:rPr lang="en-US" dirty="0" err="1" smtClean="0">
                <a:latin typeface="Times New Roman" pitchFamily="18" charset="0"/>
                <a:cs typeface="Times New Roman" pitchFamily="18" charset="0"/>
              </a:rPr>
              <a:t>Misol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oksilini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tiklash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jarayonida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temperatura</a:t>
            </a:r>
            <a:r>
              <a:rPr lang="en-US" dirty="0" smtClean="0">
                <a:latin typeface="Times New Roman" pitchFamily="18" charset="0"/>
                <a:cs typeface="Times New Roman" pitchFamily="18" charset="0"/>
              </a:rPr>
              <a:t> 700 </a:t>
            </a:r>
            <a:r>
              <a:rPr lang="en-US" baseline="30000" dirty="0" err="1"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bo’lsa</a:t>
            </a:r>
            <a:r>
              <a:rPr lang="en-US" dirty="0" smtClean="0">
                <a:latin typeface="Times New Roman" pitchFamily="18" charset="0"/>
                <a:cs typeface="Times New Roman" pitchFamily="18" charset="0"/>
              </a:rPr>
              <a:t> u </a:t>
            </a:r>
            <a:r>
              <a:rPr lang="en-US" dirty="0" err="1" smtClean="0">
                <a:latin typeface="Times New Roman" pitchFamily="18" charset="0"/>
                <a:cs typeface="Times New Roman" pitchFamily="18" charset="0"/>
              </a:rPr>
              <a:t>yana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oksidlanmasligi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jarayonda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vodorodning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kancha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temperaturadan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vertikal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chiziq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tortiladi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keyin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faqat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tiklangan</a:t>
            </a:r>
            <a:r>
              <a:rPr lang="en-US" dirty="0" smtClean="0">
                <a:latin typeface="Times New Roman" pitchFamily="18" charset="0"/>
                <a:cs typeface="Times New Roman" pitchFamily="18" charset="0"/>
              </a:rPr>
              <a:t> D – </a:t>
            </a:r>
            <a:r>
              <a:rPr lang="en-US" dirty="0" err="1" smtClean="0">
                <a:latin typeface="Times New Roman" pitchFamily="18" charset="0"/>
                <a:cs typeface="Times New Roman" pitchFamily="18" charset="0"/>
              </a:rPr>
              <a:t>zona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chegarasidan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tepparoqda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gorizantal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chiziq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tortiladi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Xosil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nukta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temperaturadagi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zarur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vodorod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bildiradi</a:t>
            </a:r>
            <a:r>
              <a:rPr lang="en-US" dirty="0" smtClean="0">
                <a:latin typeface="Times New Roman" pitchFamily="18" charset="0"/>
                <a:cs typeface="Times New Roman" pitchFamily="18" charset="0"/>
              </a:rPr>
              <a:t> «V» Agar </a:t>
            </a:r>
            <a:r>
              <a:rPr lang="en-US" dirty="0" err="1" smtClean="0">
                <a:latin typeface="Times New Roman" pitchFamily="18" charset="0"/>
                <a:cs typeface="Times New Roman" pitchFamily="18" charset="0"/>
              </a:rPr>
              <a:t>vodorod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a:t>
            </a:r>
            <a:r>
              <a:rPr lang="en-US" dirty="0" smtClean="0">
                <a:latin typeface="Times New Roman" pitchFamily="18" charset="0"/>
                <a:cs typeface="Times New Roman" pitchFamily="18" charset="0"/>
              </a:rPr>
              <a:t> 79% </a:t>
            </a:r>
            <a:r>
              <a:rPr lang="en-US" dirty="0" err="1" smtClean="0">
                <a:latin typeface="Times New Roman" pitchFamily="18" charset="0"/>
                <a:cs typeface="Times New Roman" pitchFamily="18" charset="0"/>
              </a:rPr>
              <a:t>bo’lsayu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lekin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xarorat</a:t>
            </a:r>
            <a:r>
              <a:rPr lang="en-US" dirty="0" smtClean="0">
                <a:latin typeface="Times New Roman" pitchFamily="18" charset="0"/>
                <a:cs typeface="Times New Roman" pitchFamily="18" charset="0"/>
              </a:rPr>
              <a:t> 500 </a:t>
            </a:r>
            <a:r>
              <a:rPr lang="en-US" baseline="30000" dirty="0" err="1"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C</a:t>
            </a:r>
            <a:r>
              <a:rPr lang="en-US" dirty="0" smtClean="0">
                <a:latin typeface="Times New Roman" pitchFamily="18" charset="0"/>
                <a:cs typeface="Times New Roman" pitchFamily="18" charset="0"/>
              </a:rPr>
              <a:t> past </a:t>
            </a:r>
            <a:r>
              <a:rPr lang="en-US" dirty="0" err="1" smtClean="0">
                <a:latin typeface="Times New Roman" pitchFamily="18" charset="0"/>
                <a:cs typeface="Times New Roman" pitchFamily="18" charset="0"/>
              </a:rPr>
              <a:t>bo’lsa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temir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oksidlari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xosil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marL="0" indent="0">
              <a:lnSpc>
                <a:spcPct val="150000"/>
              </a:lnSpc>
              <a:buFont typeface="Wingdings 2" pitchFamily="18" charset="2"/>
              <a:buNone/>
            </a:pPr>
            <a:endParaRPr lang="ru-RU" dirty="0" smtClean="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450376"/>
            <a:ext cx="10972800" cy="6288049"/>
          </a:xfrm>
        </p:spPr>
        <p:txBody>
          <a:bodyPr>
            <a:normAutofit fontScale="92500" lnSpcReduction="20000"/>
          </a:bodyPr>
          <a:lstStyle/>
          <a:p>
            <a:pPr marL="0" indent="0" algn="ctr">
              <a:lnSpc>
                <a:spcPct val="150000"/>
              </a:lnSpc>
              <a:buNone/>
            </a:pPr>
            <a:r>
              <a:rPr lang="en-US" dirty="0" smtClean="0"/>
              <a:t>	</a:t>
            </a:r>
            <a:r>
              <a:rPr lang="en-US" b="1" dirty="0" smtClean="0">
                <a:latin typeface="Times New Roman" panose="02020603050405020304" pitchFamily="18" charset="0"/>
                <a:cs typeface="Times New Roman" panose="02020603050405020304" pitchFamily="18" charset="0"/>
              </a:rPr>
              <a:t>3.</a:t>
            </a:r>
            <a:r>
              <a:rPr lang="ru-RU" b="1" dirty="0" smtClean="0">
                <a:latin typeface="Times New Roman" panose="02020603050405020304" pitchFamily="18" charset="0"/>
                <a:cs typeface="Times New Roman" panose="02020603050405020304" pitchFamily="18" charset="0"/>
              </a:rPr>
              <a:t>5</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Maxsus</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g’ovakli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kukun</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materiallarning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xususiyatlari</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G'ovakli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maishiy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tortib</a:t>
            </a:r>
            <a:r>
              <a:rPr lang="en-US" dirty="0">
                <a:latin typeface="Times New Roman" panose="02020603050405020304" pitchFamily="18" charset="0"/>
                <a:cs typeface="Times New Roman" panose="02020603050405020304" pitchFamily="18" charset="0"/>
              </a:rPr>
              <a:t> atom </a:t>
            </a:r>
            <a:r>
              <a:rPr lang="en-US" dirty="0" err="1">
                <a:latin typeface="Times New Roman" panose="02020603050405020304" pitchFamily="18" charset="0"/>
                <a:cs typeface="Times New Roman" panose="02020603050405020304" pitchFamily="18" charset="0"/>
              </a:rPr>
              <a:t>energetikasi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kosmik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uskunalarga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qadar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sohalarda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filtrlash</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Kapillyar</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Filtrlash</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nozikligi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changni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ifodalanadi</a:t>
            </a: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Materialning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g'ovaklilikdan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ochiq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yopiq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navbatida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aniqlaydi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27929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464023"/>
            <a:ext cx="10972800" cy="6209731"/>
          </a:xfrm>
        </p:spPr>
        <p:txBody>
          <a:bodyPr>
            <a:normAutofit/>
          </a:bodyPr>
          <a:lstStyle/>
          <a:p>
            <a:pPr>
              <a:lnSpc>
                <a:spcPct val="150000"/>
              </a:lnSpc>
            </a:pPr>
            <a:r>
              <a:rPr lang="en-US" dirty="0" err="1">
                <a:latin typeface="Times New Roman" panose="02020603050405020304" pitchFamily="18" charset="0"/>
                <a:cs typeface="Times New Roman" panose="02020603050405020304" pitchFamily="18" charset="0"/>
              </a:rPr>
              <a:t>Filtrning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nozikligi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ifloslanishdan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tozalashning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tavsiflaydi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Mutlaq</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nozikligi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maksimal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hajmi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aniqlanadi</a:t>
            </a:r>
            <a:r>
              <a:rPr lang="en-US" dirty="0">
                <a:latin typeface="Times New Roman" panose="02020603050405020304" pitchFamily="18" charset="0"/>
                <a:cs typeface="Times New Roman" panose="02020603050405020304" pitchFamily="18" charset="0"/>
              </a:rPr>
              <a:t>. Nominal </a:t>
            </a:r>
            <a:r>
              <a:rPr lang="en-US" dirty="0" err="1">
                <a:latin typeface="Times New Roman" panose="02020603050405020304" pitchFamily="18" charset="0"/>
                <a:cs typeface="Times New Roman" panose="02020603050405020304" pitchFamily="18" charset="0"/>
              </a:rPr>
              <a:t>filtratsiya</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faktoriga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odatda</a:t>
            </a:r>
            <a:r>
              <a:rPr lang="en-US" dirty="0">
                <a:latin typeface="Times New Roman" panose="02020603050405020304" pitchFamily="18" charset="0"/>
                <a:cs typeface="Times New Roman" panose="02020603050405020304" pitchFamily="18" charset="0"/>
              </a:rPr>
              <a:t> 0,97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zarrachalarning</a:t>
            </a:r>
            <a:r>
              <a:rPr lang="en-US" dirty="0">
                <a:latin typeface="Times New Roman" panose="02020603050405020304" pitchFamily="18" charset="0"/>
                <a:cs typeface="Times New Roman" panose="02020603050405020304" pitchFamily="18" charset="0"/>
              </a:rPr>
              <a:t> minimal </a:t>
            </a:r>
            <a:r>
              <a:rPr lang="en-US" dirty="0" err="1">
                <a:latin typeface="Times New Roman" panose="02020603050405020304" pitchFamily="18" charset="0"/>
                <a:cs typeface="Times New Roman" panose="02020603050405020304" pitchFamily="18" charset="0"/>
              </a:rPr>
              <a:t>kattaligi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oxirigacha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ko'tarilishi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paytida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saqlanadigan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aralashmalar</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massasi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hisoblanadi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nSpc>
                <a:spcPct val="150000"/>
              </a:lnSpc>
            </a:pPr>
            <a:endParaRPr lang="ru-RU" dirty="0"/>
          </a:p>
        </p:txBody>
      </p:sp>
    </p:spTree>
    <p:extLst>
      <p:ext uri="{BB962C8B-B14F-4D97-AF65-F5344CB8AC3E}">
        <p14:creationId xmlns:p14="http://schemas.microsoft.com/office/powerpoint/2010/main" val="27554134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78525" y="543496"/>
            <a:ext cx="11117606" cy="6157555"/>
          </a:xfrm>
        </p:spPr>
        <p:txBody>
          <a:bodyPr>
            <a:normAutofit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Kapillyar</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kapillyar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potentsialning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qiymati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tavsiflanadi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tortishish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tezlashishi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tanadagi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ko'tarilishining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maksimal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balandligi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burchagi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mahsulotidir</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nozikligi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unumdorligi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shuningdek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quvvat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tanlanadi</a:t>
            </a:r>
            <a:r>
              <a:rPr lang="en-US"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Metall</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suvdagi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suyuqlikdagi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suspenziyalari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qo'llaniladi</a:t>
            </a:r>
            <a:r>
              <a:rPr lang="en-US" dirty="0">
                <a:latin typeface="Times New Roman" panose="02020603050405020304" pitchFamily="18" charset="0"/>
                <a:cs typeface="Times New Roman" panose="02020603050405020304" pitchFamily="18" charset="0"/>
              </a:rPr>
              <a:t>. </a:t>
            </a:r>
            <a:r>
              <a:rPr lang="en-US" smtClean="0">
                <a:latin typeface="Times New Roman" panose="02020603050405020304" pitchFamily="18" charset="0"/>
                <a:cs typeface="Times New Roman" panose="02020603050405020304" pitchFamily="18" charset="0"/>
              </a:rPr>
              <a:t>[3-5]</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25467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01345" y="327262"/>
            <a:ext cx="10972800" cy="5773287"/>
          </a:xfrm>
        </p:spPr>
        <p:txBody>
          <a:bodyPr>
            <a:normAutofit lnSpcReduction="10000"/>
          </a:bodyPr>
          <a:lstStyle/>
          <a:p>
            <a:pPr marL="0" indent="0" algn="ctr">
              <a:lnSpc>
                <a:spcPct val="150000"/>
              </a:lnSpc>
              <a:buFont typeface="Wingdings 2" pitchFamily="18" charset="2"/>
              <a:buNone/>
            </a:pPr>
            <a:r>
              <a:rPr lang="en-US" b="1" dirty="0" err="1" smtClean="0">
                <a:latin typeface="Times New Roman" pitchFamily="18" charset="0"/>
                <a:cs typeface="Times New Roman" pitchFamily="18" charset="0"/>
              </a:rPr>
              <a:t>Tekshiruv</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savollari</a:t>
            </a:r>
            <a:endParaRPr lang="ru-RU" dirty="0" smtClean="0">
              <a:latin typeface="Times New Roman" pitchFamily="18" charset="0"/>
              <a:cs typeface="Times New Roman" pitchFamily="18" charset="0"/>
            </a:endParaRPr>
          </a:p>
          <a:p>
            <a:pPr marL="0" indent="0">
              <a:lnSpc>
                <a:spcPct val="150000"/>
              </a:lnSpc>
            </a:pPr>
            <a:r>
              <a:rPr lang="en-US" dirty="0" smtClean="0">
                <a:latin typeface="Times New Roman" pitchFamily="18" charset="0"/>
                <a:cs typeface="Times New Roman" pitchFamily="18" charset="0"/>
              </a:rPr>
              <a:t> 1. </a:t>
            </a:r>
            <a:r>
              <a:rPr lang="uz-Cyrl-UZ" dirty="0" smtClean="0">
                <a:latin typeface="Times New Roman" pitchFamily="18" charset="0"/>
                <a:cs typeface="Times New Roman" pitchFamily="18" charset="0"/>
              </a:rPr>
              <a:t>Qattiq uglerod yordamida qayta tiklash usulida kukunlar olish</a:t>
            </a:r>
            <a:r>
              <a:rPr lang="en-US" dirty="0" err="1" smtClean="0">
                <a:latin typeface="Times New Roman" pitchFamily="18" charset="0"/>
                <a:cs typeface="Times New Roman" pitchFamily="18" charset="0"/>
              </a:rPr>
              <a: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metodlari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qanday</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marL="0" indent="0">
              <a:lnSpc>
                <a:spcPct val="150000"/>
              </a:lnSpc>
            </a:pPr>
            <a:r>
              <a:rPr lang="en-US"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Olmos kukunlarini olishning bir qan</a:t>
            </a:r>
            <a:r>
              <a:rPr lang="en-US" dirty="0" smtClean="0">
                <a:latin typeface="Times New Roman" pitchFamily="18" charset="0"/>
                <a:cs typeface="Times New Roman" pitchFamily="18" charset="0"/>
              </a:rPr>
              <a:t>day</a:t>
            </a:r>
            <a:r>
              <a:rPr lang="uz-Cyrl-UZ" dirty="0" smtClean="0">
                <a:latin typeface="Times New Roman" pitchFamily="18" charset="0"/>
                <a:cs typeface="Times New Roman" pitchFamily="18" charset="0"/>
              </a:rPr>
              <a:t> usullari mavjud</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marL="0" indent="0">
              <a:lnSpc>
                <a:spcPct val="150000"/>
              </a:lnSpc>
            </a:pPr>
            <a:r>
              <a:rPr lang="en-US" dirty="0" smtClean="0">
                <a:latin typeface="Times New Roman" pitchFamily="18" charset="0"/>
                <a:cs typeface="Times New Roman" pitchFamily="18" charset="0"/>
              </a:rPr>
              <a:t>3. </a:t>
            </a:r>
            <a:r>
              <a:rPr lang="ru-RU" dirty="0" err="1" smtClean="0">
                <a:solidFill>
                  <a:srgbClr val="000000"/>
                </a:solidFill>
                <a:latin typeface="Times New Roman" pitchFamily="18" charset="0"/>
                <a:cs typeface="Times New Roman" pitchFamily="18" charset="0"/>
              </a:rPr>
              <a:t>Grаfit</a:t>
            </a:r>
            <a:r>
              <a:rPr lang="ru-RU" dirty="0" smtClean="0">
                <a:solidFill>
                  <a:srgbClr val="000000"/>
                </a:solidFill>
                <a:latin typeface="Times New Roman" pitchFamily="18" charset="0"/>
                <a:cs typeface="Times New Roman" pitchFamily="18" charset="0"/>
              </a:rPr>
              <a:t> </a:t>
            </a:r>
            <a:r>
              <a:rPr lang="ru-RU" dirty="0" err="1" smtClean="0">
                <a:solidFill>
                  <a:srgbClr val="000000"/>
                </a:solidFill>
                <a:latin typeface="Times New Roman" pitchFamily="18" charset="0"/>
                <a:cs typeface="Times New Roman" pitchFamily="18" charset="0"/>
              </a:rPr>
              <a:t>kukuni</a:t>
            </a:r>
            <a:r>
              <a:rPr lang="ru-RU" dirty="0" smtClean="0">
                <a:solidFill>
                  <a:srgbClr val="000000"/>
                </a:solidFill>
                <a:latin typeface="Times New Roman" pitchFamily="18" charset="0"/>
                <a:cs typeface="Times New Roman" pitchFamily="18" charset="0"/>
              </a:rPr>
              <a:t> </a:t>
            </a:r>
            <a:r>
              <a:rPr lang="ru-RU" dirty="0" err="1" smtClean="0">
                <a:solidFill>
                  <a:srgbClr val="000000"/>
                </a:solidFill>
                <a:latin typeface="Times New Roman" pitchFamily="18" charset="0"/>
                <a:cs typeface="Times New Roman" pitchFamily="18" charset="0"/>
              </a:rPr>
              <a:t>аntifriktsion</a:t>
            </a:r>
            <a:r>
              <a:rPr lang="ru-RU" dirty="0" smtClean="0">
                <a:solidFill>
                  <a:srgbClr val="000000"/>
                </a:solidFill>
                <a:latin typeface="Times New Roman" pitchFamily="18" charset="0"/>
                <a:cs typeface="Times New Roman" pitchFamily="18" charset="0"/>
              </a:rPr>
              <a:t> </a:t>
            </a:r>
            <a:r>
              <a:rPr lang="ru-RU" dirty="0" err="1" smtClean="0">
                <a:solidFill>
                  <a:srgbClr val="000000"/>
                </a:solidFill>
                <a:latin typeface="Times New Roman" pitchFamily="18" charset="0"/>
                <a:cs typeface="Times New Roman" pitchFamily="18" charset="0"/>
              </a:rPr>
              <a:t>mаteriаllаrgа</a:t>
            </a:r>
            <a:r>
              <a:rPr lang="ru-RU" dirty="0" smtClean="0">
                <a:solidFill>
                  <a:srgbClr val="000000"/>
                </a:solidFill>
                <a:latin typeface="Times New Roman" pitchFamily="18" charset="0"/>
                <a:cs typeface="Times New Roman" pitchFamily="18" charset="0"/>
              </a:rPr>
              <a:t> </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nima</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sababdan</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qo’shiladi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marL="0" indent="0">
              <a:lnSpc>
                <a:spcPct val="150000"/>
              </a:lnSpc>
            </a:pPr>
            <a:r>
              <a:rPr lang="en-US" dirty="0" smtClean="0">
                <a:latin typeface="Times New Roman" pitchFamily="18" charset="0"/>
                <a:cs typeface="Times New Roman" pitchFamily="18" charset="0"/>
              </a:rPr>
              <a:t>4. N</a:t>
            </a:r>
            <a:r>
              <a:rPr lang="ru-RU" dirty="0" err="1" smtClean="0">
                <a:latin typeface="Times New Roman" pitchFamily="18" charset="0"/>
                <a:cs typeface="Times New Roman" pitchFamily="18" charset="0"/>
              </a:rPr>
              <a:t>eft</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koksini</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kukun</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zаrrаchа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o‘lchаmlаri</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kerаkli</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o‘lchаmgа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keltirish</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qurilmalardan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foydalaniladi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marL="0" indent="0">
              <a:lnSpc>
                <a:spcPct val="150000"/>
              </a:lnSpc>
            </a:pPr>
            <a:r>
              <a:rPr lang="en-US" dirty="0" smtClean="0">
                <a:latin typeface="Times New Roman" pitchFamily="18" charset="0"/>
                <a:cs typeface="Times New Roman" pitchFamily="18" charset="0"/>
              </a:rPr>
              <a:t>5. </a:t>
            </a:r>
            <a:r>
              <a:rPr lang="en-US" dirty="0" err="1" smtClean="0">
                <a:latin typeface="Times New Roman" pitchFamily="18" charset="0"/>
                <a:cs typeface="Times New Roman" pitchFamily="18" charset="0"/>
              </a:rPr>
              <a:t>Temir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oksidining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tiklanishi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necha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bosqichda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amalga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oshiriladi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marL="0" indent="0">
              <a:lnSpc>
                <a:spcPct val="150000"/>
              </a:lnSpc>
            </a:pPr>
            <a:r>
              <a:rPr lang="ru-RU"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6</a:t>
            </a:r>
            <a:r>
              <a:rPr lang="en-US"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qaysilar</a:t>
            </a:r>
            <a:r>
              <a:rPr lang="en-US" dirty="0">
                <a:latin typeface="Times New Roman" panose="02020603050405020304" pitchFamily="18" charset="0"/>
                <a:cs typeface="Times New Roman" panose="02020603050405020304" pitchFamily="18" charset="0"/>
              </a:rPr>
              <a:t> </a:t>
            </a: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pPr>
            <a:endParaRPr lang="ru-RU" dirty="0" smtClean="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491319"/>
            <a:ext cx="10972800" cy="5833281"/>
          </a:xfrm>
        </p:spPr>
        <p:txBody>
          <a:bodyPr/>
          <a:lstStyle/>
          <a:p>
            <a:pPr algn="ctr"/>
            <a:r>
              <a:rPr lang="en-US" dirty="0" err="1">
                <a:latin typeface="Times New Roman" panose="02020603050405020304" pitchFamily="18" charset="0"/>
                <a:cs typeface="Times New Roman" panose="02020603050405020304" pitchFamily="18" charset="0"/>
              </a:rPr>
              <a:t>Foydalanilgan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adabiyotlar</a:t>
            </a:r>
            <a:endParaRPr lang="ru-RU" dirty="0">
              <a:latin typeface="Times New Roman" panose="02020603050405020304" pitchFamily="18" charset="0"/>
              <a:cs typeface="Times New Roman" panose="02020603050405020304" pitchFamily="18" charset="0"/>
            </a:endParaRPr>
          </a:p>
          <a:p>
            <a:pPr lvl="0" algn="just"/>
            <a:r>
              <a:rPr lang="en-US" dirty="0" smtClean="0">
                <a:latin typeface="Times New Roman" panose="02020603050405020304" pitchFamily="18" charset="0"/>
                <a:cs typeface="Times New Roman" panose="02020603050405020304" pitchFamily="18" charset="0"/>
              </a:rPr>
              <a:t>1. </a:t>
            </a:r>
            <a:r>
              <a:rPr lang="uz-Cyrl-UZ" dirty="0" smtClean="0">
                <a:latin typeface="Times New Roman" panose="02020603050405020304" pitchFamily="18" charset="0"/>
                <a:cs typeface="Times New Roman" panose="02020603050405020304" pitchFamily="18" charset="0"/>
              </a:rPr>
              <a:t>Nanotexnologiya </a:t>
            </a:r>
            <a:r>
              <a:rPr lang="uz-Cyrl-UZ" dirty="0">
                <a:latin typeface="Times New Roman" panose="02020603050405020304" pitchFamily="18" charset="0"/>
                <a:cs typeface="Times New Roman" panose="02020603050405020304" pitchFamily="18" charset="0"/>
              </a:rPr>
              <a:t>asosi</a:t>
            </a:r>
            <a:r>
              <a:rPr lang="en-US" dirty="0">
                <a:latin typeface="Times New Roman" panose="02020603050405020304" pitchFamily="18" charset="0"/>
                <a:cs typeface="Times New Roman" panose="02020603050405020304" pitchFamily="18" charset="0"/>
              </a:rPr>
              <a:t>da </a:t>
            </a:r>
            <a:r>
              <a:rPr lang="en-US" dirty="0" err="1">
                <a:latin typeface="Times New Roman" panose="02020603050405020304" pitchFamily="18" charset="0"/>
                <a:cs typeface="Times New Roman" panose="02020603050405020304" pitchFamily="18" charset="0"/>
              </a:rPr>
              <a:t>olingan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o’quv-uslubiy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2020.-24b</a:t>
            </a:r>
            <a:endParaRPr lang="ru-RU" dirty="0">
              <a:latin typeface="Times New Roman" panose="02020603050405020304" pitchFamily="18" charset="0"/>
              <a:cs typeface="Times New Roman" panose="02020603050405020304" pitchFamily="18" charset="0"/>
            </a:endParaRPr>
          </a:p>
          <a:p>
            <a:pPr lvl="0" algn="just"/>
            <a:r>
              <a:rPr lang="en-US" dirty="0" smtClean="0">
                <a:latin typeface="Times New Roman" panose="02020603050405020304" pitchFamily="18" charset="0"/>
                <a:cs typeface="Times New Roman" panose="02020603050405020304" pitchFamily="18" charset="0"/>
              </a:rPr>
              <a:t>2. </a:t>
            </a:r>
            <a:r>
              <a:rPr lang="en-US" dirty="0" err="1" smtClean="0">
                <a:latin typeface="Times New Roman" panose="02020603050405020304" pitchFamily="18" charset="0"/>
                <a:cs typeface="Times New Roman" panose="02020603050405020304" pitchFamily="18" charset="0"/>
              </a:rPr>
              <a:t>Kiparisov</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 S., </a:t>
            </a:r>
            <a:r>
              <a:rPr lang="en-US" dirty="0" err="1">
                <a:latin typeface="Times New Roman" panose="02020603050405020304" pitchFamily="18" charset="0"/>
                <a:cs typeface="Times New Roman" panose="02020603050405020304" pitchFamily="18" charset="0"/>
              </a:rPr>
              <a:t>Libenson</a:t>
            </a:r>
            <a:r>
              <a:rPr lang="en-US" dirty="0">
                <a:latin typeface="Times New Roman" panose="02020603050405020304" pitchFamily="18" charset="0"/>
                <a:cs typeface="Times New Roman" panose="02020603050405020304" pitchFamily="18" charset="0"/>
              </a:rPr>
              <a:t> G. A. </a:t>
            </a:r>
            <a:r>
              <a:rPr lang="en-US" dirty="0" err="1">
                <a:latin typeface="Times New Roman" panose="02020603050405020304" pitchFamily="18" charset="0"/>
                <a:cs typeface="Times New Roman" panose="02020603050405020304" pitchFamily="18" charset="0"/>
              </a:rPr>
              <a:t>Poroshkovaya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Uchebnik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dlya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texnikumov</a:t>
            </a:r>
            <a:r>
              <a:rPr lang="en-US" dirty="0">
                <a:latin typeface="Times New Roman" panose="02020603050405020304" pitchFamily="18" charset="0"/>
                <a:cs typeface="Times New Roman" panose="02020603050405020304" pitchFamily="18" charset="0"/>
              </a:rPr>
              <a:t>—3-e </a:t>
            </a:r>
            <a:r>
              <a:rPr lang="en-US" dirty="0" err="1">
                <a:latin typeface="Times New Roman" panose="02020603050405020304" pitchFamily="18" charset="0"/>
                <a:cs typeface="Times New Roman" panose="02020603050405020304" pitchFamily="18" charset="0"/>
              </a:rPr>
              <a:t>izd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pererab</a:t>
            </a:r>
            <a:r>
              <a:rPr lang="en-US" dirty="0">
                <a:latin typeface="Times New Roman" panose="02020603050405020304" pitchFamily="18" charset="0"/>
                <a:cs typeface="Times New Roman" panose="02020603050405020304" pitchFamily="18" charset="0"/>
              </a:rPr>
              <a:t>.— M.: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 1991-60-96.,101</a:t>
            </a:r>
            <a:r>
              <a:rPr lang="ru-RU" dirty="0">
                <a:latin typeface="Times New Roman" panose="02020603050405020304" pitchFamily="18" charset="0"/>
                <a:cs typeface="Times New Roman" panose="02020603050405020304" pitchFamily="18" charset="0"/>
              </a:rPr>
              <a:t>с</a:t>
            </a:r>
            <a:r>
              <a:rPr lang="en-US" dirty="0">
                <a:latin typeface="Times New Roman" panose="02020603050405020304" pitchFamily="18" charset="0"/>
                <a:cs typeface="Times New Roman" panose="02020603050405020304" pitchFamily="18" charset="0"/>
              </a:rPr>
              <a:t>cc</a:t>
            </a:r>
            <a:endParaRPr lang="ru-RU" dirty="0">
              <a:latin typeface="Times New Roman" panose="02020603050405020304" pitchFamily="18" charset="0"/>
              <a:cs typeface="Times New Roman" panose="02020603050405020304" pitchFamily="18" charset="0"/>
            </a:endParaRPr>
          </a:p>
          <a:p>
            <a:pPr lvl="0" algn="just"/>
            <a:r>
              <a:rPr lang="en-US" dirty="0" smtClean="0">
                <a:latin typeface="Times New Roman" panose="02020603050405020304" pitchFamily="18" charset="0"/>
                <a:cs typeface="Times New Roman" panose="02020603050405020304" pitchFamily="18" charset="0"/>
              </a:rPr>
              <a:t>3. E</a:t>
            </a:r>
            <a:r>
              <a:rPr lang="en-US" dirty="0">
                <a:latin typeface="Times New Roman" panose="02020603050405020304" pitchFamily="18" charset="0"/>
                <a:cs typeface="Times New Roman" panose="02020603050405020304" pitchFamily="18" charset="0"/>
              </a:rPr>
              <a:t>. O. </a:t>
            </a:r>
            <a:r>
              <a:rPr lang="en-US" dirty="0" err="1">
                <a:latin typeface="Times New Roman" panose="02020603050405020304" pitchFamily="18" charset="0"/>
                <a:cs typeface="Times New Roman" panose="02020603050405020304" pitchFamily="18" charset="0"/>
              </a:rPr>
              <a:t>Umarov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Materialshunoslik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Res‘ublikasi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vazirligi</a:t>
            </a:r>
            <a:r>
              <a:rPr lang="en-US" dirty="0">
                <a:latin typeface="Times New Roman" panose="02020603050405020304" pitchFamily="18" charset="0"/>
                <a:cs typeface="Times New Roman" panose="02020603050405020304" pitchFamily="18" charset="0"/>
              </a:rPr>
              <a:t>. – T.: </a:t>
            </a:r>
            <a:r>
              <a:rPr lang="en-US" dirty="0" err="1">
                <a:latin typeface="Times New Roman" panose="02020603050405020304" pitchFamily="18" charset="0"/>
                <a:cs typeface="Times New Roman" panose="02020603050405020304" pitchFamily="18" charset="0"/>
              </a:rPr>
              <a:t>Cho‘lpon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nomidagi</a:t>
            </a:r>
            <a:r>
              <a:rPr lang="en-US" dirty="0">
                <a:latin typeface="Times New Roman" panose="02020603050405020304" pitchFamily="18" charset="0"/>
                <a:cs typeface="Times New Roman" panose="02020603050405020304" pitchFamily="18" charset="0"/>
              </a:rPr>
              <a:t> NMII, 2014 –323b</a:t>
            </a:r>
            <a:endParaRPr lang="ru-RU" dirty="0">
              <a:latin typeface="Times New Roman" panose="02020603050405020304" pitchFamily="18" charset="0"/>
              <a:cs typeface="Times New Roman" panose="02020603050405020304" pitchFamily="18" charset="0"/>
            </a:endParaRPr>
          </a:p>
          <a:p>
            <a:pPr lvl="0" algn="just"/>
            <a:r>
              <a:rPr lang="en-US" dirty="0" smtClean="0">
                <a:latin typeface="Times New Roman" panose="02020603050405020304" pitchFamily="18" charset="0"/>
                <a:cs typeface="Times New Roman" panose="02020603050405020304" pitchFamily="18" charset="0"/>
              </a:rPr>
              <a:t>4.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o’quv-uslubiy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a:t>
            </a:r>
            <a:endParaRPr lang="ru-RU" dirty="0">
              <a:latin typeface="Times New Roman" panose="02020603050405020304" pitchFamily="18" charset="0"/>
              <a:cs typeface="Times New Roman" panose="02020603050405020304" pitchFamily="18" charset="0"/>
            </a:endParaRPr>
          </a:p>
          <a:p>
            <a:pPr lvl="0" algn="just"/>
            <a:r>
              <a:rPr lang="en-US" dirty="0" smtClean="0">
                <a:latin typeface="Times New Roman" panose="02020603050405020304" pitchFamily="18" charset="0"/>
                <a:cs typeface="Times New Roman" panose="02020603050405020304" pitchFamily="18" charset="0"/>
              </a:rPr>
              <a:t>5. </a:t>
            </a:r>
            <a:r>
              <a:rPr lang="en-US" dirty="0" err="1" smtClean="0">
                <a:latin typeface="Times New Roman" panose="02020603050405020304" pitchFamily="18" charset="0"/>
                <a:cs typeface="Times New Roman" panose="02020603050405020304" pitchFamily="18" charset="0"/>
              </a:rPr>
              <a:t>Yangi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texnologiyasi</a:t>
            </a:r>
            <a:r>
              <a:rPr lang="uz-Cyrl-UZ" dirty="0">
                <a:latin typeface="Times New Roman" panose="02020603050405020304" pitchFamily="18" charset="0"/>
                <a:cs typeface="Times New Roman" panose="02020603050405020304" pitchFamily="18" charset="0"/>
              </a:rPr>
              <a:t>” fanidan o‘quv-uslubiy 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2020 -23b</a:t>
            </a:r>
            <a:endParaRPr lang="ru-RU" dirty="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40222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625" y="2276475"/>
            <a:ext cx="10972800" cy="2390775"/>
          </a:xfrm>
        </p:spPr>
        <p:txBody>
          <a:bodyPr>
            <a:normAutofit fontScale="85000" lnSpcReduction="20000"/>
          </a:bodyPr>
          <a:lstStyle/>
          <a:p>
            <a:pPr marL="0" indent="0" algn="ctr" fontAlgn="auto">
              <a:spcAft>
                <a:spcPts val="0"/>
              </a:spcAft>
              <a:buClr>
                <a:schemeClr val="accent3"/>
              </a:buClr>
              <a:buFont typeface="Wingdings 2"/>
              <a:buNone/>
              <a:defRPr/>
            </a:pPr>
            <a:r>
              <a:rPr lang="en-US" altLang="ru-RU" sz="9300" dirty="0" err="1" smtClean="0">
                <a:solidFill>
                  <a:srgbClr val="FF0000"/>
                </a:solidFill>
                <a:latin typeface="Times New Roman" panose="02020603050405020304" pitchFamily="18" charset="0"/>
                <a:cs typeface="Times New Roman" panose="02020603050405020304" pitchFamily="18" charset="0"/>
              </a:rPr>
              <a:t>E’tiboringiz</a:t>
            </a: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u</a:t>
            </a:r>
            <a:r>
              <a:rPr lang="en-US" altLang="ru-RU" sz="9300" dirty="0" err="1" smtClean="0">
                <a:solidFill>
                  <a:srgbClr val="FF0000"/>
                </a:solidFill>
                <a:latin typeface="Times New Roman" panose="02020603050405020304" pitchFamily="18" charset="0"/>
                <a:cs typeface="Times New Roman" panose="02020603050405020304" pitchFamily="18" charset="0"/>
              </a:rPr>
              <a:t>chun</a:t>
            </a:r>
            <a:endParaRPr lang="en-US" altLang="ru-RU" sz="9300" dirty="0" smtClean="0">
              <a:solidFill>
                <a:srgbClr val="FF0000"/>
              </a:solidFill>
              <a:latin typeface="Times New Roman" panose="02020603050405020304" pitchFamily="18" charset="0"/>
              <a:cs typeface="Times New Roman" panose="02020603050405020304" pitchFamily="18" charset="0"/>
            </a:endParaRPr>
          </a:p>
          <a:p>
            <a:pPr marL="0" indent="0" algn="ctr" fontAlgn="auto">
              <a:spcAft>
                <a:spcPts val="0"/>
              </a:spcAft>
              <a:buClr>
                <a:schemeClr val="accent3"/>
              </a:buClr>
              <a:buFont typeface="Wingdings 2"/>
              <a:buNone/>
              <a:defRPr/>
            </a:pP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r</a:t>
            </a:r>
            <a:r>
              <a:rPr lang="en-US" altLang="ru-RU" sz="9300" dirty="0" err="1" smtClean="0">
                <a:solidFill>
                  <a:srgbClr val="FF0000"/>
                </a:solidFill>
                <a:latin typeface="Times New Roman" panose="02020603050405020304" pitchFamily="18" charset="0"/>
                <a:cs typeface="Times New Roman" panose="02020603050405020304" pitchFamily="18" charset="0"/>
              </a:rPr>
              <a:t>ahmat</a:t>
            </a:r>
            <a:endParaRPr lang="ru-RU" altLang="ru-RU" sz="9300" dirty="0" smtClean="0">
              <a:solidFill>
                <a:srgbClr val="FF0000"/>
              </a:solidFill>
              <a:latin typeface="Times New Roman" panose="02020603050405020304" pitchFamily="18" charset="0"/>
              <a:cs typeface="Times New Roman" panose="02020603050405020304" pitchFamily="18" charset="0"/>
            </a:endParaRPr>
          </a:p>
          <a:p>
            <a:pPr marL="274320" indent="-274320" fontAlgn="auto">
              <a:spcAft>
                <a:spcPts val="0"/>
              </a:spcAft>
              <a:buClr>
                <a:schemeClr val="accent3"/>
              </a:buClr>
              <a:buFont typeface="Wingdings 2"/>
              <a:buChar char=""/>
              <a:defRPr/>
            </a:pPr>
            <a:endParaRPr lang="ru-RU" sz="48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2168</TotalTime>
  <Words>770</Words>
  <Application>Microsoft Office PowerPoint</Application>
  <PresentationFormat>Широкоэкранный</PresentationFormat>
  <Paragraphs>176</Paragraphs>
  <Slides>31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31</vt:i4>
      </vt:variant>
    </vt:vector>
  </HeadingPairs>
  <TitlesOfParts>
    <vt:vector size="37" baseType="lpstr">
      <vt:lpstr>Arial</vt:lpstr>
      <vt:lpstr>Calibri</vt:lpstr>
      <vt:lpstr>Constantia</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Abduvohid</dc:creator>
  <cp:lastModifiedBy>user</cp:lastModifiedBy>
  <cp:revision>244</cp:revision>
  <dcterms:created xsi:type="dcterms:W3CDTF">2019-04-11T11:11:33Z</dcterms:created>
  <dcterms:modified xsi:type="dcterms:W3CDTF">2013-05-28T23:45:08Z</dcterms:modified>
</cp:coreProperties>
</file>