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Lst>
  <p:notesMasterIdLst>
    <p:notesMasterId r:id="rId34"/>
  </p:notesMasterIdLst>
  <p:sldIdLst>
    <p:sldId id="256" r:id="rId2"/>
    <p:sldId id="289" r:id="rId3"/>
    <p:sldId id="308" r:id="rId4"/>
    <p:sldId id="290" r:id="rId5"/>
    <p:sldId id="291" r:id="rId6"/>
    <p:sldId id="309" r:id="rId7"/>
    <p:sldId id="292" r:id="rId8"/>
    <p:sldId id="293" r:id="rId9"/>
    <p:sldId id="294" r:id="rId10"/>
    <p:sldId id="310" r:id="rId11"/>
    <p:sldId id="295" r:id="rId12"/>
    <p:sldId id="296" r:id="rId13"/>
    <p:sldId id="297" r:id="rId14"/>
    <p:sldId id="311" r:id="rId15"/>
    <p:sldId id="298" r:id="rId16"/>
    <p:sldId id="299" r:id="rId17"/>
    <p:sldId id="300" r:id="rId18"/>
    <p:sldId id="312" r:id="rId19"/>
    <p:sldId id="301" r:id="rId20"/>
    <p:sldId id="302" r:id="rId21"/>
    <p:sldId id="303" r:id="rId22"/>
    <p:sldId id="304" r:id="rId23"/>
    <p:sldId id="313" r:id="rId24"/>
    <p:sldId id="305" r:id="rId25"/>
    <p:sldId id="306" r:id="rId26"/>
    <p:sldId id="314" r:id="rId27"/>
    <p:sldId id="315" r:id="rId28"/>
    <p:sldId id="316" r:id="rId29"/>
    <p:sldId id="317" r:id="rId30"/>
    <p:sldId id="307" r:id="rId31"/>
    <p:sldId id="318" r:id="rId32"/>
    <p:sldId id="288"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86364" autoAdjust="0"/>
  </p:normalViewPr>
  <p:slideViewPr>
    <p:cSldViewPr snapToGrid="0">
      <p:cViewPr varScale="1">
        <p:scale>
          <a:sx n="70" d="100"/>
          <a:sy n="70" d="100"/>
        </p:scale>
        <p:origin x="618" y="9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07F711-D5C8-4CDC-B022-332D7554E32A}" type="datetimeFigureOut">
              <a:rPr lang="ru-RU" smtClean="0"/>
              <a:t>29.05.2013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03A03A-8BF0-4DC4-A45C-6C9E1223746F}" type="slidenum">
              <a:rPr lang="ru-RU" smtClean="0"/>
              <a:t>‹#›</a:t>
            </a:fld>
            <a:endParaRPr lang="ru-RU"/>
          </a:p>
        </p:txBody>
      </p:sp>
    </p:spTree>
    <p:extLst>
      <p:ext uri="{BB962C8B-B14F-4D97-AF65-F5344CB8AC3E}">
        <p14:creationId xmlns:p14="http://schemas.microsoft.com/office/powerpoint/2010/main" val="7572422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703A03A-8BF0-4DC4-A45C-6C9E1223746F}" type="slidenum">
              <a:rPr lang="ru-RU" smtClean="0"/>
              <a:t>1</a:t>
            </a:fld>
            <a:endParaRPr lang="ru-RU"/>
          </a:p>
        </p:txBody>
      </p:sp>
    </p:spTree>
    <p:extLst>
      <p:ext uri="{BB962C8B-B14F-4D97-AF65-F5344CB8AC3E}">
        <p14:creationId xmlns:p14="http://schemas.microsoft.com/office/powerpoint/2010/main" val="928475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19" name="Нижний колонтитул 18"/>
          <p:cNvSpPr>
            <a:spLocks noGrp="1"/>
          </p:cNvSpPr>
          <p:nvPr>
            <p:ph type="ftr" sz="quarter" idx="11"/>
          </p:nvPr>
        </p:nvSpPr>
        <p:spPr/>
        <p:txBody>
          <a:bodyPr/>
          <a:lstStyle/>
          <a:p>
            <a:endParaRPr lang="en-US" dirty="0"/>
          </a:p>
        </p:txBody>
      </p:sp>
      <p:sp>
        <p:nvSpPr>
          <p:cNvPr id="27" name="Номер слайда 2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a:xfrm>
            <a:off x="10769600" y="6356351"/>
            <a:ext cx="812800" cy="365125"/>
          </a:xfrm>
        </p:spPr>
        <p:txBody>
          <a:bodyPr/>
          <a:lstStyle/>
          <a:p>
            <a:fld id="{D57F1E4F-1CFF-5643-939E-217C01CDF565}" type="slidenum">
              <a:rPr lang="en-US" smtClean="0"/>
              <a:pPr/>
              <a:t>‹#›</a:t>
            </a:fld>
            <a:endParaRPr lang="en-US" dirty="0"/>
          </a:p>
        </p:txBody>
      </p:sp>
      <p:sp>
        <p:nvSpPr>
          <p:cNvPr id="3" name="Рисунок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914402"/>
            <a:ext cx="27432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914402"/>
            <a:ext cx="80264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61BEF0D-F0BB-DE4B-95CE-6DB70DBA9567}" type="datetimeFigureOut">
              <a:rPr lang="en-US" smtClean="0"/>
              <a:pPr/>
              <a:t>5/29/2013</a:t>
            </a:fld>
            <a:endParaRPr lang="en-US" dirty="0"/>
          </a:p>
        </p:txBody>
      </p:sp>
      <p:sp>
        <p:nvSpPr>
          <p:cNvPr id="22" name="Нижний колонтитул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Номер слайда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57F1E4F-1CFF-5643-939E-217C01CDF565}" type="slidenum">
              <a:rPr lang="en-US" smtClean="0"/>
              <a:pPr/>
              <a:t>‹#›</a:t>
            </a:fld>
            <a:endParaRPr lang="en-US" dirty="0"/>
          </a:p>
        </p:txBody>
      </p:sp>
      <p:grpSp>
        <p:nvGrpSpPr>
          <p:cNvPr id="2" name="Группа 1"/>
          <p:cNvGrpSpPr/>
          <p:nvPr/>
        </p:nvGrpSpPr>
        <p:grpSpPr>
          <a:xfrm>
            <a:off x="-25356" y="202408"/>
            <a:ext cx="12240731"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808522" y="508294"/>
            <a:ext cx="10616666" cy="6075885"/>
          </a:xfrm>
        </p:spPr>
        <p:txBody>
          <a:bodyPr>
            <a:normAutofit fontScale="92500" lnSpcReduction="10000"/>
          </a:bodyPr>
          <a:lstStyle/>
          <a:p>
            <a:pPr algn="ctr"/>
            <a:r>
              <a:rPr lang="en-US" sz="2800" b="1" i="1" dirty="0">
                <a:latin typeface="Times New Roman" pitchFamily="18" charset="0"/>
                <a:cs typeface="Times New Roman" pitchFamily="18" charset="0"/>
              </a:rPr>
              <a:t>Lecture №</a:t>
            </a:r>
            <a:r>
              <a:rPr lang="en-US" sz="2800" b="1" i="1" dirty="0" smtClean="0">
                <a:latin typeface="Times New Roman" pitchFamily="18" charset="0"/>
                <a:cs typeface="Times New Roman" pitchFamily="18" charset="0"/>
              </a:rPr>
              <a:t>5. </a:t>
            </a:r>
            <a:r>
              <a:rPr lang="uz-Cyrl-UZ" sz="2800" b="1" dirty="0" smtClean="0">
                <a:latin typeface="Times New Roman" pitchFamily="18" charset="0"/>
                <a:cs typeface="Times New Roman" pitchFamily="18" charset="0"/>
              </a:rPr>
              <a:t>Powder </a:t>
            </a:r>
            <a:r>
              <a:rPr lang="uz-Cyrl-UZ" sz="2800" b="1" dirty="0">
                <a:latin typeface="Times New Roman" pitchFamily="18" charset="0"/>
                <a:cs typeface="Times New Roman" pitchFamily="18" charset="0"/>
              </a:rPr>
              <a:t>production in ball </a:t>
            </a:r>
            <a:r>
              <a:rPr lang="uz-Cyrl-UZ" sz="2800" b="1" dirty="0" smtClean="0">
                <a:latin typeface="Times New Roman" pitchFamily="18" charset="0"/>
                <a:cs typeface="Times New Roman" pitchFamily="18" charset="0"/>
              </a:rPr>
              <a:t>mills</a:t>
            </a:r>
            <a:endParaRPr lang="en-US" sz="2800" b="1" dirty="0" smtClean="0">
              <a:latin typeface="Times New Roman" panose="02020603050405020304" pitchFamily="18" charset="0"/>
              <a:cs typeface="Times New Roman" panose="02020603050405020304" pitchFamily="18" charset="0"/>
            </a:endParaRPr>
          </a:p>
          <a:p>
            <a:pPr algn="ctr">
              <a:lnSpc>
                <a:spcPct val="150000"/>
              </a:lnSpc>
            </a:pPr>
            <a:r>
              <a:rPr lang="en-US" b="1" dirty="0" smtClean="0">
                <a:latin typeface="Times New Roman" panose="02020603050405020304" pitchFamily="18" charset="0"/>
                <a:cs typeface="Times New Roman" panose="02020603050405020304" pitchFamily="18" charset="0"/>
              </a:rPr>
              <a:t>MAVZU</a:t>
            </a:r>
            <a:r>
              <a:rPr lang="en-US" b="1" dirty="0">
                <a:latin typeface="Times New Roman" panose="02020603050405020304" pitchFamily="18" charset="0"/>
                <a:cs typeface="Times New Roman" panose="02020603050405020304" pitchFamily="18" charset="0"/>
              </a:rPr>
              <a:t>: SHARLI TEGIRMONLARDA KUKUN </a:t>
            </a:r>
            <a:r>
              <a:rPr lang="en-US" b="1" dirty="0" smtClean="0">
                <a:latin typeface="Times New Roman" panose="02020603050405020304" pitchFamily="18" charset="0"/>
                <a:cs typeface="Times New Roman" panose="02020603050405020304" pitchFamily="18" charset="0"/>
              </a:rPr>
              <a:t>ISHLAB</a:t>
            </a:r>
          </a:p>
          <a:p>
            <a:pPr algn="ctr">
              <a:lnSpc>
                <a:spcPct val="150000"/>
              </a:lnSpc>
            </a:pPr>
            <a:r>
              <a:rPr lang="en-US" b="1" dirty="0" smtClean="0">
                <a:latin typeface="Times New Roman" panose="02020603050405020304" pitchFamily="18" charset="0"/>
                <a:cs typeface="Times New Roman" panose="02020603050405020304" pitchFamily="18" charset="0"/>
              </a:rPr>
              <a:t> CHIQARISH</a:t>
            </a:r>
          </a:p>
          <a:p>
            <a:pPr algn="ctr">
              <a:lnSpc>
                <a:spcPct val="150000"/>
              </a:lnSpc>
            </a:pPr>
            <a:r>
              <a:rPr lang="en-US" b="1" dirty="0" smtClean="0">
                <a:latin typeface="Times New Roman" panose="02020603050405020304" pitchFamily="18" charset="0"/>
                <a:cs typeface="Times New Roman" panose="02020603050405020304" pitchFamily="18" charset="0"/>
              </a:rPr>
              <a:t>REJA:</a:t>
            </a:r>
          </a:p>
          <a:p>
            <a:pPr algn="just">
              <a:lnSpc>
                <a:spcPct val="150000"/>
              </a:lnSpc>
            </a:pPr>
            <a:r>
              <a:rPr lang="ru-RU" b="1" dirty="0" smtClean="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5.1</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Sharli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tegirmoning</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umumiy</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tuzilishi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ishlash</a:t>
            </a:r>
            <a:r>
              <a:rPr lang="en-US" b="1" dirty="0">
                <a:solidFill>
                  <a:srgbClr val="C00000"/>
                </a:solidFill>
                <a:latin typeface="Times New Roman" panose="02020603050405020304" pitchFamily="18" charset="0"/>
                <a:cs typeface="Times New Roman" panose="02020603050405020304" pitchFamily="18" charset="0"/>
              </a:rPr>
              <a:t> </a:t>
            </a:r>
            <a:r>
              <a:rPr lang="en-US" b="1" dirty="0" err="1" smtClean="0">
                <a:solidFill>
                  <a:srgbClr val="C00000"/>
                </a:solidFill>
                <a:latin typeface="Times New Roman" panose="02020603050405020304" pitchFamily="18" charset="0"/>
                <a:cs typeface="Times New Roman" panose="02020603050405020304" pitchFamily="18" charset="0"/>
              </a:rPr>
              <a:t>prinsipi</a:t>
            </a:r>
            <a:endParaRPr lang="ru-RU" dirty="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ru-RU" b="1" dirty="0" smtClean="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5.2</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Tegirmon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bababanida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sharning</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ishlash</a:t>
            </a:r>
            <a:r>
              <a:rPr lang="en-US" b="1" dirty="0">
                <a:solidFill>
                  <a:srgbClr val="C00000"/>
                </a:solidFill>
                <a:latin typeface="Times New Roman" panose="02020603050405020304" pitchFamily="18" charset="0"/>
                <a:cs typeface="Times New Roman" panose="02020603050405020304" pitchFamily="18" charset="0"/>
              </a:rPr>
              <a:t> </a:t>
            </a:r>
            <a:r>
              <a:rPr lang="en-US" b="1" dirty="0" err="1" smtClean="0">
                <a:solidFill>
                  <a:srgbClr val="C00000"/>
                </a:solidFill>
                <a:latin typeface="Times New Roman" panose="02020603050405020304" pitchFamily="18" charset="0"/>
                <a:cs typeface="Times New Roman" panose="02020603050405020304" pitchFamily="18" charset="0"/>
              </a:rPr>
              <a:t>muvozanati</a:t>
            </a:r>
            <a:endParaRPr lang="ru-RU" dirty="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ru-RU" b="1" dirty="0" smtClean="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5.3 </a:t>
            </a:r>
            <a:r>
              <a:rPr lang="en-US" b="1" dirty="0" err="1">
                <a:solidFill>
                  <a:srgbClr val="C00000"/>
                </a:solidFill>
                <a:latin typeface="Times New Roman" panose="02020603050405020304" pitchFamily="18" charset="0"/>
                <a:cs typeface="Times New Roman" panose="02020603050405020304" pitchFamily="18" charset="0"/>
              </a:rPr>
              <a:t>Attritorli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va</a:t>
            </a:r>
            <a:r>
              <a:rPr lang="en-US" b="1" dirty="0">
                <a:solidFill>
                  <a:srgbClr val="C00000"/>
                </a:solidFill>
                <a:latin typeface="Times New Roman" panose="02020603050405020304" pitchFamily="18" charset="0"/>
                <a:cs typeface="Times New Roman" panose="02020603050405020304" pitchFamily="18" charset="0"/>
              </a:rPr>
              <a:t> </a:t>
            </a:r>
            <a:r>
              <a:rPr lang="uz-Cyrl-UZ" b="1" dirty="0">
                <a:solidFill>
                  <a:srgbClr val="C00000"/>
                </a:solidFill>
                <a:latin typeface="Times New Roman" panose="02020603050405020304" pitchFamily="18" charset="0"/>
                <a:cs typeface="Times New Roman" panose="02020603050405020304" pitchFamily="18" charset="0"/>
              </a:rPr>
              <a:t>girdob (viхr) tegirmonlarda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kukunlar</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olish</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texnologiyasi</a:t>
            </a:r>
            <a:endParaRPr lang="ru-RU" dirty="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ru-RU" b="1" dirty="0" smtClean="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5.4</a:t>
            </a:r>
            <a:r>
              <a:rPr lang="en-US" dirty="0" smtClean="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Sharli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tegirmonlarda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olingan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kukunlarni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smtClean="0">
                <a:solidFill>
                  <a:srgbClr val="C00000"/>
                </a:solidFill>
                <a:latin typeface="Times New Roman" panose="02020603050405020304" pitchFamily="18" charset="0"/>
                <a:cs typeface="Times New Roman" panose="02020603050405020304" pitchFamily="18" charset="0"/>
              </a:rPr>
              <a:t>tozalash</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     </a:t>
            </a:r>
            <a:r>
              <a:rPr lang="ru-RU" b="1" dirty="0" smtClean="0">
                <a:solidFill>
                  <a:srgbClr val="C00000"/>
                </a:solidFill>
                <a:latin typeface="Times New Roman" panose="02020603050405020304" pitchFamily="18" charset="0"/>
                <a:cs typeface="Times New Roman" panose="02020603050405020304" pitchFamily="18" charset="0"/>
              </a:rPr>
              <a:t>   </a:t>
            </a:r>
            <a:r>
              <a:rPr lang="en-US" b="1" dirty="0" err="1" smtClean="0">
                <a:solidFill>
                  <a:srgbClr val="C00000"/>
                </a:solidFill>
                <a:latin typeface="Times New Roman" panose="02020603050405020304" pitchFamily="18" charset="0"/>
                <a:cs typeface="Times New Roman" panose="02020603050405020304" pitchFamily="18" charset="0"/>
              </a:rPr>
              <a:t>Flotatsiya</a:t>
            </a:r>
            <a:r>
              <a:rPr lang="en-US" b="1" dirty="0" smtClean="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jarayoni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a:t>
            </a:r>
            <a:r>
              <a:rPr lang="en-US" b="1" dirty="0" err="1" smtClean="0">
                <a:solidFill>
                  <a:srgbClr val="C00000"/>
                </a:solidFill>
                <a:latin typeface="Times New Roman" panose="02020603050405020304" pitchFamily="18" charset="0"/>
                <a:cs typeface="Times New Roman" panose="02020603050405020304" pitchFamily="18" charset="0"/>
              </a:rPr>
              <a:t>kalina</a:t>
            </a:r>
            <a:r>
              <a:rPr lang="en-US" b="1" dirty="0" smtClean="0">
                <a:solidFill>
                  <a:srgbClr val="C00000"/>
                </a:solidFill>
                <a:latin typeface="Times New Roman" panose="02020603050405020304" pitchFamily="18" charset="0"/>
                <a:cs typeface="Times New Roman" panose="02020603050405020304" pitchFamily="18" charset="0"/>
              </a:rPr>
              <a:t> </a:t>
            </a:r>
            <a:r>
              <a:rPr lang="en-US" b="1" dirty="0" err="1" smtClean="0">
                <a:solidFill>
                  <a:srgbClr val="C00000"/>
                </a:solidFill>
                <a:latin typeface="Times New Roman" panose="02020603050405020304" pitchFamily="18" charset="0"/>
                <a:cs typeface="Times New Roman" panose="02020603050405020304" pitchFamily="18" charset="0"/>
              </a:rPr>
              <a:t>misolida</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en-US" b="1" dirty="0" smtClean="0">
                <a:solidFill>
                  <a:srgbClr val="C00000"/>
                </a:solidFill>
                <a:latin typeface="Times New Roman" panose="02020603050405020304" pitchFamily="18" charset="0"/>
                <a:cs typeface="Times New Roman" panose="02020603050405020304" pitchFamily="18" charset="0"/>
              </a:rPr>
              <a:t>   5.5 </a:t>
            </a:r>
            <a:r>
              <a:rPr lang="en-US" b="1" dirty="0" err="1">
                <a:solidFill>
                  <a:srgbClr val="C00000"/>
                </a:solidFill>
                <a:latin typeface="Times New Roman" panose="02020603050405020304" pitchFamily="18" charset="0"/>
                <a:cs typeface="Times New Roman" panose="02020603050405020304" pitchFamily="18" charset="0"/>
              </a:rPr>
              <a:t>Pishirilgan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g'ovakli</a:t>
            </a:r>
            <a:r>
              <a:rPr lang="ru-RU"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filtrli</a:t>
            </a:r>
            <a:r>
              <a:rPr lang="ru-RU" b="1" dirty="0">
                <a:solidFill>
                  <a:srgbClr val="C00000"/>
                </a:solidFill>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 material </a:t>
            </a:r>
            <a:r>
              <a:rPr lang="en-US" b="1" dirty="0" err="1" smtClean="0">
                <a:solidFill>
                  <a:srgbClr val="C00000"/>
                </a:solidFill>
                <a:latin typeface="Times New Roman" panose="02020603050405020304" pitchFamily="18" charset="0"/>
                <a:cs typeface="Times New Roman" panose="02020603050405020304" pitchFamily="18" charset="0"/>
              </a:rPr>
              <a:t>tayyorlash</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414914" y="1671806"/>
            <a:ext cx="9403882" cy="1015663"/>
          </a:xfrm>
          <a:prstGeom prst="rect">
            <a:avLst/>
          </a:prstGeom>
        </p:spPr>
        <p:txBody>
          <a:bodyPr wrap="square">
            <a:spAutoFit/>
          </a:bodyPr>
          <a:lstStyle/>
          <a:p>
            <a:pPr algn="ctr"/>
            <a:endParaRPr lang="en-US" altLang="ru-RU" sz="3000" dirty="0" smtClean="0">
              <a:latin typeface="Times New Roman" panose="02020603050405020304" pitchFamily="18" charset="0"/>
              <a:cs typeface="Times New Roman" panose="02020603050405020304" pitchFamily="18" charset="0"/>
            </a:endParaRPr>
          </a:p>
          <a:p>
            <a:pPr algn="ctr"/>
            <a:endParaRPr lang="en-US" alt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9417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6895" y="122830"/>
            <a:ext cx="10972800" cy="6578221"/>
          </a:xfrm>
        </p:spPr>
        <p:txBody>
          <a:bodyPr>
            <a:noAutofit/>
          </a:bodyPr>
          <a:lstStyle/>
          <a:p>
            <a:pPr algn="just">
              <a:lnSpc>
                <a:spcPct val="150000"/>
              </a:lnSpc>
            </a:pPr>
            <a:r>
              <a:rPr lang="en-US" b="1" i="1" dirty="0" err="1">
                <a:latin typeface="Times New Roman" panose="02020603050405020304" pitchFamily="18" charset="0"/>
                <a:cs typeface="Times New Roman" panose="02020603050405020304" pitchFamily="18" charset="0"/>
              </a:rPr>
              <a:t>Tayanch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so’zlar</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iboralar</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Sharli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tegirmon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baraban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muvozanat</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inersiya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kuchi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erkin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qulash</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majburiy</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aylanish</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uzlikli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va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uzliksiz</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to’xtamasdan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ishlash</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maydalash</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unumdorligi</a:t>
            </a:r>
            <a:r>
              <a:rPr lang="en-US" i="1"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attritor</a:t>
            </a:r>
            <a:r>
              <a:rPr lang="en-US" i="1" dirty="0">
                <a:latin typeface="Times New Roman" panose="02020603050405020304" pitchFamily="18" charset="0"/>
                <a:cs typeface="Times New Roman" panose="02020603050405020304" pitchFamily="18" charset="0"/>
              </a:rPr>
              <a:t>,</a:t>
            </a:r>
            <a:r>
              <a:rPr lang="uz-Cyrl-UZ" i="1" dirty="0">
                <a:latin typeface="Times New Roman" panose="02020603050405020304" pitchFamily="18" charset="0"/>
                <a:cs typeface="Times New Roman" panose="02020603050405020304" pitchFamily="18" charset="0"/>
              </a:rPr>
              <a:t> girdob (viхr)</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flotatsiya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jarayoni</a:t>
            </a:r>
            <a:r>
              <a:rPr lang="en-US" i="1" dirty="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okalina</a:t>
            </a:r>
            <a:r>
              <a:rPr lang="en-US" i="1" dirty="0" err="1">
                <a:latin typeface="Times New Roman" panose="02020603050405020304" pitchFamily="18" charset="0"/>
                <a:cs typeface="Times New Roman" panose="02020603050405020304" pitchFamily="18" charset="0"/>
              </a:rPr>
              <a:t>,</a:t>
            </a:r>
            <a:r>
              <a:rPr lang="en-US" i="1" dirty="0" err="1" smtClean="0">
                <a:latin typeface="Times New Roman" panose="02020603050405020304" pitchFamily="18" charset="0"/>
                <a:cs typeface="Times New Roman" panose="02020603050405020304" pitchFamily="18" charset="0"/>
              </a:rPr>
              <a:t>filtrlash</a:t>
            </a:r>
            <a:r>
              <a:rPr lang="en-US" i="1" dirty="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sferik</a:t>
            </a:r>
            <a:r>
              <a:rPr lang="en-US" i="1" dirty="0" smtClean="0">
                <a:latin typeface="Times New Roman" panose="02020603050405020304" pitchFamily="18" charset="0"/>
                <a:cs typeface="Times New Roman" panose="02020603050405020304" pitchFamily="18" charset="0"/>
              </a:rPr>
              <a:t>.</a:t>
            </a:r>
            <a:endParaRPr lang="ru-RU" i="1" dirty="0">
              <a:latin typeface="Times New Roman" panose="02020603050405020304" pitchFamily="18" charset="0"/>
              <a:cs typeface="Times New Roman" panose="02020603050405020304" pitchFamily="18" charset="0"/>
            </a:endParaRPr>
          </a:p>
          <a:p>
            <a:pPr algn="ctr">
              <a:lnSpc>
                <a:spcPct val="150000"/>
              </a:lnSpc>
            </a:pPr>
            <a:r>
              <a:rPr lang="en-US" b="1" dirty="0">
                <a:latin typeface="Times New Roman" panose="02020603050405020304" pitchFamily="18" charset="0"/>
                <a:cs typeface="Times New Roman" panose="02020603050405020304" pitchFamily="18" charset="0"/>
              </a:rPr>
              <a:t>5.1  </a:t>
            </a:r>
            <a:r>
              <a:rPr lang="en-US" b="1" dirty="0" err="1">
                <a:latin typeface="Times New Roman" panose="02020603050405020304" pitchFamily="18" charset="0"/>
                <a:cs typeface="Times New Roman" panose="02020603050405020304" pitchFamily="18" charset="0"/>
              </a:rPr>
              <a:t>Sharli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tegirmoning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umumiy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tuzilishi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ishlash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prinsipi</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Sharli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slindirik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idishdan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idishi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pulatdan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toblangan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po’latdan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kotishmadan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yasalgan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idishi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atrofida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idish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devoriga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ishqalanish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ilashib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xarakatining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teppaga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ko’tariladi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2732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73456" y="866632"/>
            <a:ext cx="10727140" cy="5711589"/>
          </a:xfrm>
        </p:spPr>
        <p:txBody>
          <a:bodyPr/>
          <a:lstStyle/>
          <a:p>
            <a:pPr marL="0" indent="0" algn="just">
              <a:lnSpc>
                <a:spcPct val="150000"/>
              </a:lnSpc>
              <a:buNone/>
            </a:pP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natijasida</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xomashyoni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maydalaydi</a:t>
            </a:r>
            <a:r>
              <a:rPr lang="en-US" dirty="0">
                <a:latin typeface="Times New Roman" panose="02020603050405020304" pitchFamily="18" charset="0"/>
                <a:cs typeface="Times New Roman" panose="02020603050405020304" pitchFamily="18" charset="0"/>
              </a:rPr>
              <a:t>.</a:t>
            </a:r>
            <a:r>
              <a:rPr lang="en-US" dirty="0"/>
              <a:t> </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err="1" smtClean="0">
                <a:latin typeface="Times New Roman" panose="02020603050405020304" pitchFamily="18" charset="0"/>
                <a:cs typeface="Times New Roman" panose="02020603050405020304" pitchFamily="18" charset="0"/>
              </a:rPr>
              <a:t>Xomashyo</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keltirilishi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jismlar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jihatdan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kirishmalar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mavjud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err="1">
                <a:latin typeface="Times New Roman" panose="02020603050405020304" pitchFamily="18" charset="0"/>
                <a:cs typeface="Times New Roman" panose="02020603050405020304" pitchFamily="18" charset="0"/>
              </a:rPr>
              <a:t>Ushbu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kuzatilganda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tozalashning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keltiriladi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jismlardan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tozalashning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hisoblanadi</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Sharli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ko’rinishi</a:t>
            </a:r>
            <a:r>
              <a:rPr lang="en-US" dirty="0">
                <a:latin typeface="Times New Roman" panose="02020603050405020304" pitchFamily="18" charset="0"/>
                <a:cs typeface="Times New Roman" panose="02020603050405020304" pitchFamily="18" charset="0"/>
              </a:rPr>
              <a:t> 1-rasmda </a:t>
            </a:r>
            <a:r>
              <a:rPr lang="en-US" dirty="0" err="1">
                <a:latin typeface="Times New Roman" panose="02020603050405020304" pitchFamily="18" charset="0"/>
                <a:cs typeface="Times New Roman" panose="02020603050405020304" pitchFamily="18" charset="0"/>
              </a:rPr>
              <a:t>ko’rsatilgan</a:t>
            </a:r>
            <a:endParaRPr lang="ru-RU" dirty="0"/>
          </a:p>
        </p:txBody>
      </p:sp>
    </p:spTree>
    <p:extLst>
      <p:ext uri="{BB962C8B-B14F-4D97-AF65-F5344CB8AC3E}">
        <p14:creationId xmlns:p14="http://schemas.microsoft.com/office/powerpoint/2010/main" val="3898056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451678" y="887329"/>
            <a:ext cx="4158018" cy="4893647"/>
          </a:xfrm>
          <a:prstGeom prst="rect">
            <a:avLst/>
          </a:prstGeom>
        </p:spPr>
        <p:txBody>
          <a:bodyPr wrap="square">
            <a:spAutoFit/>
          </a:bodyPr>
          <a:lstStyle/>
          <a:p>
            <a:pPr>
              <a:lnSpc>
                <a:spcPct val="150000"/>
              </a:lnSpc>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Sharli</a:t>
            </a:r>
            <a:r>
              <a:rPr lang="ru-RU"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tegirmon</a:t>
            </a:r>
            <a:r>
              <a:rPr lang="ru-RU"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barabani</a:t>
            </a:r>
            <a:r>
              <a:rPr lang="ru-RU"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o'z</a:t>
            </a:r>
            <a:r>
              <a:rPr lang="ru-RU"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o'</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q</a:t>
            </a:r>
            <a:r>
              <a:rPr lang="ru-RU"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atrofida</a:t>
            </a:r>
            <a:r>
              <a:rPr lang="ru-RU"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aylanma</a:t>
            </a:r>
            <a:r>
              <a:rPr lang="ru-RU"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xarakati</a:t>
            </a:r>
            <a:r>
              <a:rPr lang="ru-RU"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natijasida</a:t>
            </a:r>
            <a:r>
              <a:rPr lang="ru-RU"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maydalovchi</a:t>
            </a:r>
            <a:r>
              <a:rPr lang="ru-RU"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sharchalar</a:t>
            </a:r>
            <a:r>
              <a:rPr lang="ru-RU"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tepaga</a:t>
            </a:r>
            <a:r>
              <a:rPr lang="ru-RU"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ko’tariladi</a:t>
            </a:r>
            <a:r>
              <a:rPr lang="ru-RU"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ru-RU"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ko’tarilish</a:t>
            </a:r>
            <a:r>
              <a:rPr lang="ru-RU"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burchagini</a:t>
            </a:r>
            <a:r>
              <a:rPr lang="ru-RU"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xosil</a:t>
            </a:r>
            <a:r>
              <a:rPr lang="ru-RU"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qiladi</a:t>
            </a:r>
            <a:r>
              <a:rPr lang="ru-RU"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US" sz="2600" dirty="0" smtClean="0">
                <a:solidFill>
                  <a:srgbClr val="000000"/>
                </a:solidFill>
                <a:latin typeface="Times New Roman" panose="02020603050405020304" pitchFamily="18" charset="0"/>
                <a:cs typeface="Times New Roman" panose="02020603050405020304" pitchFamily="18" charset="0"/>
              </a:rPr>
              <a:t>1-rasm. </a:t>
            </a:r>
            <a:r>
              <a:rPr lang="en-US" sz="2600" dirty="0" err="1" smtClean="0">
                <a:solidFill>
                  <a:srgbClr val="000000"/>
                </a:solidFill>
                <a:latin typeface="Times New Roman" panose="02020603050405020304" pitchFamily="18" charset="0"/>
                <a:cs typeface="Times New Roman" panose="02020603050405020304" pitchFamily="18" charset="0"/>
              </a:rPr>
              <a:t>Sharli</a:t>
            </a:r>
            <a:r>
              <a:rPr lang="en-US" sz="2600" dirty="0" smtClean="0">
                <a:solidFill>
                  <a:srgbClr val="000000"/>
                </a:solidFill>
                <a:latin typeface="Times New Roman" panose="02020603050405020304" pitchFamily="18" charset="0"/>
                <a:cs typeface="Times New Roman" panose="02020603050405020304" pitchFamily="18" charset="0"/>
              </a:rPr>
              <a:t> </a:t>
            </a:r>
            <a:r>
              <a:rPr lang="en-US" sz="2600" dirty="0" err="1" smtClean="0">
                <a:solidFill>
                  <a:srgbClr val="000000"/>
                </a:solidFill>
                <a:latin typeface="Times New Roman" panose="02020603050405020304" pitchFamily="18" charset="0"/>
                <a:cs typeface="Times New Roman" panose="02020603050405020304" pitchFamily="18" charset="0"/>
              </a:rPr>
              <a:t>tegirmon</a:t>
            </a:r>
            <a:endParaRPr lang="ru-RU" sz="26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218364" y="1091821"/>
            <a:ext cx="6974006" cy="5459104"/>
          </a:xfrm>
          <a:prstGeom prst="rect">
            <a:avLst/>
          </a:prstGeom>
        </p:spPr>
      </p:pic>
    </p:spTree>
    <p:extLst>
      <p:ext uri="{BB962C8B-B14F-4D97-AF65-F5344CB8AC3E}">
        <p14:creationId xmlns:p14="http://schemas.microsoft.com/office/powerpoint/2010/main" val="1883799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3248" y="682389"/>
            <a:ext cx="10972800" cy="5765042"/>
          </a:xfrm>
        </p:spPr>
        <p:txBody>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Ko’tarilish</a:t>
            </a:r>
            <a:r>
              <a:rPr lang="ru-RU" dirty="0">
                <a:latin typeface="Times New Roman" panose="02020603050405020304" pitchFamily="18" charset="0"/>
                <a:cs typeface="Times New Roman" panose="02020603050405020304" pitchFamily="18" charset="0"/>
              </a:rPr>
              <a:t> α </a:t>
            </a:r>
            <a:r>
              <a:rPr lang="ru-RU" dirty="0" err="1">
                <a:latin typeface="Times New Roman" panose="02020603050405020304" pitchFamily="18" charset="0"/>
                <a:cs typeface="Times New Roman" panose="02020603050405020304" pitchFamily="18" charset="0"/>
              </a:rPr>
              <a:t>burchagi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sharchaning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dumalanib</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tushib</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ketish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burchagidan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oshmaydi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bunda</a:t>
            </a:r>
            <a:r>
              <a:rPr lang="ru-RU" dirty="0">
                <a:latin typeface="Times New Roman" panose="02020603050405020304" pitchFamily="18" charset="0"/>
                <a:cs typeface="Times New Roman" panose="02020603050405020304" pitchFamily="18" charset="0"/>
              </a:rPr>
              <a:t> u </a:t>
            </a:r>
            <a:r>
              <a:rPr lang="ru-RU" dirty="0" err="1">
                <a:latin typeface="Times New Roman" panose="02020603050405020304" pitchFamily="18" charset="0"/>
                <a:cs typeface="Times New Roman" panose="02020603050405020304" pitchFamily="18" charset="0"/>
              </a:rPr>
              <a:t>dumalanib</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pastga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tushib</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ketishi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natijasida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materiallarni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maydalaydi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yoki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sid</a:t>
            </a:r>
            <a:r>
              <a:rPr lang="en-US" dirty="0" err="1">
                <a:latin typeface="Times New Roman" panose="02020603050405020304" pitchFamily="18" charset="0"/>
                <a:cs typeface="Times New Roman" panose="02020603050405020304" pitchFamily="18" charset="0"/>
              </a:rPr>
              <a:t>i</a:t>
            </a:r>
            <a:r>
              <a:rPr lang="ru-RU" dirty="0" err="1">
                <a:latin typeface="Times New Roman" panose="02020603050405020304" pitchFamily="18" charset="0"/>
                <a:cs typeface="Times New Roman" panose="02020603050405020304" pitchFamily="18" charset="0"/>
              </a:rPr>
              <a:t>radi</a:t>
            </a:r>
            <a:r>
              <a:rPr lang="ru-RU"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sidirish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idishning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diametri</a:t>
            </a:r>
            <a:r>
              <a:rPr lang="en-US" dirty="0">
                <a:latin typeface="Times New Roman" panose="02020603050405020304" pitchFamily="18" charset="0"/>
                <a:cs typeface="Times New Roman" panose="02020603050405020304" pitchFamily="18" charset="0"/>
              </a:rPr>
              <a:t> D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uzunligining</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nisbatlaridan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chiqadi</a:t>
            </a:r>
            <a:r>
              <a:rPr lang="en-US" dirty="0">
                <a:latin typeface="Times New Roman" panose="02020603050405020304" pitchFamily="18" charset="0"/>
                <a:cs typeface="Times New Roman" panose="02020603050405020304" pitchFamily="18" charset="0"/>
              </a:rPr>
              <a:t>. Agar D: L &gt; 3…5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ishlaydi</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Agar D: L &lt; 3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sidirishga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goborit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D: L </a:t>
            </a:r>
            <a:r>
              <a:rPr lang="en-US" dirty="0" err="1">
                <a:latin typeface="Times New Roman" panose="02020603050405020304" pitchFamily="18" charset="0"/>
                <a:cs typeface="Times New Roman" panose="02020603050405020304" pitchFamily="18" charset="0"/>
              </a:rPr>
              <a:t>nisbati</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plastik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D: L </a:t>
            </a:r>
            <a:r>
              <a:rPr lang="en-US" dirty="0" err="1">
                <a:latin typeface="Times New Roman" panose="02020603050405020304" pitchFamily="18" charset="0"/>
                <a:cs typeface="Times New Roman" panose="02020603050405020304" pitchFamily="18" charset="0"/>
              </a:rPr>
              <a:t>nisbati</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91537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64191" y="750626"/>
            <a:ext cx="10799928" cy="5655860"/>
          </a:xfrm>
        </p:spPr>
        <p:txBody>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Shuni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takidlash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goborit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chegaralanmaydi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goborit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idishning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maydalanuvchi</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davomiyligi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muxiti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ko’rsatadi</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lnSpc>
                <a:spcPct val="150000"/>
              </a:lnSpc>
              <a:buNone/>
            </a:pPr>
            <a:r>
              <a:rPr lang="en-US" dirty="0">
                <a:latin typeface="Times New Roman" panose="02020603050405020304" pitchFamily="18" charset="0"/>
                <a:cs typeface="Times New Roman" panose="02020603050405020304" pitchFamily="18" charset="0"/>
              </a:rPr>
              <a:t>2-Rasmda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goborid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ko’tarilish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burchagiga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ko’tarilish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baladligiga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taqqoslangan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baraban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konstruksiyasiga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guruxlarga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endParaRPr lang="ru-RU" dirty="0">
              <a:latin typeface="Times New Roman" panose="02020603050405020304" pitchFamily="18" charset="0"/>
              <a:cs typeface="Times New Roman" panose="02020603050405020304" pitchFamily="18" charset="0"/>
            </a:endParaRPr>
          </a:p>
          <a:p>
            <a:pPr marL="0" indent="0">
              <a:lnSpc>
                <a:spcPct val="150000"/>
              </a:lnSpc>
              <a:buNone/>
            </a:pPr>
            <a:endParaRPr lang="ru-RU" dirty="0"/>
          </a:p>
        </p:txBody>
      </p:sp>
    </p:spTree>
    <p:extLst>
      <p:ext uri="{BB962C8B-B14F-4D97-AF65-F5344CB8AC3E}">
        <p14:creationId xmlns:p14="http://schemas.microsoft.com/office/powerpoint/2010/main" val="2441849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450376" y="750866"/>
            <a:ext cx="6059605" cy="3657361"/>
          </a:xfrm>
          <a:prstGeom prst="rect">
            <a:avLst/>
          </a:prstGeom>
        </p:spPr>
      </p:pic>
      <p:sp>
        <p:nvSpPr>
          <p:cNvPr id="2" name="Прямоугольник 1"/>
          <p:cNvSpPr/>
          <p:nvPr/>
        </p:nvSpPr>
        <p:spPr>
          <a:xfrm>
            <a:off x="6509981" y="559557"/>
            <a:ext cx="5145205" cy="4298613"/>
          </a:xfrm>
          <a:prstGeom prst="rect">
            <a:avLst/>
          </a:prstGeom>
        </p:spPr>
        <p:txBody>
          <a:bodyPr wrap="square">
            <a:spAutoFit/>
          </a:bodyPr>
          <a:lstStyle/>
          <a:p>
            <a:pPr algn="ctr">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2-Rasm.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Sharli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tegirmonlarning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goborit</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o’lchamlarining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ko’tarilish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burchagi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balandiligiga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ta‘siri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sz="2600" dirty="0">
                <a:latin typeface="Times New Roman" panose="02020603050405020304" pitchFamily="18" charset="0"/>
                <a:cs typeface="Times New Roman" panose="02020603050405020304" pitchFamily="18" charset="0"/>
              </a:rPr>
              <a:t> </a:t>
            </a:r>
            <a:endParaRPr lang="en-US" sz="2600" dirty="0" smtClean="0">
              <a:latin typeface="Times New Roman" panose="02020603050405020304" pitchFamily="18" charset="0"/>
              <a:cs typeface="Times New Roman" panose="02020603050405020304" pitchFamily="18" charset="0"/>
            </a:endParaRPr>
          </a:p>
          <a:p>
            <a:pPr algn="ctr">
              <a:lnSpc>
                <a:spcPct val="150000"/>
              </a:lnSpc>
              <a:spcAft>
                <a:spcPts val="800"/>
              </a:spcAft>
            </a:pPr>
            <a:r>
              <a:rPr lang="en-US" sz="2600" dirty="0" err="1" smtClean="0">
                <a:latin typeface="Times New Roman" panose="02020603050405020304" pitchFamily="18" charset="0"/>
                <a:cs typeface="Times New Roman" panose="02020603050405020304" pitchFamily="18" charset="0"/>
              </a:rPr>
              <a:t>Sharli</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tegirmonlarning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baraban</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konstruksiyasiga</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bir</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necha</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guruxlarga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bo’linishi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mumkin</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a:p>
            <a:pPr algn="ctr">
              <a:spcAft>
                <a:spcPts val="800"/>
              </a:spcAft>
            </a:pP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1328381" y="4599536"/>
            <a:ext cx="9344167" cy="1820948"/>
          </a:xfrm>
          <a:prstGeom prst="rect">
            <a:avLst/>
          </a:prstGeom>
        </p:spPr>
        <p:txBody>
          <a:bodyPr wrap="square">
            <a:spAutoFit/>
          </a:bodyPr>
          <a:lstStyle/>
          <a:p>
            <a:pPr>
              <a:lnSpc>
                <a:spcPct val="150000"/>
              </a:lnSpc>
            </a:pPr>
            <a:r>
              <a:rPr lang="en-US" sz="2600" dirty="0">
                <a:latin typeface="Times New Roman" panose="02020603050405020304" pitchFamily="18" charset="0"/>
                <a:cs typeface="Times New Roman" panose="02020603050405020304" pitchFamily="18" charset="0"/>
              </a:rPr>
              <a:t>1 – </a:t>
            </a:r>
            <a:r>
              <a:rPr lang="en-US" sz="2600" dirty="0" err="1">
                <a:latin typeface="Times New Roman" panose="02020603050405020304" pitchFamily="18" charset="0"/>
                <a:cs typeface="Times New Roman" panose="02020603050405020304" pitchFamily="18" charset="0"/>
              </a:rPr>
              <a:t>ishlash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davriga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ko’ra</a:t>
            </a:r>
            <a:r>
              <a:rPr lang="en-US" sz="2600" dirty="0">
                <a:latin typeface="Times New Roman" panose="02020603050405020304" pitchFamily="18" charset="0"/>
                <a:cs typeface="Times New Roman" panose="02020603050405020304" pitchFamily="18" charset="0"/>
              </a:rPr>
              <a:t>                     2 – </a:t>
            </a:r>
            <a:r>
              <a:rPr lang="en-US" sz="2600" dirty="0" err="1">
                <a:latin typeface="Times New Roman" panose="02020603050405020304" pitchFamily="18" charset="0"/>
                <a:cs typeface="Times New Roman" panose="02020603050405020304" pitchFamily="18" charset="0"/>
              </a:rPr>
              <a:t>baraban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turiga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ko’ra</a:t>
            </a:r>
            <a:r>
              <a:rPr lang="en-US" sz="2600" dirty="0">
                <a:latin typeface="Times New Roman" panose="02020603050405020304" pitchFamily="18" charset="0"/>
                <a:cs typeface="Times New Roman" panose="02020603050405020304" pitchFamily="18" charset="0"/>
              </a:rPr>
              <a:t> </a:t>
            </a:r>
          </a:p>
          <a:p>
            <a:pPr>
              <a:lnSpc>
                <a:spcPct val="150000"/>
              </a:lnSpc>
            </a:pPr>
            <a:r>
              <a:rPr lang="en-US" sz="2600" dirty="0">
                <a:latin typeface="Times New Roman" panose="02020603050405020304" pitchFamily="18" charset="0"/>
                <a:cs typeface="Times New Roman" panose="02020603050405020304" pitchFamily="18" charset="0"/>
              </a:rPr>
              <a:t>  a) </a:t>
            </a:r>
            <a:r>
              <a:rPr lang="en-US" sz="2600" dirty="0" err="1">
                <a:latin typeface="Times New Roman" panose="02020603050405020304" pitchFamily="18" charset="0"/>
                <a:cs typeface="Times New Roman" panose="02020603050405020304" pitchFamily="18" charset="0"/>
              </a:rPr>
              <a:t>to’xtab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ishlovchi</a:t>
            </a:r>
            <a:r>
              <a:rPr lang="en-US" sz="2600" dirty="0">
                <a:latin typeface="Times New Roman" panose="02020603050405020304" pitchFamily="18" charset="0"/>
                <a:cs typeface="Times New Roman" panose="02020603050405020304" pitchFamily="18" charset="0"/>
              </a:rPr>
              <a:t>;                            a) </a:t>
            </a:r>
            <a:r>
              <a:rPr lang="en-US" sz="2600" dirty="0" err="1">
                <a:latin typeface="Times New Roman" panose="02020603050405020304" pitchFamily="18" charset="0"/>
                <a:cs typeface="Times New Roman" panose="02020603050405020304" pitchFamily="18" charset="0"/>
              </a:rPr>
              <a:t>yakka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kamerali</a:t>
            </a:r>
            <a:r>
              <a:rPr lang="en-US" sz="2600" dirty="0">
                <a:latin typeface="Times New Roman" panose="02020603050405020304" pitchFamily="18" charset="0"/>
                <a:cs typeface="Times New Roman" panose="02020603050405020304" pitchFamily="18" charset="0"/>
              </a:rPr>
              <a:t>; </a:t>
            </a:r>
          </a:p>
          <a:p>
            <a:pPr>
              <a:lnSpc>
                <a:spcPct val="150000"/>
              </a:lnSpc>
            </a:pPr>
            <a:r>
              <a:rPr lang="en-US" sz="2600" dirty="0">
                <a:latin typeface="Times New Roman" panose="02020603050405020304" pitchFamily="18" charset="0"/>
                <a:cs typeface="Times New Roman" panose="02020603050405020304" pitchFamily="18" charset="0"/>
              </a:rPr>
              <a:t>  b) </a:t>
            </a:r>
            <a:r>
              <a:rPr lang="en-US" sz="2600" dirty="0" err="1">
                <a:latin typeface="Times New Roman" panose="02020603050405020304" pitchFamily="18" charset="0"/>
                <a:cs typeface="Times New Roman" panose="02020603050405020304" pitchFamily="18" charset="0"/>
              </a:rPr>
              <a:t>to’xtamasdan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ishlovchi</a:t>
            </a:r>
            <a:r>
              <a:rPr lang="en-US" sz="2600" dirty="0">
                <a:latin typeface="Times New Roman" panose="02020603050405020304" pitchFamily="18" charset="0"/>
                <a:cs typeface="Times New Roman" panose="02020603050405020304" pitchFamily="18" charset="0"/>
              </a:rPr>
              <a:t>.                  b) </a:t>
            </a:r>
            <a:r>
              <a:rPr lang="en-US" sz="2600" dirty="0" err="1">
                <a:latin typeface="Times New Roman" panose="02020603050405020304" pitchFamily="18" charset="0"/>
                <a:cs typeface="Times New Roman" panose="02020603050405020304" pitchFamily="18" charset="0"/>
              </a:rPr>
              <a:t>ko’p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kamerali</a:t>
            </a: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8832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50543" y="423080"/>
            <a:ext cx="10972800" cy="6277971"/>
          </a:xfrm>
        </p:spPr>
        <p:txBody>
          <a:bodyPr>
            <a:normAutofit lnSpcReduction="10000"/>
          </a:bodyPr>
          <a:lstStyle/>
          <a:p>
            <a:r>
              <a:rPr lang="en-US" sz="2800" dirty="0" smtClean="0">
                <a:latin typeface="Times New Roman" panose="02020603050405020304" pitchFamily="18" charset="0"/>
                <a:cs typeface="Times New Roman" panose="02020603050405020304" pitchFamily="18" charset="0"/>
              </a:rPr>
              <a:t>3 </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Maydalavchi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sharlariga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ko’ra</a:t>
            </a:r>
            <a:r>
              <a:rPr lang="en-US" sz="2800" dirty="0" smtClean="0">
                <a:latin typeface="Times New Roman" panose="02020603050405020304" pitchFamily="18" charset="0"/>
                <a:cs typeface="Times New Roman" panose="02020603050405020304" pitchFamily="18" charset="0"/>
              </a:rPr>
              <a:t>: 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turli</a:t>
            </a:r>
            <a:r>
              <a:rPr lang="en-US" sz="2800" dirty="0">
                <a:latin typeface="Times New Roman" panose="02020603050405020304" pitchFamily="18" charset="0"/>
                <a:cs typeface="Times New Roman" panose="02020603050405020304" pitchFamily="18" charset="0"/>
              </a:rPr>
              <a:t>; b) </a:t>
            </a:r>
            <a:r>
              <a:rPr lang="en-US" sz="2800" dirty="0" err="1">
                <a:latin typeface="Times New Roman" panose="02020603050405020304" pitchFamily="18" charset="0"/>
                <a:cs typeface="Times New Roman" panose="02020603050405020304" pitchFamily="18" charset="0"/>
              </a:rPr>
              <a:t>ko’p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turli</a:t>
            </a:r>
            <a:endParaRPr lang="ru-RU" sz="2800" dirty="0">
              <a:latin typeface="Times New Roman" panose="02020603050405020304" pitchFamily="18" charset="0"/>
              <a:cs typeface="Times New Roman" panose="02020603050405020304" pitchFamily="18" charset="0"/>
            </a:endParaRPr>
          </a:p>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smtClean="0">
              <a:latin typeface="Times New Roman" panose="02020603050405020304" pitchFamily="18" charset="0"/>
              <a:cs typeface="Times New Roman" panose="02020603050405020304" pitchFamily="18" charset="0"/>
            </a:endParaRPr>
          </a:p>
          <a:p>
            <a:endParaRPr lang="en-US" dirty="0" smtClean="0"/>
          </a:p>
          <a:p>
            <a:pPr algn="ctr"/>
            <a:r>
              <a:rPr lang="en-US" sz="2800" dirty="0" smtClean="0">
                <a:latin typeface="Times New Roman" panose="02020603050405020304" pitchFamily="18" charset="0"/>
                <a:cs typeface="Times New Roman" panose="02020603050405020304" pitchFamily="18" charset="0"/>
              </a:rPr>
              <a:t>3-Rasm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To’xtamasdan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ishlovchi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sharli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tegirmon</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just">
              <a:lnSpc>
                <a:spcPct val="150000"/>
              </a:lnSpc>
            </a:pPr>
            <a:r>
              <a:rPr lang="en-US" sz="2800" dirty="0">
                <a:latin typeface="Times New Roman" panose="02020603050405020304" pitchFamily="18" charset="0"/>
                <a:cs typeface="Times New Roman" panose="02020603050405020304" pitchFamily="18" charset="0"/>
              </a:rPr>
              <a:t>1 – </a:t>
            </a:r>
            <a:r>
              <a:rPr lang="en-US" sz="2800" dirty="0" err="1">
                <a:latin typeface="Times New Roman" panose="02020603050405020304" pitchFamily="18" charset="0"/>
                <a:cs typeface="Times New Roman" panose="02020603050405020304" pitchFamily="18" charset="0"/>
              </a:rPr>
              <a:t>ko’tarish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tayanchi</a:t>
            </a:r>
            <a:r>
              <a:rPr lang="en-US" sz="2800" dirty="0">
                <a:latin typeface="Times New Roman" panose="02020603050405020304" pitchFamily="18" charset="0"/>
                <a:cs typeface="Times New Roman" panose="02020603050405020304" pitchFamily="18" charset="0"/>
              </a:rPr>
              <a:t>; 2 – </a:t>
            </a:r>
            <a:r>
              <a:rPr lang="en-US" sz="2800" dirty="0" err="1">
                <a:latin typeface="Times New Roman" panose="02020603050405020304" pitchFamily="18" charset="0"/>
                <a:cs typeface="Times New Roman" panose="02020603050405020304" pitchFamily="18" charset="0"/>
              </a:rPr>
              <a:t>xomashyo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joyi</a:t>
            </a:r>
            <a:r>
              <a:rPr lang="en-US" sz="2800" dirty="0">
                <a:latin typeface="Times New Roman" panose="02020603050405020304" pitchFamily="18" charset="0"/>
                <a:cs typeface="Times New Roman" panose="02020603050405020304" pitchFamily="18" charset="0"/>
              </a:rPr>
              <a:t>; 3 – </a:t>
            </a:r>
            <a:r>
              <a:rPr lang="en-US" sz="2800" dirty="0" err="1">
                <a:latin typeface="Times New Roman" panose="02020603050405020304" pitchFamily="18" charset="0"/>
                <a:cs typeface="Times New Roman" panose="02020603050405020304" pitchFamily="18" charset="0"/>
              </a:rPr>
              <a:t>tegirmon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barabani</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algn="just">
              <a:lnSpc>
                <a:spcPct val="150000"/>
              </a:lnSpc>
            </a:pPr>
            <a:r>
              <a:rPr lang="en-US" sz="2800" dirty="0" smtClean="0">
                <a:latin typeface="Times New Roman" panose="02020603050405020304" pitchFamily="18" charset="0"/>
                <a:cs typeface="Times New Roman" panose="02020603050405020304" pitchFamily="18" charset="0"/>
              </a:rPr>
              <a:t>4 </a:t>
            </a:r>
            <a:r>
              <a:rPr lang="en-US" sz="2800" dirty="0">
                <a:latin typeface="Times New Roman" panose="02020603050405020304" pitchFamily="18" charset="0"/>
                <a:cs typeface="Times New Roman" panose="02020603050405020304" pitchFamily="18" charset="0"/>
              </a:rPr>
              <a:t>– (I, II, III) </a:t>
            </a:r>
            <a:r>
              <a:rPr lang="en-US" sz="2800" dirty="0" err="1">
                <a:latin typeface="Times New Roman" panose="02020603050405020304" pitchFamily="18" charset="0"/>
                <a:cs typeface="Times New Roman" panose="02020603050405020304" pitchFamily="18" charset="0"/>
              </a:rPr>
              <a:t>maydalash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kameralari</a:t>
            </a:r>
            <a:r>
              <a:rPr lang="en-US" sz="2800" dirty="0">
                <a:latin typeface="Times New Roman" panose="02020603050405020304" pitchFamily="18" charset="0"/>
                <a:cs typeface="Times New Roman" panose="02020603050405020304" pitchFamily="18" charset="0"/>
              </a:rPr>
              <a:t>; 5, 6 – </a:t>
            </a:r>
            <a:r>
              <a:rPr lang="en-US" sz="2800" dirty="0" err="1">
                <a:latin typeface="Times New Roman" panose="02020603050405020304" pitchFamily="18" charset="0"/>
                <a:cs typeface="Times New Roman" panose="02020603050405020304" pitchFamily="18" charset="0"/>
              </a:rPr>
              <a:t>kameralar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orasidagi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panjara</a:t>
            </a:r>
            <a:r>
              <a:rPr lang="en-US" sz="2800" dirty="0">
                <a:latin typeface="Times New Roman" panose="02020603050405020304" pitchFamily="18" charset="0"/>
                <a:cs typeface="Times New Roman" panose="02020603050405020304" pitchFamily="18" charset="0"/>
              </a:rPr>
              <a:t>; 7 – </a:t>
            </a:r>
            <a:r>
              <a:rPr lang="en-US" sz="2800" dirty="0" err="1">
                <a:latin typeface="Times New Roman" panose="02020603050405020304" pitchFamily="18" charset="0"/>
                <a:cs typeface="Times New Roman" panose="02020603050405020304" pitchFamily="18" charset="0"/>
              </a:rPr>
              <a:t>maydalangan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maxsulotni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8 – </a:t>
            </a:r>
            <a:r>
              <a:rPr lang="en-US" sz="2800" dirty="0" err="1">
                <a:latin typeface="Times New Roman" panose="02020603050405020304" pitchFamily="18" charset="0"/>
                <a:cs typeface="Times New Roman" panose="02020603050405020304" pitchFamily="18" charset="0"/>
              </a:rPr>
              <a:t>turli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maydalovchi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sharlar</a:t>
            </a:r>
            <a:r>
              <a:rPr lang="en-US" sz="2800" dirty="0">
                <a:latin typeface="Times New Roman" panose="02020603050405020304" pitchFamily="18" charset="0"/>
                <a:cs typeface="Times New Roman" panose="02020603050405020304" pitchFamily="18" charset="0"/>
              </a:rPr>
              <a:t>; 9 – </a:t>
            </a:r>
            <a:r>
              <a:rPr lang="en-US" sz="2800" dirty="0" err="1">
                <a:latin typeface="Times New Roman" panose="02020603050405020304" pitchFamily="18" charset="0"/>
                <a:cs typeface="Times New Roman" panose="02020603050405020304" pitchFamily="18" charset="0"/>
              </a:rPr>
              <a:t>barabanni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xarakatga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mexanizmi</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ru-RU" dirty="0">
              <a:latin typeface="Times New Roman" panose="02020603050405020304" pitchFamily="18" charset="0"/>
              <a:cs typeface="Times New Roman" panose="02020603050405020304" pitchFamily="18" charset="0"/>
            </a:endParaRPr>
          </a:p>
        </p:txBody>
      </p:sp>
      <p:pic>
        <p:nvPicPr>
          <p:cNvPr id="12" name="Рисунок 11"/>
          <p:cNvPicPr/>
          <p:nvPr/>
        </p:nvPicPr>
        <p:blipFill>
          <a:blip r:embed="rId2"/>
          <a:stretch>
            <a:fillRect/>
          </a:stretch>
        </p:blipFill>
        <p:spPr>
          <a:xfrm>
            <a:off x="1549020" y="873458"/>
            <a:ext cx="9175845" cy="3235353"/>
          </a:xfrm>
          <a:prstGeom prst="rect">
            <a:avLst/>
          </a:prstGeom>
        </p:spPr>
      </p:pic>
    </p:spTree>
    <p:extLst>
      <p:ext uri="{BB962C8B-B14F-4D97-AF65-F5344CB8AC3E}">
        <p14:creationId xmlns:p14="http://schemas.microsoft.com/office/powerpoint/2010/main" val="330858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23330" y="368490"/>
            <a:ext cx="10836323" cy="6298442"/>
          </a:xfrm>
        </p:spPr>
        <p:txBody>
          <a:bodyPr>
            <a:normAutofit/>
          </a:bodyPr>
          <a:lstStyle/>
          <a:p>
            <a:pPr marL="0" indent="0" algn="ctr">
              <a:lnSpc>
                <a:spcPct val="150000"/>
              </a:lnSpc>
              <a:buNone/>
            </a:pPr>
            <a:r>
              <a:rPr lang="en-US"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5.2 </a:t>
            </a:r>
            <a:r>
              <a:rPr lang="en-US" b="1" dirty="0" err="1">
                <a:latin typeface="Times New Roman" panose="02020603050405020304" pitchFamily="18" charset="0"/>
                <a:cs typeface="Times New Roman" panose="02020603050405020304" pitchFamily="18" charset="0"/>
              </a:rPr>
              <a:t>Tegirmon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bababanida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sharning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ishlash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muvozanati</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Tegirmon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sharchaga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ta’sir</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markazdan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qochma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ko’tarilish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burchagini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ko’paytiradi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sharchani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tepparoqdan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taminlaydi</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aylanish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orttirilsa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qulamasdan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idishi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oshirilmaydi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idishi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aylanishdagi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kritik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tezlik</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ataladi</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err="1">
                <a:latin typeface="Times New Roman" panose="02020603050405020304" pitchFamily="18" charset="0"/>
                <a:cs typeface="Times New Roman" panose="02020603050405020304" pitchFamily="18" charset="0"/>
              </a:rPr>
              <a:t>Tegirmonda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bitta</a:t>
            </a:r>
            <a:r>
              <a:rPr lang="en-US" dirty="0">
                <a:latin typeface="Times New Roman" panose="02020603050405020304" pitchFamily="18" charset="0"/>
                <a:cs typeface="Times New Roman" panose="02020603050405020304" pitchFamily="18" charset="0"/>
              </a:rPr>
              <a:t> R </a:t>
            </a:r>
            <a:r>
              <a:rPr lang="en-US" dirty="0" err="1">
                <a:latin typeface="Times New Roman" panose="02020603050405020304" pitchFamily="18" charset="0"/>
                <a:cs typeface="Times New Roman" panose="02020603050405020304" pitchFamily="18" charset="0"/>
              </a:rPr>
              <a:t>massaga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chiqamiz</a:t>
            </a:r>
            <a:r>
              <a:rPr lang="en-US"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dirty="0" err="1">
                <a:latin typeface="Times New Roman" panose="02020603050405020304" pitchFamily="18" charset="0"/>
                <a:cs typeface="Times New Roman" panose="02020603050405020304" pitchFamily="18" charset="0"/>
              </a:rPr>
              <a:t>Sharcha</a:t>
            </a:r>
            <a:r>
              <a:rPr lang="en-US" dirty="0">
                <a:latin typeface="Times New Roman" panose="02020603050405020304" pitchFamily="18" charset="0"/>
                <a:cs typeface="Times New Roman" panose="02020603050405020304" pitchFamily="18" charset="0"/>
              </a:rPr>
              <a:t> m </a:t>
            </a:r>
            <a:r>
              <a:rPr lang="en-US" dirty="0" err="1">
                <a:latin typeface="Times New Roman" panose="02020603050405020304" pitchFamily="18" charset="0"/>
                <a:cs typeface="Times New Roman" panose="02020603050405020304" pitchFamily="18" charset="0"/>
              </a:rPr>
              <a:t>nuqdada</a:t>
            </a:r>
            <a:r>
              <a:rPr lang="en-US" dirty="0">
                <a:latin typeface="Times New Roman" panose="02020603050405020304" pitchFamily="18" charset="0"/>
                <a:cs typeface="Times New Roman" panose="02020603050405020304" pitchFamily="18" charset="0"/>
              </a:rPr>
              <a:t> V, m/s </a:t>
            </a:r>
            <a:r>
              <a:rPr lang="en-US" dirty="0" err="1">
                <a:latin typeface="Times New Roman" panose="02020603050405020304" pitchFamily="18" charset="0"/>
                <a:cs typeface="Times New Roman" panose="02020603050405020304" pitchFamily="18" charset="0"/>
              </a:rPr>
              <a:t>tezlik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aylanyapti</a:t>
            </a:r>
            <a:r>
              <a:rPr lang="en-US" dirty="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marL="0" indent="0">
              <a:lnSpc>
                <a:spcPct val="150000"/>
              </a:lnSpc>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0120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354842"/>
            <a:ext cx="10972800" cy="5969758"/>
          </a:xfrm>
        </p:spPr>
        <p:txBody>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Bunda</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u </a:t>
            </a:r>
            <a:r>
              <a:rPr lang="en-US" dirty="0" err="1">
                <a:latin typeface="Times New Roman" panose="02020603050405020304" pitchFamily="18" charset="0"/>
                <a:cs typeface="Times New Roman" panose="02020603050405020304" pitchFamily="18" charset="0"/>
              </a:rPr>
              <a:t>markazdan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qochma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inersiya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4-rasmda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tenglamaning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vektorlar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ko’rsatilgan</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endParaRPr lang="ru-RU" dirty="0"/>
          </a:p>
        </p:txBody>
      </p:sp>
      <p:pic>
        <p:nvPicPr>
          <p:cNvPr id="4" name="Рисунок 3"/>
          <p:cNvPicPr/>
          <p:nvPr/>
        </p:nvPicPr>
        <p:blipFill>
          <a:blip r:embed="rId2"/>
          <a:stretch>
            <a:fillRect/>
          </a:stretch>
        </p:blipFill>
        <p:spPr>
          <a:xfrm>
            <a:off x="733278" y="1831703"/>
            <a:ext cx="6268023" cy="4023186"/>
          </a:xfrm>
          <a:prstGeom prst="rect">
            <a:avLst/>
          </a:prstGeom>
        </p:spPr>
      </p:pic>
      <p:sp>
        <p:nvSpPr>
          <p:cNvPr id="5" name="Прямоугольник 4"/>
          <p:cNvSpPr/>
          <p:nvPr/>
        </p:nvSpPr>
        <p:spPr>
          <a:xfrm>
            <a:off x="744459" y="5854889"/>
            <a:ext cx="5574454" cy="892552"/>
          </a:xfrm>
          <a:prstGeom prst="rect">
            <a:avLst/>
          </a:prstGeom>
        </p:spPr>
        <p:txBody>
          <a:bodyPr wrap="square">
            <a:spAutoFit/>
          </a:bodyPr>
          <a:lstStyle/>
          <a:p>
            <a:pPr algn="ctr">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4-Rasm.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Sharchalarning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muvozanat</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sistemasi</a:t>
            </a:r>
            <a:endParaRPr lang="ru-RU" sz="2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p:cNvSpPr/>
          <p:nvPr/>
        </p:nvSpPr>
        <p:spPr>
          <a:xfrm>
            <a:off x="7001301" y="1096390"/>
            <a:ext cx="4899547" cy="5493812"/>
          </a:xfrm>
          <a:prstGeom prst="rect">
            <a:avLst/>
          </a:prstGeom>
        </p:spPr>
        <p:txBody>
          <a:bodyPr wrap="square">
            <a:spAutoFit/>
          </a:bodyPr>
          <a:lstStyle/>
          <a:p>
            <a:pPr algn="just">
              <a:lnSpc>
                <a:spcPct val="150000"/>
              </a:lnSpc>
            </a:pPr>
            <a:r>
              <a:rPr lang="en-US" sz="2600" dirty="0" err="1" smtClean="0">
                <a:solidFill>
                  <a:srgbClr val="000000"/>
                </a:solidFill>
                <a:latin typeface="Times New Roman" panose="02020603050405020304" pitchFamily="18" charset="0"/>
                <a:ea typeface="Calibri" panose="020F0502020204030204" pitchFamily="34" charset="0"/>
              </a:rPr>
              <a:t>Tasir</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qilayotgan</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inersiya</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kuchi</a:t>
            </a:r>
            <a:r>
              <a:rPr lang="en-US" sz="2600" dirty="0" smtClean="0">
                <a:solidFill>
                  <a:srgbClr val="000000"/>
                </a:solidFill>
                <a:latin typeface="Times New Roman" panose="02020603050405020304" pitchFamily="18" charset="0"/>
                <a:ea typeface="Calibri" panose="020F0502020204030204" pitchFamily="34" charset="0"/>
              </a:rPr>
              <a:t> Rv</a:t>
            </a:r>
            <a:r>
              <a:rPr lang="en-US" sz="2600" baseline="30000" dirty="0" smtClean="0">
                <a:solidFill>
                  <a:srgbClr val="000000"/>
                </a:solidFill>
                <a:latin typeface="Times New Roman" panose="02020603050405020304" pitchFamily="18" charset="0"/>
                <a:ea typeface="Calibri" panose="020F0502020204030204" pitchFamily="34" charset="0"/>
              </a:rPr>
              <a:t>2</a:t>
            </a:r>
            <a:r>
              <a:rPr lang="en-US" sz="2600" dirty="0" smtClean="0">
                <a:solidFill>
                  <a:srgbClr val="000000"/>
                </a:solidFill>
                <a:latin typeface="Times New Roman" panose="02020603050405020304" pitchFamily="18" charset="0"/>
                <a:ea typeface="Calibri" panose="020F0502020204030204" pitchFamily="34" charset="0"/>
              </a:rPr>
              <a:t>/</a:t>
            </a:r>
            <a:r>
              <a:rPr lang="en-US" sz="2600" dirty="0" err="1" smtClean="0">
                <a:solidFill>
                  <a:srgbClr val="000000"/>
                </a:solidFill>
                <a:latin typeface="Times New Roman" panose="02020603050405020304" pitchFamily="18" charset="0"/>
                <a:ea typeface="Calibri" panose="020F0502020204030204" pitchFamily="34" charset="0"/>
              </a:rPr>
              <a:t>gR</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nisbat</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bilan</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aniqlanadi</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bunda</a:t>
            </a:r>
            <a:r>
              <a:rPr lang="en-US" sz="2600" dirty="0" smtClean="0">
                <a:solidFill>
                  <a:srgbClr val="000000"/>
                </a:solidFill>
                <a:latin typeface="Times New Roman" panose="02020603050405020304" pitchFamily="18" charset="0"/>
                <a:ea typeface="Calibri" panose="020F0502020204030204" pitchFamily="34" charset="0"/>
              </a:rPr>
              <a:t> g – </a:t>
            </a:r>
            <a:r>
              <a:rPr lang="en-US" sz="2600" dirty="0" err="1" smtClean="0">
                <a:solidFill>
                  <a:srgbClr val="000000"/>
                </a:solidFill>
                <a:latin typeface="Times New Roman" panose="02020603050405020304" pitchFamily="18" charset="0"/>
                <a:ea typeface="Calibri" panose="020F0502020204030204" pitchFamily="34" charset="0"/>
              </a:rPr>
              <a:t>erkin</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tushish</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tezligi</a:t>
            </a:r>
            <a:r>
              <a:rPr lang="en-US" sz="2600" dirty="0" smtClean="0">
                <a:solidFill>
                  <a:srgbClr val="000000"/>
                </a:solidFill>
                <a:latin typeface="Times New Roman" panose="02020603050405020304" pitchFamily="18" charset="0"/>
                <a:ea typeface="Calibri" panose="020F0502020204030204" pitchFamily="34" charset="0"/>
              </a:rPr>
              <a:t>, R – </a:t>
            </a:r>
            <a:r>
              <a:rPr lang="en-US" sz="2600" dirty="0" err="1" smtClean="0">
                <a:solidFill>
                  <a:srgbClr val="000000"/>
                </a:solidFill>
                <a:latin typeface="Times New Roman" panose="02020603050405020304" pitchFamily="18" charset="0"/>
                <a:ea typeface="Calibri" panose="020F0502020204030204" pitchFamily="34" charset="0"/>
              </a:rPr>
              <a:t>tegirmon</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idishining</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ichki</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radiusi</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Sharcha</a:t>
            </a:r>
            <a:r>
              <a:rPr lang="en-US" sz="2600" dirty="0" smtClean="0">
                <a:solidFill>
                  <a:srgbClr val="000000"/>
                </a:solidFill>
                <a:latin typeface="Times New Roman" panose="02020603050405020304" pitchFamily="18" charset="0"/>
                <a:ea typeface="Calibri" panose="020F0502020204030204" pitchFamily="34" charset="0"/>
              </a:rPr>
              <a:t> </a:t>
            </a:r>
            <a:r>
              <a:rPr lang="ru-RU" sz="2600" dirty="0" smtClean="0">
                <a:solidFill>
                  <a:srgbClr val="000000"/>
                </a:solidFill>
                <a:latin typeface="Times New Roman" panose="02020603050405020304" pitchFamily="18" charset="0"/>
                <a:ea typeface="Calibri" panose="020F0502020204030204" pitchFamily="34" charset="0"/>
              </a:rPr>
              <a:t>α</a:t>
            </a:r>
            <a:r>
              <a:rPr lang="en-US" sz="2600" dirty="0" err="1" smtClean="0">
                <a:solidFill>
                  <a:srgbClr val="000000"/>
                </a:solidFill>
                <a:latin typeface="Times New Roman" panose="02020603050405020304" pitchFamily="18" charset="0"/>
                <a:ea typeface="Calibri" panose="020F0502020204030204" pitchFamily="34" charset="0"/>
              </a:rPr>
              <a:t>burchakga</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ko’tarilgach</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unga</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ta‘sir</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qilayotgan</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og’irlik</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kuchini</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markazga</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Psin</a:t>
            </a:r>
            <a:r>
              <a:rPr lang="ru-RU" sz="2600" dirty="0" smtClean="0">
                <a:solidFill>
                  <a:srgbClr val="000000"/>
                </a:solidFill>
                <a:latin typeface="Times New Roman" panose="02020603050405020304" pitchFamily="18" charset="0"/>
                <a:ea typeface="Calibri" panose="020F0502020204030204" pitchFamily="34" charset="0"/>
              </a:rPr>
              <a:t>α</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intilma</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va</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devorga</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urinma</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Pcos</a:t>
            </a:r>
            <a:r>
              <a:rPr lang="ru-RU" sz="2600" dirty="0" smtClean="0">
                <a:solidFill>
                  <a:srgbClr val="000000"/>
                </a:solidFill>
                <a:latin typeface="Times New Roman" panose="02020603050405020304" pitchFamily="18" charset="0"/>
                <a:ea typeface="Calibri" panose="020F0502020204030204" pitchFamily="34" charset="0"/>
              </a:rPr>
              <a:t>α</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kuchlarga</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ajratiladi</a:t>
            </a:r>
            <a:r>
              <a:rPr lang="en-US" sz="2600" dirty="0" smtClean="0">
                <a:solidFill>
                  <a:srgbClr val="000000"/>
                </a:solidFill>
                <a:latin typeface="Times New Roman" panose="02020603050405020304" pitchFamily="18" charset="0"/>
                <a:ea typeface="Calibri" panose="020F0502020204030204" pitchFamily="34" charset="0"/>
              </a:rPr>
              <a:t>.</a:t>
            </a:r>
            <a:r>
              <a:rPr lang="en-US" sz="2600" dirty="0" smtClean="0"/>
              <a:t> </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516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46161" y="562462"/>
            <a:ext cx="10536072" cy="1220783"/>
          </a:xfrm>
          <a:prstGeom prst="rect">
            <a:avLst/>
          </a:prstGeom>
        </p:spPr>
        <p:txBody>
          <a:bodyPr wrap="square">
            <a:spAutoFit/>
          </a:bodyPr>
          <a:lstStyle/>
          <a:p>
            <a:pPr algn="just">
              <a:lnSpc>
                <a:spcPct val="150000"/>
              </a:lnSpc>
            </a:pP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smtClean="0">
                <a:latin typeface="Times New Roman" panose="02020603050405020304" pitchFamily="18" charset="0"/>
                <a:cs typeface="Times New Roman" panose="02020603050405020304" pitchFamily="18" charset="0"/>
              </a:rPr>
              <a:t>Agar </a:t>
            </a:r>
            <a:r>
              <a:rPr lang="en-US" sz="2600" dirty="0" err="1">
                <a:latin typeface="Times New Roman" panose="02020603050405020304" pitchFamily="18" charset="0"/>
                <a:cs typeface="Times New Roman" panose="02020603050405020304" pitchFamily="18" charset="0"/>
              </a:rPr>
              <a:t>ishqalanishni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inobatga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olmasak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unda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sharchani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devorda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ushlab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sharti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quyidagidek</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bo’ladi</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pic>
        <p:nvPicPr>
          <p:cNvPr id="38" name="Рисунок 37"/>
          <p:cNvPicPr/>
          <p:nvPr/>
        </p:nvPicPr>
        <p:blipFill>
          <a:blip r:embed="rId2"/>
          <a:stretch>
            <a:fillRect/>
          </a:stretch>
        </p:blipFill>
        <p:spPr>
          <a:xfrm>
            <a:off x="2831911" y="1783245"/>
            <a:ext cx="6564572" cy="839337"/>
          </a:xfrm>
          <a:prstGeom prst="rect">
            <a:avLst/>
          </a:prstGeom>
        </p:spPr>
      </p:pic>
      <p:sp>
        <p:nvSpPr>
          <p:cNvPr id="6" name="Прямоугольник 5"/>
          <p:cNvSpPr/>
          <p:nvPr/>
        </p:nvSpPr>
        <p:spPr>
          <a:xfrm>
            <a:off x="9328270" y="1783245"/>
            <a:ext cx="822662" cy="628314"/>
          </a:xfrm>
          <a:prstGeom prst="rect">
            <a:avLst/>
          </a:prstGeom>
        </p:spPr>
        <p:txBody>
          <a:bodyPr wrap="none">
            <a:spAutoFit/>
          </a:bodyPr>
          <a:lstStyle/>
          <a:p>
            <a:pPr algn="ctr">
              <a:lnSpc>
                <a:spcPct val="150000"/>
              </a:lnSpc>
              <a:spcAft>
                <a:spcPts val="800"/>
              </a:spcAft>
            </a:pPr>
            <a:r>
              <a:rPr lang="en-US" sz="2600" dirty="0">
                <a:latin typeface="Times New Roman" panose="02020603050405020304" pitchFamily="18" charset="0"/>
                <a:ea typeface="Calibri" panose="020F0502020204030204" pitchFamily="34" charset="0"/>
                <a:cs typeface="Times New Roman" panose="02020603050405020304" pitchFamily="18" charset="0"/>
              </a:rPr>
              <a:t>(5.1)</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846161" y="2622582"/>
            <a:ext cx="10631606" cy="1292662"/>
          </a:xfrm>
          <a:prstGeom prst="rect">
            <a:avLst/>
          </a:prstGeom>
        </p:spPr>
        <p:txBody>
          <a:bodyPr wrap="square">
            <a:spAutoFit/>
          </a:bodyPr>
          <a:lstStyle/>
          <a:p>
            <a:pPr>
              <a:lnSpc>
                <a:spcPct val="150000"/>
              </a:lnSpc>
            </a:pPr>
            <a:r>
              <a:rPr lang="en-US" sz="2600" dirty="0">
                <a:latin typeface="Times New Roman" panose="02020603050405020304" pitchFamily="18" charset="0"/>
                <a:cs typeface="Times New Roman" panose="02020603050405020304" pitchFamily="18" charset="0"/>
              </a:rPr>
              <a:t>Agar </a:t>
            </a:r>
            <a:r>
              <a:rPr lang="en-US" sz="2600" dirty="0" err="1">
                <a:latin typeface="Times New Roman" panose="02020603050405020304" pitchFamily="18" charset="0"/>
                <a:cs typeface="Times New Roman" panose="02020603050405020304" pitchFamily="18" charset="0"/>
              </a:rPr>
              <a:t>berilgan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aylanishlar</a:t>
            </a:r>
            <a:r>
              <a:rPr lang="en-US" sz="2600" dirty="0">
                <a:latin typeface="Times New Roman" panose="02020603050405020304" pitchFamily="18" charset="0"/>
                <a:cs typeface="Times New Roman" panose="02020603050405020304" pitchFamily="18" charset="0"/>
              </a:rPr>
              <a:t> n </a:t>
            </a:r>
            <a:r>
              <a:rPr lang="en-US" sz="2600" dirty="0" err="1">
                <a:latin typeface="Times New Roman" panose="02020603050405020304" pitchFamily="18" charset="0"/>
                <a:cs typeface="Times New Roman" panose="02020603050405020304" pitchFamily="18" charset="0"/>
              </a:rPr>
              <a:t>sonida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aylanish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tezligi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sharchani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teppa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nuqtadan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o’tish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paytida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muvozanatda</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qolsa</a:t>
            </a:r>
            <a:r>
              <a:rPr lang="en-US" sz="2600" dirty="0" smtClean="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pic>
        <p:nvPicPr>
          <p:cNvPr id="8" name="Рисунок 7"/>
          <p:cNvPicPr/>
          <p:nvPr/>
        </p:nvPicPr>
        <p:blipFill>
          <a:blip r:embed="rId3"/>
          <a:stretch>
            <a:fillRect/>
          </a:stretch>
        </p:blipFill>
        <p:spPr>
          <a:xfrm>
            <a:off x="3098042" y="4126267"/>
            <a:ext cx="4817659" cy="1264599"/>
          </a:xfrm>
          <a:prstGeom prst="rect">
            <a:avLst/>
          </a:prstGeom>
        </p:spPr>
      </p:pic>
      <p:sp>
        <p:nvSpPr>
          <p:cNvPr id="5" name="Прямоугольник 4"/>
          <p:cNvSpPr/>
          <p:nvPr/>
        </p:nvSpPr>
        <p:spPr>
          <a:xfrm>
            <a:off x="9176220" y="4508359"/>
            <a:ext cx="822661" cy="492443"/>
          </a:xfrm>
          <a:prstGeom prst="rect">
            <a:avLst/>
          </a:prstGeom>
        </p:spPr>
        <p:txBody>
          <a:bodyPr wrap="none">
            <a:spAutoFit/>
          </a:bodyPr>
          <a:lstStyle/>
          <a:p>
            <a:pPr algn="just"/>
            <a:r>
              <a:rPr lang="en-US" sz="2600" dirty="0">
                <a:latin typeface="Times New Roman" panose="02020603050405020304" pitchFamily="18" charset="0"/>
                <a:cs typeface="Times New Roman" panose="02020603050405020304" pitchFamily="18" charset="0"/>
              </a:rPr>
              <a:t>(5.2)</a:t>
            </a:r>
          </a:p>
        </p:txBody>
      </p:sp>
      <p:sp>
        <p:nvSpPr>
          <p:cNvPr id="7" name="Прямоугольник 6"/>
          <p:cNvSpPr/>
          <p:nvPr/>
        </p:nvSpPr>
        <p:spPr>
          <a:xfrm>
            <a:off x="1632408" y="5513694"/>
            <a:ext cx="8963577" cy="692497"/>
          </a:xfrm>
          <a:prstGeom prst="rect">
            <a:avLst/>
          </a:prstGeom>
        </p:spPr>
        <p:txBody>
          <a:bodyPr wrap="square">
            <a:spAutoFit/>
          </a:bodyPr>
          <a:lstStyle/>
          <a:p>
            <a:pPr algn="just">
              <a:lnSpc>
                <a:spcPct val="150000"/>
              </a:lnSpc>
            </a:pPr>
            <a:r>
              <a:rPr lang="en-US" sz="2600" dirty="0" err="1">
                <a:latin typeface="Times New Roman" panose="02020603050405020304" pitchFamily="18" charset="0"/>
                <a:cs typeface="Times New Roman" panose="02020603050405020304" pitchFamily="18" charset="0"/>
              </a:rPr>
              <a:t>bunda</a:t>
            </a:r>
            <a:r>
              <a:rPr lang="en-US" sz="2600" dirty="0">
                <a:latin typeface="Times New Roman" panose="02020603050405020304" pitchFamily="18" charset="0"/>
                <a:cs typeface="Times New Roman" panose="02020603050405020304" pitchFamily="18" charset="0"/>
              </a:rPr>
              <a:t> D </a:t>
            </a:r>
            <a:r>
              <a:rPr lang="en-US" sz="2600" dirty="0" err="1">
                <a:latin typeface="Times New Roman" panose="02020603050405020304" pitchFamily="18" charset="0"/>
                <a:cs typeface="Times New Roman" panose="02020603050405020304" pitchFamily="18" charset="0"/>
              </a:rPr>
              <a:t>idish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diametri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kritik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aylanishlar</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soni</a:t>
            </a: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376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p:nvPr/>
        </p:nvPicPr>
        <p:blipFill>
          <a:blip r:embed="rId2"/>
          <a:stretch>
            <a:fillRect/>
          </a:stretch>
        </p:blipFill>
        <p:spPr>
          <a:xfrm>
            <a:off x="2947919" y="600839"/>
            <a:ext cx="5254386" cy="1204416"/>
          </a:xfrm>
          <a:prstGeom prst="rect">
            <a:avLst/>
          </a:prstGeom>
        </p:spPr>
      </p:pic>
      <p:sp>
        <p:nvSpPr>
          <p:cNvPr id="6" name="Прямоугольник 5"/>
          <p:cNvSpPr/>
          <p:nvPr/>
        </p:nvSpPr>
        <p:spPr>
          <a:xfrm>
            <a:off x="1041779" y="1573242"/>
            <a:ext cx="10545169" cy="5078313"/>
          </a:xfrm>
          <a:prstGeom prst="rect">
            <a:avLst/>
          </a:prstGeom>
        </p:spPr>
        <p:txBody>
          <a:bodyPr wrap="square">
            <a:spAutoFit/>
          </a:bodyPr>
          <a:lstStyle/>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Sharli</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tegirmonda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baraban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aylanishlar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sonini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ayl</a:t>
            </a:r>
            <a:r>
              <a:rPr lang="en-US" sz="2600" dirty="0">
                <a:latin typeface="Times New Roman" panose="02020603050405020304" pitchFamily="18" charset="0"/>
                <a:cs typeface="Times New Roman" panose="02020603050405020304" pitchFamily="18" charset="0"/>
              </a:rPr>
              <a:t>/min </a:t>
            </a:r>
            <a:r>
              <a:rPr lang="en-US" sz="2600" dirty="0" err="1">
                <a:latin typeface="Times New Roman" panose="02020603050405020304" pitchFamily="18" charset="0"/>
                <a:cs typeface="Times New Roman" panose="02020603050405020304" pitchFamily="18" charset="0"/>
              </a:rPr>
              <a:t>xomashyo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miqdorini</a:t>
            </a:r>
            <a:r>
              <a:rPr lang="en-US" sz="2600" dirty="0">
                <a:latin typeface="Times New Roman" panose="02020603050405020304" pitchFamily="18" charset="0"/>
                <a:cs typeface="Times New Roman" panose="02020603050405020304" pitchFamily="18" charset="0"/>
              </a:rPr>
              <a:t>, kg </a:t>
            </a:r>
            <a:r>
              <a:rPr lang="en-US" sz="2600" dirty="0" err="1">
                <a:latin typeface="Times New Roman" panose="02020603050405020304" pitchFamily="18" charset="0"/>
                <a:cs typeface="Times New Roman" panose="02020603050405020304" pitchFamily="18" charset="0"/>
              </a:rPr>
              <a:t>maydalavchi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sharlar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miqdorini</a:t>
            </a:r>
            <a:r>
              <a:rPr lang="en-US" sz="2600" dirty="0">
                <a:latin typeface="Times New Roman" panose="02020603050405020304" pitchFamily="18" charset="0"/>
                <a:cs typeface="Times New Roman" panose="02020603050405020304" pitchFamily="18" charset="0"/>
              </a:rPr>
              <a:t>, kg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bir-biriga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nisbatlarini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uzgartirish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orqali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chiqarilayotgan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kukuninig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o’lchamlari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nazorat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qilinadi</a:t>
            </a:r>
            <a:r>
              <a:rPr lang="en-US" sz="2600" dirty="0" smtClean="0">
                <a:latin typeface="Times New Roman" panose="02020603050405020304" pitchFamily="18" charset="0"/>
                <a:cs typeface="Times New Roman" panose="02020603050405020304" pitchFamily="18" charset="0"/>
              </a:rPr>
              <a:t>.</a:t>
            </a:r>
          </a:p>
          <a:p>
            <a:pPr algn="just">
              <a:lnSpc>
                <a:spcPct val="150000"/>
              </a:lnSpc>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Bunda</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xossasiga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qarab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zarracha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o’lchami</a:t>
            </a:r>
            <a:r>
              <a:rPr lang="en-US" sz="2800" dirty="0">
                <a:latin typeface="Times New Roman" panose="02020603050405020304" pitchFamily="18" charset="0"/>
                <a:cs typeface="Times New Roman" panose="02020603050405020304" pitchFamily="18" charset="0"/>
              </a:rPr>
              <a:t> 1 mm </a:t>
            </a:r>
            <a:r>
              <a:rPr lang="en-US" sz="2800" dirty="0" err="1">
                <a:latin typeface="Times New Roman" panose="02020603050405020304" pitchFamily="18" charset="0"/>
                <a:cs typeface="Times New Roman" panose="02020603050405020304" pitchFamily="18" charset="0"/>
              </a:rPr>
              <a:t>dan</a:t>
            </a:r>
            <a:r>
              <a:rPr lang="en-US" sz="2800" dirty="0">
                <a:latin typeface="Times New Roman" panose="02020603050405020304" pitchFamily="18" charset="0"/>
                <a:cs typeface="Times New Roman" panose="02020603050405020304" pitchFamily="18" charset="0"/>
              </a:rPr>
              <a:t> 1mkm </a:t>
            </a:r>
            <a:r>
              <a:rPr lang="en-US" sz="2800" dirty="0" err="1">
                <a:latin typeface="Times New Roman" panose="02020603050405020304" pitchFamily="18" charset="0"/>
                <a:cs typeface="Times New Roman" panose="02020603050405020304" pitchFamily="18" charset="0"/>
              </a:rPr>
              <a:t>gacha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algn="just">
              <a:lnSpc>
                <a:spcPct val="150000"/>
              </a:lnSpc>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Sharli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tegirmonlarda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sanoatda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tarqalgan</a:t>
            </a:r>
            <a:r>
              <a:rPr lang="en-US" sz="2800" dirty="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1639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14066" y="525439"/>
            <a:ext cx="10972800" cy="6080078"/>
          </a:xfrm>
        </p:spPr>
        <p:txBody>
          <a:bodyPr>
            <a:norm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tosh </a:t>
            </a:r>
            <a:r>
              <a:rPr lang="en-US" dirty="0" err="1">
                <a:latin typeface="Times New Roman" panose="02020603050405020304" pitchFamily="18" charset="0"/>
                <a:cs typeface="Times New Roman" panose="02020603050405020304" pitchFamily="18" charset="0"/>
              </a:rPr>
              <a:t>minerallarini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shag’al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sement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alibastr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o’xshash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kamchiligi</a:t>
            </a:r>
            <a:r>
              <a:rPr lang="en-US" dirty="0">
                <a:latin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cs typeface="Times New Roman" panose="02020603050405020304" pitchFamily="18" charset="0"/>
              </a:rPr>
              <a:t>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samaradorligi</a:t>
            </a:r>
            <a:r>
              <a:rPr lang="en-US" dirty="0">
                <a:latin typeface="Times New Roman" panose="02020603050405020304" pitchFamily="18" charset="0"/>
                <a:cs typeface="Times New Roman" panose="02020603050405020304" pitchFamily="18" charset="0"/>
              </a:rPr>
              <a:t> past 5 - 10 mm </a:t>
            </a:r>
            <a:r>
              <a:rPr lang="en-US" dirty="0" err="1">
                <a:latin typeface="Times New Roman" panose="02020603050405020304" pitchFamily="18" charset="0"/>
                <a:cs typeface="Times New Roman" panose="02020603050405020304" pitchFamily="18" charset="0"/>
              </a:rPr>
              <a:t>bo’laklardan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xomashyoni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o’lchami</a:t>
            </a:r>
            <a:r>
              <a:rPr lang="en-US" dirty="0">
                <a:latin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cs typeface="Times New Roman" panose="02020603050405020304" pitchFamily="18" charset="0"/>
              </a:rPr>
              <a:t>mkm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kelguncha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sutkadan</a:t>
            </a:r>
            <a:r>
              <a:rPr lang="en-US" dirty="0">
                <a:latin typeface="Times New Roman" panose="02020603050405020304" pitchFamily="18" charset="0"/>
                <a:cs typeface="Times New Roman" panose="02020603050405020304" pitchFamily="18" charset="0"/>
              </a:rPr>
              <a:t> 10 </a:t>
            </a:r>
            <a:r>
              <a:rPr lang="en-US" dirty="0" err="1">
                <a:latin typeface="Times New Roman" panose="02020603050405020304" pitchFamily="18" charset="0"/>
                <a:cs typeface="Times New Roman" panose="02020603050405020304" pitchFamily="18" charset="0"/>
              </a:rPr>
              <a:t>sutgagacha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cs typeface="Times New Roman" panose="02020603050405020304" pitchFamily="18" charset="0"/>
              </a:rPr>
              <a:t>tegirmonlarda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uzlikli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xajm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maydalangandan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bo’shatilib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xomashyo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kiritiladi</a:t>
            </a:r>
            <a:r>
              <a:rPr lang="en-US" dirty="0">
                <a:latin typeface="Times New Roman" panose="02020603050405020304" pitchFamily="18" charset="0"/>
                <a:cs typeface="Times New Roman" panose="02020603050405020304" pitchFamily="18" charset="0"/>
              </a:rPr>
              <a:t>; 3 – agar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barabani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maydalovchi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qiladigan</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kukuni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chiqilsa</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baraban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ifloslanadi</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4 – </a:t>
            </a:r>
            <a:r>
              <a:rPr lang="en-US" dirty="0" err="1">
                <a:latin typeface="Times New Roman" panose="02020603050405020304" pitchFamily="18" charset="0"/>
                <a:cs typeface="Times New Roman" panose="02020603050405020304" pitchFamily="18" charset="0"/>
              </a:rPr>
              <a:t>tegirmonda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xomashyoni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boshlansa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susaya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boshlaydi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8711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64274" y="341194"/>
            <a:ext cx="10818125" cy="6387152"/>
          </a:xfrm>
        </p:spPr>
        <p:txBody>
          <a:bodyPr>
            <a:normAutofit lnSpcReduction="10000"/>
          </a:bodyPr>
          <a:lstStyle/>
          <a:p>
            <a:pPr marL="0" indent="0">
              <a:lnSpc>
                <a:spcPct val="150000"/>
              </a:lnSpc>
              <a:buNone/>
            </a:pP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xalaqit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boshlaydi</a:t>
            </a:r>
            <a:r>
              <a:rPr lang="en-US" dirty="0">
                <a:latin typeface="Times New Roman" panose="02020603050405020304" pitchFamily="18" charset="0"/>
                <a:cs typeface="Times New Roman" panose="02020603050405020304" pitchFamily="18" charset="0"/>
              </a:rPr>
              <a:t>; 5 – </a:t>
            </a:r>
            <a:r>
              <a:rPr lang="en-US" dirty="0" err="1">
                <a:latin typeface="Times New Roman" panose="02020603050405020304" pitchFamily="18" charset="0"/>
                <a:cs typeface="Times New Roman" panose="02020603050405020304" pitchFamily="18" charset="0"/>
              </a:rPr>
              <a:t>tegirmonda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avtomatlashtirish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murakkab</a:t>
            </a:r>
            <a:r>
              <a:rPr lang="en-US"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Sharli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kamchiligiga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qaramasdan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birikmalarni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barabani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Chirchiq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shaxridagi</a:t>
            </a:r>
            <a:r>
              <a:rPr lang="en-US"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qiyin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eridigan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qattiq</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t>
            </a:r>
            <a:r>
              <a:rPr lang="en-US" b="1" dirty="0" err="1" smtClean="0">
                <a:latin typeface="Times New Roman" panose="02020603050405020304" pitchFamily="18" charset="0"/>
                <a:cs typeface="Times New Roman" panose="02020603050405020304" pitchFamily="18" charset="0"/>
              </a:rPr>
              <a:t>otishmalar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korxonasidagi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barabani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aynan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volfram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karbididan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yasalgan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volfram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karbidining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mo’ljallangan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diametri</a:t>
            </a:r>
            <a:r>
              <a:rPr lang="en-US" dirty="0">
                <a:latin typeface="Times New Roman" panose="02020603050405020304" pitchFamily="18" charset="0"/>
                <a:cs typeface="Times New Roman" panose="02020603050405020304" pitchFamily="18" charset="0"/>
              </a:rPr>
              <a:t> 3 m </a:t>
            </a:r>
            <a:r>
              <a:rPr lang="en-US" dirty="0" err="1">
                <a:latin typeface="Times New Roman" panose="02020603050405020304" pitchFamily="18" charset="0"/>
                <a:cs typeface="Times New Roman" panose="02020603050405020304" pitchFamily="18" charset="0"/>
              </a:rPr>
              <a:t>uzunligi</a:t>
            </a:r>
            <a:r>
              <a:rPr lang="en-US" dirty="0">
                <a:latin typeface="Times New Roman" panose="02020603050405020304" pitchFamily="18" charset="0"/>
                <a:cs typeface="Times New Roman" panose="02020603050405020304" pitchFamily="18" charset="0"/>
              </a:rPr>
              <a:t> 2 m </a:t>
            </a:r>
            <a:r>
              <a:rPr lang="en-US" dirty="0" err="1">
                <a:latin typeface="Times New Roman" panose="02020603050405020304" pitchFamily="18" charset="0"/>
                <a:cs typeface="Times New Roman" panose="02020603050405020304" pitchFamily="18" charset="0"/>
              </a:rPr>
              <a:t>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kuvvati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100 </a:t>
            </a:r>
            <a:r>
              <a:rPr lang="en-US" dirty="0" err="1">
                <a:latin typeface="Times New Roman" panose="02020603050405020304" pitchFamily="18" charset="0"/>
                <a:cs typeface="Times New Roman" panose="02020603050405020304" pitchFamily="18" charset="0"/>
              </a:rPr>
              <a:t>kv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etadi</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015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6895" y="436728"/>
            <a:ext cx="10972800" cy="6209732"/>
          </a:xfrm>
        </p:spPr>
        <p:txBody>
          <a:bodyPr>
            <a:norm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urilish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ishqalanish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me</a:t>
            </a:r>
            <a:r>
              <a:rPr lang="ru-RU" dirty="0">
                <a:latin typeface="Times New Roman" panose="02020603050405020304" pitchFamily="18" charset="0"/>
                <a:cs typeface="Times New Roman" panose="02020603050405020304" pitchFamily="18" charset="0"/>
              </a:rPr>
              <a:t>х</a:t>
            </a:r>
            <a:r>
              <a:rPr lang="en-US" dirty="0" err="1" smtClean="0">
                <a:latin typeface="Times New Roman" panose="02020603050405020304" pitchFamily="18" charset="0"/>
                <a:cs typeface="Times New Roman" panose="02020603050405020304" pitchFamily="18" charset="0"/>
              </a:rPr>
              <a:t>anik</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impulsli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Me</a:t>
            </a:r>
            <a:r>
              <a:rPr lang="ru-RU" dirty="0">
                <a:latin typeface="Times New Roman" panose="02020603050405020304" pitchFamily="18" charset="0"/>
                <a:cs typeface="Times New Roman" panose="02020603050405020304" pitchFamily="18" charset="0"/>
              </a:rPr>
              <a:t>х</a:t>
            </a:r>
            <a:r>
              <a:rPr lang="en-US" dirty="0" err="1" smtClean="0">
                <a:latin typeface="Times New Roman" panose="02020603050405020304" pitchFamily="18" charset="0"/>
                <a:cs typeface="Times New Roman" panose="02020603050405020304" pitchFamily="18" charset="0"/>
              </a:rPr>
              <a:t>anik</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joyiga-nuqtasiga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lokalno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impulsli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lokal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kichkina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nisbatan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smtClean="0">
                <a:latin typeface="Times New Roman" panose="02020603050405020304" pitchFamily="18" charset="0"/>
                <a:cs typeface="Times New Roman" panose="02020603050405020304" pitchFamily="18" charset="0"/>
              </a:rPr>
              <a:t>.</a:t>
            </a:r>
          </a:p>
          <a:p>
            <a:pPr marL="0" indent="0" algn="ctr">
              <a:lnSpc>
                <a:spcPct val="150000"/>
              </a:lnSpc>
              <a:buNone/>
            </a:pPr>
            <a:r>
              <a:rPr lang="en-US" b="1" dirty="0">
                <a:latin typeface="Times New Roman" panose="02020603050405020304" pitchFamily="18" charset="0"/>
                <a:cs typeface="Times New Roman" panose="02020603050405020304" pitchFamily="18" charset="0"/>
              </a:rPr>
              <a:t>5.3   </a:t>
            </a:r>
            <a:r>
              <a:rPr lang="en-US" b="1" dirty="0" err="1">
                <a:latin typeface="Times New Roman" panose="02020603050405020304" pitchFamily="18" charset="0"/>
                <a:cs typeface="Times New Roman" panose="02020603050405020304" pitchFamily="18" charset="0"/>
              </a:rPr>
              <a:t>Attritorli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girdob (viхr) tegirmonlarda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kukunlar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texnologiyasi</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        Meхanikaviy maydalash хar-хil qurilma va moslamalarda olib boriladi: sharoviy, planetar, vibratsiyali, girdob (viхr), giroskopik, oqimli tegirmonlarda bajariladi va attritorlarli qurilmalarida bajariladi.Tegirmonlarni ichida eng soddasi va keng tarqalgani bu </a:t>
            </a:r>
            <a:r>
              <a:rPr lang="uz-Cyrl-UZ" u="sng" dirty="0">
                <a:latin typeface="Times New Roman" panose="02020603050405020304" pitchFamily="18" charset="0"/>
                <a:cs typeface="Times New Roman" panose="02020603050405020304" pitchFamily="18" charset="0"/>
              </a:rPr>
              <a:t>sharoviy tegirmonidir.</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endParaRPr lang="ru-RU" dirty="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191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5009" y="641444"/>
            <a:ext cx="10972800" cy="5977719"/>
          </a:xfrm>
        </p:spPr>
        <p:txBody>
          <a:bodyPr>
            <a:norm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Tegirmon </a:t>
            </a:r>
            <a:r>
              <a:rPr lang="uz-Cyrl-UZ" dirty="0" smtClean="0">
                <a:latin typeface="Times New Roman" panose="02020603050405020304" pitchFamily="18" charset="0"/>
                <a:cs typeface="Times New Roman" panose="02020603050405020304" pitchFamily="18" charset="0"/>
              </a:rPr>
              <a:t>silindr </a:t>
            </a:r>
            <a:r>
              <a:rPr lang="uz-Cyrl-UZ" dirty="0">
                <a:latin typeface="Times New Roman" panose="02020603050405020304" pitchFamily="18" charset="0"/>
                <a:cs typeface="Times New Roman" panose="02020603050405020304" pitchFamily="18" charset="0"/>
              </a:rPr>
              <a:t>bo’lib, ichida maydalovchi jism bo’ladi: ko’pincha po’lat yoki qattiq qotishmali sharlar. </a:t>
            </a:r>
            <a:r>
              <a:rPr lang="uz-Cyrl-UZ" dirty="0" smtClean="0">
                <a:latin typeface="Times New Roman" panose="02020603050405020304" pitchFamily="18" charset="0"/>
                <a:cs typeface="Times New Roman" panose="02020603050405020304" pitchFamily="18" charset="0"/>
              </a:rPr>
              <a:t>Silindr </a:t>
            </a:r>
            <a:r>
              <a:rPr lang="uz-Cyrl-UZ" dirty="0">
                <a:latin typeface="Times New Roman" panose="02020603050405020304" pitchFamily="18" charset="0"/>
                <a:cs typeface="Times New Roman" panose="02020603050405020304" pitchFamily="18" charset="0"/>
              </a:rPr>
              <a:t>aylanganda bu sharlar aylanish bo’yicha baraban bo’ylab ko’tarilib, eng tepasiga chiqqanda o’z og’irligi bilan pastga otilib tushib, maydalanuvchi materialni urib, maydalab deformatsiyalaydi. Maydalanish tezligi barabanning aylanish tezligiga bog’liq. Maydalangan zarracha formasi-siniq (osqolochniy), </a:t>
            </a:r>
            <a:r>
              <a:rPr lang="uz-Cyrl-UZ" dirty="0" smtClean="0">
                <a:latin typeface="Times New Roman" panose="02020603050405020304" pitchFamily="18" charset="0"/>
                <a:cs typeface="Times New Roman" panose="02020603050405020304" pitchFamily="18" charset="0"/>
              </a:rPr>
              <a:t>g’adir-budir.</a:t>
            </a: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err="1" smtClean="0">
                <a:latin typeface="Times New Roman" panose="02020603050405020304" pitchFamily="18" charset="0"/>
                <a:cs typeface="Times New Roman" panose="02020603050405020304" pitchFamily="18" charset="0"/>
              </a:rPr>
              <a:t>Attritorli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qurilmalar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turidir</a:t>
            </a:r>
            <a:r>
              <a:rPr lang="en-US" dirty="0" smtClean="0">
                <a:latin typeface="Times New Roman" panose="02020603050405020304" pitchFamily="18" charset="0"/>
                <a:cs typeface="Times New Roman" panose="02020603050405020304" pitchFamily="18" charset="0"/>
              </a:rPr>
              <a:t>.</a:t>
            </a:r>
          </a:p>
          <a:p>
            <a:pPr algn="just">
              <a:lnSpc>
                <a:spcPct val="150000"/>
              </a:lnSpc>
            </a:pPr>
            <a:r>
              <a:rPr lang="en-US" dirty="0" err="1">
                <a:latin typeface="Times New Roman" panose="02020603050405020304" pitchFamily="18" charset="0"/>
                <a:cs typeface="Times New Roman" panose="02020603050405020304" pitchFamily="18" charset="0"/>
              </a:rPr>
              <a:t>Maydalanuvchi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jism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qimirlamaydigan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baraban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Baraban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tezlikda</a:t>
            </a:r>
            <a:r>
              <a:rPr lang="en-US" dirty="0">
                <a:latin typeface="Times New Roman" panose="02020603050405020304" pitchFamily="18" charset="0"/>
                <a:cs typeface="Times New Roman" panose="02020603050405020304" pitchFamily="18" charset="0"/>
              </a:rPr>
              <a:t> (100ayl\min.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aylanadi</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5101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952" y="880578"/>
            <a:ext cx="4702410" cy="5587621"/>
          </a:xfrm>
        </p:spPr>
        <p:txBody>
          <a:bodyPr>
            <a:normAutofit/>
          </a:bodyPr>
          <a:lstStyle/>
          <a:p>
            <a:pPr marL="0" indent="0" algn="just">
              <a:buNone/>
            </a:pP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pic>
        <p:nvPicPr>
          <p:cNvPr id="4" name="Рисунок 3" descr="Описание: 33"/>
          <p:cNvPicPr/>
          <p:nvPr/>
        </p:nvPicPr>
        <p:blipFill>
          <a:blip r:embed="rId2">
            <a:extLst>
              <a:ext uri="{28A0092B-C50C-407E-A947-70E740481C1C}">
                <a14:useLocalDpi xmlns:a14="http://schemas.microsoft.com/office/drawing/2010/main" val="0"/>
              </a:ext>
            </a:extLst>
          </a:blip>
          <a:srcRect/>
          <a:stretch>
            <a:fillRect/>
          </a:stretch>
        </p:blipFill>
        <p:spPr bwMode="auto">
          <a:xfrm>
            <a:off x="478088" y="750627"/>
            <a:ext cx="6360577" cy="3619108"/>
          </a:xfrm>
          <a:prstGeom prst="rect">
            <a:avLst/>
          </a:prstGeom>
          <a:noFill/>
          <a:ln>
            <a:noFill/>
          </a:ln>
        </p:spPr>
      </p:pic>
      <p:sp>
        <p:nvSpPr>
          <p:cNvPr id="2" name="Прямоугольник 1"/>
          <p:cNvSpPr/>
          <p:nvPr/>
        </p:nvSpPr>
        <p:spPr>
          <a:xfrm>
            <a:off x="890897" y="4571887"/>
            <a:ext cx="4702410" cy="892552"/>
          </a:xfrm>
          <a:prstGeom prst="rect">
            <a:avLst/>
          </a:prstGeom>
        </p:spPr>
        <p:txBody>
          <a:bodyPr wrap="square">
            <a:spAutoFit/>
          </a:bodyPr>
          <a:lstStyle/>
          <a:p>
            <a:pPr marL="12065" indent="450215" algn="ctr">
              <a:spcAft>
                <a:spcPts val="800"/>
              </a:spcAft>
              <a:tabLst>
                <a:tab pos="90170" algn="l"/>
              </a:tabLst>
            </a:pPr>
            <a:r>
              <a:rPr lang="en-US" sz="2600" dirty="0">
                <a:latin typeface="Times New Roman" panose="02020603050405020304" pitchFamily="18" charset="0"/>
                <a:ea typeface="Calibri" panose="020F0502020204030204" pitchFamily="34" charset="0"/>
                <a:cs typeface="Times New Roman" panose="02020603050405020304" pitchFamily="18" charset="0"/>
              </a:rPr>
              <a:t>5- </a:t>
            </a:r>
            <a:r>
              <a:rPr lang="en-US" sz="2600" dirty="0" err="1">
                <a:latin typeface="Times New Roman" panose="02020603050405020304" pitchFamily="18" charset="0"/>
                <a:ea typeface="Calibri" panose="020F0502020204030204" pitchFamily="34" charset="0"/>
                <a:cs typeface="Times New Roman" panose="02020603050405020304" pitchFamily="18" charset="0"/>
              </a:rPr>
              <a:t>rasm</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Attritor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qurilma</a:t>
            </a:r>
            <a:r>
              <a:rPr lang="en-US" sz="2600" dirty="0">
                <a:latin typeface="Times New Roman" panose="02020603050405020304" pitchFamily="18" charset="0"/>
                <a:ea typeface="Calibri" panose="020F0502020204030204" pitchFamily="34" charset="0"/>
                <a:cs typeface="Times New Roman" panose="02020603050405020304" pitchFamily="18" charset="0"/>
              </a:rPr>
              <a:t> s</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a:latin typeface="Times New Roman" panose="02020603050405020304" pitchFamily="18" charset="0"/>
                <a:ea typeface="Calibri" panose="020F0502020204030204" pitchFamily="34" charset="0"/>
                <a:cs typeface="Times New Roman" panose="02020603050405020304" pitchFamily="18" charset="0"/>
              </a:rPr>
              <a:t>emasi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890897" y="5451266"/>
            <a:ext cx="9699766" cy="1292662"/>
          </a:xfrm>
          <a:prstGeom prst="rect">
            <a:avLst/>
          </a:prstGeom>
        </p:spPr>
        <p:txBody>
          <a:bodyPr wrap="square">
            <a:spAutoFit/>
          </a:bodyPr>
          <a:lstStyle/>
          <a:p>
            <a:pPr marL="12065" algn="just">
              <a:lnSpc>
                <a:spcPct val="150000"/>
              </a:lnSpc>
              <a:spcAft>
                <a:spcPts val="800"/>
              </a:spcAft>
              <a:tabLst>
                <a:tab pos="90170" algn="l"/>
              </a:tabLst>
            </a:pPr>
            <a:r>
              <a:rPr lang="en-US" sz="2600" dirty="0" smtClean="0">
                <a:latin typeface="Times New Roman" panose="02020603050405020304" pitchFamily="18" charset="0"/>
                <a:ea typeface="Calibri" panose="020F0502020204030204" pitchFamily="34" charset="0"/>
                <a:cs typeface="Times New Roman" panose="02020603050405020304" pitchFamily="18" charset="0"/>
              </a:rPr>
              <a:t>1-maydalovchi </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ajm</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2-aralashtiruvchi </a:t>
            </a:r>
            <a:r>
              <a:rPr lang="en-US" sz="2600" dirty="0" err="1">
                <a:latin typeface="Times New Roman" panose="02020603050405020304" pitchFamily="18" charset="0"/>
                <a:ea typeface="Calibri" panose="020F0502020204030204" pitchFamily="34" charset="0"/>
                <a:cs typeface="Times New Roman" panose="02020603050405020304" pitchFamily="18" charset="0"/>
              </a:rPr>
              <a:t>val</a:t>
            </a:r>
            <a:r>
              <a:rPr lang="en-US" sz="2600" dirty="0">
                <a:latin typeface="Times New Roman" panose="02020603050405020304" pitchFamily="18" charset="0"/>
                <a:ea typeface="Calibri" panose="020F0502020204030204" pitchFamily="34" charset="0"/>
                <a:cs typeface="Times New Roman" panose="02020603050405020304" pitchFamily="18" charset="0"/>
              </a:rPr>
              <a:t>; 3-maydalanuvchi material; </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4-maydalangan </a:t>
            </a:r>
            <a:r>
              <a:rPr lang="en-US" sz="2600" dirty="0" err="1">
                <a:latin typeface="Times New Roman" panose="02020603050405020304" pitchFamily="18" charset="0"/>
                <a:ea typeface="Calibri" panose="020F0502020204030204" pitchFamily="34" charset="0"/>
                <a:cs typeface="Times New Roman" panose="02020603050405020304" pitchFamily="18" charset="0"/>
              </a:rPr>
              <a:t>jism</a:t>
            </a:r>
            <a:r>
              <a:rPr lang="en-US" sz="2600" dirty="0">
                <a:latin typeface="Times New Roman" panose="02020603050405020304" pitchFamily="18" charset="0"/>
                <a:ea typeface="Calibri" panose="020F0502020204030204" pitchFamily="34" charset="0"/>
                <a:cs typeface="Times New Roman" panose="02020603050405020304" pitchFamily="18" charset="0"/>
              </a:rPr>
              <a:t>; 5-aralashtiruvchi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parrak</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p:cNvSpPr/>
          <p:nvPr/>
        </p:nvSpPr>
        <p:spPr>
          <a:xfrm>
            <a:off x="6838665" y="1041157"/>
            <a:ext cx="4612943" cy="4339650"/>
          </a:xfrm>
          <a:prstGeom prst="rect">
            <a:avLst/>
          </a:prstGeom>
        </p:spPr>
        <p:txBody>
          <a:bodyPr wrap="square">
            <a:spAutoFit/>
          </a:bodyPr>
          <a:lstStyle/>
          <a:p>
            <a:pPr>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Maydalangan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jismlarni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sirkulyatsiyasini</a:t>
            </a:r>
            <a:r>
              <a:rPr lang="en-US" sz="2600" dirty="0" smtClean="0">
                <a:latin typeface="Times New Roman" panose="02020603050405020304" pitchFamily="18" charset="0"/>
                <a:cs typeface="Times New Roman" panose="02020603050405020304" pitchFamily="18" charset="0"/>
              </a:rPr>
              <a:t> - </a:t>
            </a:r>
            <a:r>
              <a:rPr lang="en-US" sz="2600" dirty="0" err="1" smtClean="0">
                <a:latin typeface="Times New Roman" panose="02020603050405020304" pitchFamily="18" charset="0"/>
                <a:cs typeface="Times New Roman" panose="02020603050405020304" pitchFamily="18" charset="0"/>
              </a:rPr>
              <a:t>aylanishini</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maydalanayotgan</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materialni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maydalanishini</a:t>
            </a:r>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yeyilishini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aralashtiruvchi</a:t>
            </a:r>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ko’rakchalarga</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qiya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o’rnatilgan</a:t>
            </a:r>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taroqlar</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ta’minlaydi</a:t>
            </a:r>
            <a:r>
              <a:rPr lang="en-US" sz="2600" dirty="0" smtClean="0">
                <a:latin typeface="Times New Roman" panose="02020603050405020304" pitchFamily="18" charset="0"/>
                <a:cs typeface="Times New Roman" panose="02020603050405020304" pitchFamily="18" charset="0"/>
              </a:rPr>
              <a:t>.</a:t>
            </a:r>
            <a:r>
              <a:rPr lang="en-US" sz="2800" dirty="0"/>
              <a:t> </a:t>
            </a:r>
            <a:r>
              <a:rPr lang="en-US" sz="2800" dirty="0">
                <a:latin typeface="Times New Roman" panose="02020603050405020304" pitchFamily="18" charset="0"/>
                <a:cs typeface="Times New Roman" panose="02020603050405020304" pitchFamily="18" charset="0"/>
              </a:rPr>
              <a:t>[1.,5]</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2396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341194"/>
            <a:ext cx="10972800" cy="6318913"/>
          </a:xfrm>
        </p:spPr>
        <p:txBody>
          <a:bodyPr>
            <a:normAutofit lnSpcReduction="10000"/>
          </a:bodyPr>
          <a:lstStyle/>
          <a:p>
            <a:pPr marL="12065" indent="450215" algn="just">
              <a:lnSpc>
                <a:spcPct val="160000"/>
              </a:lnSpc>
              <a:spcAft>
                <a:spcPts val="0"/>
              </a:spcAft>
              <a:tabLst>
                <a:tab pos="90170" algn="l"/>
              </a:tabLst>
            </a:pPr>
            <a:r>
              <a:rPr lang="en-US" dirty="0" err="1">
                <a:latin typeface="Times New Roman" panose="02020603050405020304" pitchFamily="18" charset="0"/>
                <a:ea typeface="Calibri" panose="020F0502020204030204" pitchFamily="34" charset="0"/>
                <a:cs typeface="Times New Roman" panose="02020603050405020304" pitchFamily="18" charset="0"/>
              </a:rPr>
              <a:t>Zarrachalar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o’lchami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tekis</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Lozim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disperslik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sharoviy</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tegirmonidagiga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nisbatan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necha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marta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katta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bo’ladi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nSpc>
                <a:spcPct val="160000"/>
              </a:lnSpc>
            </a:pP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Girdob</a:t>
            </a:r>
            <a:r>
              <a:rPr lang="en-US" dirty="0">
                <a:latin typeface="Times New Roman" panose="02020603050405020304" pitchFamily="18" charset="0"/>
                <a:ea typeface="Calibri" panose="020F0502020204030204" pitchFamily="34" charset="0"/>
              </a:rPr>
              <a:t> (“vi</a:t>
            </a:r>
            <a:r>
              <a:rPr lang="ru-RU" dirty="0">
                <a:latin typeface="Times New Roman" panose="02020603050405020304" pitchFamily="18" charset="0"/>
                <a:ea typeface="Calibri" panose="020F0502020204030204" pitchFamily="34" charset="0"/>
              </a:rPr>
              <a:t>х</a:t>
            </a:r>
            <a:r>
              <a:rPr lang="en-US" dirty="0" err="1">
                <a:latin typeface="Times New Roman" panose="02020603050405020304" pitchFamily="18" charset="0"/>
                <a:ea typeface="Calibri" panose="020F0502020204030204" pitchFamily="34" charset="0"/>
              </a:rPr>
              <a:t>revoy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tegirmonlarda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asosan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bolg’alangan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bosim</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ostida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kovkiy</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ishlangan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materiallarni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kukunlarga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aylantirishda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qo’llaniladi</a:t>
            </a:r>
            <a:r>
              <a:rPr lang="en-US" dirty="0">
                <a:latin typeface="Times New Roman" panose="02020603050405020304" pitchFamily="18" charset="0"/>
                <a:ea typeface="Calibri" panose="020F0502020204030204" pitchFamily="34" charset="0"/>
              </a:rPr>
              <a:t>. </a:t>
            </a:r>
            <a:endParaRPr lang="ru-RU" dirty="0"/>
          </a:p>
          <a:p>
            <a:pPr marL="0" indent="0">
              <a:lnSpc>
                <a:spcPct val="160000"/>
              </a:lnSpc>
              <a:buNone/>
            </a:pPr>
            <a:r>
              <a:rPr lang="en-US" dirty="0">
                <a:latin typeface="Times New Roman" panose="02020603050405020304" pitchFamily="18" charset="0"/>
                <a:ea typeface="Calibri" panose="020F0502020204030204" pitchFamily="34" charset="0"/>
              </a:rPr>
              <a:t>Bu </a:t>
            </a:r>
            <a:r>
              <a:rPr lang="en-US" dirty="0" err="1">
                <a:latin typeface="Times New Roman" panose="02020603050405020304" pitchFamily="18" charset="0"/>
                <a:ea typeface="Calibri" panose="020F0502020204030204" pitchFamily="34" charset="0"/>
              </a:rPr>
              <a:t>qurilmalarda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urilish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ishqalanish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kuchlari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maydalanayotgan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materialni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zarrachalarini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o’zaro</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bir-birlariga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urilishlarida</a:t>
            </a:r>
            <a:r>
              <a:rPr lang="en-US" dirty="0">
                <a:latin typeface="Times New Roman" panose="02020603050405020304" pitchFamily="18" charset="0"/>
                <a:ea typeface="Calibri" panose="020F0502020204030204" pitchFamily="34" charset="0"/>
              </a:rPr>
              <a:t> </a:t>
            </a:r>
            <a:r>
              <a:rPr lang="ru-RU" dirty="0">
                <a:latin typeface="Times New Roman" panose="02020603050405020304" pitchFamily="18" charset="0"/>
                <a:ea typeface="Calibri" panose="020F0502020204030204" pitchFamily="34" charset="0"/>
              </a:rPr>
              <a:t>х</a:t>
            </a:r>
            <a:r>
              <a:rPr lang="en-US" dirty="0" err="1">
                <a:latin typeface="Times New Roman" panose="02020603050405020304" pitchFamily="18" charset="0"/>
                <a:ea typeface="Calibri" panose="020F0502020204030204" pitchFamily="34" charset="0"/>
              </a:rPr>
              <a:t>osil</a:t>
            </a:r>
            <a:r>
              <a:rPr lang="en-US" dirty="0">
                <a:latin typeface="Times New Roman" panose="02020603050405020304" pitchFamily="18" charset="0"/>
                <a:ea typeface="Calibri" panose="020F0502020204030204" pitchFamily="34" charset="0"/>
              </a:rPr>
              <a:t> </a:t>
            </a:r>
            <a:r>
              <a:rPr lang="en-US" dirty="0" err="1" smtClean="0">
                <a:latin typeface="Times New Roman" panose="02020603050405020304" pitchFamily="18" charset="0"/>
                <a:ea typeface="Calibri" panose="020F0502020204030204" pitchFamily="34" charset="0"/>
              </a:rPr>
              <a:t>bo’ladi</a:t>
            </a:r>
            <a:r>
              <a:rPr lang="en-US" dirty="0" smtClean="0">
                <a:latin typeface="Times New Roman" panose="02020603050405020304" pitchFamily="18" charset="0"/>
                <a:ea typeface="Calibri" panose="020F0502020204030204" pitchFamily="34" charset="0"/>
              </a:rPr>
              <a:t>,</a:t>
            </a:r>
          </a:p>
          <a:p>
            <a:pPr marL="0" indent="0">
              <a:lnSpc>
                <a:spcPct val="160000"/>
              </a:lnSpc>
              <a:buNone/>
            </a:pPr>
            <a:r>
              <a:rPr lang="en-US" dirty="0" err="1">
                <a:latin typeface="Times New Roman" panose="02020603050405020304" pitchFamily="18" charset="0"/>
                <a:cs typeface="Times New Roman" panose="02020603050405020304" pitchFamily="18" charset="0"/>
              </a:rPr>
              <a:t>Girdob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tegirmoni</a:t>
            </a:r>
            <a:r>
              <a:rPr lang="en-US" dirty="0">
                <a:latin typeface="Times New Roman" panose="02020603050405020304" pitchFamily="18" charset="0"/>
                <a:cs typeface="Times New Roman" panose="02020603050405020304" pitchFamily="18" charset="0"/>
              </a:rPr>
              <a:t> (6-rasm.)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kamerasida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o’rnatilgan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propellerlar-parraklar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o’rnatilgan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tezlikda</a:t>
            </a:r>
            <a:r>
              <a:rPr lang="en-US" dirty="0">
                <a:latin typeface="Times New Roman" panose="02020603050405020304" pitchFamily="18" charset="0"/>
                <a:cs typeface="Times New Roman" panose="02020603050405020304" pitchFamily="18" charset="0"/>
              </a:rPr>
              <a:t> (3000ayl\min) </a:t>
            </a:r>
            <a:r>
              <a:rPr lang="en-US" dirty="0" err="1">
                <a:latin typeface="Times New Roman" panose="02020603050405020304" pitchFamily="18" charset="0"/>
                <a:cs typeface="Times New Roman" panose="02020603050405020304" pitchFamily="18" charset="0"/>
              </a:rPr>
              <a:t>aylanadi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Lekin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albatta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aylanishini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ta’minlanishi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zarur</a:t>
            </a:r>
            <a:r>
              <a:rPr lang="en-US" dirty="0" smtClean="0">
                <a:latin typeface="Times New Roman" panose="02020603050405020304" pitchFamily="18" charset="0"/>
                <a:cs typeface="Times New Roman" panose="02020603050405020304" pitchFamily="18" charset="0"/>
              </a:rPr>
              <a:t>.</a:t>
            </a:r>
            <a:endParaRPr lang="ru-RU" dirty="0"/>
          </a:p>
        </p:txBody>
      </p:sp>
    </p:spTree>
    <p:extLst>
      <p:ext uri="{BB962C8B-B14F-4D97-AF65-F5344CB8AC3E}">
        <p14:creationId xmlns:p14="http://schemas.microsoft.com/office/powerpoint/2010/main" val="16459930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descr="Описание: Scan20003"/>
          <p:cNvPicPr/>
          <p:nvPr/>
        </p:nvPicPr>
        <p:blipFill>
          <a:blip r:embed="rId2">
            <a:extLst>
              <a:ext uri="{28A0092B-C50C-407E-A947-70E740481C1C}">
                <a14:useLocalDpi xmlns:a14="http://schemas.microsoft.com/office/drawing/2010/main" val="0"/>
              </a:ext>
            </a:extLst>
          </a:blip>
          <a:srcRect/>
          <a:stretch>
            <a:fillRect/>
          </a:stretch>
        </p:blipFill>
        <p:spPr bwMode="auto">
          <a:xfrm>
            <a:off x="543412" y="1042839"/>
            <a:ext cx="7836313" cy="4798017"/>
          </a:xfrm>
          <a:prstGeom prst="rect">
            <a:avLst/>
          </a:prstGeom>
          <a:noFill/>
          <a:ln>
            <a:noFill/>
          </a:ln>
        </p:spPr>
      </p:pic>
      <p:sp>
        <p:nvSpPr>
          <p:cNvPr id="9" name="Прямоугольник 8"/>
          <p:cNvSpPr/>
          <p:nvPr/>
        </p:nvSpPr>
        <p:spPr>
          <a:xfrm>
            <a:off x="832513" y="5840857"/>
            <a:ext cx="10167582" cy="692497"/>
          </a:xfrm>
          <a:prstGeom prst="rect">
            <a:avLst/>
          </a:prstGeom>
        </p:spPr>
        <p:txBody>
          <a:bodyPr wrap="square">
            <a:spAutoFit/>
          </a:bodyPr>
          <a:lstStyle/>
          <a:p>
            <a:pPr marL="12065" indent="450215" algn="ctr">
              <a:lnSpc>
                <a:spcPct val="150000"/>
              </a:lnSpc>
              <a:spcAft>
                <a:spcPts val="800"/>
              </a:spcAft>
              <a:tabLst>
                <a:tab pos="90170" algn="l"/>
              </a:tabLst>
            </a:pPr>
            <a:r>
              <a:rPr lang="en-US" sz="2600" dirty="0">
                <a:latin typeface="Times New Roman" panose="02020603050405020304" pitchFamily="18" charset="0"/>
                <a:ea typeface="Calibri" panose="020F0502020204030204" pitchFamily="34" charset="0"/>
                <a:cs typeface="Times New Roman" panose="02020603050405020304" pitchFamily="18" charset="0"/>
              </a:rPr>
              <a:t>6-rasm   </a:t>
            </a:r>
            <a:r>
              <a:rPr lang="en-US" sz="2600" dirty="0" err="1">
                <a:latin typeface="Times New Roman" panose="02020603050405020304" pitchFamily="18" charset="0"/>
                <a:ea typeface="Calibri" panose="020F0502020204030204" pitchFamily="34" charset="0"/>
                <a:cs typeface="Times New Roman" panose="02020603050405020304" pitchFamily="18" charset="0"/>
              </a:rPr>
              <a:t>Girdob</a:t>
            </a:r>
            <a:r>
              <a:rPr lang="en-US" sz="2600" dirty="0">
                <a:latin typeface="Times New Roman" panose="02020603050405020304" pitchFamily="18" charset="0"/>
                <a:ea typeface="Calibri" panose="020F0502020204030204" pitchFamily="34" charset="0"/>
                <a:cs typeface="Times New Roman" panose="02020603050405020304" pitchFamily="18" charset="0"/>
              </a:rPr>
              <a:t> (“vi</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a:latin typeface="Times New Roman" panose="02020603050405020304" pitchFamily="18" charset="0"/>
                <a:ea typeface="Calibri" panose="020F0502020204030204" pitchFamily="34" charset="0"/>
                <a:cs typeface="Times New Roman" panose="02020603050405020304" pitchFamily="18" charset="0"/>
              </a:rPr>
              <a:t>revoy</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tegirmon</a:t>
            </a:r>
            <a:r>
              <a:rPr lang="en-US" sz="2600" dirty="0">
                <a:latin typeface="Times New Roman" panose="02020603050405020304" pitchFamily="18" charset="0"/>
                <a:ea typeface="Calibri" panose="020F0502020204030204" pitchFamily="34" charset="0"/>
                <a:cs typeface="Times New Roman" panose="02020603050405020304" pitchFamily="18" charset="0"/>
              </a:rPr>
              <a:t> s</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a:latin typeface="Times New Roman" panose="02020603050405020304" pitchFamily="18" charset="0"/>
                <a:ea typeface="Calibri" panose="020F0502020204030204" pitchFamily="34" charset="0"/>
                <a:cs typeface="Times New Roman" panose="02020603050405020304" pitchFamily="18" charset="0"/>
              </a:rPr>
              <a:t>emasi</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7852011" y="1595189"/>
            <a:ext cx="3393742" cy="3693319"/>
          </a:xfrm>
          <a:prstGeom prst="rect">
            <a:avLst/>
          </a:prstGeom>
        </p:spPr>
        <p:txBody>
          <a:bodyPr wrap="square">
            <a:spAutoFit/>
          </a:bodyPr>
          <a:lstStyle/>
          <a:p>
            <a:pPr algn="ctr">
              <a:lnSpc>
                <a:spcPct val="150000"/>
              </a:lnSpc>
            </a:pPr>
            <a:r>
              <a:rPr lang="en-US" sz="2600" dirty="0" smtClean="0">
                <a:latin typeface="Times New Roman" panose="02020603050405020304" pitchFamily="18" charset="0"/>
                <a:cs typeface="Times New Roman" panose="02020603050405020304" pitchFamily="18" charset="0"/>
              </a:rPr>
              <a:t>1-ish </a:t>
            </a:r>
            <a:r>
              <a:rPr lang="en-US" sz="2600" dirty="0" err="1" smtClean="0">
                <a:latin typeface="Times New Roman" panose="02020603050405020304" pitchFamily="18" charset="0"/>
                <a:cs typeface="Times New Roman" panose="02020603050405020304" pitchFamily="18" charset="0"/>
              </a:rPr>
              <a:t>kamerasi</a:t>
            </a:r>
            <a:r>
              <a:rPr lang="en-US" sz="2600" dirty="0" smtClean="0">
                <a:latin typeface="Times New Roman" panose="02020603050405020304" pitchFamily="18" charset="0"/>
                <a:cs typeface="Times New Roman" panose="02020603050405020304" pitchFamily="18" charset="0"/>
              </a:rPr>
              <a:t>,</a:t>
            </a:r>
          </a:p>
          <a:p>
            <a:pPr algn="ctr">
              <a:lnSpc>
                <a:spcPct val="150000"/>
              </a:lnSpc>
            </a:pPr>
            <a:r>
              <a:rPr lang="en-US" sz="2600" dirty="0" smtClean="0">
                <a:latin typeface="Times New Roman" panose="02020603050405020304" pitchFamily="18" charset="0"/>
                <a:cs typeface="Times New Roman" panose="02020603050405020304" pitchFamily="18" charset="0"/>
              </a:rPr>
              <a:t> 2-parraklar, </a:t>
            </a:r>
          </a:p>
          <a:p>
            <a:pPr algn="ctr">
              <a:lnSpc>
                <a:spcPct val="150000"/>
              </a:lnSpc>
            </a:pPr>
            <a:r>
              <a:rPr lang="en-US" sz="2600" dirty="0" smtClean="0">
                <a:latin typeface="Times New Roman" panose="02020603050405020304" pitchFamily="18" charset="0"/>
                <a:cs typeface="Times New Roman" panose="02020603050405020304" pitchFamily="18" charset="0"/>
              </a:rPr>
              <a:t>3-bunker, </a:t>
            </a:r>
          </a:p>
          <a:p>
            <a:pPr algn="ctr">
              <a:lnSpc>
                <a:spcPct val="150000"/>
              </a:lnSpc>
            </a:pPr>
            <a:r>
              <a:rPr lang="en-US" sz="2600" dirty="0" smtClean="0">
                <a:latin typeface="Times New Roman" panose="02020603050405020304" pitchFamily="18" charset="0"/>
                <a:cs typeface="Times New Roman" panose="02020603050405020304" pitchFamily="18" charset="0"/>
              </a:rPr>
              <a:t>4-nasos, </a:t>
            </a:r>
          </a:p>
          <a:p>
            <a:pPr algn="ctr">
              <a:lnSpc>
                <a:spcPct val="150000"/>
              </a:lnSpc>
            </a:pPr>
            <a:r>
              <a:rPr lang="en-US" sz="2600" dirty="0" smtClean="0">
                <a:latin typeface="Times New Roman" panose="02020603050405020304" pitchFamily="18" charset="0"/>
                <a:cs typeface="Times New Roman" panose="02020603050405020304" pitchFamily="18" charset="0"/>
              </a:rPr>
              <a:t>5-qabul </a:t>
            </a:r>
            <a:r>
              <a:rPr lang="en-US" sz="2600" dirty="0" err="1" smtClean="0">
                <a:latin typeface="Times New Roman" panose="02020603050405020304" pitchFamily="18" charset="0"/>
                <a:cs typeface="Times New Roman" panose="02020603050405020304" pitchFamily="18" charset="0"/>
              </a:rPr>
              <a:t>kamerasi</a:t>
            </a:r>
            <a:r>
              <a:rPr lang="en-US" sz="2600" dirty="0" smtClean="0">
                <a:latin typeface="Times New Roman" panose="02020603050405020304" pitchFamily="18" charset="0"/>
                <a:cs typeface="Times New Roman" panose="02020603050405020304" pitchFamily="18" charset="0"/>
              </a:rPr>
              <a:t>,</a:t>
            </a:r>
          </a:p>
          <a:p>
            <a:pPr algn="ctr">
              <a:lnSpc>
                <a:spcPct val="150000"/>
              </a:lnSpc>
            </a:pPr>
            <a:r>
              <a:rPr lang="en-US" sz="2600" dirty="0" smtClean="0">
                <a:latin typeface="Times New Roman" panose="02020603050405020304" pitchFamily="18" charset="0"/>
                <a:cs typeface="Times New Roman" panose="02020603050405020304" pitchFamily="18" charset="0"/>
              </a:rPr>
              <a:t> 6-cho’kuvchi </a:t>
            </a:r>
            <a:r>
              <a:rPr lang="en-US" sz="2600" dirty="0" err="1" smtClean="0">
                <a:latin typeface="Times New Roman" panose="02020603050405020304" pitchFamily="18" charset="0"/>
                <a:cs typeface="Times New Roman" panose="02020603050405020304" pitchFamily="18" charset="0"/>
              </a:rPr>
              <a:t>kamera</a:t>
            </a:r>
            <a:r>
              <a:rPr lang="en-US" sz="2600" dirty="0" smtClean="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1181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9725" y="573205"/>
            <a:ext cx="10363200" cy="6155141"/>
          </a:xfrm>
        </p:spPr>
        <p:txBody>
          <a:bodyPr>
            <a:normAutofit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Dastlabki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bunkerdan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girdob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oqimiga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tushadi-yo’liqadi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Girdobni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parraklar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vujudga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keltiradi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Girdobda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to’qnashib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allaqachon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bo’shlig’idan-kamerasidan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kameraga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yo’naltirilib</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aydaladi</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Bu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ajmda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yirik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ajm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cho’kadi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kamerasiga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qaytariladi</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cho’kuvchi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kameraga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yo’naltiriladi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vaqti-vaqti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err="1">
                <a:latin typeface="Times New Roman" panose="02020603050405020304" pitchFamily="18" charset="0"/>
                <a:cs typeface="Times New Roman" panose="02020603050405020304" pitchFamily="18" charset="0"/>
              </a:rPr>
              <a:t>Maydalanayotgan</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turiga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shishasimon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qirrali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bodroqsimon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formasida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.[1.,3.,5]</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65114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73374" y="491320"/>
            <a:ext cx="10786280" cy="6059606"/>
          </a:xfrm>
        </p:spPr>
        <p:txBody>
          <a:bodyPr>
            <a:noAutofit/>
          </a:bodyPr>
          <a:lstStyle/>
          <a:p>
            <a:pPr marL="0" indent="0" algn="just">
              <a:lnSpc>
                <a:spcPct val="150000"/>
              </a:lnSpc>
              <a:buNone/>
            </a:pPr>
            <a:r>
              <a:rPr lang="uz-Cyrl-UZ"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samarador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me</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nat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unumi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u="sng" dirty="0" err="1">
                <a:latin typeface="Times New Roman" panose="02020603050405020304" pitchFamily="18" charset="0"/>
                <a:cs typeface="Times New Roman" panose="02020603050405020304" pitchFamily="18" charset="0"/>
              </a:rPr>
              <a:t>oqimli</a:t>
            </a:r>
            <a:r>
              <a:rPr lang="en-US" u="sng" dirty="0">
                <a:latin typeface="Times New Roman" panose="02020603050405020304" pitchFamily="18" charset="0"/>
                <a:cs typeface="Times New Roman" panose="02020603050405020304" pitchFamily="18" charset="0"/>
              </a:rPr>
              <a:t> </a:t>
            </a:r>
            <a:r>
              <a:rPr lang="en-US" u="sng" dirty="0" err="1">
                <a:latin typeface="Times New Roman" panose="02020603050405020304" pitchFamily="18" charset="0"/>
                <a:cs typeface="Times New Roman" panose="02020603050405020304" pitchFamily="18" charset="0"/>
              </a:rPr>
              <a:t>tegirmondir</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usulda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avo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azot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a:latin typeface="Times New Roman" panose="02020603050405020304" pitchFamily="18" charset="0"/>
                <a:cs typeface="Times New Roman" panose="02020603050405020304" pitchFamily="18" charset="0"/>
              </a:rPr>
              <a:t>.k.)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qizigan</a:t>
            </a:r>
            <a:r>
              <a:rPr lang="en-US" dirty="0">
                <a:latin typeface="Times New Roman" panose="02020603050405020304" pitchFamily="18" charset="0"/>
                <a:cs typeface="Times New Roman" panose="02020603050405020304" pitchFamily="18" charset="0"/>
              </a:rPr>
              <a:t> bug’ </a:t>
            </a:r>
            <a:r>
              <a:rPr lang="en-US" dirty="0" err="1">
                <a:latin typeface="Times New Roman" panose="02020603050405020304" pitchFamily="18" charset="0"/>
                <a:cs typeface="Times New Roman" panose="02020603050405020304" pitchFamily="18" charset="0"/>
              </a:rPr>
              <a:t>oqimi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naychali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soplo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kamerasiga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tovish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tezligida</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V</a:t>
            </a:r>
            <a:r>
              <a:rPr lang="en-US" baseline="-25000" dirty="0" err="1">
                <a:latin typeface="Times New Roman" panose="02020603050405020304" pitchFamily="18" charset="0"/>
                <a:cs typeface="Times New Roman" panose="02020603050405020304" pitchFamily="18" charset="0"/>
              </a:rPr>
              <a:t>tov</a:t>
            </a:r>
            <a:r>
              <a:rPr lang="en-US" dirty="0">
                <a:latin typeface="Times New Roman" panose="02020603050405020304" pitchFamily="18" charset="0"/>
                <a:cs typeface="Times New Roman" panose="02020603050405020304" pitchFamily="18" charset="0"/>
              </a:rPr>
              <a:t>=311m\</a:t>
            </a:r>
            <a:r>
              <a:rPr lang="en-US" dirty="0" err="1">
                <a:latin typeface="Times New Roman" panose="02020603050405020304" pitchFamily="18" charset="0"/>
                <a:cs typeface="Times New Roman" panose="02020603050405020304" pitchFamily="18" charset="0"/>
              </a:rPr>
              <a:t>sek</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tezlikda</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a:latin typeface="Times New Roman" panose="02020603050405020304" pitchFamily="18" charset="0"/>
                <a:cs typeface="Times New Roman" panose="02020603050405020304" pitchFamily="18" charset="0"/>
              </a:rPr>
              <a:t>am </a:t>
            </a:r>
            <a:r>
              <a:rPr lang="en-US" dirty="0" err="1">
                <a:latin typeface="Times New Roman" panose="02020603050405020304" pitchFamily="18" charset="0"/>
                <a:cs typeface="Times New Roman" panose="02020603050405020304" pitchFamily="18" charset="0"/>
              </a:rPr>
              <a:t>yuboriladi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Yorug’lik</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t>
            </a:r>
            <a:r>
              <a:rPr lang="en-US" baseline="-25000" dirty="0" err="1">
                <a:latin typeface="Times New Roman" panose="02020603050405020304" pitchFamily="18" charset="0"/>
                <a:cs typeface="Times New Roman" panose="02020603050405020304" pitchFamily="18" charset="0"/>
              </a:rPr>
              <a:t>yor</a:t>
            </a:r>
            <a:r>
              <a:rPr lang="en-US" dirty="0">
                <a:latin typeface="Times New Roman" panose="02020603050405020304" pitchFamily="18" charset="0"/>
                <a:cs typeface="Times New Roman" panose="02020603050405020304" pitchFamily="18" charset="0"/>
              </a:rPr>
              <a:t>=3·10</a:t>
            </a:r>
            <a:r>
              <a:rPr lang="en-US" baseline="30000" dirty="0">
                <a:latin typeface="Times New Roman" panose="02020603050405020304" pitchFamily="18" charset="0"/>
                <a:cs typeface="Times New Roman" panose="02020603050405020304" pitchFamily="18" charset="0"/>
              </a:rPr>
              <a:t>8</a:t>
            </a:r>
            <a:r>
              <a:rPr lang="en-US" dirty="0">
                <a:latin typeface="Times New Roman" panose="02020603050405020304" pitchFamily="18" charset="0"/>
                <a:cs typeface="Times New Roman" panose="02020603050405020304" pitchFamily="18" charset="0"/>
              </a:rPr>
              <a:t>m\</a:t>
            </a:r>
            <a:r>
              <a:rPr lang="en-US" dirty="0" err="1">
                <a:latin typeface="Times New Roman" panose="02020603050405020304" pitchFamily="18" charset="0"/>
                <a:cs typeface="Times New Roman" panose="02020603050405020304" pitchFamily="18" charset="0"/>
              </a:rPr>
              <a:t>sek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kamerasida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tezlikdagi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girdobga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nisbiy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nuqtaviy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marta</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urilib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shiddat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qizg’in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eyilib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maydalanadi.Oqimli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keramika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polimerlar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ar</a:t>
            </a:r>
            <a:r>
              <a:rPr lang="en-US"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kompozitsiyalari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maydalanadi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Mo’rt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materiallar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tegirmonlarda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yetarli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darajada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maydalanmagan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zarrachalar</a:t>
            </a:r>
            <a:r>
              <a:rPr lang="en-US"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х</a:t>
            </a:r>
            <a:r>
              <a:rPr lang="en-US" dirty="0" smtClean="0">
                <a:latin typeface="Times New Roman" panose="02020603050405020304" pitchFamily="18" charset="0"/>
                <a:cs typeface="Times New Roman" panose="02020603050405020304" pitchFamily="18" charset="0"/>
              </a:rPr>
              <a:t>am </a:t>
            </a:r>
            <a:r>
              <a:rPr lang="en-US" dirty="0" err="1" smtClean="0">
                <a:latin typeface="Times New Roman" panose="02020603050405020304" pitchFamily="18" charset="0"/>
                <a:cs typeface="Times New Roman" panose="02020603050405020304" pitchFamily="18" charset="0"/>
              </a:rPr>
              <a:t>maydalaniladi</a:t>
            </a:r>
            <a:r>
              <a:rPr lang="en-US"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07166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50543" y="395784"/>
            <a:ext cx="10972800" cy="6250675"/>
          </a:xfrm>
        </p:spPr>
        <p:txBody>
          <a:bodyPr>
            <a:no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Maydalanayotgan</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material </a:t>
            </a:r>
            <a:r>
              <a:rPr lang="en-US" dirty="0" err="1">
                <a:latin typeface="Times New Roman" panose="02020603050405020304" pitchFamily="18" charset="0"/>
                <a:cs typeface="Times New Roman" panose="02020603050405020304" pitchFamily="18" charset="0"/>
              </a:rPr>
              <a:t>tabiatig’a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qarab</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ar</a:t>
            </a:r>
            <a:r>
              <a:rPr lang="en-US"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olinadi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MoO</a:t>
            </a:r>
            <a:r>
              <a:rPr lang="en-US" baseline="-25000"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WO</a:t>
            </a:r>
            <a:r>
              <a:rPr lang="en-US" baseline="-25000" dirty="0">
                <a:latin typeface="Times New Roman" panose="02020603050405020304" pitchFamily="18" charset="0"/>
                <a:cs typeface="Times New Roman" panose="02020603050405020304" pitchFamily="18" charset="0"/>
              </a:rPr>
              <a:t>3 </a:t>
            </a:r>
            <a:r>
              <a:rPr lang="en-US" dirty="0" err="1">
                <a:latin typeface="Times New Roman" panose="02020603050405020304" pitchFamily="18" charset="0"/>
                <a:cs typeface="Times New Roman" panose="02020603050405020304" pitchFamily="18" charset="0"/>
              </a:rPr>
              <a:t>oksidlaridan</a:t>
            </a:r>
            <a:r>
              <a:rPr lang="en-US" dirty="0">
                <a:latin typeface="Times New Roman" panose="02020603050405020304" pitchFamily="18" charset="0"/>
                <a:cs typeface="Times New Roman" panose="02020603050405020304" pitchFamily="18" charset="0"/>
              </a:rPr>
              <a:t> 5NM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nanoparoshok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temir</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Fe[4]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sharli</a:t>
            </a:r>
            <a:r>
              <a:rPr lang="en-US" dirty="0">
                <a:latin typeface="Times New Roman" panose="02020603050405020304" pitchFamily="18" charset="0"/>
                <a:cs typeface="Times New Roman" panose="02020603050405020304" pitchFamily="18" charset="0"/>
              </a:rPr>
              <a:t> tegirmonda10-20NM </a:t>
            </a:r>
            <a:r>
              <a:rPr lang="en-US" dirty="0" err="1">
                <a:latin typeface="Times New Roman" panose="02020603050405020304" pitchFamily="18" charset="0"/>
                <a:cs typeface="Times New Roman" panose="02020603050405020304" pitchFamily="18" charset="0"/>
              </a:rPr>
              <a:t>o’lchamli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mumkin.Maydalash</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sutkagacha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smtClean="0">
                <a:latin typeface="Times New Roman" panose="02020603050405020304" pitchFamily="18" charset="0"/>
                <a:cs typeface="Times New Roman" panose="02020603050405020304" pitchFamily="18" charset="0"/>
              </a:rPr>
              <a:t>.</a:t>
            </a:r>
          </a:p>
          <a:p>
            <a:pPr algn="ctr">
              <a:lnSpc>
                <a:spcPct val="150000"/>
              </a:lnSpc>
            </a:pPr>
            <a:r>
              <a:rPr lang="en-US" b="1" dirty="0">
                <a:latin typeface="Times New Roman" panose="02020603050405020304" pitchFamily="18" charset="0"/>
                <a:cs typeface="Times New Roman" panose="02020603050405020304" pitchFamily="18" charset="0"/>
              </a:rPr>
              <a:t>5.4  </a:t>
            </a:r>
            <a:r>
              <a:rPr lang="en-US" b="1" dirty="0" err="1">
                <a:latin typeface="Times New Roman" panose="02020603050405020304" pitchFamily="18" charset="0"/>
                <a:cs typeface="Times New Roman" panose="02020603050405020304" pitchFamily="18" charset="0"/>
              </a:rPr>
              <a:t>Sharli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tegirmonlarda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olingan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kukunlarni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tozalash</a:t>
            </a: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algn="ctr">
              <a:lnSpc>
                <a:spcPct val="150000"/>
              </a:lnSpc>
            </a:pPr>
            <a:r>
              <a:rPr lang="en-US" b="1" dirty="0" err="1" smtClean="0">
                <a:latin typeface="Times New Roman" panose="02020603050405020304" pitchFamily="18" charset="0"/>
                <a:cs typeface="Times New Roman" panose="02020603050405020304" pitchFamily="18" charset="0"/>
              </a:rPr>
              <a:t>Flotatsiya</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jarayoni</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okalina</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misolida</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Okalina</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karxonalardan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yig’ishtirib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olingach</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sharli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o’lchami</a:t>
            </a:r>
            <a:r>
              <a:rPr lang="en-US" dirty="0">
                <a:latin typeface="Times New Roman" panose="02020603050405020304" pitchFamily="18" charset="0"/>
                <a:cs typeface="Times New Roman" panose="02020603050405020304" pitchFamily="18" charset="0"/>
              </a:rPr>
              <a:t> 40 </a:t>
            </a:r>
            <a:r>
              <a:rPr lang="en-US" dirty="0" err="1">
                <a:latin typeface="Times New Roman" panose="02020603050405020304" pitchFamily="18" charset="0"/>
                <a:cs typeface="Times New Roman" panose="02020603050405020304" pitchFamily="18" charset="0"/>
              </a:rPr>
              <a:t>mkm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keltiriladi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soatiga</a:t>
            </a:r>
            <a:r>
              <a:rPr lang="en-US" dirty="0">
                <a:latin typeface="Times New Roman" panose="02020603050405020304" pitchFamily="18" charset="0"/>
                <a:cs typeface="Times New Roman" panose="02020603050405020304" pitchFamily="18" charset="0"/>
              </a:rPr>
              <a:t> 250 – 300 kg. </a:t>
            </a:r>
            <a:r>
              <a:rPr lang="en-US" dirty="0" err="1">
                <a:latin typeface="Times New Roman" panose="02020603050405020304" pitchFamily="18" charset="0"/>
                <a:cs typeface="Times New Roman" panose="02020603050405020304" pitchFamily="18" charset="0"/>
              </a:rPr>
              <a:t>okalina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maydalanadi</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51523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3248" y="191068"/>
            <a:ext cx="10972800" cy="6571398"/>
          </a:xfrm>
        </p:spPr>
        <p:txBody>
          <a:bodyPr>
            <a:normAutofit lnSpcReduction="10000"/>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Maydalangan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okalina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idishlarda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suvda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marataba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yuvib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suvga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qaraganda</a:t>
            </a:r>
            <a:r>
              <a:rPr lang="en-US" dirty="0">
                <a:latin typeface="Times New Roman" panose="02020603050405020304" pitchFamily="18" charset="0"/>
                <a:cs typeface="Times New Roman" panose="02020603050405020304" pitchFamily="18" charset="0"/>
              </a:rPr>
              <a:t> past </a:t>
            </a:r>
            <a:r>
              <a:rPr lang="en-US" dirty="0" err="1">
                <a:latin typeface="Times New Roman" panose="02020603050405020304" pitchFamily="18" charset="0"/>
                <a:cs typeface="Times New Roman" panose="02020603050405020304" pitchFamily="18" charset="0"/>
              </a:rPr>
              <a:t>zichlikga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begona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tozalanadi</a:t>
            </a:r>
            <a:r>
              <a:rPr lang="en-US" dirty="0" smtClean="0">
                <a:latin typeface="Times New Roman" panose="02020603050405020304" pitchFamily="18" charset="0"/>
                <a:cs typeface="Times New Roman" panose="02020603050405020304" pitchFamily="18" charset="0"/>
              </a:rPr>
              <a:t>.</a:t>
            </a:r>
          </a:p>
          <a:p>
            <a:pPr algn="just">
              <a:lnSpc>
                <a:spcPct val="150000"/>
              </a:lnSpc>
            </a:pP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okalina</a:t>
            </a:r>
            <a:r>
              <a:rPr lang="en-US" dirty="0">
                <a:latin typeface="Times New Roman" panose="02020603050405020304" pitchFamily="18" charset="0"/>
                <a:cs typeface="Times New Roman" panose="02020603050405020304" pitchFamily="18" charset="0"/>
              </a:rPr>
              <a:t> 5 – 10% </a:t>
            </a:r>
            <a:r>
              <a:rPr lang="en-US" dirty="0" err="1">
                <a:latin typeface="Times New Roman" panose="02020603050405020304" pitchFamily="18" charset="0"/>
                <a:cs typeface="Times New Roman" panose="02020603050405020304" pitchFamily="18" charset="0"/>
              </a:rPr>
              <a:t>begona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temirning</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ortadi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xomashyoni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yuvish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deyiladi</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[3.,5]</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Misol</a:t>
            </a:r>
            <a:r>
              <a:rPr lang="en-US" dirty="0">
                <a:latin typeface="Times New Roman" panose="02020603050405020304" pitchFamily="18" charset="0"/>
                <a:cs typeface="Times New Roman" panose="02020603050405020304" pitchFamily="18" charset="0"/>
              </a:rPr>
              <a:t>: Fe – 58%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endi</a:t>
            </a:r>
            <a:r>
              <a:rPr lang="en-US" dirty="0">
                <a:latin typeface="Times New Roman" panose="02020603050405020304" pitchFamily="18" charset="0"/>
                <a:cs typeface="Times New Roman" panose="02020603050405020304" pitchFamily="18" charset="0"/>
              </a:rPr>
              <a:t> u 58 + 7 = 65%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etadi</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okalina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maydalangandan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tosh, </a:t>
            </a:r>
            <a:r>
              <a:rPr lang="en-US" dirty="0" err="1">
                <a:latin typeface="Times New Roman" panose="02020603050405020304" pitchFamily="18" charset="0"/>
                <a:cs typeface="Times New Roman" panose="02020603050405020304" pitchFamily="18" charset="0"/>
              </a:rPr>
              <a:t>umumiy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aytganda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bekorchi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jinslar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suvda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yuvilgan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ketmaydi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og’ir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okalina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cho’kmada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qoladilar</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127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05386" y="477670"/>
            <a:ext cx="10240369" cy="3575715"/>
          </a:xfrm>
        </p:spPr>
        <p:txBody>
          <a:bodyPr>
            <a:normAutofit lnSpcReduction="10000"/>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Okalinadan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bekorchi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jinslardan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flotatsiya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tozalanadi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okalinani</a:t>
            </a:r>
            <a:r>
              <a:rPr lang="en-US" dirty="0">
                <a:latin typeface="Times New Roman" panose="02020603050405020304" pitchFamily="18" charset="0"/>
                <a:cs typeface="Times New Roman" panose="02020603050405020304" pitchFamily="18" charset="0"/>
              </a:rPr>
              <a:t> 100% </a:t>
            </a:r>
            <a:r>
              <a:rPr lang="en-US" dirty="0" err="1" smtClean="0">
                <a:latin typeface="Times New Roman" panose="02020603050405020304" pitchFamily="18" charset="0"/>
                <a:cs typeface="Times New Roman" panose="02020603050405020304" pitchFamily="18" charset="0"/>
              </a:rPr>
              <a:t>bekorchi</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qum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alyuminiy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oksidlar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jinslardan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tozalaydi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Flotatsiya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aluminiy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oksididan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tashqari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oksidlarini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shimib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Aytaylik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jarayonda</a:t>
            </a:r>
            <a:r>
              <a:rPr lang="en-US" dirty="0">
                <a:latin typeface="Times New Roman" panose="02020603050405020304" pitchFamily="18" charset="0"/>
                <a:cs typeface="Times New Roman" panose="02020603050405020304" pitchFamily="18" charset="0"/>
              </a:rPr>
              <a:t> 1 ta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oksidi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bekorchi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jinslar</a:t>
            </a:r>
            <a:r>
              <a:rPr lang="en-US" dirty="0">
                <a:latin typeface="Times New Roman" panose="02020603050405020304" pitchFamily="18" charset="0"/>
                <a:cs typeface="Times New Roman" panose="02020603050405020304" pitchFamily="18" charset="0"/>
              </a:rPr>
              <a:t>: SiO</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CaCO</a:t>
            </a:r>
            <a:r>
              <a:rPr lang="en-US" baseline="-25000"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bo’lsin</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801447434"/>
              </p:ext>
            </p:extLst>
          </p:nvPr>
        </p:nvGraphicFramePr>
        <p:xfrm>
          <a:off x="1154846" y="4258101"/>
          <a:ext cx="6023877" cy="1678675"/>
        </p:xfrm>
        <a:graphic>
          <a:graphicData uri="http://schemas.openxmlformats.org/drawingml/2006/table">
            <a:tbl>
              <a:tblPr firstRow="1" firstCol="1" bandRow="1">
                <a:tableStyleId>{5C22544A-7EE6-4342-B048-85BDC9FD1C3A}</a:tableStyleId>
              </a:tblPr>
              <a:tblGrid>
                <a:gridCol w="924677"/>
                <a:gridCol w="1019447"/>
                <a:gridCol w="1019447"/>
                <a:gridCol w="1020102"/>
                <a:gridCol w="1020102"/>
                <a:gridCol w="1020102"/>
              </a:tblGrid>
              <a:tr h="634942">
                <a:tc>
                  <a:txBody>
                    <a:bodyPr/>
                    <a:lstStyle/>
                    <a:p>
                      <a:pPr algn="ctr">
                        <a:lnSpc>
                          <a:spcPct val="150000"/>
                        </a:lnSpc>
                        <a:spcAft>
                          <a:spcPts val="0"/>
                        </a:spcAft>
                      </a:pPr>
                      <a:r>
                        <a:rPr lang="en-US" sz="2400" dirty="0">
                          <a:effectLst/>
                          <a:latin typeface="Times New Roman" panose="02020603050405020304" pitchFamily="18" charset="0"/>
                          <a:cs typeface="Times New Roman" panose="02020603050405020304" pitchFamily="18" charset="0"/>
                        </a:rPr>
                        <a:t>Fe</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400" dirty="0">
                          <a:effectLst/>
                          <a:latin typeface="Times New Roman" panose="02020603050405020304" pitchFamily="18" charset="0"/>
                          <a:cs typeface="Times New Roman" panose="02020603050405020304" pitchFamily="18" charset="0"/>
                        </a:rPr>
                        <a:t>Cr</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400">
                          <a:effectLst/>
                          <a:latin typeface="Times New Roman" panose="02020603050405020304" pitchFamily="18" charset="0"/>
                          <a:cs typeface="Times New Roman" panose="02020603050405020304" pitchFamily="18" charset="0"/>
                        </a:rPr>
                        <a:t>Ni</a:t>
                      </a:r>
                      <a:endParaRPr lang="ru-RU"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400">
                          <a:effectLst/>
                          <a:latin typeface="Times New Roman" panose="02020603050405020304" pitchFamily="18" charset="0"/>
                          <a:cs typeface="Times New Roman" panose="02020603050405020304" pitchFamily="18" charset="0"/>
                        </a:rPr>
                        <a:t>Mn</a:t>
                      </a:r>
                      <a:endParaRPr lang="ru-RU"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400">
                          <a:effectLst/>
                          <a:latin typeface="Times New Roman" panose="02020603050405020304" pitchFamily="18" charset="0"/>
                          <a:cs typeface="Times New Roman" panose="02020603050405020304" pitchFamily="18" charset="0"/>
                        </a:rPr>
                        <a:t>Ti</a:t>
                      </a:r>
                      <a:endParaRPr lang="ru-RU"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400">
                          <a:effectLst/>
                          <a:latin typeface="Times New Roman" panose="02020603050405020304" pitchFamily="18" charset="0"/>
                          <a:cs typeface="Times New Roman" panose="02020603050405020304" pitchFamily="18" charset="0"/>
                        </a:rPr>
                        <a:t>O</a:t>
                      </a:r>
                      <a:r>
                        <a:rPr lang="en-US" sz="2400" baseline="-25000">
                          <a:effectLst/>
                          <a:latin typeface="Times New Roman" panose="02020603050405020304" pitchFamily="18" charset="0"/>
                          <a:cs typeface="Times New Roman" panose="02020603050405020304" pitchFamily="18" charset="0"/>
                        </a:rPr>
                        <a:t>2</a:t>
                      </a:r>
                      <a:endParaRPr lang="ru-RU"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1043733">
                <a:tc>
                  <a:txBody>
                    <a:bodyPr/>
                    <a:lstStyle/>
                    <a:p>
                      <a:pPr algn="ctr">
                        <a:lnSpc>
                          <a:spcPct val="150000"/>
                        </a:lnSpc>
                        <a:spcAft>
                          <a:spcPts val="0"/>
                        </a:spcAft>
                      </a:pPr>
                      <a:r>
                        <a:rPr lang="en-US" sz="2400" dirty="0">
                          <a:effectLst/>
                          <a:latin typeface="Times New Roman" panose="02020603050405020304" pitchFamily="18" charset="0"/>
                          <a:cs typeface="Times New Roman" panose="02020603050405020304" pitchFamily="18" charset="0"/>
                        </a:rPr>
                        <a:t>60.2</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400" dirty="0">
                          <a:effectLst/>
                          <a:latin typeface="Times New Roman" panose="02020603050405020304" pitchFamily="18" charset="0"/>
                          <a:cs typeface="Times New Roman" panose="02020603050405020304" pitchFamily="18" charset="0"/>
                        </a:rPr>
                        <a:t>2.7</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400" dirty="0">
                          <a:effectLst/>
                          <a:latin typeface="Times New Roman" panose="02020603050405020304" pitchFamily="18" charset="0"/>
                          <a:cs typeface="Times New Roman" panose="02020603050405020304" pitchFamily="18" charset="0"/>
                        </a:rPr>
                        <a:t>3.1</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400" dirty="0">
                          <a:effectLst/>
                          <a:latin typeface="Times New Roman" panose="02020603050405020304" pitchFamily="18" charset="0"/>
                          <a:cs typeface="Times New Roman" panose="02020603050405020304" pitchFamily="18" charset="0"/>
                        </a:rPr>
                        <a:t>4.7</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400" dirty="0">
                          <a:effectLst/>
                          <a:latin typeface="Times New Roman" panose="02020603050405020304" pitchFamily="18" charset="0"/>
                          <a:cs typeface="Times New Roman" panose="02020603050405020304" pitchFamily="18" charset="0"/>
                        </a:rPr>
                        <a:t>0.1</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2400" dirty="0">
                          <a:effectLst/>
                          <a:latin typeface="Times New Roman" panose="02020603050405020304" pitchFamily="18" charset="0"/>
                          <a:cs typeface="Times New Roman" panose="02020603050405020304" pitchFamily="18" charset="0"/>
                        </a:rPr>
                        <a:t>22.9</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2" name="Прямоугольник 1"/>
          <p:cNvSpPr/>
          <p:nvPr/>
        </p:nvSpPr>
        <p:spPr>
          <a:xfrm>
            <a:off x="7887944" y="4053385"/>
            <a:ext cx="2866493" cy="1828642"/>
          </a:xfrm>
          <a:prstGeom prst="rect">
            <a:avLst/>
          </a:prstGeom>
        </p:spPr>
        <p:txBody>
          <a:bodyPr wrap="square">
            <a:spAutoFit/>
          </a:bodyPr>
          <a:lstStyle/>
          <a:p>
            <a:pPr algn="ctr">
              <a:lnSpc>
                <a:spcPct val="150000"/>
              </a:lnSpc>
              <a:spcAft>
                <a:spcPts val="0"/>
              </a:spcAft>
            </a:pP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Flotsatsiyadan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keying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okalinaning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kimyoviy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tarkibi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2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3806465" y="5977561"/>
            <a:ext cx="1276311" cy="620619"/>
          </a:xfrm>
          <a:prstGeom prst="rect">
            <a:avLst/>
          </a:prstGeom>
        </p:spPr>
        <p:txBody>
          <a:bodyPr wrap="none">
            <a:spAutoFit/>
          </a:bodyPr>
          <a:lstStyle/>
          <a:p>
            <a:pPr algn="just">
              <a:lnSpc>
                <a:spcPct val="150000"/>
              </a:lnSpc>
            </a:pPr>
            <a:r>
              <a:rPr lang="en-US" sz="2600" dirty="0">
                <a:latin typeface="Times New Roman" panose="02020603050405020304" pitchFamily="18" charset="0"/>
                <a:cs typeface="Times New Roman" panose="02020603050405020304" pitchFamily="18" charset="0"/>
              </a:rPr>
              <a:t>1-jadval</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3987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50771" y="6039410"/>
            <a:ext cx="4544830" cy="492443"/>
          </a:xfrm>
          <a:prstGeom prst="rect">
            <a:avLst/>
          </a:prstGeom>
        </p:spPr>
        <p:txBody>
          <a:bodyPr wrap="square">
            <a:spAutoFit/>
          </a:bodyPr>
          <a:lstStyle/>
          <a:p>
            <a:r>
              <a:rPr lang="en-US" sz="2600" dirty="0">
                <a:solidFill>
                  <a:srgbClr val="000000"/>
                </a:solidFill>
                <a:latin typeface="Times New Roman" panose="02020603050405020304" pitchFamily="18" charset="0"/>
                <a:ea typeface="Calibri" panose="020F0502020204030204" pitchFamily="34" charset="0"/>
              </a:rPr>
              <a:t>7-rasm. </a:t>
            </a:r>
            <a:r>
              <a:rPr lang="en-US" sz="2600" dirty="0" err="1">
                <a:solidFill>
                  <a:srgbClr val="000000"/>
                </a:solidFill>
                <a:latin typeface="Times New Roman" panose="02020603050405020304" pitchFamily="18" charset="0"/>
                <a:ea typeface="Calibri" panose="020F0502020204030204" pitchFamily="34" charset="0"/>
              </a:rPr>
              <a:t>Flotatsiya</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jarayoni</a:t>
            </a:r>
            <a:endParaRPr lang="ru-RU" sz="2600" dirty="0"/>
          </a:p>
        </p:txBody>
      </p:sp>
      <p:sp>
        <p:nvSpPr>
          <p:cNvPr id="4" name="Прямоугольник 3"/>
          <p:cNvSpPr/>
          <p:nvPr/>
        </p:nvSpPr>
        <p:spPr>
          <a:xfrm>
            <a:off x="7675238" y="608751"/>
            <a:ext cx="3993597" cy="6093976"/>
          </a:xfrm>
          <a:prstGeom prst="rect">
            <a:avLst/>
          </a:prstGeom>
        </p:spPr>
        <p:txBody>
          <a:bodyPr wrap="square">
            <a:spAutoFit/>
          </a:bodyPr>
          <a:lstStyle/>
          <a:p>
            <a:pPr indent="449580">
              <a:lnSpc>
                <a:spcPct val="150000"/>
              </a:lnSpc>
              <a:spcAft>
                <a:spcPts val="800"/>
              </a:spcAft>
            </a:pP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Flotatsiya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jarayonidan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keyin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sharli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tegirmonlarda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maydalangan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qotishma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kukunlarining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tozalik</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darajasi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yani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sifat</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ko’rsatkichi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bir</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necha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foizlarga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oshganini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ko’rish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mumkin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jadvalda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holat</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umumiy</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ko’rinishda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keltirilgan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656655" y="689489"/>
            <a:ext cx="6933062" cy="5349921"/>
          </a:xfrm>
          <a:prstGeom prst="rect">
            <a:avLst/>
          </a:prstGeom>
          <a:noFill/>
          <a:ln>
            <a:noFill/>
          </a:ln>
        </p:spPr>
      </p:pic>
    </p:spTree>
    <p:extLst>
      <p:ext uri="{BB962C8B-B14F-4D97-AF65-F5344CB8AC3E}">
        <p14:creationId xmlns:p14="http://schemas.microsoft.com/office/powerpoint/2010/main" val="32577450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6895" y="354841"/>
            <a:ext cx="10972800" cy="6318913"/>
          </a:xfrm>
        </p:spPr>
        <p:txBody>
          <a:bodyPr>
            <a:normAutofit fontScale="92500" lnSpcReduction="10000"/>
          </a:bodyPr>
          <a:lstStyle/>
          <a:p>
            <a:pPr algn="ctr">
              <a:lnSpc>
                <a:spcPct val="150000"/>
              </a:lnSpc>
            </a:pPr>
            <a:r>
              <a:rPr lang="en-US" sz="2800" b="1" dirty="0" err="1">
                <a:latin typeface="Times New Roman" panose="02020603050405020304" pitchFamily="18" charset="0"/>
                <a:cs typeface="Times New Roman" panose="02020603050405020304" pitchFamily="18" charset="0"/>
              </a:rPr>
              <a:t>Pishirilgan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g'ovakli</a:t>
            </a:r>
            <a:r>
              <a:rPr lang="ru-RU"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filtrli</a:t>
            </a:r>
            <a:r>
              <a:rPr lang="ru-RU" sz="2800"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material </a:t>
            </a:r>
            <a:r>
              <a:rPr lang="en-US" sz="2800" b="1" dirty="0" err="1">
                <a:latin typeface="Times New Roman" panose="02020603050405020304" pitchFamily="18" charset="0"/>
                <a:cs typeface="Times New Roman" panose="02020603050405020304" pitchFamily="18" charset="0"/>
              </a:rPr>
              <a:t>tayyorlash</a:t>
            </a:r>
            <a:endParaRPr lang="ru-RU" sz="2800" b="1" dirty="0" smtClean="0">
              <a:latin typeface="Times New Roman" panose="02020603050405020304" pitchFamily="18" charset="0"/>
              <a:cs typeface="Times New Roman" panose="02020603050405020304" pitchFamily="18" charset="0"/>
            </a:endParaRPr>
          </a:p>
          <a:p>
            <a:pPr algn="just">
              <a:lnSpc>
                <a:spcPct val="150000"/>
              </a:lnSpc>
            </a:pPr>
            <a:r>
              <a:rPr lang="en-US" sz="2800" dirty="0" err="1" smtClean="0">
                <a:latin typeface="Times New Roman" panose="02020603050405020304" pitchFamily="18" charset="0"/>
                <a:cs typeface="Times New Roman" panose="02020603050405020304" pitchFamily="18" charset="0"/>
              </a:rPr>
              <a:t>Pishirilgan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filtrlar</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metallarning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ma'lum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kimyoviy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tarkibdagi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bir</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fraktsiyali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qotishmalardan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tayyorlanadi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Kukunlar</a:t>
            </a:r>
            <a:r>
              <a:rPr lang="en-US" sz="2800" dirty="0">
                <a:latin typeface="Times New Roman" panose="02020603050405020304" pitchFamily="18" charset="0"/>
                <a:cs typeface="Times New Roman" panose="02020603050405020304" pitchFamily="18" charset="0"/>
              </a:rPr>
              <a:t> ham </a:t>
            </a:r>
            <a:r>
              <a:rPr lang="en-US" sz="2800" dirty="0" err="1">
                <a:latin typeface="Times New Roman" panose="02020603050405020304" pitchFamily="18" charset="0"/>
                <a:cs typeface="Times New Roman" panose="02020603050405020304" pitchFamily="18" charset="0"/>
              </a:rPr>
              <a:t>sferik</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ham </a:t>
            </a:r>
            <a:r>
              <a:rPr lang="en-US" sz="2800" dirty="0" err="1" smtClean="0">
                <a:latin typeface="Times New Roman" panose="02020603050405020304" pitchFamily="18" charset="0"/>
                <a:cs typeface="Times New Roman" panose="02020603050405020304" pitchFamily="18" charset="0"/>
              </a:rPr>
              <a:t>sferik</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bo’lmagan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bo'lishi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Sferik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bo'lmagan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tayyorlangan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filtrlarning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afzalligi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shundaki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sferik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nuqta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aloqa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nisbatan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tartibsiz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zarrachalarning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tarvaqaylangan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yuzasi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yaxshi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aloqa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tufayli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mexanik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kuchini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oshirgan</a:t>
            </a:r>
            <a:r>
              <a:rPr lang="en-US" sz="2800" dirty="0">
                <a:latin typeface="Times New Roman" panose="02020603050405020304" pitchFamily="18" charset="0"/>
                <a:cs typeface="Times New Roman" panose="02020603050405020304" pitchFamily="18" charset="0"/>
              </a:rPr>
              <a:t>. Shu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birga,pishirilgan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filtrlarni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sharsimon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zarrachalar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tanlash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maqsadga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muvofiqdir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chunki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bunday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kukunlardan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olingan</a:t>
            </a:r>
            <a:r>
              <a:rPr lang="en-US" sz="2800" dirty="0">
                <a:latin typeface="Times New Roman" panose="02020603050405020304" pitchFamily="18" charset="0"/>
                <a:cs typeface="Times New Roman" panose="02020603050405020304" pitchFamily="18" charset="0"/>
              </a:rPr>
              <a:t> material </a:t>
            </a:r>
            <a:r>
              <a:rPr lang="en-US" sz="2800" dirty="0" err="1">
                <a:latin typeface="Times New Roman" panose="02020603050405020304" pitchFamily="18" charset="0"/>
                <a:cs typeface="Times New Roman" panose="02020603050405020304" pitchFamily="18" charset="0"/>
              </a:rPr>
              <a:t>yaxshi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o'tkazuvchanlikka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sozlash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qayta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tiklash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algn="just">
              <a:lnSpc>
                <a:spcPct val="150000"/>
              </a:lnSpc>
            </a:pPr>
            <a:endParaRPr lang="en-US" sz="28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5936114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64190" y="95533"/>
            <a:ext cx="10972800" cy="6605517"/>
          </a:xfrm>
        </p:spPr>
        <p:txBody>
          <a:bodyPr>
            <a:no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Kichik</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yumshoq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t>
            </a:r>
            <a:r>
              <a:rPr lang="en-US" dirty="0" err="1" smtClean="0">
                <a:latin typeface="Times New Roman" panose="02020603050405020304" pitchFamily="18" charset="0"/>
                <a:cs typeface="Times New Roman" panose="02020603050405020304" pitchFamily="18" charset="0"/>
              </a:rPr>
              <a:t>ishirish</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taqsimlash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qolipni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silkitib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tebranish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holda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sferik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o'zgarmaydi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maksimal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saqlashga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Pishirilgan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an'anaviy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majburiy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deformatsiyasi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tavsiflanadi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G'ovakligi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oshgan</a:t>
            </a:r>
            <a:r>
              <a:rPr lang="en-US" dirty="0">
                <a:latin typeface="Times New Roman" panose="02020603050405020304" pitchFamily="18" charset="0"/>
                <a:cs typeface="Times New Roman" panose="02020603050405020304" pitchFamily="18" charset="0"/>
              </a:rPr>
              <a:t> (40 - 75%)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qoniqarli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quvvat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deformatsiyalanish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bosqichidan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qo'shimchalar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kiritiladi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quvvatni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saqlashga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mo'ljallangan</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To'ldiruvchi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haroratida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parchalanmasligi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Pishirish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paytida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o'tkazmasligi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[5]</a:t>
            </a:r>
            <a:endParaRPr lang="en-US" dirty="0" smtClean="0">
              <a:latin typeface="Times New Roman" panose="02020603050405020304" pitchFamily="18" charset="0"/>
              <a:cs typeface="Times New Roman" panose="02020603050405020304" pitchFamily="18" charset="0"/>
            </a:endParaRPr>
          </a:p>
          <a:p>
            <a:pPr marL="0" indent="0" algn="just">
              <a:lnSpc>
                <a:spcPct val="150000"/>
              </a:lnSpc>
              <a:buNone/>
            </a:pP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3023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300252"/>
            <a:ext cx="10972800" cy="5846928"/>
          </a:xfrm>
        </p:spPr>
        <p:txBody>
          <a:bodyPr/>
          <a:lstStyle/>
          <a:p>
            <a:pPr marL="0" indent="0" algn="just">
              <a:buNone/>
            </a:pPr>
            <a:r>
              <a:rPr lang="en-US" dirty="0" smtClean="0">
                <a:latin typeface="Times New Roman" panose="02020603050405020304" pitchFamily="18" charset="0"/>
                <a:cs typeface="Times New Roman" panose="02020603050405020304" pitchFamily="18" charset="0"/>
              </a:rPr>
              <a:t>	</a:t>
            </a:r>
            <a:endParaRPr lang="ru-RU" dirty="0"/>
          </a:p>
        </p:txBody>
      </p:sp>
      <p:sp>
        <p:nvSpPr>
          <p:cNvPr id="2" name="Прямоугольник 1"/>
          <p:cNvSpPr/>
          <p:nvPr/>
        </p:nvSpPr>
        <p:spPr>
          <a:xfrm>
            <a:off x="609600" y="464024"/>
            <a:ext cx="11161776" cy="6232475"/>
          </a:xfrm>
          <a:prstGeom prst="rect">
            <a:avLst/>
          </a:prstGeom>
        </p:spPr>
        <p:txBody>
          <a:bodyPr wrap="square">
            <a:spAutoFit/>
          </a:bodyPr>
          <a:lstStyle/>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U </a:t>
            </a:r>
            <a:r>
              <a:rPr lang="en-US" sz="2600" dirty="0" err="1">
                <a:latin typeface="Times New Roman" panose="02020603050405020304" pitchFamily="18" charset="0"/>
                <a:cs typeface="Times New Roman" panose="02020603050405020304" pitchFamily="18" charset="0"/>
              </a:rPr>
              <a:t>metall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kukunining</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pishirish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haroratidan</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ancha</a:t>
            </a:r>
            <a:r>
              <a:rPr lang="en-US" sz="2600" dirty="0">
                <a:latin typeface="Times New Roman" panose="02020603050405020304" pitchFamily="18" charset="0"/>
                <a:cs typeface="Times New Roman" panose="02020603050405020304" pitchFamily="18" charset="0"/>
              </a:rPr>
              <a:t> past </a:t>
            </a:r>
            <a:r>
              <a:rPr lang="en-US" sz="2600" dirty="0" err="1">
                <a:latin typeface="Times New Roman" panose="02020603050405020304" pitchFamily="18" charset="0"/>
                <a:cs typeface="Times New Roman" panose="02020603050405020304" pitchFamily="18" charset="0"/>
              </a:rPr>
              <a:t>haroratda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parchalanishi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kerak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parchalanganidan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keyin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qattiq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yoki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suyuq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qoldiq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chiqmasligi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kerak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Isitish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jarayonida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plomba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moddasi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bug'lanib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teshiklarni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qoldiradi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tarqalgan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plomba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moddalar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ammoniy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bikarbonat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karbamiddir</a:t>
            </a:r>
            <a:r>
              <a:rPr lang="en-US" sz="26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Hozirgi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qo'shimchalar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qo'llanilmoqda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isitish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o'zgarib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mahsulotlarning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kuchini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yuqori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g'ovakliligini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saqlab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Issiqlik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paytida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bunday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qo'shimchalar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parchalanadi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atmosferada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kamayadi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4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parchalanish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mahsulotlarining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asosiy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metall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o'zaro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ta'siri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tufayli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Pishirishni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faollashtiradi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zarrachalararo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aloqalarni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oshiradigan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suyuq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faza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beradi</a:t>
            </a:r>
            <a:r>
              <a:rPr lang="en-US" sz="2600" dirty="0">
                <a:latin typeface="Times New Roman" panose="02020603050405020304" pitchFamily="18" charset="0"/>
                <a:cs typeface="Times New Roman" panose="02020603050405020304" pitchFamily="18" charset="0"/>
              </a:rPr>
              <a:t>. </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95947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75214" y="470641"/>
            <a:ext cx="11350752" cy="6093976"/>
          </a:xfrm>
          <a:prstGeom prst="rect">
            <a:avLst/>
          </a:prstGeom>
        </p:spPr>
        <p:txBody>
          <a:bodyPr wrap="square">
            <a:spAutoFit/>
          </a:bodyPr>
          <a:lstStyle/>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Bunday</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qo'shimchalar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sifatida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galogenidlar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oksidlar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yoki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metall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tuzlari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ishlatiladi</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Texnologiyaning</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turli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sohalarida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qo'llaniladigan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g’ovakli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materiallarga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ko'plab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talablar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tufayli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ushbu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materiallarni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usullari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an'anaviylardan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farq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qilishi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mumkin</a:t>
            </a:r>
            <a:r>
              <a:rPr lang="en-US"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[2.,5.,6]</a:t>
            </a:r>
            <a:endParaRPr lang="en-US" sz="2600" dirty="0" smtClean="0">
              <a:latin typeface="Times New Roman" panose="02020603050405020304" pitchFamily="18" charset="0"/>
              <a:cs typeface="Times New Roman" panose="02020603050405020304" pitchFamily="18" charset="0"/>
            </a:endParaRPr>
          </a:p>
          <a:p>
            <a:pPr algn="just">
              <a:lnSpc>
                <a:spcPct val="150000"/>
              </a:lnSpc>
            </a:pPr>
            <a:r>
              <a:rPr lang="en-US" sz="2600" dirty="0" smtClean="0">
                <a:solidFill>
                  <a:srgbClr val="FF0000"/>
                </a:solidFill>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Shunday</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qilib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Pishirilgan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g'ovakli</a:t>
            </a:r>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material </a:t>
            </a:r>
            <a:r>
              <a:rPr lang="en-US" sz="2600" dirty="0" err="1">
                <a:latin typeface="Times New Roman" panose="02020603050405020304" pitchFamily="18" charset="0"/>
                <a:cs typeface="Times New Roman" panose="02020603050405020304" pitchFamily="18" charset="0"/>
              </a:rPr>
              <a:t>tayyorlash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uchun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substratga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metall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yoki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qotishma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erituvchi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eruvchini</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o'z</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ichiga</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oladi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metall</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yoki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nometall</a:t>
            </a:r>
            <a:r>
              <a:rPr lang="en-US" sz="2600" dirty="0" smtClean="0">
                <a:latin typeface="Times New Roman" panose="02020603050405020304" pitchFamily="18" charset="0"/>
                <a:cs typeface="Times New Roman" panose="02020603050405020304" pitchFamily="18" charset="0"/>
              </a:rPr>
              <a:t> material </a:t>
            </a:r>
            <a:r>
              <a:rPr lang="en-US" sz="2600" dirty="0" err="1" smtClean="0">
                <a:latin typeface="Times New Roman" panose="02020603050405020304" pitchFamily="18" charset="0"/>
                <a:cs typeface="Times New Roman" panose="02020603050405020304" pitchFamily="18" charset="0"/>
              </a:rPr>
              <a:t>bo'lishi</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mumkin</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Eritmani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olingandan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so'ng</a:t>
            </a:r>
            <a:r>
              <a:rPr lang="en-US" sz="2600" dirty="0">
                <a:latin typeface="Times New Roman" panose="02020603050405020304" pitchFamily="18" charset="0"/>
                <a:cs typeface="Times New Roman" panose="02020603050405020304" pitchFamily="18" charset="0"/>
              </a:rPr>
              <a:t>, u </a:t>
            </a:r>
            <a:r>
              <a:rPr lang="en-US" sz="2600" dirty="0" err="1">
                <a:latin typeface="Times New Roman" panose="02020603050405020304" pitchFamily="18" charset="0"/>
                <a:cs typeface="Times New Roman" panose="02020603050405020304" pitchFamily="18" charset="0"/>
              </a:rPr>
              <a:t>quritiladi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agar </a:t>
            </a:r>
            <a:r>
              <a:rPr lang="en-US" sz="2600" dirty="0" err="1">
                <a:latin typeface="Times New Roman" panose="02020603050405020304" pitchFamily="18" charset="0"/>
                <a:cs typeface="Times New Roman" panose="02020603050405020304" pitchFamily="18" charset="0"/>
              </a:rPr>
              <a:t>kerak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bo'lsa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siqiladi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Olingan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g’ovakli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qatlamlarning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qalinligi</a:t>
            </a:r>
            <a:r>
              <a:rPr lang="en-US" sz="2600" dirty="0">
                <a:latin typeface="Times New Roman" panose="02020603050405020304" pitchFamily="18" charset="0"/>
                <a:cs typeface="Times New Roman" panose="02020603050405020304" pitchFamily="18" charset="0"/>
              </a:rPr>
              <a:t> 0,075 - 0,75 mm </a:t>
            </a:r>
            <a:r>
              <a:rPr lang="en-US" sz="2600" dirty="0" err="1">
                <a:latin typeface="Times New Roman" panose="02020603050405020304" pitchFamily="18" charset="0"/>
                <a:cs typeface="Times New Roman" panose="02020603050405020304" pitchFamily="18" charset="0"/>
              </a:rPr>
              <a:t>bo'lishi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mumkin</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g’ovakliligi</a:t>
            </a:r>
            <a:r>
              <a:rPr lang="en-US" sz="26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60% </a:t>
            </a:r>
            <a:r>
              <a:rPr lang="en-US" sz="2600" dirty="0" err="1" smtClean="0">
                <a:latin typeface="Times New Roman" panose="02020603050405020304" pitchFamily="18" charset="0"/>
                <a:cs typeface="Times New Roman" panose="02020603050405020304" pitchFamily="18" charset="0"/>
              </a:rPr>
              <a:t>gacha</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bo’ladi</a:t>
            </a:r>
            <a:r>
              <a:rPr lang="en-US" sz="2600" dirty="0" smtClean="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35089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953" y="150125"/>
            <a:ext cx="10972800" cy="5901519"/>
          </a:xfrm>
        </p:spPr>
        <p:txBody>
          <a:bodyPr>
            <a:normAutofit/>
          </a:bodyPr>
          <a:lstStyle/>
          <a:p>
            <a:pPr marL="0" indent="0" algn="just">
              <a:buNone/>
            </a:pPr>
            <a:r>
              <a:rPr lang="en-US" dirty="0" smtClean="0"/>
              <a:t>	</a:t>
            </a:r>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909851" y="368490"/>
            <a:ext cx="10345003" cy="6140079"/>
          </a:xfrm>
          <a:prstGeom prst="rect">
            <a:avLst/>
          </a:prstGeom>
        </p:spPr>
        <p:txBody>
          <a:bodyPr wrap="square">
            <a:spAutoFit/>
          </a:bodyPr>
          <a:lstStyle/>
          <a:p>
            <a:pPr algn="ctr">
              <a:lnSpc>
                <a:spcPct val="150000"/>
              </a:lnSpc>
              <a:spcAft>
                <a:spcPts val="800"/>
              </a:spcAft>
            </a:pPr>
            <a:r>
              <a:rPr lang="en-US" sz="26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Tekshiruv</a:t>
            </a:r>
            <a:r>
              <a:rPr lang="en-US" sz="2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savollari</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Sharli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tegirmonlar</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qanday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asosiy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qismlardan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tashkil</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topgan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Sharli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tegirmonlarda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kukunlar</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qanday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xosil</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bo’ladi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Sharli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tegirmoning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aylanishlar</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o’zgarsa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maydalash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jarayoni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qanday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o’zgaradi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4</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Sharli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tegirmonda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chiqarishning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asosiy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kamchiliklari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5</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Girdob</a:t>
            </a:r>
            <a:r>
              <a:rPr lang="en-US" sz="2600" dirty="0">
                <a:latin typeface="Times New Roman" panose="02020603050405020304" pitchFamily="18" charset="0"/>
                <a:ea typeface="Calibri" panose="020F0502020204030204" pitchFamily="34" charset="0"/>
                <a:cs typeface="Times New Roman" panose="02020603050405020304" pitchFamily="18" charset="0"/>
              </a:rPr>
              <a:t> (“vi</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a:latin typeface="Times New Roman" panose="02020603050405020304" pitchFamily="18" charset="0"/>
                <a:ea typeface="Calibri" panose="020F0502020204030204" pitchFamily="34" charset="0"/>
                <a:cs typeface="Times New Roman" panose="02020603050405020304" pitchFamily="18" charset="0"/>
              </a:rPr>
              <a:t>revoy</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tegirmonlar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ishlash</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prinspi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qanday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6</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sz="26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Flotatsiya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jarayonini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tushuntiring</a:t>
            </a:r>
            <a:r>
              <a:rPr lang="en-US" sz="2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spcAft>
                <a:spcPts val="800"/>
              </a:spcAft>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7.</a:t>
            </a:r>
            <a:r>
              <a:rPr lang="en-US" sz="2400" b="1"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Pishirilgan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g'ovakli</a:t>
            </a:r>
            <a:r>
              <a:rPr lang="ru-RU"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filtrli</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material </a:t>
            </a:r>
            <a:r>
              <a:rPr lang="en-US" sz="2400" dirty="0" err="1" smtClean="0">
                <a:latin typeface="Times New Roman" panose="02020603050405020304" pitchFamily="18" charset="0"/>
                <a:cs typeface="Times New Roman" panose="02020603050405020304" pitchFamily="18" charset="0"/>
              </a:rPr>
              <a:t>tayyorlashni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ahamiyatini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tushuntiring</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99344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235131"/>
            <a:ext cx="10972800" cy="6518366"/>
          </a:xfrm>
        </p:spPr>
        <p:txBody>
          <a:bodyPr>
            <a:normAutofit fontScale="92500"/>
          </a:bodyPr>
          <a:lstStyle/>
          <a:p>
            <a:pPr algn="ctr">
              <a:lnSpc>
                <a:spcPct val="150000"/>
              </a:lnSpc>
            </a:pPr>
            <a:r>
              <a:rPr lang="en-US" dirty="0" err="1">
                <a:latin typeface="Times New Roman" panose="02020603050405020304" pitchFamily="18" charset="0"/>
                <a:cs typeface="Times New Roman" panose="02020603050405020304" pitchFamily="18" charset="0"/>
              </a:rPr>
              <a:t>Foydalanilgan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adabiyotlar</a:t>
            </a:r>
            <a:endParaRPr lang="ru-RU" dirty="0">
              <a:latin typeface="Times New Roman" panose="02020603050405020304" pitchFamily="18" charset="0"/>
              <a:cs typeface="Times New Roman" panose="02020603050405020304" pitchFamily="18" charset="0"/>
            </a:endParaRPr>
          </a:p>
          <a:p>
            <a:pPr lvl="0">
              <a:lnSpc>
                <a:spcPct val="150000"/>
              </a:lnSpc>
            </a:pPr>
            <a:r>
              <a:rPr lang="ru-RU" dirty="0" smtClean="0">
                <a:latin typeface="Times New Roman" panose="02020603050405020304" pitchFamily="18" charset="0"/>
                <a:cs typeface="Times New Roman" panose="02020603050405020304" pitchFamily="18" charset="0"/>
              </a:rPr>
              <a:t>1. </a:t>
            </a:r>
            <a:r>
              <a:rPr lang="en-US" dirty="0" err="1" smtClean="0">
                <a:latin typeface="Times New Roman" panose="02020603050405020304" pitchFamily="18" charset="0"/>
                <a:cs typeface="Times New Roman" panose="02020603050405020304" pitchFamily="18" charset="0"/>
              </a:rPr>
              <a:t>Kiparisov</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 S., </a:t>
            </a:r>
            <a:r>
              <a:rPr lang="en-US" dirty="0" err="1">
                <a:latin typeface="Times New Roman" panose="02020603050405020304" pitchFamily="18" charset="0"/>
                <a:cs typeface="Times New Roman" panose="02020603050405020304" pitchFamily="18" charset="0"/>
              </a:rPr>
              <a:t>Libenson</a:t>
            </a:r>
            <a:r>
              <a:rPr lang="en-US" dirty="0">
                <a:latin typeface="Times New Roman" panose="02020603050405020304" pitchFamily="18" charset="0"/>
                <a:cs typeface="Times New Roman" panose="02020603050405020304" pitchFamily="18" charset="0"/>
              </a:rPr>
              <a:t> G. </a:t>
            </a:r>
            <a:r>
              <a:rPr lang="en-US" dirty="0" err="1">
                <a:latin typeface="Times New Roman" panose="02020603050405020304" pitchFamily="18" charset="0"/>
                <a:cs typeface="Times New Roman" panose="02020603050405020304" pitchFamily="18" charset="0"/>
              </a:rPr>
              <a:t>A.Poroshkovaya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a:t>
            </a: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Uchebnik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dlya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texnikumov</a:t>
            </a:r>
            <a:r>
              <a:rPr lang="en-US" dirty="0">
                <a:latin typeface="Times New Roman" panose="02020603050405020304" pitchFamily="18" charset="0"/>
                <a:cs typeface="Times New Roman" panose="02020603050405020304" pitchFamily="18" charset="0"/>
              </a:rPr>
              <a:t>—3-e </a:t>
            </a:r>
            <a:r>
              <a:rPr lang="en-US" dirty="0" err="1">
                <a:latin typeface="Times New Roman" panose="02020603050405020304" pitchFamily="18" charset="0"/>
                <a:cs typeface="Times New Roman" panose="02020603050405020304" pitchFamily="18" charset="0"/>
              </a:rPr>
              <a:t>izd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pererab</a:t>
            </a:r>
            <a:r>
              <a:rPr lang="en-US" dirty="0">
                <a:latin typeface="Times New Roman" panose="02020603050405020304" pitchFamily="18" charset="0"/>
                <a:cs typeface="Times New Roman" panose="02020603050405020304" pitchFamily="18" charset="0"/>
              </a:rPr>
              <a:t>.— M.: Metallurgiya,1991-30-37</a:t>
            </a:r>
            <a:r>
              <a:rPr lang="ru-RU" dirty="0" err="1">
                <a:latin typeface="Times New Roman" panose="02020603050405020304" pitchFamily="18" charset="0"/>
                <a:cs typeface="Times New Roman" panose="02020603050405020304" pitchFamily="18" charset="0"/>
              </a:rPr>
              <a:t>сс</a:t>
            </a:r>
            <a:endParaRPr lang="ru-RU" dirty="0">
              <a:latin typeface="Times New Roman" panose="02020603050405020304" pitchFamily="18" charset="0"/>
              <a:cs typeface="Times New Roman" panose="02020603050405020304" pitchFamily="18" charset="0"/>
            </a:endParaRPr>
          </a:p>
          <a:p>
            <a:pPr lvl="0">
              <a:lnSpc>
                <a:spcPct val="150000"/>
              </a:lnSpc>
            </a:pPr>
            <a:r>
              <a:rPr lang="uz-Cyrl-UZ" dirty="0" smtClean="0">
                <a:latin typeface="Times New Roman" panose="02020603050405020304" pitchFamily="18" charset="0"/>
                <a:cs typeface="Times New Roman" panose="02020603050405020304" pitchFamily="18" charset="0"/>
              </a:rPr>
              <a:t>2. E</a:t>
            </a:r>
            <a:r>
              <a:rPr lang="uz-Cyrl-UZ" dirty="0">
                <a:latin typeface="Times New Roman" panose="02020603050405020304" pitchFamily="18" charset="0"/>
                <a:cs typeface="Times New Roman" panose="02020603050405020304" pitchFamily="18" charset="0"/>
              </a:rPr>
              <a:t>. O. Umarov Materialshunoslik. O‘zbekiston Respublikasi Oliy va o‘rta maxsus ta’lim vazirligi. – T.: Cho‘lpon nomidagi NMII, 2014 .</a:t>
            </a:r>
            <a:r>
              <a:rPr lang="en-US" dirty="0">
                <a:latin typeface="Times New Roman" panose="02020603050405020304" pitchFamily="18" charset="0"/>
                <a:cs typeface="Times New Roman" panose="02020603050405020304" pitchFamily="18" charset="0"/>
              </a:rPr>
              <a:t>-323b</a:t>
            </a:r>
            <a:endParaRPr lang="ru-RU" dirty="0">
              <a:latin typeface="Times New Roman" panose="02020603050405020304" pitchFamily="18" charset="0"/>
              <a:cs typeface="Times New Roman" panose="02020603050405020304" pitchFamily="18" charset="0"/>
            </a:endParaRPr>
          </a:p>
          <a:p>
            <a:pPr lvl="0">
              <a:lnSpc>
                <a:spcPct val="150000"/>
              </a:lnSpc>
            </a:pPr>
            <a:r>
              <a:rPr lang="uz-Cyrl-UZ" dirty="0" smtClean="0">
                <a:latin typeface="Times New Roman" panose="02020603050405020304" pitchFamily="18" charset="0"/>
                <a:cs typeface="Times New Roman" panose="02020603050405020304" pitchFamily="18" charset="0"/>
              </a:rPr>
              <a:t>3. Kiparisov </a:t>
            </a:r>
            <a:r>
              <a:rPr lang="uz-Cyrl-UZ" dirty="0">
                <a:latin typeface="Times New Roman" panose="02020603050405020304" pitchFamily="18" charset="0"/>
                <a:cs typeface="Times New Roman" panose="02020603050405020304" pitchFamily="18" charset="0"/>
              </a:rPr>
              <a:t>S.S. , Libenson G.A. Poroshkovaya metallurgiya. M.: , 1991</a:t>
            </a:r>
            <a:r>
              <a:rPr lang="en-US" dirty="0">
                <a:latin typeface="Times New Roman" panose="02020603050405020304" pitchFamily="18" charset="0"/>
                <a:cs typeface="Times New Roman" panose="02020603050405020304" pitchFamily="18" charset="0"/>
              </a:rPr>
              <a:t>.-22c</a:t>
            </a:r>
            <a:endParaRPr lang="ru-RU" dirty="0">
              <a:latin typeface="Times New Roman" panose="02020603050405020304" pitchFamily="18" charset="0"/>
              <a:cs typeface="Times New Roman" panose="02020603050405020304" pitchFamily="18" charset="0"/>
            </a:endParaRPr>
          </a:p>
          <a:p>
            <a:pPr lvl="0">
              <a:lnSpc>
                <a:spcPct val="150000"/>
              </a:lnSpc>
            </a:pPr>
            <a:r>
              <a:rPr lang="uz-Cyrl-UZ" dirty="0" smtClean="0">
                <a:latin typeface="Times New Roman" panose="02020603050405020304" pitchFamily="18" charset="0"/>
                <a:cs typeface="Times New Roman" panose="02020603050405020304" pitchFamily="18" charset="0"/>
              </a:rPr>
              <a:t>4. F.R</a:t>
            </a:r>
            <a:r>
              <a:rPr lang="uz-Cyrl-UZ" dirty="0">
                <a:latin typeface="Times New Roman" panose="02020603050405020304" pitchFamily="18" charset="0"/>
                <a:cs typeface="Times New Roman" panose="02020603050405020304" pitchFamily="18" charset="0"/>
              </a:rPr>
              <a:t>. Norxodjaev Materialshunoslik. Darslik. ―Fan va texnologiya</a:t>
            </a:r>
            <a:br>
              <a:rPr lang="uz-Cyrl-UZ" dirty="0">
                <a:latin typeface="Times New Roman" panose="02020603050405020304" pitchFamily="18" charset="0"/>
                <a:cs typeface="Times New Roman" panose="02020603050405020304" pitchFamily="18" charset="0"/>
              </a:rPr>
            </a:br>
            <a:r>
              <a:rPr lang="uz-Cyrl-UZ" dirty="0">
                <a:latin typeface="Times New Roman" panose="02020603050405020304" pitchFamily="18" charset="0"/>
                <a:cs typeface="Times New Roman" panose="02020603050405020304" pitchFamily="18" charset="0"/>
              </a:rPr>
              <a:t>nashriyoti, - T.: ―Fan va texnologiya‖ nashriyoti.D. 2014- 160 b.</a:t>
            </a:r>
            <a:endParaRPr lang="ru-RU" dirty="0">
              <a:latin typeface="Times New Roman" panose="02020603050405020304" pitchFamily="18" charset="0"/>
              <a:cs typeface="Times New Roman" panose="02020603050405020304" pitchFamily="18" charset="0"/>
            </a:endParaRPr>
          </a:p>
          <a:p>
            <a:pPr lvl="0">
              <a:lnSpc>
                <a:spcPct val="150000"/>
              </a:lnSpc>
            </a:pPr>
            <a:r>
              <a:rPr lang="ru-RU" dirty="0" smtClean="0">
                <a:latin typeface="Times New Roman" panose="02020603050405020304" pitchFamily="18" charset="0"/>
                <a:cs typeface="Times New Roman" panose="02020603050405020304" pitchFamily="18" charset="0"/>
              </a:rPr>
              <a:t>5. </a:t>
            </a:r>
            <a:r>
              <a:rPr lang="en-US" dirty="0" err="1" smtClean="0">
                <a:latin typeface="Times New Roman" panose="02020603050405020304" pitchFamily="18" charset="0"/>
                <a:cs typeface="Times New Roman" panose="02020603050405020304" pitchFamily="18" charset="0"/>
              </a:rPr>
              <a:t>Kukun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o’quv-uslubiy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majmua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2020</a:t>
            </a:r>
            <a:endParaRPr lang="ru-RU" dirty="0">
              <a:latin typeface="Times New Roman" panose="02020603050405020304" pitchFamily="18" charset="0"/>
              <a:cs typeface="Times New Roman" panose="02020603050405020304" pitchFamily="18" charset="0"/>
            </a:endParaRPr>
          </a:p>
          <a:p>
            <a:pPr lvl="0">
              <a:lnSpc>
                <a:spcPct val="150000"/>
              </a:lnSpc>
            </a:pPr>
            <a:r>
              <a:rPr lang="ru-RU" dirty="0" smtClean="0">
                <a:latin typeface="Times New Roman" panose="02020603050405020304" pitchFamily="18" charset="0"/>
                <a:cs typeface="Times New Roman" panose="02020603050405020304" pitchFamily="18" charset="0"/>
              </a:rPr>
              <a:t>6. </a:t>
            </a:r>
            <a:r>
              <a:rPr lang="en-US" dirty="0" err="1" smtClean="0">
                <a:latin typeface="Times New Roman" panose="02020603050405020304" pitchFamily="18" charset="0"/>
                <a:cs typeface="Times New Roman" panose="02020603050405020304" pitchFamily="18" charset="0"/>
              </a:rPr>
              <a:t>Yangi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texnologiyasi</a:t>
            </a:r>
            <a:r>
              <a:rPr lang="uz-Cyrl-UZ" dirty="0">
                <a:latin typeface="Times New Roman" panose="02020603050405020304" pitchFamily="18" charset="0"/>
                <a:cs typeface="Times New Roman" panose="02020603050405020304" pitchFamily="18" charset="0"/>
              </a:rPr>
              <a:t>” fanidan o‘quv-uslubiy majmua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2020 -33b</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7568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5009" y="2276674"/>
            <a:ext cx="10972800" cy="2390860"/>
          </a:xfrm>
        </p:spPr>
        <p:txBody>
          <a:bodyPr>
            <a:normAutofit fontScale="85000" lnSpcReduction="20000"/>
          </a:bodyPr>
          <a:lstStyle/>
          <a:p>
            <a:pPr marL="0" indent="0" algn="ctr">
              <a:buNone/>
            </a:pPr>
            <a:r>
              <a:rPr lang="en-US" altLang="ru-RU" sz="9300" dirty="0" err="1" smtClean="0">
                <a:solidFill>
                  <a:srgbClr val="FF0000"/>
                </a:solidFill>
                <a:latin typeface="Times New Roman" panose="02020603050405020304" pitchFamily="18" charset="0"/>
                <a:cs typeface="Times New Roman" panose="02020603050405020304" pitchFamily="18" charset="0"/>
              </a:rPr>
              <a:t>E’tiboringiz</a:t>
            </a: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u</a:t>
            </a:r>
            <a:r>
              <a:rPr lang="en-US" altLang="ru-RU" sz="9300" dirty="0" err="1" smtClean="0">
                <a:solidFill>
                  <a:srgbClr val="FF0000"/>
                </a:solidFill>
                <a:latin typeface="Times New Roman" panose="02020603050405020304" pitchFamily="18" charset="0"/>
                <a:cs typeface="Times New Roman" panose="02020603050405020304" pitchFamily="18" charset="0"/>
              </a:rPr>
              <a:t>chun</a:t>
            </a:r>
            <a:endParaRPr lang="en-US" altLang="ru-RU" sz="9300"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r</a:t>
            </a:r>
            <a:r>
              <a:rPr lang="en-US" altLang="ru-RU" sz="9300" dirty="0" err="1" smtClean="0">
                <a:solidFill>
                  <a:srgbClr val="FF0000"/>
                </a:solidFill>
                <a:latin typeface="Times New Roman" panose="02020603050405020304" pitchFamily="18" charset="0"/>
                <a:cs typeface="Times New Roman" panose="02020603050405020304" pitchFamily="18" charset="0"/>
              </a:rPr>
              <a:t>ahmat</a:t>
            </a:r>
            <a:endParaRPr lang="ru-RU" altLang="ru-RU" sz="9300" dirty="0" smtClean="0">
              <a:solidFill>
                <a:srgbClr val="FF0000"/>
              </a:solidFill>
              <a:latin typeface="Times New Roman" panose="02020603050405020304" pitchFamily="18" charset="0"/>
              <a:cs typeface="Times New Roman" panose="02020603050405020304" pitchFamily="18" charset="0"/>
            </a:endParaRPr>
          </a:p>
          <a:p>
            <a:endParaRPr lang="ru-RU" sz="4800" dirty="0"/>
          </a:p>
        </p:txBody>
      </p:sp>
    </p:spTree>
    <p:extLst>
      <p:ext uri="{BB962C8B-B14F-4D97-AF65-F5344CB8AC3E}">
        <p14:creationId xmlns:p14="http://schemas.microsoft.com/office/powerpoint/2010/main" val="34692285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2218</TotalTime>
  <Words>901</Words>
  <Application>Microsoft Office PowerPoint</Application>
  <PresentationFormat>Широкоэкранный</PresentationFormat>
  <Paragraphs>135</Paragraphs>
  <Slides>32</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32</vt:i4>
      </vt:variant>
    </vt:vector>
  </HeadingPairs>
  <TitlesOfParts>
    <vt:vector size="37" baseType="lpstr">
      <vt:lpstr>Calibri</vt:lpstr>
      <vt:lpstr>Constantia</vt:lpstr>
      <vt:lpstr>Times New Roman</vt:lpstr>
      <vt:lpstr>Wingdings 2</vt: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Abduvohid</dc:creator>
  <cp:lastModifiedBy>user</cp:lastModifiedBy>
  <cp:revision>237</cp:revision>
  <dcterms:created xsi:type="dcterms:W3CDTF">2019-04-11T11:11:33Z</dcterms:created>
  <dcterms:modified xsi:type="dcterms:W3CDTF">2013-05-28T23:54:07Z</dcterms:modified>
</cp:coreProperties>
</file>