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Lst>
  <p:sldIdLst>
    <p:sldId id="256" r:id="rId2"/>
    <p:sldId id="289" r:id="rId3"/>
    <p:sldId id="316" r:id="rId4"/>
    <p:sldId id="290" r:id="rId5"/>
    <p:sldId id="291" r:id="rId6"/>
    <p:sldId id="292" r:id="rId7"/>
    <p:sldId id="317" r:id="rId8"/>
    <p:sldId id="293" r:id="rId9"/>
    <p:sldId id="294" r:id="rId10"/>
    <p:sldId id="295" r:id="rId11"/>
    <p:sldId id="318" r:id="rId12"/>
    <p:sldId id="296" r:id="rId13"/>
    <p:sldId id="297" r:id="rId14"/>
    <p:sldId id="319" r:id="rId15"/>
    <p:sldId id="298" r:id="rId16"/>
    <p:sldId id="299" r:id="rId17"/>
    <p:sldId id="300" r:id="rId18"/>
    <p:sldId id="320" r:id="rId19"/>
    <p:sldId id="301" r:id="rId20"/>
    <p:sldId id="302" r:id="rId21"/>
    <p:sldId id="303" r:id="rId22"/>
    <p:sldId id="321" r:id="rId23"/>
    <p:sldId id="304" r:id="rId24"/>
    <p:sldId id="305" r:id="rId25"/>
    <p:sldId id="322" r:id="rId26"/>
    <p:sldId id="306" r:id="rId27"/>
    <p:sldId id="308" r:id="rId28"/>
    <p:sldId id="323" r:id="rId29"/>
    <p:sldId id="309" r:id="rId30"/>
    <p:sldId id="310" r:id="rId31"/>
    <p:sldId id="311" r:id="rId32"/>
    <p:sldId id="325" r:id="rId33"/>
    <p:sldId id="312" r:id="rId34"/>
    <p:sldId id="324" r:id="rId35"/>
    <p:sldId id="313" r:id="rId36"/>
    <p:sldId id="326" r:id="rId37"/>
    <p:sldId id="315" r:id="rId38"/>
    <p:sldId id="327" r:id="rId39"/>
    <p:sldId id="288"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0" autoAdjust="0"/>
    <p:restoredTop sz="99649" autoAdjust="0"/>
  </p:normalViewPr>
  <p:slideViewPr>
    <p:cSldViewPr snapToGrid="0">
      <p:cViewPr varScale="1">
        <p:scale>
          <a:sx n="70" d="100"/>
          <a:sy n="70" d="100"/>
        </p:scale>
        <p:origin x="61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19" name="Нижний колонтитул 18"/>
          <p:cNvSpPr>
            <a:spLocks noGrp="1"/>
          </p:cNvSpPr>
          <p:nvPr>
            <p:ph type="ftr" sz="quarter" idx="11"/>
          </p:nvPr>
        </p:nvSpPr>
        <p:spPr/>
        <p:txBody>
          <a:bodyPr/>
          <a:lstStyle/>
          <a:p>
            <a:endParaRPr lang="en-US" dirty="0"/>
          </a:p>
        </p:txBody>
      </p:sp>
      <p:sp>
        <p:nvSpPr>
          <p:cNvPr id="27" name="Номер слайда 2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a:xfrm>
            <a:off x="10769600" y="6356351"/>
            <a:ext cx="812800" cy="365125"/>
          </a:xfrm>
        </p:spPr>
        <p:txBody>
          <a:bodyPr/>
          <a:lstStyle/>
          <a:p>
            <a:fld id="{D57F1E4F-1CFF-5643-939E-217C01CDF565}" type="slidenum">
              <a:rPr lang="en-US" smtClean="0"/>
              <a:pPr/>
              <a:t>‹#›</a:t>
            </a:fld>
            <a:endParaRPr lang="en-US" dirty="0"/>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61BEF0D-F0BB-DE4B-95CE-6DB70DBA9567}" type="datetimeFigureOut">
              <a:rPr lang="en-US" smtClean="0"/>
              <a:pPr/>
              <a:t>5/29/2013</a:t>
            </a:fld>
            <a:endParaRPr lang="en-US" dirty="0"/>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7F1E4F-1CFF-5643-939E-217C01CDF565}" type="slidenum">
              <a:rPr lang="en-US" smtClean="0"/>
              <a:pPr/>
              <a:t>‹#›</a:t>
            </a:fld>
            <a:endParaRPr lang="en-US" dirty="0"/>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84590" y="662810"/>
            <a:ext cx="10464529" cy="5816367"/>
          </a:xfrm>
        </p:spPr>
        <p:txBody>
          <a:bodyPr>
            <a:normAutofit/>
          </a:bodyPr>
          <a:lstStyle/>
          <a:p>
            <a:pPr algn="ctr"/>
            <a:r>
              <a:rPr lang="en-US" b="1" dirty="0">
                <a:latin typeface="Times New Roman" panose="02020603050405020304" pitchFamily="18" charset="0"/>
                <a:cs typeface="Times New Roman" panose="02020603050405020304" pitchFamily="18" charset="0"/>
              </a:rPr>
              <a:t>Lecture №</a:t>
            </a:r>
            <a:r>
              <a:rPr lang="en-US" b="1" dirty="0" smtClean="0">
                <a:latin typeface="Times New Roman" panose="02020603050405020304" pitchFamily="18" charset="0"/>
                <a:cs typeface="Times New Roman" panose="02020603050405020304" pitchFamily="18" charset="0"/>
              </a:rPr>
              <a:t>6.</a:t>
            </a:r>
            <a:r>
              <a:rPr lang="uz-Cyrl-UZ" b="1" dirty="0" smtClean="0">
                <a:latin typeface="Times New Roman" panose="02020603050405020304" pitchFamily="18" charset="0"/>
                <a:cs typeface="Times New Roman" panose="02020603050405020304" pitchFamily="18" charset="0"/>
              </a:rPr>
              <a:t> Production </a:t>
            </a:r>
            <a:r>
              <a:rPr lang="uz-Cyrl-UZ" b="1" dirty="0">
                <a:latin typeface="Times New Roman" panose="02020603050405020304" pitchFamily="18" charset="0"/>
                <a:cs typeface="Times New Roman" panose="02020603050405020304" pitchFamily="18" charset="0"/>
              </a:rPr>
              <a:t>of powders of materials by physical methods</a:t>
            </a:r>
            <a:endParaRPr lang="ru-RU" b="1" dirty="0">
              <a:latin typeface="Times New Roman" panose="02020603050405020304" pitchFamily="18" charset="0"/>
              <a:cs typeface="Times New Roman" panose="02020603050405020304" pitchFamily="18" charset="0"/>
            </a:endParaRPr>
          </a:p>
          <a:p>
            <a:pPr algn="ctr">
              <a:lnSpc>
                <a:spcPct val="150000"/>
              </a:lnSpc>
            </a:pPr>
            <a:r>
              <a:rPr lang="en-US" b="1" dirty="0">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FIZIKAVIY USULDA MATERIALLARINNIG KUKUNLARNI ISHLAB CHIQARISH</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REJA</a:t>
            </a:r>
            <a:r>
              <a:rPr lang="en-US"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6.1. </a:t>
            </a:r>
            <a:r>
              <a:rPr lang="en-US" b="1" dirty="0" err="1">
                <a:solidFill>
                  <a:srgbClr val="C00000"/>
                </a:solidFill>
                <a:latin typeface="Times New Roman" panose="02020603050405020304" pitchFamily="18" charset="0"/>
                <a:cs typeface="Times New Roman" panose="02020603050405020304" pitchFamily="18" charset="0"/>
              </a:rPr>
              <a:t>Fizikaviy</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usul</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bo’yicha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umumiy</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ma’lumotlar</a:t>
            </a:r>
            <a:endParaRPr lang="ru-RU"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6.2 </a:t>
            </a:r>
            <a:r>
              <a:rPr lang="en-US" b="1" dirty="0" err="1">
                <a:solidFill>
                  <a:srgbClr val="C00000"/>
                </a:solidFill>
                <a:latin typeface="Times New Roman" panose="02020603050405020304" pitchFamily="18" charset="0"/>
                <a:cs typeface="Times New Roman" panose="02020603050405020304" pitchFamily="18" charset="0"/>
              </a:rPr>
              <a:t>Erigan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metall</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qotishmalarni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gaz-xavo</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oqimida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sepib</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kukun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ishlab</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chiqarish</a:t>
            </a:r>
            <a:r>
              <a:rPr lang="en-US" b="1" dirty="0">
                <a:solidFill>
                  <a:srgbClr val="C00000"/>
                </a:solidFill>
                <a:latin typeface="Times New Roman" panose="02020603050405020304" pitchFamily="18" charset="0"/>
                <a:cs typeface="Times New Roman" panose="02020603050405020304" pitchFamily="18" charset="0"/>
              </a:rPr>
              <a:t>.</a:t>
            </a:r>
            <a:endParaRPr lang="ru-RU"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6.3 </a:t>
            </a:r>
            <a:r>
              <a:rPr lang="uz-Latn-UZ" b="1" dirty="0">
                <a:solidFill>
                  <a:srgbClr val="C00000"/>
                </a:solidFill>
                <a:latin typeface="Times New Roman" panose="02020603050405020304" pitchFamily="18" charset="0"/>
                <a:cs typeface="Times New Roman" panose="02020603050405020304" pitchFamily="18" charset="0"/>
              </a:rPr>
              <a:t>Kukunlarni tozalashning magnitik metodi</a:t>
            </a:r>
            <a:endParaRPr lang="ru-RU"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6.4. </a:t>
            </a:r>
            <a:r>
              <a:rPr lang="en-US" b="1" dirty="0" err="1">
                <a:solidFill>
                  <a:srgbClr val="C00000"/>
                </a:solidFill>
                <a:latin typeface="Times New Roman" panose="02020603050405020304" pitchFamily="18" charset="0"/>
                <a:cs typeface="Times New Roman" panose="02020603050405020304" pitchFamily="18" charset="0"/>
              </a:rPr>
              <a:t>Kukunli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elektrotexnik</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materiallar</a:t>
            </a:r>
            <a:endParaRPr lang="ru-RU" dirty="0">
              <a:solidFill>
                <a:srgbClr val="C0000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14914" y="1671806"/>
            <a:ext cx="9403882" cy="1015663"/>
          </a:xfrm>
          <a:prstGeom prst="rect">
            <a:avLst/>
          </a:prstGeom>
        </p:spPr>
        <p:txBody>
          <a:bodyPr wrap="square">
            <a:spAutoFit/>
          </a:bodyPr>
          <a:lstStyle/>
          <a:p>
            <a:pPr algn="ctr"/>
            <a:endParaRPr lang="en-US" altLang="ru-RU" sz="3000" dirty="0" smtClean="0">
              <a:latin typeface="Times New Roman" panose="02020603050405020304" pitchFamily="18" charset="0"/>
              <a:cs typeface="Times New Roman" panose="02020603050405020304" pitchFamily="18" charset="0"/>
            </a:endParaRPr>
          </a:p>
          <a:p>
            <a:pPr algn="ctr"/>
            <a:endParaRPr lang="en-US" alt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941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6078" y="504966"/>
            <a:ext cx="10972800" cy="6114197"/>
          </a:xfrm>
        </p:spPr>
        <p:txBody>
          <a:bodyPr>
            <a:noAutofit/>
          </a:bodyPr>
          <a:lstStyle/>
          <a:p>
            <a:pPr marL="0" indent="0" algn="just">
              <a:lnSpc>
                <a:spcPct val="150000"/>
              </a:lnSpc>
              <a:buNone/>
            </a:pP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Tayanch</a:t>
            </a:r>
            <a:r>
              <a:rPr lang="en-US" b="1" i="1" dirty="0" smtClean="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so’zlar</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iboralar</a:t>
            </a:r>
            <a:r>
              <a:rPr lang="en-US" b="1" i="1"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fizikaviy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usul</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elektr</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o’tkazuvchanlik</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elektroliz</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tomchismon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sferasimon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zarrachalar</a:t>
            </a:r>
            <a:r>
              <a:rPr lang="en-US" i="1" dirty="0">
                <a:latin typeface="Times New Roman" panose="02020603050405020304" pitchFamily="18" charset="0"/>
                <a:cs typeface="Times New Roman" panose="02020603050405020304" pitchFamily="18" charset="0"/>
              </a:rPr>
              <a:t>,</a:t>
            </a:r>
            <a:r>
              <a:rPr lang="uz-Latn-UZ" i="1" dirty="0">
                <a:latin typeface="Times New Roman" panose="02020603050405020304" pitchFamily="18" charset="0"/>
                <a:cs typeface="Times New Roman" panose="02020603050405020304" pitchFamily="18" charset="0"/>
              </a:rPr>
              <a:t> magnitik metod, rentgen spektral xarakteristika, </a:t>
            </a:r>
            <a:r>
              <a:rPr lang="en-US" i="1" dirty="0" err="1">
                <a:latin typeface="Times New Roman" panose="02020603050405020304" pitchFamily="18" charset="0"/>
                <a:cs typeface="Times New Roman" panose="02020603050405020304" pitchFamily="18" charset="0"/>
              </a:rPr>
              <a:t>elektr</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kontakt</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ctr">
              <a:lnSpc>
                <a:spcPct val="150000"/>
              </a:lnSpc>
            </a:pPr>
            <a:r>
              <a:rPr lang="en-US" b="1" dirty="0">
                <a:latin typeface="Times New Roman" panose="02020603050405020304" pitchFamily="18" charset="0"/>
                <a:cs typeface="Times New Roman" panose="02020603050405020304" pitchFamily="18" charset="0"/>
              </a:rPr>
              <a:t>6.1 </a:t>
            </a:r>
            <a:r>
              <a:rPr lang="en-US" b="1" dirty="0" err="1">
                <a:latin typeface="Times New Roman" panose="02020603050405020304" pitchFamily="18" charset="0"/>
                <a:cs typeface="Times New Roman" panose="02020603050405020304" pitchFamily="18" charset="0"/>
              </a:rPr>
              <a:t>Fizikaviy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bo’yicha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umumiy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ma’lumotlar</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Metall</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temperaturasi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aynan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bug’lanishidan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2732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68491"/>
            <a:ext cx="10972800" cy="6387152"/>
          </a:xfrm>
        </p:spPr>
        <p:txBody>
          <a:bodyPr>
            <a:normAutofit lnSpcReduction="10000"/>
          </a:bodyPr>
          <a:lstStyle/>
          <a:p>
            <a:pPr marL="0" indent="0" algn="just">
              <a:lnSpc>
                <a:spcPct val="150000"/>
              </a:lnSpc>
              <a:buNone/>
            </a:pPr>
            <a:r>
              <a:rPr lang="ru-RU"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Metall</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biz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chiqamiz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1 –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2 –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elektroliz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.(8-maruza</a:t>
            </a:r>
            <a:r>
              <a:rPr lang="en-US" dirty="0" smtClean="0">
                <a:latin typeface="Times New Roman" panose="02020603050405020304" pitchFamily="18" charset="0"/>
                <a:cs typeface="Times New Roman" panose="02020603050405020304" pitchFamily="18" charset="0"/>
              </a:rPr>
              <a:t>)</a:t>
            </a:r>
            <a:r>
              <a:rPr lang="en-US" dirty="0"/>
              <a:t> </a:t>
            </a:r>
            <a:r>
              <a:rPr lang="en-US" dirty="0">
                <a:latin typeface="Times New Roman" panose="02020603050405020304" pitchFamily="18" charset="0"/>
                <a:cs typeface="Times New Roman" panose="02020603050405020304" pitchFamily="18" charset="0"/>
              </a:rPr>
              <a:t>[1-4-5.,6]</a:t>
            </a:r>
            <a:endParaRPr lang="ru-RU"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tarqalgani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gaz-xavo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nisbatan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sanaladi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koeffitsienti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yuqorigini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guruxlanishi</a:t>
            </a:r>
            <a:r>
              <a:rPr lang="en-US" dirty="0">
                <a:latin typeface="Times New Roman" panose="02020603050405020304" pitchFamily="18" charset="0"/>
                <a:cs typeface="Times New Roman" panose="02020603050405020304" pitchFamily="18" charset="0"/>
              </a:rPr>
              <a:t> 1-maruza 2-rasmda </a:t>
            </a:r>
            <a:r>
              <a:rPr lang="en-US" dirty="0" err="1" smtClean="0">
                <a:latin typeface="Times New Roman" panose="02020603050405020304" pitchFamily="18" charset="0"/>
                <a:cs typeface="Times New Roman" panose="02020603050405020304" pitchFamily="18" charset="0"/>
              </a:rPr>
              <a:t>keltirilgan</a:t>
            </a:r>
            <a:endParaRPr lang="ru-RU"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0066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1319" y="477672"/>
            <a:ext cx="11091081" cy="6223379"/>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6.2 </a:t>
            </a:r>
            <a:r>
              <a:rPr lang="en-US" b="1" dirty="0" err="1">
                <a:latin typeface="Times New Roman" panose="02020603050405020304" pitchFamily="18" charset="0"/>
                <a:cs typeface="Times New Roman" panose="02020603050405020304" pitchFamily="18" charset="0"/>
              </a:rPr>
              <a:t>Erigan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metall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qotishmalarni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gaz-xavo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oqimida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sepib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kukun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ishlab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chiqarish</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legirlangan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cho’yan</a:t>
            </a:r>
            <a:r>
              <a:rPr lang="en-US" dirty="0">
                <a:latin typeface="Times New Roman" panose="02020603050405020304" pitchFamily="18" charset="0"/>
                <a:cs typeface="Times New Roman" panose="02020603050405020304" pitchFamily="18" charset="0"/>
              </a:rPr>
              <a:t>, titan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o’xshash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sferasimon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tomchisimon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sxemasi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1 –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metal </a:t>
            </a:r>
            <a:r>
              <a:rPr lang="en-US" dirty="0" err="1">
                <a:latin typeface="Times New Roman" panose="02020603050405020304" pitchFamily="18" charset="0"/>
                <a:cs typeface="Times New Roman" panose="02020603050405020304" pitchFamily="18" charset="0"/>
              </a:rPr>
              <a:t>oqim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gaz-xavo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paralel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jo’natga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1-rasm; 2 –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gaz-xavo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burchak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2-rasm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3 –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metal </a:t>
            </a:r>
            <a:r>
              <a:rPr lang="en-US" dirty="0" err="1">
                <a:latin typeface="Times New Roman" panose="02020603050405020304" pitchFamily="18" charset="0"/>
                <a:cs typeface="Times New Roman" panose="02020603050405020304" pitchFamily="18" charset="0"/>
              </a:rPr>
              <a:t>oqim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yo’nalishiga</a:t>
            </a:r>
            <a:r>
              <a:rPr lang="en-US" dirty="0">
                <a:latin typeface="Times New Roman" panose="02020603050405020304" pitchFamily="18" charset="0"/>
                <a:cs typeface="Times New Roman" panose="02020603050405020304" pitchFamily="18" charset="0"/>
              </a:rPr>
              <a:t> 90 </a:t>
            </a:r>
            <a:r>
              <a:rPr lang="en-US" baseline="30000" dirty="0" err="1">
                <a:latin typeface="Times New Roman" panose="02020603050405020304" pitchFamily="18" charset="0"/>
                <a:cs typeface="Times New Roman" panose="02020603050405020304" pitchFamily="18" charset="0"/>
              </a:rPr>
              <a:t>o</a:t>
            </a:r>
            <a:r>
              <a:rPr lang="en-US" dirty="0" err="1">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burchak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3-rasm.</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3799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8619" y="4836433"/>
            <a:ext cx="5475011" cy="1820948"/>
          </a:xfrm>
          <a:prstGeom prst="rect">
            <a:avLst/>
          </a:prstGeom>
        </p:spPr>
        <p:txBody>
          <a:bodyPr wrap="square">
            <a:spAutoFit/>
          </a:bodyPr>
          <a:lstStyle/>
          <a:p>
            <a:pPr algn="ctr">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Suyuq</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metal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oqim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yo’nalishiga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gaz-xavo</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oqimini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paralel</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jo’natga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xolda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sepish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Рисунок 4"/>
          <p:cNvPicPr/>
          <p:nvPr/>
        </p:nvPicPr>
        <p:blipFill>
          <a:blip r:embed="rId2"/>
          <a:stretch>
            <a:fillRect/>
          </a:stretch>
        </p:blipFill>
        <p:spPr>
          <a:xfrm>
            <a:off x="6824432" y="926845"/>
            <a:ext cx="4448620" cy="3411940"/>
          </a:xfrm>
          <a:prstGeom prst="rect">
            <a:avLst/>
          </a:prstGeom>
        </p:spPr>
      </p:pic>
      <p:sp>
        <p:nvSpPr>
          <p:cNvPr id="6" name="Прямоугольник 5"/>
          <p:cNvSpPr/>
          <p:nvPr/>
        </p:nvSpPr>
        <p:spPr>
          <a:xfrm>
            <a:off x="6956085" y="4338785"/>
            <a:ext cx="4612668" cy="2428806"/>
          </a:xfrm>
          <a:prstGeom prst="rect">
            <a:avLst/>
          </a:prstGeom>
        </p:spPr>
        <p:txBody>
          <a:bodyPr wrap="square">
            <a:spAutoFit/>
          </a:bodyPr>
          <a:lstStyle/>
          <a:p>
            <a:pPr algn="ctr">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Suyuq</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metal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oqim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yo’nalishiga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gaz-xavo</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oqimini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burchak</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ostida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jo’natga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xolda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sepish</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805219" y="655093"/>
            <a:ext cx="5827594" cy="4039738"/>
          </a:xfrm>
          <a:prstGeom prst="rect">
            <a:avLst/>
          </a:prstGeom>
        </p:spPr>
      </p:pic>
    </p:spTree>
    <p:extLst>
      <p:ext uri="{BB962C8B-B14F-4D97-AF65-F5344CB8AC3E}">
        <p14:creationId xmlns:p14="http://schemas.microsoft.com/office/powerpoint/2010/main" val="3499153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a:stretch>
            <a:fillRect/>
          </a:stretch>
        </p:blipFill>
        <p:spPr>
          <a:xfrm>
            <a:off x="291152" y="889164"/>
            <a:ext cx="6687403" cy="3723779"/>
          </a:xfrm>
          <a:prstGeom prst="rect">
            <a:avLst/>
          </a:prstGeom>
        </p:spPr>
      </p:pic>
      <p:sp>
        <p:nvSpPr>
          <p:cNvPr id="7" name="Прямоугольник 6"/>
          <p:cNvSpPr/>
          <p:nvPr/>
        </p:nvSpPr>
        <p:spPr>
          <a:xfrm>
            <a:off x="855260" y="4612943"/>
            <a:ext cx="5559188" cy="1892826"/>
          </a:xfrm>
          <a:prstGeom prst="rect">
            <a:avLst/>
          </a:prstGeom>
        </p:spPr>
        <p:txBody>
          <a:bodyPr wrap="square">
            <a:spAutoFit/>
          </a:bodyPr>
          <a:lstStyle/>
          <a:p>
            <a:pPr algn="just">
              <a:lnSpc>
                <a:spcPct val="150000"/>
              </a:lnSpc>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Suyuq</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metal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oqim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yo’nalishiga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gaz-xavo</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oqimini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90</a:t>
            </a:r>
            <a:r>
              <a:rPr lang="en-US" sz="2600" baseline="30000" dirty="0">
                <a:latin typeface="Times New Roman" panose="02020603050405020304" pitchFamily="18" charset="0"/>
                <a:cs typeface="Times New Roman" panose="02020603050405020304" pitchFamily="18" charset="0"/>
              </a:rPr>
              <a:t>o</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burchak</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ostida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jo’natga</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xolda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sepish</a:t>
            </a:r>
            <a:endParaRPr lang="ru-RU" sz="26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6960358" y="616209"/>
            <a:ext cx="4626591" cy="6022098"/>
          </a:xfrm>
          <a:prstGeom prst="rect">
            <a:avLst/>
          </a:prstGeom>
        </p:spPr>
        <p:txBody>
          <a:bodyPr wrap="square">
            <a:spAutoFit/>
          </a:bodyPr>
          <a:lstStyle/>
          <a:p>
            <a:pPr algn="just">
              <a:lnSpc>
                <a:spcPct val="150000"/>
              </a:lnSpc>
            </a:pP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Erigan</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metallarni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gaz-xavo</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oqimi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orqali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sepish</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jaraenida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juda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murrakab</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fizik</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xodisalar</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ro’y</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beradi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Bunda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asosan</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gaz</a:t>
            </a:r>
            <a:r>
              <a:rPr lang="en-US" sz="2600" dirty="0">
                <a:solidFill>
                  <a:srgbClr val="000000"/>
                </a:solidFill>
                <a:latin typeface="Times New Roman" panose="02020603050405020304" pitchFamily="18" charset="0"/>
                <a:ea typeface="Calibri" panose="020F0502020204030204" pitchFamily="34" charset="0"/>
              </a:rPr>
              <a:t> - </a:t>
            </a:r>
            <a:r>
              <a:rPr lang="en-US" sz="2600" dirty="0" err="1">
                <a:solidFill>
                  <a:srgbClr val="000000"/>
                </a:solidFill>
                <a:latin typeface="Times New Roman" panose="02020603050405020304" pitchFamily="18" charset="0"/>
                <a:ea typeface="Calibri" panose="020F0502020204030204" pitchFamily="34" charset="0"/>
              </a:rPr>
              <a:t>xavo</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oqimining</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ayrodinamikasi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yani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gaz</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oqimining</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tezligi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va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uning</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zichligi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erigan</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metall</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yoki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qotishmaning</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qovushqoqligi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va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sirt</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tarangligi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katta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ta‘sir</a:t>
            </a:r>
            <a:r>
              <a:rPr lang="en-US" sz="2600" dirty="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ko’rsatadi</a:t>
            </a:r>
            <a:r>
              <a:rPr lang="en-US" dirty="0" smtClean="0">
                <a:solidFill>
                  <a:srgbClr val="000000"/>
                </a:solidFill>
                <a:latin typeface="Times New Roman" panose="02020603050405020304" pitchFamily="18" charset="0"/>
                <a:ea typeface="Calibri" panose="020F0502020204030204" pitchFamily="34"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8832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477673"/>
            <a:ext cx="10972800" cy="5846928"/>
          </a:xfrm>
        </p:spPr>
        <p:txBody>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Suyuqlikni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aydalanishi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bosqichda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o’tadi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oldin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smtClean="0">
                <a:latin typeface="Times New Roman" panose="02020603050405020304" pitchFamily="18" charset="0"/>
                <a:cs typeface="Times New Roman" panose="02020603050405020304" pitchFamily="18" charset="0"/>
              </a:rPr>
              <a:t>.</a:t>
            </a:r>
          </a:p>
          <a:p>
            <a:pPr marL="0" indent="0">
              <a:lnSpc>
                <a:spcPct val="150000"/>
              </a:lnSpc>
              <a:buNone/>
            </a:pPr>
            <a:r>
              <a:rPr lang="en-US" dirty="0" err="1">
                <a:latin typeface="Times New Roman" panose="02020603050405020304" pitchFamily="18" charset="0"/>
                <a:cs typeface="Times New Roman" panose="02020603050405020304" pitchFamily="18" charset="0"/>
              </a:rPr>
              <a:t>Tomchilarning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tarangligi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geometriyasi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shakllanishida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aksariyat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zarrachalarinig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tomchismon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sferasimon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empirik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nSpc>
                <a:spcPct val="150000"/>
              </a:lnSpc>
              <a:buNone/>
            </a:pPr>
            <a:endParaRPr lang="ru-RU" dirty="0">
              <a:latin typeface="Times New Roman" panose="02020603050405020304" pitchFamily="18" charset="0"/>
              <a:cs typeface="Times New Roman" panose="02020603050405020304" pitchFamily="18" charset="0"/>
            </a:endParaRPr>
          </a:p>
          <a:p>
            <a:endParaRPr lang="ru-RU" dirty="0"/>
          </a:p>
        </p:txBody>
      </p:sp>
      <p:pic>
        <p:nvPicPr>
          <p:cNvPr id="4" name="Рисунок 3"/>
          <p:cNvPicPr/>
          <p:nvPr/>
        </p:nvPicPr>
        <p:blipFill>
          <a:blip r:embed="rId2"/>
          <a:stretch>
            <a:fillRect/>
          </a:stretch>
        </p:blipFill>
        <p:spPr>
          <a:xfrm>
            <a:off x="1542196" y="5289787"/>
            <a:ext cx="9107607" cy="728875"/>
          </a:xfrm>
          <a:prstGeom prst="rect">
            <a:avLst/>
          </a:prstGeom>
        </p:spPr>
      </p:pic>
    </p:spTree>
    <p:extLst>
      <p:ext uri="{BB962C8B-B14F-4D97-AF65-F5344CB8AC3E}">
        <p14:creationId xmlns:p14="http://schemas.microsoft.com/office/powerpoint/2010/main" val="1455451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7923" y="620974"/>
            <a:ext cx="10508776" cy="5807121"/>
          </a:xfrm>
        </p:spPr>
        <p:txBody>
          <a:bodyPr>
            <a:normAutofit/>
          </a:bodyPr>
          <a:lstStyle/>
          <a:p>
            <a:pPr marL="0" indent="0" algn="just">
              <a:lnSpc>
                <a:spcPct val="150000"/>
              </a:lnSpc>
              <a:buNone/>
            </a:pPr>
            <a:r>
              <a:rPr lang="en-US" dirty="0" err="1" smtClean="0">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Wg</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xavo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ζ</a:t>
            </a:r>
            <a:r>
              <a:rPr lang="en-US" dirty="0">
                <a:latin typeface="Times New Roman" panose="02020603050405020304" pitchFamily="18" charset="0"/>
                <a:cs typeface="Times New Roman" panose="02020603050405020304" pitchFamily="18" charset="0"/>
              </a:rPr>
              <a:t>j – </a:t>
            </a:r>
            <a:r>
              <a:rPr lang="en-US" dirty="0" err="1">
                <a:latin typeface="Times New Roman" panose="02020603050405020304" pitchFamily="18" charset="0"/>
                <a:cs typeface="Times New Roman" panose="02020603050405020304" pitchFamily="18" charset="0"/>
              </a:rPr>
              <a:t>suyuqlikning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tarangligi</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ru-RU" dirty="0" smtClean="0">
                <a:latin typeface="Times New Roman" panose="02020603050405020304" pitchFamily="18" charset="0"/>
                <a:cs typeface="Times New Roman" panose="02020603050405020304" pitchFamily="18" charset="0"/>
              </a:rPr>
              <a:t>γ</a:t>
            </a:r>
            <a:r>
              <a:rPr lang="en-US" dirty="0">
                <a:latin typeface="Times New Roman" panose="02020603050405020304" pitchFamily="18" charset="0"/>
                <a:cs typeface="Times New Roman" panose="02020603050405020304" pitchFamily="18" charset="0"/>
              </a:rPr>
              <a:t>j – </a:t>
            </a:r>
            <a:r>
              <a:rPr lang="en-US" dirty="0" err="1">
                <a:latin typeface="Times New Roman" panose="02020603050405020304" pitchFamily="18" charset="0"/>
                <a:cs typeface="Times New Roman" panose="02020603050405020304" pitchFamily="18" charset="0"/>
              </a:rPr>
              <a:t>suyuqlikning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zichligi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Gg</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gaz-xavo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sarf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Gj</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sarf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parametrlarga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suyuqlanganlik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xavo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zichligi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kristallanishi</a:t>
            </a:r>
            <a:r>
              <a:rPr lang="en-US" dirty="0">
                <a:latin typeface="Times New Roman" panose="02020603050405020304" pitchFamily="18" charset="0"/>
                <a:cs typeface="Times New Roman" panose="02020603050405020304" pitchFamily="18" charset="0"/>
              </a:rPr>
              <a:t> 103 – 104 </a:t>
            </a:r>
            <a:r>
              <a:rPr lang="en-US" baseline="30000" dirty="0" err="1">
                <a:latin typeface="Times New Roman" panose="02020603050405020304" pitchFamily="18" charset="0"/>
                <a:cs typeface="Times New Roman" panose="02020603050405020304" pitchFamily="18" charset="0"/>
              </a:rPr>
              <a:t>o</a:t>
            </a:r>
            <a:r>
              <a:rPr lang="en-US" dirty="0" err="1">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sekundda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o’tadi</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1-1,5 kg </a:t>
            </a:r>
            <a:r>
              <a:rPr lang="en-US" dirty="0" err="1">
                <a:latin typeface="Times New Roman" panose="02020603050405020304" pitchFamily="18" charset="0"/>
                <a:cs typeface="Times New Roman" panose="02020603050405020304" pitchFamily="18" charset="0"/>
              </a:rPr>
              <a:t>erigan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0,8 – 1,4 m</a:t>
            </a:r>
            <a:r>
              <a:rPr lang="en-US" baseline="30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mo’ljallangan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qurilmaning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a:t>
            </a:r>
            <a:r>
              <a:rPr lang="en-US" dirty="0">
                <a:latin typeface="Times New Roman" panose="02020603050405020304" pitchFamily="18" charset="0"/>
                <a:cs typeface="Times New Roman" panose="02020603050405020304" pitchFamily="18" charset="0"/>
              </a:rPr>
              <a:t> 4-rasmda </a:t>
            </a:r>
            <a:r>
              <a:rPr lang="en-US" dirty="0" err="1" smtClean="0">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smtClean="0"/>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58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4024" y="859809"/>
            <a:ext cx="11036490" cy="5595582"/>
          </a:xfrm>
        </p:spPr>
        <p:txBody>
          <a:bodyPr>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232478" y="224673"/>
            <a:ext cx="5563737" cy="5493812"/>
          </a:xfrm>
          <a:prstGeom prst="rect">
            <a:avLst/>
          </a:prstGeom>
        </p:spPr>
        <p:txBody>
          <a:bodyPr wrap="square">
            <a:spAutoFit/>
          </a:bodyPr>
          <a:lstStyle/>
          <a:p>
            <a:pPr algn="just">
              <a:lnSpc>
                <a:spcPct val="150000"/>
              </a:lnSpc>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Bu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usulning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kamchiligiga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tamondan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sepishga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zarur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bulgan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inert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gazlarning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qimmatbaxoligi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bo’lsa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ikkinchi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tamondan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sepish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jarayonida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gazning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xarorati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metalning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sepilish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jarayonini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to’xtatib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qo’yadi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oldini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maqsadida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gaz</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qizdirib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berilishi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kerak</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esa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navbatida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jarayonni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murakablashtiradi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5791200" y="5654301"/>
            <a:ext cx="6300716" cy="1292662"/>
          </a:xfrm>
          <a:prstGeom prst="rect">
            <a:avLst/>
          </a:prstGeom>
        </p:spPr>
        <p:txBody>
          <a:bodyPr wrap="square">
            <a:spAutoFit/>
          </a:bodyPr>
          <a:lstStyle/>
          <a:p>
            <a:pPr algn="ctr">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Metall</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qotishmalarni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eritib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sepish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tigeli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464024" y="714715"/>
            <a:ext cx="5390865" cy="5740676"/>
          </a:xfrm>
          <a:prstGeom prst="rect">
            <a:avLst/>
          </a:prstGeom>
        </p:spPr>
      </p:pic>
    </p:spTree>
    <p:extLst>
      <p:ext uri="{BB962C8B-B14F-4D97-AF65-F5344CB8AC3E}">
        <p14:creationId xmlns:p14="http://schemas.microsoft.com/office/powerpoint/2010/main" val="800120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77924" y="477420"/>
            <a:ext cx="10672548" cy="6022098"/>
          </a:xfrm>
          <a:prstGeom prst="rect">
            <a:avLst/>
          </a:prstGeom>
        </p:spPr>
        <p:txBody>
          <a:bodyPr wrap="square">
            <a:spAutoFit/>
          </a:bodyPr>
          <a:lstStyle/>
          <a:p>
            <a:pPr algn="ctr">
              <a:lnSpc>
                <a:spcPct val="150000"/>
              </a:lnSpc>
            </a:pPr>
            <a:r>
              <a:rPr lang="en-US" sz="2600" dirty="0" smtClean="0">
                <a:solidFill>
                  <a:srgbClr val="000000"/>
                </a:solidFill>
                <a:latin typeface="Times New Roman" panose="02020603050405020304" pitchFamily="18" charset="0"/>
                <a:ea typeface="Calibri" panose="020F0502020204030204" pitchFamily="34" charset="0"/>
              </a:rPr>
              <a:t>	</a:t>
            </a:r>
            <a:r>
              <a:rPr lang="uz-Latn-UZ" sz="2600" b="1" dirty="0">
                <a:latin typeface="Times New Roman" panose="02020603050405020304" pitchFamily="18" charset="0"/>
                <a:cs typeface="Times New Roman" panose="02020603050405020304" pitchFamily="18" charset="0"/>
              </a:rPr>
              <a:t>6.3  Kukunlarni tozalashning magnitik metodi</a:t>
            </a:r>
            <a:endParaRPr lang="ru-RU" sz="2600" dirty="0">
              <a:latin typeface="Times New Roman" panose="02020603050405020304" pitchFamily="18" charset="0"/>
              <a:cs typeface="Times New Roman" panose="02020603050405020304" pitchFamily="18" charset="0"/>
            </a:endParaRPr>
          </a:p>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uz-Latn-UZ" sz="2600" dirty="0" smtClean="0">
                <a:latin typeface="Times New Roman" panose="02020603050405020304" pitchFamily="18" charset="0"/>
                <a:cs typeface="Times New Roman" panose="02020603050405020304" pitchFamily="18" charset="0"/>
              </a:rPr>
              <a:t>Bu </a:t>
            </a:r>
            <a:r>
              <a:rPr lang="uz-Latn-UZ" sz="2600" dirty="0">
                <a:latin typeface="Times New Roman" panose="02020603050405020304" pitchFamily="18" charset="0"/>
                <a:cs typeface="Times New Roman" panose="02020603050405020304" pitchFamily="18" charset="0"/>
              </a:rPr>
              <a:t>usul oddiy bo‘lib, dastlab quritilgan kukunlar magnit maydonidan o‘tkaziladi. Magnit maydon manbasi sifatida doimiy magnit yoki o‘zgaruvchan elektromagnit maydonlaridan foydalanish mumkin. Bu kukunlarning ifloslanish darajasi bilan aniqlanadi. Xom ashyo bo‘laklarini maydalashda qo‘llanilgan asbobning materiali, tashqi muhit tomonidan kirib qoluvchi kirishmalarning magnitik xususiyati, ularni yarimo‘tkazgichli materiallar bilan birikmalar hosil qilish darajalarini hisobga olish maqsadga muvoffiq. Odatda, kristalchalarni maydalash uchun po‘lat bolg‘alardan, tegirmondagi sharlar ham po‘lat materialdan iborat bo’ladi.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376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491319"/>
            <a:ext cx="10972800" cy="6237027"/>
          </a:xfrm>
        </p:spPr>
        <p:txBody>
          <a:bodyPr>
            <a:norm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Maydalash </a:t>
            </a:r>
            <a:r>
              <a:rPr lang="uz-Latn-UZ" dirty="0">
                <a:latin typeface="Times New Roman" panose="02020603050405020304" pitchFamily="18" charset="0"/>
                <a:cs typeface="Times New Roman" panose="02020603050405020304" pitchFamily="18" charset="0"/>
              </a:rPr>
              <a:t>jarayonida bolg’a hamda po’lat sharlardan ham temir bo‘laklari kukunlar tarqibiga kirib qolishi mumkin. Jarayon xona haroratlarida olib borilgani uchun tashqi muhit tomonidan kirib qoluvchi kirishma atomlari bilan kukunlar masalan, kremniy kukunlari o‘rtasida kimyoviy reaksiya yuz bermaydi. </a:t>
            </a:r>
            <a:endParaRPr lang="en-US" dirty="0" smtClean="0">
              <a:latin typeface="Times New Roman" panose="02020603050405020304" pitchFamily="18" charset="0"/>
              <a:cs typeface="Times New Roman" panose="02020603050405020304" pitchFamily="18" charset="0"/>
            </a:endParaRPr>
          </a:p>
          <a:p>
            <a:pPr marL="0" indent="0" algn="just">
              <a:buNone/>
            </a:pPr>
            <a:r>
              <a:rPr lang="uz-Latn-UZ" dirty="0">
                <a:latin typeface="Times New Roman" panose="02020603050405020304" pitchFamily="18" charset="0"/>
                <a:cs typeface="Times New Roman" panose="02020603050405020304" pitchFamily="18" charset="0"/>
              </a:rPr>
              <a:t>Biroq bu jarayon kukunlarning ifloslanishiga olib keladi.</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Kukunlarni tozalash usuli qo‘shimcha energiya talab qilmaydi, tannarxi arzon. Dastlab, o’zgaruvchan elektrimagnit maydonida kukunlarni tozalsh usulini ko’rib chiqaylik (5– rasmga qarang). O’zgaruvchan elektromagnit maydoniga vertikal ravishda metal trubka joylashtiriladi.</a:t>
            </a:r>
            <a:endParaRPr lang="ru-RU" dirty="0">
              <a:latin typeface="Times New Roman" panose="02020603050405020304" pitchFamily="18" charset="0"/>
              <a:cs typeface="Times New Roman" panose="02020603050405020304" pitchFamily="18" charset="0"/>
            </a:endParaRPr>
          </a:p>
          <a:p>
            <a:pPr marL="0" indent="0" algn="just">
              <a:buNone/>
            </a:pPr>
            <a:endParaRPr lang="ru-RU" dirty="0"/>
          </a:p>
        </p:txBody>
      </p:sp>
    </p:spTree>
    <p:extLst>
      <p:ext uri="{BB962C8B-B14F-4D97-AF65-F5344CB8AC3E}">
        <p14:creationId xmlns:p14="http://schemas.microsoft.com/office/powerpoint/2010/main" val="1374880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2388" y="668740"/>
            <a:ext cx="10645254" cy="5800299"/>
          </a:xfrm>
        </p:spPr>
        <p:txBody>
          <a:bodyPr>
            <a:normAutofit/>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Kukunlar trubka orqali o’tkaziladi. Bunda magnit xususiyatiga ega bo’lgan kukunlar metal trubka devoriga yopishadi. </a:t>
            </a:r>
            <a:endParaRPr lang="ru-RU" dirty="0" smtClean="0">
              <a:latin typeface="Times New Roman" panose="02020603050405020304" pitchFamily="18" charset="0"/>
              <a:cs typeface="Times New Roman" panose="02020603050405020304" pitchFamily="18" charset="0"/>
            </a:endParaRPr>
          </a:p>
          <a:p>
            <a:pPr marL="0" indent="0" algn="just">
              <a:buNone/>
            </a:pPr>
            <a:endParaRPr lang="ru-RU" sz="3300" dirty="0">
              <a:latin typeface="Times New Roman" panose="02020603050405020304" pitchFamily="18" charset="0"/>
              <a:cs typeface="Times New Roman" panose="02020603050405020304" pitchFamily="18" charset="0"/>
            </a:endParaRPr>
          </a:p>
        </p:txBody>
      </p:sp>
      <p:pic>
        <p:nvPicPr>
          <p:cNvPr id="6" name="Рисунок 5"/>
          <p:cNvPicPr/>
          <p:nvPr/>
        </p:nvPicPr>
        <p:blipFill>
          <a:blip r:embed="rId2">
            <a:extLst>
              <a:ext uri="{28A0092B-C50C-407E-A947-70E740481C1C}">
                <a14:useLocalDpi xmlns:a14="http://schemas.microsoft.com/office/drawing/2010/main" val="0"/>
              </a:ext>
            </a:extLst>
          </a:blip>
          <a:srcRect/>
          <a:stretch>
            <a:fillRect/>
          </a:stretch>
        </p:blipFill>
        <p:spPr bwMode="auto">
          <a:xfrm>
            <a:off x="1308991" y="1869744"/>
            <a:ext cx="4488921" cy="4599296"/>
          </a:xfrm>
          <a:prstGeom prst="rect">
            <a:avLst/>
          </a:prstGeom>
          <a:noFill/>
          <a:ln>
            <a:noFill/>
          </a:ln>
        </p:spPr>
      </p:pic>
      <p:sp>
        <p:nvSpPr>
          <p:cNvPr id="2" name="Прямоугольник 1"/>
          <p:cNvSpPr/>
          <p:nvPr/>
        </p:nvSpPr>
        <p:spPr>
          <a:xfrm>
            <a:off x="6005015" y="1869744"/>
            <a:ext cx="5090615" cy="3028971"/>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uz-Latn-UZ" sz="2600" dirty="0" smtClean="0">
                <a:latin typeface="Times New Roman" panose="02020603050405020304" pitchFamily="18" charset="0"/>
                <a:cs typeface="Times New Roman" panose="02020603050405020304" pitchFamily="18" charset="0"/>
              </a:rPr>
              <a:t>Trubka </a:t>
            </a:r>
            <a:r>
              <a:rPr lang="uz-Latn-UZ" sz="2600" dirty="0">
                <a:latin typeface="Times New Roman" panose="02020603050405020304" pitchFamily="18" charset="0"/>
                <a:cs typeface="Times New Roman" panose="02020603050405020304" pitchFamily="18" charset="0"/>
              </a:rPr>
              <a:t>tozalangandan so’ng nazorat uchun kukunlar qayta trubkadan o’tkaziladi. Kukunlarning tozaligiga ishonch hosil qilingandan so’ng, ishga yaroqli deb topiladi</a:t>
            </a:r>
            <a:r>
              <a:rPr lang="uz-Latn-UZ" sz="2600" dirty="0"/>
              <a:t>.</a:t>
            </a:r>
            <a:endParaRPr lang="ru-RU" sz="2600" dirty="0"/>
          </a:p>
        </p:txBody>
      </p:sp>
      <p:sp>
        <p:nvSpPr>
          <p:cNvPr id="7" name="Прямоугольник 6"/>
          <p:cNvSpPr/>
          <p:nvPr/>
        </p:nvSpPr>
        <p:spPr>
          <a:xfrm>
            <a:off x="6035667" y="5171491"/>
            <a:ext cx="5059963" cy="1228478"/>
          </a:xfrm>
          <a:prstGeom prst="rect">
            <a:avLst/>
          </a:prstGeom>
        </p:spPr>
        <p:txBody>
          <a:bodyPr wrap="square">
            <a:spAutoFit/>
          </a:bodyPr>
          <a:lstStyle/>
          <a:p>
            <a:pPr algn="just">
              <a:lnSpc>
                <a:spcPct val="150000"/>
              </a:lnSpc>
              <a:spcAft>
                <a:spcPts val="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5 –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rasm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Kukunlarni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o’zgaruvchan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magnit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maydonida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tozalash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sxemasi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1639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555844" y="893929"/>
            <a:ext cx="3944203" cy="4251277"/>
          </a:xfrm>
          <a:prstGeom prst="rect">
            <a:avLst/>
          </a:prstGeom>
          <a:noFill/>
          <a:ln>
            <a:noFill/>
          </a:ln>
        </p:spPr>
      </p:pic>
      <p:sp>
        <p:nvSpPr>
          <p:cNvPr id="2" name="Прямоугольник 1"/>
          <p:cNvSpPr/>
          <p:nvPr/>
        </p:nvSpPr>
        <p:spPr>
          <a:xfrm>
            <a:off x="655093" y="5410286"/>
            <a:ext cx="5167951" cy="1292662"/>
          </a:xfrm>
          <a:prstGeom prst="rect">
            <a:avLst/>
          </a:prstGeom>
        </p:spPr>
        <p:txBody>
          <a:bodyPr wrap="square">
            <a:spAutoFit/>
          </a:bodyPr>
          <a:lstStyle/>
          <a:p>
            <a:pPr algn="ctr">
              <a:lnSpc>
                <a:spcPct val="150000"/>
              </a:lnSpc>
              <a:spcAft>
                <a:spcPts val="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6 –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rasm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Kukunlarni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o’zgarmas</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magnit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maydonida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tozalash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sxemasi</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6045958" y="608972"/>
            <a:ext cx="5622877" cy="6093976"/>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ea typeface="Calibri" panose="020F0502020204030204" pitchFamily="34" charset="0"/>
              </a:rPr>
              <a:t>	</a:t>
            </a:r>
            <a:r>
              <a:rPr lang="uz-Latn-UZ" sz="2600" dirty="0" smtClean="0">
                <a:latin typeface="Times New Roman" panose="02020603050405020304" pitchFamily="18" charset="0"/>
                <a:ea typeface="Calibri" panose="020F0502020204030204" pitchFamily="34" charset="0"/>
              </a:rPr>
              <a:t>Endi </a:t>
            </a:r>
            <a:r>
              <a:rPr lang="uz-Latn-UZ" sz="2600" dirty="0">
                <a:latin typeface="Times New Roman" panose="02020603050405020304" pitchFamily="18" charset="0"/>
                <a:ea typeface="Calibri" panose="020F0502020204030204" pitchFamily="34" charset="0"/>
              </a:rPr>
              <a:t>doimiy magnit maydonida kukunlarni </a:t>
            </a:r>
            <a:r>
              <a:rPr lang="uz-Latn-UZ" sz="2600" dirty="0" smtClean="0">
                <a:latin typeface="Times New Roman" panose="02020603050405020304" pitchFamily="18" charset="0"/>
                <a:ea typeface="Calibri" panose="020F0502020204030204" pitchFamily="34" charset="0"/>
              </a:rPr>
              <a:t>tozal</a:t>
            </a:r>
            <a:r>
              <a:rPr lang="en-US" sz="2600" dirty="0" smtClean="0">
                <a:latin typeface="Times New Roman" panose="02020603050405020304" pitchFamily="18" charset="0"/>
                <a:ea typeface="Calibri" panose="020F0502020204030204" pitchFamily="34" charset="0"/>
              </a:rPr>
              <a:t>a</a:t>
            </a:r>
            <a:r>
              <a:rPr lang="uz-Latn-UZ" sz="2600" dirty="0" smtClean="0">
                <a:latin typeface="Times New Roman" panose="02020603050405020304" pitchFamily="18" charset="0"/>
                <a:ea typeface="Calibri" panose="020F0502020204030204" pitchFamily="34" charset="0"/>
              </a:rPr>
              <a:t>sh </a:t>
            </a:r>
            <a:r>
              <a:rPr lang="uz-Latn-UZ" sz="2600" dirty="0">
                <a:latin typeface="Times New Roman" panose="02020603050405020304" pitchFamily="18" charset="0"/>
                <a:ea typeface="Calibri" panose="020F0502020204030204" pitchFamily="34" charset="0"/>
              </a:rPr>
              <a:t>jarayonini ko’rib chiqaylik. Buning uchun 80</a:t>
            </a:r>
            <a:r>
              <a:rPr lang="uz-Latn-UZ" sz="26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uz-Latn-UZ" sz="2600" dirty="0">
                <a:latin typeface="Times New Roman" panose="02020603050405020304" pitchFamily="18" charset="0"/>
                <a:ea typeface="Calibri" panose="020F0502020204030204" pitchFamily="34" charset="0"/>
              </a:rPr>
              <a:t>85 gradus burchak ostida joylashgan magnit yuzasiga filtr qog‘ozi qo‘yiladi. 6-rasm. Kukunlar filtr qog‘oz sirtiga kerakli miqdorlarda tushib turadi. Kukunlar filtr qog‘ozi bilan ishqalanish jarayonida magnitik xususiyatiga ega bo‘lgan kirishmalar qog‘oz sirtida qoladi.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8711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545909"/>
            <a:ext cx="10972800" cy="6155141"/>
          </a:xfrm>
        </p:spPr>
        <p:txBody>
          <a:bodyPr>
            <a:normAutofit/>
          </a:bodyPr>
          <a:lstStyle/>
          <a:p>
            <a:pPr algn="just">
              <a:lnSpc>
                <a:spcPct val="150000"/>
              </a:lnSpc>
            </a:pPr>
            <a:r>
              <a:rPr lang="uz-Latn-UZ" dirty="0">
                <a:latin typeface="Times New Roman" panose="02020603050405020304" pitchFamily="18" charset="0"/>
                <a:ea typeface="Calibri" panose="020F0502020204030204" pitchFamily="34" charset="0"/>
              </a:rPr>
              <a:t>Natijada filtr qog‘ozning sirtida kirishmalardan iborat qatlam hosil bo‘ladi. </a:t>
            </a:r>
            <a:r>
              <a:rPr lang="uz-Latn-UZ" dirty="0">
                <a:latin typeface="Times New Roman" panose="02020603050405020304" pitchFamily="18" charset="0"/>
                <a:cs typeface="Times New Roman" panose="02020603050405020304" pitchFamily="18" charset="0"/>
              </a:rPr>
              <a:t>Filtr qog’ozi sirtida magnit xususiyatiga ega bo’lgan krishmalarning saqlanib qolish jarayonini q</a:t>
            </a:r>
            <a:r>
              <a:rPr lang="en-US" dirty="0">
                <a:latin typeface="Times New Roman" panose="02020603050405020304" pitchFamily="18" charset="0"/>
                <a:cs typeface="Times New Roman" panose="02020603050405020304" pitchFamily="18" charset="0"/>
              </a:rPr>
              <a:t>u</a:t>
            </a:r>
            <a:r>
              <a:rPr lang="uz-Latn-UZ" dirty="0">
                <a:latin typeface="Times New Roman" panose="02020603050405020304" pitchFamily="18" charset="0"/>
                <a:cs typeface="Times New Roman" panose="02020603050405020304" pitchFamily="18" charset="0"/>
              </a:rPr>
              <a:t>yidagicha tushuntirish mumkin</a:t>
            </a:r>
            <a:r>
              <a:rPr lang="uz-Latn-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algn="just">
              <a:lnSpc>
                <a:spcPct val="150000"/>
              </a:lnSpc>
            </a:pPr>
            <a:r>
              <a:rPr lang="uz-Latn-UZ" dirty="0">
                <a:latin typeface="Times New Roman" panose="02020603050405020304" pitchFamily="18" charset="0"/>
                <a:cs typeface="Times New Roman" panose="02020603050405020304" pitchFamily="18" charset="0"/>
              </a:rPr>
              <a:t>Magnitostatikadan ma’lumki, doimiy magnitlarning magnitlanishi ularda mikro toklarning mavjudligidan dalolat beradi. Magnit maydaniga kiritilgan moddalarda magnitlanish jarayoni ko’zatiladi. Magnitlanish jarayoni ham zaryadlanish jarayoniga o’hshash jarayondir. Ayniqsa, bu hodisa metallarda kuchli yuz beradi. Magnit maydonidan kukunlar o’tkazilganda metal zarrachalari maydon ta’sirida magnitlanadi yoki zaryadlanadi.</a:t>
            </a:r>
            <a:r>
              <a:rPr lang="uz-Latn-UZ" dirty="0" smtClean="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Natijada ular magnit sirtidagi filtr qog’ozida saqlanib qoladi. </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p>
        </p:txBody>
      </p:sp>
    </p:spTree>
    <p:extLst>
      <p:ext uri="{BB962C8B-B14F-4D97-AF65-F5344CB8AC3E}">
        <p14:creationId xmlns:p14="http://schemas.microsoft.com/office/powerpoint/2010/main" val="2102484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2555" y="709683"/>
            <a:ext cx="10417791" cy="5964072"/>
          </a:xfrm>
        </p:spPr>
        <p:txBody>
          <a:bodyPr>
            <a:normAutofit/>
          </a:bodyPr>
          <a:lstStyle/>
          <a:p>
            <a:pPr marL="0" indent="0" algn="just">
              <a:lnSpc>
                <a:spcPct val="150000"/>
              </a:lnSpc>
              <a:buNone/>
            </a:pPr>
            <a:r>
              <a:rPr lang="en-US" dirty="0" smtClean="0"/>
              <a:t>	</a:t>
            </a:r>
            <a:r>
              <a:rPr lang="uz-Latn-UZ" dirty="0" smtClean="0">
                <a:latin typeface="Times New Roman" panose="02020603050405020304" pitchFamily="18" charset="0"/>
                <a:cs typeface="Times New Roman" panose="02020603050405020304" pitchFamily="18" charset="0"/>
              </a:rPr>
              <a:t>Bunda </a:t>
            </a:r>
            <a:r>
              <a:rPr lang="uz-Latn-UZ" dirty="0">
                <a:latin typeface="Times New Roman" panose="02020603050405020304" pitchFamily="18" charset="0"/>
                <a:cs typeface="Times New Roman" panose="02020603050405020304" pitchFamily="18" charset="0"/>
              </a:rPr>
              <a:t>filtr qog‘ozlarini bir necha marta almashtirish va tozalash jarayonini qayta bajarish talab etiladi. Filtr qog‘ozini har bir almashtirishda qog‘oz sirtidagi kirishma atomlarining miqdori kamayib boradi</a:t>
            </a:r>
            <a:r>
              <a:rPr lang="uz-Latn-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Bu jarayon filtr qog‘ozining tozalik darajasi 100 % saqlanguncha amalga oshiriladi</a:t>
            </a:r>
            <a:r>
              <a:rPr lang="uz-Latn-UZ" dirty="0" smtClean="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Bizning tadqiqotlarimizda filtr qog‘ozlarni 4 marta almashtirish yetarli ekanligi aniqlangan. Quyida ushbu tadqiqot natijalarini ko’rib chiqaylik</a:t>
            </a:r>
            <a:r>
              <a:rPr lang="uz-Latn-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7 </a:t>
            </a:r>
            <a:r>
              <a:rPr lang="uz-Latn-UZ" dirty="0">
                <a:latin typeface="Times New Roman" panose="02020603050405020304" pitchFamily="18" charset="0"/>
                <a:cs typeface="Times New Roman" panose="02020603050405020304" pitchFamily="18" charset="0"/>
              </a:rPr>
              <a:t>– rasmda kukunli texnologiya yordamida olingan kremniy plastina sirtidagi kirishmalarning rentgen spektral xarakteristikalari keltirilgan.</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91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68658" y="380412"/>
            <a:ext cx="10972800" cy="5977719"/>
          </a:xfrm>
        </p:spPr>
        <p:txBody>
          <a:bodyPr>
            <a:normAutofit/>
          </a:bodyPr>
          <a:lstStyle/>
          <a:p>
            <a:pPr marL="0" indent="0">
              <a:lnSpc>
                <a:spcPct val="150000"/>
              </a:lnSpc>
              <a:buNone/>
            </a:pPr>
            <a:r>
              <a:rPr lang="en-US" dirty="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Dastlabki xom ashyo sifatida, </a:t>
            </a:r>
            <a:r>
              <a:rPr lang="uz-Latn-UZ" dirty="0" smtClean="0">
                <a:latin typeface="Times New Roman" panose="02020603050405020304" pitchFamily="18" charset="0"/>
                <a:cs typeface="Times New Roman" panose="02020603050405020304" pitchFamily="18" charset="0"/>
              </a:rPr>
              <a:t>tar</a:t>
            </a:r>
            <a:r>
              <a:rPr lang="en-US" dirty="0" smtClean="0">
                <a:latin typeface="Times New Roman" panose="02020603050405020304" pitchFamily="18" charset="0"/>
                <a:cs typeface="Times New Roman" panose="02020603050405020304" pitchFamily="18" charset="0"/>
              </a:rPr>
              <a:t>k</a:t>
            </a:r>
            <a:r>
              <a:rPr lang="uz-Latn-UZ" dirty="0" smtClean="0">
                <a:latin typeface="Times New Roman" panose="02020603050405020304" pitchFamily="18" charset="0"/>
                <a:cs typeface="Times New Roman" panose="02020603050405020304" pitchFamily="18" charset="0"/>
              </a:rPr>
              <a:t>ibida </a:t>
            </a:r>
            <a:r>
              <a:rPr lang="uz-Latn-UZ" dirty="0">
                <a:latin typeface="Times New Roman" panose="02020603050405020304" pitchFamily="18" charset="0"/>
                <a:cs typeface="Times New Roman" panose="02020603050405020304" pitchFamily="18" charset="0"/>
              </a:rPr>
              <a:t>ishqoriy metal atomlari mavjud bo’lgan polikristal tuzilmali kremniydan foydalanilgan. </a:t>
            </a:r>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a:p>
            <a:pPr marL="0" indent="0" algn="just">
              <a:buNone/>
            </a:pPr>
            <a:endParaRPr lang="ru-RU" dirty="0">
              <a:latin typeface="Times New Roman" panose="02020603050405020304" pitchFamily="18" charset="0"/>
              <a:cs typeface="Times New Roman" panose="02020603050405020304" pitchFamily="18" charset="0"/>
            </a:endParaRPr>
          </a:p>
        </p:txBody>
      </p:sp>
      <p:grpSp>
        <p:nvGrpSpPr>
          <p:cNvPr id="4" name="Группа 3"/>
          <p:cNvGrpSpPr>
            <a:grpSpLocks/>
          </p:cNvGrpSpPr>
          <p:nvPr/>
        </p:nvGrpSpPr>
        <p:grpSpPr bwMode="auto">
          <a:xfrm>
            <a:off x="696036" y="1787857"/>
            <a:ext cx="7792871" cy="4831307"/>
            <a:chOff x="2421" y="1950"/>
            <a:chExt cx="8100" cy="5664"/>
          </a:xfrm>
        </p:grpSpPr>
        <p:sp>
          <p:nvSpPr>
            <p:cNvPr id="5" name="Rectangle 25"/>
            <p:cNvSpPr>
              <a:spLocks noChangeArrowheads="1"/>
            </p:cNvSpPr>
            <p:nvPr/>
          </p:nvSpPr>
          <p:spPr bwMode="auto">
            <a:xfrm>
              <a:off x="6517" y="6502"/>
              <a:ext cx="410" cy="309"/>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6"/>
            <p:cNvSpPr>
              <a:spLocks noChangeArrowheads="1"/>
            </p:cNvSpPr>
            <p:nvPr/>
          </p:nvSpPr>
          <p:spPr bwMode="auto">
            <a:xfrm>
              <a:off x="6949" y="6628"/>
              <a:ext cx="409"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27"/>
            <p:cNvSpPr>
              <a:spLocks noChangeArrowheads="1"/>
            </p:cNvSpPr>
            <p:nvPr/>
          </p:nvSpPr>
          <p:spPr bwMode="auto">
            <a:xfrm>
              <a:off x="4597" y="6366"/>
              <a:ext cx="191"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28"/>
            <p:cNvSpPr>
              <a:spLocks noChangeArrowheads="1"/>
            </p:cNvSpPr>
            <p:nvPr/>
          </p:nvSpPr>
          <p:spPr bwMode="auto">
            <a:xfrm>
              <a:off x="4983" y="6444"/>
              <a:ext cx="272"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29"/>
            <p:cNvSpPr>
              <a:spLocks noChangeArrowheads="1"/>
            </p:cNvSpPr>
            <p:nvPr/>
          </p:nvSpPr>
          <p:spPr bwMode="auto">
            <a:xfrm>
              <a:off x="3492" y="6445"/>
              <a:ext cx="648" cy="309"/>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gn="ct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30"/>
            <p:cNvSpPr>
              <a:spLocks noChangeArrowheads="1"/>
            </p:cNvSpPr>
            <p:nvPr/>
          </p:nvSpPr>
          <p:spPr bwMode="auto">
            <a:xfrm>
              <a:off x="3829" y="4605"/>
              <a:ext cx="300" cy="312"/>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31"/>
            <p:cNvSpPr>
              <a:spLocks noChangeArrowheads="1"/>
            </p:cNvSpPr>
            <p:nvPr/>
          </p:nvSpPr>
          <p:spPr bwMode="auto">
            <a:xfrm>
              <a:off x="2636" y="4414"/>
              <a:ext cx="190" cy="312"/>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2" name="Line 32"/>
            <p:cNvCxnSpPr>
              <a:cxnSpLocks noChangeShapeType="1"/>
            </p:cNvCxnSpPr>
            <p:nvPr/>
          </p:nvCxnSpPr>
          <p:spPr bwMode="auto">
            <a:xfrm>
              <a:off x="2826" y="4452"/>
              <a:ext cx="159"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 name="Line 33"/>
            <p:cNvCxnSpPr>
              <a:cxnSpLocks noChangeShapeType="1"/>
            </p:cNvCxnSpPr>
            <p:nvPr/>
          </p:nvCxnSpPr>
          <p:spPr bwMode="auto">
            <a:xfrm>
              <a:off x="2934" y="4414"/>
              <a:ext cx="51"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 name="Line 34"/>
            <p:cNvCxnSpPr>
              <a:cxnSpLocks noChangeShapeType="1"/>
            </p:cNvCxnSpPr>
            <p:nvPr/>
          </p:nvCxnSpPr>
          <p:spPr bwMode="auto">
            <a:xfrm>
              <a:off x="2934" y="4382"/>
              <a:ext cx="51"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 name="Line 35"/>
            <p:cNvCxnSpPr>
              <a:cxnSpLocks noChangeShapeType="1"/>
            </p:cNvCxnSpPr>
            <p:nvPr/>
          </p:nvCxnSpPr>
          <p:spPr bwMode="auto">
            <a:xfrm>
              <a:off x="2934" y="4329"/>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 name="Line 36"/>
            <p:cNvCxnSpPr>
              <a:cxnSpLocks noChangeShapeType="1"/>
            </p:cNvCxnSpPr>
            <p:nvPr/>
          </p:nvCxnSpPr>
          <p:spPr bwMode="auto">
            <a:xfrm>
              <a:off x="2934" y="4297"/>
              <a:ext cx="51"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7" name="Line 37"/>
            <p:cNvCxnSpPr>
              <a:cxnSpLocks noChangeShapeType="1"/>
            </p:cNvCxnSpPr>
            <p:nvPr/>
          </p:nvCxnSpPr>
          <p:spPr bwMode="auto">
            <a:xfrm>
              <a:off x="2880" y="4244"/>
              <a:ext cx="105"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8" name="Line 38"/>
            <p:cNvCxnSpPr>
              <a:cxnSpLocks noChangeShapeType="1"/>
            </p:cNvCxnSpPr>
            <p:nvPr/>
          </p:nvCxnSpPr>
          <p:spPr bwMode="auto">
            <a:xfrm>
              <a:off x="2934" y="4209"/>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9" name="Line 39"/>
            <p:cNvCxnSpPr>
              <a:cxnSpLocks noChangeShapeType="1"/>
            </p:cNvCxnSpPr>
            <p:nvPr/>
          </p:nvCxnSpPr>
          <p:spPr bwMode="auto">
            <a:xfrm>
              <a:off x="2934" y="4156"/>
              <a:ext cx="51"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0" name="Line 40"/>
            <p:cNvCxnSpPr>
              <a:cxnSpLocks noChangeShapeType="1"/>
            </p:cNvCxnSpPr>
            <p:nvPr/>
          </p:nvCxnSpPr>
          <p:spPr bwMode="auto">
            <a:xfrm>
              <a:off x="2934" y="4122"/>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1" name="Line 41"/>
            <p:cNvCxnSpPr>
              <a:cxnSpLocks noChangeShapeType="1"/>
            </p:cNvCxnSpPr>
            <p:nvPr/>
          </p:nvCxnSpPr>
          <p:spPr bwMode="auto">
            <a:xfrm>
              <a:off x="2934" y="4087"/>
              <a:ext cx="51"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2" name="Line 42"/>
            <p:cNvCxnSpPr>
              <a:cxnSpLocks noChangeShapeType="1"/>
            </p:cNvCxnSpPr>
            <p:nvPr/>
          </p:nvCxnSpPr>
          <p:spPr bwMode="auto">
            <a:xfrm>
              <a:off x="2826" y="4036"/>
              <a:ext cx="159"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23" name="Rectangle 43"/>
            <p:cNvSpPr>
              <a:spLocks noChangeArrowheads="1"/>
            </p:cNvSpPr>
            <p:nvPr/>
          </p:nvSpPr>
          <p:spPr bwMode="auto">
            <a:xfrm>
              <a:off x="2530" y="4001"/>
              <a:ext cx="377"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24" name="Line 44"/>
            <p:cNvCxnSpPr>
              <a:cxnSpLocks noChangeShapeType="1"/>
            </p:cNvCxnSpPr>
            <p:nvPr/>
          </p:nvCxnSpPr>
          <p:spPr bwMode="auto">
            <a:xfrm>
              <a:off x="2934" y="4001"/>
              <a:ext cx="51"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5" name="Line 45"/>
            <p:cNvCxnSpPr>
              <a:cxnSpLocks noChangeShapeType="1"/>
            </p:cNvCxnSpPr>
            <p:nvPr/>
          </p:nvCxnSpPr>
          <p:spPr bwMode="auto">
            <a:xfrm>
              <a:off x="2934" y="3951"/>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6" name="Line 46"/>
            <p:cNvCxnSpPr>
              <a:cxnSpLocks noChangeShapeType="1"/>
            </p:cNvCxnSpPr>
            <p:nvPr/>
          </p:nvCxnSpPr>
          <p:spPr bwMode="auto">
            <a:xfrm>
              <a:off x="2934" y="3916"/>
              <a:ext cx="51"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7" name="Line 47"/>
            <p:cNvCxnSpPr>
              <a:cxnSpLocks noChangeShapeType="1"/>
            </p:cNvCxnSpPr>
            <p:nvPr/>
          </p:nvCxnSpPr>
          <p:spPr bwMode="auto">
            <a:xfrm>
              <a:off x="2934" y="3864"/>
              <a:ext cx="51"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8" name="Line 48"/>
            <p:cNvCxnSpPr>
              <a:cxnSpLocks noChangeShapeType="1"/>
            </p:cNvCxnSpPr>
            <p:nvPr/>
          </p:nvCxnSpPr>
          <p:spPr bwMode="auto">
            <a:xfrm>
              <a:off x="2880" y="3830"/>
              <a:ext cx="105"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9" name="Line 49"/>
            <p:cNvCxnSpPr>
              <a:cxnSpLocks noChangeShapeType="1"/>
            </p:cNvCxnSpPr>
            <p:nvPr/>
          </p:nvCxnSpPr>
          <p:spPr bwMode="auto">
            <a:xfrm>
              <a:off x="2934" y="3796"/>
              <a:ext cx="51"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0" name="Line 50"/>
            <p:cNvCxnSpPr>
              <a:cxnSpLocks noChangeShapeType="1"/>
            </p:cNvCxnSpPr>
            <p:nvPr/>
          </p:nvCxnSpPr>
          <p:spPr bwMode="auto">
            <a:xfrm>
              <a:off x="2934" y="3742"/>
              <a:ext cx="51"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1" name="Line 51"/>
            <p:cNvCxnSpPr>
              <a:cxnSpLocks noChangeShapeType="1"/>
            </p:cNvCxnSpPr>
            <p:nvPr/>
          </p:nvCxnSpPr>
          <p:spPr bwMode="auto">
            <a:xfrm>
              <a:off x="2934" y="3708"/>
              <a:ext cx="51"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2" name="Line 52"/>
            <p:cNvCxnSpPr>
              <a:cxnSpLocks noChangeShapeType="1"/>
            </p:cNvCxnSpPr>
            <p:nvPr/>
          </p:nvCxnSpPr>
          <p:spPr bwMode="auto">
            <a:xfrm>
              <a:off x="2934" y="3656"/>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3" name="Line 53"/>
            <p:cNvCxnSpPr>
              <a:cxnSpLocks noChangeShapeType="1"/>
            </p:cNvCxnSpPr>
            <p:nvPr/>
          </p:nvCxnSpPr>
          <p:spPr bwMode="auto">
            <a:xfrm>
              <a:off x="2826" y="3622"/>
              <a:ext cx="159"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34" name="Rectangle 54"/>
            <p:cNvSpPr>
              <a:spLocks noChangeArrowheads="1"/>
            </p:cNvSpPr>
            <p:nvPr/>
          </p:nvSpPr>
          <p:spPr bwMode="auto">
            <a:xfrm>
              <a:off x="2530" y="3587"/>
              <a:ext cx="377"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35" name="Line 55"/>
            <p:cNvCxnSpPr>
              <a:cxnSpLocks noChangeShapeType="1"/>
            </p:cNvCxnSpPr>
            <p:nvPr/>
          </p:nvCxnSpPr>
          <p:spPr bwMode="auto">
            <a:xfrm>
              <a:off x="2934" y="3570"/>
              <a:ext cx="51"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6" name="Line 56"/>
            <p:cNvCxnSpPr>
              <a:cxnSpLocks noChangeShapeType="1"/>
            </p:cNvCxnSpPr>
            <p:nvPr/>
          </p:nvCxnSpPr>
          <p:spPr bwMode="auto">
            <a:xfrm>
              <a:off x="2934" y="3537"/>
              <a:ext cx="51"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7" name="Line 57"/>
            <p:cNvCxnSpPr>
              <a:cxnSpLocks noChangeShapeType="1"/>
            </p:cNvCxnSpPr>
            <p:nvPr/>
          </p:nvCxnSpPr>
          <p:spPr bwMode="auto">
            <a:xfrm>
              <a:off x="2934" y="3502"/>
              <a:ext cx="51"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8" name="Line 58"/>
            <p:cNvCxnSpPr>
              <a:cxnSpLocks noChangeShapeType="1"/>
            </p:cNvCxnSpPr>
            <p:nvPr/>
          </p:nvCxnSpPr>
          <p:spPr bwMode="auto">
            <a:xfrm>
              <a:off x="2934" y="3449"/>
              <a:ext cx="51"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39" name="Line 59"/>
            <p:cNvCxnSpPr>
              <a:cxnSpLocks noChangeShapeType="1"/>
            </p:cNvCxnSpPr>
            <p:nvPr/>
          </p:nvCxnSpPr>
          <p:spPr bwMode="auto">
            <a:xfrm>
              <a:off x="2880" y="3416"/>
              <a:ext cx="105"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0" name="Line 60"/>
            <p:cNvCxnSpPr>
              <a:cxnSpLocks noChangeShapeType="1"/>
            </p:cNvCxnSpPr>
            <p:nvPr/>
          </p:nvCxnSpPr>
          <p:spPr bwMode="auto">
            <a:xfrm>
              <a:off x="2934" y="3364"/>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1" name="Line 61"/>
            <p:cNvCxnSpPr>
              <a:cxnSpLocks noChangeShapeType="1"/>
            </p:cNvCxnSpPr>
            <p:nvPr/>
          </p:nvCxnSpPr>
          <p:spPr bwMode="auto">
            <a:xfrm>
              <a:off x="2934" y="3329"/>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2" name="Line 62"/>
            <p:cNvCxnSpPr>
              <a:cxnSpLocks noChangeShapeType="1"/>
            </p:cNvCxnSpPr>
            <p:nvPr/>
          </p:nvCxnSpPr>
          <p:spPr bwMode="auto">
            <a:xfrm>
              <a:off x="2934" y="3295"/>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3" name="Line 63"/>
            <p:cNvCxnSpPr>
              <a:cxnSpLocks noChangeShapeType="1"/>
            </p:cNvCxnSpPr>
            <p:nvPr/>
          </p:nvCxnSpPr>
          <p:spPr bwMode="auto">
            <a:xfrm>
              <a:off x="2934" y="3242"/>
              <a:ext cx="51"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4" name="Line 64"/>
            <p:cNvCxnSpPr>
              <a:cxnSpLocks noChangeShapeType="1"/>
            </p:cNvCxnSpPr>
            <p:nvPr/>
          </p:nvCxnSpPr>
          <p:spPr bwMode="auto">
            <a:xfrm>
              <a:off x="2826" y="3210"/>
              <a:ext cx="159"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45" name="Rectangle 65"/>
            <p:cNvSpPr>
              <a:spLocks noChangeArrowheads="1"/>
            </p:cNvSpPr>
            <p:nvPr/>
          </p:nvSpPr>
          <p:spPr bwMode="auto">
            <a:xfrm>
              <a:off x="2530" y="3157"/>
              <a:ext cx="377" cy="312"/>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46" name="Line 66"/>
            <p:cNvCxnSpPr>
              <a:cxnSpLocks noChangeShapeType="1"/>
            </p:cNvCxnSpPr>
            <p:nvPr/>
          </p:nvCxnSpPr>
          <p:spPr bwMode="auto">
            <a:xfrm>
              <a:off x="2934" y="3157"/>
              <a:ext cx="51"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7" name="Line 67"/>
            <p:cNvCxnSpPr>
              <a:cxnSpLocks noChangeShapeType="1"/>
            </p:cNvCxnSpPr>
            <p:nvPr/>
          </p:nvCxnSpPr>
          <p:spPr bwMode="auto">
            <a:xfrm>
              <a:off x="2934" y="3122"/>
              <a:ext cx="51"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8" name="Line 68"/>
            <p:cNvCxnSpPr>
              <a:cxnSpLocks noChangeShapeType="1"/>
            </p:cNvCxnSpPr>
            <p:nvPr/>
          </p:nvCxnSpPr>
          <p:spPr bwMode="auto">
            <a:xfrm>
              <a:off x="2934" y="3071"/>
              <a:ext cx="51"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49" name="Line 69"/>
            <p:cNvCxnSpPr>
              <a:cxnSpLocks noChangeShapeType="1"/>
            </p:cNvCxnSpPr>
            <p:nvPr/>
          </p:nvCxnSpPr>
          <p:spPr bwMode="auto">
            <a:xfrm>
              <a:off x="2934" y="3035"/>
              <a:ext cx="51"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0" name="Line 70"/>
            <p:cNvCxnSpPr>
              <a:cxnSpLocks noChangeShapeType="1"/>
            </p:cNvCxnSpPr>
            <p:nvPr/>
          </p:nvCxnSpPr>
          <p:spPr bwMode="auto">
            <a:xfrm>
              <a:off x="2880" y="3002"/>
              <a:ext cx="105"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1" name="Line 71"/>
            <p:cNvCxnSpPr>
              <a:cxnSpLocks noChangeShapeType="1"/>
            </p:cNvCxnSpPr>
            <p:nvPr/>
          </p:nvCxnSpPr>
          <p:spPr bwMode="auto">
            <a:xfrm>
              <a:off x="2934" y="2950"/>
              <a:ext cx="51"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2" name="Line 72"/>
            <p:cNvCxnSpPr>
              <a:cxnSpLocks noChangeShapeType="1"/>
            </p:cNvCxnSpPr>
            <p:nvPr/>
          </p:nvCxnSpPr>
          <p:spPr bwMode="auto">
            <a:xfrm>
              <a:off x="2934" y="2915"/>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3" name="Line 73"/>
            <p:cNvCxnSpPr>
              <a:cxnSpLocks noChangeShapeType="1"/>
            </p:cNvCxnSpPr>
            <p:nvPr/>
          </p:nvCxnSpPr>
          <p:spPr bwMode="auto">
            <a:xfrm>
              <a:off x="2934" y="2864"/>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4" name="Line 74"/>
            <p:cNvCxnSpPr>
              <a:cxnSpLocks noChangeShapeType="1"/>
            </p:cNvCxnSpPr>
            <p:nvPr/>
          </p:nvCxnSpPr>
          <p:spPr bwMode="auto">
            <a:xfrm>
              <a:off x="2934" y="2829"/>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5" name="Line 75"/>
            <p:cNvCxnSpPr>
              <a:cxnSpLocks noChangeShapeType="1"/>
            </p:cNvCxnSpPr>
            <p:nvPr/>
          </p:nvCxnSpPr>
          <p:spPr bwMode="auto">
            <a:xfrm>
              <a:off x="2826" y="2778"/>
              <a:ext cx="159"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56" name="Rectangle 76"/>
            <p:cNvSpPr>
              <a:spLocks noChangeArrowheads="1"/>
            </p:cNvSpPr>
            <p:nvPr/>
          </p:nvSpPr>
          <p:spPr bwMode="auto">
            <a:xfrm>
              <a:off x="2530" y="2744"/>
              <a:ext cx="377"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57" name="Line 77"/>
            <p:cNvCxnSpPr>
              <a:cxnSpLocks noChangeShapeType="1"/>
            </p:cNvCxnSpPr>
            <p:nvPr/>
          </p:nvCxnSpPr>
          <p:spPr bwMode="auto">
            <a:xfrm>
              <a:off x="2934" y="2744"/>
              <a:ext cx="51"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8" name="Line 78"/>
            <p:cNvCxnSpPr>
              <a:cxnSpLocks noChangeShapeType="1"/>
            </p:cNvCxnSpPr>
            <p:nvPr/>
          </p:nvCxnSpPr>
          <p:spPr bwMode="auto">
            <a:xfrm>
              <a:off x="2934" y="2708"/>
              <a:ext cx="51"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59" name="Line 79"/>
            <p:cNvCxnSpPr>
              <a:cxnSpLocks noChangeShapeType="1"/>
            </p:cNvCxnSpPr>
            <p:nvPr/>
          </p:nvCxnSpPr>
          <p:spPr bwMode="auto">
            <a:xfrm>
              <a:off x="2934" y="2657"/>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0" name="Line 80"/>
            <p:cNvCxnSpPr>
              <a:cxnSpLocks noChangeShapeType="1"/>
            </p:cNvCxnSpPr>
            <p:nvPr/>
          </p:nvCxnSpPr>
          <p:spPr bwMode="auto">
            <a:xfrm>
              <a:off x="2934" y="2621"/>
              <a:ext cx="51"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1" name="Line 81"/>
            <p:cNvCxnSpPr>
              <a:cxnSpLocks noChangeShapeType="1"/>
            </p:cNvCxnSpPr>
            <p:nvPr/>
          </p:nvCxnSpPr>
          <p:spPr bwMode="auto">
            <a:xfrm>
              <a:off x="2880" y="2572"/>
              <a:ext cx="105"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2" name="Line 82"/>
            <p:cNvCxnSpPr>
              <a:cxnSpLocks noChangeShapeType="1"/>
            </p:cNvCxnSpPr>
            <p:nvPr/>
          </p:nvCxnSpPr>
          <p:spPr bwMode="auto">
            <a:xfrm>
              <a:off x="2934" y="2537"/>
              <a:ext cx="51"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3" name="Line 83"/>
            <p:cNvCxnSpPr>
              <a:cxnSpLocks noChangeShapeType="1"/>
            </p:cNvCxnSpPr>
            <p:nvPr/>
          </p:nvCxnSpPr>
          <p:spPr bwMode="auto">
            <a:xfrm>
              <a:off x="2934" y="2483"/>
              <a:ext cx="51"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4" name="Line 84"/>
            <p:cNvCxnSpPr>
              <a:cxnSpLocks noChangeShapeType="1"/>
            </p:cNvCxnSpPr>
            <p:nvPr/>
          </p:nvCxnSpPr>
          <p:spPr bwMode="auto">
            <a:xfrm>
              <a:off x="2934" y="2451"/>
              <a:ext cx="51"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5" name="Line 85"/>
            <p:cNvCxnSpPr>
              <a:cxnSpLocks noChangeShapeType="1"/>
            </p:cNvCxnSpPr>
            <p:nvPr/>
          </p:nvCxnSpPr>
          <p:spPr bwMode="auto">
            <a:xfrm>
              <a:off x="2934" y="2415"/>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6" name="Line 86"/>
            <p:cNvCxnSpPr>
              <a:cxnSpLocks noChangeShapeType="1"/>
            </p:cNvCxnSpPr>
            <p:nvPr/>
          </p:nvCxnSpPr>
          <p:spPr bwMode="auto">
            <a:xfrm>
              <a:off x="2826" y="2364"/>
              <a:ext cx="159"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67" name="Rectangle 87"/>
            <p:cNvSpPr>
              <a:spLocks noChangeArrowheads="1"/>
            </p:cNvSpPr>
            <p:nvPr/>
          </p:nvSpPr>
          <p:spPr bwMode="auto">
            <a:xfrm>
              <a:off x="2530" y="2330"/>
              <a:ext cx="377"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50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68" name="Line 88"/>
            <p:cNvCxnSpPr>
              <a:cxnSpLocks noChangeShapeType="1"/>
            </p:cNvCxnSpPr>
            <p:nvPr/>
          </p:nvCxnSpPr>
          <p:spPr bwMode="auto">
            <a:xfrm>
              <a:off x="2934" y="2330"/>
              <a:ext cx="51"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9" name="Line 89"/>
            <p:cNvCxnSpPr>
              <a:cxnSpLocks noChangeShapeType="1"/>
            </p:cNvCxnSpPr>
            <p:nvPr/>
          </p:nvCxnSpPr>
          <p:spPr bwMode="auto">
            <a:xfrm>
              <a:off x="2934" y="2277"/>
              <a:ext cx="51"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70" name="Line 90"/>
            <p:cNvCxnSpPr>
              <a:cxnSpLocks noChangeShapeType="1"/>
            </p:cNvCxnSpPr>
            <p:nvPr/>
          </p:nvCxnSpPr>
          <p:spPr bwMode="auto">
            <a:xfrm>
              <a:off x="2934" y="2243"/>
              <a:ext cx="51"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71" name="Line 91"/>
            <p:cNvCxnSpPr>
              <a:cxnSpLocks noChangeShapeType="1"/>
            </p:cNvCxnSpPr>
            <p:nvPr/>
          </p:nvCxnSpPr>
          <p:spPr bwMode="auto">
            <a:xfrm>
              <a:off x="2934" y="2193"/>
              <a:ext cx="51"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72" name="Line 92"/>
            <p:cNvCxnSpPr>
              <a:cxnSpLocks noChangeShapeType="1"/>
            </p:cNvCxnSpPr>
            <p:nvPr/>
          </p:nvCxnSpPr>
          <p:spPr bwMode="auto">
            <a:xfrm>
              <a:off x="2880" y="2157"/>
              <a:ext cx="105"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73" name="Line 93"/>
            <p:cNvCxnSpPr>
              <a:cxnSpLocks noChangeShapeType="1"/>
            </p:cNvCxnSpPr>
            <p:nvPr/>
          </p:nvCxnSpPr>
          <p:spPr bwMode="auto">
            <a:xfrm>
              <a:off x="2934" y="2124"/>
              <a:ext cx="51"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74" name="Rectangle 94"/>
            <p:cNvSpPr>
              <a:spLocks noChangeArrowheads="1"/>
            </p:cNvSpPr>
            <p:nvPr/>
          </p:nvSpPr>
          <p:spPr bwMode="auto">
            <a:xfrm>
              <a:off x="2421" y="1950"/>
              <a:ext cx="564"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cps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5" name="Rectangle 95"/>
            <p:cNvSpPr>
              <a:spLocks noChangeArrowheads="1"/>
            </p:cNvSpPr>
            <p:nvPr/>
          </p:nvSpPr>
          <p:spPr bwMode="auto">
            <a:xfrm>
              <a:off x="2969" y="3834"/>
              <a:ext cx="532"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gn="ct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6" name="Rectangle 96"/>
            <p:cNvSpPr>
              <a:spLocks noChangeArrowheads="1"/>
            </p:cNvSpPr>
            <p:nvPr/>
          </p:nvSpPr>
          <p:spPr bwMode="auto">
            <a:xfrm>
              <a:off x="3202" y="4178"/>
              <a:ext cx="406"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7" name="Rectangle 97"/>
            <p:cNvSpPr>
              <a:spLocks noChangeArrowheads="1"/>
            </p:cNvSpPr>
            <p:nvPr/>
          </p:nvSpPr>
          <p:spPr bwMode="auto">
            <a:xfrm>
              <a:off x="3393" y="3831"/>
              <a:ext cx="482"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8" name="Rectangle 98"/>
            <p:cNvSpPr>
              <a:spLocks noChangeArrowheads="1"/>
            </p:cNvSpPr>
            <p:nvPr/>
          </p:nvSpPr>
          <p:spPr bwMode="auto">
            <a:xfrm>
              <a:off x="3685" y="1958"/>
              <a:ext cx="295" cy="314"/>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9" name="Rectangle 99"/>
            <p:cNvSpPr>
              <a:spLocks noChangeArrowheads="1"/>
            </p:cNvSpPr>
            <p:nvPr/>
          </p:nvSpPr>
          <p:spPr bwMode="auto">
            <a:xfrm>
              <a:off x="4392" y="2226"/>
              <a:ext cx="378"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0" name="Rectangle 100"/>
            <p:cNvSpPr>
              <a:spLocks noChangeArrowheads="1"/>
            </p:cNvSpPr>
            <p:nvPr/>
          </p:nvSpPr>
          <p:spPr bwMode="auto">
            <a:xfrm>
              <a:off x="4224" y="3634"/>
              <a:ext cx="546"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gn="ct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1" name="Rectangle 101"/>
            <p:cNvSpPr>
              <a:spLocks noChangeArrowheads="1"/>
            </p:cNvSpPr>
            <p:nvPr/>
          </p:nvSpPr>
          <p:spPr bwMode="auto">
            <a:xfrm>
              <a:off x="4344" y="3294"/>
              <a:ext cx="215" cy="309"/>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2" name="Rectangle 102"/>
            <p:cNvSpPr>
              <a:spLocks noChangeArrowheads="1"/>
            </p:cNvSpPr>
            <p:nvPr/>
          </p:nvSpPr>
          <p:spPr bwMode="auto">
            <a:xfrm>
              <a:off x="4607" y="2563"/>
              <a:ext cx="376" cy="312"/>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Cl</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3" name="Rectangle 103"/>
            <p:cNvSpPr>
              <a:spLocks noChangeArrowheads="1"/>
            </p:cNvSpPr>
            <p:nvPr/>
          </p:nvSpPr>
          <p:spPr bwMode="auto">
            <a:xfrm>
              <a:off x="4983" y="3198"/>
              <a:ext cx="269" cy="309"/>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4" name="Rectangle 104"/>
            <p:cNvSpPr>
              <a:spLocks noChangeArrowheads="1"/>
            </p:cNvSpPr>
            <p:nvPr/>
          </p:nvSpPr>
          <p:spPr bwMode="auto">
            <a:xfrm>
              <a:off x="5379" y="3254"/>
              <a:ext cx="456"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5" name="Rectangle 105"/>
            <p:cNvSpPr>
              <a:spLocks noChangeArrowheads="1"/>
            </p:cNvSpPr>
            <p:nvPr/>
          </p:nvSpPr>
          <p:spPr bwMode="auto">
            <a:xfrm>
              <a:off x="6686" y="3205"/>
              <a:ext cx="403"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6" name="Rectangle 106"/>
            <p:cNvSpPr>
              <a:spLocks noChangeArrowheads="1"/>
            </p:cNvSpPr>
            <p:nvPr/>
          </p:nvSpPr>
          <p:spPr bwMode="auto">
            <a:xfrm>
              <a:off x="7054" y="3831"/>
              <a:ext cx="403"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7" name="Rectangle 107"/>
            <p:cNvSpPr>
              <a:spLocks noChangeArrowheads="1"/>
            </p:cNvSpPr>
            <p:nvPr/>
          </p:nvSpPr>
          <p:spPr bwMode="auto">
            <a:xfrm>
              <a:off x="7376" y="4086"/>
              <a:ext cx="375" cy="308"/>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8" name="Rectangle 108"/>
            <p:cNvSpPr>
              <a:spLocks noChangeArrowheads="1"/>
            </p:cNvSpPr>
            <p:nvPr/>
          </p:nvSpPr>
          <p:spPr bwMode="auto">
            <a:xfrm>
              <a:off x="7726" y="4015"/>
              <a:ext cx="379"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9" name="Rectangle 109"/>
            <p:cNvSpPr>
              <a:spLocks noChangeArrowheads="1"/>
            </p:cNvSpPr>
            <p:nvPr/>
          </p:nvSpPr>
          <p:spPr bwMode="auto">
            <a:xfrm>
              <a:off x="8652" y="4086"/>
              <a:ext cx="378" cy="308"/>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0" name="Rectangle 110"/>
            <p:cNvSpPr>
              <a:spLocks noChangeArrowheads="1"/>
            </p:cNvSpPr>
            <p:nvPr/>
          </p:nvSpPr>
          <p:spPr bwMode="auto">
            <a:xfrm>
              <a:off x="9585" y="4212"/>
              <a:ext cx="377"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1" name="Freeform 111"/>
            <p:cNvSpPr>
              <a:spLocks/>
            </p:cNvSpPr>
            <p:nvPr/>
          </p:nvSpPr>
          <p:spPr bwMode="auto">
            <a:xfrm flipV="1">
              <a:off x="3247" y="2113"/>
              <a:ext cx="7274" cy="2379"/>
            </a:xfrm>
            <a:custGeom>
              <a:avLst/>
              <a:gdLst>
                <a:gd name="T0" fmla="*/ 326 w 22499"/>
                <a:gd name="T1" fmla="*/ 21 h 15000"/>
                <a:gd name="T2" fmla="*/ 689 w 22499"/>
                <a:gd name="T3" fmla="*/ 211 h 15000"/>
                <a:gd name="T4" fmla="*/ 1052 w 22499"/>
                <a:gd name="T5" fmla="*/ 296 h 15000"/>
                <a:gd name="T6" fmla="*/ 1415 w 22499"/>
                <a:gd name="T7" fmla="*/ 687 h 15000"/>
                <a:gd name="T8" fmla="*/ 1778 w 22499"/>
                <a:gd name="T9" fmla="*/ 2073 h 15000"/>
                <a:gd name="T10" fmla="*/ 2141 w 22499"/>
                <a:gd name="T11" fmla="*/ 1935 h 15000"/>
                <a:gd name="T12" fmla="*/ 2504 w 22499"/>
                <a:gd name="T13" fmla="*/ 3511 h 15000"/>
                <a:gd name="T14" fmla="*/ 2866 w 22499"/>
                <a:gd name="T15" fmla="*/ 15000 h 15000"/>
                <a:gd name="T16" fmla="*/ 3229 w 22499"/>
                <a:gd name="T17" fmla="*/ 11509 h 15000"/>
                <a:gd name="T18" fmla="*/ 3592 w 22499"/>
                <a:gd name="T19" fmla="*/ 994 h 15000"/>
                <a:gd name="T20" fmla="*/ 3955 w 22499"/>
                <a:gd name="T21" fmla="*/ 3744 h 15000"/>
                <a:gd name="T22" fmla="*/ 4318 w 22499"/>
                <a:gd name="T23" fmla="*/ 2665 h 15000"/>
                <a:gd name="T24" fmla="*/ 4681 w 22499"/>
                <a:gd name="T25" fmla="*/ 5458 h 15000"/>
                <a:gd name="T26" fmla="*/ 5044 w 22499"/>
                <a:gd name="T27" fmla="*/ 1967 h 15000"/>
                <a:gd name="T28" fmla="*/ 5407 w 22499"/>
                <a:gd name="T29" fmla="*/ 1375 h 15000"/>
                <a:gd name="T30" fmla="*/ 5770 w 22499"/>
                <a:gd name="T31" fmla="*/ 6304 h 15000"/>
                <a:gd name="T32" fmla="*/ 6133 w 22499"/>
                <a:gd name="T33" fmla="*/ 2337 h 15000"/>
                <a:gd name="T34" fmla="*/ 6495 w 22499"/>
                <a:gd name="T35" fmla="*/ 5839 h 15000"/>
                <a:gd name="T36" fmla="*/ 6858 w 22499"/>
                <a:gd name="T37" fmla="*/ 1629 h 15000"/>
                <a:gd name="T38" fmla="*/ 7221 w 22499"/>
                <a:gd name="T39" fmla="*/ 1978 h 15000"/>
                <a:gd name="T40" fmla="*/ 7584 w 22499"/>
                <a:gd name="T41" fmla="*/ 1618 h 15000"/>
                <a:gd name="T42" fmla="*/ 7947 w 22499"/>
                <a:gd name="T43" fmla="*/ 1925 h 15000"/>
                <a:gd name="T44" fmla="*/ 8310 w 22499"/>
                <a:gd name="T45" fmla="*/ 1502 h 15000"/>
                <a:gd name="T46" fmla="*/ 8673 w 22499"/>
                <a:gd name="T47" fmla="*/ 1480 h 15000"/>
                <a:gd name="T48" fmla="*/ 9036 w 22499"/>
                <a:gd name="T49" fmla="*/ 1533 h 15000"/>
                <a:gd name="T50" fmla="*/ 9399 w 22499"/>
                <a:gd name="T51" fmla="*/ 1544 h 15000"/>
                <a:gd name="T52" fmla="*/ 9762 w 22499"/>
                <a:gd name="T53" fmla="*/ 1343 h 15000"/>
                <a:gd name="T54" fmla="*/ 10124 w 22499"/>
                <a:gd name="T55" fmla="*/ 1301 h 15000"/>
                <a:gd name="T56" fmla="*/ 10487 w 22499"/>
                <a:gd name="T57" fmla="*/ 1364 h 15000"/>
                <a:gd name="T58" fmla="*/ 10850 w 22499"/>
                <a:gd name="T59" fmla="*/ 1438 h 15000"/>
                <a:gd name="T60" fmla="*/ 11213 w 22499"/>
                <a:gd name="T61" fmla="*/ 3755 h 15000"/>
                <a:gd name="T62" fmla="*/ 11576 w 22499"/>
                <a:gd name="T63" fmla="*/ 3268 h 15000"/>
                <a:gd name="T64" fmla="*/ 11939 w 22499"/>
                <a:gd name="T65" fmla="*/ 1227 h 15000"/>
                <a:gd name="T66" fmla="*/ 12302 w 22499"/>
                <a:gd name="T67" fmla="*/ 1946 h 15000"/>
                <a:gd name="T68" fmla="*/ 12665 w 22499"/>
                <a:gd name="T69" fmla="*/ 1681 h 15000"/>
                <a:gd name="T70" fmla="*/ 13028 w 22499"/>
                <a:gd name="T71" fmla="*/ 1131 h 15000"/>
                <a:gd name="T72" fmla="*/ 13391 w 22499"/>
                <a:gd name="T73" fmla="*/ 983 h 15000"/>
                <a:gd name="T74" fmla="*/ 13754 w 22499"/>
                <a:gd name="T75" fmla="*/ 899 h 15000"/>
                <a:gd name="T76" fmla="*/ 14116 w 22499"/>
                <a:gd name="T77" fmla="*/ 983 h 15000"/>
                <a:gd name="T78" fmla="*/ 14479 w 22499"/>
                <a:gd name="T79" fmla="*/ 1078 h 15000"/>
                <a:gd name="T80" fmla="*/ 14842 w 22499"/>
                <a:gd name="T81" fmla="*/ 1396 h 15000"/>
                <a:gd name="T82" fmla="*/ 15205 w 22499"/>
                <a:gd name="T83" fmla="*/ 1047 h 15000"/>
                <a:gd name="T84" fmla="*/ 15568 w 22499"/>
                <a:gd name="T85" fmla="*/ 677 h 15000"/>
                <a:gd name="T86" fmla="*/ 15931 w 22499"/>
                <a:gd name="T87" fmla="*/ 793 h 15000"/>
                <a:gd name="T88" fmla="*/ 16294 w 22499"/>
                <a:gd name="T89" fmla="*/ 581 h 15000"/>
                <a:gd name="T90" fmla="*/ 16657 w 22499"/>
                <a:gd name="T91" fmla="*/ 666 h 15000"/>
                <a:gd name="T92" fmla="*/ 17020 w 22499"/>
                <a:gd name="T93" fmla="*/ 793 h 15000"/>
                <a:gd name="T94" fmla="*/ 17383 w 22499"/>
                <a:gd name="T95" fmla="*/ 877 h 15000"/>
                <a:gd name="T96" fmla="*/ 17745 w 22499"/>
                <a:gd name="T97" fmla="*/ 655 h 15000"/>
                <a:gd name="T98" fmla="*/ 18108 w 22499"/>
                <a:gd name="T99" fmla="*/ 592 h 15000"/>
                <a:gd name="T100" fmla="*/ 18471 w 22499"/>
                <a:gd name="T101" fmla="*/ 592 h 15000"/>
                <a:gd name="T102" fmla="*/ 18834 w 22499"/>
                <a:gd name="T103" fmla="*/ 602 h 15000"/>
                <a:gd name="T104" fmla="*/ 19197 w 22499"/>
                <a:gd name="T105" fmla="*/ 507 h 15000"/>
                <a:gd name="T106" fmla="*/ 19560 w 22499"/>
                <a:gd name="T107" fmla="*/ 539 h 15000"/>
                <a:gd name="T108" fmla="*/ 19923 w 22499"/>
                <a:gd name="T109" fmla="*/ 571 h 15000"/>
                <a:gd name="T110" fmla="*/ 20286 w 22499"/>
                <a:gd name="T111" fmla="*/ 444 h 15000"/>
                <a:gd name="T112" fmla="*/ 20649 w 22499"/>
                <a:gd name="T113" fmla="*/ 423 h 15000"/>
                <a:gd name="T114" fmla="*/ 21012 w 22499"/>
                <a:gd name="T115" fmla="*/ 412 h 15000"/>
                <a:gd name="T116" fmla="*/ 21374 w 22499"/>
                <a:gd name="T117" fmla="*/ 306 h 15000"/>
                <a:gd name="T118" fmla="*/ 21737 w 22499"/>
                <a:gd name="T119" fmla="*/ 349 h 15000"/>
                <a:gd name="T120" fmla="*/ 22100 w 22499"/>
                <a:gd name="T121" fmla="*/ 200 h 15000"/>
                <a:gd name="T122" fmla="*/ 22463 w 22499"/>
                <a:gd name="T123" fmla="*/ 264 h 15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499" h="15000">
                  <a:moveTo>
                    <a:pt x="0" y="0"/>
                  </a:moveTo>
                  <a:lnTo>
                    <a:pt x="0" y="412"/>
                  </a:lnTo>
                  <a:lnTo>
                    <a:pt x="36" y="412"/>
                  </a:lnTo>
                  <a:lnTo>
                    <a:pt x="36" y="137"/>
                  </a:lnTo>
                  <a:lnTo>
                    <a:pt x="72" y="137"/>
                  </a:lnTo>
                  <a:lnTo>
                    <a:pt x="72" y="74"/>
                  </a:lnTo>
                  <a:lnTo>
                    <a:pt x="108" y="74"/>
                  </a:lnTo>
                  <a:lnTo>
                    <a:pt x="108" y="0"/>
                  </a:lnTo>
                  <a:lnTo>
                    <a:pt x="145" y="0"/>
                  </a:lnTo>
                  <a:lnTo>
                    <a:pt x="181" y="0"/>
                  </a:lnTo>
                  <a:lnTo>
                    <a:pt x="217" y="0"/>
                  </a:lnTo>
                  <a:lnTo>
                    <a:pt x="217" y="10"/>
                  </a:lnTo>
                  <a:lnTo>
                    <a:pt x="254" y="10"/>
                  </a:lnTo>
                  <a:lnTo>
                    <a:pt x="290" y="10"/>
                  </a:lnTo>
                  <a:lnTo>
                    <a:pt x="290" y="0"/>
                  </a:lnTo>
                  <a:lnTo>
                    <a:pt x="326" y="0"/>
                  </a:lnTo>
                  <a:lnTo>
                    <a:pt x="326" y="21"/>
                  </a:lnTo>
                  <a:lnTo>
                    <a:pt x="362" y="21"/>
                  </a:lnTo>
                  <a:lnTo>
                    <a:pt x="362" y="52"/>
                  </a:lnTo>
                  <a:lnTo>
                    <a:pt x="399" y="52"/>
                  </a:lnTo>
                  <a:lnTo>
                    <a:pt x="399" y="74"/>
                  </a:lnTo>
                  <a:lnTo>
                    <a:pt x="435" y="74"/>
                  </a:lnTo>
                  <a:lnTo>
                    <a:pt x="435" y="21"/>
                  </a:lnTo>
                  <a:lnTo>
                    <a:pt x="471" y="21"/>
                  </a:lnTo>
                  <a:lnTo>
                    <a:pt x="471" y="95"/>
                  </a:lnTo>
                  <a:lnTo>
                    <a:pt x="508" y="95"/>
                  </a:lnTo>
                  <a:lnTo>
                    <a:pt x="508" y="84"/>
                  </a:lnTo>
                  <a:lnTo>
                    <a:pt x="544" y="84"/>
                  </a:lnTo>
                  <a:lnTo>
                    <a:pt x="544" y="63"/>
                  </a:lnTo>
                  <a:lnTo>
                    <a:pt x="580" y="63"/>
                  </a:lnTo>
                  <a:lnTo>
                    <a:pt x="580" y="158"/>
                  </a:lnTo>
                  <a:lnTo>
                    <a:pt x="616" y="158"/>
                  </a:lnTo>
                  <a:lnTo>
                    <a:pt x="616" y="190"/>
                  </a:lnTo>
                  <a:lnTo>
                    <a:pt x="653" y="190"/>
                  </a:lnTo>
                  <a:lnTo>
                    <a:pt x="653" y="148"/>
                  </a:lnTo>
                  <a:lnTo>
                    <a:pt x="689" y="148"/>
                  </a:lnTo>
                  <a:lnTo>
                    <a:pt x="689" y="211"/>
                  </a:lnTo>
                  <a:lnTo>
                    <a:pt x="725" y="211"/>
                  </a:lnTo>
                  <a:lnTo>
                    <a:pt x="762" y="211"/>
                  </a:lnTo>
                  <a:lnTo>
                    <a:pt x="762" y="306"/>
                  </a:lnTo>
                  <a:lnTo>
                    <a:pt x="798" y="306"/>
                  </a:lnTo>
                  <a:lnTo>
                    <a:pt x="798" y="264"/>
                  </a:lnTo>
                  <a:lnTo>
                    <a:pt x="834" y="264"/>
                  </a:lnTo>
                  <a:lnTo>
                    <a:pt x="834" y="296"/>
                  </a:lnTo>
                  <a:lnTo>
                    <a:pt x="870" y="296"/>
                  </a:lnTo>
                  <a:lnTo>
                    <a:pt x="870" y="211"/>
                  </a:lnTo>
                  <a:lnTo>
                    <a:pt x="907" y="211"/>
                  </a:lnTo>
                  <a:lnTo>
                    <a:pt x="907" y="285"/>
                  </a:lnTo>
                  <a:lnTo>
                    <a:pt x="943" y="285"/>
                  </a:lnTo>
                  <a:lnTo>
                    <a:pt x="943" y="317"/>
                  </a:lnTo>
                  <a:lnTo>
                    <a:pt x="979" y="317"/>
                  </a:lnTo>
                  <a:lnTo>
                    <a:pt x="979" y="264"/>
                  </a:lnTo>
                  <a:lnTo>
                    <a:pt x="1016" y="264"/>
                  </a:lnTo>
                  <a:lnTo>
                    <a:pt x="1016" y="296"/>
                  </a:lnTo>
                  <a:lnTo>
                    <a:pt x="1052" y="296"/>
                  </a:lnTo>
                  <a:lnTo>
                    <a:pt x="1088" y="296"/>
                  </a:lnTo>
                  <a:lnTo>
                    <a:pt x="1088" y="222"/>
                  </a:lnTo>
                  <a:lnTo>
                    <a:pt x="1124" y="222"/>
                  </a:lnTo>
                  <a:lnTo>
                    <a:pt x="1124" y="211"/>
                  </a:lnTo>
                  <a:lnTo>
                    <a:pt x="1161" y="211"/>
                  </a:lnTo>
                  <a:lnTo>
                    <a:pt x="1161" y="338"/>
                  </a:lnTo>
                  <a:lnTo>
                    <a:pt x="1197" y="338"/>
                  </a:lnTo>
                  <a:lnTo>
                    <a:pt x="1197" y="380"/>
                  </a:lnTo>
                  <a:lnTo>
                    <a:pt x="1233" y="380"/>
                  </a:lnTo>
                  <a:lnTo>
                    <a:pt x="1233" y="317"/>
                  </a:lnTo>
                  <a:lnTo>
                    <a:pt x="1270" y="317"/>
                  </a:lnTo>
                  <a:lnTo>
                    <a:pt x="1306" y="317"/>
                  </a:lnTo>
                  <a:lnTo>
                    <a:pt x="1306" y="518"/>
                  </a:lnTo>
                  <a:lnTo>
                    <a:pt x="1342" y="518"/>
                  </a:lnTo>
                  <a:lnTo>
                    <a:pt x="1342" y="550"/>
                  </a:lnTo>
                  <a:lnTo>
                    <a:pt x="1379" y="550"/>
                  </a:lnTo>
                  <a:lnTo>
                    <a:pt x="1379" y="571"/>
                  </a:lnTo>
                  <a:lnTo>
                    <a:pt x="1415" y="571"/>
                  </a:lnTo>
                  <a:lnTo>
                    <a:pt x="1415" y="687"/>
                  </a:lnTo>
                  <a:lnTo>
                    <a:pt x="1451" y="687"/>
                  </a:lnTo>
                  <a:lnTo>
                    <a:pt x="1451" y="729"/>
                  </a:lnTo>
                  <a:lnTo>
                    <a:pt x="1487" y="729"/>
                  </a:lnTo>
                  <a:lnTo>
                    <a:pt x="1487" y="909"/>
                  </a:lnTo>
                  <a:lnTo>
                    <a:pt x="1524" y="909"/>
                  </a:lnTo>
                  <a:lnTo>
                    <a:pt x="1524" y="1205"/>
                  </a:lnTo>
                  <a:lnTo>
                    <a:pt x="1560" y="1205"/>
                  </a:lnTo>
                  <a:lnTo>
                    <a:pt x="1560" y="1671"/>
                  </a:lnTo>
                  <a:lnTo>
                    <a:pt x="1596" y="1671"/>
                  </a:lnTo>
                  <a:lnTo>
                    <a:pt x="1596" y="1681"/>
                  </a:lnTo>
                  <a:lnTo>
                    <a:pt x="1633" y="1681"/>
                  </a:lnTo>
                  <a:lnTo>
                    <a:pt x="1633" y="2507"/>
                  </a:lnTo>
                  <a:lnTo>
                    <a:pt x="1669" y="2507"/>
                  </a:lnTo>
                  <a:lnTo>
                    <a:pt x="1669" y="2274"/>
                  </a:lnTo>
                  <a:lnTo>
                    <a:pt x="1705" y="2274"/>
                  </a:lnTo>
                  <a:lnTo>
                    <a:pt x="1705" y="2602"/>
                  </a:lnTo>
                  <a:lnTo>
                    <a:pt x="1741" y="2602"/>
                  </a:lnTo>
                  <a:lnTo>
                    <a:pt x="1741" y="2041"/>
                  </a:lnTo>
                  <a:lnTo>
                    <a:pt x="1778" y="2041"/>
                  </a:lnTo>
                  <a:lnTo>
                    <a:pt x="1778" y="2073"/>
                  </a:lnTo>
                  <a:lnTo>
                    <a:pt x="1814" y="2073"/>
                  </a:lnTo>
                  <a:lnTo>
                    <a:pt x="1814" y="1618"/>
                  </a:lnTo>
                  <a:lnTo>
                    <a:pt x="1850" y="1618"/>
                  </a:lnTo>
                  <a:lnTo>
                    <a:pt x="1850" y="1343"/>
                  </a:lnTo>
                  <a:lnTo>
                    <a:pt x="1887" y="1343"/>
                  </a:lnTo>
                  <a:lnTo>
                    <a:pt x="1887" y="1375"/>
                  </a:lnTo>
                  <a:lnTo>
                    <a:pt x="1923" y="1375"/>
                  </a:lnTo>
                  <a:lnTo>
                    <a:pt x="1923" y="1343"/>
                  </a:lnTo>
                  <a:lnTo>
                    <a:pt x="1959" y="1343"/>
                  </a:lnTo>
                  <a:lnTo>
                    <a:pt x="1959" y="1586"/>
                  </a:lnTo>
                  <a:lnTo>
                    <a:pt x="1995" y="1586"/>
                  </a:lnTo>
                  <a:lnTo>
                    <a:pt x="1995" y="1343"/>
                  </a:lnTo>
                  <a:lnTo>
                    <a:pt x="2032" y="1343"/>
                  </a:lnTo>
                  <a:lnTo>
                    <a:pt x="2032" y="1385"/>
                  </a:lnTo>
                  <a:lnTo>
                    <a:pt x="2068" y="1385"/>
                  </a:lnTo>
                  <a:lnTo>
                    <a:pt x="2068" y="1755"/>
                  </a:lnTo>
                  <a:lnTo>
                    <a:pt x="2104" y="1755"/>
                  </a:lnTo>
                  <a:lnTo>
                    <a:pt x="2104" y="1523"/>
                  </a:lnTo>
                  <a:lnTo>
                    <a:pt x="2141" y="1523"/>
                  </a:lnTo>
                  <a:lnTo>
                    <a:pt x="2141" y="1935"/>
                  </a:lnTo>
                  <a:lnTo>
                    <a:pt x="2177" y="1935"/>
                  </a:lnTo>
                  <a:lnTo>
                    <a:pt x="2177" y="2189"/>
                  </a:lnTo>
                  <a:lnTo>
                    <a:pt x="2213" y="2189"/>
                  </a:lnTo>
                  <a:lnTo>
                    <a:pt x="2213" y="1967"/>
                  </a:lnTo>
                  <a:lnTo>
                    <a:pt x="2249" y="1967"/>
                  </a:lnTo>
                  <a:lnTo>
                    <a:pt x="2249" y="1914"/>
                  </a:lnTo>
                  <a:lnTo>
                    <a:pt x="2286" y="1914"/>
                  </a:lnTo>
                  <a:lnTo>
                    <a:pt x="2286" y="2263"/>
                  </a:lnTo>
                  <a:lnTo>
                    <a:pt x="2322" y="2263"/>
                  </a:lnTo>
                  <a:lnTo>
                    <a:pt x="2322" y="2327"/>
                  </a:lnTo>
                  <a:lnTo>
                    <a:pt x="2358" y="2327"/>
                  </a:lnTo>
                  <a:lnTo>
                    <a:pt x="2358" y="2729"/>
                  </a:lnTo>
                  <a:lnTo>
                    <a:pt x="2395" y="2729"/>
                  </a:lnTo>
                  <a:lnTo>
                    <a:pt x="2395" y="2972"/>
                  </a:lnTo>
                  <a:lnTo>
                    <a:pt x="2431" y="2972"/>
                  </a:lnTo>
                  <a:lnTo>
                    <a:pt x="2431" y="2887"/>
                  </a:lnTo>
                  <a:lnTo>
                    <a:pt x="2467" y="2887"/>
                  </a:lnTo>
                  <a:lnTo>
                    <a:pt x="2467" y="2909"/>
                  </a:lnTo>
                  <a:lnTo>
                    <a:pt x="2504" y="2909"/>
                  </a:lnTo>
                  <a:lnTo>
                    <a:pt x="2504" y="3511"/>
                  </a:lnTo>
                  <a:lnTo>
                    <a:pt x="2540" y="3511"/>
                  </a:lnTo>
                  <a:lnTo>
                    <a:pt x="2540" y="3913"/>
                  </a:lnTo>
                  <a:lnTo>
                    <a:pt x="2576" y="3913"/>
                  </a:lnTo>
                  <a:lnTo>
                    <a:pt x="2576" y="4527"/>
                  </a:lnTo>
                  <a:lnTo>
                    <a:pt x="2612" y="4527"/>
                  </a:lnTo>
                  <a:lnTo>
                    <a:pt x="2612" y="6241"/>
                  </a:lnTo>
                  <a:lnTo>
                    <a:pt x="2649" y="6241"/>
                  </a:lnTo>
                  <a:lnTo>
                    <a:pt x="2649" y="9985"/>
                  </a:lnTo>
                  <a:lnTo>
                    <a:pt x="2685" y="9985"/>
                  </a:lnTo>
                  <a:lnTo>
                    <a:pt x="2685" y="15000"/>
                  </a:lnTo>
                  <a:lnTo>
                    <a:pt x="2721" y="15000"/>
                  </a:lnTo>
                  <a:lnTo>
                    <a:pt x="2758" y="15000"/>
                  </a:lnTo>
                  <a:lnTo>
                    <a:pt x="2794" y="15000"/>
                  </a:lnTo>
                  <a:lnTo>
                    <a:pt x="2830" y="15000"/>
                  </a:lnTo>
                  <a:lnTo>
                    <a:pt x="2866" y="15000"/>
                  </a:lnTo>
                  <a:lnTo>
                    <a:pt x="2903" y="15000"/>
                  </a:lnTo>
                  <a:lnTo>
                    <a:pt x="2939" y="15000"/>
                  </a:lnTo>
                  <a:lnTo>
                    <a:pt x="2975" y="15000"/>
                  </a:lnTo>
                  <a:lnTo>
                    <a:pt x="3012" y="15000"/>
                  </a:lnTo>
                  <a:lnTo>
                    <a:pt x="3048" y="15000"/>
                  </a:lnTo>
                  <a:lnTo>
                    <a:pt x="3084" y="15000"/>
                  </a:lnTo>
                  <a:lnTo>
                    <a:pt x="3120" y="15000"/>
                  </a:lnTo>
                  <a:lnTo>
                    <a:pt x="3157" y="15000"/>
                  </a:lnTo>
                  <a:lnTo>
                    <a:pt x="3193" y="15000"/>
                  </a:lnTo>
                  <a:lnTo>
                    <a:pt x="3229" y="15000"/>
                  </a:lnTo>
                  <a:lnTo>
                    <a:pt x="3229" y="11509"/>
                  </a:lnTo>
                  <a:lnTo>
                    <a:pt x="3266" y="11509"/>
                  </a:lnTo>
                  <a:lnTo>
                    <a:pt x="3266" y="6251"/>
                  </a:lnTo>
                  <a:lnTo>
                    <a:pt x="3302" y="6251"/>
                  </a:lnTo>
                  <a:lnTo>
                    <a:pt x="3302" y="3776"/>
                  </a:lnTo>
                  <a:lnTo>
                    <a:pt x="3338" y="3776"/>
                  </a:lnTo>
                  <a:lnTo>
                    <a:pt x="3338" y="2380"/>
                  </a:lnTo>
                  <a:lnTo>
                    <a:pt x="3374" y="2380"/>
                  </a:lnTo>
                  <a:lnTo>
                    <a:pt x="3374" y="1660"/>
                  </a:lnTo>
                  <a:lnTo>
                    <a:pt x="3411" y="1660"/>
                  </a:lnTo>
                  <a:lnTo>
                    <a:pt x="3411" y="1227"/>
                  </a:lnTo>
                  <a:lnTo>
                    <a:pt x="3447" y="1227"/>
                  </a:lnTo>
                  <a:lnTo>
                    <a:pt x="3447" y="1110"/>
                  </a:lnTo>
                  <a:lnTo>
                    <a:pt x="3483" y="1110"/>
                  </a:lnTo>
                  <a:lnTo>
                    <a:pt x="3483" y="1163"/>
                  </a:lnTo>
                  <a:lnTo>
                    <a:pt x="3520" y="1163"/>
                  </a:lnTo>
                  <a:lnTo>
                    <a:pt x="3520" y="1142"/>
                  </a:lnTo>
                  <a:lnTo>
                    <a:pt x="3556" y="1142"/>
                  </a:lnTo>
                  <a:lnTo>
                    <a:pt x="3556" y="1269"/>
                  </a:lnTo>
                  <a:lnTo>
                    <a:pt x="3592" y="1269"/>
                  </a:lnTo>
                  <a:lnTo>
                    <a:pt x="3592" y="994"/>
                  </a:lnTo>
                  <a:lnTo>
                    <a:pt x="3629" y="994"/>
                  </a:lnTo>
                  <a:lnTo>
                    <a:pt x="3629" y="1163"/>
                  </a:lnTo>
                  <a:lnTo>
                    <a:pt x="3665" y="1163"/>
                  </a:lnTo>
                  <a:lnTo>
                    <a:pt x="3665" y="1258"/>
                  </a:lnTo>
                  <a:lnTo>
                    <a:pt x="3701" y="1258"/>
                  </a:lnTo>
                  <a:lnTo>
                    <a:pt x="3701" y="1332"/>
                  </a:lnTo>
                  <a:lnTo>
                    <a:pt x="3737" y="1332"/>
                  </a:lnTo>
                  <a:lnTo>
                    <a:pt x="3737" y="1650"/>
                  </a:lnTo>
                  <a:lnTo>
                    <a:pt x="3774" y="1650"/>
                  </a:lnTo>
                  <a:lnTo>
                    <a:pt x="3774" y="1999"/>
                  </a:lnTo>
                  <a:lnTo>
                    <a:pt x="3810" y="1999"/>
                  </a:lnTo>
                  <a:lnTo>
                    <a:pt x="3810" y="2464"/>
                  </a:lnTo>
                  <a:lnTo>
                    <a:pt x="3846" y="2464"/>
                  </a:lnTo>
                  <a:lnTo>
                    <a:pt x="3846" y="2538"/>
                  </a:lnTo>
                  <a:lnTo>
                    <a:pt x="3883" y="2538"/>
                  </a:lnTo>
                  <a:lnTo>
                    <a:pt x="3883" y="3099"/>
                  </a:lnTo>
                  <a:lnTo>
                    <a:pt x="3919" y="3099"/>
                  </a:lnTo>
                  <a:lnTo>
                    <a:pt x="3919" y="3046"/>
                  </a:lnTo>
                  <a:lnTo>
                    <a:pt x="3955" y="3046"/>
                  </a:lnTo>
                  <a:lnTo>
                    <a:pt x="3955" y="3744"/>
                  </a:lnTo>
                  <a:lnTo>
                    <a:pt x="3991" y="3744"/>
                  </a:lnTo>
                  <a:lnTo>
                    <a:pt x="3991" y="3638"/>
                  </a:lnTo>
                  <a:lnTo>
                    <a:pt x="4028" y="3638"/>
                  </a:lnTo>
                  <a:lnTo>
                    <a:pt x="4028" y="3279"/>
                  </a:lnTo>
                  <a:lnTo>
                    <a:pt x="4064" y="3279"/>
                  </a:lnTo>
                  <a:lnTo>
                    <a:pt x="4064" y="2834"/>
                  </a:lnTo>
                  <a:lnTo>
                    <a:pt x="4100" y="2834"/>
                  </a:lnTo>
                  <a:lnTo>
                    <a:pt x="4100" y="2454"/>
                  </a:lnTo>
                  <a:lnTo>
                    <a:pt x="4137" y="2454"/>
                  </a:lnTo>
                  <a:lnTo>
                    <a:pt x="4137" y="1988"/>
                  </a:lnTo>
                  <a:lnTo>
                    <a:pt x="4173" y="1988"/>
                  </a:lnTo>
                  <a:lnTo>
                    <a:pt x="4173" y="1999"/>
                  </a:lnTo>
                  <a:lnTo>
                    <a:pt x="4209" y="1999"/>
                  </a:lnTo>
                  <a:lnTo>
                    <a:pt x="4209" y="1819"/>
                  </a:lnTo>
                  <a:lnTo>
                    <a:pt x="4245" y="1819"/>
                  </a:lnTo>
                  <a:lnTo>
                    <a:pt x="4245" y="1734"/>
                  </a:lnTo>
                  <a:lnTo>
                    <a:pt x="4282" y="1734"/>
                  </a:lnTo>
                  <a:lnTo>
                    <a:pt x="4282" y="2179"/>
                  </a:lnTo>
                  <a:lnTo>
                    <a:pt x="4318" y="2179"/>
                  </a:lnTo>
                  <a:lnTo>
                    <a:pt x="4318" y="2665"/>
                  </a:lnTo>
                  <a:lnTo>
                    <a:pt x="4354" y="2665"/>
                  </a:lnTo>
                  <a:lnTo>
                    <a:pt x="4354" y="3808"/>
                  </a:lnTo>
                  <a:lnTo>
                    <a:pt x="4391" y="3808"/>
                  </a:lnTo>
                  <a:lnTo>
                    <a:pt x="4391" y="5204"/>
                  </a:lnTo>
                  <a:lnTo>
                    <a:pt x="4427" y="5204"/>
                  </a:lnTo>
                  <a:lnTo>
                    <a:pt x="4427" y="7415"/>
                  </a:lnTo>
                  <a:lnTo>
                    <a:pt x="4463" y="7415"/>
                  </a:lnTo>
                  <a:lnTo>
                    <a:pt x="4463" y="9033"/>
                  </a:lnTo>
                  <a:lnTo>
                    <a:pt x="4499" y="9033"/>
                  </a:lnTo>
                  <a:lnTo>
                    <a:pt x="4499" y="10229"/>
                  </a:lnTo>
                  <a:lnTo>
                    <a:pt x="4536" y="10229"/>
                  </a:lnTo>
                  <a:lnTo>
                    <a:pt x="4536" y="10461"/>
                  </a:lnTo>
                  <a:lnTo>
                    <a:pt x="4572" y="10461"/>
                  </a:lnTo>
                  <a:lnTo>
                    <a:pt x="4572" y="10208"/>
                  </a:lnTo>
                  <a:lnTo>
                    <a:pt x="4608" y="10208"/>
                  </a:lnTo>
                  <a:lnTo>
                    <a:pt x="4608" y="8695"/>
                  </a:lnTo>
                  <a:lnTo>
                    <a:pt x="4645" y="8695"/>
                  </a:lnTo>
                  <a:lnTo>
                    <a:pt x="4645" y="7552"/>
                  </a:lnTo>
                  <a:lnTo>
                    <a:pt x="4681" y="7552"/>
                  </a:lnTo>
                  <a:lnTo>
                    <a:pt x="4681" y="5458"/>
                  </a:lnTo>
                  <a:lnTo>
                    <a:pt x="4717" y="5458"/>
                  </a:lnTo>
                  <a:lnTo>
                    <a:pt x="4717" y="4125"/>
                  </a:lnTo>
                  <a:lnTo>
                    <a:pt x="4754" y="4125"/>
                  </a:lnTo>
                  <a:lnTo>
                    <a:pt x="4754" y="3332"/>
                  </a:lnTo>
                  <a:lnTo>
                    <a:pt x="4790" y="3332"/>
                  </a:lnTo>
                  <a:lnTo>
                    <a:pt x="4790" y="2760"/>
                  </a:lnTo>
                  <a:lnTo>
                    <a:pt x="4826" y="2760"/>
                  </a:lnTo>
                  <a:lnTo>
                    <a:pt x="4826" y="2327"/>
                  </a:lnTo>
                  <a:lnTo>
                    <a:pt x="4862" y="2327"/>
                  </a:lnTo>
                  <a:lnTo>
                    <a:pt x="4862" y="2369"/>
                  </a:lnTo>
                  <a:lnTo>
                    <a:pt x="4899" y="2369"/>
                  </a:lnTo>
                  <a:lnTo>
                    <a:pt x="4899" y="2157"/>
                  </a:lnTo>
                  <a:lnTo>
                    <a:pt x="4935" y="2157"/>
                  </a:lnTo>
                  <a:lnTo>
                    <a:pt x="4935" y="2284"/>
                  </a:lnTo>
                  <a:lnTo>
                    <a:pt x="4971" y="2284"/>
                  </a:lnTo>
                  <a:lnTo>
                    <a:pt x="4971" y="1999"/>
                  </a:lnTo>
                  <a:lnTo>
                    <a:pt x="5008" y="1999"/>
                  </a:lnTo>
                  <a:lnTo>
                    <a:pt x="5008" y="1872"/>
                  </a:lnTo>
                  <a:lnTo>
                    <a:pt x="5044" y="1872"/>
                  </a:lnTo>
                  <a:lnTo>
                    <a:pt x="5044" y="1967"/>
                  </a:lnTo>
                  <a:lnTo>
                    <a:pt x="5080" y="1967"/>
                  </a:lnTo>
                  <a:lnTo>
                    <a:pt x="5080" y="1396"/>
                  </a:lnTo>
                  <a:lnTo>
                    <a:pt x="5116" y="1396"/>
                  </a:lnTo>
                  <a:lnTo>
                    <a:pt x="5116" y="1681"/>
                  </a:lnTo>
                  <a:lnTo>
                    <a:pt x="5153" y="1681"/>
                  </a:lnTo>
                  <a:lnTo>
                    <a:pt x="5153" y="1396"/>
                  </a:lnTo>
                  <a:lnTo>
                    <a:pt x="5189" y="1396"/>
                  </a:lnTo>
                  <a:lnTo>
                    <a:pt x="5189" y="1216"/>
                  </a:lnTo>
                  <a:lnTo>
                    <a:pt x="5225" y="1216"/>
                  </a:lnTo>
                  <a:lnTo>
                    <a:pt x="5225" y="1586"/>
                  </a:lnTo>
                  <a:lnTo>
                    <a:pt x="5262" y="1586"/>
                  </a:lnTo>
                  <a:lnTo>
                    <a:pt x="5262" y="1237"/>
                  </a:lnTo>
                  <a:lnTo>
                    <a:pt x="5298" y="1237"/>
                  </a:lnTo>
                  <a:lnTo>
                    <a:pt x="5298" y="1195"/>
                  </a:lnTo>
                  <a:lnTo>
                    <a:pt x="5334" y="1195"/>
                  </a:lnTo>
                  <a:lnTo>
                    <a:pt x="5334" y="1523"/>
                  </a:lnTo>
                  <a:lnTo>
                    <a:pt x="5370" y="1523"/>
                  </a:lnTo>
                  <a:lnTo>
                    <a:pt x="5370" y="1449"/>
                  </a:lnTo>
                  <a:lnTo>
                    <a:pt x="5407" y="1449"/>
                  </a:lnTo>
                  <a:lnTo>
                    <a:pt x="5407" y="1375"/>
                  </a:lnTo>
                  <a:lnTo>
                    <a:pt x="5443" y="1375"/>
                  </a:lnTo>
                  <a:lnTo>
                    <a:pt x="5443" y="1555"/>
                  </a:lnTo>
                  <a:lnTo>
                    <a:pt x="5479" y="1555"/>
                  </a:lnTo>
                  <a:lnTo>
                    <a:pt x="5479" y="1692"/>
                  </a:lnTo>
                  <a:lnTo>
                    <a:pt x="5516" y="1692"/>
                  </a:lnTo>
                  <a:lnTo>
                    <a:pt x="5516" y="1935"/>
                  </a:lnTo>
                  <a:lnTo>
                    <a:pt x="5552" y="1935"/>
                  </a:lnTo>
                  <a:lnTo>
                    <a:pt x="5552" y="2316"/>
                  </a:lnTo>
                  <a:lnTo>
                    <a:pt x="5588" y="2316"/>
                  </a:lnTo>
                  <a:lnTo>
                    <a:pt x="5588" y="2655"/>
                  </a:lnTo>
                  <a:lnTo>
                    <a:pt x="5624" y="2655"/>
                  </a:lnTo>
                  <a:lnTo>
                    <a:pt x="5624" y="3469"/>
                  </a:lnTo>
                  <a:lnTo>
                    <a:pt x="5661" y="3469"/>
                  </a:lnTo>
                  <a:lnTo>
                    <a:pt x="5661" y="4294"/>
                  </a:lnTo>
                  <a:lnTo>
                    <a:pt x="5697" y="4294"/>
                  </a:lnTo>
                  <a:lnTo>
                    <a:pt x="5697" y="5183"/>
                  </a:lnTo>
                  <a:lnTo>
                    <a:pt x="5733" y="5183"/>
                  </a:lnTo>
                  <a:lnTo>
                    <a:pt x="5733" y="6357"/>
                  </a:lnTo>
                  <a:lnTo>
                    <a:pt x="5770" y="6357"/>
                  </a:lnTo>
                  <a:lnTo>
                    <a:pt x="5770" y="6304"/>
                  </a:lnTo>
                  <a:lnTo>
                    <a:pt x="5806" y="6304"/>
                  </a:lnTo>
                  <a:lnTo>
                    <a:pt x="5806" y="6346"/>
                  </a:lnTo>
                  <a:lnTo>
                    <a:pt x="5842" y="6346"/>
                  </a:lnTo>
                  <a:lnTo>
                    <a:pt x="5842" y="6050"/>
                  </a:lnTo>
                  <a:lnTo>
                    <a:pt x="5879" y="6050"/>
                  </a:lnTo>
                  <a:lnTo>
                    <a:pt x="5879" y="5289"/>
                  </a:lnTo>
                  <a:lnTo>
                    <a:pt x="5915" y="5289"/>
                  </a:lnTo>
                  <a:lnTo>
                    <a:pt x="5915" y="4548"/>
                  </a:lnTo>
                  <a:lnTo>
                    <a:pt x="5951" y="4548"/>
                  </a:lnTo>
                  <a:lnTo>
                    <a:pt x="5951" y="3776"/>
                  </a:lnTo>
                  <a:lnTo>
                    <a:pt x="5987" y="3776"/>
                  </a:lnTo>
                  <a:lnTo>
                    <a:pt x="5987" y="3279"/>
                  </a:lnTo>
                  <a:lnTo>
                    <a:pt x="6024" y="3279"/>
                  </a:lnTo>
                  <a:lnTo>
                    <a:pt x="6024" y="2972"/>
                  </a:lnTo>
                  <a:lnTo>
                    <a:pt x="6060" y="2972"/>
                  </a:lnTo>
                  <a:lnTo>
                    <a:pt x="6060" y="2390"/>
                  </a:lnTo>
                  <a:lnTo>
                    <a:pt x="6096" y="2390"/>
                  </a:lnTo>
                  <a:lnTo>
                    <a:pt x="6096" y="2358"/>
                  </a:lnTo>
                  <a:lnTo>
                    <a:pt x="6133" y="2358"/>
                  </a:lnTo>
                  <a:lnTo>
                    <a:pt x="6133" y="2337"/>
                  </a:lnTo>
                  <a:lnTo>
                    <a:pt x="6169" y="2337"/>
                  </a:lnTo>
                  <a:lnTo>
                    <a:pt x="6169" y="2517"/>
                  </a:lnTo>
                  <a:lnTo>
                    <a:pt x="6205" y="2517"/>
                  </a:lnTo>
                  <a:lnTo>
                    <a:pt x="6205" y="2718"/>
                  </a:lnTo>
                  <a:lnTo>
                    <a:pt x="6241" y="2718"/>
                  </a:lnTo>
                  <a:lnTo>
                    <a:pt x="6241" y="3110"/>
                  </a:lnTo>
                  <a:lnTo>
                    <a:pt x="6278" y="3110"/>
                  </a:lnTo>
                  <a:lnTo>
                    <a:pt x="6278" y="3575"/>
                  </a:lnTo>
                  <a:lnTo>
                    <a:pt x="6314" y="3575"/>
                  </a:lnTo>
                  <a:lnTo>
                    <a:pt x="6314" y="4199"/>
                  </a:lnTo>
                  <a:lnTo>
                    <a:pt x="6350" y="4199"/>
                  </a:lnTo>
                  <a:lnTo>
                    <a:pt x="6350" y="4717"/>
                  </a:lnTo>
                  <a:lnTo>
                    <a:pt x="6387" y="4717"/>
                  </a:lnTo>
                  <a:lnTo>
                    <a:pt x="6387" y="5035"/>
                  </a:lnTo>
                  <a:lnTo>
                    <a:pt x="6423" y="5035"/>
                  </a:lnTo>
                  <a:lnTo>
                    <a:pt x="6423" y="6198"/>
                  </a:lnTo>
                  <a:lnTo>
                    <a:pt x="6459" y="6198"/>
                  </a:lnTo>
                  <a:lnTo>
                    <a:pt x="6459" y="5701"/>
                  </a:lnTo>
                  <a:lnTo>
                    <a:pt x="6495" y="5701"/>
                  </a:lnTo>
                  <a:lnTo>
                    <a:pt x="6495" y="5839"/>
                  </a:lnTo>
                  <a:lnTo>
                    <a:pt x="6532" y="5839"/>
                  </a:lnTo>
                  <a:lnTo>
                    <a:pt x="6532" y="5056"/>
                  </a:lnTo>
                  <a:lnTo>
                    <a:pt x="6568" y="5056"/>
                  </a:lnTo>
                  <a:lnTo>
                    <a:pt x="6568" y="4665"/>
                  </a:lnTo>
                  <a:lnTo>
                    <a:pt x="6604" y="4665"/>
                  </a:lnTo>
                  <a:lnTo>
                    <a:pt x="6604" y="3776"/>
                  </a:lnTo>
                  <a:lnTo>
                    <a:pt x="6641" y="3776"/>
                  </a:lnTo>
                  <a:lnTo>
                    <a:pt x="6641" y="3120"/>
                  </a:lnTo>
                  <a:lnTo>
                    <a:pt x="6677" y="3120"/>
                  </a:lnTo>
                  <a:lnTo>
                    <a:pt x="6677" y="2644"/>
                  </a:lnTo>
                  <a:lnTo>
                    <a:pt x="6713" y="2644"/>
                  </a:lnTo>
                  <a:lnTo>
                    <a:pt x="6713" y="2242"/>
                  </a:lnTo>
                  <a:lnTo>
                    <a:pt x="6749" y="2242"/>
                  </a:lnTo>
                  <a:lnTo>
                    <a:pt x="6749" y="1703"/>
                  </a:lnTo>
                  <a:lnTo>
                    <a:pt x="6786" y="1703"/>
                  </a:lnTo>
                  <a:lnTo>
                    <a:pt x="6786" y="1798"/>
                  </a:lnTo>
                  <a:lnTo>
                    <a:pt x="6822" y="1798"/>
                  </a:lnTo>
                  <a:lnTo>
                    <a:pt x="6822" y="1607"/>
                  </a:lnTo>
                  <a:lnTo>
                    <a:pt x="6858" y="1607"/>
                  </a:lnTo>
                  <a:lnTo>
                    <a:pt x="6858" y="1629"/>
                  </a:lnTo>
                  <a:lnTo>
                    <a:pt x="6895" y="1629"/>
                  </a:lnTo>
                  <a:lnTo>
                    <a:pt x="6895" y="1681"/>
                  </a:lnTo>
                  <a:lnTo>
                    <a:pt x="6931" y="1681"/>
                  </a:lnTo>
                  <a:lnTo>
                    <a:pt x="6931" y="1999"/>
                  </a:lnTo>
                  <a:lnTo>
                    <a:pt x="6967" y="1999"/>
                  </a:lnTo>
                  <a:lnTo>
                    <a:pt x="6967" y="1978"/>
                  </a:lnTo>
                  <a:lnTo>
                    <a:pt x="7004" y="1978"/>
                  </a:lnTo>
                  <a:lnTo>
                    <a:pt x="7004" y="2062"/>
                  </a:lnTo>
                  <a:lnTo>
                    <a:pt x="7040" y="2062"/>
                  </a:lnTo>
                  <a:lnTo>
                    <a:pt x="7040" y="2126"/>
                  </a:lnTo>
                  <a:lnTo>
                    <a:pt x="7076" y="2126"/>
                  </a:lnTo>
                  <a:lnTo>
                    <a:pt x="7076" y="2433"/>
                  </a:lnTo>
                  <a:lnTo>
                    <a:pt x="7112" y="2433"/>
                  </a:lnTo>
                  <a:lnTo>
                    <a:pt x="7112" y="1956"/>
                  </a:lnTo>
                  <a:lnTo>
                    <a:pt x="7149" y="1956"/>
                  </a:lnTo>
                  <a:lnTo>
                    <a:pt x="7149" y="1999"/>
                  </a:lnTo>
                  <a:lnTo>
                    <a:pt x="7185" y="1999"/>
                  </a:lnTo>
                  <a:lnTo>
                    <a:pt x="7185" y="1745"/>
                  </a:lnTo>
                  <a:lnTo>
                    <a:pt x="7221" y="1745"/>
                  </a:lnTo>
                  <a:lnTo>
                    <a:pt x="7221" y="1978"/>
                  </a:lnTo>
                  <a:lnTo>
                    <a:pt x="7258" y="1978"/>
                  </a:lnTo>
                  <a:lnTo>
                    <a:pt x="7258" y="1882"/>
                  </a:lnTo>
                  <a:lnTo>
                    <a:pt x="7294" y="1882"/>
                  </a:lnTo>
                  <a:lnTo>
                    <a:pt x="7294" y="1840"/>
                  </a:lnTo>
                  <a:lnTo>
                    <a:pt x="7330" y="1840"/>
                  </a:lnTo>
                  <a:lnTo>
                    <a:pt x="7330" y="1544"/>
                  </a:lnTo>
                  <a:lnTo>
                    <a:pt x="7366" y="1544"/>
                  </a:lnTo>
                  <a:lnTo>
                    <a:pt x="7366" y="1703"/>
                  </a:lnTo>
                  <a:lnTo>
                    <a:pt x="7403" y="1703"/>
                  </a:lnTo>
                  <a:lnTo>
                    <a:pt x="7403" y="1629"/>
                  </a:lnTo>
                  <a:lnTo>
                    <a:pt x="7439" y="1629"/>
                  </a:lnTo>
                  <a:lnTo>
                    <a:pt x="7439" y="1533"/>
                  </a:lnTo>
                  <a:lnTo>
                    <a:pt x="7475" y="1533"/>
                  </a:lnTo>
                  <a:lnTo>
                    <a:pt x="7475" y="1576"/>
                  </a:lnTo>
                  <a:lnTo>
                    <a:pt x="7512" y="1576"/>
                  </a:lnTo>
                  <a:lnTo>
                    <a:pt x="7512" y="1216"/>
                  </a:lnTo>
                  <a:lnTo>
                    <a:pt x="7548" y="1216"/>
                  </a:lnTo>
                  <a:lnTo>
                    <a:pt x="7548" y="1544"/>
                  </a:lnTo>
                  <a:lnTo>
                    <a:pt x="7584" y="1544"/>
                  </a:lnTo>
                  <a:lnTo>
                    <a:pt x="7584" y="1618"/>
                  </a:lnTo>
                  <a:lnTo>
                    <a:pt x="7620" y="1618"/>
                  </a:lnTo>
                  <a:lnTo>
                    <a:pt x="7620" y="1671"/>
                  </a:lnTo>
                  <a:lnTo>
                    <a:pt x="7657" y="1671"/>
                  </a:lnTo>
                  <a:lnTo>
                    <a:pt x="7657" y="1724"/>
                  </a:lnTo>
                  <a:lnTo>
                    <a:pt x="7693" y="1724"/>
                  </a:lnTo>
                  <a:lnTo>
                    <a:pt x="7693" y="1787"/>
                  </a:lnTo>
                  <a:lnTo>
                    <a:pt x="7729" y="1787"/>
                  </a:lnTo>
                  <a:lnTo>
                    <a:pt x="7729" y="1650"/>
                  </a:lnTo>
                  <a:lnTo>
                    <a:pt x="7766" y="1650"/>
                  </a:lnTo>
                  <a:lnTo>
                    <a:pt x="7766" y="1618"/>
                  </a:lnTo>
                  <a:lnTo>
                    <a:pt x="7802" y="1618"/>
                  </a:lnTo>
                  <a:lnTo>
                    <a:pt x="7802" y="1650"/>
                  </a:lnTo>
                  <a:lnTo>
                    <a:pt x="7838" y="1650"/>
                  </a:lnTo>
                  <a:lnTo>
                    <a:pt x="7838" y="1681"/>
                  </a:lnTo>
                  <a:lnTo>
                    <a:pt x="7874" y="1681"/>
                  </a:lnTo>
                  <a:lnTo>
                    <a:pt x="7874" y="1798"/>
                  </a:lnTo>
                  <a:lnTo>
                    <a:pt x="7911" y="1798"/>
                  </a:lnTo>
                  <a:lnTo>
                    <a:pt x="7911" y="1692"/>
                  </a:lnTo>
                  <a:lnTo>
                    <a:pt x="7947" y="1692"/>
                  </a:lnTo>
                  <a:lnTo>
                    <a:pt x="7947" y="1925"/>
                  </a:lnTo>
                  <a:lnTo>
                    <a:pt x="7983" y="1925"/>
                  </a:lnTo>
                  <a:lnTo>
                    <a:pt x="7983" y="1692"/>
                  </a:lnTo>
                  <a:lnTo>
                    <a:pt x="8020" y="1692"/>
                  </a:lnTo>
                  <a:lnTo>
                    <a:pt x="8020" y="1629"/>
                  </a:lnTo>
                  <a:lnTo>
                    <a:pt x="8056" y="1629"/>
                  </a:lnTo>
                  <a:lnTo>
                    <a:pt x="8056" y="1681"/>
                  </a:lnTo>
                  <a:lnTo>
                    <a:pt x="8092" y="1681"/>
                  </a:lnTo>
                  <a:lnTo>
                    <a:pt x="8129" y="1681"/>
                  </a:lnTo>
                  <a:lnTo>
                    <a:pt x="8129" y="1544"/>
                  </a:lnTo>
                  <a:lnTo>
                    <a:pt x="8165" y="1544"/>
                  </a:lnTo>
                  <a:lnTo>
                    <a:pt x="8165" y="1555"/>
                  </a:lnTo>
                  <a:lnTo>
                    <a:pt x="8201" y="1555"/>
                  </a:lnTo>
                  <a:lnTo>
                    <a:pt x="8201" y="1470"/>
                  </a:lnTo>
                  <a:lnTo>
                    <a:pt x="8237" y="1470"/>
                  </a:lnTo>
                  <a:lnTo>
                    <a:pt x="8237" y="1724"/>
                  </a:lnTo>
                  <a:lnTo>
                    <a:pt x="8274" y="1724"/>
                  </a:lnTo>
                  <a:lnTo>
                    <a:pt x="8274" y="1555"/>
                  </a:lnTo>
                  <a:lnTo>
                    <a:pt x="8310" y="1555"/>
                  </a:lnTo>
                  <a:lnTo>
                    <a:pt x="8310" y="1502"/>
                  </a:lnTo>
                  <a:lnTo>
                    <a:pt x="8346" y="1502"/>
                  </a:lnTo>
                  <a:lnTo>
                    <a:pt x="8346" y="1480"/>
                  </a:lnTo>
                  <a:lnTo>
                    <a:pt x="8383" y="1480"/>
                  </a:lnTo>
                  <a:lnTo>
                    <a:pt x="8383" y="1703"/>
                  </a:lnTo>
                  <a:lnTo>
                    <a:pt x="8419" y="1703"/>
                  </a:lnTo>
                  <a:lnTo>
                    <a:pt x="8419" y="1555"/>
                  </a:lnTo>
                  <a:lnTo>
                    <a:pt x="8455" y="1555"/>
                  </a:lnTo>
                  <a:lnTo>
                    <a:pt x="8455" y="1354"/>
                  </a:lnTo>
                  <a:lnTo>
                    <a:pt x="8491" y="1354"/>
                  </a:lnTo>
                  <a:lnTo>
                    <a:pt x="8491" y="1470"/>
                  </a:lnTo>
                  <a:lnTo>
                    <a:pt x="8528" y="1470"/>
                  </a:lnTo>
                  <a:lnTo>
                    <a:pt x="8528" y="1618"/>
                  </a:lnTo>
                  <a:lnTo>
                    <a:pt x="8564" y="1618"/>
                  </a:lnTo>
                  <a:lnTo>
                    <a:pt x="8564" y="1565"/>
                  </a:lnTo>
                  <a:lnTo>
                    <a:pt x="8600" y="1565"/>
                  </a:lnTo>
                  <a:lnTo>
                    <a:pt x="8600" y="1544"/>
                  </a:lnTo>
                  <a:lnTo>
                    <a:pt x="8637" y="1544"/>
                  </a:lnTo>
                  <a:lnTo>
                    <a:pt x="8637" y="1660"/>
                  </a:lnTo>
                  <a:lnTo>
                    <a:pt x="8673" y="1660"/>
                  </a:lnTo>
                  <a:lnTo>
                    <a:pt x="8673" y="1480"/>
                  </a:lnTo>
                  <a:lnTo>
                    <a:pt x="8709" y="1480"/>
                  </a:lnTo>
                  <a:lnTo>
                    <a:pt x="8709" y="1502"/>
                  </a:lnTo>
                  <a:lnTo>
                    <a:pt x="8745" y="1502"/>
                  </a:lnTo>
                  <a:lnTo>
                    <a:pt x="8745" y="1428"/>
                  </a:lnTo>
                  <a:lnTo>
                    <a:pt x="8782" y="1428"/>
                  </a:lnTo>
                  <a:lnTo>
                    <a:pt x="8782" y="1618"/>
                  </a:lnTo>
                  <a:lnTo>
                    <a:pt x="8818" y="1618"/>
                  </a:lnTo>
                  <a:lnTo>
                    <a:pt x="8818" y="1279"/>
                  </a:lnTo>
                  <a:lnTo>
                    <a:pt x="8854" y="1279"/>
                  </a:lnTo>
                  <a:lnTo>
                    <a:pt x="8854" y="1618"/>
                  </a:lnTo>
                  <a:lnTo>
                    <a:pt x="8891" y="1618"/>
                  </a:lnTo>
                  <a:lnTo>
                    <a:pt x="8891" y="1533"/>
                  </a:lnTo>
                  <a:lnTo>
                    <a:pt x="8927" y="1533"/>
                  </a:lnTo>
                  <a:lnTo>
                    <a:pt x="8927" y="1724"/>
                  </a:lnTo>
                  <a:lnTo>
                    <a:pt x="8963" y="1724"/>
                  </a:lnTo>
                  <a:lnTo>
                    <a:pt x="8963" y="1459"/>
                  </a:lnTo>
                  <a:lnTo>
                    <a:pt x="8999" y="1459"/>
                  </a:lnTo>
                  <a:lnTo>
                    <a:pt x="8999" y="1301"/>
                  </a:lnTo>
                  <a:lnTo>
                    <a:pt x="9036" y="1301"/>
                  </a:lnTo>
                  <a:lnTo>
                    <a:pt x="9036" y="1533"/>
                  </a:lnTo>
                  <a:lnTo>
                    <a:pt x="9072" y="1533"/>
                  </a:lnTo>
                  <a:lnTo>
                    <a:pt x="9072" y="1703"/>
                  </a:lnTo>
                  <a:lnTo>
                    <a:pt x="9108" y="1703"/>
                  </a:lnTo>
                  <a:lnTo>
                    <a:pt x="9108" y="1470"/>
                  </a:lnTo>
                  <a:lnTo>
                    <a:pt x="9145" y="1470"/>
                  </a:lnTo>
                  <a:lnTo>
                    <a:pt x="9145" y="1555"/>
                  </a:lnTo>
                  <a:lnTo>
                    <a:pt x="9181" y="1555"/>
                  </a:lnTo>
                  <a:lnTo>
                    <a:pt x="9181" y="1406"/>
                  </a:lnTo>
                  <a:lnTo>
                    <a:pt x="9217" y="1406"/>
                  </a:lnTo>
                  <a:lnTo>
                    <a:pt x="9217" y="1470"/>
                  </a:lnTo>
                  <a:lnTo>
                    <a:pt x="9254" y="1470"/>
                  </a:lnTo>
                  <a:lnTo>
                    <a:pt x="9254" y="1555"/>
                  </a:lnTo>
                  <a:lnTo>
                    <a:pt x="9290" y="1555"/>
                  </a:lnTo>
                  <a:lnTo>
                    <a:pt x="9290" y="1470"/>
                  </a:lnTo>
                  <a:lnTo>
                    <a:pt x="9326" y="1470"/>
                  </a:lnTo>
                  <a:lnTo>
                    <a:pt x="9326" y="1343"/>
                  </a:lnTo>
                  <a:lnTo>
                    <a:pt x="9362" y="1343"/>
                  </a:lnTo>
                  <a:lnTo>
                    <a:pt x="9362" y="1555"/>
                  </a:lnTo>
                  <a:lnTo>
                    <a:pt x="9399" y="1555"/>
                  </a:lnTo>
                  <a:lnTo>
                    <a:pt x="9399" y="1544"/>
                  </a:lnTo>
                  <a:lnTo>
                    <a:pt x="9435" y="1544"/>
                  </a:lnTo>
                  <a:lnTo>
                    <a:pt x="9435" y="1375"/>
                  </a:lnTo>
                  <a:lnTo>
                    <a:pt x="9471" y="1375"/>
                  </a:lnTo>
                  <a:lnTo>
                    <a:pt x="9471" y="1459"/>
                  </a:lnTo>
                  <a:lnTo>
                    <a:pt x="9508" y="1459"/>
                  </a:lnTo>
                  <a:lnTo>
                    <a:pt x="9508" y="1586"/>
                  </a:lnTo>
                  <a:lnTo>
                    <a:pt x="9544" y="1586"/>
                  </a:lnTo>
                  <a:lnTo>
                    <a:pt x="9544" y="1364"/>
                  </a:lnTo>
                  <a:lnTo>
                    <a:pt x="9580" y="1364"/>
                  </a:lnTo>
                  <a:lnTo>
                    <a:pt x="9580" y="1555"/>
                  </a:lnTo>
                  <a:lnTo>
                    <a:pt x="9616" y="1555"/>
                  </a:lnTo>
                  <a:lnTo>
                    <a:pt x="9616" y="1290"/>
                  </a:lnTo>
                  <a:lnTo>
                    <a:pt x="9653" y="1290"/>
                  </a:lnTo>
                  <a:lnTo>
                    <a:pt x="9653" y="1301"/>
                  </a:lnTo>
                  <a:lnTo>
                    <a:pt x="9689" y="1301"/>
                  </a:lnTo>
                  <a:lnTo>
                    <a:pt x="9689" y="1491"/>
                  </a:lnTo>
                  <a:lnTo>
                    <a:pt x="9725" y="1491"/>
                  </a:lnTo>
                  <a:lnTo>
                    <a:pt x="9725" y="1354"/>
                  </a:lnTo>
                  <a:lnTo>
                    <a:pt x="9762" y="1354"/>
                  </a:lnTo>
                  <a:lnTo>
                    <a:pt x="9762" y="1343"/>
                  </a:lnTo>
                  <a:lnTo>
                    <a:pt x="9798" y="1343"/>
                  </a:lnTo>
                  <a:lnTo>
                    <a:pt x="9798" y="1459"/>
                  </a:lnTo>
                  <a:lnTo>
                    <a:pt x="9834" y="1459"/>
                  </a:lnTo>
                  <a:lnTo>
                    <a:pt x="9834" y="1184"/>
                  </a:lnTo>
                  <a:lnTo>
                    <a:pt x="9870" y="1184"/>
                  </a:lnTo>
                  <a:lnTo>
                    <a:pt x="9870" y="1301"/>
                  </a:lnTo>
                  <a:lnTo>
                    <a:pt x="9907" y="1301"/>
                  </a:lnTo>
                  <a:lnTo>
                    <a:pt x="9907" y="1385"/>
                  </a:lnTo>
                  <a:lnTo>
                    <a:pt x="9943" y="1385"/>
                  </a:lnTo>
                  <a:lnTo>
                    <a:pt x="9943" y="1406"/>
                  </a:lnTo>
                  <a:lnTo>
                    <a:pt x="9979" y="1406"/>
                  </a:lnTo>
                  <a:lnTo>
                    <a:pt x="9979" y="1438"/>
                  </a:lnTo>
                  <a:lnTo>
                    <a:pt x="10016" y="1438"/>
                  </a:lnTo>
                  <a:lnTo>
                    <a:pt x="10016" y="1354"/>
                  </a:lnTo>
                  <a:lnTo>
                    <a:pt x="10052" y="1354"/>
                  </a:lnTo>
                  <a:lnTo>
                    <a:pt x="10052" y="1533"/>
                  </a:lnTo>
                  <a:lnTo>
                    <a:pt x="10088" y="1533"/>
                  </a:lnTo>
                  <a:lnTo>
                    <a:pt x="10088" y="1480"/>
                  </a:lnTo>
                  <a:lnTo>
                    <a:pt x="10124" y="1480"/>
                  </a:lnTo>
                  <a:lnTo>
                    <a:pt x="10124" y="1301"/>
                  </a:lnTo>
                  <a:lnTo>
                    <a:pt x="10161" y="1301"/>
                  </a:lnTo>
                  <a:lnTo>
                    <a:pt x="10161" y="1184"/>
                  </a:lnTo>
                  <a:lnTo>
                    <a:pt x="10197" y="1184"/>
                  </a:lnTo>
                  <a:lnTo>
                    <a:pt x="10197" y="1681"/>
                  </a:lnTo>
                  <a:lnTo>
                    <a:pt x="10233" y="1681"/>
                  </a:lnTo>
                  <a:lnTo>
                    <a:pt x="10233" y="1512"/>
                  </a:lnTo>
                  <a:lnTo>
                    <a:pt x="10270" y="1512"/>
                  </a:lnTo>
                  <a:lnTo>
                    <a:pt x="10270" y="1258"/>
                  </a:lnTo>
                  <a:lnTo>
                    <a:pt x="10306" y="1258"/>
                  </a:lnTo>
                  <a:lnTo>
                    <a:pt x="10306" y="1470"/>
                  </a:lnTo>
                  <a:lnTo>
                    <a:pt x="10342" y="1470"/>
                  </a:lnTo>
                  <a:lnTo>
                    <a:pt x="10342" y="1555"/>
                  </a:lnTo>
                  <a:lnTo>
                    <a:pt x="10379" y="1555"/>
                  </a:lnTo>
                  <a:lnTo>
                    <a:pt x="10379" y="1480"/>
                  </a:lnTo>
                  <a:lnTo>
                    <a:pt x="10415" y="1480"/>
                  </a:lnTo>
                  <a:lnTo>
                    <a:pt x="10415" y="1544"/>
                  </a:lnTo>
                  <a:lnTo>
                    <a:pt x="10451" y="1544"/>
                  </a:lnTo>
                  <a:lnTo>
                    <a:pt x="10451" y="1385"/>
                  </a:lnTo>
                  <a:lnTo>
                    <a:pt x="10487" y="1385"/>
                  </a:lnTo>
                  <a:lnTo>
                    <a:pt x="10487" y="1364"/>
                  </a:lnTo>
                  <a:lnTo>
                    <a:pt x="10524" y="1364"/>
                  </a:lnTo>
                  <a:lnTo>
                    <a:pt x="10524" y="1269"/>
                  </a:lnTo>
                  <a:lnTo>
                    <a:pt x="10560" y="1269"/>
                  </a:lnTo>
                  <a:lnTo>
                    <a:pt x="10560" y="1290"/>
                  </a:lnTo>
                  <a:lnTo>
                    <a:pt x="10596" y="1290"/>
                  </a:lnTo>
                  <a:lnTo>
                    <a:pt x="10596" y="1205"/>
                  </a:lnTo>
                  <a:lnTo>
                    <a:pt x="10633" y="1205"/>
                  </a:lnTo>
                  <a:lnTo>
                    <a:pt x="10633" y="1449"/>
                  </a:lnTo>
                  <a:lnTo>
                    <a:pt x="10669" y="1449"/>
                  </a:lnTo>
                  <a:lnTo>
                    <a:pt x="10669" y="1491"/>
                  </a:lnTo>
                  <a:lnTo>
                    <a:pt x="10705" y="1491"/>
                  </a:lnTo>
                  <a:lnTo>
                    <a:pt x="10705" y="1142"/>
                  </a:lnTo>
                  <a:lnTo>
                    <a:pt x="10741" y="1142"/>
                  </a:lnTo>
                  <a:lnTo>
                    <a:pt x="10741" y="1544"/>
                  </a:lnTo>
                  <a:lnTo>
                    <a:pt x="10778" y="1544"/>
                  </a:lnTo>
                  <a:lnTo>
                    <a:pt x="10778" y="1279"/>
                  </a:lnTo>
                  <a:lnTo>
                    <a:pt x="10814" y="1279"/>
                  </a:lnTo>
                  <a:lnTo>
                    <a:pt x="10814" y="1438"/>
                  </a:lnTo>
                  <a:lnTo>
                    <a:pt x="10850" y="1438"/>
                  </a:lnTo>
                  <a:lnTo>
                    <a:pt x="10887" y="1438"/>
                  </a:lnTo>
                  <a:lnTo>
                    <a:pt x="10887" y="1322"/>
                  </a:lnTo>
                  <a:lnTo>
                    <a:pt x="10923" y="1322"/>
                  </a:lnTo>
                  <a:lnTo>
                    <a:pt x="10923" y="1428"/>
                  </a:lnTo>
                  <a:lnTo>
                    <a:pt x="10959" y="1428"/>
                  </a:lnTo>
                  <a:lnTo>
                    <a:pt x="10959" y="1385"/>
                  </a:lnTo>
                  <a:lnTo>
                    <a:pt x="10995" y="1385"/>
                  </a:lnTo>
                  <a:lnTo>
                    <a:pt x="10995" y="1269"/>
                  </a:lnTo>
                  <a:lnTo>
                    <a:pt x="11032" y="1269"/>
                  </a:lnTo>
                  <a:lnTo>
                    <a:pt x="11032" y="1385"/>
                  </a:lnTo>
                  <a:lnTo>
                    <a:pt x="11068" y="1385"/>
                  </a:lnTo>
                  <a:lnTo>
                    <a:pt x="11068" y="1703"/>
                  </a:lnTo>
                  <a:lnTo>
                    <a:pt x="11104" y="1703"/>
                  </a:lnTo>
                  <a:lnTo>
                    <a:pt x="11104" y="1819"/>
                  </a:lnTo>
                  <a:lnTo>
                    <a:pt x="11141" y="1819"/>
                  </a:lnTo>
                  <a:lnTo>
                    <a:pt x="11141" y="2485"/>
                  </a:lnTo>
                  <a:lnTo>
                    <a:pt x="11177" y="2485"/>
                  </a:lnTo>
                  <a:lnTo>
                    <a:pt x="11177" y="3152"/>
                  </a:lnTo>
                  <a:lnTo>
                    <a:pt x="11213" y="3152"/>
                  </a:lnTo>
                  <a:lnTo>
                    <a:pt x="11213" y="3755"/>
                  </a:lnTo>
                  <a:lnTo>
                    <a:pt x="11249" y="3755"/>
                  </a:lnTo>
                  <a:lnTo>
                    <a:pt x="11249" y="4538"/>
                  </a:lnTo>
                  <a:lnTo>
                    <a:pt x="11286" y="4538"/>
                  </a:lnTo>
                  <a:lnTo>
                    <a:pt x="11286" y="5257"/>
                  </a:lnTo>
                  <a:lnTo>
                    <a:pt x="11322" y="5257"/>
                  </a:lnTo>
                  <a:lnTo>
                    <a:pt x="11322" y="5818"/>
                  </a:lnTo>
                  <a:lnTo>
                    <a:pt x="11358" y="5818"/>
                  </a:lnTo>
                  <a:lnTo>
                    <a:pt x="11358" y="6748"/>
                  </a:lnTo>
                  <a:lnTo>
                    <a:pt x="11395" y="6748"/>
                  </a:lnTo>
                  <a:lnTo>
                    <a:pt x="11395" y="6674"/>
                  </a:lnTo>
                  <a:lnTo>
                    <a:pt x="11431" y="6674"/>
                  </a:lnTo>
                  <a:lnTo>
                    <a:pt x="11431" y="6770"/>
                  </a:lnTo>
                  <a:lnTo>
                    <a:pt x="11467" y="6770"/>
                  </a:lnTo>
                  <a:lnTo>
                    <a:pt x="11467" y="5490"/>
                  </a:lnTo>
                  <a:lnTo>
                    <a:pt x="11504" y="5490"/>
                  </a:lnTo>
                  <a:lnTo>
                    <a:pt x="11504" y="4823"/>
                  </a:lnTo>
                  <a:lnTo>
                    <a:pt x="11540" y="4823"/>
                  </a:lnTo>
                  <a:lnTo>
                    <a:pt x="11540" y="4009"/>
                  </a:lnTo>
                  <a:lnTo>
                    <a:pt x="11576" y="4009"/>
                  </a:lnTo>
                  <a:lnTo>
                    <a:pt x="11576" y="3268"/>
                  </a:lnTo>
                  <a:lnTo>
                    <a:pt x="11612" y="3268"/>
                  </a:lnTo>
                  <a:lnTo>
                    <a:pt x="11612" y="2380"/>
                  </a:lnTo>
                  <a:lnTo>
                    <a:pt x="11649" y="2380"/>
                  </a:lnTo>
                  <a:lnTo>
                    <a:pt x="11649" y="1978"/>
                  </a:lnTo>
                  <a:lnTo>
                    <a:pt x="11685" y="1978"/>
                  </a:lnTo>
                  <a:lnTo>
                    <a:pt x="11685" y="1607"/>
                  </a:lnTo>
                  <a:lnTo>
                    <a:pt x="11721" y="1607"/>
                  </a:lnTo>
                  <a:lnTo>
                    <a:pt x="11721" y="1502"/>
                  </a:lnTo>
                  <a:lnTo>
                    <a:pt x="11758" y="1502"/>
                  </a:lnTo>
                  <a:lnTo>
                    <a:pt x="11758" y="1237"/>
                  </a:lnTo>
                  <a:lnTo>
                    <a:pt x="11794" y="1237"/>
                  </a:lnTo>
                  <a:lnTo>
                    <a:pt x="11794" y="1290"/>
                  </a:lnTo>
                  <a:lnTo>
                    <a:pt x="11830" y="1290"/>
                  </a:lnTo>
                  <a:lnTo>
                    <a:pt x="11830" y="1216"/>
                  </a:lnTo>
                  <a:lnTo>
                    <a:pt x="11866" y="1216"/>
                  </a:lnTo>
                  <a:lnTo>
                    <a:pt x="11866" y="1205"/>
                  </a:lnTo>
                  <a:lnTo>
                    <a:pt x="11903" y="1205"/>
                  </a:lnTo>
                  <a:lnTo>
                    <a:pt x="11903" y="1279"/>
                  </a:lnTo>
                  <a:lnTo>
                    <a:pt x="11939" y="1279"/>
                  </a:lnTo>
                  <a:lnTo>
                    <a:pt x="11939" y="1227"/>
                  </a:lnTo>
                  <a:lnTo>
                    <a:pt x="11975" y="1227"/>
                  </a:lnTo>
                  <a:lnTo>
                    <a:pt x="11975" y="1237"/>
                  </a:lnTo>
                  <a:lnTo>
                    <a:pt x="12012" y="1237"/>
                  </a:lnTo>
                  <a:lnTo>
                    <a:pt x="12012" y="1153"/>
                  </a:lnTo>
                  <a:lnTo>
                    <a:pt x="12048" y="1153"/>
                  </a:lnTo>
                  <a:lnTo>
                    <a:pt x="12048" y="1354"/>
                  </a:lnTo>
                  <a:lnTo>
                    <a:pt x="12084" y="1354"/>
                  </a:lnTo>
                  <a:lnTo>
                    <a:pt x="12084" y="1258"/>
                  </a:lnTo>
                  <a:lnTo>
                    <a:pt x="12120" y="1258"/>
                  </a:lnTo>
                  <a:lnTo>
                    <a:pt x="12120" y="1576"/>
                  </a:lnTo>
                  <a:lnTo>
                    <a:pt x="12157" y="1576"/>
                  </a:lnTo>
                  <a:lnTo>
                    <a:pt x="12157" y="1618"/>
                  </a:lnTo>
                  <a:lnTo>
                    <a:pt x="12193" y="1618"/>
                  </a:lnTo>
                  <a:lnTo>
                    <a:pt x="12193" y="1586"/>
                  </a:lnTo>
                  <a:lnTo>
                    <a:pt x="12229" y="1586"/>
                  </a:lnTo>
                  <a:lnTo>
                    <a:pt x="12229" y="2020"/>
                  </a:lnTo>
                  <a:lnTo>
                    <a:pt x="12266" y="2020"/>
                  </a:lnTo>
                  <a:lnTo>
                    <a:pt x="12266" y="2157"/>
                  </a:lnTo>
                  <a:lnTo>
                    <a:pt x="12302" y="2157"/>
                  </a:lnTo>
                  <a:lnTo>
                    <a:pt x="12302" y="1946"/>
                  </a:lnTo>
                  <a:lnTo>
                    <a:pt x="12338" y="1946"/>
                  </a:lnTo>
                  <a:lnTo>
                    <a:pt x="12338" y="2253"/>
                  </a:lnTo>
                  <a:lnTo>
                    <a:pt x="12374" y="2253"/>
                  </a:lnTo>
                  <a:lnTo>
                    <a:pt x="12374" y="2443"/>
                  </a:lnTo>
                  <a:lnTo>
                    <a:pt x="12411" y="2443"/>
                  </a:lnTo>
                  <a:lnTo>
                    <a:pt x="12411" y="2485"/>
                  </a:lnTo>
                  <a:lnTo>
                    <a:pt x="12447" y="2485"/>
                  </a:lnTo>
                  <a:lnTo>
                    <a:pt x="12447" y="2422"/>
                  </a:lnTo>
                  <a:lnTo>
                    <a:pt x="12483" y="2422"/>
                  </a:lnTo>
                  <a:lnTo>
                    <a:pt x="12483" y="2475"/>
                  </a:lnTo>
                  <a:lnTo>
                    <a:pt x="12520" y="2475"/>
                  </a:lnTo>
                  <a:lnTo>
                    <a:pt x="12520" y="2358"/>
                  </a:lnTo>
                  <a:lnTo>
                    <a:pt x="12556" y="2358"/>
                  </a:lnTo>
                  <a:lnTo>
                    <a:pt x="12556" y="2242"/>
                  </a:lnTo>
                  <a:lnTo>
                    <a:pt x="12592" y="2242"/>
                  </a:lnTo>
                  <a:lnTo>
                    <a:pt x="12592" y="2126"/>
                  </a:lnTo>
                  <a:lnTo>
                    <a:pt x="12629" y="2126"/>
                  </a:lnTo>
                  <a:lnTo>
                    <a:pt x="12629" y="1830"/>
                  </a:lnTo>
                  <a:lnTo>
                    <a:pt x="12665" y="1830"/>
                  </a:lnTo>
                  <a:lnTo>
                    <a:pt x="12665" y="1681"/>
                  </a:lnTo>
                  <a:lnTo>
                    <a:pt x="12701" y="1681"/>
                  </a:lnTo>
                  <a:lnTo>
                    <a:pt x="12701" y="1523"/>
                  </a:lnTo>
                  <a:lnTo>
                    <a:pt x="12737" y="1523"/>
                  </a:lnTo>
                  <a:lnTo>
                    <a:pt x="12737" y="1502"/>
                  </a:lnTo>
                  <a:lnTo>
                    <a:pt x="12774" y="1502"/>
                  </a:lnTo>
                  <a:lnTo>
                    <a:pt x="12774" y="1480"/>
                  </a:lnTo>
                  <a:lnTo>
                    <a:pt x="12810" y="1480"/>
                  </a:lnTo>
                  <a:lnTo>
                    <a:pt x="12810" y="1174"/>
                  </a:lnTo>
                  <a:lnTo>
                    <a:pt x="12846" y="1174"/>
                  </a:lnTo>
                  <a:lnTo>
                    <a:pt x="12846" y="1100"/>
                  </a:lnTo>
                  <a:lnTo>
                    <a:pt x="12883" y="1100"/>
                  </a:lnTo>
                  <a:lnTo>
                    <a:pt x="12883" y="1110"/>
                  </a:lnTo>
                  <a:lnTo>
                    <a:pt x="12919" y="1110"/>
                  </a:lnTo>
                  <a:lnTo>
                    <a:pt x="12919" y="1015"/>
                  </a:lnTo>
                  <a:lnTo>
                    <a:pt x="12955" y="1015"/>
                  </a:lnTo>
                  <a:lnTo>
                    <a:pt x="12955" y="1057"/>
                  </a:lnTo>
                  <a:lnTo>
                    <a:pt x="12991" y="1057"/>
                  </a:lnTo>
                  <a:lnTo>
                    <a:pt x="12991" y="920"/>
                  </a:lnTo>
                  <a:lnTo>
                    <a:pt x="13028" y="920"/>
                  </a:lnTo>
                  <a:lnTo>
                    <a:pt x="13028" y="1131"/>
                  </a:lnTo>
                  <a:lnTo>
                    <a:pt x="13064" y="1131"/>
                  </a:lnTo>
                  <a:lnTo>
                    <a:pt x="13064" y="1184"/>
                  </a:lnTo>
                  <a:lnTo>
                    <a:pt x="13100" y="1184"/>
                  </a:lnTo>
                  <a:lnTo>
                    <a:pt x="13100" y="930"/>
                  </a:lnTo>
                  <a:lnTo>
                    <a:pt x="13137" y="930"/>
                  </a:lnTo>
                  <a:lnTo>
                    <a:pt x="13137" y="1078"/>
                  </a:lnTo>
                  <a:lnTo>
                    <a:pt x="13173" y="1078"/>
                  </a:lnTo>
                  <a:lnTo>
                    <a:pt x="13173" y="1121"/>
                  </a:lnTo>
                  <a:lnTo>
                    <a:pt x="13209" y="1121"/>
                  </a:lnTo>
                  <a:lnTo>
                    <a:pt x="13209" y="1057"/>
                  </a:lnTo>
                  <a:lnTo>
                    <a:pt x="13245" y="1057"/>
                  </a:lnTo>
                  <a:lnTo>
                    <a:pt x="13245" y="962"/>
                  </a:lnTo>
                  <a:lnTo>
                    <a:pt x="13282" y="962"/>
                  </a:lnTo>
                  <a:lnTo>
                    <a:pt x="13282" y="983"/>
                  </a:lnTo>
                  <a:lnTo>
                    <a:pt x="13318" y="983"/>
                  </a:lnTo>
                  <a:lnTo>
                    <a:pt x="13318" y="1121"/>
                  </a:lnTo>
                  <a:lnTo>
                    <a:pt x="13354" y="1121"/>
                  </a:lnTo>
                  <a:lnTo>
                    <a:pt x="13354" y="1026"/>
                  </a:lnTo>
                  <a:lnTo>
                    <a:pt x="13391" y="1026"/>
                  </a:lnTo>
                  <a:lnTo>
                    <a:pt x="13391" y="983"/>
                  </a:lnTo>
                  <a:lnTo>
                    <a:pt x="13427" y="983"/>
                  </a:lnTo>
                  <a:lnTo>
                    <a:pt x="13427" y="1004"/>
                  </a:lnTo>
                  <a:lnTo>
                    <a:pt x="13463" y="1004"/>
                  </a:lnTo>
                  <a:lnTo>
                    <a:pt x="13463" y="1036"/>
                  </a:lnTo>
                  <a:lnTo>
                    <a:pt x="13499" y="1036"/>
                  </a:lnTo>
                  <a:lnTo>
                    <a:pt x="13499" y="994"/>
                  </a:lnTo>
                  <a:lnTo>
                    <a:pt x="13536" y="994"/>
                  </a:lnTo>
                  <a:lnTo>
                    <a:pt x="13536" y="952"/>
                  </a:lnTo>
                  <a:lnTo>
                    <a:pt x="13572" y="952"/>
                  </a:lnTo>
                  <a:lnTo>
                    <a:pt x="13572" y="1015"/>
                  </a:lnTo>
                  <a:lnTo>
                    <a:pt x="13608" y="1015"/>
                  </a:lnTo>
                  <a:lnTo>
                    <a:pt x="13608" y="1110"/>
                  </a:lnTo>
                  <a:lnTo>
                    <a:pt x="13645" y="1110"/>
                  </a:lnTo>
                  <a:lnTo>
                    <a:pt x="13645" y="1121"/>
                  </a:lnTo>
                  <a:lnTo>
                    <a:pt x="13681" y="1121"/>
                  </a:lnTo>
                  <a:lnTo>
                    <a:pt x="13681" y="1004"/>
                  </a:lnTo>
                  <a:lnTo>
                    <a:pt x="13717" y="1004"/>
                  </a:lnTo>
                  <a:lnTo>
                    <a:pt x="13717" y="1227"/>
                  </a:lnTo>
                  <a:lnTo>
                    <a:pt x="13754" y="1227"/>
                  </a:lnTo>
                  <a:lnTo>
                    <a:pt x="13754" y="899"/>
                  </a:lnTo>
                  <a:lnTo>
                    <a:pt x="13790" y="899"/>
                  </a:lnTo>
                  <a:lnTo>
                    <a:pt x="13790" y="994"/>
                  </a:lnTo>
                  <a:lnTo>
                    <a:pt x="13826" y="994"/>
                  </a:lnTo>
                  <a:lnTo>
                    <a:pt x="13826" y="899"/>
                  </a:lnTo>
                  <a:lnTo>
                    <a:pt x="13862" y="899"/>
                  </a:lnTo>
                  <a:lnTo>
                    <a:pt x="13862" y="772"/>
                  </a:lnTo>
                  <a:lnTo>
                    <a:pt x="13899" y="772"/>
                  </a:lnTo>
                  <a:lnTo>
                    <a:pt x="13899" y="1142"/>
                  </a:lnTo>
                  <a:lnTo>
                    <a:pt x="13935" y="1142"/>
                  </a:lnTo>
                  <a:lnTo>
                    <a:pt x="13935" y="920"/>
                  </a:lnTo>
                  <a:lnTo>
                    <a:pt x="13971" y="920"/>
                  </a:lnTo>
                  <a:lnTo>
                    <a:pt x="13971" y="856"/>
                  </a:lnTo>
                  <a:lnTo>
                    <a:pt x="14008" y="856"/>
                  </a:lnTo>
                  <a:lnTo>
                    <a:pt x="14008" y="740"/>
                  </a:lnTo>
                  <a:lnTo>
                    <a:pt x="14044" y="740"/>
                  </a:lnTo>
                  <a:lnTo>
                    <a:pt x="14044" y="1047"/>
                  </a:lnTo>
                  <a:lnTo>
                    <a:pt x="14080" y="1047"/>
                  </a:lnTo>
                  <a:lnTo>
                    <a:pt x="14080" y="994"/>
                  </a:lnTo>
                  <a:lnTo>
                    <a:pt x="14116" y="994"/>
                  </a:lnTo>
                  <a:lnTo>
                    <a:pt x="14116" y="983"/>
                  </a:lnTo>
                  <a:lnTo>
                    <a:pt x="14153" y="983"/>
                  </a:lnTo>
                  <a:lnTo>
                    <a:pt x="14153" y="1047"/>
                  </a:lnTo>
                  <a:lnTo>
                    <a:pt x="14189" y="1047"/>
                  </a:lnTo>
                  <a:lnTo>
                    <a:pt x="14189" y="846"/>
                  </a:lnTo>
                  <a:lnTo>
                    <a:pt x="14225" y="846"/>
                  </a:lnTo>
                  <a:lnTo>
                    <a:pt x="14225" y="1078"/>
                  </a:lnTo>
                  <a:lnTo>
                    <a:pt x="14262" y="1078"/>
                  </a:lnTo>
                  <a:lnTo>
                    <a:pt x="14262" y="1026"/>
                  </a:lnTo>
                  <a:lnTo>
                    <a:pt x="14298" y="1026"/>
                  </a:lnTo>
                  <a:lnTo>
                    <a:pt x="14298" y="920"/>
                  </a:lnTo>
                  <a:lnTo>
                    <a:pt x="14334" y="920"/>
                  </a:lnTo>
                  <a:lnTo>
                    <a:pt x="14334" y="825"/>
                  </a:lnTo>
                  <a:lnTo>
                    <a:pt x="14370" y="825"/>
                  </a:lnTo>
                  <a:lnTo>
                    <a:pt x="14370" y="1131"/>
                  </a:lnTo>
                  <a:lnTo>
                    <a:pt x="14407" y="1131"/>
                  </a:lnTo>
                  <a:lnTo>
                    <a:pt x="14407" y="793"/>
                  </a:lnTo>
                  <a:lnTo>
                    <a:pt x="14443" y="793"/>
                  </a:lnTo>
                  <a:lnTo>
                    <a:pt x="14443" y="814"/>
                  </a:lnTo>
                  <a:lnTo>
                    <a:pt x="14479" y="814"/>
                  </a:lnTo>
                  <a:lnTo>
                    <a:pt x="14479" y="1078"/>
                  </a:lnTo>
                  <a:lnTo>
                    <a:pt x="14516" y="1078"/>
                  </a:lnTo>
                  <a:lnTo>
                    <a:pt x="14516" y="973"/>
                  </a:lnTo>
                  <a:lnTo>
                    <a:pt x="14552" y="973"/>
                  </a:lnTo>
                  <a:lnTo>
                    <a:pt x="14552" y="1078"/>
                  </a:lnTo>
                  <a:lnTo>
                    <a:pt x="14588" y="1078"/>
                  </a:lnTo>
                  <a:lnTo>
                    <a:pt x="14588" y="920"/>
                  </a:lnTo>
                  <a:lnTo>
                    <a:pt x="14624" y="920"/>
                  </a:lnTo>
                  <a:lnTo>
                    <a:pt x="14624" y="867"/>
                  </a:lnTo>
                  <a:lnTo>
                    <a:pt x="14661" y="867"/>
                  </a:lnTo>
                  <a:lnTo>
                    <a:pt x="14661" y="930"/>
                  </a:lnTo>
                  <a:lnTo>
                    <a:pt x="14697" y="930"/>
                  </a:lnTo>
                  <a:lnTo>
                    <a:pt x="14697" y="1057"/>
                  </a:lnTo>
                  <a:lnTo>
                    <a:pt x="14733" y="1057"/>
                  </a:lnTo>
                  <a:lnTo>
                    <a:pt x="14733" y="973"/>
                  </a:lnTo>
                  <a:lnTo>
                    <a:pt x="14770" y="973"/>
                  </a:lnTo>
                  <a:lnTo>
                    <a:pt x="14770" y="1343"/>
                  </a:lnTo>
                  <a:lnTo>
                    <a:pt x="14806" y="1343"/>
                  </a:lnTo>
                  <a:lnTo>
                    <a:pt x="14806" y="1142"/>
                  </a:lnTo>
                  <a:lnTo>
                    <a:pt x="14842" y="1142"/>
                  </a:lnTo>
                  <a:lnTo>
                    <a:pt x="14842" y="1396"/>
                  </a:lnTo>
                  <a:lnTo>
                    <a:pt x="14879" y="1396"/>
                  </a:lnTo>
                  <a:lnTo>
                    <a:pt x="14879" y="1322"/>
                  </a:lnTo>
                  <a:lnTo>
                    <a:pt x="14915" y="1322"/>
                  </a:lnTo>
                  <a:lnTo>
                    <a:pt x="14915" y="1650"/>
                  </a:lnTo>
                  <a:lnTo>
                    <a:pt x="14951" y="1650"/>
                  </a:lnTo>
                  <a:lnTo>
                    <a:pt x="14951" y="1533"/>
                  </a:lnTo>
                  <a:lnTo>
                    <a:pt x="14987" y="1533"/>
                  </a:lnTo>
                  <a:lnTo>
                    <a:pt x="14987" y="1438"/>
                  </a:lnTo>
                  <a:lnTo>
                    <a:pt x="15024" y="1438"/>
                  </a:lnTo>
                  <a:lnTo>
                    <a:pt x="15024" y="1502"/>
                  </a:lnTo>
                  <a:lnTo>
                    <a:pt x="15060" y="1502"/>
                  </a:lnTo>
                  <a:lnTo>
                    <a:pt x="15060" y="1523"/>
                  </a:lnTo>
                  <a:lnTo>
                    <a:pt x="15096" y="1523"/>
                  </a:lnTo>
                  <a:lnTo>
                    <a:pt x="15096" y="1121"/>
                  </a:lnTo>
                  <a:lnTo>
                    <a:pt x="15133" y="1121"/>
                  </a:lnTo>
                  <a:lnTo>
                    <a:pt x="15133" y="1227"/>
                  </a:lnTo>
                  <a:lnTo>
                    <a:pt x="15169" y="1227"/>
                  </a:lnTo>
                  <a:lnTo>
                    <a:pt x="15169" y="1121"/>
                  </a:lnTo>
                  <a:lnTo>
                    <a:pt x="15205" y="1121"/>
                  </a:lnTo>
                  <a:lnTo>
                    <a:pt x="15205" y="1047"/>
                  </a:lnTo>
                  <a:lnTo>
                    <a:pt x="15241" y="1047"/>
                  </a:lnTo>
                  <a:lnTo>
                    <a:pt x="15241" y="814"/>
                  </a:lnTo>
                  <a:lnTo>
                    <a:pt x="15278" y="814"/>
                  </a:lnTo>
                  <a:lnTo>
                    <a:pt x="15278" y="920"/>
                  </a:lnTo>
                  <a:lnTo>
                    <a:pt x="15314" y="920"/>
                  </a:lnTo>
                  <a:lnTo>
                    <a:pt x="15314" y="835"/>
                  </a:lnTo>
                  <a:lnTo>
                    <a:pt x="15350" y="835"/>
                  </a:lnTo>
                  <a:lnTo>
                    <a:pt x="15350" y="1026"/>
                  </a:lnTo>
                  <a:lnTo>
                    <a:pt x="15387" y="1026"/>
                  </a:lnTo>
                  <a:lnTo>
                    <a:pt x="15387" y="751"/>
                  </a:lnTo>
                  <a:lnTo>
                    <a:pt x="15423" y="751"/>
                  </a:lnTo>
                  <a:lnTo>
                    <a:pt x="15423" y="1068"/>
                  </a:lnTo>
                  <a:lnTo>
                    <a:pt x="15459" y="1068"/>
                  </a:lnTo>
                  <a:lnTo>
                    <a:pt x="15459" y="941"/>
                  </a:lnTo>
                  <a:lnTo>
                    <a:pt x="15495" y="941"/>
                  </a:lnTo>
                  <a:lnTo>
                    <a:pt x="15495" y="920"/>
                  </a:lnTo>
                  <a:lnTo>
                    <a:pt x="15532" y="920"/>
                  </a:lnTo>
                  <a:lnTo>
                    <a:pt x="15532" y="793"/>
                  </a:lnTo>
                  <a:lnTo>
                    <a:pt x="15568" y="793"/>
                  </a:lnTo>
                  <a:lnTo>
                    <a:pt x="15568" y="677"/>
                  </a:lnTo>
                  <a:lnTo>
                    <a:pt x="15604" y="677"/>
                  </a:lnTo>
                  <a:lnTo>
                    <a:pt x="15604" y="835"/>
                  </a:lnTo>
                  <a:lnTo>
                    <a:pt x="15641" y="835"/>
                  </a:lnTo>
                  <a:lnTo>
                    <a:pt x="15641" y="761"/>
                  </a:lnTo>
                  <a:lnTo>
                    <a:pt x="15677" y="761"/>
                  </a:lnTo>
                  <a:lnTo>
                    <a:pt x="15677" y="729"/>
                  </a:lnTo>
                  <a:lnTo>
                    <a:pt x="15713" y="729"/>
                  </a:lnTo>
                  <a:lnTo>
                    <a:pt x="15713" y="687"/>
                  </a:lnTo>
                  <a:lnTo>
                    <a:pt x="15749" y="687"/>
                  </a:lnTo>
                  <a:lnTo>
                    <a:pt x="15749" y="666"/>
                  </a:lnTo>
                  <a:lnTo>
                    <a:pt x="15786" y="666"/>
                  </a:lnTo>
                  <a:lnTo>
                    <a:pt x="15786" y="740"/>
                  </a:lnTo>
                  <a:lnTo>
                    <a:pt x="15822" y="740"/>
                  </a:lnTo>
                  <a:lnTo>
                    <a:pt x="15822" y="719"/>
                  </a:lnTo>
                  <a:lnTo>
                    <a:pt x="15858" y="719"/>
                  </a:lnTo>
                  <a:lnTo>
                    <a:pt x="15858" y="835"/>
                  </a:lnTo>
                  <a:lnTo>
                    <a:pt x="15895" y="835"/>
                  </a:lnTo>
                  <a:lnTo>
                    <a:pt x="15895" y="761"/>
                  </a:lnTo>
                  <a:lnTo>
                    <a:pt x="15931" y="761"/>
                  </a:lnTo>
                  <a:lnTo>
                    <a:pt x="15931" y="793"/>
                  </a:lnTo>
                  <a:lnTo>
                    <a:pt x="15967" y="793"/>
                  </a:lnTo>
                  <a:lnTo>
                    <a:pt x="16004" y="793"/>
                  </a:lnTo>
                  <a:lnTo>
                    <a:pt x="16004" y="729"/>
                  </a:lnTo>
                  <a:lnTo>
                    <a:pt x="16040" y="729"/>
                  </a:lnTo>
                  <a:lnTo>
                    <a:pt x="16040" y="782"/>
                  </a:lnTo>
                  <a:lnTo>
                    <a:pt x="16076" y="782"/>
                  </a:lnTo>
                  <a:lnTo>
                    <a:pt x="16076" y="655"/>
                  </a:lnTo>
                  <a:lnTo>
                    <a:pt x="16112" y="655"/>
                  </a:lnTo>
                  <a:lnTo>
                    <a:pt x="16112" y="793"/>
                  </a:lnTo>
                  <a:lnTo>
                    <a:pt x="16149" y="793"/>
                  </a:lnTo>
                  <a:lnTo>
                    <a:pt x="16149" y="761"/>
                  </a:lnTo>
                  <a:lnTo>
                    <a:pt x="16185" y="761"/>
                  </a:lnTo>
                  <a:lnTo>
                    <a:pt x="16185" y="698"/>
                  </a:lnTo>
                  <a:lnTo>
                    <a:pt x="16221" y="698"/>
                  </a:lnTo>
                  <a:lnTo>
                    <a:pt x="16221" y="677"/>
                  </a:lnTo>
                  <a:lnTo>
                    <a:pt x="16258" y="677"/>
                  </a:lnTo>
                  <a:lnTo>
                    <a:pt x="16258" y="740"/>
                  </a:lnTo>
                  <a:lnTo>
                    <a:pt x="16294" y="740"/>
                  </a:lnTo>
                  <a:lnTo>
                    <a:pt x="16294" y="581"/>
                  </a:lnTo>
                  <a:lnTo>
                    <a:pt x="16330" y="581"/>
                  </a:lnTo>
                  <a:lnTo>
                    <a:pt x="16330" y="877"/>
                  </a:lnTo>
                  <a:lnTo>
                    <a:pt x="16366" y="877"/>
                  </a:lnTo>
                  <a:lnTo>
                    <a:pt x="16366" y="507"/>
                  </a:lnTo>
                  <a:lnTo>
                    <a:pt x="16403" y="507"/>
                  </a:lnTo>
                  <a:lnTo>
                    <a:pt x="16403" y="729"/>
                  </a:lnTo>
                  <a:lnTo>
                    <a:pt x="16439" y="729"/>
                  </a:lnTo>
                  <a:lnTo>
                    <a:pt x="16439" y="645"/>
                  </a:lnTo>
                  <a:lnTo>
                    <a:pt x="16475" y="645"/>
                  </a:lnTo>
                  <a:lnTo>
                    <a:pt x="16475" y="782"/>
                  </a:lnTo>
                  <a:lnTo>
                    <a:pt x="16512" y="782"/>
                  </a:lnTo>
                  <a:lnTo>
                    <a:pt x="16512" y="930"/>
                  </a:lnTo>
                  <a:lnTo>
                    <a:pt x="16548" y="930"/>
                  </a:lnTo>
                  <a:lnTo>
                    <a:pt x="16548" y="581"/>
                  </a:lnTo>
                  <a:lnTo>
                    <a:pt x="16584" y="581"/>
                  </a:lnTo>
                  <a:lnTo>
                    <a:pt x="16584" y="645"/>
                  </a:lnTo>
                  <a:lnTo>
                    <a:pt x="16620" y="645"/>
                  </a:lnTo>
                  <a:lnTo>
                    <a:pt x="16620" y="962"/>
                  </a:lnTo>
                  <a:lnTo>
                    <a:pt x="16657" y="962"/>
                  </a:lnTo>
                  <a:lnTo>
                    <a:pt x="16657" y="666"/>
                  </a:lnTo>
                  <a:lnTo>
                    <a:pt x="16693" y="666"/>
                  </a:lnTo>
                  <a:lnTo>
                    <a:pt x="16693" y="708"/>
                  </a:lnTo>
                  <a:lnTo>
                    <a:pt x="16729" y="708"/>
                  </a:lnTo>
                  <a:lnTo>
                    <a:pt x="16729" y="560"/>
                  </a:lnTo>
                  <a:lnTo>
                    <a:pt x="16766" y="560"/>
                  </a:lnTo>
                  <a:lnTo>
                    <a:pt x="16766" y="613"/>
                  </a:lnTo>
                  <a:lnTo>
                    <a:pt x="16802" y="613"/>
                  </a:lnTo>
                  <a:lnTo>
                    <a:pt x="16802" y="782"/>
                  </a:lnTo>
                  <a:lnTo>
                    <a:pt x="16838" y="782"/>
                  </a:lnTo>
                  <a:lnTo>
                    <a:pt x="16838" y="613"/>
                  </a:lnTo>
                  <a:lnTo>
                    <a:pt x="16874" y="613"/>
                  </a:lnTo>
                  <a:lnTo>
                    <a:pt x="16874" y="634"/>
                  </a:lnTo>
                  <a:lnTo>
                    <a:pt x="16911" y="634"/>
                  </a:lnTo>
                  <a:lnTo>
                    <a:pt x="16911" y="687"/>
                  </a:lnTo>
                  <a:lnTo>
                    <a:pt x="16947" y="687"/>
                  </a:lnTo>
                  <a:lnTo>
                    <a:pt x="16947" y="592"/>
                  </a:lnTo>
                  <a:lnTo>
                    <a:pt x="16983" y="592"/>
                  </a:lnTo>
                  <a:lnTo>
                    <a:pt x="16983" y="719"/>
                  </a:lnTo>
                  <a:lnTo>
                    <a:pt x="17020" y="719"/>
                  </a:lnTo>
                  <a:lnTo>
                    <a:pt x="17020" y="793"/>
                  </a:lnTo>
                  <a:lnTo>
                    <a:pt x="17056" y="793"/>
                  </a:lnTo>
                  <a:lnTo>
                    <a:pt x="17056" y="698"/>
                  </a:lnTo>
                  <a:lnTo>
                    <a:pt x="17092" y="698"/>
                  </a:lnTo>
                  <a:lnTo>
                    <a:pt x="17129" y="698"/>
                  </a:lnTo>
                  <a:lnTo>
                    <a:pt x="17129" y="740"/>
                  </a:lnTo>
                  <a:lnTo>
                    <a:pt x="17165" y="740"/>
                  </a:lnTo>
                  <a:lnTo>
                    <a:pt x="17165" y="772"/>
                  </a:lnTo>
                  <a:lnTo>
                    <a:pt x="17201" y="772"/>
                  </a:lnTo>
                  <a:lnTo>
                    <a:pt x="17201" y="719"/>
                  </a:lnTo>
                  <a:lnTo>
                    <a:pt x="17237" y="719"/>
                  </a:lnTo>
                  <a:lnTo>
                    <a:pt x="17237" y="835"/>
                  </a:lnTo>
                  <a:lnTo>
                    <a:pt x="17274" y="835"/>
                  </a:lnTo>
                  <a:lnTo>
                    <a:pt x="17274" y="803"/>
                  </a:lnTo>
                  <a:lnTo>
                    <a:pt x="17310" y="803"/>
                  </a:lnTo>
                  <a:lnTo>
                    <a:pt x="17310" y="782"/>
                  </a:lnTo>
                  <a:lnTo>
                    <a:pt x="17346" y="782"/>
                  </a:lnTo>
                  <a:lnTo>
                    <a:pt x="17346" y="1184"/>
                  </a:lnTo>
                  <a:lnTo>
                    <a:pt x="17383" y="1184"/>
                  </a:lnTo>
                  <a:lnTo>
                    <a:pt x="17383" y="877"/>
                  </a:lnTo>
                  <a:lnTo>
                    <a:pt x="17419" y="877"/>
                  </a:lnTo>
                  <a:lnTo>
                    <a:pt x="17419" y="856"/>
                  </a:lnTo>
                  <a:lnTo>
                    <a:pt x="17455" y="856"/>
                  </a:lnTo>
                  <a:lnTo>
                    <a:pt x="17455" y="761"/>
                  </a:lnTo>
                  <a:lnTo>
                    <a:pt x="17491" y="761"/>
                  </a:lnTo>
                  <a:lnTo>
                    <a:pt x="17491" y="920"/>
                  </a:lnTo>
                  <a:lnTo>
                    <a:pt x="17528" y="920"/>
                  </a:lnTo>
                  <a:lnTo>
                    <a:pt x="17528" y="856"/>
                  </a:lnTo>
                  <a:lnTo>
                    <a:pt x="17564" y="856"/>
                  </a:lnTo>
                  <a:lnTo>
                    <a:pt x="17564" y="835"/>
                  </a:lnTo>
                  <a:lnTo>
                    <a:pt x="17600" y="835"/>
                  </a:lnTo>
                  <a:lnTo>
                    <a:pt x="17600" y="899"/>
                  </a:lnTo>
                  <a:lnTo>
                    <a:pt x="17637" y="899"/>
                  </a:lnTo>
                  <a:lnTo>
                    <a:pt x="17637" y="655"/>
                  </a:lnTo>
                  <a:lnTo>
                    <a:pt x="17673" y="655"/>
                  </a:lnTo>
                  <a:lnTo>
                    <a:pt x="17673" y="772"/>
                  </a:lnTo>
                  <a:lnTo>
                    <a:pt x="17709" y="772"/>
                  </a:lnTo>
                  <a:lnTo>
                    <a:pt x="17709" y="677"/>
                  </a:lnTo>
                  <a:lnTo>
                    <a:pt x="17745" y="677"/>
                  </a:lnTo>
                  <a:lnTo>
                    <a:pt x="17745" y="655"/>
                  </a:lnTo>
                  <a:lnTo>
                    <a:pt x="17782" y="655"/>
                  </a:lnTo>
                  <a:lnTo>
                    <a:pt x="17782" y="581"/>
                  </a:lnTo>
                  <a:lnTo>
                    <a:pt x="17818" y="581"/>
                  </a:lnTo>
                  <a:lnTo>
                    <a:pt x="17818" y="719"/>
                  </a:lnTo>
                  <a:lnTo>
                    <a:pt x="17854" y="719"/>
                  </a:lnTo>
                  <a:lnTo>
                    <a:pt x="17854" y="751"/>
                  </a:lnTo>
                  <a:lnTo>
                    <a:pt x="17891" y="751"/>
                  </a:lnTo>
                  <a:lnTo>
                    <a:pt x="17891" y="793"/>
                  </a:lnTo>
                  <a:lnTo>
                    <a:pt x="17927" y="793"/>
                  </a:lnTo>
                  <a:lnTo>
                    <a:pt x="17927" y="655"/>
                  </a:lnTo>
                  <a:lnTo>
                    <a:pt x="17963" y="655"/>
                  </a:lnTo>
                  <a:lnTo>
                    <a:pt x="17963" y="856"/>
                  </a:lnTo>
                  <a:lnTo>
                    <a:pt x="17999" y="856"/>
                  </a:lnTo>
                  <a:lnTo>
                    <a:pt x="17999" y="814"/>
                  </a:lnTo>
                  <a:lnTo>
                    <a:pt x="18036" y="814"/>
                  </a:lnTo>
                  <a:lnTo>
                    <a:pt x="18036" y="592"/>
                  </a:lnTo>
                  <a:lnTo>
                    <a:pt x="18072" y="592"/>
                  </a:lnTo>
                  <a:lnTo>
                    <a:pt x="18072" y="507"/>
                  </a:lnTo>
                  <a:lnTo>
                    <a:pt x="18108" y="507"/>
                  </a:lnTo>
                  <a:lnTo>
                    <a:pt x="18108" y="592"/>
                  </a:lnTo>
                  <a:lnTo>
                    <a:pt x="18145" y="592"/>
                  </a:lnTo>
                  <a:lnTo>
                    <a:pt x="18145" y="454"/>
                  </a:lnTo>
                  <a:lnTo>
                    <a:pt x="18181" y="454"/>
                  </a:lnTo>
                  <a:lnTo>
                    <a:pt x="18181" y="655"/>
                  </a:lnTo>
                  <a:lnTo>
                    <a:pt x="18217" y="655"/>
                  </a:lnTo>
                  <a:lnTo>
                    <a:pt x="18217" y="592"/>
                  </a:lnTo>
                  <a:lnTo>
                    <a:pt x="18254" y="592"/>
                  </a:lnTo>
                  <a:lnTo>
                    <a:pt x="18254" y="528"/>
                  </a:lnTo>
                  <a:lnTo>
                    <a:pt x="18290" y="528"/>
                  </a:lnTo>
                  <a:lnTo>
                    <a:pt x="18290" y="592"/>
                  </a:lnTo>
                  <a:lnTo>
                    <a:pt x="18326" y="592"/>
                  </a:lnTo>
                  <a:lnTo>
                    <a:pt x="18326" y="645"/>
                  </a:lnTo>
                  <a:lnTo>
                    <a:pt x="18362" y="645"/>
                  </a:lnTo>
                  <a:lnTo>
                    <a:pt x="18362" y="581"/>
                  </a:lnTo>
                  <a:lnTo>
                    <a:pt x="18399" y="581"/>
                  </a:lnTo>
                  <a:lnTo>
                    <a:pt x="18399" y="550"/>
                  </a:lnTo>
                  <a:lnTo>
                    <a:pt x="18435" y="550"/>
                  </a:lnTo>
                  <a:lnTo>
                    <a:pt x="18435" y="602"/>
                  </a:lnTo>
                  <a:lnTo>
                    <a:pt x="18471" y="602"/>
                  </a:lnTo>
                  <a:lnTo>
                    <a:pt x="18471" y="592"/>
                  </a:lnTo>
                  <a:lnTo>
                    <a:pt x="18508" y="592"/>
                  </a:lnTo>
                  <a:lnTo>
                    <a:pt x="18544" y="592"/>
                  </a:lnTo>
                  <a:lnTo>
                    <a:pt x="18580" y="592"/>
                  </a:lnTo>
                  <a:lnTo>
                    <a:pt x="18580" y="602"/>
                  </a:lnTo>
                  <a:lnTo>
                    <a:pt x="18616" y="602"/>
                  </a:lnTo>
                  <a:lnTo>
                    <a:pt x="18616" y="444"/>
                  </a:lnTo>
                  <a:lnTo>
                    <a:pt x="18653" y="444"/>
                  </a:lnTo>
                  <a:lnTo>
                    <a:pt x="18653" y="412"/>
                  </a:lnTo>
                  <a:lnTo>
                    <a:pt x="18689" y="412"/>
                  </a:lnTo>
                  <a:lnTo>
                    <a:pt x="18689" y="550"/>
                  </a:lnTo>
                  <a:lnTo>
                    <a:pt x="18725" y="550"/>
                  </a:lnTo>
                  <a:lnTo>
                    <a:pt x="18725" y="486"/>
                  </a:lnTo>
                  <a:lnTo>
                    <a:pt x="18762" y="486"/>
                  </a:lnTo>
                  <a:lnTo>
                    <a:pt x="18762" y="666"/>
                  </a:lnTo>
                  <a:lnTo>
                    <a:pt x="18798" y="666"/>
                  </a:lnTo>
                  <a:lnTo>
                    <a:pt x="18798" y="528"/>
                  </a:lnTo>
                  <a:lnTo>
                    <a:pt x="18834" y="528"/>
                  </a:lnTo>
                  <a:lnTo>
                    <a:pt x="18834" y="602"/>
                  </a:lnTo>
                  <a:lnTo>
                    <a:pt x="18870" y="602"/>
                  </a:lnTo>
                  <a:lnTo>
                    <a:pt x="18870" y="296"/>
                  </a:lnTo>
                  <a:lnTo>
                    <a:pt x="18907" y="296"/>
                  </a:lnTo>
                  <a:lnTo>
                    <a:pt x="18907" y="624"/>
                  </a:lnTo>
                  <a:lnTo>
                    <a:pt x="18943" y="624"/>
                  </a:lnTo>
                  <a:lnTo>
                    <a:pt x="18943" y="412"/>
                  </a:lnTo>
                  <a:lnTo>
                    <a:pt x="18979" y="412"/>
                  </a:lnTo>
                  <a:lnTo>
                    <a:pt x="18979" y="401"/>
                  </a:lnTo>
                  <a:lnTo>
                    <a:pt x="19016" y="401"/>
                  </a:lnTo>
                  <a:lnTo>
                    <a:pt x="19016" y="476"/>
                  </a:lnTo>
                  <a:lnTo>
                    <a:pt x="19052" y="476"/>
                  </a:lnTo>
                  <a:lnTo>
                    <a:pt x="19052" y="518"/>
                  </a:lnTo>
                  <a:lnTo>
                    <a:pt x="19088" y="518"/>
                  </a:lnTo>
                  <a:lnTo>
                    <a:pt x="19088" y="497"/>
                  </a:lnTo>
                  <a:lnTo>
                    <a:pt x="19124" y="497"/>
                  </a:lnTo>
                  <a:lnTo>
                    <a:pt x="19161" y="497"/>
                  </a:lnTo>
                  <a:lnTo>
                    <a:pt x="19161" y="645"/>
                  </a:lnTo>
                  <a:lnTo>
                    <a:pt x="19197" y="645"/>
                  </a:lnTo>
                  <a:lnTo>
                    <a:pt x="19197" y="507"/>
                  </a:lnTo>
                  <a:lnTo>
                    <a:pt x="19233" y="507"/>
                  </a:lnTo>
                  <a:lnTo>
                    <a:pt x="19233" y="454"/>
                  </a:lnTo>
                  <a:lnTo>
                    <a:pt x="19270" y="454"/>
                  </a:lnTo>
                  <a:lnTo>
                    <a:pt x="19270" y="677"/>
                  </a:lnTo>
                  <a:lnTo>
                    <a:pt x="19306" y="677"/>
                  </a:lnTo>
                  <a:lnTo>
                    <a:pt x="19306" y="465"/>
                  </a:lnTo>
                  <a:lnTo>
                    <a:pt x="19342" y="465"/>
                  </a:lnTo>
                  <a:lnTo>
                    <a:pt x="19379" y="465"/>
                  </a:lnTo>
                  <a:lnTo>
                    <a:pt x="19379" y="592"/>
                  </a:lnTo>
                  <a:lnTo>
                    <a:pt x="19415" y="592"/>
                  </a:lnTo>
                  <a:lnTo>
                    <a:pt x="19415" y="518"/>
                  </a:lnTo>
                  <a:lnTo>
                    <a:pt x="19451" y="518"/>
                  </a:lnTo>
                  <a:lnTo>
                    <a:pt x="19451" y="539"/>
                  </a:lnTo>
                  <a:lnTo>
                    <a:pt x="19487" y="539"/>
                  </a:lnTo>
                  <a:lnTo>
                    <a:pt x="19487" y="444"/>
                  </a:lnTo>
                  <a:lnTo>
                    <a:pt x="19524" y="444"/>
                  </a:lnTo>
                  <a:lnTo>
                    <a:pt x="19524" y="359"/>
                  </a:lnTo>
                  <a:lnTo>
                    <a:pt x="19560" y="359"/>
                  </a:lnTo>
                  <a:lnTo>
                    <a:pt x="19560" y="539"/>
                  </a:lnTo>
                  <a:lnTo>
                    <a:pt x="19596" y="539"/>
                  </a:lnTo>
                  <a:lnTo>
                    <a:pt x="19596" y="476"/>
                  </a:lnTo>
                  <a:lnTo>
                    <a:pt x="19633" y="476"/>
                  </a:lnTo>
                  <a:lnTo>
                    <a:pt x="19633" y="539"/>
                  </a:lnTo>
                  <a:lnTo>
                    <a:pt x="19669" y="539"/>
                  </a:lnTo>
                  <a:lnTo>
                    <a:pt x="19669" y="454"/>
                  </a:lnTo>
                  <a:lnTo>
                    <a:pt x="19705" y="454"/>
                  </a:lnTo>
                  <a:lnTo>
                    <a:pt x="19705" y="550"/>
                  </a:lnTo>
                  <a:lnTo>
                    <a:pt x="19741" y="550"/>
                  </a:lnTo>
                  <a:lnTo>
                    <a:pt x="19741" y="465"/>
                  </a:lnTo>
                  <a:lnTo>
                    <a:pt x="19778" y="465"/>
                  </a:lnTo>
                  <a:lnTo>
                    <a:pt x="19778" y="528"/>
                  </a:lnTo>
                  <a:lnTo>
                    <a:pt x="19814" y="528"/>
                  </a:lnTo>
                  <a:lnTo>
                    <a:pt x="19814" y="539"/>
                  </a:lnTo>
                  <a:lnTo>
                    <a:pt x="19850" y="539"/>
                  </a:lnTo>
                  <a:lnTo>
                    <a:pt x="19850" y="285"/>
                  </a:lnTo>
                  <a:lnTo>
                    <a:pt x="19887" y="285"/>
                  </a:lnTo>
                  <a:lnTo>
                    <a:pt x="19887" y="507"/>
                  </a:lnTo>
                  <a:lnTo>
                    <a:pt x="19923" y="507"/>
                  </a:lnTo>
                  <a:lnTo>
                    <a:pt x="19923" y="571"/>
                  </a:lnTo>
                  <a:lnTo>
                    <a:pt x="19959" y="571"/>
                  </a:lnTo>
                  <a:lnTo>
                    <a:pt x="19959" y="528"/>
                  </a:lnTo>
                  <a:lnTo>
                    <a:pt x="19995" y="528"/>
                  </a:lnTo>
                  <a:lnTo>
                    <a:pt x="19995" y="370"/>
                  </a:lnTo>
                  <a:lnTo>
                    <a:pt x="20032" y="370"/>
                  </a:lnTo>
                  <a:lnTo>
                    <a:pt x="20032" y="465"/>
                  </a:lnTo>
                  <a:lnTo>
                    <a:pt x="20068" y="465"/>
                  </a:lnTo>
                  <a:lnTo>
                    <a:pt x="20068" y="518"/>
                  </a:lnTo>
                  <a:lnTo>
                    <a:pt x="20104" y="518"/>
                  </a:lnTo>
                  <a:lnTo>
                    <a:pt x="20104" y="317"/>
                  </a:lnTo>
                  <a:lnTo>
                    <a:pt x="20141" y="317"/>
                  </a:lnTo>
                  <a:lnTo>
                    <a:pt x="20141" y="380"/>
                  </a:lnTo>
                  <a:lnTo>
                    <a:pt x="20177" y="380"/>
                  </a:lnTo>
                  <a:lnTo>
                    <a:pt x="20177" y="571"/>
                  </a:lnTo>
                  <a:lnTo>
                    <a:pt x="20213" y="571"/>
                  </a:lnTo>
                  <a:lnTo>
                    <a:pt x="20213" y="465"/>
                  </a:lnTo>
                  <a:lnTo>
                    <a:pt x="20249" y="465"/>
                  </a:lnTo>
                  <a:lnTo>
                    <a:pt x="20249" y="507"/>
                  </a:lnTo>
                  <a:lnTo>
                    <a:pt x="20286" y="507"/>
                  </a:lnTo>
                  <a:lnTo>
                    <a:pt x="20286" y="444"/>
                  </a:lnTo>
                  <a:lnTo>
                    <a:pt x="20322" y="444"/>
                  </a:lnTo>
                  <a:lnTo>
                    <a:pt x="20322" y="476"/>
                  </a:lnTo>
                  <a:lnTo>
                    <a:pt x="20358" y="476"/>
                  </a:lnTo>
                  <a:lnTo>
                    <a:pt x="20358" y="444"/>
                  </a:lnTo>
                  <a:lnTo>
                    <a:pt x="20395" y="444"/>
                  </a:lnTo>
                  <a:lnTo>
                    <a:pt x="20395" y="401"/>
                  </a:lnTo>
                  <a:lnTo>
                    <a:pt x="20431" y="401"/>
                  </a:lnTo>
                  <a:lnTo>
                    <a:pt x="20431" y="465"/>
                  </a:lnTo>
                  <a:lnTo>
                    <a:pt x="20467" y="465"/>
                  </a:lnTo>
                  <a:lnTo>
                    <a:pt x="20467" y="645"/>
                  </a:lnTo>
                  <a:lnTo>
                    <a:pt x="20504" y="645"/>
                  </a:lnTo>
                  <a:lnTo>
                    <a:pt x="20504" y="454"/>
                  </a:lnTo>
                  <a:lnTo>
                    <a:pt x="20540" y="454"/>
                  </a:lnTo>
                  <a:lnTo>
                    <a:pt x="20540" y="412"/>
                  </a:lnTo>
                  <a:lnTo>
                    <a:pt x="20576" y="412"/>
                  </a:lnTo>
                  <a:lnTo>
                    <a:pt x="20576" y="518"/>
                  </a:lnTo>
                  <a:lnTo>
                    <a:pt x="20612" y="518"/>
                  </a:lnTo>
                  <a:lnTo>
                    <a:pt x="20612" y="380"/>
                  </a:lnTo>
                  <a:lnTo>
                    <a:pt x="20649" y="380"/>
                  </a:lnTo>
                  <a:lnTo>
                    <a:pt x="20649" y="423"/>
                  </a:lnTo>
                  <a:lnTo>
                    <a:pt x="20685" y="423"/>
                  </a:lnTo>
                  <a:lnTo>
                    <a:pt x="20685" y="285"/>
                  </a:lnTo>
                  <a:lnTo>
                    <a:pt x="20721" y="285"/>
                  </a:lnTo>
                  <a:lnTo>
                    <a:pt x="20721" y="222"/>
                  </a:lnTo>
                  <a:lnTo>
                    <a:pt x="20758" y="222"/>
                  </a:lnTo>
                  <a:lnTo>
                    <a:pt x="20758" y="602"/>
                  </a:lnTo>
                  <a:lnTo>
                    <a:pt x="20794" y="602"/>
                  </a:lnTo>
                  <a:lnTo>
                    <a:pt x="20794" y="380"/>
                  </a:lnTo>
                  <a:lnTo>
                    <a:pt x="20830" y="380"/>
                  </a:lnTo>
                  <a:lnTo>
                    <a:pt x="20830" y="401"/>
                  </a:lnTo>
                  <a:lnTo>
                    <a:pt x="20866" y="401"/>
                  </a:lnTo>
                  <a:lnTo>
                    <a:pt x="20866" y="359"/>
                  </a:lnTo>
                  <a:lnTo>
                    <a:pt x="20903" y="359"/>
                  </a:lnTo>
                  <a:lnTo>
                    <a:pt x="20903" y="391"/>
                  </a:lnTo>
                  <a:lnTo>
                    <a:pt x="20939" y="391"/>
                  </a:lnTo>
                  <a:lnTo>
                    <a:pt x="20939" y="296"/>
                  </a:lnTo>
                  <a:lnTo>
                    <a:pt x="20975" y="296"/>
                  </a:lnTo>
                  <a:lnTo>
                    <a:pt x="21012" y="296"/>
                  </a:lnTo>
                  <a:lnTo>
                    <a:pt x="21012" y="412"/>
                  </a:lnTo>
                  <a:lnTo>
                    <a:pt x="21048" y="412"/>
                  </a:lnTo>
                  <a:lnTo>
                    <a:pt x="21084" y="412"/>
                  </a:lnTo>
                  <a:lnTo>
                    <a:pt x="21084" y="401"/>
                  </a:lnTo>
                  <a:lnTo>
                    <a:pt x="21120" y="401"/>
                  </a:lnTo>
                  <a:lnTo>
                    <a:pt x="21120" y="359"/>
                  </a:lnTo>
                  <a:lnTo>
                    <a:pt x="21157" y="359"/>
                  </a:lnTo>
                  <a:lnTo>
                    <a:pt x="21157" y="423"/>
                  </a:lnTo>
                  <a:lnTo>
                    <a:pt x="21193" y="423"/>
                  </a:lnTo>
                  <a:lnTo>
                    <a:pt x="21193" y="338"/>
                  </a:lnTo>
                  <a:lnTo>
                    <a:pt x="21229" y="338"/>
                  </a:lnTo>
                  <a:lnTo>
                    <a:pt x="21229" y="243"/>
                  </a:lnTo>
                  <a:lnTo>
                    <a:pt x="21266" y="243"/>
                  </a:lnTo>
                  <a:lnTo>
                    <a:pt x="21266" y="486"/>
                  </a:lnTo>
                  <a:lnTo>
                    <a:pt x="21302" y="486"/>
                  </a:lnTo>
                  <a:lnTo>
                    <a:pt x="21302" y="296"/>
                  </a:lnTo>
                  <a:lnTo>
                    <a:pt x="21338" y="296"/>
                  </a:lnTo>
                  <a:lnTo>
                    <a:pt x="21374" y="296"/>
                  </a:lnTo>
                  <a:lnTo>
                    <a:pt x="21374" y="306"/>
                  </a:lnTo>
                  <a:lnTo>
                    <a:pt x="21411" y="306"/>
                  </a:lnTo>
                  <a:lnTo>
                    <a:pt x="21411" y="275"/>
                  </a:lnTo>
                  <a:lnTo>
                    <a:pt x="21447" y="275"/>
                  </a:lnTo>
                  <a:lnTo>
                    <a:pt x="21447" y="412"/>
                  </a:lnTo>
                  <a:lnTo>
                    <a:pt x="21483" y="412"/>
                  </a:lnTo>
                  <a:lnTo>
                    <a:pt x="21483" y="391"/>
                  </a:lnTo>
                  <a:lnTo>
                    <a:pt x="21520" y="391"/>
                  </a:lnTo>
                  <a:lnTo>
                    <a:pt x="21520" y="338"/>
                  </a:lnTo>
                  <a:lnTo>
                    <a:pt x="21556" y="338"/>
                  </a:lnTo>
                  <a:lnTo>
                    <a:pt x="21556" y="253"/>
                  </a:lnTo>
                  <a:lnTo>
                    <a:pt x="21592" y="253"/>
                  </a:lnTo>
                  <a:lnTo>
                    <a:pt x="21592" y="327"/>
                  </a:lnTo>
                  <a:lnTo>
                    <a:pt x="21629" y="327"/>
                  </a:lnTo>
                  <a:lnTo>
                    <a:pt x="21629" y="296"/>
                  </a:lnTo>
                  <a:lnTo>
                    <a:pt x="21665" y="296"/>
                  </a:lnTo>
                  <a:lnTo>
                    <a:pt x="21665" y="370"/>
                  </a:lnTo>
                  <a:lnTo>
                    <a:pt x="21701" y="370"/>
                  </a:lnTo>
                  <a:lnTo>
                    <a:pt x="21701" y="401"/>
                  </a:lnTo>
                  <a:lnTo>
                    <a:pt x="21737" y="401"/>
                  </a:lnTo>
                  <a:lnTo>
                    <a:pt x="21737" y="349"/>
                  </a:lnTo>
                  <a:lnTo>
                    <a:pt x="21774" y="349"/>
                  </a:lnTo>
                  <a:lnTo>
                    <a:pt x="21774" y="401"/>
                  </a:lnTo>
                  <a:lnTo>
                    <a:pt x="21810" y="401"/>
                  </a:lnTo>
                  <a:lnTo>
                    <a:pt x="21846" y="401"/>
                  </a:lnTo>
                  <a:lnTo>
                    <a:pt x="21846" y="380"/>
                  </a:lnTo>
                  <a:lnTo>
                    <a:pt x="21883" y="380"/>
                  </a:lnTo>
                  <a:lnTo>
                    <a:pt x="21883" y="349"/>
                  </a:lnTo>
                  <a:lnTo>
                    <a:pt x="21919" y="349"/>
                  </a:lnTo>
                  <a:lnTo>
                    <a:pt x="21919" y="296"/>
                  </a:lnTo>
                  <a:lnTo>
                    <a:pt x="21955" y="296"/>
                  </a:lnTo>
                  <a:lnTo>
                    <a:pt x="21955" y="275"/>
                  </a:lnTo>
                  <a:lnTo>
                    <a:pt x="21991" y="275"/>
                  </a:lnTo>
                  <a:lnTo>
                    <a:pt x="21991" y="296"/>
                  </a:lnTo>
                  <a:lnTo>
                    <a:pt x="22028" y="296"/>
                  </a:lnTo>
                  <a:lnTo>
                    <a:pt x="22028" y="317"/>
                  </a:lnTo>
                  <a:lnTo>
                    <a:pt x="22064" y="317"/>
                  </a:lnTo>
                  <a:lnTo>
                    <a:pt x="22064" y="243"/>
                  </a:lnTo>
                  <a:lnTo>
                    <a:pt x="22100" y="243"/>
                  </a:lnTo>
                  <a:lnTo>
                    <a:pt x="22100" y="200"/>
                  </a:lnTo>
                  <a:lnTo>
                    <a:pt x="22137" y="200"/>
                  </a:lnTo>
                  <a:lnTo>
                    <a:pt x="22137" y="349"/>
                  </a:lnTo>
                  <a:lnTo>
                    <a:pt x="22173" y="349"/>
                  </a:lnTo>
                  <a:lnTo>
                    <a:pt x="22173" y="285"/>
                  </a:lnTo>
                  <a:lnTo>
                    <a:pt x="22209" y="285"/>
                  </a:lnTo>
                  <a:lnTo>
                    <a:pt x="22209" y="296"/>
                  </a:lnTo>
                  <a:lnTo>
                    <a:pt x="22245" y="296"/>
                  </a:lnTo>
                  <a:lnTo>
                    <a:pt x="22245" y="285"/>
                  </a:lnTo>
                  <a:lnTo>
                    <a:pt x="22282" y="285"/>
                  </a:lnTo>
                  <a:lnTo>
                    <a:pt x="22282" y="243"/>
                  </a:lnTo>
                  <a:lnTo>
                    <a:pt x="22318" y="243"/>
                  </a:lnTo>
                  <a:lnTo>
                    <a:pt x="22318" y="327"/>
                  </a:lnTo>
                  <a:lnTo>
                    <a:pt x="22354" y="327"/>
                  </a:lnTo>
                  <a:lnTo>
                    <a:pt x="22354" y="306"/>
                  </a:lnTo>
                  <a:lnTo>
                    <a:pt x="22391" y="306"/>
                  </a:lnTo>
                  <a:lnTo>
                    <a:pt x="22391" y="349"/>
                  </a:lnTo>
                  <a:lnTo>
                    <a:pt x="22427" y="349"/>
                  </a:lnTo>
                  <a:lnTo>
                    <a:pt x="22427" y="253"/>
                  </a:lnTo>
                  <a:lnTo>
                    <a:pt x="22463" y="253"/>
                  </a:lnTo>
                  <a:lnTo>
                    <a:pt x="22463" y="264"/>
                  </a:lnTo>
                  <a:lnTo>
                    <a:pt x="22499" y="264"/>
                  </a:lnTo>
                </a:path>
              </a:pathLst>
            </a:custGeom>
            <a:solidFill>
              <a:srgbClr val="FFFFFF"/>
            </a:solidFill>
            <a:ln w="28575">
              <a:solidFill>
                <a:srgbClr val="000000"/>
              </a:solidFill>
              <a:round/>
              <a:headEnd/>
              <a:tailEnd/>
            </a:ln>
          </p:spPr>
          <p:txBody>
            <a:bodyPr rot="0" vert="horz" wrap="square" lIns="91440" tIns="45720" rIns="91440" bIns="45720" anchor="t" anchorCtr="0" upright="1">
              <a:noAutofit/>
            </a:bodyPr>
            <a:lstStyle/>
            <a:p>
              <a:endParaRPr lang="ru-RU"/>
            </a:p>
          </p:txBody>
        </p:sp>
        <p:cxnSp>
          <p:nvCxnSpPr>
            <p:cNvPr id="92" name="Line 112"/>
            <p:cNvCxnSpPr>
              <a:cxnSpLocks noChangeShapeType="1"/>
            </p:cNvCxnSpPr>
            <p:nvPr/>
          </p:nvCxnSpPr>
          <p:spPr bwMode="auto">
            <a:xfrm flipV="1">
              <a:off x="2985" y="2193"/>
              <a:ext cx="2" cy="227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93" name="Rectangle 113"/>
            <p:cNvSpPr>
              <a:spLocks noChangeArrowheads="1"/>
            </p:cNvSpPr>
            <p:nvPr/>
          </p:nvSpPr>
          <p:spPr bwMode="auto">
            <a:xfrm>
              <a:off x="8152" y="2222"/>
              <a:ext cx="467" cy="412"/>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gn="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4" name="Freeform 114"/>
            <p:cNvSpPr>
              <a:spLocks/>
            </p:cNvSpPr>
            <p:nvPr/>
          </p:nvSpPr>
          <p:spPr bwMode="auto">
            <a:xfrm flipV="1">
              <a:off x="3057" y="4681"/>
              <a:ext cx="6054" cy="2230"/>
            </a:xfrm>
            <a:custGeom>
              <a:avLst/>
              <a:gdLst>
                <a:gd name="T0" fmla="*/ 290 w 19233"/>
                <a:gd name="T1" fmla="*/ 971 h 15000"/>
                <a:gd name="T2" fmla="*/ 580 w 19233"/>
                <a:gd name="T3" fmla="*/ 95 h 15000"/>
                <a:gd name="T4" fmla="*/ 907 w 19233"/>
                <a:gd name="T5" fmla="*/ 10 h 15000"/>
                <a:gd name="T6" fmla="*/ 1197 w 19233"/>
                <a:gd name="T7" fmla="*/ 114 h 15000"/>
                <a:gd name="T8" fmla="*/ 1524 w 19233"/>
                <a:gd name="T9" fmla="*/ 185 h 15000"/>
                <a:gd name="T10" fmla="*/ 1814 w 19233"/>
                <a:gd name="T11" fmla="*/ 260 h 15000"/>
                <a:gd name="T12" fmla="*/ 2141 w 19233"/>
                <a:gd name="T13" fmla="*/ 886 h 15000"/>
                <a:gd name="T14" fmla="*/ 2431 w 19233"/>
                <a:gd name="T15" fmla="*/ 1340 h 15000"/>
                <a:gd name="T16" fmla="*/ 2758 w 19233"/>
                <a:gd name="T17" fmla="*/ 1693 h 15000"/>
                <a:gd name="T18" fmla="*/ 3048 w 19233"/>
                <a:gd name="T19" fmla="*/ 2484 h 15000"/>
                <a:gd name="T20" fmla="*/ 3375 w 19233"/>
                <a:gd name="T21" fmla="*/ 15000 h 15000"/>
                <a:gd name="T22" fmla="*/ 3665 w 19233"/>
                <a:gd name="T23" fmla="*/ 15000 h 15000"/>
                <a:gd name="T24" fmla="*/ 3992 w 19233"/>
                <a:gd name="T25" fmla="*/ 1595 h 15000"/>
                <a:gd name="T26" fmla="*/ 4282 w 19233"/>
                <a:gd name="T27" fmla="*/ 1452 h 15000"/>
                <a:gd name="T28" fmla="*/ 4608 w 19233"/>
                <a:gd name="T29" fmla="*/ 3530 h 15000"/>
                <a:gd name="T30" fmla="*/ 4899 w 19233"/>
                <a:gd name="T31" fmla="*/ 1630 h 15000"/>
                <a:gd name="T32" fmla="*/ 5225 w 19233"/>
                <a:gd name="T33" fmla="*/ 1919 h 15000"/>
                <a:gd name="T34" fmla="*/ 5516 w 19233"/>
                <a:gd name="T35" fmla="*/ 1266 h 15000"/>
                <a:gd name="T36" fmla="*/ 5842 w 19233"/>
                <a:gd name="T37" fmla="*/ 1059 h 15000"/>
                <a:gd name="T38" fmla="*/ 6133 w 19233"/>
                <a:gd name="T39" fmla="*/ 1266 h 15000"/>
                <a:gd name="T40" fmla="*/ 6459 w 19233"/>
                <a:gd name="T41" fmla="*/ 1770 h 15000"/>
                <a:gd name="T42" fmla="*/ 6750 w 19233"/>
                <a:gd name="T43" fmla="*/ 1377 h 15000"/>
                <a:gd name="T44" fmla="*/ 7076 w 19233"/>
                <a:gd name="T45" fmla="*/ 2572 h 15000"/>
                <a:gd name="T46" fmla="*/ 7367 w 19233"/>
                <a:gd name="T47" fmla="*/ 1040 h 15000"/>
                <a:gd name="T48" fmla="*/ 7693 w 19233"/>
                <a:gd name="T49" fmla="*/ 1221 h 15000"/>
                <a:gd name="T50" fmla="*/ 7983 w 19233"/>
                <a:gd name="T51" fmla="*/ 953 h 15000"/>
                <a:gd name="T52" fmla="*/ 8310 w 19233"/>
                <a:gd name="T53" fmla="*/ 939 h 15000"/>
                <a:gd name="T54" fmla="*/ 8600 w 19233"/>
                <a:gd name="T55" fmla="*/ 746 h 15000"/>
                <a:gd name="T56" fmla="*/ 8927 w 19233"/>
                <a:gd name="T57" fmla="*/ 823 h 15000"/>
                <a:gd name="T58" fmla="*/ 9217 w 19233"/>
                <a:gd name="T59" fmla="*/ 714 h 15000"/>
                <a:gd name="T60" fmla="*/ 9544 w 19233"/>
                <a:gd name="T61" fmla="*/ 772 h 15000"/>
                <a:gd name="T62" fmla="*/ 9834 w 19233"/>
                <a:gd name="T63" fmla="*/ 738 h 15000"/>
                <a:gd name="T64" fmla="*/ 10161 w 19233"/>
                <a:gd name="T65" fmla="*/ 679 h 15000"/>
                <a:gd name="T66" fmla="*/ 10451 w 19233"/>
                <a:gd name="T67" fmla="*/ 674 h 15000"/>
                <a:gd name="T68" fmla="*/ 10778 w 19233"/>
                <a:gd name="T69" fmla="*/ 528 h 15000"/>
                <a:gd name="T70" fmla="*/ 11068 w 19233"/>
                <a:gd name="T71" fmla="*/ 570 h 15000"/>
                <a:gd name="T72" fmla="*/ 11395 w 19233"/>
                <a:gd name="T73" fmla="*/ 530 h 15000"/>
                <a:gd name="T74" fmla="*/ 11685 w 19233"/>
                <a:gd name="T75" fmla="*/ 639 h 15000"/>
                <a:gd name="T76" fmla="*/ 12012 w 19233"/>
                <a:gd name="T77" fmla="*/ 1590 h 15000"/>
                <a:gd name="T78" fmla="*/ 12302 w 19233"/>
                <a:gd name="T79" fmla="*/ 523 h 15000"/>
                <a:gd name="T80" fmla="*/ 12629 w 19233"/>
                <a:gd name="T81" fmla="*/ 525 h 15000"/>
                <a:gd name="T82" fmla="*/ 12919 w 19233"/>
                <a:gd name="T83" fmla="*/ 578 h 15000"/>
                <a:gd name="T84" fmla="*/ 13246 w 19233"/>
                <a:gd name="T85" fmla="*/ 485 h 15000"/>
                <a:gd name="T86" fmla="*/ 13536 w 19233"/>
                <a:gd name="T87" fmla="*/ 376 h 15000"/>
                <a:gd name="T88" fmla="*/ 13863 w 19233"/>
                <a:gd name="T89" fmla="*/ 416 h 15000"/>
                <a:gd name="T90" fmla="*/ 14153 w 19233"/>
                <a:gd name="T91" fmla="*/ 374 h 15000"/>
                <a:gd name="T92" fmla="*/ 14479 w 19233"/>
                <a:gd name="T93" fmla="*/ 270 h 15000"/>
                <a:gd name="T94" fmla="*/ 14770 w 19233"/>
                <a:gd name="T95" fmla="*/ 342 h 15000"/>
                <a:gd name="T96" fmla="*/ 15096 w 19233"/>
                <a:gd name="T97" fmla="*/ 313 h 15000"/>
                <a:gd name="T98" fmla="*/ 15387 w 19233"/>
                <a:gd name="T99" fmla="*/ 350 h 15000"/>
                <a:gd name="T100" fmla="*/ 15713 w 19233"/>
                <a:gd name="T101" fmla="*/ 321 h 15000"/>
                <a:gd name="T102" fmla="*/ 16004 w 19233"/>
                <a:gd name="T103" fmla="*/ 302 h 15000"/>
                <a:gd name="T104" fmla="*/ 16330 w 19233"/>
                <a:gd name="T105" fmla="*/ 281 h 15000"/>
                <a:gd name="T106" fmla="*/ 16621 w 19233"/>
                <a:gd name="T107" fmla="*/ 265 h 15000"/>
                <a:gd name="T108" fmla="*/ 16947 w 19233"/>
                <a:gd name="T109" fmla="*/ 254 h 15000"/>
                <a:gd name="T110" fmla="*/ 17238 w 19233"/>
                <a:gd name="T111" fmla="*/ 228 h 15000"/>
                <a:gd name="T112" fmla="*/ 17564 w 19233"/>
                <a:gd name="T113" fmla="*/ 212 h 15000"/>
                <a:gd name="T114" fmla="*/ 17854 w 19233"/>
                <a:gd name="T115" fmla="*/ 244 h 15000"/>
                <a:gd name="T116" fmla="*/ 18181 w 19233"/>
                <a:gd name="T117" fmla="*/ 228 h 15000"/>
                <a:gd name="T118" fmla="*/ 18471 w 19233"/>
                <a:gd name="T119" fmla="*/ 183 h 15000"/>
                <a:gd name="T120" fmla="*/ 18798 w 19233"/>
                <a:gd name="T121" fmla="*/ 191 h 15000"/>
                <a:gd name="T122" fmla="*/ 19088 w 19233"/>
                <a:gd name="T123" fmla="*/ 172 h 15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233" h="15000">
                  <a:moveTo>
                    <a:pt x="0" y="0"/>
                  </a:moveTo>
                  <a:lnTo>
                    <a:pt x="0" y="5"/>
                  </a:lnTo>
                  <a:lnTo>
                    <a:pt x="36" y="5"/>
                  </a:lnTo>
                  <a:lnTo>
                    <a:pt x="72" y="5"/>
                  </a:lnTo>
                  <a:lnTo>
                    <a:pt x="72" y="23"/>
                  </a:lnTo>
                  <a:lnTo>
                    <a:pt x="108" y="23"/>
                  </a:lnTo>
                  <a:lnTo>
                    <a:pt x="108" y="53"/>
                  </a:lnTo>
                  <a:lnTo>
                    <a:pt x="145" y="53"/>
                  </a:lnTo>
                  <a:lnTo>
                    <a:pt x="145" y="138"/>
                  </a:lnTo>
                  <a:lnTo>
                    <a:pt x="181" y="138"/>
                  </a:lnTo>
                  <a:lnTo>
                    <a:pt x="181" y="326"/>
                  </a:lnTo>
                  <a:lnTo>
                    <a:pt x="217" y="326"/>
                  </a:lnTo>
                  <a:lnTo>
                    <a:pt x="217" y="692"/>
                  </a:lnTo>
                  <a:lnTo>
                    <a:pt x="254" y="692"/>
                  </a:lnTo>
                  <a:lnTo>
                    <a:pt x="254" y="971"/>
                  </a:lnTo>
                  <a:lnTo>
                    <a:pt x="290" y="971"/>
                  </a:lnTo>
                  <a:lnTo>
                    <a:pt x="290" y="1282"/>
                  </a:lnTo>
                  <a:lnTo>
                    <a:pt x="326" y="1282"/>
                  </a:lnTo>
                  <a:lnTo>
                    <a:pt x="326" y="1683"/>
                  </a:lnTo>
                  <a:lnTo>
                    <a:pt x="363" y="1683"/>
                  </a:lnTo>
                  <a:lnTo>
                    <a:pt x="363" y="1691"/>
                  </a:lnTo>
                  <a:lnTo>
                    <a:pt x="399" y="1691"/>
                  </a:lnTo>
                  <a:lnTo>
                    <a:pt x="399" y="1417"/>
                  </a:lnTo>
                  <a:lnTo>
                    <a:pt x="435" y="1417"/>
                  </a:lnTo>
                  <a:lnTo>
                    <a:pt x="435" y="1123"/>
                  </a:lnTo>
                  <a:lnTo>
                    <a:pt x="471" y="1123"/>
                  </a:lnTo>
                  <a:lnTo>
                    <a:pt x="471" y="841"/>
                  </a:lnTo>
                  <a:lnTo>
                    <a:pt x="508" y="841"/>
                  </a:lnTo>
                  <a:lnTo>
                    <a:pt x="508" y="453"/>
                  </a:lnTo>
                  <a:lnTo>
                    <a:pt x="544" y="453"/>
                  </a:lnTo>
                  <a:lnTo>
                    <a:pt x="544" y="257"/>
                  </a:lnTo>
                  <a:lnTo>
                    <a:pt x="580" y="257"/>
                  </a:lnTo>
                  <a:lnTo>
                    <a:pt x="580" y="95"/>
                  </a:lnTo>
                  <a:lnTo>
                    <a:pt x="617" y="95"/>
                  </a:lnTo>
                  <a:lnTo>
                    <a:pt x="617" y="50"/>
                  </a:lnTo>
                  <a:lnTo>
                    <a:pt x="653" y="50"/>
                  </a:lnTo>
                  <a:lnTo>
                    <a:pt x="653" y="18"/>
                  </a:lnTo>
                  <a:lnTo>
                    <a:pt x="689" y="18"/>
                  </a:lnTo>
                  <a:lnTo>
                    <a:pt x="689" y="5"/>
                  </a:lnTo>
                  <a:lnTo>
                    <a:pt x="725" y="5"/>
                  </a:lnTo>
                  <a:lnTo>
                    <a:pt x="725" y="2"/>
                  </a:lnTo>
                  <a:lnTo>
                    <a:pt x="762" y="2"/>
                  </a:lnTo>
                  <a:lnTo>
                    <a:pt x="798" y="2"/>
                  </a:lnTo>
                  <a:lnTo>
                    <a:pt x="798" y="5"/>
                  </a:lnTo>
                  <a:lnTo>
                    <a:pt x="834" y="5"/>
                  </a:lnTo>
                  <a:lnTo>
                    <a:pt x="834" y="2"/>
                  </a:lnTo>
                  <a:lnTo>
                    <a:pt x="871" y="2"/>
                  </a:lnTo>
                  <a:lnTo>
                    <a:pt x="871" y="10"/>
                  </a:lnTo>
                  <a:lnTo>
                    <a:pt x="907" y="10"/>
                  </a:lnTo>
                  <a:lnTo>
                    <a:pt x="907" y="13"/>
                  </a:lnTo>
                  <a:lnTo>
                    <a:pt x="943" y="13"/>
                  </a:lnTo>
                  <a:lnTo>
                    <a:pt x="943" y="5"/>
                  </a:lnTo>
                  <a:lnTo>
                    <a:pt x="979" y="5"/>
                  </a:lnTo>
                  <a:lnTo>
                    <a:pt x="979" y="18"/>
                  </a:lnTo>
                  <a:lnTo>
                    <a:pt x="1016" y="18"/>
                  </a:lnTo>
                  <a:lnTo>
                    <a:pt x="1016" y="21"/>
                  </a:lnTo>
                  <a:lnTo>
                    <a:pt x="1052" y="21"/>
                  </a:lnTo>
                  <a:lnTo>
                    <a:pt x="1052" y="42"/>
                  </a:lnTo>
                  <a:lnTo>
                    <a:pt x="1088" y="42"/>
                  </a:lnTo>
                  <a:lnTo>
                    <a:pt x="1088" y="61"/>
                  </a:lnTo>
                  <a:lnTo>
                    <a:pt x="1125" y="61"/>
                  </a:lnTo>
                  <a:lnTo>
                    <a:pt x="1125" y="87"/>
                  </a:lnTo>
                  <a:lnTo>
                    <a:pt x="1161" y="87"/>
                  </a:lnTo>
                  <a:lnTo>
                    <a:pt x="1161" y="79"/>
                  </a:lnTo>
                  <a:lnTo>
                    <a:pt x="1197" y="79"/>
                  </a:lnTo>
                  <a:lnTo>
                    <a:pt x="1197" y="114"/>
                  </a:lnTo>
                  <a:lnTo>
                    <a:pt x="1233" y="114"/>
                  </a:lnTo>
                  <a:lnTo>
                    <a:pt x="1270" y="114"/>
                  </a:lnTo>
                  <a:lnTo>
                    <a:pt x="1270" y="132"/>
                  </a:lnTo>
                  <a:lnTo>
                    <a:pt x="1306" y="132"/>
                  </a:lnTo>
                  <a:lnTo>
                    <a:pt x="1342" y="132"/>
                  </a:lnTo>
                  <a:lnTo>
                    <a:pt x="1342" y="135"/>
                  </a:lnTo>
                  <a:lnTo>
                    <a:pt x="1379" y="135"/>
                  </a:lnTo>
                  <a:lnTo>
                    <a:pt x="1379" y="180"/>
                  </a:lnTo>
                  <a:lnTo>
                    <a:pt x="1415" y="180"/>
                  </a:lnTo>
                  <a:lnTo>
                    <a:pt x="1415" y="132"/>
                  </a:lnTo>
                  <a:lnTo>
                    <a:pt x="1451" y="132"/>
                  </a:lnTo>
                  <a:lnTo>
                    <a:pt x="1451" y="135"/>
                  </a:lnTo>
                  <a:lnTo>
                    <a:pt x="1488" y="135"/>
                  </a:lnTo>
                  <a:lnTo>
                    <a:pt x="1488" y="185"/>
                  </a:lnTo>
                  <a:lnTo>
                    <a:pt x="1524" y="185"/>
                  </a:lnTo>
                  <a:lnTo>
                    <a:pt x="1524" y="156"/>
                  </a:lnTo>
                  <a:lnTo>
                    <a:pt x="1560" y="156"/>
                  </a:lnTo>
                  <a:lnTo>
                    <a:pt x="1560" y="161"/>
                  </a:lnTo>
                  <a:lnTo>
                    <a:pt x="1596" y="161"/>
                  </a:lnTo>
                  <a:lnTo>
                    <a:pt x="1596" y="180"/>
                  </a:lnTo>
                  <a:lnTo>
                    <a:pt x="1633" y="180"/>
                  </a:lnTo>
                  <a:lnTo>
                    <a:pt x="1633" y="183"/>
                  </a:lnTo>
                  <a:lnTo>
                    <a:pt x="1669" y="183"/>
                  </a:lnTo>
                  <a:lnTo>
                    <a:pt x="1669" y="238"/>
                  </a:lnTo>
                  <a:lnTo>
                    <a:pt x="1705" y="238"/>
                  </a:lnTo>
                  <a:lnTo>
                    <a:pt x="1705" y="220"/>
                  </a:lnTo>
                  <a:lnTo>
                    <a:pt x="1742" y="220"/>
                  </a:lnTo>
                  <a:lnTo>
                    <a:pt x="1742" y="217"/>
                  </a:lnTo>
                  <a:lnTo>
                    <a:pt x="1778" y="217"/>
                  </a:lnTo>
                  <a:lnTo>
                    <a:pt x="1778" y="273"/>
                  </a:lnTo>
                  <a:lnTo>
                    <a:pt x="1814" y="273"/>
                  </a:lnTo>
                  <a:lnTo>
                    <a:pt x="1814" y="260"/>
                  </a:lnTo>
                  <a:lnTo>
                    <a:pt x="1850" y="260"/>
                  </a:lnTo>
                  <a:lnTo>
                    <a:pt x="1850" y="358"/>
                  </a:lnTo>
                  <a:lnTo>
                    <a:pt x="1887" y="358"/>
                  </a:lnTo>
                  <a:lnTo>
                    <a:pt x="1887" y="390"/>
                  </a:lnTo>
                  <a:lnTo>
                    <a:pt x="1923" y="390"/>
                  </a:lnTo>
                  <a:lnTo>
                    <a:pt x="1923" y="438"/>
                  </a:lnTo>
                  <a:lnTo>
                    <a:pt x="1959" y="438"/>
                  </a:lnTo>
                  <a:lnTo>
                    <a:pt x="1959" y="422"/>
                  </a:lnTo>
                  <a:lnTo>
                    <a:pt x="1996" y="422"/>
                  </a:lnTo>
                  <a:lnTo>
                    <a:pt x="1996" y="456"/>
                  </a:lnTo>
                  <a:lnTo>
                    <a:pt x="2032" y="456"/>
                  </a:lnTo>
                  <a:lnTo>
                    <a:pt x="2032" y="653"/>
                  </a:lnTo>
                  <a:lnTo>
                    <a:pt x="2068" y="653"/>
                  </a:lnTo>
                  <a:lnTo>
                    <a:pt x="2068" y="669"/>
                  </a:lnTo>
                  <a:lnTo>
                    <a:pt x="2104" y="669"/>
                  </a:lnTo>
                  <a:lnTo>
                    <a:pt x="2104" y="886"/>
                  </a:lnTo>
                  <a:lnTo>
                    <a:pt x="2141" y="886"/>
                  </a:lnTo>
                  <a:lnTo>
                    <a:pt x="2141" y="905"/>
                  </a:lnTo>
                  <a:lnTo>
                    <a:pt x="2177" y="905"/>
                  </a:lnTo>
                  <a:lnTo>
                    <a:pt x="2177" y="1112"/>
                  </a:lnTo>
                  <a:lnTo>
                    <a:pt x="2213" y="1112"/>
                  </a:lnTo>
                  <a:lnTo>
                    <a:pt x="2213" y="1311"/>
                  </a:lnTo>
                  <a:lnTo>
                    <a:pt x="2250" y="1311"/>
                  </a:lnTo>
                  <a:lnTo>
                    <a:pt x="2250" y="1367"/>
                  </a:lnTo>
                  <a:lnTo>
                    <a:pt x="2286" y="1367"/>
                  </a:lnTo>
                  <a:lnTo>
                    <a:pt x="2286" y="1430"/>
                  </a:lnTo>
                  <a:lnTo>
                    <a:pt x="2322" y="1430"/>
                  </a:lnTo>
                  <a:lnTo>
                    <a:pt x="2322" y="1391"/>
                  </a:lnTo>
                  <a:lnTo>
                    <a:pt x="2358" y="1391"/>
                  </a:lnTo>
                  <a:lnTo>
                    <a:pt x="2358" y="1385"/>
                  </a:lnTo>
                  <a:lnTo>
                    <a:pt x="2395" y="1385"/>
                  </a:lnTo>
                  <a:lnTo>
                    <a:pt x="2395" y="1377"/>
                  </a:lnTo>
                  <a:lnTo>
                    <a:pt x="2431" y="1377"/>
                  </a:lnTo>
                  <a:lnTo>
                    <a:pt x="2431" y="1340"/>
                  </a:lnTo>
                  <a:lnTo>
                    <a:pt x="2467" y="1340"/>
                  </a:lnTo>
                  <a:lnTo>
                    <a:pt x="2467" y="1276"/>
                  </a:lnTo>
                  <a:lnTo>
                    <a:pt x="2504" y="1276"/>
                  </a:lnTo>
                  <a:lnTo>
                    <a:pt x="2504" y="1316"/>
                  </a:lnTo>
                  <a:lnTo>
                    <a:pt x="2540" y="1316"/>
                  </a:lnTo>
                  <a:lnTo>
                    <a:pt x="2540" y="1412"/>
                  </a:lnTo>
                  <a:lnTo>
                    <a:pt x="2576" y="1412"/>
                  </a:lnTo>
                  <a:lnTo>
                    <a:pt x="2576" y="1489"/>
                  </a:lnTo>
                  <a:lnTo>
                    <a:pt x="2613" y="1489"/>
                  </a:lnTo>
                  <a:lnTo>
                    <a:pt x="2613" y="1579"/>
                  </a:lnTo>
                  <a:lnTo>
                    <a:pt x="2649" y="1579"/>
                  </a:lnTo>
                  <a:lnTo>
                    <a:pt x="2649" y="1648"/>
                  </a:lnTo>
                  <a:lnTo>
                    <a:pt x="2685" y="1648"/>
                  </a:lnTo>
                  <a:lnTo>
                    <a:pt x="2685" y="1643"/>
                  </a:lnTo>
                  <a:lnTo>
                    <a:pt x="2721" y="1643"/>
                  </a:lnTo>
                  <a:lnTo>
                    <a:pt x="2721" y="1693"/>
                  </a:lnTo>
                  <a:lnTo>
                    <a:pt x="2758" y="1693"/>
                  </a:lnTo>
                  <a:lnTo>
                    <a:pt x="2758" y="1691"/>
                  </a:lnTo>
                  <a:lnTo>
                    <a:pt x="2794" y="1691"/>
                  </a:lnTo>
                  <a:lnTo>
                    <a:pt x="2794" y="1869"/>
                  </a:lnTo>
                  <a:lnTo>
                    <a:pt x="2830" y="1869"/>
                  </a:lnTo>
                  <a:lnTo>
                    <a:pt x="2830" y="1884"/>
                  </a:lnTo>
                  <a:lnTo>
                    <a:pt x="2867" y="1884"/>
                  </a:lnTo>
                  <a:lnTo>
                    <a:pt x="2867" y="1837"/>
                  </a:lnTo>
                  <a:lnTo>
                    <a:pt x="2903" y="1837"/>
                  </a:lnTo>
                  <a:lnTo>
                    <a:pt x="2903" y="2030"/>
                  </a:lnTo>
                  <a:lnTo>
                    <a:pt x="2939" y="2030"/>
                  </a:lnTo>
                  <a:lnTo>
                    <a:pt x="2939" y="2203"/>
                  </a:lnTo>
                  <a:lnTo>
                    <a:pt x="2975" y="2203"/>
                  </a:lnTo>
                  <a:lnTo>
                    <a:pt x="2975" y="2267"/>
                  </a:lnTo>
                  <a:lnTo>
                    <a:pt x="3012" y="2267"/>
                  </a:lnTo>
                  <a:lnTo>
                    <a:pt x="3012" y="2439"/>
                  </a:lnTo>
                  <a:lnTo>
                    <a:pt x="3048" y="2439"/>
                  </a:lnTo>
                  <a:lnTo>
                    <a:pt x="3048" y="2484"/>
                  </a:lnTo>
                  <a:lnTo>
                    <a:pt x="3084" y="2484"/>
                  </a:lnTo>
                  <a:lnTo>
                    <a:pt x="3084" y="2638"/>
                  </a:lnTo>
                  <a:lnTo>
                    <a:pt x="3121" y="2638"/>
                  </a:lnTo>
                  <a:lnTo>
                    <a:pt x="3121" y="2880"/>
                  </a:lnTo>
                  <a:lnTo>
                    <a:pt x="3157" y="2880"/>
                  </a:lnTo>
                  <a:lnTo>
                    <a:pt x="3157" y="3169"/>
                  </a:lnTo>
                  <a:lnTo>
                    <a:pt x="3193" y="3169"/>
                  </a:lnTo>
                  <a:lnTo>
                    <a:pt x="3193" y="3783"/>
                  </a:lnTo>
                  <a:lnTo>
                    <a:pt x="3229" y="3783"/>
                  </a:lnTo>
                  <a:lnTo>
                    <a:pt x="3229" y="5705"/>
                  </a:lnTo>
                  <a:lnTo>
                    <a:pt x="3266" y="5705"/>
                  </a:lnTo>
                  <a:lnTo>
                    <a:pt x="3266" y="9525"/>
                  </a:lnTo>
                  <a:lnTo>
                    <a:pt x="3302" y="9525"/>
                  </a:lnTo>
                  <a:lnTo>
                    <a:pt x="3302" y="15000"/>
                  </a:lnTo>
                  <a:lnTo>
                    <a:pt x="3338" y="15000"/>
                  </a:lnTo>
                  <a:lnTo>
                    <a:pt x="3375" y="15000"/>
                  </a:lnTo>
                  <a:lnTo>
                    <a:pt x="3411" y="15000"/>
                  </a:lnTo>
                  <a:lnTo>
                    <a:pt x="3447" y="15000"/>
                  </a:lnTo>
                  <a:lnTo>
                    <a:pt x="3483" y="15000"/>
                  </a:lnTo>
                  <a:lnTo>
                    <a:pt x="3520" y="15000"/>
                  </a:lnTo>
                  <a:lnTo>
                    <a:pt x="3556" y="15000"/>
                  </a:lnTo>
                  <a:lnTo>
                    <a:pt x="3592" y="15000"/>
                  </a:lnTo>
                  <a:lnTo>
                    <a:pt x="3629" y="15000"/>
                  </a:lnTo>
                  <a:lnTo>
                    <a:pt x="3665" y="15000"/>
                  </a:lnTo>
                  <a:lnTo>
                    <a:pt x="3701" y="15000"/>
                  </a:lnTo>
                  <a:lnTo>
                    <a:pt x="3738" y="15000"/>
                  </a:lnTo>
                  <a:lnTo>
                    <a:pt x="3774" y="15000"/>
                  </a:lnTo>
                  <a:lnTo>
                    <a:pt x="3774" y="9350"/>
                  </a:lnTo>
                  <a:lnTo>
                    <a:pt x="3810" y="9350"/>
                  </a:lnTo>
                  <a:lnTo>
                    <a:pt x="3810" y="5445"/>
                  </a:lnTo>
                  <a:lnTo>
                    <a:pt x="3846" y="5445"/>
                  </a:lnTo>
                  <a:lnTo>
                    <a:pt x="3846" y="3639"/>
                  </a:lnTo>
                  <a:lnTo>
                    <a:pt x="3883" y="3639"/>
                  </a:lnTo>
                  <a:lnTo>
                    <a:pt x="3883" y="2524"/>
                  </a:lnTo>
                  <a:lnTo>
                    <a:pt x="3919" y="2524"/>
                  </a:lnTo>
                  <a:lnTo>
                    <a:pt x="3919" y="1943"/>
                  </a:lnTo>
                  <a:lnTo>
                    <a:pt x="3955" y="1943"/>
                  </a:lnTo>
                  <a:lnTo>
                    <a:pt x="3955" y="1595"/>
                  </a:lnTo>
                  <a:lnTo>
                    <a:pt x="3992" y="1595"/>
                  </a:lnTo>
                  <a:lnTo>
                    <a:pt x="3992" y="1614"/>
                  </a:lnTo>
                  <a:lnTo>
                    <a:pt x="4028" y="1614"/>
                  </a:lnTo>
                  <a:lnTo>
                    <a:pt x="4028" y="1513"/>
                  </a:lnTo>
                  <a:lnTo>
                    <a:pt x="4064" y="1513"/>
                  </a:lnTo>
                  <a:lnTo>
                    <a:pt x="4064" y="1476"/>
                  </a:lnTo>
                  <a:lnTo>
                    <a:pt x="4100" y="1476"/>
                  </a:lnTo>
                  <a:lnTo>
                    <a:pt x="4100" y="1484"/>
                  </a:lnTo>
                  <a:lnTo>
                    <a:pt x="4137" y="1484"/>
                  </a:lnTo>
                  <a:lnTo>
                    <a:pt x="4137" y="1446"/>
                  </a:lnTo>
                  <a:lnTo>
                    <a:pt x="4173" y="1446"/>
                  </a:lnTo>
                  <a:lnTo>
                    <a:pt x="4173" y="1300"/>
                  </a:lnTo>
                  <a:lnTo>
                    <a:pt x="4209" y="1300"/>
                  </a:lnTo>
                  <a:lnTo>
                    <a:pt x="4209" y="1356"/>
                  </a:lnTo>
                  <a:lnTo>
                    <a:pt x="4246" y="1356"/>
                  </a:lnTo>
                  <a:lnTo>
                    <a:pt x="4246" y="1383"/>
                  </a:lnTo>
                  <a:lnTo>
                    <a:pt x="4282" y="1383"/>
                  </a:lnTo>
                  <a:lnTo>
                    <a:pt x="4282" y="1452"/>
                  </a:lnTo>
                  <a:lnTo>
                    <a:pt x="4318" y="1452"/>
                  </a:lnTo>
                  <a:lnTo>
                    <a:pt x="4318" y="1720"/>
                  </a:lnTo>
                  <a:lnTo>
                    <a:pt x="4354" y="1720"/>
                  </a:lnTo>
                  <a:lnTo>
                    <a:pt x="4354" y="1898"/>
                  </a:lnTo>
                  <a:lnTo>
                    <a:pt x="4391" y="1898"/>
                  </a:lnTo>
                  <a:lnTo>
                    <a:pt x="4391" y="2293"/>
                  </a:lnTo>
                  <a:lnTo>
                    <a:pt x="4427" y="2293"/>
                  </a:lnTo>
                  <a:lnTo>
                    <a:pt x="4427" y="2803"/>
                  </a:lnTo>
                  <a:lnTo>
                    <a:pt x="4463" y="2803"/>
                  </a:lnTo>
                  <a:lnTo>
                    <a:pt x="4463" y="3161"/>
                  </a:lnTo>
                  <a:lnTo>
                    <a:pt x="4500" y="3161"/>
                  </a:lnTo>
                  <a:lnTo>
                    <a:pt x="4500" y="3477"/>
                  </a:lnTo>
                  <a:lnTo>
                    <a:pt x="4536" y="3477"/>
                  </a:lnTo>
                  <a:lnTo>
                    <a:pt x="4536" y="3687"/>
                  </a:lnTo>
                  <a:lnTo>
                    <a:pt x="4572" y="3687"/>
                  </a:lnTo>
                  <a:lnTo>
                    <a:pt x="4572" y="3530"/>
                  </a:lnTo>
                  <a:lnTo>
                    <a:pt x="4608" y="3530"/>
                  </a:lnTo>
                  <a:lnTo>
                    <a:pt x="4608" y="3103"/>
                  </a:lnTo>
                  <a:lnTo>
                    <a:pt x="4645" y="3103"/>
                  </a:lnTo>
                  <a:lnTo>
                    <a:pt x="4645" y="2962"/>
                  </a:lnTo>
                  <a:lnTo>
                    <a:pt x="4681" y="2962"/>
                  </a:lnTo>
                  <a:lnTo>
                    <a:pt x="4681" y="2476"/>
                  </a:lnTo>
                  <a:lnTo>
                    <a:pt x="4717" y="2476"/>
                  </a:lnTo>
                  <a:lnTo>
                    <a:pt x="4717" y="2145"/>
                  </a:lnTo>
                  <a:lnTo>
                    <a:pt x="4754" y="2145"/>
                  </a:lnTo>
                  <a:lnTo>
                    <a:pt x="4754" y="1776"/>
                  </a:lnTo>
                  <a:lnTo>
                    <a:pt x="4790" y="1776"/>
                  </a:lnTo>
                  <a:lnTo>
                    <a:pt x="4790" y="1608"/>
                  </a:lnTo>
                  <a:lnTo>
                    <a:pt x="4826" y="1608"/>
                  </a:lnTo>
                  <a:lnTo>
                    <a:pt x="4826" y="1507"/>
                  </a:lnTo>
                  <a:lnTo>
                    <a:pt x="4863" y="1507"/>
                  </a:lnTo>
                  <a:lnTo>
                    <a:pt x="4863" y="1688"/>
                  </a:lnTo>
                  <a:lnTo>
                    <a:pt x="4899" y="1688"/>
                  </a:lnTo>
                  <a:lnTo>
                    <a:pt x="4899" y="1630"/>
                  </a:lnTo>
                  <a:lnTo>
                    <a:pt x="4935" y="1630"/>
                  </a:lnTo>
                  <a:lnTo>
                    <a:pt x="4935" y="1656"/>
                  </a:lnTo>
                  <a:lnTo>
                    <a:pt x="4971" y="1656"/>
                  </a:lnTo>
                  <a:lnTo>
                    <a:pt x="4971" y="1725"/>
                  </a:lnTo>
                  <a:lnTo>
                    <a:pt x="5008" y="1725"/>
                  </a:lnTo>
                  <a:lnTo>
                    <a:pt x="5008" y="1871"/>
                  </a:lnTo>
                  <a:lnTo>
                    <a:pt x="5044" y="1871"/>
                  </a:lnTo>
                  <a:lnTo>
                    <a:pt x="5044" y="1953"/>
                  </a:lnTo>
                  <a:lnTo>
                    <a:pt x="5080" y="1953"/>
                  </a:lnTo>
                  <a:lnTo>
                    <a:pt x="5080" y="2100"/>
                  </a:lnTo>
                  <a:lnTo>
                    <a:pt x="5117" y="2100"/>
                  </a:lnTo>
                  <a:lnTo>
                    <a:pt x="5117" y="2131"/>
                  </a:lnTo>
                  <a:lnTo>
                    <a:pt x="5153" y="2131"/>
                  </a:lnTo>
                  <a:lnTo>
                    <a:pt x="5153" y="1951"/>
                  </a:lnTo>
                  <a:lnTo>
                    <a:pt x="5189" y="1951"/>
                  </a:lnTo>
                  <a:lnTo>
                    <a:pt x="5189" y="1919"/>
                  </a:lnTo>
                  <a:lnTo>
                    <a:pt x="5225" y="1919"/>
                  </a:lnTo>
                  <a:lnTo>
                    <a:pt x="5225" y="1741"/>
                  </a:lnTo>
                  <a:lnTo>
                    <a:pt x="5262" y="1741"/>
                  </a:lnTo>
                  <a:lnTo>
                    <a:pt x="5262" y="1545"/>
                  </a:lnTo>
                  <a:lnTo>
                    <a:pt x="5298" y="1545"/>
                  </a:lnTo>
                  <a:lnTo>
                    <a:pt x="5298" y="1518"/>
                  </a:lnTo>
                  <a:lnTo>
                    <a:pt x="5334" y="1518"/>
                  </a:lnTo>
                  <a:lnTo>
                    <a:pt x="5334" y="1316"/>
                  </a:lnTo>
                  <a:lnTo>
                    <a:pt x="5371" y="1316"/>
                  </a:lnTo>
                  <a:lnTo>
                    <a:pt x="5371" y="1271"/>
                  </a:lnTo>
                  <a:lnTo>
                    <a:pt x="5407" y="1271"/>
                  </a:lnTo>
                  <a:lnTo>
                    <a:pt x="5407" y="1261"/>
                  </a:lnTo>
                  <a:lnTo>
                    <a:pt x="5443" y="1261"/>
                  </a:lnTo>
                  <a:lnTo>
                    <a:pt x="5443" y="1335"/>
                  </a:lnTo>
                  <a:lnTo>
                    <a:pt x="5479" y="1335"/>
                  </a:lnTo>
                  <a:lnTo>
                    <a:pt x="5479" y="1269"/>
                  </a:lnTo>
                  <a:lnTo>
                    <a:pt x="5516" y="1269"/>
                  </a:lnTo>
                  <a:lnTo>
                    <a:pt x="5516" y="1266"/>
                  </a:lnTo>
                  <a:lnTo>
                    <a:pt x="5552" y="1266"/>
                  </a:lnTo>
                  <a:lnTo>
                    <a:pt x="5552" y="1245"/>
                  </a:lnTo>
                  <a:lnTo>
                    <a:pt x="5588" y="1245"/>
                  </a:lnTo>
                  <a:lnTo>
                    <a:pt x="5588" y="1136"/>
                  </a:lnTo>
                  <a:lnTo>
                    <a:pt x="5625" y="1136"/>
                  </a:lnTo>
                  <a:lnTo>
                    <a:pt x="5625" y="1266"/>
                  </a:lnTo>
                  <a:lnTo>
                    <a:pt x="5661" y="1266"/>
                  </a:lnTo>
                  <a:lnTo>
                    <a:pt x="5661" y="1207"/>
                  </a:lnTo>
                  <a:lnTo>
                    <a:pt x="5697" y="1207"/>
                  </a:lnTo>
                  <a:lnTo>
                    <a:pt x="5697" y="1200"/>
                  </a:lnTo>
                  <a:lnTo>
                    <a:pt x="5733" y="1200"/>
                  </a:lnTo>
                  <a:lnTo>
                    <a:pt x="5733" y="1101"/>
                  </a:lnTo>
                  <a:lnTo>
                    <a:pt x="5770" y="1101"/>
                  </a:lnTo>
                  <a:lnTo>
                    <a:pt x="5770" y="1130"/>
                  </a:lnTo>
                  <a:lnTo>
                    <a:pt x="5806" y="1130"/>
                  </a:lnTo>
                  <a:lnTo>
                    <a:pt x="5806" y="1059"/>
                  </a:lnTo>
                  <a:lnTo>
                    <a:pt x="5842" y="1059"/>
                  </a:lnTo>
                  <a:lnTo>
                    <a:pt x="5842" y="1173"/>
                  </a:lnTo>
                  <a:lnTo>
                    <a:pt x="5879" y="1173"/>
                  </a:lnTo>
                  <a:lnTo>
                    <a:pt x="5879" y="1160"/>
                  </a:lnTo>
                  <a:lnTo>
                    <a:pt x="5915" y="1160"/>
                  </a:lnTo>
                  <a:lnTo>
                    <a:pt x="5915" y="1189"/>
                  </a:lnTo>
                  <a:lnTo>
                    <a:pt x="5951" y="1189"/>
                  </a:lnTo>
                  <a:lnTo>
                    <a:pt x="5951" y="1165"/>
                  </a:lnTo>
                  <a:lnTo>
                    <a:pt x="5988" y="1165"/>
                  </a:lnTo>
                  <a:lnTo>
                    <a:pt x="5988" y="1085"/>
                  </a:lnTo>
                  <a:lnTo>
                    <a:pt x="6024" y="1085"/>
                  </a:lnTo>
                  <a:lnTo>
                    <a:pt x="6024" y="1242"/>
                  </a:lnTo>
                  <a:lnTo>
                    <a:pt x="6060" y="1242"/>
                  </a:lnTo>
                  <a:lnTo>
                    <a:pt x="6060" y="1178"/>
                  </a:lnTo>
                  <a:lnTo>
                    <a:pt x="6096" y="1178"/>
                  </a:lnTo>
                  <a:lnTo>
                    <a:pt x="6096" y="1144"/>
                  </a:lnTo>
                  <a:lnTo>
                    <a:pt x="6133" y="1144"/>
                  </a:lnTo>
                  <a:lnTo>
                    <a:pt x="6133" y="1266"/>
                  </a:lnTo>
                  <a:lnTo>
                    <a:pt x="6169" y="1266"/>
                  </a:lnTo>
                  <a:lnTo>
                    <a:pt x="6169" y="1316"/>
                  </a:lnTo>
                  <a:lnTo>
                    <a:pt x="6205" y="1316"/>
                  </a:lnTo>
                  <a:lnTo>
                    <a:pt x="6205" y="1327"/>
                  </a:lnTo>
                  <a:lnTo>
                    <a:pt x="6242" y="1327"/>
                  </a:lnTo>
                  <a:lnTo>
                    <a:pt x="6242" y="1486"/>
                  </a:lnTo>
                  <a:lnTo>
                    <a:pt x="6278" y="1486"/>
                  </a:lnTo>
                  <a:lnTo>
                    <a:pt x="6278" y="1569"/>
                  </a:lnTo>
                  <a:lnTo>
                    <a:pt x="6314" y="1569"/>
                  </a:lnTo>
                  <a:lnTo>
                    <a:pt x="6314" y="1701"/>
                  </a:lnTo>
                  <a:lnTo>
                    <a:pt x="6350" y="1701"/>
                  </a:lnTo>
                  <a:lnTo>
                    <a:pt x="6350" y="1730"/>
                  </a:lnTo>
                  <a:lnTo>
                    <a:pt x="6387" y="1730"/>
                  </a:lnTo>
                  <a:lnTo>
                    <a:pt x="6387" y="1723"/>
                  </a:lnTo>
                  <a:lnTo>
                    <a:pt x="6423" y="1723"/>
                  </a:lnTo>
                  <a:lnTo>
                    <a:pt x="6423" y="1770"/>
                  </a:lnTo>
                  <a:lnTo>
                    <a:pt x="6459" y="1770"/>
                  </a:lnTo>
                  <a:lnTo>
                    <a:pt x="6459" y="1632"/>
                  </a:lnTo>
                  <a:lnTo>
                    <a:pt x="6496" y="1632"/>
                  </a:lnTo>
                  <a:lnTo>
                    <a:pt x="6496" y="1497"/>
                  </a:lnTo>
                  <a:lnTo>
                    <a:pt x="6532" y="1497"/>
                  </a:lnTo>
                  <a:lnTo>
                    <a:pt x="6532" y="1484"/>
                  </a:lnTo>
                  <a:lnTo>
                    <a:pt x="6568" y="1484"/>
                  </a:lnTo>
                  <a:lnTo>
                    <a:pt x="6568" y="1269"/>
                  </a:lnTo>
                  <a:lnTo>
                    <a:pt x="6604" y="1269"/>
                  </a:lnTo>
                  <a:lnTo>
                    <a:pt x="6604" y="1303"/>
                  </a:lnTo>
                  <a:lnTo>
                    <a:pt x="6641" y="1303"/>
                  </a:lnTo>
                  <a:lnTo>
                    <a:pt x="6641" y="1279"/>
                  </a:lnTo>
                  <a:lnTo>
                    <a:pt x="6677" y="1279"/>
                  </a:lnTo>
                  <a:lnTo>
                    <a:pt x="6677" y="1412"/>
                  </a:lnTo>
                  <a:lnTo>
                    <a:pt x="6713" y="1412"/>
                  </a:lnTo>
                  <a:lnTo>
                    <a:pt x="6713" y="1287"/>
                  </a:lnTo>
                  <a:lnTo>
                    <a:pt x="6750" y="1287"/>
                  </a:lnTo>
                  <a:lnTo>
                    <a:pt x="6750" y="1377"/>
                  </a:lnTo>
                  <a:lnTo>
                    <a:pt x="6786" y="1377"/>
                  </a:lnTo>
                  <a:lnTo>
                    <a:pt x="6786" y="1476"/>
                  </a:lnTo>
                  <a:lnTo>
                    <a:pt x="6822" y="1476"/>
                  </a:lnTo>
                  <a:lnTo>
                    <a:pt x="6822" y="1468"/>
                  </a:lnTo>
                  <a:lnTo>
                    <a:pt x="6858" y="1468"/>
                  </a:lnTo>
                  <a:lnTo>
                    <a:pt x="6858" y="1691"/>
                  </a:lnTo>
                  <a:lnTo>
                    <a:pt x="6895" y="1691"/>
                  </a:lnTo>
                  <a:lnTo>
                    <a:pt x="6895" y="1839"/>
                  </a:lnTo>
                  <a:lnTo>
                    <a:pt x="6931" y="1839"/>
                  </a:lnTo>
                  <a:lnTo>
                    <a:pt x="6931" y="1919"/>
                  </a:lnTo>
                  <a:lnTo>
                    <a:pt x="6967" y="1919"/>
                  </a:lnTo>
                  <a:lnTo>
                    <a:pt x="6967" y="2418"/>
                  </a:lnTo>
                  <a:lnTo>
                    <a:pt x="7004" y="2418"/>
                  </a:lnTo>
                  <a:lnTo>
                    <a:pt x="7004" y="2532"/>
                  </a:lnTo>
                  <a:lnTo>
                    <a:pt x="7040" y="2532"/>
                  </a:lnTo>
                  <a:lnTo>
                    <a:pt x="7040" y="2572"/>
                  </a:lnTo>
                  <a:lnTo>
                    <a:pt x="7076" y="2572"/>
                  </a:lnTo>
                  <a:lnTo>
                    <a:pt x="7076" y="2484"/>
                  </a:lnTo>
                  <a:lnTo>
                    <a:pt x="7113" y="2484"/>
                  </a:lnTo>
                  <a:lnTo>
                    <a:pt x="7113" y="2455"/>
                  </a:lnTo>
                  <a:lnTo>
                    <a:pt x="7149" y="2455"/>
                  </a:lnTo>
                  <a:lnTo>
                    <a:pt x="7149" y="2198"/>
                  </a:lnTo>
                  <a:lnTo>
                    <a:pt x="7185" y="2198"/>
                  </a:lnTo>
                  <a:lnTo>
                    <a:pt x="7185" y="1831"/>
                  </a:lnTo>
                  <a:lnTo>
                    <a:pt x="7221" y="1831"/>
                  </a:lnTo>
                  <a:lnTo>
                    <a:pt x="7221" y="1624"/>
                  </a:lnTo>
                  <a:lnTo>
                    <a:pt x="7258" y="1624"/>
                  </a:lnTo>
                  <a:lnTo>
                    <a:pt x="7258" y="1353"/>
                  </a:lnTo>
                  <a:lnTo>
                    <a:pt x="7294" y="1353"/>
                  </a:lnTo>
                  <a:lnTo>
                    <a:pt x="7294" y="1298"/>
                  </a:lnTo>
                  <a:lnTo>
                    <a:pt x="7330" y="1298"/>
                  </a:lnTo>
                  <a:lnTo>
                    <a:pt x="7330" y="1186"/>
                  </a:lnTo>
                  <a:lnTo>
                    <a:pt x="7367" y="1186"/>
                  </a:lnTo>
                  <a:lnTo>
                    <a:pt x="7367" y="1040"/>
                  </a:lnTo>
                  <a:lnTo>
                    <a:pt x="7403" y="1040"/>
                  </a:lnTo>
                  <a:lnTo>
                    <a:pt x="7403" y="942"/>
                  </a:lnTo>
                  <a:lnTo>
                    <a:pt x="7439" y="942"/>
                  </a:lnTo>
                  <a:lnTo>
                    <a:pt x="7439" y="958"/>
                  </a:lnTo>
                  <a:lnTo>
                    <a:pt x="7475" y="958"/>
                  </a:lnTo>
                  <a:lnTo>
                    <a:pt x="7475" y="1085"/>
                  </a:lnTo>
                  <a:lnTo>
                    <a:pt x="7512" y="1085"/>
                  </a:lnTo>
                  <a:lnTo>
                    <a:pt x="7512" y="1141"/>
                  </a:lnTo>
                  <a:lnTo>
                    <a:pt x="7548" y="1141"/>
                  </a:lnTo>
                  <a:lnTo>
                    <a:pt x="7548" y="995"/>
                  </a:lnTo>
                  <a:lnTo>
                    <a:pt x="7584" y="995"/>
                  </a:lnTo>
                  <a:lnTo>
                    <a:pt x="7584" y="1080"/>
                  </a:lnTo>
                  <a:lnTo>
                    <a:pt x="7621" y="1080"/>
                  </a:lnTo>
                  <a:lnTo>
                    <a:pt x="7621" y="1051"/>
                  </a:lnTo>
                  <a:lnTo>
                    <a:pt x="7657" y="1051"/>
                  </a:lnTo>
                  <a:lnTo>
                    <a:pt x="7657" y="1221"/>
                  </a:lnTo>
                  <a:lnTo>
                    <a:pt x="7693" y="1221"/>
                  </a:lnTo>
                  <a:lnTo>
                    <a:pt x="7693" y="982"/>
                  </a:lnTo>
                  <a:lnTo>
                    <a:pt x="7729" y="982"/>
                  </a:lnTo>
                  <a:lnTo>
                    <a:pt x="7729" y="1085"/>
                  </a:lnTo>
                  <a:lnTo>
                    <a:pt x="7766" y="1085"/>
                  </a:lnTo>
                  <a:lnTo>
                    <a:pt x="7766" y="982"/>
                  </a:lnTo>
                  <a:lnTo>
                    <a:pt x="7802" y="982"/>
                  </a:lnTo>
                  <a:lnTo>
                    <a:pt x="7802" y="990"/>
                  </a:lnTo>
                  <a:lnTo>
                    <a:pt x="7838" y="990"/>
                  </a:lnTo>
                  <a:lnTo>
                    <a:pt x="7838" y="955"/>
                  </a:lnTo>
                  <a:lnTo>
                    <a:pt x="7875" y="955"/>
                  </a:lnTo>
                  <a:lnTo>
                    <a:pt x="7875" y="923"/>
                  </a:lnTo>
                  <a:lnTo>
                    <a:pt x="7911" y="923"/>
                  </a:lnTo>
                  <a:lnTo>
                    <a:pt x="7911" y="937"/>
                  </a:lnTo>
                  <a:lnTo>
                    <a:pt x="7947" y="937"/>
                  </a:lnTo>
                  <a:lnTo>
                    <a:pt x="7947" y="905"/>
                  </a:lnTo>
                  <a:lnTo>
                    <a:pt x="7983" y="905"/>
                  </a:lnTo>
                  <a:lnTo>
                    <a:pt x="7983" y="953"/>
                  </a:lnTo>
                  <a:lnTo>
                    <a:pt x="8020" y="953"/>
                  </a:lnTo>
                  <a:lnTo>
                    <a:pt x="8020" y="899"/>
                  </a:lnTo>
                  <a:lnTo>
                    <a:pt x="8056" y="899"/>
                  </a:lnTo>
                  <a:lnTo>
                    <a:pt x="8056" y="889"/>
                  </a:lnTo>
                  <a:lnTo>
                    <a:pt x="8092" y="889"/>
                  </a:lnTo>
                  <a:lnTo>
                    <a:pt x="8092" y="873"/>
                  </a:lnTo>
                  <a:lnTo>
                    <a:pt x="8129" y="873"/>
                  </a:lnTo>
                  <a:lnTo>
                    <a:pt x="8129" y="791"/>
                  </a:lnTo>
                  <a:lnTo>
                    <a:pt x="8165" y="791"/>
                  </a:lnTo>
                  <a:lnTo>
                    <a:pt x="8165" y="857"/>
                  </a:lnTo>
                  <a:lnTo>
                    <a:pt x="8201" y="857"/>
                  </a:lnTo>
                  <a:lnTo>
                    <a:pt x="8201" y="830"/>
                  </a:lnTo>
                  <a:lnTo>
                    <a:pt x="8238" y="830"/>
                  </a:lnTo>
                  <a:lnTo>
                    <a:pt x="8238" y="873"/>
                  </a:lnTo>
                  <a:lnTo>
                    <a:pt x="8274" y="873"/>
                  </a:lnTo>
                  <a:lnTo>
                    <a:pt x="8274" y="939"/>
                  </a:lnTo>
                  <a:lnTo>
                    <a:pt x="8310" y="939"/>
                  </a:lnTo>
                  <a:lnTo>
                    <a:pt x="8310" y="849"/>
                  </a:lnTo>
                  <a:lnTo>
                    <a:pt x="8346" y="849"/>
                  </a:lnTo>
                  <a:lnTo>
                    <a:pt x="8346" y="862"/>
                  </a:lnTo>
                  <a:lnTo>
                    <a:pt x="8383" y="862"/>
                  </a:lnTo>
                  <a:lnTo>
                    <a:pt x="8383" y="868"/>
                  </a:lnTo>
                  <a:lnTo>
                    <a:pt x="8419" y="868"/>
                  </a:lnTo>
                  <a:lnTo>
                    <a:pt x="8419" y="804"/>
                  </a:lnTo>
                  <a:lnTo>
                    <a:pt x="8455" y="804"/>
                  </a:lnTo>
                  <a:lnTo>
                    <a:pt x="8455" y="910"/>
                  </a:lnTo>
                  <a:lnTo>
                    <a:pt x="8492" y="910"/>
                  </a:lnTo>
                  <a:lnTo>
                    <a:pt x="8492" y="852"/>
                  </a:lnTo>
                  <a:lnTo>
                    <a:pt x="8528" y="852"/>
                  </a:lnTo>
                  <a:lnTo>
                    <a:pt x="8528" y="886"/>
                  </a:lnTo>
                  <a:lnTo>
                    <a:pt x="8564" y="886"/>
                  </a:lnTo>
                  <a:lnTo>
                    <a:pt x="8600" y="886"/>
                  </a:lnTo>
                  <a:lnTo>
                    <a:pt x="8600" y="746"/>
                  </a:lnTo>
                  <a:lnTo>
                    <a:pt x="8637" y="746"/>
                  </a:lnTo>
                  <a:lnTo>
                    <a:pt x="8637" y="913"/>
                  </a:lnTo>
                  <a:lnTo>
                    <a:pt x="8673" y="913"/>
                  </a:lnTo>
                  <a:lnTo>
                    <a:pt x="8673" y="815"/>
                  </a:lnTo>
                  <a:lnTo>
                    <a:pt x="8709" y="815"/>
                  </a:lnTo>
                  <a:lnTo>
                    <a:pt x="8709" y="833"/>
                  </a:lnTo>
                  <a:lnTo>
                    <a:pt x="8746" y="833"/>
                  </a:lnTo>
                  <a:lnTo>
                    <a:pt x="8746" y="828"/>
                  </a:lnTo>
                  <a:lnTo>
                    <a:pt x="8782" y="828"/>
                  </a:lnTo>
                  <a:lnTo>
                    <a:pt x="8782" y="791"/>
                  </a:lnTo>
                  <a:lnTo>
                    <a:pt x="8818" y="791"/>
                  </a:lnTo>
                  <a:lnTo>
                    <a:pt x="8818" y="865"/>
                  </a:lnTo>
                  <a:lnTo>
                    <a:pt x="8854" y="865"/>
                  </a:lnTo>
                  <a:lnTo>
                    <a:pt x="8854" y="820"/>
                  </a:lnTo>
                  <a:lnTo>
                    <a:pt x="8891" y="820"/>
                  </a:lnTo>
                  <a:lnTo>
                    <a:pt x="8891" y="823"/>
                  </a:lnTo>
                  <a:lnTo>
                    <a:pt x="8927" y="823"/>
                  </a:lnTo>
                  <a:lnTo>
                    <a:pt x="8927" y="759"/>
                  </a:lnTo>
                  <a:lnTo>
                    <a:pt x="8963" y="759"/>
                  </a:lnTo>
                  <a:lnTo>
                    <a:pt x="8963" y="756"/>
                  </a:lnTo>
                  <a:lnTo>
                    <a:pt x="9000" y="756"/>
                  </a:lnTo>
                  <a:lnTo>
                    <a:pt x="9000" y="687"/>
                  </a:lnTo>
                  <a:lnTo>
                    <a:pt x="9036" y="687"/>
                  </a:lnTo>
                  <a:lnTo>
                    <a:pt x="9036" y="807"/>
                  </a:lnTo>
                  <a:lnTo>
                    <a:pt x="9072" y="807"/>
                  </a:lnTo>
                  <a:lnTo>
                    <a:pt x="9072" y="772"/>
                  </a:lnTo>
                  <a:lnTo>
                    <a:pt x="9108" y="772"/>
                  </a:lnTo>
                  <a:lnTo>
                    <a:pt x="9108" y="791"/>
                  </a:lnTo>
                  <a:lnTo>
                    <a:pt x="9145" y="791"/>
                  </a:lnTo>
                  <a:lnTo>
                    <a:pt x="9145" y="793"/>
                  </a:lnTo>
                  <a:lnTo>
                    <a:pt x="9181" y="793"/>
                  </a:lnTo>
                  <a:lnTo>
                    <a:pt x="9181" y="756"/>
                  </a:lnTo>
                  <a:lnTo>
                    <a:pt x="9217" y="756"/>
                  </a:lnTo>
                  <a:lnTo>
                    <a:pt x="9217" y="714"/>
                  </a:lnTo>
                  <a:lnTo>
                    <a:pt x="9254" y="714"/>
                  </a:lnTo>
                  <a:lnTo>
                    <a:pt x="9254" y="788"/>
                  </a:lnTo>
                  <a:lnTo>
                    <a:pt x="9290" y="788"/>
                  </a:lnTo>
                  <a:lnTo>
                    <a:pt x="9290" y="780"/>
                  </a:lnTo>
                  <a:lnTo>
                    <a:pt x="9326" y="780"/>
                  </a:lnTo>
                  <a:lnTo>
                    <a:pt x="9326" y="796"/>
                  </a:lnTo>
                  <a:lnTo>
                    <a:pt x="9363" y="796"/>
                  </a:lnTo>
                  <a:lnTo>
                    <a:pt x="9363" y="637"/>
                  </a:lnTo>
                  <a:lnTo>
                    <a:pt x="9399" y="637"/>
                  </a:lnTo>
                  <a:lnTo>
                    <a:pt x="9399" y="793"/>
                  </a:lnTo>
                  <a:lnTo>
                    <a:pt x="9435" y="793"/>
                  </a:lnTo>
                  <a:lnTo>
                    <a:pt x="9435" y="735"/>
                  </a:lnTo>
                  <a:lnTo>
                    <a:pt x="9471" y="735"/>
                  </a:lnTo>
                  <a:lnTo>
                    <a:pt x="9471" y="671"/>
                  </a:lnTo>
                  <a:lnTo>
                    <a:pt x="9508" y="671"/>
                  </a:lnTo>
                  <a:lnTo>
                    <a:pt x="9508" y="772"/>
                  </a:lnTo>
                  <a:lnTo>
                    <a:pt x="9544" y="772"/>
                  </a:lnTo>
                  <a:lnTo>
                    <a:pt x="9544" y="732"/>
                  </a:lnTo>
                  <a:lnTo>
                    <a:pt x="9580" y="732"/>
                  </a:lnTo>
                  <a:lnTo>
                    <a:pt x="9580" y="823"/>
                  </a:lnTo>
                  <a:lnTo>
                    <a:pt x="9617" y="823"/>
                  </a:lnTo>
                  <a:lnTo>
                    <a:pt x="9617" y="706"/>
                  </a:lnTo>
                  <a:lnTo>
                    <a:pt x="9653" y="706"/>
                  </a:lnTo>
                  <a:lnTo>
                    <a:pt x="9653" y="666"/>
                  </a:lnTo>
                  <a:lnTo>
                    <a:pt x="9689" y="666"/>
                  </a:lnTo>
                  <a:lnTo>
                    <a:pt x="9689" y="658"/>
                  </a:lnTo>
                  <a:lnTo>
                    <a:pt x="9725" y="658"/>
                  </a:lnTo>
                  <a:lnTo>
                    <a:pt x="9725" y="719"/>
                  </a:lnTo>
                  <a:lnTo>
                    <a:pt x="9762" y="719"/>
                  </a:lnTo>
                  <a:lnTo>
                    <a:pt x="9762" y="695"/>
                  </a:lnTo>
                  <a:lnTo>
                    <a:pt x="9798" y="695"/>
                  </a:lnTo>
                  <a:lnTo>
                    <a:pt x="9798" y="698"/>
                  </a:lnTo>
                  <a:lnTo>
                    <a:pt x="9834" y="698"/>
                  </a:lnTo>
                  <a:lnTo>
                    <a:pt x="9834" y="738"/>
                  </a:lnTo>
                  <a:lnTo>
                    <a:pt x="9871" y="738"/>
                  </a:lnTo>
                  <a:lnTo>
                    <a:pt x="9871" y="637"/>
                  </a:lnTo>
                  <a:lnTo>
                    <a:pt x="9907" y="637"/>
                  </a:lnTo>
                  <a:lnTo>
                    <a:pt x="9907" y="706"/>
                  </a:lnTo>
                  <a:lnTo>
                    <a:pt x="9943" y="706"/>
                  </a:lnTo>
                  <a:lnTo>
                    <a:pt x="9943" y="743"/>
                  </a:lnTo>
                  <a:lnTo>
                    <a:pt x="9979" y="743"/>
                  </a:lnTo>
                  <a:lnTo>
                    <a:pt x="9979" y="690"/>
                  </a:lnTo>
                  <a:lnTo>
                    <a:pt x="10016" y="690"/>
                  </a:lnTo>
                  <a:lnTo>
                    <a:pt x="10016" y="602"/>
                  </a:lnTo>
                  <a:lnTo>
                    <a:pt x="10052" y="602"/>
                  </a:lnTo>
                  <a:lnTo>
                    <a:pt x="10052" y="645"/>
                  </a:lnTo>
                  <a:lnTo>
                    <a:pt x="10088" y="645"/>
                  </a:lnTo>
                  <a:lnTo>
                    <a:pt x="10088" y="743"/>
                  </a:lnTo>
                  <a:lnTo>
                    <a:pt x="10125" y="743"/>
                  </a:lnTo>
                  <a:lnTo>
                    <a:pt x="10125" y="679"/>
                  </a:lnTo>
                  <a:lnTo>
                    <a:pt x="10161" y="679"/>
                  </a:lnTo>
                  <a:lnTo>
                    <a:pt x="10161" y="647"/>
                  </a:lnTo>
                  <a:lnTo>
                    <a:pt x="10197" y="647"/>
                  </a:lnTo>
                  <a:lnTo>
                    <a:pt x="10233" y="647"/>
                  </a:lnTo>
                  <a:lnTo>
                    <a:pt x="10233" y="525"/>
                  </a:lnTo>
                  <a:lnTo>
                    <a:pt x="10270" y="525"/>
                  </a:lnTo>
                  <a:lnTo>
                    <a:pt x="10270" y="615"/>
                  </a:lnTo>
                  <a:lnTo>
                    <a:pt x="10306" y="615"/>
                  </a:lnTo>
                  <a:lnTo>
                    <a:pt x="10306" y="653"/>
                  </a:lnTo>
                  <a:lnTo>
                    <a:pt x="10342" y="653"/>
                  </a:lnTo>
                  <a:lnTo>
                    <a:pt x="10342" y="716"/>
                  </a:lnTo>
                  <a:lnTo>
                    <a:pt x="10379" y="716"/>
                  </a:lnTo>
                  <a:lnTo>
                    <a:pt x="10379" y="605"/>
                  </a:lnTo>
                  <a:lnTo>
                    <a:pt x="10415" y="605"/>
                  </a:lnTo>
                  <a:lnTo>
                    <a:pt x="10415" y="708"/>
                  </a:lnTo>
                  <a:lnTo>
                    <a:pt x="10451" y="708"/>
                  </a:lnTo>
                  <a:lnTo>
                    <a:pt x="10451" y="674"/>
                  </a:lnTo>
                  <a:lnTo>
                    <a:pt x="10488" y="674"/>
                  </a:lnTo>
                  <a:lnTo>
                    <a:pt x="10488" y="631"/>
                  </a:lnTo>
                  <a:lnTo>
                    <a:pt x="10524" y="631"/>
                  </a:lnTo>
                  <a:lnTo>
                    <a:pt x="10524" y="613"/>
                  </a:lnTo>
                  <a:lnTo>
                    <a:pt x="10560" y="613"/>
                  </a:lnTo>
                  <a:lnTo>
                    <a:pt x="10596" y="613"/>
                  </a:lnTo>
                  <a:lnTo>
                    <a:pt x="10596" y="586"/>
                  </a:lnTo>
                  <a:lnTo>
                    <a:pt x="10633" y="586"/>
                  </a:lnTo>
                  <a:lnTo>
                    <a:pt x="10633" y="661"/>
                  </a:lnTo>
                  <a:lnTo>
                    <a:pt x="10669" y="661"/>
                  </a:lnTo>
                  <a:lnTo>
                    <a:pt x="10669" y="597"/>
                  </a:lnTo>
                  <a:lnTo>
                    <a:pt x="10705" y="597"/>
                  </a:lnTo>
                  <a:lnTo>
                    <a:pt x="10705" y="560"/>
                  </a:lnTo>
                  <a:lnTo>
                    <a:pt x="10742" y="560"/>
                  </a:lnTo>
                  <a:lnTo>
                    <a:pt x="10742" y="528"/>
                  </a:lnTo>
                  <a:lnTo>
                    <a:pt x="10778" y="528"/>
                  </a:lnTo>
                  <a:lnTo>
                    <a:pt x="10778" y="589"/>
                  </a:lnTo>
                  <a:lnTo>
                    <a:pt x="10814" y="589"/>
                  </a:lnTo>
                  <a:lnTo>
                    <a:pt x="10814" y="549"/>
                  </a:lnTo>
                  <a:lnTo>
                    <a:pt x="10850" y="549"/>
                  </a:lnTo>
                  <a:lnTo>
                    <a:pt x="10850" y="605"/>
                  </a:lnTo>
                  <a:lnTo>
                    <a:pt x="10887" y="605"/>
                  </a:lnTo>
                  <a:lnTo>
                    <a:pt x="10887" y="642"/>
                  </a:lnTo>
                  <a:lnTo>
                    <a:pt x="10923" y="642"/>
                  </a:lnTo>
                  <a:lnTo>
                    <a:pt x="10923" y="589"/>
                  </a:lnTo>
                  <a:lnTo>
                    <a:pt x="10959" y="589"/>
                  </a:lnTo>
                  <a:lnTo>
                    <a:pt x="10959" y="581"/>
                  </a:lnTo>
                  <a:lnTo>
                    <a:pt x="10996" y="581"/>
                  </a:lnTo>
                  <a:lnTo>
                    <a:pt x="10996" y="517"/>
                  </a:lnTo>
                  <a:lnTo>
                    <a:pt x="11032" y="517"/>
                  </a:lnTo>
                  <a:lnTo>
                    <a:pt x="11032" y="618"/>
                  </a:lnTo>
                  <a:lnTo>
                    <a:pt x="11068" y="618"/>
                  </a:lnTo>
                  <a:lnTo>
                    <a:pt x="11068" y="570"/>
                  </a:lnTo>
                  <a:lnTo>
                    <a:pt x="11104" y="570"/>
                  </a:lnTo>
                  <a:lnTo>
                    <a:pt x="11104" y="610"/>
                  </a:lnTo>
                  <a:lnTo>
                    <a:pt x="11141" y="610"/>
                  </a:lnTo>
                  <a:lnTo>
                    <a:pt x="11141" y="557"/>
                  </a:lnTo>
                  <a:lnTo>
                    <a:pt x="11177" y="557"/>
                  </a:lnTo>
                  <a:lnTo>
                    <a:pt x="11177" y="613"/>
                  </a:lnTo>
                  <a:lnTo>
                    <a:pt x="11213" y="613"/>
                  </a:lnTo>
                  <a:lnTo>
                    <a:pt x="11213" y="576"/>
                  </a:lnTo>
                  <a:lnTo>
                    <a:pt x="11250" y="576"/>
                  </a:lnTo>
                  <a:lnTo>
                    <a:pt x="11250" y="525"/>
                  </a:lnTo>
                  <a:lnTo>
                    <a:pt x="11286" y="525"/>
                  </a:lnTo>
                  <a:lnTo>
                    <a:pt x="11286" y="533"/>
                  </a:lnTo>
                  <a:lnTo>
                    <a:pt x="11322" y="533"/>
                  </a:lnTo>
                  <a:lnTo>
                    <a:pt x="11322" y="538"/>
                  </a:lnTo>
                  <a:lnTo>
                    <a:pt x="11358" y="538"/>
                  </a:lnTo>
                  <a:lnTo>
                    <a:pt x="11358" y="530"/>
                  </a:lnTo>
                  <a:lnTo>
                    <a:pt x="11395" y="530"/>
                  </a:lnTo>
                  <a:lnTo>
                    <a:pt x="11395" y="453"/>
                  </a:lnTo>
                  <a:lnTo>
                    <a:pt x="11431" y="453"/>
                  </a:lnTo>
                  <a:lnTo>
                    <a:pt x="11431" y="483"/>
                  </a:lnTo>
                  <a:lnTo>
                    <a:pt x="11467" y="483"/>
                  </a:lnTo>
                  <a:lnTo>
                    <a:pt x="11467" y="501"/>
                  </a:lnTo>
                  <a:lnTo>
                    <a:pt x="11504" y="501"/>
                  </a:lnTo>
                  <a:lnTo>
                    <a:pt x="11504" y="573"/>
                  </a:lnTo>
                  <a:lnTo>
                    <a:pt x="11540" y="573"/>
                  </a:lnTo>
                  <a:lnTo>
                    <a:pt x="11540" y="496"/>
                  </a:lnTo>
                  <a:lnTo>
                    <a:pt x="11576" y="496"/>
                  </a:lnTo>
                  <a:lnTo>
                    <a:pt x="11576" y="488"/>
                  </a:lnTo>
                  <a:lnTo>
                    <a:pt x="11613" y="488"/>
                  </a:lnTo>
                  <a:lnTo>
                    <a:pt x="11613" y="594"/>
                  </a:lnTo>
                  <a:lnTo>
                    <a:pt x="11649" y="594"/>
                  </a:lnTo>
                  <a:lnTo>
                    <a:pt x="11649" y="578"/>
                  </a:lnTo>
                  <a:lnTo>
                    <a:pt x="11685" y="578"/>
                  </a:lnTo>
                  <a:lnTo>
                    <a:pt x="11685" y="639"/>
                  </a:lnTo>
                  <a:lnTo>
                    <a:pt x="11721" y="639"/>
                  </a:lnTo>
                  <a:lnTo>
                    <a:pt x="11721" y="727"/>
                  </a:lnTo>
                  <a:lnTo>
                    <a:pt x="11758" y="727"/>
                  </a:lnTo>
                  <a:lnTo>
                    <a:pt x="11758" y="756"/>
                  </a:lnTo>
                  <a:lnTo>
                    <a:pt x="11794" y="756"/>
                  </a:lnTo>
                  <a:lnTo>
                    <a:pt x="11794" y="1040"/>
                  </a:lnTo>
                  <a:lnTo>
                    <a:pt x="11830" y="1040"/>
                  </a:lnTo>
                  <a:lnTo>
                    <a:pt x="11830" y="1120"/>
                  </a:lnTo>
                  <a:lnTo>
                    <a:pt x="11867" y="1120"/>
                  </a:lnTo>
                  <a:lnTo>
                    <a:pt x="11867" y="1263"/>
                  </a:lnTo>
                  <a:lnTo>
                    <a:pt x="11903" y="1263"/>
                  </a:lnTo>
                  <a:lnTo>
                    <a:pt x="11903" y="1343"/>
                  </a:lnTo>
                  <a:lnTo>
                    <a:pt x="11939" y="1343"/>
                  </a:lnTo>
                  <a:lnTo>
                    <a:pt x="11939" y="1473"/>
                  </a:lnTo>
                  <a:lnTo>
                    <a:pt x="11975" y="1473"/>
                  </a:lnTo>
                  <a:lnTo>
                    <a:pt x="11975" y="1590"/>
                  </a:lnTo>
                  <a:lnTo>
                    <a:pt x="12012" y="1590"/>
                  </a:lnTo>
                  <a:lnTo>
                    <a:pt x="12012" y="1404"/>
                  </a:lnTo>
                  <a:lnTo>
                    <a:pt x="12048" y="1404"/>
                  </a:lnTo>
                  <a:lnTo>
                    <a:pt x="12048" y="1428"/>
                  </a:lnTo>
                  <a:lnTo>
                    <a:pt x="12084" y="1428"/>
                  </a:lnTo>
                  <a:lnTo>
                    <a:pt x="12084" y="1138"/>
                  </a:lnTo>
                  <a:lnTo>
                    <a:pt x="12121" y="1138"/>
                  </a:lnTo>
                  <a:lnTo>
                    <a:pt x="12121" y="1112"/>
                  </a:lnTo>
                  <a:lnTo>
                    <a:pt x="12157" y="1112"/>
                  </a:lnTo>
                  <a:lnTo>
                    <a:pt x="12157" y="836"/>
                  </a:lnTo>
                  <a:lnTo>
                    <a:pt x="12193" y="836"/>
                  </a:lnTo>
                  <a:lnTo>
                    <a:pt x="12193" y="703"/>
                  </a:lnTo>
                  <a:lnTo>
                    <a:pt x="12229" y="703"/>
                  </a:lnTo>
                  <a:lnTo>
                    <a:pt x="12229" y="597"/>
                  </a:lnTo>
                  <a:lnTo>
                    <a:pt x="12266" y="597"/>
                  </a:lnTo>
                  <a:lnTo>
                    <a:pt x="12266" y="528"/>
                  </a:lnTo>
                  <a:lnTo>
                    <a:pt x="12302" y="528"/>
                  </a:lnTo>
                  <a:lnTo>
                    <a:pt x="12302" y="523"/>
                  </a:lnTo>
                  <a:lnTo>
                    <a:pt x="12338" y="523"/>
                  </a:lnTo>
                  <a:lnTo>
                    <a:pt x="12338" y="520"/>
                  </a:lnTo>
                  <a:lnTo>
                    <a:pt x="12375" y="520"/>
                  </a:lnTo>
                  <a:lnTo>
                    <a:pt x="12411" y="520"/>
                  </a:lnTo>
                  <a:lnTo>
                    <a:pt x="12411" y="504"/>
                  </a:lnTo>
                  <a:lnTo>
                    <a:pt x="12447" y="504"/>
                  </a:lnTo>
                  <a:lnTo>
                    <a:pt x="12447" y="438"/>
                  </a:lnTo>
                  <a:lnTo>
                    <a:pt x="12483" y="438"/>
                  </a:lnTo>
                  <a:lnTo>
                    <a:pt x="12483" y="443"/>
                  </a:lnTo>
                  <a:lnTo>
                    <a:pt x="12520" y="443"/>
                  </a:lnTo>
                  <a:lnTo>
                    <a:pt x="12520" y="456"/>
                  </a:lnTo>
                  <a:lnTo>
                    <a:pt x="12556" y="456"/>
                  </a:lnTo>
                  <a:lnTo>
                    <a:pt x="12556" y="461"/>
                  </a:lnTo>
                  <a:lnTo>
                    <a:pt x="12592" y="461"/>
                  </a:lnTo>
                  <a:lnTo>
                    <a:pt x="12592" y="525"/>
                  </a:lnTo>
                  <a:lnTo>
                    <a:pt x="12629" y="525"/>
                  </a:lnTo>
                  <a:lnTo>
                    <a:pt x="12629" y="477"/>
                  </a:lnTo>
                  <a:lnTo>
                    <a:pt x="12665" y="477"/>
                  </a:lnTo>
                  <a:lnTo>
                    <a:pt x="12665" y="480"/>
                  </a:lnTo>
                  <a:lnTo>
                    <a:pt x="12701" y="480"/>
                  </a:lnTo>
                  <a:lnTo>
                    <a:pt x="12701" y="530"/>
                  </a:lnTo>
                  <a:lnTo>
                    <a:pt x="12738" y="530"/>
                  </a:lnTo>
                  <a:lnTo>
                    <a:pt x="12738" y="448"/>
                  </a:lnTo>
                  <a:lnTo>
                    <a:pt x="12774" y="448"/>
                  </a:lnTo>
                  <a:lnTo>
                    <a:pt x="12774" y="517"/>
                  </a:lnTo>
                  <a:lnTo>
                    <a:pt x="12810" y="517"/>
                  </a:lnTo>
                  <a:lnTo>
                    <a:pt x="12810" y="523"/>
                  </a:lnTo>
                  <a:lnTo>
                    <a:pt x="12846" y="523"/>
                  </a:lnTo>
                  <a:lnTo>
                    <a:pt x="12846" y="592"/>
                  </a:lnTo>
                  <a:lnTo>
                    <a:pt x="12883" y="592"/>
                  </a:lnTo>
                  <a:lnTo>
                    <a:pt x="12883" y="647"/>
                  </a:lnTo>
                  <a:lnTo>
                    <a:pt x="12919" y="647"/>
                  </a:lnTo>
                  <a:lnTo>
                    <a:pt x="12919" y="578"/>
                  </a:lnTo>
                  <a:lnTo>
                    <a:pt x="12955" y="578"/>
                  </a:lnTo>
                  <a:lnTo>
                    <a:pt x="12955" y="581"/>
                  </a:lnTo>
                  <a:lnTo>
                    <a:pt x="12992" y="581"/>
                  </a:lnTo>
                  <a:lnTo>
                    <a:pt x="12992" y="584"/>
                  </a:lnTo>
                  <a:lnTo>
                    <a:pt x="13028" y="584"/>
                  </a:lnTo>
                  <a:lnTo>
                    <a:pt x="13028" y="597"/>
                  </a:lnTo>
                  <a:lnTo>
                    <a:pt x="13064" y="597"/>
                  </a:lnTo>
                  <a:lnTo>
                    <a:pt x="13064" y="578"/>
                  </a:lnTo>
                  <a:lnTo>
                    <a:pt x="13100" y="578"/>
                  </a:lnTo>
                  <a:lnTo>
                    <a:pt x="13100" y="565"/>
                  </a:lnTo>
                  <a:lnTo>
                    <a:pt x="13137" y="565"/>
                  </a:lnTo>
                  <a:lnTo>
                    <a:pt x="13137" y="515"/>
                  </a:lnTo>
                  <a:lnTo>
                    <a:pt x="13173" y="515"/>
                  </a:lnTo>
                  <a:lnTo>
                    <a:pt x="13173" y="562"/>
                  </a:lnTo>
                  <a:lnTo>
                    <a:pt x="13209" y="562"/>
                  </a:lnTo>
                  <a:lnTo>
                    <a:pt x="13209" y="485"/>
                  </a:lnTo>
                  <a:lnTo>
                    <a:pt x="13246" y="485"/>
                  </a:lnTo>
                  <a:lnTo>
                    <a:pt x="13246" y="520"/>
                  </a:lnTo>
                  <a:lnTo>
                    <a:pt x="13282" y="520"/>
                  </a:lnTo>
                  <a:lnTo>
                    <a:pt x="13282" y="507"/>
                  </a:lnTo>
                  <a:lnTo>
                    <a:pt x="13318" y="507"/>
                  </a:lnTo>
                  <a:lnTo>
                    <a:pt x="13318" y="443"/>
                  </a:lnTo>
                  <a:lnTo>
                    <a:pt x="13354" y="443"/>
                  </a:lnTo>
                  <a:lnTo>
                    <a:pt x="13354" y="467"/>
                  </a:lnTo>
                  <a:lnTo>
                    <a:pt x="13391" y="467"/>
                  </a:lnTo>
                  <a:lnTo>
                    <a:pt x="13391" y="427"/>
                  </a:lnTo>
                  <a:lnTo>
                    <a:pt x="13427" y="427"/>
                  </a:lnTo>
                  <a:lnTo>
                    <a:pt x="13427" y="408"/>
                  </a:lnTo>
                  <a:lnTo>
                    <a:pt x="13463" y="408"/>
                  </a:lnTo>
                  <a:lnTo>
                    <a:pt x="13463" y="427"/>
                  </a:lnTo>
                  <a:lnTo>
                    <a:pt x="13500" y="427"/>
                  </a:lnTo>
                  <a:lnTo>
                    <a:pt x="13500" y="435"/>
                  </a:lnTo>
                  <a:lnTo>
                    <a:pt x="13536" y="435"/>
                  </a:lnTo>
                  <a:lnTo>
                    <a:pt x="13536" y="376"/>
                  </a:lnTo>
                  <a:lnTo>
                    <a:pt x="13572" y="376"/>
                  </a:lnTo>
                  <a:lnTo>
                    <a:pt x="13572" y="345"/>
                  </a:lnTo>
                  <a:lnTo>
                    <a:pt x="13608" y="345"/>
                  </a:lnTo>
                  <a:lnTo>
                    <a:pt x="13608" y="419"/>
                  </a:lnTo>
                  <a:lnTo>
                    <a:pt x="13645" y="419"/>
                  </a:lnTo>
                  <a:lnTo>
                    <a:pt x="13645" y="379"/>
                  </a:lnTo>
                  <a:lnTo>
                    <a:pt x="13681" y="379"/>
                  </a:lnTo>
                  <a:lnTo>
                    <a:pt x="13681" y="432"/>
                  </a:lnTo>
                  <a:lnTo>
                    <a:pt x="13717" y="432"/>
                  </a:lnTo>
                  <a:lnTo>
                    <a:pt x="13717" y="342"/>
                  </a:lnTo>
                  <a:lnTo>
                    <a:pt x="13754" y="342"/>
                  </a:lnTo>
                  <a:lnTo>
                    <a:pt x="13754" y="400"/>
                  </a:lnTo>
                  <a:lnTo>
                    <a:pt x="13790" y="400"/>
                  </a:lnTo>
                  <a:lnTo>
                    <a:pt x="13790" y="398"/>
                  </a:lnTo>
                  <a:lnTo>
                    <a:pt x="13826" y="398"/>
                  </a:lnTo>
                  <a:lnTo>
                    <a:pt x="13826" y="416"/>
                  </a:lnTo>
                  <a:lnTo>
                    <a:pt x="13863" y="416"/>
                  </a:lnTo>
                  <a:lnTo>
                    <a:pt x="13863" y="350"/>
                  </a:lnTo>
                  <a:lnTo>
                    <a:pt x="13899" y="350"/>
                  </a:lnTo>
                  <a:lnTo>
                    <a:pt x="13899" y="329"/>
                  </a:lnTo>
                  <a:lnTo>
                    <a:pt x="13935" y="329"/>
                  </a:lnTo>
                  <a:lnTo>
                    <a:pt x="13935" y="422"/>
                  </a:lnTo>
                  <a:lnTo>
                    <a:pt x="13971" y="422"/>
                  </a:lnTo>
                  <a:lnTo>
                    <a:pt x="13971" y="369"/>
                  </a:lnTo>
                  <a:lnTo>
                    <a:pt x="14008" y="369"/>
                  </a:lnTo>
                  <a:lnTo>
                    <a:pt x="14008" y="376"/>
                  </a:lnTo>
                  <a:lnTo>
                    <a:pt x="14044" y="376"/>
                  </a:lnTo>
                  <a:lnTo>
                    <a:pt x="14044" y="390"/>
                  </a:lnTo>
                  <a:lnTo>
                    <a:pt x="14080" y="390"/>
                  </a:lnTo>
                  <a:lnTo>
                    <a:pt x="14080" y="408"/>
                  </a:lnTo>
                  <a:lnTo>
                    <a:pt x="14117" y="408"/>
                  </a:lnTo>
                  <a:lnTo>
                    <a:pt x="14117" y="366"/>
                  </a:lnTo>
                  <a:lnTo>
                    <a:pt x="14153" y="366"/>
                  </a:lnTo>
                  <a:lnTo>
                    <a:pt x="14153" y="374"/>
                  </a:lnTo>
                  <a:lnTo>
                    <a:pt x="14189" y="374"/>
                  </a:lnTo>
                  <a:lnTo>
                    <a:pt x="14189" y="331"/>
                  </a:lnTo>
                  <a:lnTo>
                    <a:pt x="14225" y="331"/>
                  </a:lnTo>
                  <a:lnTo>
                    <a:pt x="14225" y="355"/>
                  </a:lnTo>
                  <a:lnTo>
                    <a:pt x="14262" y="355"/>
                  </a:lnTo>
                  <a:lnTo>
                    <a:pt x="14262" y="369"/>
                  </a:lnTo>
                  <a:lnTo>
                    <a:pt x="14298" y="369"/>
                  </a:lnTo>
                  <a:lnTo>
                    <a:pt x="14334" y="369"/>
                  </a:lnTo>
                  <a:lnTo>
                    <a:pt x="14334" y="345"/>
                  </a:lnTo>
                  <a:lnTo>
                    <a:pt x="14371" y="345"/>
                  </a:lnTo>
                  <a:lnTo>
                    <a:pt x="14407" y="345"/>
                  </a:lnTo>
                  <a:lnTo>
                    <a:pt x="14407" y="318"/>
                  </a:lnTo>
                  <a:lnTo>
                    <a:pt x="14443" y="318"/>
                  </a:lnTo>
                  <a:lnTo>
                    <a:pt x="14443" y="270"/>
                  </a:lnTo>
                  <a:lnTo>
                    <a:pt x="14479" y="270"/>
                  </a:lnTo>
                  <a:lnTo>
                    <a:pt x="14479" y="339"/>
                  </a:lnTo>
                  <a:lnTo>
                    <a:pt x="14516" y="339"/>
                  </a:lnTo>
                  <a:lnTo>
                    <a:pt x="14516" y="342"/>
                  </a:lnTo>
                  <a:lnTo>
                    <a:pt x="14552" y="342"/>
                  </a:lnTo>
                  <a:lnTo>
                    <a:pt x="14552" y="313"/>
                  </a:lnTo>
                  <a:lnTo>
                    <a:pt x="14588" y="313"/>
                  </a:lnTo>
                  <a:lnTo>
                    <a:pt x="14588" y="278"/>
                  </a:lnTo>
                  <a:lnTo>
                    <a:pt x="14625" y="278"/>
                  </a:lnTo>
                  <a:lnTo>
                    <a:pt x="14625" y="318"/>
                  </a:lnTo>
                  <a:lnTo>
                    <a:pt x="14661" y="318"/>
                  </a:lnTo>
                  <a:lnTo>
                    <a:pt x="14661" y="329"/>
                  </a:lnTo>
                  <a:lnTo>
                    <a:pt x="14697" y="329"/>
                  </a:lnTo>
                  <a:lnTo>
                    <a:pt x="14697" y="284"/>
                  </a:lnTo>
                  <a:lnTo>
                    <a:pt x="14733" y="284"/>
                  </a:lnTo>
                  <a:lnTo>
                    <a:pt x="14733" y="366"/>
                  </a:lnTo>
                  <a:lnTo>
                    <a:pt x="14770" y="366"/>
                  </a:lnTo>
                  <a:lnTo>
                    <a:pt x="14770" y="342"/>
                  </a:lnTo>
                  <a:lnTo>
                    <a:pt x="14806" y="342"/>
                  </a:lnTo>
                  <a:lnTo>
                    <a:pt x="14806" y="398"/>
                  </a:lnTo>
                  <a:lnTo>
                    <a:pt x="14842" y="398"/>
                  </a:lnTo>
                  <a:lnTo>
                    <a:pt x="14842" y="337"/>
                  </a:lnTo>
                  <a:lnTo>
                    <a:pt x="14879" y="337"/>
                  </a:lnTo>
                  <a:lnTo>
                    <a:pt x="14879" y="321"/>
                  </a:lnTo>
                  <a:lnTo>
                    <a:pt x="14915" y="321"/>
                  </a:lnTo>
                  <a:lnTo>
                    <a:pt x="14915" y="315"/>
                  </a:lnTo>
                  <a:lnTo>
                    <a:pt x="14951" y="315"/>
                  </a:lnTo>
                  <a:lnTo>
                    <a:pt x="14951" y="353"/>
                  </a:lnTo>
                  <a:lnTo>
                    <a:pt x="14988" y="353"/>
                  </a:lnTo>
                  <a:lnTo>
                    <a:pt x="14988" y="329"/>
                  </a:lnTo>
                  <a:lnTo>
                    <a:pt x="15024" y="329"/>
                  </a:lnTo>
                  <a:lnTo>
                    <a:pt x="15024" y="392"/>
                  </a:lnTo>
                  <a:lnTo>
                    <a:pt x="15060" y="392"/>
                  </a:lnTo>
                  <a:lnTo>
                    <a:pt x="15060" y="313"/>
                  </a:lnTo>
                  <a:lnTo>
                    <a:pt x="15096" y="313"/>
                  </a:lnTo>
                  <a:lnTo>
                    <a:pt x="15133" y="313"/>
                  </a:lnTo>
                  <a:lnTo>
                    <a:pt x="15133" y="345"/>
                  </a:lnTo>
                  <a:lnTo>
                    <a:pt x="15169" y="345"/>
                  </a:lnTo>
                  <a:lnTo>
                    <a:pt x="15169" y="337"/>
                  </a:lnTo>
                  <a:lnTo>
                    <a:pt x="15205" y="337"/>
                  </a:lnTo>
                  <a:lnTo>
                    <a:pt x="15242" y="337"/>
                  </a:lnTo>
                  <a:lnTo>
                    <a:pt x="15242" y="355"/>
                  </a:lnTo>
                  <a:lnTo>
                    <a:pt x="15278" y="355"/>
                  </a:lnTo>
                  <a:lnTo>
                    <a:pt x="15278" y="257"/>
                  </a:lnTo>
                  <a:lnTo>
                    <a:pt x="15314" y="257"/>
                  </a:lnTo>
                  <a:lnTo>
                    <a:pt x="15314" y="326"/>
                  </a:lnTo>
                  <a:lnTo>
                    <a:pt x="15350" y="326"/>
                  </a:lnTo>
                  <a:lnTo>
                    <a:pt x="15350" y="313"/>
                  </a:lnTo>
                  <a:lnTo>
                    <a:pt x="15387" y="313"/>
                  </a:lnTo>
                  <a:lnTo>
                    <a:pt x="15387" y="350"/>
                  </a:lnTo>
                  <a:lnTo>
                    <a:pt x="15423" y="350"/>
                  </a:lnTo>
                  <a:lnTo>
                    <a:pt x="15423" y="379"/>
                  </a:lnTo>
                  <a:lnTo>
                    <a:pt x="15459" y="379"/>
                  </a:lnTo>
                  <a:lnTo>
                    <a:pt x="15459" y="305"/>
                  </a:lnTo>
                  <a:lnTo>
                    <a:pt x="15496" y="305"/>
                  </a:lnTo>
                  <a:lnTo>
                    <a:pt x="15496" y="379"/>
                  </a:lnTo>
                  <a:lnTo>
                    <a:pt x="15532" y="379"/>
                  </a:lnTo>
                  <a:lnTo>
                    <a:pt x="15532" y="292"/>
                  </a:lnTo>
                  <a:lnTo>
                    <a:pt x="15568" y="292"/>
                  </a:lnTo>
                  <a:lnTo>
                    <a:pt x="15568" y="355"/>
                  </a:lnTo>
                  <a:lnTo>
                    <a:pt x="15604" y="355"/>
                  </a:lnTo>
                  <a:lnTo>
                    <a:pt x="15604" y="292"/>
                  </a:lnTo>
                  <a:lnTo>
                    <a:pt x="15641" y="292"/>
                  </a:lnTo>
                  <a:lnTo>
                    <a:pt x="15641" y="339"/>
                  </a:lnTo>
                  <a:lnTo>
                    <a:pt x="15677" y="339"/>
                  </a:lnTo>
                  <a:lnTo>
                    <a:pt x="15677" y="321"/>
                  </a:lnTo>
                  <a:lnTo>
                    <a:pt x="15713" y="321"/>
                  </a:lnTo>
                  <a:lnTo>
                    <a:pt x="15713" y="289"/>
                  </a:lnTo>
                  <a:lnTo>
                    <a:pt x="15750" y="289"/>
                  </a:lnTo>
                  <a:lnTo>
                    <a:pt x="15750" y="307"/>
                  </a:lnTo>
                  <a:lnTo>
                    <a:pt x="15786" y="307"/>
                  </a:lnTo>
                  <a:lnTo>
                    <a:pt x="15786" y="408"/>
                  </a:lnTo>
                  <a:lnTo>
                    <a:pt x="15822" y="408"/>
                  </a:lnTo>
                  <a:lnTo>
                    <a:pt x="15822" y="355"/>
                  </a:lnTo>
                  <a:lnTo>
                    <a:pt x="15858" y="355"/>
                  </a:lnTo>
                  <a:lnTo>
                    <a:pt x="15858" y="374"/>
                  </a:lnTo>
                  <a:lnTo>
                    <a:pt x="15895" y="374"/>
                  </a:lnTo>
                  <a:lnTo>
                    <a:pt x="15895" y="371"/>
                  </a:lnTo>
                  <a:lnTo>
                    <a:pt x="15931" y="371"/>
                  </a:lnTo>
                  <a:lnTo>
                    <a:pt x="15931" y="350"/>
                  </a:lnTo>
                  <a:lnTo>
                    <a:pt x="15967" y="350"/>
                  </a:lnTo>
                  <a:lnTo>
                    <a:pt x="15967" y="384"/>
                  </a:lnTo>
                  <a:lnTo>
                    <a:pt x="16004" y="384"/>
                  </a:lnTo>
                  <a:lnTo>
                    <a:pt x="16004" y="302"/>
                  </a:lnTo>
                  <a:lnTo>
                    <a:pt x="16040" y="302"/>
                  </a:lnTo>
                  <a:lnTo>
                    <a:pt x="16040" y="339"/>
                  </a:lnTo>
                  <a:lnTo>
                    <a:pt x="16076" y="339"/>
                  </a:lnTo>
                  <a:lnTo>
                    <a:pt x="16076" y="318"/>
                  </a:lnTo>
                  <a:lnTo>
                    <a:pt x="16113" y="318"/>
                  </a:lnTo>
                  <a:lnTo>
                    <a:pt x="16113" y="342"/>
                  </a:lnTo>
                  <a:lnTo>
                    <a:pt x="16149" y="342"/>
                  </a:lnTo>
                  <a:lnTo>
                    <a:pt x="16149" y="331"/>
                  </a:lnTo>
                  <a:lnTo>
                    <a:pt x="16185" y="331"/>
                  </a:lnTo>
                  <a:lnTo>
                    <a:pt x="16185" y="329"/>
                  </a:lnTo>
                  <a:lnTo>
                    <a:pt x="16221" y="329"/>
                  </a:lnTo>
                  <a:lnTo>
                    <a:pt x="16221" y="278"/>
                  </a:lnTo>
                  <a:lnTo>
                    <a:pt x="16258" y="278"/>
                  </a:lnTo>
                  <a:lnTo>
                    <a:pt x="16258" y="286"/>
                  </a:lnTo>
                  <a:lnTo>
                    <a:pt x="16294" y="286"/>
                  </a:lnTo>
                  <a:lnTo>
                    <a:pt x="16294" y="281"/>
                  </a:lnTo>
                  <a:lnTo>
                    <a:pt x="16330" y="281"/>
                  </a:lnTo>
                  <a:lnTo>
                    <a:pt x="16330" y="270"/>
                  </a:lnTo>
                  <a:lnTo>
                    <a:pt x="16367" y="270"/>
                  </a:lnTo>
                  <a:lnTo>
                    <a:pt x="16367" y="199"/>
                  </a:lnTo>
                  <a:lnTo>
                    <a:pt x="16403" y="199"/>
                  </a:lnTo>
                  <a:lnTo>
                    <a:pt x="16439" y="199"/>
                  </a:lnTo>
                  <a:lnTo>
                    <a:pt x="16439" y="225"/>
                  </a:lnTo>
                  <a:lnTo>
                    <a:pt x="16475" y="225"/>
                  </a:lnTo>
                  <a:lnTo>
                    <a:pt x="16475" y="233"/>
                  </a:lnTo>
                  <a:lnTo>
                    <a:pt x="16512" y="233"/>
                  </a:lnTo>
                  <a:lnTo>
                    <a:pt x="16512" y="307"/>
                  </a:lnTo>
                  <a:lnTo>
                    <a:pt x="16548" y="307"/>
                  </a:lnTo>
                  <a:lnTo>
                    <a:pt x="16548" y="268"/>
                  </a:lnTo>
                  <a:lnTo>
                    <a:pt x="16584" y="268"/>
                  </a:lnTo>
                  <a:lnTo>
                    <a:pt x="16584" y="225"/>
                  </a:lnTo>
                  <a:lnTo>
                    <a:pt x="16621" y="225"/>
                  </a:lnTo>
                  <a:lnTo>
                    <a:pt x="16621" y="265"/>
                  </a:lnTo>
                  <a:lnTo>
                    <a:pt x="16657" y="265"/>
                  </a:lnTo>
                  <a:lnTo>
                    <a:pt x="16657" y="268"/>
                  </a:lnTo>
                  <a:lnTo>
                    <a:pt x="16693" y="268"/>
                  </a:lnTo>
                  <a:lnTo>
                    <a:pt x="16693" y="262"/>
                  </a:lnTo>
                  <a:lnTo>
                    <a:pt x="16729" y="262"/>
                  </a:lnTo>
                  <a:lnTo>
                    <a:pt x="16729" y="273"/>
                  </a:lnTo>
                  <a:lnTo>
                    <a:pt x="16766" y="273"/>
                  </a:lnTo>
                  <a:lnTo>
                    <a:pt x="16802" y="273"/>
                  </a:lnTo>
                  <a:lnTo>
                    <a:pt x="16802" y="193"/>
                  </a:lnTo>
                  <a:lnTo>
                    <a:pt x="16838" y="193"/>
                  </a:lnTo>
                  <a:lnTo>
                    <a:pt x="16838" y="244"/>
                  </a:lnTo>
                  <a:lnTo>
                    <a:pt x="16875" y="244"/>
                  </a:lnTo>
                  <a:lnTo>
                    <a:pt x="16875" y="233"/>
                  </a:lnTo>
                  <a:lnTo>
                    <a:pt x="16911" y="233"/>
                  </a:lnTo>
                  <a:lnTo>
                    <a:pt x="16911" y="254"/>
                  </a:lnTo>
                  <a:lnTo>
                    <a:pt x="16947" y="254"/>
                  </a:lnTo>
                  <a:lnTo>
                    <a:pt x="16947" y="270"/>
                  </a:lnTo>
                  <a:lnTo>
                    <a:pt x="16983" y="270"/>
                  </a:lnTo>
                  <a:lnTo>
                    <a:pt x="16983" y="220"/>
                  </a:lnTo>
                  <a:lnTo>
                    <a:pt x="17020" y="220"/>
                  </a:lnTo>
                  <a:lnTo>
                    <a:pt x="17020" y="318"/>
                  </a:lnTo>
                  <a:lnTo>
                    <a:pt x="17056" y="318"/>
                  </a:lnTo>
                  <a:lnTo>
                    <a:pt x="17092" y="318"/>
                  </a:lnTo>
                  <a:lnTo>
                    <a:pt x="17092" y="339"/>
                  </a:lnTo>
                  <a:lnTo>
                    <a:pt x="17129" y="339"/>
                  </a:lnTo>
                  <a:lnTo>
                    <a:pt x="17129" y="252"/>
                  </a:lnTo>
                  <a:lnTo>
                    <a:pt x="17165" y="252"/>
                  </a:lnTo>
                  <a:lnTo>
                    <a:pt x="17165" y="265"/>
                  </a:lnTo>
                  <a:lnTo>
                    <a:pt x="17201" y="265"/>
                  </a:lnTo>
                  <a:lnTo>
                    <a:pt x="17238" y="265"/>
                  </a:lnTo>
                  <a:lnTo>
                    <a:pt x="17238" y="228"/>
                  </a:lnTo>
                  <a:lnTo>
                    <a:pt x="17274" y="228"/>
                  </a:lnTo>
                  <a:lnTo>
                    <a:pt x="17274" y="209"/>
                  </a:lnTo>
                  <a:lnTo>
                    <a:pt x="17310" y="209"/>
                  </a:lnTo>
                  <a:lnTo>
                    <a:pt x="17310" y="276"/>
                  </a:lnTo>
                  <a:lnTo>
                    <a:pt x="17346" y="276"/>
                  </a:lnTo>
                  <a:lnTo>
                    <a:pt x="17346" y="297"/>
                  </a:lnTo>
                  <a:lnTo>
                    <a:pt x="17383" y="297"/>
                  </a:lnTo>
                  <a:lnTo>
                    <a:pt x="17383" y="233"/>
                  </a:lnTo>
                  <a:lnTo>
                    <a:pt x="17419" y="233"/>
                  </a:lnTo>
                  <a:lnTo>
                    <a:pt x="17419" y="252"/>
                  </a:lnTo>
                  <a:lnTo>
                    <a:pt x="17455" y="252"/>
                  </a:lnTo>
                  <a:lnTo>
                    <a:pt x="17455" y="199"/>
                  </a:lnTo>
                  <a:lnTo>
                    <a:pt x="17492" y="199"/>
                  </a:lnTo>
                  <a:lnTo>
                    <a:pt x="17492" y="177"/>
                  </a:lnTo>
                  <a:lnTo>
                    <a:pt x="17528" y="177"/>
                  </a:lnTo>
                  <a:lnTo>
                    <a:pt x="17528" y="212"/>
                  </a:lnTo>
                  <a:lnTo>
                    <a:pt x="17564" y="212"/>
                  </a:lnTo>
                  <a:lnTo>
                    <a:pt x="17564" y="209"/>
                  </a:lnTo>
                  <a:lnTo>
                    <a:pt x="17600" y="209"/>
                  </a:lnTo>
                  <a:lnTo>
                    <a:pt x="17600" y="233"/>
                  </a:lnTo>
                  <a:lnTo>
                    <a:pt x="17637" y="233"/>
                  </a:lnTo>
                  <a:lnTo>
                    <a:pt x="17637" y="238"/>
                  </a:lnTo>
                  <a:lnTo>
                    <a:pt x="17673" y="238"/>
                  </a:lnTo>
                  <a:lnTo>
                    <a:pt x="17673" y="249"/>
                  </a:lnTo>
                  <a:lnTo>
                    <a:pt x="17709" y="249"/>
                  </a:lnTo>
                  <a:lnTo>
                    <a:pt x="17709" y="199"/>
                  </a:lnTo>
                  <a:lnTo>
                    <a:pt x="17746" y="199"/>
                  </a:lnTo>
                  <a:lnTo>
                    <a:pt x="17746" y="225"/>
                  </a:lnTo>
                  <a:lnTo>
                    <a:pt x="17782" y="225"/>
                  </a:lnTo>
                  <a:lnTo>
                    <a:pt x="17782" y="233"/>
                  </a:lnTo>
                  <a:lnTo>
                    <a:pt x="17818" y="233"/>
                  </a:lnTo>
                  <a:lnTo>
                    <a:pt x="17818" y="252"/>
                  </a:lnTo>
                  <a:lnTo>
                    <a:pt x="17854" y="252"/>
                  </a:lnTo>
                  <a:lnTo>
                    <a:pt x="17854" y="244"/>
                  </a:lnTo>
                  <a:lnTo>
                    <a:pt x="17891" y="244"/>
                  </a:lnTo>
                  <a:lnTo>
                    <a:pt x="17891" y="223"/>
                  </a:lnTo>
                  <a:lnTo>
                    <a:pt x="17927" y="223"/>
                  </a:lnTo>
                  <a:lnTo>
                    <a:pt x="17927" y="241"/>
                  </a:lnTo>
                  <a:lnTo>
                    <a:pt x="17963" y="241"/>
                  </a:lnTo>
                  <a:lnTo>
                    <a:pt x="17963" y="249"/>
                  </a:lnTo>
                  <a:lnTo>
                    <a:pt x="18000" y="249"/>
                  </a:lnTo>
                  <a:lnTo>
                    <a:pt x="18000" y="225"/>
                  </a:lnTo>
                  <a:lnTo>
                    <a:pt x="18036" y="225"/>
                  </a:lnTo>
                  <a:lnTo>
                    <a:pt x="18036" y="238"/>
                  </a:lnTo>
                  <a:lnTo>
                    <a:pt x="18072" y="238"/>
                  </a:lnTo>
                  <a:lnTo>
                    <a:pt x="18072" y="161"/>
                  </a:lnTo>
                  <a:lnTo>
                    <a:pt x="18108" y="161"/>
                  </a:lnTo>
                  <a:lnTo>
                    <a:pt x="18108" y="191"/>
                  </a:lnTo>
                  <a:lnTo>
                    <a:pt x="18145" y="191"/>
                  </a:lnTo>
                  <a:lnTo>
                    <a:pt x="18145" y="228"/>
                  </a:lnTo>
                  <a:lnTo>
                    <a:pt x="18181" y="228"/>
                  </a:lnTo>
                  <a:lnTo>
                    <a:pt x="18181" y="236"/>
                  </a:lnTo>
                  <a:lnTo>
                    <a:pt x="18217" y="236"/>
                  </a:lnTo>
                  <a:lnTo>
                    <a:pt x="18217" y="220"/>
                  </a:lnTo>
                  <a:lnTo>
                    <a:pt x="18254" y="220"/>
                  </a:lnTo>
                  <a:lnTo>
                    <a:pt x="18254" y="215"/>
                  </a:lnTo>
                  <a:lnTo>
                    <a:pt x="18290" y="215"/>
                  </a:lnTo>
                  <a:lnTo>
                    <a:pt x="18290" y="161"/>
                  </a:lnTo>
                  <a:lnTo>
                    <a:pt x="18326" y="161"/>
                  </a:lnTo>
                  <a:lnTo>
                    <a:pt x="18326" y="196"/>
                  </a:lnTo>
                  <a:lnTo>
                    <a:pt x="18363" y="196"/>
                  </a:lnTo>
                  <a:lnTo>
                    <a:pt x="18363" y="209"/>
                  </a:lnTo>
                  <a:lnTo>
                    <a:pt x="18399" y="209"/>
                  </a:lnTo>
                  <a:lnTo>
                    <a:pt x="18399" y="153"/>
                  </a:lnTo>
                  <a:lnTo>
                    <a:pt x="18435" y="153"/>
                  </a:lnTo>
                  <a:lnTo>
                    <a:pt x="18435" y="201"/>
                  </a:lnTo>
                  <a:lnTo>
                    <a:pt x="18471" y="201"/>
                  </a:lnTo>
                  <a:lnTo>
                    <a:pt x="18471" y="183"/>
                  </a:lnTo>
                  <a:lnTo>
                    <a:pt x="18508" y="183"/>
                  </a:lnTo>
                  <a:lnTo>
                    <a:pt x="18508" y="225"/>
                  </a:lnTo>
                  <a:lnTo>
                    <a:pt x="18544" y="225"/>
                  </a:lnTo>
                  <a:lnTo>
                    <a:pt x="18544" y="185"/>
                  </a:lnTo>
                  <a:lnTo>
                    <a:pt x="18580" y="185"/>
                  </a:lnTo>
                  <a:lnTo>
                    <a:pt x="18580" y="175"/>
                  </a:lnTo>
                  <a:lnTo>
                    <a:pt x="18617" y="175"/>
                  </a:lnTo>
                  <a:lnTo>
                    <a:pt x="18617" y="204"/>
                  </a:lnTo>
                  <a:lnTo>
                    <a:pt x="18653" y="204"/>
                  </a:lnTo>
                  <a:lnTo>
                    <a:pt x="18689" y="204"/>
                  </a:lnTo>
                  <a:lnTo>
                    <a:pt x="18689" y="161"/>
                  </a:lnTo>
                  <a:lnTo>
                    <a:pt x="18725" y="161"/>
                  </a:lnTo>
                  <a:lnTo>
                    <a:pt x="18725" y="175"/>
                  </a:lnTo>
                  <a:lnTo>
                    <a:pt x="18762" y="175"/>
                  </a:lnTo>
                  <a:lnTo>
                    <a:pt x="18762" y="191"/>
                  </a:lnTo>
                  <a:lnTo>
                    <a:pt x="18798" y="191"/>
                  </a:lnTo>
                  <a:lnTo>
                    <a:pt x="18798" y="199"/>
                  </a:lnTo>
                  <a:lnTo>
                    <a:pt x="18834" y="199"/>
                  </a:lnTo>
                  <a:lnTo>
                    <a:pt x="18834" y="177"/>
                  </a:lnTo>
                  <a:lnTo>
                    <a:pt x="18871" y="177"/>
                  </a:lnTo>
                  <a:lnTo>
                    <a:pt x="18871" y="143"/>
                  </a:lnTo>
                  <a:lnTo>
                    <a:pt x="18907" y="143"/>
                  </a:lnTo>
                  <a:lnTo>
                    <a:pt x="18907" y="180"/>
                  </a:lnTo>
                  <a:lnTo>
                    <a:pt x="18943" y="180"/>
                  </a:lnTo>
                  <a:lnTo>
                    <a:pt x="18943" y="172"/>
                  </a:lnTo>
                  <a:lnTo>
                    <a:pt x="18979" y="172"/>
                  </a:lnTo>
                  <a:lnTo>
                    <a:pt x="18979" y="180"/>
                  </a:lnTo>
                  <a:lnTo>
                    <a:pt x="19016" y="180"/>
                  </a:lnTo>
                  <a:lnTo>
                    <a:pt x="19016" y="172"/>
                  </a:lnTo>
                  <a:lnTo>
                    <a:pt x="19052" y="172"/>
                  </a:lnTo>
                  <a:lnTo>
                    <a:pt x="19052" y="223"/>
                  </a:lnTo>
                  <a:lnTo>
                    <a:pt x="19088" y="223"/>
                  </a:lnTo>
                  <a:lnTo>
                    <a:pt x="19088" y="172"/>
                  </a:lnTo>
                  <a:lnTo>
                    <a:pt x="19125" y="172"/>
                  </a:lnTo>
                  <a:lnTo>
                    <a:pt x="19125" y="201"/>
                  </a:lnTo>
                  <a:lnTo>
                    <a:pt x="19161" y="201"/>
                  </a:lnTo>
                  <a:lnTo>
                    <a:pt x="19161" y="204"/>
                  </a:lnTo>
                  <a:lnTo>
                    <a:pt x="19197" y="204"/>
                  </a:lnTo>
                  <a:lnTo>
                    <a:pt x="19197" y="153"/>
                  </a:lnTo>
                  <a:lnTo>
                    <a:pt x="19233" y="153"/>
                  </a:lnTo>
                </a:path>
              </a:pathLst>
            </a:custGeom>
            <a:solidFill>
              <a:srgbClr val="FFFFFF"/>
            </a:solidFill>
            <a:ln w="28575">
              <a:solidFill>
                <a:srgbClr val="000000"/>
              </a:solidFill>
              <a:round/>
              <a:headEnd/>
              <a:tailEnd/>
            </a:ln>
          </p:spPr>
          <p:txBody>
            <a:bodyPr rot="0" vert="horz" wrap="square" lIns="91440" tIns="45720" rIns="91440" bIns="45720" anchor="t" anchorCtr="0" upright="1">
              <a:noAutofit/>
            </a:bodyPr>
            <a:lstStyle/>
            <a:p>
              <a:endParaRPr lang="ru-RU"/>
            </a:p>
          </p:txBody>
        </p:sp>
        <p:cxnSp>
          <p:nvCxnSpPr>
            <p:cNvPr id="95" name="Line 115"/>
            <p:cNvCxnSpPr>
              <a:cxnSpLocks noChangeShapeType="1"/>
            </p:cNvCxnSpPr>
            <p:nvPr/>
          </p:nvCxnSpPr>
          <p:spPr bwMode="auto">
            <a:xfrm flipV="1">
              <a:off x="3541" y="6949"/>
              <a:ext cx="29"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96" name="Line 116"/>
            <p:cNvCxnSpPr>
              <a:cxnSpLocks noChangeShapeType="1"/>
            </p:cNvCxnSpPr>
            <p:nvPr/>
          </p:nvCxnSpPr>
          <p:spPr bwMode="auto">
            <a:xfrm flipV="1">
              <a:off x="4142" y="6949"/>
              <a:ext cx="27"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97" name="Line 117"/>
            <p:cNvCxnSpPr>
              <a:cxnSpLocks noChangeShapeType="1"/>
            </p:cNvCxnSpPr>
            <p:nvPr/>
          </p:nvCxnSpPr>
          <p:spPr bwMode="auto">
            <a:xfrm flipV="1">
              <a:off x="4770" y="6949"/>
              <a:ext cx="28"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98" name="Line 118"/>
            <p:cNvCxnSpPr>
              <a:cxnSpLocks noChangeShapeType="1"/>
            </p:cNvCxnSpPr>
            <p:nvPr/>
          </p:nvCxnSpPr>
          <p:spPr bwMode="auto">
            <a:xfrm flipV="1">
              <a:off x="5372" y="6949"/>
              <a:ext cx="27"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99" name="Line 119"/>
            <p:cNvCxnSpPr>
              <a:cxnSpLocks noChangeShapeType="1"/>
            </p:cNvCxnSpPr>
            <p:nvPr/>
          </p:nvCxnSpPr>
          <p:spPr bwMode="auto">
            <a:xfrm flipV="1">
              <a:off x="6003" y="6949"/>
              <a:ext cx="27" cy="8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00" name="Rectangle 120"/>
            <p:cNvSpPr>
              <a:spLocks noChangeArrowheads="1"/>
            </p:cNvSpPr>
            <p:nvPr/>
          </p:nvSpPr>
          <p:spPr bwMode="auto">
            <a:xfrm>
              <a:off x="5919" y="7036"/>
              <a:ext cx="190"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01" name="Line 121"/>
            <p:cNvCxnSpPr>
              <a:cxnSpLocks noChangeShapeType="1"/>
            </p:cNvCxnSpPr>
            <p:nvPr/>
          </p:nvCxnSpPr>
          <p:spPr bwMode="auto">
            <a:xfrm flipV="1">
              <a:off x="6603" y="6949"/>
              <a:ext cx="29"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2" name="Line 122"/>
            <p:cNvCxnSpPr>
              <a:cxnSpLocks noChangeShapeType="1"/>
            </p:cNvCxnSpPr>
            <p:nvPr/>
          </p:nvCxnSpPr>
          <p:spPr bwMode="auto">
            <a:xfrm flipV="1">
              <a:off x="7204" y="6949"/>
              <a:ext cx="27"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3" name="Line 123"/>
            <p:cNvCxnSpPr>
              <a:cxnSpLocks noChangeShapeType="1"/>
            </p:cNvCxnSpPr>
            <p:nvPr/>
          </p:nvCxnSpPr>
          <p:spPr bwMode="auto">
            <a:xfrm flipV="1">
              <a:off x="7834" y="6949"/>
              <a:ext cx="26"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4" name="Line 124"/>
            <p:cNvCxnSpPr>
              <a:cxnSpLocks noChangeShapeType="1"/>
            </p:cNvCxnSpPr>
            <p:nvPr/>
          </p:nvCxnSpPr>
          <p:spPr bwMode="auto">
            <a:xfrm flipV="1">
              <a:off x="8436" y="6949"/>
              <a:ext cx="28"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5" name="Line 125"/>
            <p:cNvCxnSpPr>
              <a:cxnSpLocks noChangeShapeType="1"/>
            </p:cNvCxnSpPr>
            <p:nvPr/>
          </p:nvCxnSpPr>
          <p:spPr bwMode="auto">
            <a:xfrm flipV="1">
              <a:off x="9062" y="6949"/>
              <a:ext cx="29" cy="8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06" name="Rectangle 126"/>
            <p:cNvSpPr>
              <a:spLocks noChangeArrowheads="1"/>
            </p:cNvSpPr>
            <p:nvPr/>
          </p:nvSpPr>
          <p:spPr bwMode="auto">
            <a:xfrm>
              <a:off x="8930" y="7036"/>
              <a:ext cx="379"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07" name="Line 127"/>
            <p:cNvCxnSpPr>
              <a:cxnSpLocks noChangeShapeType="1"/>
            </p:cNvCxnSpPr>
            <p:nvPr/>
          </p:nvCxnSpPr>
          <p:spPr bwMode="auto">
            <a:xfrm flipV="1">
              <a:off x="9664" y="6949"/>
              <a:ext cx="28"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8" name="Line 128"/>
            <p:cNvCxnSpPr>
              <a:cxnSpLocks noChangeShapeType="1"/>
            </p:cNvCxnSpPr>
            <p:nvPr/>
          </p:nvCxnSpPr>
          <p:spPr bwMode="auto">
            <a:xfrm flipV="1">
              <a:off x="10267" y="6949"/>
              <a:ext cx="25" cy="3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09" name="Rectangle 129"/>
            <p:cNvSpPr>
              <a:spLocks noChangeArrowheads="1"/>
            </p:cNvSpPr>
            <p:nvPr/>
          </p:nvSpPr>
          <p:spPr bwMode="auto">
            <a:xfrm>
              <a:off x="5431" y="7200"/>
              <a:ext cx="2202" cy="414"/>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gn="ct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Energy (keV)</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10" name="Line 130"/>
            <p:cNvCxnSpPr>
              <a:cxnSpLocks noChangeShapeType="1"/>
            </p:cNvCxnSpPr>
            <p:nvPr/>
          </p:nvCxnSpPr>
          <p:spPr bwMode="auto">
            <a:xfrm>
              <a:off x="2830" y="6949"/>
              <a:ext cx="16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11" name="Rectangle 131"/>
            <p:cNvSpPr>
              <a:spLocks noChangeArrowheads="1"/>
            </p:cNvSpPr>
            <p:nvPr/>
          </p:nvSpPr>
          <p:spPr bwMode="auto">
            <a:xfrm>
              <a:off x="2639" y="6914"/>
              <a:ext cx="191" cy="313"/>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12" name="Line 132"/>
            <p:cNvCxnSpPr>
              <a:cxnSpLocks noChangeShapeType="1"/>
            </p:cNvCxnSpPr>
            <p:nvPr/>
          </p:nvCxnSpPr>
          <p:spPr bwMode="auto">
            <a:xfrm>
              <a:off x="2940" y="6914"/>
              <a:ext cx="52"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13" name="Line 133"/>
            <p:cNvCxnSpPr>
              <a:cxnSpLocks noChangeShapeType="1"/>
            </p:cNvCxnSpPr>
            <p:nvPr/>
          </p:nvCxnSpPr>
          <p:spPr bwMode="auto">
            <a:xfrm>
              <a:off x="2940" y="6880"/>
              <a:ext cx="52"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14" name="Line 134"/>
            <p:cNvCxnSpPr>
              <a:cxnSpLocks noChangeShapeType="1"/>
            </p:cNvCxnSpPr>
            <p:nvPr/>
          </p:nvCxnSpPr>
          <p:spPr bwMode="auto">
            <a:xfrm>
              <a:off x="2940" y="6829"/>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15" name="Line 135"/>
            <p:cNvCxnSpPr>
              <a:cxnSpLocks noChangeShapeType="1"/>
            </p:cNvCxnSpPr>
            <p:nvPr/>
          </p:nvCxnSpPr>
          <p:spPr bwMode="auto">
            <a:xfrm>
              <a:off x="2940" y="6796"/>
              <a:ext cx="52"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16" name="Line 136"/>
            <p:cNvCxnSpPr>
              <a:cxnSpLocks noChangeShapeType="1"/>
            </p:cNvCxnSpPr>
            <p:nvPr/>
          </p:nvCxnSpPr>
          <p:spPr bwMode="auto">
            <a:xfrm>
              <a:off x="2886" y="6743"/>
              <a:ext cx="106"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17" name="Line 137"/>
            <p:cNvCxnSpPr>
              <a:cxnSpLocks noChangeShapeType="1"/>
            </p:cNvCxnSpPr>
            <p:nvPr/>
          </p:nvCxnSpPr>
          <p:spPr bwMode="auto">
            <a:xfrm>
              <a:off x="2940" y="6709"/>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18" name="Line 138"/>
            <p:cNvCxnSpPr>
              <a:cxnSpLocks noChangeShapeType="1"/>
            </p:cNvCxnSpPr>
            <p:nvPr/>
          </p:nvCxnSpPr>
          <p:spPr bwMode="auto">
            <a:xfrm>
              <a:off x="2940" y="6656"/>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19" name="Line 139"/>
            <p:cNvCxnSpPr>
              <a:cxnSpLocks noChangeShapeType="1"/>
            </p:cNvCxnSpPr>
            <p:nvPr/>
          </p:nvCxnSpPr>
          <p:spPr bwMode="auto">
            <a:xfrm>
              <a:off x="2940" y="6622"/>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0" name="Line 140"/>
            <p:cNvCxnSpPr>
              <a:cxnSpLocks noChangeShapeType="1"/>
            </p:cNvCxnSpPr>
            <p:nvPr/>
          </p:nvCxnSpPr>
          <p:spPr bwMode="auto">
            <a:xfrm>
              <a:off x="2940" y="6587"/>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1" name="Line 141"/>
            <p:cNvCxnSpPr>
              <a:cxnSpLocks noChangeShapeType="1"/>
            </p:cNvCxnSpPr>
            <p:nvPr/>
          </p:nvCxnSpPr>
          <p:spPr bwMode="auto">
            <a:xfrm>
              <a:off x="2830" y="6535"/>
              <a:ext cx="162"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22" name="Rectangle 142"/>
            <p:cNvSpPr>
              <a:spLocks noChangeArrowheads="1"/>
            </p:cNvSpPr>
            <p:nvPr/>
          </p:nvSpPr>
          <p:spPr bwMode="auto">
            <a:xfrm>
              <a:off x="2530" y="6502"/>
              <a:ext cx="383" cy="309"/>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23" name="Line 143"/>
            <p:cNvCxnSpPr>
              <a:cxnSpLocks noChangeShapeType="1"/>
            </p:cNvCxnSpPr>
            <p:nvPr/>
          </p:nvCxnSpPr>
          <p:spPr bwMode="auto">
            <a:xfrm>
              <a:off x="2940" y="6502"/>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4" name="Line 144"/>
            <p:cNvCxnSpPr>
              <a:cxnSpLocks noChangeShapeType="1"/>
            </p:cNvCxnSpPr>
            <p:nvPr/>
          </p:nvCxnSpPr>
          <p:spPr bwMode="auto">
            <a:xfrm>
              <a:off x="2940" y="6451"/>
              <a:ext cx="52"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5" name="Line 145"/>
            <p:cNvCxnSpPr>
              <a:cxnSpLocks noChangeShapeType="1"/>
            </p:cNvCxnSpPr>
            <p:nvPr/>
          </p:nvCxnSpPr>
          <p:spPr bwMode="auto">
            <a:xfrm>
              <a:off x="2940" y="6416"/>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6" name="Line 146"/>
            <p:cNvCxnSpPr>
              <a:cxnSpLocks noChangeShapeType="1"/>
            </p:cNvCxnSpPr>
            <p:nvPr/>
          </p:nvCxnSpPr>
          <p:spPr bwMode="auto">
            <a:xfrm>
              <a:off x="2940" y="6364"/>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7" name="Line 147"/>
            <p:cNvCxnSpPr>
              <a:cxnSpLocks noChangeShapeType="1"/>
            </p:cNvCxnSpPr>
            <p:nvPr/>
          </p:nvCxnSpPr>
          <p:spPr bwMode="auto">
            <a:xfrm>
              <a:off x="2886" y="6329"/>
              <a:ext cx="106"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8" name="Line 148"/>
            <p:cNvCxnSpPr>
              <a:cxnSpLocks noChangeShapeType="1"/>
            </p:cNvCxnSpPr>
            <p:nvPr/>
          </p:nvCxnSpPr>
          <p:spPr bwMode="auto">
            <a:xfrm>
              <a:off x="2940" y="6295"/>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9" name="Line 149"/>
            <p:cNvCxnSpPr>
              <a:cxnSpLocks noChangeShapeType="1"/>
            </p:cNvCxnSpPr>
            <p:nvPr/>
          </p:nvCxnSpPr>
          <p:spPr bwMode="auto">
            <a:xfrm>
              <a:off x="2940" y="6244"/>
              <a:ext cx="52"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0" name="Line 150"/>
            <p:cNvCxnSpPr>
              <a:cxnSpLocks noChangeShapeType="1"/>
            </p:cNvCxnSpPr>
            <p:nvPr/>
          </p:nvCxnSpPr>
          <p:spPr bwMode="auto">
            <a:xfrm>
              <a:off x="2940" y="6208"/>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1" name="Line 151"/>
            <p:cNvCxnSpPr>
              <a:cxnSpLocks noChangeShapeType="1"/>
            </p:cNvCxnSpPr>
            <p:nvPr/>
          </p:nvCxnSpPr>
          <p:spPr bwMode="auto">
            <a:xfrm>
              <a:off x="2940" y="6156"/>
              <a:ext cx="52"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2" name="Line 152"/>
            <p:cNvCxnSpPr>
              <a:cxnSpLocks noChangeShapeType="1"/>
            </p:cNvCxnSpPr>
            <p:nvPr/>
          </p:nvCxnSpPr>
          <p:spPr bwMode="auto">
            <a:xfrm>
              <a:off x="2830" y="6122"/>
              <a:ext cx="16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33" name="Rectangle 153"/>
            <p:cNvSpPr>
              <a:spLocks noChangeArrowheads="1"/>
            </p:cNvSpPr>
            <p:nvPr/>
          </p:nvSpPr>
          <p:spPr bwMode="auto">
            <a:xfrm>
              <a:off x="2530" y="6087"/>
              <a:ext cx="383"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34" name="Line 154"/>
            <p:cNvCxnSpPr>
              <a:cxnSpLocks noChangeShapeType="1"/>
            </p:cNvCxnSpPr>
            <p:nvPr/>
          </p:nvCxnSpPr>
          <p:spPr bwMode="auto">
            <a:xfrm>
              <a:off x="2940" y="6069"/>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5" name="Line 155"/>
            <p:cNvCxnSpPr>
              <a:cxnSpLocks noChangeShapeType="1"/>
            </p:cNvCxnSpPr>
            <p:nvPr/>
          </p:nvCxnSpPr>
          <p:spPr bwMode="auto">
            <a:xfrm>
              <a:off x="2940" y="6035"/>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6" name="Line 156"/>
            <p:cNvCxnSpPr>
              <a:cxnSpLocks noChangeShapeType="1"/>
            </p:cNvCxnSpPr>
            <p:nvPr/>
          </p:nvCxnSpPr>
          <p:spPr bwMode="auto">
            <a:xfrm>
              <a:off x="2940" y="6000"/>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7" name="Line 157"/>
            <p:cNvCxnSpPr>
              <a:cxnSpLocks noChangeShapeType="1"/>
            </p:cNvCxnSpPr>
            <p:nvPr/>
          </p:nvCxnSpPr>
          <p:spPr bwMode="auto">
            <a:xfrm>
              <a:off x="2940" y="5949"/>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8" name="Line 158"/>
            <p:cNvCxnSpPr>
              <a:cxnSpLocks noChangeShapeType="1"/>
            </p:cNvCxnSpPr>
            <p:nvPr/>
          </p:nvCxnSpPr>
          <p:spPr bwMode="auto">
            <a:xfrm>
              <a:off x="2886" y="5915"/>
              <a:ext cx="106"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9" name="Line 159"/>
            <p:cNvCxnSpPr>
              <a:cxnSpLocks noChangeShapeType="1"/>
            </p:cNvCxnSpPr>
            <p:nvPr/>
          </p:nvCxnSpPr>
          <p:spPr bwMode="auto">
            <a:xfrm>
              <a:off x="2940" y="5862"/>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0" name="Line 160"/>
            <p:cNvCxnSpPr>
              <a:cxnSpLocks noChangeShapeType="1"/>
            </p:cNvCxnSpPr>
            <p:nvPr/>
          </p:nvCxnSpPr>
          <p:spPr bwMode="auto">
            <a:xfrm>
              <a:off x="2940" y="5826"/>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1" name="Line 161"/>
            <p:cNvCxnSpPr>
              <a:cxnSpLocks noChangeShapeType="1"/>
            </p:cNvCxnSpPr>
            <p:nvPr/>
          </p:nvCxnSpPr>
          <p:spPr bwMode="auto">
            <a:xfrm>
              <a:off x="2940" y="5794"/>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2" name="Line 162"/>
            <p:cNvCxnSpPr>
              <a:cxnSpLocks noChangeShapeType="1"/>
            </p:cNvCxnSpPr>
            <p:nvPr/>
          </p:nvCxnSpPr>
          <p:spPr bwMode="auto">
            <a:xfrm>
              <a:off x="2940" y="5740"/>
              <a:ext cx="52"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3" name="Line 163"/>
            <p:cNvCxnSpPr>
              <a:cxnSpLocks noChangeShapeType="1"/>
            </p:cNvCxnSpPr>
            <p:nvPr/>
          </p:nvCxnSpPr>
          <p:spPr bwMode="auto">
            <a:xfrm>
              <a:off x="2830" y="5709"/>
              <a:ext cx="162"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44" name="Rectangle 164"/>
            <p:cNvSpPr>
              <a:spLocks noChangeArrowheads="1"/>
            </p:cNvSpPr>
            <p:nvPr/>
          </p:nvSpPr>
          <p:spPr bwMode="auto">
            <a:xfrm>
              <a:off x="2530" y="5656"/>
              <a:ext cx="383"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45" name="Line 165"/>
            <p:cNvCxnSpPr>
              <a:cxnSpLocks noChangeShapeType="1"/>
            </p:cNvCxnSpPr>
            <p:nvPr/>
          </p:nvCxnSpPr>
          <p:spPr bwMode="auto">
            <a:xfrm>
              <a:off x="2940" y="5656"/>
              <a:ext cx="52"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6" name="Line 166"/>
            <p:cNvCxnSpPr>
              <a:cxnSpLocks noChangeShapeType="1"/>
            </p:cNvCxnSpPr>
            <p:nvPr/>
          </p:nvCxnSpPr>
          <p:spPr bwMode="auto">
            <a:xfrm>
              <a:off x="2940" y="5621"/>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7" name="Line 167"/>
            <p:cNvCxnSpPr>
              <a:cxnSpLocks noChangeShapeType="1"/>
            </p:cNvCxnSpPr>
            <p:nvPr/>
          </p:nvCxnSpPr>
          <p:spPr bwMode="auto">
            <a:xfrm>
              <a:off x="2940" y="5569"/>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8" name="Line 168"/>
            <p:cNvCxnSpPr>
              <a:cxnSpLocks noChangeShapeType="1"/>
            </p:cNvCxnSpPr>
            <p:nvPr/>
          </p:nvCxnSpPr>
          <p:spPr bwMode="auto">
            <a:xfrm>
              <a:off x="2940" y="5535"/>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9" name="Line 169"/>
            <p:cNvCxnSpPr>
              <a:cxnSpLocks noChangeShapeType="1"/>
            </p:cNvCxnSpPr>
            <p:nvPr/>
          </p:nvCxnSpPr>
          <p:spPr bwMode="auto">
            <a:xfrm>
              <a:off x="2886" y="5502"/>
              <a:ext cx="106"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0" name="Line 170"/>
            <p:cNvCxnSpPr>
              <a:cxnSpLocks noChangeShapeType="1"/>
            </p:cNvCxnSpPr>
            <p:nvPr/>
          </p:nvCxnSpPr>
          <p:spPr bwMode="auto">
            <a:xfrm>
              <a:off x="2940" y="5448"/>
              <a:ext cx="52"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1" name="Line 171"/>
            <p:cNvCxnSpPr>
              <a:cxnSpLocks noChangeShapeType="1"/>
            </p:cNvCxnSpPr>
            <p:nvPr/>
          </p:nvCxnSpPr>
          <p:spPr bwMode="auto">
            <a:xfrm>
              <a:off x="2940" y="5413"/>
              <a:ext cx="52" cy="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2" name="Line 172"/>
            <p:cNvCxnSpPr>
              <a:cxnSpLocks noChangeShapeType="1"/>
            </p:cNvCxnSpPr>
            <p:nvPr/>
          </p:nvCxnSpPr>
          <p:spPr bwMode="auto">
            <a:xfrm>
              <a:off x="2940" y="5363"/>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3" name="Line 173"/>
            <p:cNvCxnSpPr>
              <a:cxnSpLocks noChangeShapeType="1"/>
            </p:cNvCxnSpPr>
            <p:nvPr/>
          </p:nvCxnSpPr>
          <p:spPr bwMode="auto">
            <a:xfrm>
              <a:off x="2940" y="5329"/>
              <a:ext cx="52"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4" name="Line 174"/>
            <p:cNvCxnSpPr>
              <a:cxnSpLocks noChangeShapeType="1"/>
            </p:cNvCxnSpPr>
            <p:nvPr/>
          </p:nvCxnSpPr>
          <p:spPr bwMode="auto">
            <a:xfrm>
              <a:off x="2830" y="5277"/>
              <a:ext cx="16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55" name="Rectangle 175"/>
            <p:cNvSpPr>
              <a:spLocks noChangeArrowheads="1"/>
            </p:cNvSpPr>
            <p:nvPr/>
          </p:nvSpPr>
          <p:spPr bwMode="auto">
            <a:xfrm>
              <a:off x="2530" y="5242"/>
              <a:ext cx="383"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56" name="Line 176"/>
            <p:cNvCxnSpPr>
              <a:cxnSpLocks noChangeShapeType="1"/>
            </p:cNvCxnSpPr>
            <p:nvPr/>
          </p:nvCxnSpPr>
          <p:spPr bwMode="auto">
            <a:xfrm>
              <a:off x="2940" y="5242"/>
              <a:ext cx="52" cy="1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7" name="Line 177"/>
            <p:cNvCxnSpPr>
              <a:cxnSpLocks noChangeShapeType="1"/>
            </p:cNvCxnSpPr>
            <p:nvPr/>
          </p:nvCxnSpPr>
          <p:spPr bwMode="auto">
            <a:xfrm>
              <a:off x="2940" y="5208"/>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8" name="Line 178"/>
            <p:cNvCxnSpPr>
              <a:cxnSpLocks noChangeShapeType="1"/>
            </p:cNvCxnSpPr>
            <p:nvPr/>
          </p:nvCxnSpPr>
          <p:spPr bwMode="auto">
            <a:xfrm>
              <a:off x="2940" y="5155"/>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59" name="Line 179"/>
            <p:cNvCxnSpPr>
              <a:cxnSpLocks noChangeShapeType="1"/>
            </p:cNvCxnSpPr>
            <p:nvPr/>
          </p:nvCxnSpPr>
          <p:spPr bwMode="auto">
            <a:xfrm>
              <a:off x="2940" y="5121"/>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0" name="Line 180"/>
            <p:cNvCxnSpPr>
              <a:cxnSpLocks noChangeShapeType="1"/>
            </p:cNvCxnSpPr>
            <p:nvPr/>
          </p:nvCxnSpPr>
          <p:spPr bwMode="auto">
            <a:xfrm>
              <a:off x="2886" y="5070"/>
              <a:ext cx="106"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1" name="Line 181"/>
            <p:cNvCxnSpPr>
              <a:cxnSpLocks noChangeShapeType="1"/>
            </p:cNvCxnSpPr>
            <p:nvPr/>
          </p:nvCxnSpPr>
          <p:spPr bwMode="auto">
            <a:xfrm>
              <a:off x="2940" y="5035"/>
              <a:ext cx="52"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2" name="Line 182"/>
            <p:cNvCxnSpPr>
              <a:cxnSpLocks noChangeShapeType="1"/>
            </p:cNvCxnSpPr>
            <p:nvPr/>
          </p:nvCxnSpPr>
          <p:spPr bwMode="auto">
            <a:xfrm>
              <a:off x="2940" y="4982"/>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3" name="Line 183"/>
            <p:cNvCxnSpPr>
              <a:cxnSpLocks noChangeShapeType="1"/>
            </p:cNvCxnSpPr>
            <p:nvPr/>
          </p:nvCxnSpPr>
          <p:spPr bwMode="auto">
            <a:xfrm>
              <a:off x="2940" y="4948"/>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4" name="Line 184"/>
            <p:cNvCxnSpPr>
              <a:cxnSpLocks noChangeShapeType="1"/>
            </p:cNvCxnSpPr>
            <p:nvPr/>
          </p:nvCxnSpPr>
          <p:spPr bwMode="auto">
            <a:xfrm>
              <a:off x="2940" y="4913"/>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5" name="Line 185"/>
            <p:cNvCxnSpPr>
              <a:cxnSpLocks noChangeShapeType="1"/>
            </p:cNvCxnSpPr>
            <p:nvPr/>
          </p:nvCxnSpPr>
          <p:spPr bwMode="auto">
            <a:xfrm>
              <a:off x="2830" y="4860"/>
              <a:ext cx="162"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66" name="Rectangle 186"/>
            <p:cNvSpPr>
              <a:spLocks noChangeArrowheads="1"/>
            </p:cNvSpPr>
            <p:nvPr/>
          </p:nvSpPr>
          <p:spPr bwMode="auto">
            <a:xfrm>
              <a:off x="2530" y="4825"/>
              <a:ext cx="383" cy="314"/>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50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67" name="Line 187"/>
            <p:cNvCxnSpPr>
              <a:cxnSpLocks noChangeShapeType="1"/>
            </p:cNvCxnSpPr>
            <p:nvPr/>
          </p:nvCxnSpPr>
          <p:spPr bwMode="auto">
            <a:xfrm>
              <a:off x="2940" y="4825"/>
              <a:ext cx="52" cy="1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8" name="Line 188"/>
            <p:cNvCxnSpPr>
              <a:cxnSpLocks noChangeShapeType="1"/>
            </p:cNvCxnSpPr>
            <p:nvPr/>
          </p:nvCxnSpPr>
          <p:spPr bwMode="auto">
            <a:xfrm>
              <a:off x="2940" y="4775"/>
              <a:ext cx="52" cy="1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69" name="Line 189"/>
            <p:cNvCxnSpPr>
              <a:cxnSpLocks noChangeShapeType="1"/>
            </p:cNvCxnSpPr>
            <p:nvPr/>
          </p:nvCxnSpPr>
          <p:spPr bwMode="auto">
            <a:xfrm>
              <a:off x="2940" y="4740"/>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70" name="Line 190"/>
            <p:cNvCxnSpPr>
              <a:cxnSpLocks noChangeShapeType="1"/>
            </p:cNvCxnSpPr>
            <p:nvPr/>
          </p:nvCxnSpPr>
          <p:spPr bwMode="auto">
            <a:xfrm>
              <a:off x="2940" y="4690"/>
              <a:ext cx="52"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71" name="Line 191"/>
            <p:cNvCxnSpPr>
              <a:cxnSpLocks noChangeShapeType="1"/>
            </p:cNvCxnSpPr>
            <p:nvPr/>
          </p:nvCxnSpPr>
          <p:spPr bwMode="auto">
            <a:xfrm>
              <a:off x="2886" y="4655"/>
              <a:ext cx="106"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72" name="Line 192"/>
            <p:cNvCxnSpPr>
              <a:cxnSpLocks noChangeShapeType="1"/>
            </p:cNvCxnSpPr>
            <p:nvPr/>
          </p:nvCxnSpPr>
          <p:spPr bwMode="auto">
            <a:xfrm>
              <a:off x="2940" y="4621"/>
              <a:ext cx="52" cy="1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73" name="Rectangle 193"/>
            <p:cNvSpPr>
              <a:spLocks noChangeArrowheads="1"/>
            </p:cNvSpPr>
            <p:nvPr/>
          </p:nvSpPr>
          <p:spPr bwMode="auto">
            <a:xfrm>
              <a:off x="3024" y="6502"/>
              <a:ext cx="467" cy="309"/>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4" name="Rectangle 194"/>
            <p:cNvSpPr>
              <a:spLocks noChangeArrowheads="1"/>
            </p:cNvSpPr>
            <p:nvPr/>
          </p:nvSpPr>
          <p:spPr bwMode="auto">
            <a:xfrm>
              <a:off x="3273" y="6628"/>
              <a:ext cx="412" cy="311"/>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gn="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5" name="Rectangle 195"/>
            <p:cNvSpPr>
              <a:spLocks noChangeArrowheads="1"/>
            </p:cNvSpPr>
            <p:nvPr/>
          </p:nvSpPr>
          <p:spPr bwMode="auto">
            <a:xfrm>
              <a:off x="5210" y="6366"/>
              <a:ext cx="462" cy="310"/>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nSpc>
                  <a:spcPct val="107000"/>
                </a:lnSpc>
                <a:spcAft>
                  <a:spcPts val="800"/>
                </a:spcAft>
              </a:pP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76" name="Line 196"/>
            <p:cNvCxnSpPr>
              <a:cxnSpLocks noChangeShapeType="1"/>
            </p:cNvCxnSpPr>
            <p:nvPr/>
          </p:nvCxnSpPr>
          <p:spPr bwMode="auto">
            <a:xfrm flipV="1">
              <a:off x="2992" y="4690"/>
              <a:ext cx="0" cy="22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77" name="Line 197"/>
            <p:cNvCxnSpPr>
              <a:cxnSpLocks noChangeShapeType="1"/>
            </p:cNvCxnSpPr>
            <p:nvPr/>
          </p:nvCxnSpPr>
          <p:spPr bwMode="auto">
            <a:xfrm>
              <a:off x="2992" y="6934"/>
              <a:ext cx="7492"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78" name="Rectangle 198"/>
            <p:cNvSpPr>
              <a:spLocks noChangeArrowheads="1"/>
            </p:cNvSpPr>
            <p:nvPr/>
          </p:nvSpPr>
          <p:spPr bwMode="auto">
            <a:xfrm>
              <a:off x="8239" y="4720"/>
              <a:ext cx="472" cy="412"/>
            </a:xfrm>
            <a:prstGeom prst="rect">
              <a:avLst/>
            </a:prstGeom>
            <a:solidFill>
              <a:srgbClr val="FFFFFF"/>
            </a:solidFill>
            <a:ln w="9525">
              <a:solidFill>
                <a:srgbClr val="FFFFFF"/>
              </a:solidFill>
              <a:miter lim="800000"/>
              <a:headEnd/>
              <a:tailEnd/>
            </a:ln>
          </p:spPr>
          <p:txBody>
            <a:bodyPr rot="0" vert="horz" wrap="square" lIns="0" tIns="0" rIns="0" bIns="0" anchor="t" anchorCtr="0" upright="1">
              <a:noAutofit/>
            </a:bodyPr>
            <a:lstStyle/>
            <a:p>
              <a:pPr algn="r">
                <a:lnSpc>
                  <a:spcPct val="107000"/>
                </a:lnSpc>
                <a:spcAft>
                  <a:spcPts val="800"/>
                </a:spcAft>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a:t>
              </a:r>
              <a:r>
                <a:rPr lang="ru-RU"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2" name="Прямоугольник 1"/>
          <p:cNvSpPr/>
          <p:nvPr/>
        </p:nvSpPr>
        <p:spPr>
          <a:xfrm>
            <a:off x="9209903" y="1187914"/>
            <a:ext cx="2538474" cy="5493812"/>
          </a:xfrm>
          <a:prstGeom prst="rect">
            <a:avLst/>
          </a:prstGeom>
        </p:spPr>
        <p:txBody>
          <a:bodyPr wrap="square">
            <a:spAutoFit/>
          </a:bodyPr>
          <a:lstStyle/>
          <a:p>
            <a:pPr algn="just">
              <a:lnSpc>
                <a:spcPct val="150000"/>
              </a:lnSpc>
              <a:spcAft>
                <a:spcPts val="0"/>
              </a:spcAft>
            </a:pPr>
            <a:r>
              <a:rPr lang="uz-Latn-UZ" sz="2600" dirty="0" smtClean="0">
                <a:latin typeface="Times New Roman" panose="02020603050405020304" pitchFamily="18" charset="0"/>
                <a:ea typeface="Calibri" panose="020F0502020204030204" pitchFamily="34" charset="0"/>
                <a:cs typeface="Times New Roman" panose="02020603050405020304" pitchFamily="18" charset="0"/>
              </a:rPr>
              <a:t>7–rasm</a:t>
            </a:r>
            <a:r>
              <a:rPr lang="uz-Latn-UZ" sz="2600" dirty="0">
                <a:latin typeface="Times New Roman" panose="02020603050405020304" pitchFamily="18" charset="0"/>
                <a:ea typeface="Calibri" panose="020F0502020204030204" pitchFamily="34" charset="0"/>
                <a:cs typeface="Times New Roman" panose="02020603050405020304" pitchFamily="18" charset="0"/>
              </a:rPr>
              <a:t>. Kirishmalarning rentgen spektral xarakteristikalari.</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uz-Latn-UZ" sz="2600" dirty="0">
                <a:latin typeface="Times New Roman" panose="02020603050405020304" pitchFamily="18" charset="0"/>
                <a:ea typeface="Calibri" panose="020F0502020204030204" pitchFamily="34" charset="0"/>
                <a:cs typeface="Times New Roman" panose="02020603050405020304" pitchFamily="18" charset="0"/>
              </a:rPr>
              <a:t>a) tozalanmagan b) magnit usulida tozalangan plastinalarga tegishli.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5101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952" y="880578"/>
            <a:ext cx="4702410" cy="5587621"/>
          </a:xfrm>
        </p:spPr>
        <p:txBody>
          <a:bodyPr>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709684" y="774333"/>
            <a:ext cx="10522424" cy="5431743"/>
          </a:xfrm>
          <a:prstGeom prst="rect">
            <a:avLst/>
          </a:prstGeom>
        </p:spPr>
        <p:txBody>
          <a:bodyPr wrap="square">
            <a:spAutoFit/>
          </a:bodyPr>
          <a:lstStyle/>
          <a:p>
            <a:pPr algn="just">
              <a:lnSpc>
                <a:spcPct val="150000"/>
              </a:lnSpc>
              <a:spcAft>
                <a:spcPts val="0"/>
              </a:spcAft>
            </a:pP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7</a:t>
            </a:r>
            <a:r>
              <a:rPr lang="uz-Latn-UZ"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uz-Latn-UZ" sz="2600" dirty="0">
                <a:latin typeface="Times New Roman" panose="02020603050405020304" pitchFamily="18" charset="0"/>
                <a:ea typeface="Calibri" panose="020F0502020204030204" pitchFamily="34" charset="0"/>
                <a:cs typeface="Times New Roman" panose="02020603050405020304" pitchFamily="18" charset="0"/>
              </a:rPr>
              <a:t>– rasmdan ko’rinadiki, tozalash ishlari amalga oshirilmagan namunalarda turli metal moddalar masalan, Fe, Ca, S va boshqa kirishmalar mavjudligi aniqlangan. Bu kukunlash jarayonida bolg’a yoki po’lat sharchalarga tegishli zarrachalarning kukunlar tarqibiga kirib qolganidan dalolat beradi. Kukunlar magnit maydonidan o’tkazilgandan so’ng yuqorida aniqlangan kirishmalar signallari sezilarli darajada kamayganligi aniqlangan. Tadqiqot natijalaridan yaqqol ko‘rsatadiki, magnitik usul kukunlarini chiqinda kirishma atomlaridan 90÷95% tozalash imkonini beradi. </a:t>
            </a:r>
            <a:endParaRPr lang="en-US" sz="26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uz-Latn-UZ" sz="2800" dirty="0">
                <a:latin typeface="Times New Roman" panose="02020603050405020304" pitchFamily="18" charset="0"/>
                <a:ea typeface="Calibri" panose="020F0502020204030204" pitchFamily="34" charset="0"/>
              </a:rPr>
              <a:t>8–rasmda, ushbu plastinaning mikrofotografiyasi keltirilgan</a:t>
            </a:r>
            <a:endParaRPr lang="ru-RU" sz="2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2396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41361" y="586853"/>
            <a:ext cx="10972800" cy="6100549"/>
          </a:xfrm>
        </p:spPr>
        <p:txBody>
          <a:bodyPr>
            <a:normAutofit lnSpcReduction="10000"/>
          </a:bodyPr>
          <a:lstStyle/>
          <a:p>
            <a:pPr marL="0" indent="0">
              <a:lnSpc>
                <a:spcPct val="150000"/>
              </a:lnSpc>
              <a:buNone/>
            </a:pPr>
            <a:r>
              <a:rPr lang="en-US" dirty="0" smtClean="0">
                <a:latin typeface="Times New Roman" panose="02020603050405020304" pitchFamily="18" charset="0"/>
                <a:ea typeface="Calibri" panose="020F0502020204030204" pitchFamily="34" charset="0"/>
              </a:rPr>
              <a:t>	</a:t>
            </a:r>
            <a:r>
              <a:rPr lang="uz-Latn-UZ" dirty="0" smtClean="0">
                <a:latin typeface="Times New Roman" panose="02020603050405020304" pitchFamily="18" charset="0"/>
                <a:ea typeface="Calibri" panose="020F0502020204030204" pitchFamily="34" charset="0"/>
              </a:rPr>
              <a:t>Rasmdan </a:t>
            </a:r>
            <a:r>
              <a:rPr lang="uz-Latn-UZ" dirty="0">
                <a:latin typeface="Times New Roman" panose="02020603050405020304" pitchFamily="18" charset="0"/>
                <a:ea typeface="Calibri" panose="020F0502020204030204" pitchFamily="34" charset="0"/>
              </a:rPr>
              <a:t>ko’rinadiki, bu usulda olingan plastina tuzilishi jihatidan polikristal xususiyatga ega. Termik ishlov berish jarayonida 10 nm o’lchamdagi kukunlarning birikishi jarayonida 1÷10 mkm o’lchamdagi polikristal tuzilma hosil bo’ladi. </a:t>
            </a:r>
            <a:r>
              <a:rPr lang="uz-Latn-UZ" dirty="0">
                <a:latin typeface="Times New Roman" panose="02020603050405020304" pitchFamily="18" charset="0"/>
                <a:cs typeface="Times New Roman" panose="02020603050405020304" pitchFamily="18" charset="0"/>
              </a:rPr>
              <a:t>Kirishmalar kristalcha hajmidan sirt tomonga ortib borgan holatda taqsimlanishi aniqlangan</a:t>
            </a:r>
            <a:r>
              <a:rPr lang="uz-Latn-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Krishmalarning </a:t>
            </a:r>
            <a:r>
              <a:rPr lang="uz-Latn-UZ" dirty="0">
                <a:latin typeface="Times New Roman" panose="02020603050405020304" pitchFamily="18" charset="0"/>
                <a:cs typeface="Times New Roman" panose="02020603050405020304" pitchFamily="18" charset="0"/>
              </a:rPr>
              <a:t>notekis taqsimlanishi tuzilmaning polikristal xususiyatga ega bo’lishiga olib </a:t>
            </a:r>
            <a:r>
              <a:rPr lang="en-US" dirty="0">
                <a:latin typeface="Times New Roman" panose="02020603050405020304" pitchFamily="18" charset="0"/>
                <a:cs typeface="Times New Roman" panose="02020603050405020304" pitchFamily="18" charset="0"/>
              </a:rPr>
              <a:t>q</a:t>
            </a:r>
            <a:r>
              <a:rPr lang="uz-Latn-UZ" dirty="0">
                <a:latin typeface="Times New Roman" panose="02020603050405020304" pitchFamily="18" charset="0"/>
                <a:cs typeface="Times New Roman" panose="02020603050405020304" pitchFamily="18" charset="0"/>
              </a:rPr>
              <a:t>iladi. </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Bu metodning qulayliklaridan biri sintez jarayonida kimyoviy usul bilan olish qiyin bo’lgan birikmalarni, mexanik ta’sir yordamida amalga oshirish mumkinligidir.</a:t>
            </a:r>
            <a:endParaRPr lang="ru-RU" dirty="0"/>
          </a:p>
        </p:txBody>
      </p:sp>
    </p:spTree>
    <p:extLst>
      <p:ext uri="{BB962C8B-B14F-4D97-AF65-F5344CB8AC3E}">
        <p14:creationId xmlns:p14="http://schemas.microsoft.com/office/powerpoint/2010/main" val="1736286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8949" y="748965"/>
            <a:ext cx="10435988" cy="5493812"/>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uz-Latn-UZ" sz="2600" dirty="0" smtClean="0">
                <a:latin typeface="Times New Roman" panose="02020603050405020304" pitchFamily="18" charset="0"/>
                <a:cs typeface="Times New Roman" panose="02020603050405020304" pitchFamily="18" charset="0"/>
              </a:rPr>
              <a:t>Masalan</a:t>
            </a:r>
            <a:r>
              <a:rPr lang="uz-Latn-UZ" sz="2600" dirty="0">
                <a:latin typeface="Times New Roman" panose="02020603050405020304" pitchFamily="18" charset="0"/>
                <a:cs typeface="Times New Roman" panose="02020603050405020304" pitchFamily="18" charset="0"/>
              </a:rPr>
              <a:t>, kukunlash jarayonida po’lat sharlar bilan o’zaro to’qnashgan kukunlar qiziydi. Qizish jarayonida kukun kristali hajmi bo’ylab temperaturalar farqi vujudga keladi. Temperaturalar farqiga mos holda kukun tuzilishini 3 qismga bo’lishimiz mumkin. Nisbatan temperaturasi yuqori bo’lgan sirtidagi igna tolali g’adir-budir (1) soha, uni kukun yadrosi (3)dan ajratib turuvchi 2 sohalar(9-rasm). Mexanik ta’sir jarayonida bu sohalarning atomar tuzilishi bir-biridan tubdan farq qiladi. Kimyoviy usulda bunday tuzilmani olish qiyin. Ko’rib o’tganimizdek, kukunlash jarayonida atomar yoki molekulyar tuzilishi turli bo’lgan zarracha hosil bo’ladi.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1181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9725" y="696035"/>
            <a:ext cx="10363200" cy="5928815"/>
          </a:xfrm>
        </p:spPr>
        <p:txBody>
          <a:bodyPr>
            <a:normAutofit/>
          </a:bodyPr>
          <a:lstStyle/>
          <a:p>
            <a:pPr marL="0" indent="0" algn="ctr">
              <a:buNone/>
            </a:pP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497765" y="713288"/>
            <a:ext cx="4602785" cy="2852383"/>
          </a:xfrm>
          <a:prstGeom prst="rect">
            <a:avLst/>
          </a:prstGeom>
          <a:noFill/>
          <a:ln>
            <a:noFill/>
          </a:ln>
        </p:spPr>
      </p:pic>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6414448" y="839842"/>
            <a:ext cx="4708477" cy="2708575"/>
          </a:xfrm>
          <a:prstGeom prst="rect">
            <a:avLst/>
          </a:prstGeom>
          <a:noFill/>
          <a:ln>
            <a:noFill/>
          </a:ln>
        </p:spPr>
      </p:pic>
      <p:sp>
        <p:nvSpPr>
          <p:cNvPr id="2" name="Прямоугольник 1"/>
          <p:cNvSpPr/>
          <p:nvPr/>
        </p:nvSpPr>
        <p:spPr>
          <a:xfrm>
            <a:off x="343125" y="3621272"/>
            <a:ext cx="6912063" cy="1292662"/>
          </a:xfrm>
          <a:prstGeom prst="rect">
            <a:avLst/>
          </a:prstGeom>
        </p:spPr>
        <p:txBody>
          <a:bodyPr wrap="square">
            <a:spAutoFit/>
          </a:bodyPr>
          <a:lstStyle/>
          <a:p>
            <a:pPr algn="ctr">
              <a:lnSpc>
                <a:spcPct val="150000"/>
              </a:lnSpc>
              <a:spcAft>
                <a:spcPts val="0"/>
              </a:spcAft>
            </a:pPr>
            <a:r>
              <a:rPr lang="uz-Latn-UZ" sz="2600" dirty="0">
                <a:latin typeface="Times New Roman" panose="02020603050405020304" pitchFamily="18" charset="0"/>
                <a:ea typeface="Calibri" panose="020F0502020204030204" pitchFamily="34" charset="0"/>
                <a:cs typeface="Times New Roman" panose="02020603050405020304" pitchFamily="18" charset="0"/>
              </a:rPr>
              <a:t>8– rasm. Kukunli texnologiya yordamida olingan kremniy plastinalarining mikrofotografiyasi.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7047999" y="3692224"/>
            <a:ext cx="4506771" cy="1292662"/>
          </a:xfrm>
          <a:prstGeom prst="rect">
            <a:avLst/>
          </a:prstGeom>
        </p:spPr>
        <p:txBody>
          <a:bodyPr wrap="square">
            <a:spAutoFit/>
          </a:bodyPr>
          <a:lstStyle/>
          <a:p>
            <a:pPr marL="179705" algn="ctr">
              <a:lnSpc>
                <a:spcPct val="150000"/>
              </a:lnSpc>
              <a:spcAft>
                <a:spcPts val="0"/>
              </a:spcAft>
            </a:pPr>
            <a:r>
              <a:rPr lang="en-US" sz="2600" dirty="0">
                <a:latin typeface="Times New Roman" panose="02020603050405020304" pitchFamily="18" charset="0"/>
                <a:ea typeface="Calibri" panose="020F0502020204030204" pitchFamily="34" charset="0"/>
                <a:cs typeface="Times New Roman" panose="02020603050405020304" pitchFamily="18" charset="0"/>
              </a:rPr>
              <a:t>9 – </a:t>
            </a:r>
            <a:r>
              <a:rPr lang="en-US" sz="2600" dirty="0" err="1">
                <a:latin typeface="Times New Roman" panose="02020603050405020304" pitchFamily="18" charset="0"/>
                <a:ea typeface="Calibri" panose="020F0502020204030204" pitchFamily="34" charset="0"/>
                <a:cs typeface="Times New Roman" panose="02020603050405020304" pitchFamily="18" charset="0"/>
              </a:rPr>
              <a:t>rasm</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Kukunning</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soddalashgan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sxemasi</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983699" y="4868112"/>
            <a:ext cx="10139226" cy="1828642"/>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ea typeface="Calibri" panose="020F0502020204030204" pitchFamily="34" charset="0"/>
              </a:rPr>
              <a:t>	</a:t>
            </a:r>
            <a:r>
              <a:rPr lang="uz-Cyrl-UZ" sz="2600" dirty="0" smtClean="0">
                <a:latin typeface="Times New Roman" panose="02020603050405020304" pitchFamily="18" charset="0"/>
                <a:ea typeface="Calibri" panose="020F0502020204030204" pitchFamily="34" charset="0"/>
              </a:rPr>
              <a:t>Oxirgi </a:t>
            </a:r>
            <a:r>
              <a:rPr lang="uz-Cyrl-UZ" sz="2600" dirty="0">
                <a:latin typeface="Times New Roman" panose="02020603050405020304" pitchFamily="18" charset="0"/>
                <a:ea typeface="Calibri" panose="020F0502020204030204" pitchFamily="34" charset="0"/>
              </a:rPr>
              <a:t>o‘n yillikda kukunli elektrotexnika materiallari va maxsulotlari keng qo‘llanilmoqda. </a:t>
            </a:r>
            <a:r>
              <a:rPr lang="en-US" sz="2600" dirty="0" err="1">
                <a:latin typeface="Times New Roman" panose="02020603050405020304" pitchFamily="18" charset="0"/>
                <a:ea typeface="Calibri" panose="020F0502020204030204" pitchFamily="34" charset="0"/>
              </a:rPr>
              <a:t>Ular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elektr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mashinasozlik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apparatsozlik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boshqa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ko‘plab</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soxalarda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qimmatbaxo</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materiallar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o‘rnida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qo‘llaniladi</a:t>
            </a:r>
            <a:r>
              <a:rPr lang="en-US" sz="2600" dirty="0">
                <a:latin typeface="Times New Roman" panose="02020603050405020304" pitchFamily="18" charset="0"/>
                <a:ea typeface="Calibri" panose="020F0502020204030204" pitchFamily="34" charset="0"/>
              </a:rPr>
              <a:t>.</a:t>
            </a:r>
            <a:endParaRPr lang="ru-RU" sz="2600" dirty="0"/>
          </a:p>
        </p:txBody>
      </p:sp>
    </p:spTree>
    <p:extLst>
      <p:ext uri="{BB962C8B-B14F-4D97-AF65-F5344CB8AC3E}">
        <p14:creationId xmlns:p14="http://schemas.microsoft.com/office/powerpoint/2010/main" val="2556511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2430" y="177422"/>
            <a:ext cx="10909110" cy="6564572"/>
          </a:xfrm>
        </p:spPr>
        <p:txBody>
          <a:bodyPr>
            <a:no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O‘z</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navbatida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ishonchligini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ortadi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Xozirgi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metallografit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metalkarbid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metallooksidli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tarqalgani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kumush-volfram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mis-volframli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materiallaridir</a:t>
            </a:r>
            <a:r>
              <a:rPr lang="en-US" dirty="0">
                <a:latin typeface="Times New Roman" panose="02020603050405020304" pitchFamily="18" charset="0"/>
                <a:cs typeface="Times New Roman" panose="02020603050405020304" pitchFamily="18" charset="0"/>
              </a:rPr>
              <a:t> (30-70% </a:t>
            </a:r>
            <a:r>
              <a:rPr lang="en-US" dirty="0" err="1">
                <a:latin typeface="Times New Roman" panose="02020603050405020304" pitchFamily="18" charset="0"/>
                <a:cs typeface="Times New Roman" panose="02020603050405020304" pitchFamily="18" charset="0"/>
              </a:rPr>
              <a:t>volfram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kumush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kumush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kadmiy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bronza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grafitli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kontaktlardir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yoysundiruvchi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qurilmalarda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quvvatli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yog‘ni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xavoni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vakuumni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ulab-o’chiruvchi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konstruksiya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yuklangan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tokini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iqtisod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kontaktlar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qurilmani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ishonchli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2-3 </a:t>
            </a:r>
            <a:r>
              <a:rPr lang="en-US" dirty="0" err="1">
                <a:latin typeface="Times New Roman" panose="02020603050405020304" pitchFamily="18" charset="0"/>
                <a:cs typeface="Times New Roman" panose="02020603050405020304" pitchFamily="18" charset="0"/>
              </a:rPr>
              <a:t>mln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ulab-o’chirishga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smtClean="0">
                <a:latin typeface="Times New Roman" panose="02020603050405020304" pitchFamily="18" charset="0"/>
                <a:cs typeface="Times New Roman" panose="02020603050405020304" pitchFamily="18" charset="0"/>
              </a:rPr>
              <a:t>.</a:t>
            </a:r>
            <a:r>
              <a:rPr lang="en-US" dirty="0"/>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166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95785"/>
            <a:ext cx="10972800" cy="6346209"/>
          </a:xfrm>
        </p:spPr>
        <p:txBody>
          <a:bodyPr>
            <a:normAutofit fontScale="92500"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Kontaktlarning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aloxida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sirpanuvchi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kontaktlardir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tarqibida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grafit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sirpanishi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yopishib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oladi</a:t>
            </a:r>
            <a:r>
              <a:rPr lang="en-US" sz="2800" dirty="0">
                <a:latin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cs typeface="Times New Roman" panose="02020603050405020304" pitchFamily="18" charset="0"/>
              </a:rPr>
              <a:t>materialning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kumush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qo‘llaniladi</a:t>
            </a:r>
            <a:r>
              <a:rPr lang="en-US" sz="2800"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Kichik</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o‘lchamli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asbobsozlikni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o‘ynamoqda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magnitli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necha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grammli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o‘ndan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to’g‘ri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og‘irlikdagi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cs typeface="Times New Roman" panose="02020603050405020304" pitchFamily="18" charset="0"/>
              </a:rPr>
              <a:t>usulda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deformatsiyalanuvchi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qotishmalardan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magnit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Masalan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temir-kobaltli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temir-alyuminiyli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temir-nikel-kobalt-alyuminiyli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temir-kobalt-volframli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temir-kobalt-alyuminiyli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boshqalar</a:t>
            </a:r>
            <a:r>
              <a:rPr lang="en-US"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876232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68907" y="477670"/>
            <a:ext cx="10649803" cy="6032312"/>
          </a:xfrm>
        </p:spPr>
        <p:txBody>
          <a:bodyPr>
            <a:no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Xozirgi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dielektriklar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berilmoqda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ferromagnit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bo‘laklari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dielektriklar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ferrit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qurilma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asbob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bronza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latun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alyuminiy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legirlangan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cho‘yan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aloxida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emirilishga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korroziyaga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chidamli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otashbardosh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tayyorlanadi</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Bunday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maxsulotlarni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metallurgiyada</a:t>
            </a:r>
            <a:r>
              <a:rPr lang="en-US" dirty="0">
                <a:latin typeface="Times New Roman" panose="02020603050405020304" pitchFamily="18" charset="0"/>
                <a:cs typeface="Times New Roman" panose="02020603050405020304" pitchFamily="18" charset="0"/>
              </a:rPr>
              <a:t> 60-70% </a:t>
            </a:r>
            <a:r>
              <a:rPr lang="en-US" dirty="0" err="1">
                <a:latin typeface="Times New Roman" panose="02020603050405020304" pitchFamily="18" charset="0"/>
                <a:cs typeface="Times New Roman" panose="02020603050405020304" pitchFamily="18" charset="0"/>
              </a:rPr>
              <a:t>tayyorlanadi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Keyinchalik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avtomobillarning</a:t>
            </a:r>
            <a:r>
              <a:rPr lang="en-US" dirty="0">
                <a:latin typeface="Times New Roman" panose="02020603050405020304" pitchFamily="18" charset="0"/>
                <a:cs typeface="Times New Roman" panose="02020603050405020304" pitchFamily="18" charset="0"/>
              </a:rPr>
              <a:t> 50% </a:t>
            </a:r>
            <a:r>
              <a:rPr lang="en-US" dirty="0" err="1">
                <a:latin typeface="Times New Roman" panose="02020603050405020304" pitchFamily="18" charset="0"/>
                <a:cs typeface="Times New Roman" panose="02020603050405020304" pitchFamily="18" charset="0"/>
              </a:rPr>
              <a:t>ortiq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mo‘ljallanmoqda</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51523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7922" y="436729"/>
            <a:ext cx="10904562" cy="6305266"/>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Kukunli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konstruksion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iqtisod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qo‘shimcha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mexanik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ishlov</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berishni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kamaytirish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mexanizatsiyalash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avtomatlashtirish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imkonini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Natijada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maxsulotni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osonlashib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tannarxi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kamayadi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qo‘yish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prokatlash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olinganiga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nisbatan</a:t>
            </a:r>
            <a:r>
              <a:rPr lang="en-US" sz="2800" dirty="0">
                <a:latin typeface="Times New Roman" panose="02020603050405020304" pitchFamily="18" charset="0"/>
                <a:cs typeface="Times New Roman" panose="02020603050405020304" pitchFamily="18" charset="0"/>
              </a:rPr>
              <a:t> 2-2,5 </a:t>
            </a:r>
            <a:r>
              <a:rPr lang="en-US" sz="2800" dirty="0" err="1">
                <a:latin typeface="Times New Roman" panose="02020603050405020304" pitchFamily="18" charset="0"/>
                <a:cs typeface="Times New Roman" panose="02020603050405020304" pitchFamily="18" charset="0"/>
              </a:rPr>
              <a:t>barobar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orzon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Legirlangan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tolalar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armirlagan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chiqilishni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kelajagi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porloqdir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Xozirgi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metallurgiyasida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shesternyalar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xropoviklar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flyanslar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gaykalar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shaybalar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podshipnik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kabi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sodda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murakkab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olinmoqda</a:t>
            </a:r>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398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5" y="791569"/>
            <a:ext cx="10972800" cy="5724099"/>
          </a:xfrm>
        </p:spPr>
        <p:txBody>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Elektr</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energiyani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borishi</a:t>
            </a:r>
            <a:r>
              <a:rPr lang="en-US" dirty="0">
                <a:latin typeface="Times New Roman" panose="02020603050405020304" pitchFamily="18" charset="0"/>
                <a:cs typeface="Times New Roman" panose="02020603050405020304" pitchFamily="18" charset="0"/>
              </a:rPr>
              <a:t>, AS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termoyaderli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reaktorlar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sintezida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stansiyalarida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yaqin</a:t>
            </a:r>
            <a:r>
              <a:rPr lang="en-US" dirty="0">
                <a:latin typeface="Times New Roman" panose="02020603050405020304" pitchFamily="18" charset="0"/>
                <a:cs typeface="Times New Roman" panose="02020603050405020304" pitchFamily="18" charset="0"/>
              </a:rPr>
              <a:t> 100-150 </a:t>
            </a:r>
            <a:r>
              <a:rPr lang="en-US" dirty="0" err="1">
                <a:latin typeface="Times New Roman" panose="02020603050405020304" pitchFamily="18" charset="0"/>
                <a:cs typeface="Times New Roman" panose="02020603050405020304" pitchFamily="18" charset="0"/>
              </a:rPr>
              <a:t>yil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yoqilg‘i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zaxirasi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tugashi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metallurgiyasisiz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bo‘lmaydi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latin typeface="Times New Roman" panose="02020603050405020304" pitchFamily="18" charset="0"/>
                <a:ea typeface="Calibri" panose="020F0502020204030204" pitchFamily="34" charset="0"/>
                <a:cs typeface="Times New Roman" panose="02020603050405020304" pitchFamily="18" charset="0"/>
              </a:rPr>
              <a:t>Chunki</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reaktorlarining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issiqlik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ajratuvchi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elementlari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uran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plutoniy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kukunidan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metalli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yoqilg‘isi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uran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toriy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plutoniy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brikmalari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oksidlari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kukunidan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keramik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yoqilg‘isi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Yadro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rektorlarining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aloxida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detallari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neytrollarni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qaytaruvchilari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beriliy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kukunidan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olinadi</a:t>
            </a:r>
            <a:r>
              <a:rPr lang="en-US" dirty="0" smtClean="0">
                <a:latin typeface="Times New Roman" panose="02020603050405020304" pitchFamily="18" charset="0"/>
                <a:ea typeface="Calibri" panose="020F0502020204030204" pitchFamily="34" charset="0"/>
                <a:cs typeface="Times New Roman" panose="02020603050405020304" pitchFamily="18" charset="0"/>
              </a:rPr>
              <a:t>.[1-2-5-6]</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90374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46161" y="494320"/>
            <a:ext cx="10617958" cy="6132384"/>
          </a:xfrm>
          <a:prstGeom prst="rect">
            <a:avLst/>
          </a:prstGeom>
        </p:spPr>
        <p:txBody>
          <a:bodyPr wrap="square">
            <a:spAutoFit/>
          </a:bodyPr>
          <a:lstStyle/>
          <a:p>
            <a:pPr algn="ctr">
              <a:lnSpc>
                <a:spcPct val="150000"/>
              </a:lnSpc>
              <a:spcAft>
                <a:spcPts val="800"/>
              </a:spcAft>
            </a:pPr>
            <a:r>
              <a:rPr lang="en-US" sz="2600" b="1" dirty="0" smtClean="0">
                <a:latin typeface="Times New Roman" panose="02020603050405020304" pitchFamily="18" charset="0"/>
                <a:ea typeface="Calibri" panose="020F0502020204030204" pitchFamily="34" charset="0"/>
                <a:cs typeface="Times New Roman" panose="02020603050405020304" pitchFamily="18" charset="0"/>
              </a:rPr>
              <a:t>6.4   </a:t>
            </a:r>
            <a:r>
              <a:rPr lang="en-US" sz="2600" b="1" dirty="0" err="1">
                <a:latin typeface="Times New Roman" panose="02020603050405020304" pitchFamily="18" charset="0"/>
                <a:ea typeface="Calibri" panose="020F0502020204030204" pitchFamily="34" charset="0"/>
                <a:cs typeface="Times New Roman" panose="02020603050405020304" pitchFamily="18" charset="0"/>
              </a:rPr>
              <a:t>Kukunli</a:t>
            </a:r>
            <a:r>
              <a:rPr lang="en-US" sz="2600" b="1" dirty="0">
                <a:latin typeface="Times New Roman" panose="02020603050405020304" pitchFamily="18" charset="0"/>
                <a:ea typeface="Calibri" panose="020F0502020204030204" pitchFamily="34" charset="0"/>
                <a:cs typeface="Times New Roman" panose="02020603050405020304" pitchFamily="18" charset="0"/>
              </a:rPr>
              <a:t> </a:t>
            </a:r>
            <a:r>
              <a:rPr lang="en-US" sz="2600" b="1" dirty="0" err="1">
                <a:latin typeface="Times New Roman" panose="02020603050405020304" pitchFamily="18" charset="0"/>
                <a:ea typeface="Calibri" panose="020F0502020204030204" pitchFamily="34" charset="0"/>
                <a:cs typeface="Times New Roman" panose="02020603050405020304" pitchFamily="18" charset="0"/>
              </a:rPr>
              <a:t>elektrotexnik</a:t>
            </a:r>
            <a:r>
              <a:rPr lang="en-US" sz="2600" b="1" dirty="0">
                <a:latin typeface="Times New Roman" panose="02020603050405020304" pitchFamily="18" charset="0"/>
                <a:ea typeface="Calibri" panose="020F0502020204030204" pitchFamily="34" charset="0"/>
                <a:cs typeface="Times New Roman" panose="02020603050405020304" pitchFamily="18" charset="0"/>
              </a:rPr>
              <a:t> </a:t>
            </a:r>
            <a:r>
              <a:rPr lang="en-US" sz="2600" b="1" dirty="0" err="1">
                <a:latin typeface="Times New Roman" panose="02020603050405020304" pitchFamily="18" charset="0"/>
                <a:ea typeface="Calibri" panose="020F0502020204030204" pitchFamily="34" charset="0"/>
                <a:cs typeface="Times New Roman" panose="02020603050405020304" pitchFamily="18" charset="0"/>
              </a:rPr>
              <a:t>materiallar</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Kukunli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elektrotexnik</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materiallari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maxsus</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xususiyatlari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tufayli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elektrotexnika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radiotexnika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boshqa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sohalarda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Ular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elektr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kontaktlari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magnit</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mahsulotlarni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keng</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foydalaniladi</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Kukunli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elektrotexnik</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ulanish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ulovchi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kontakt</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materiallari</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600" dirty="0" err="1">
                <a:latin typeface="Times New Roman" panose="02020603050405020304" pitchFamily="18" charset="0"/>
                <a:ea typeface="Calibri" panose="020F0502020204030204" pitchFamily="34" charset="0"/>
                <a:cs typeface="Times New Roman" panose="02020603050405020304" pitchFamily="18" charset="0"/>
              </a:rPr>
              <a:t>Hozirgi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vaqtda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turli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maqsadlar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elektr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kontaktlari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juda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ko'p</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miqdordagi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chiqilgan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materiallar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Biroq</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juda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ishonchli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aloqalarni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yaratish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muammosi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to'liq</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hal</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qilinmagan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chunki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aloqa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materialiga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talablar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doimiy</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ravishda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oshib</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boradi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o'zgarib</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turadi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57745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177421"/>
            <a:ext cx="10972800" cy="6441743"/>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Elektr</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tarqibi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xususiyatlarning</a:t>
            </a:r>
            <a:r>
              <a:rPr lang="en-US" dirty="0">
                <a:latin typeface="Times New Roman" panose="02020603050405020304" pitchFamily="18" charset="0"/>
                <a:cs typeface="Times New Roman" panose="02020603050405020304" pitchFamily="18" charset="0"/>
              </a:rPr>
              <a:t> optimal </a:t>
            </a:r>
            <a:r>
              <a:rPr lang="en-US" dirty="0" err="1">
                <a:latin typeface="Times New Roman" panose="02020603050405020304" pitchFamily="18" charset="0"/>
                <a:cs typeface="Times New Roman" panose="02020603050405020304" pitchFamily="18" charset="0"/>
              </a:rPr>
              <a:t>kombinatsiyasini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belgilaydigan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smtClean="0">
                <a:latin typeface="Times New Roman" panose="02020603050405020304" pitchFamily="18" charset="0"/>
                <a:cs typeface="Times New Roman" panose="02020603050405020304" pitchFamily="18" charset="0"/>
              </a:rPr>
              <a:t>.[4]</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a:latin typeface="Times New Roman" panose="02020603050405020304" pitchFamily="18" charset="0"/>
                <a:cs typeface="Times New Roman" panose="02020603050405020304" pitchFamily="18" charset="0"/>
              </a:rPr>
              <a:t>Kontaktlarni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sxemasi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nisbatlarda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kamaytiruvchi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vakuumda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haroratli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err="1">
                <a:latin typeface="Times New Roman" panose="02020603050405020304" pitchFamily="18" charset="0"/>
                <a:cs typeface="Times New Roman" panose="02020603050405020304" pitchFamily="18" charset="0"/>
              </a:rPr>
              <a:t>Kerakli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tarqibiy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taqsimlanishini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tartibga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solishning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jumladan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qattiqlashishi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anizotropiyasini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1158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136478"/>
            <a:ext cx="10972800" cy="6619164"/>
          </a:xfrm>
        </p:spPr>
        <p:txBody>
          <a:bodyPr>
            <a:normAutofit fontScale="92500" lnSpcReduction="10000"/>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sanoatida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ishlatiladi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uzuluvchan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ajratuvchi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uzuluvchi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sirpanuvchan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sirpanuvchi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800" dirty="0" err="1">
                <a:latin typeface="Times New Roman" panose="02020603050405020304" pitchFamily="18" charset="0"/>
                <a:cs typeface="Times New Roman" panose="02020603050405020304" pitchFamily="18" charset="0"/>
              </a:rPr>
              <a:t>Kukunli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ajratuvchi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kontaktlari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uzatish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moslamalari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qurilmalaridagi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zanjirlarini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yopish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ishlatiladi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volfram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molibden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tantal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reniydir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yuqori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nuqtasiga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zaryadsizlanish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qarshiligiga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kuchlilik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xususiyatlarini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ko'prik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hosil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tendentsiyasiga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emaslar</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Kumush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oltin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platina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tarqibiy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qismlari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qimmatli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xususiyatlarga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yuqori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issiqlik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o'tkazuvchanligiga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korroziyaga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chidamliligiga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past </a:t>
            </a:r>
            <a:r>
              <a:rPr lang="en-US" sz="2800" dirty="0" err="1">
                <a:latin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qarshiligiga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3628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4191" y="477672"/>
            <a:ext cx="10854519" cy="6073254"/>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Ba'zi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aloqa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materiallarining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tarqibi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xususiyatlari</a:t>
            </a:r>
            <a:r>
              <a:rPr lang="en-US" dirty="0" smtClean="0">
                <a:latin typeface="Times New Roman" panose="02020603050405020304" pitchFamily="18" charset="0"/>
                <a:cs typeface="Times New Roman" panose="02020603050405020304" pitchFamily="18" charset="0"/>
              </a:rPr>
              <a:t> 1-jadvalda </a:t>
            </a:r>
            <a:r>
              <a:rPr lang="en-US" dirty="0" err="1" smtClean="0">
                <a:latin typeface="Times New Roman" panose="02020603050405020304" pitchFamily="18" charset="0"/>
                <a:cs typeface="Times New Roman" panose="02020603050405020304" pitchFamily="18" charset="0"/>
              </a:rPr>
              <a:t>keltirilgan</a:t>
            </a:r>
            <a:r>
              <a:rPr lang="en-US" dirty="0" smtClean="0">
                <a:latin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Materiallarning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strukturaning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nozikligi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boshlang'ich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nozikligi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belgilanadi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Dastlabki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tarqibiy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zaryadni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tebranish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tarqibiy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gidratlar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karbonatlar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kumush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oksalatlari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suvli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eritmalardan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cho'kma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smtClean="0">
                <a:latin typeface="Times New Roman" panose="02020603050405020304" pitchFamily="18" charset="0"/>
                <a:cs typeface="Times New Roman" panose="02020603050405020304" pitchFamily="18" charset="0"/>
              </a:rPr>
              <a:t>.</a:t>
            </a:r>
          </a:p>
          <a:p>
            <a:pPr marL="0" lvl="0" indent="0" algn="just">
              <a:lnSpc>
                <a:spcPct val="160000"/>
              </a:lnSpc>
              <a:buNone/>
            </a:pPr>
            <a:r>
              <a:rPr lang="en-US" alt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smtClean="0">
                <a:latin typeface="Times New Roman" panose="02020603050405020304" pitchFamily="18" charset="0"/>
                <a:ea typeface="Calibri" panose="020F0502020204030204" pitchFamily="34" charset="0"/>
                <a:cs typeface="Times New Roman" panose="02020603050405020304" pitchFamily="18" charset="0"/>
              </a:rPr>
              <a:t>Cho'kma</a:t>
            </a:r>
            <a:r>
              <a:rPr lang="en-US" alt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filtrlanadi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yuviladi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quritiladi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va</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kerakli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dispersiya</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va</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kimyoviy</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tarqibi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aralashmasi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hosil</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bo'lishini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ta'minlaydigan</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haroratda</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pasaytiruvchi</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atmosferada</a:t>
            </a:r>
            <a:r>
              <a:rPr lang="en-US" altLang="ru-RU"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dirty="0" err="1">
                <a:latin typeface="Times New Roman" panose="02020603050405020304" pitchFamily="18" charset="0"/>
                <a:ea typeface="Calibri" panose="020F0502020204030204" pitchFamily="34" charset="0"/>
                <a:cs typeface="Times New Roman" panose="02020603050405020304" pitchFamily="18" charset="0"/>
              </a:rPr>
              <a:t>kaltsiylanadi</a:t>
            </a:r>
            <a:r>
              <a:rPr lang="en-US" altLang="ru-RU" dirty="0">
                <a:latin typeface="Times New Roman" panose="02020603050405020304" pitchFamily="18" charset="0"/>
                <a:ea typeface="Calibri" panose="020F0502020204030204" pitchFamily="34" charset="0"/>
                <a:cs typeface="Times New Roman" panose="02020603050405020304" pitchFamily="18" charset="0"/>
              </a:rPr>
              <a:t>.</a:t>
            </a:r>
            <a:endParaRPr lang="ru-RU" altLang="ru-RU" dirty="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9424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98536189"/>
              </p:ext>
            </p:extLst>
          </p:nvPr>
        </p:nvGraphicFramePr>
        <p:xfrm>
          <a:off x="982640" y="1185134"/>
          <a:ext cx="10276765" cy="5461325"/>
        </p:xfrm>
        <a:graphic>
          <a:graphicData uri="http://schemas.openxmlformats.org/drawingml/2006/table">
            <a:tbl>
              <a:tblPr firstRow="1" firstCol="1" bandRow="1">
                <a:tableStyleId>{5C22544A-7EE6-4342-B048-85BDC9FD1C3A}</a:tableStyleId>
              </a:tblPr>
              <a:tblGrid>
                <a:gridCol w="1933674"/>
                <a:gridCol w="1983232"/>
                <a:gridCol w="1845825"/>
                <a:gridCol w="2257017"/>
                <a:gridCol w="2257017"/>
              </a:tblGrid>
              <a:tr h="422836">
                <a:tc rowSpan="2">
                  <a:txBody>
                    <a:bodyPr/>
                    <a:lstStyle/>
                    <a:p>
                      <a:pPr algn="just">
                        <a:lnSpc>
                          <a:spcPct val="150000"/>
                        </a:lnSpc>
                        <a:spcAft>
                          <a:spcPts val="0"/>
                        </a:spcAft>
                      </a:pPr>
                      <a:r>
                        <a:rPr lang="en-US" sz="1800" dirty="0" err="1">
                          <a:effectLst/>
                          <a:latin typeface="Times New Roman" panose="02020603050405020304" pitchFamily="18" charset="0"/>
                          <a:cs typeface="Times New Roman" panose="02020603050405020304" pitchFamily="18" charset="0"/>
                        </a:rPr>
                        <a:t>Kontakt</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markalari</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algn="just">
                        <a:lnSpc>
                          <a:spcPct val="150000"/>
                        </a:lnSpc>
                        <a:spcAft>
                          <a:spcPts val="0"/>
                        </a:spcAft>
                      </a:pPr>
                      <a:r>
                        <a:rPr lang="en-US" sz="1800" dirty="0" err="1">
                          <a:effectLst/>
                          <a:latin typeface="Times New Roman" panose="02020603050405020304" pitchFamily="18" charset="0"/>
                          <a:cs typeface="Times New Roman" panose="02020603050405020304" pitchFamily="18" charset="0"/>
                        </a:rPr>
                        <a:t>Tarkibi</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gridSpan="3">
                  <a:txBody>
                    <a:bodyPr/>
                    <a:lstStyle/>
                    <a:p>
                      <a:pPr algn="just">
                        <a:lnSpc>
                          <a:spcPct val="150000"/>
                        </a:lnSpc>
                        <a:spcAft>
                          <a:spcPts val="0"/>
                        </a:spcAft>
                      </a:pPr>
                      <a:r>
                        <a:rPr lang="en-US" sz="1800">
                          <a:effectLst/>
                        </a:rPr>
                        <a:t>Fizik xususiyatlari</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r>
              <a:tr h="1257640">
                <a:tc vMerge="1">
                  <a:txBody>
                    <a:bodyPr/>
                    <a:lstStyle/>
                    <a:p>
                      <a:endParaRPr lang="ru-RU"/>
                    </a:p>
                  </a:txBody>
                  <a:tcPr/>
                </a:tc>
                <a:tc vMerge="1">
                  <a:txBody>
                    <a:bodyPr/>
                    <a:lstStyle/>
                    <a:p>
                      <a:endParaRPr lang="ru-RU"/>
                    </a:p>
                  </a:txBody>
                  <a:tcPr/>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Zichligi, g/sm</a:t>
                      </a:r>
                      <a:r>
                        <a:rPr lang="en-US" sz="1800" baseline="30000">
                          <a:effectLst/>
                          <a:latin typeface="Times New Roman" panose="02020603050405020304" pitchFamily="18" charset="0"/>
                          <a:cs typeface="Times New Roman" panose="02020603050405020304" pitchFamily="18" charset="0"/>
                        </a:rPr>
                        <a:t>3</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Qattiqligi HB, MPa</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50000"/>
                        </a:lnSpc>
                        <a:spcAft>
                          <a:spcPts val="0"/>
                        </a:spcAft>
                      </a:pPr>
                      <a:r>
                        <a:rPr lang="en-US" sz="1800" dirty="0" err="1">
                          <a:effectLst/>
                          <a:latin typeface="Times New Roman" panose="02020603050405020304" pitchFamily="18" charset="0"/>
                          <a:cs typeface="Times New Roman" panose="02020603050405020304" pitchFamily="18" charset="0"/>
                        </a:rPr>
                        <a:t>Maxsus</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elektrqarshiligi</a:t>
                      </a:r>
                      <a:r>
                        <a:rPr lang="en-US" sz="1800" dirty="0">
                          <a:effectLst/>
                          <a:latin typeface="Times New Roman" panose="02020603050405020304" pitchFamily="18" charset="0"/>
                          <a:cs typeface="Times New Roman" panose="02020603050405020304" pitchFamily="18" charset="0"/>
                        </a:rPr>
                        <a:t>, µ</a:t>
                      </a:r>
                      <a:r>
                        <a:rPr lang="en-US" sz="1800" dirty="0" err="1">
                          <a:effectLst/>
                          <a:latin typeface="Times New Roman" panose="02020603050405020304" pitchFamily="18" charset="0"/>
                          <a:cs typeface="Times New Roman" panose="02020603050405020304" pitchFamily="18" charset="0"/>
                        </a:rPr>
                        <a:t>Om×m</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422836">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KMK-B20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W-Cu-Ni</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12,1</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1300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0,07</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22836">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KMK-B21</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W-Cu-Ni</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14,0</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1950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0,08</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22836">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KMK-B22</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W-Cu-Ni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15,0</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2400</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0,1</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22836">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KMK-B23</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W-Cu-Ni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8,0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5300</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0,104</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22836">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KMK-A60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W-Ag-Ni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13,5</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1200</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0,041</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22836">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KMK-A61</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W-Ag-Ni</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15,0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1900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0,045</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22836">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KMK-JM</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70%Fe+30%Cu</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7,8</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1200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0,015</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820997">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KMK-JMB</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70%Fe+27%Cu+Bi</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7,6</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a:effectLst/>
                          <a:latin typeface="Times New Roman" panose="02020603050405020304" pitchFamily="18" charset="0"/>
                          <a:cs typeface="Times New Roman" panose="02020603050405020304" pitchFamily="18" charset="0"/>
                        </a:rPr>
                        <a:t>800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dirty="0">
                          <a:effectLst/>
                          <a:latin typeface="Times New Roman" panose="02020603050405020304" pitchFamily="18" charset="0"/>
                          <a:cs typeface="Times New Roman" panose="02020603050405020304" pitchFamily="18" charset="0"/>
                        </a:rPr>
                        <a:t>0,016</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5" name="Rectangle 1"/>
          <p:cNvSpPr>
            <a:spLocks noChangeArrowheads="1"/>
          </p:cNvSpPr>
          <p:nvPr/>
        </p:nvSpPr>
        <p:spPr bwMode="auto">
          <a:xfrm>
            <a:off x="914402" y="487346"/>
            <a:ext cx="10413242"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2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1- </a:t>
            </a:r>
            <a:r>
              <a:rPr kumimoji="0" lang="en-US" altLang="ru-RU" sz="2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jadval</a:t>
            </a:r>
            <a:r>
              <a:rPr kumimoji="0" lang="en-US" altLang="ru-RU" sz="2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a:t>
            </a:r>
            <a:r>
              <a:rPr kumimoji="0" lang="en-US" altLang="ru-RU" sz="2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Ba'zi</a:t>
            </a:r>
            <a:r>
              <a:rPr kumimoji="0" lang="en-US" altLang="ru-RU" sz="2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aloqa</a:t>
            </a:r>
            <a:r>
              <a:rPr kumimoji="0" lang="en-US" altLang="ru-RU" sz="2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materiallarining</a:t>
            </a:r>
            <a:r>
              <a:rPr kumimoji="0" lang="en-US" altLang="ru-RU" sz="2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tarqibi</a:t>
            </a:r>
            <a:r>
              <a:rPr kumimoji="0" lang="en-US" altLang="ru-RU" sz="2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kumimoji="0" lang="en-US" altLang="ru-RU" sz="2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xususiyatlari</a:t>
            </a:r>
            <a:endParaRPr kumimoji="0" lang="en-US" altLang="ru-RU" sz="2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2746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286603"/>
            <a:ext cx="10972800" cy="6387151"/>
          </a:xfrm>
        </p:spPr>
        <p:txBody>
          <a:bodyPr>
            <a:normAutofit fontScale="925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Jadvalda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konstruktsiyasining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kontaktlarni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eriydigan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komponentning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refrakter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komponentidan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g'ovakli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ramkaning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kapillyar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infiltratsiyasi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Infiltratsiya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qoplama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immersion </a:t>
            </a:r>
            <a:r>
              <a:rPr lang="en-US" sz="2800" dirty="0" err="1">
                <a:latin typeface="Times New Roman" panose="02020603050405020304" pitchFamily="18" charset="0"/>
                <a:cs typeface="Times New Roman" panose="02020603050405020304" pitchFamily="18" charset="0"/>
              </a:rPr>
              <a:t>usul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yordamida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800" dirty="0" err="1">
                <a:latin typeface="Times New Roman" panose="02020603050405020304" pitchFamily="18" charset="0"/>
                <a:cs typeface="Times New Roman" panose="02020603050405020304" pitchFamily="18" charset="0"/>
              </a:rPr>
              <a:t>Infiltratsiya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superpozitsiya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bo'yicha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oshirilganda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refrakter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komponentdan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yasalgan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Pishirli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g’ovakli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ramka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ustiga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qo'yilgan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qattiq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infiltratsiyalangan</a:t>
            </a:r>
            <a:r>
              <a:rPr lang="en-US" sz="2800" dirty="0">
                <a:latin typeface="Times New Roman" panose="02020603050405020304" pitchFamily="18" charset="0"/>
                <a:cs typeface="Times New Roman" panose="02020603050405020304" pitchFamily="18" charset="0"/>
              </a:rPr>
              <a:t> material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himoya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atmosferasi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tegishli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haroratga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pechga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yuklanadi</a:t>
            </a:r>
            <a:r>
              <a:rPr lang="en-US" sz="2800" dirty="0">
                <a:latin typeface="Times New Roman" panose="02020603050405020304" pitchFamily="18" charset="0"/>
                <a:cs typeface="Times New Roman" panose="02020603050405020304" pitchFamily="18" charset="0"/>
              </a:rPr>
              <a:t>. Immersion </a:t>
            </a:r>
            <a:r>
              <a:rPr lang="en-US" sz="2800" dirty="0" err="1">
                <a:latin typeface="Times New Roman" panose="02020603050405020304" pitchFamily="18" charset="0"/>
                <a:cs typeface="Times New Roman" panose="02020603050405020304" pitchFamily="18" charset="0"/>
              </a:rPr>
              <a:t>infiltratsiya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holatida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eritilgan</a:t>
            </a:r>
            <a:r>
              <a:rPr lang="en-US" sz="2800" dirty="0">
                <a:latin typeface="Times New Roman" panose="02020603050405020304" pitchFamily="18" charset="0"/>
                <a:cs typeface="Times New Roman" panose="02020603050405020304" pitchFamily="18" charset="0"/>
              </a:rPr>
              <a:t> past </a:t>
            </a:r>
            <a:r>
              <a:rPr lang="en-US" sz="2800" dirty="0" err="1">
                <a:latin typeface="Times New Roman" panose="02020603050405020304" pitchFamily="18" charset="0"/>
                <a:cs typeface="Times New Roman" panose="02020603050405020304" pitchFamily="18" charset="0"/>
              </a:rPr>
              <a:t>erituvchi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komponentga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g'ovakli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ramka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kiritiladi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Olingan</a:t>
            </a:r>
            <a:r>
              <a:rPr lang="en-US" sz="2800" dirty="0">
                <a:latin typeface="Times New Roman" panose="02020603050405020304" pitchFamily="18" charset="0"/>
                <a:cs typeface="Times New Roman" panose="02020603050405020304" pitchFamily="18" charset="0"/>
              </a:rPr>
              <a:t> material </a:t>
            </a:r>
            <a:r>
              <a:rPr lang="en-US" sz="2800" dirty="0" err="1">
                <a:latin typeface="Times New Roman" panose="02020603050405020304" pitchFamily="18" charset="0"/>
                <a:cs typeface="Times New Roman" panose="02020603050405020304" pitchFamily="18" charset="0"/>
              </a:rPr>
              <a:t>deyarli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hech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qanday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teshiklarni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ichiga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olmaydi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07736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95785"/>
            <a:ext cx="10972800" cy="6332561"/>
          </a:xfrm>
        </p:spPr>
        <p:txBody>
          <a:bodyPr>
            <a:noAutofit/>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infiltratsiya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ramka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iplaridan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nafaqat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eroziya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qarshiligini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solishtirma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qarshiligining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keladi</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kalit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juftligi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ishqalanishning</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koeffitsienti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juftligi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bo'lmasligi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juftligini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qattiqligi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boshqacha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endParaRPr lang="ru-RU" dirty="0"/>
          </a:p>
        </p:txBody>
      </p:sp>
    </p:spTree>
    <p:extLst>
      <p:ext uri="{BB962C8B-B14F-4D97-AF65-F5344CB8AC3E}">
        <p14:creationId xmlns:p14="http://schemas.microsoft.com/office/powerpoint/2010/main" val="2792562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204716"/>
            <a:ext cx="10972800" cy="6482687"/>
          </a:xfrm>
        </p:spPr>
        <p:txBody>
          <a:bodyPr>
            <a:normAutofit fontScale="92500"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Odatda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oqim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o'tkazuvchi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elementning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materiali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harakatlanuvchi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kontaktga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qaraganda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qiyinroq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bo'lishi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kerak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Antifriksiyani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yaxshilash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qattiqlik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nisbatini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ta'minlash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molibden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disulfid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rux</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sulfid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grafit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qo'shimchalar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qattiq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moylash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kiritiladi</a:t>
            </a:r>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Ba'zan</a:t>
            </a:r>
            <a:r>
              <a:rPr lang="en-US" sz="2800" dirty="0">
                <a:latin typeface="Times New Roman" panose="02020603050405020304" pitchFamily="18" charset="0"/>
                <a:cs typeface="Times New Roman" panose="02020603050405020304" pitchFamily="18" charset="0"/>
              </a:rPr>
              <a:t> past </a:t>
            </a:r>
            <a:r>
              <a:rPr lang="en-US" sz="2800" dirty="0" err="1">
                <a:latin typeface="Times New Roman" panose="02020603050405020304" pitchFamily="18" charset="0"/>
                <a:cs typeface="Times New Roman" panose="02020603050405020304" pitchFamily="18" charset="0"/>
              </a:rPr>
              <a:t>eruvchan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kiritiladi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jufti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paytida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suyuq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smtClean="0">
                <a:latin typeface="Times New Roman" panose="02020603050405020304" pitchFamily="18" charset="0"/>
                <a:cs typeface="Times New Roman" panose="02020603050405020304" pitchFamily="18" charset="0"/>
              </a:rPr>
              <a:t>.[6]</a:t>
            </a:r>
            <a:endParaRPr lang="ru-RU" sz="28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kumush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ko'pincha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sirpanuvchi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ishlatiladi</a:t>
            </a:r>
            <a:r>
              <a:rPr lang="en-US" sz="2800" dirty="0">
                <a:latin typeface="Times New Roman" panose="02020603050405020304" pitchFamily="18" charset="0"/>
                <a:cs typeface="Times New Roman" panose="02020603050405020304" pitchFamily="18" charset="0"/>
              </a:rPr>
              <a:t>.</a:t>
            </a:r>
            <a:r>
              <a:rPr lang="en-US" sz="2800" dirty="0"/>
              <a:t> </a:t>
            </a:r>
            <a:r>
              <a:rPr lang="en-US" sz="2800" dirty="0" err="1">
                <a:latin typeface="Times New Roman" panose="02020603050405020304" pitchFamily="18" charset="0"/>
                <a:cs typeface="Times New Roman" panose="02020603050405020304" pitchFamily="18" charset="0"/>
              </a:rPr>
              <a:t>Mis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sirpanuvchi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kontaktlarning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ishonchli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pantograflar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kollektorlari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ishlatiladi</a:t>
            </a:r>
            <a:r>
              <a:rPr lang="en-US" sz="2800" dirty="0"/>
              <a:t>.</a:t>
            </a:r>
          </a:p>
          <a:p>
            <a:pPr marL="0" indent="0" algn="just">
              <a:lnSpc>
                <a:spcPct val="160000"/>
              </a:lnSpc>
              <a:buNone/>
            </a:pPr>
            <a:r>
              <a:rPr lang="en-US" sz="2800" dirty="0" err="1">
                <a:latin typeface="Times New Roman" panose="02020603050405020304" pitchFamily="18" charset="0"/>
                <a:cs typeface="Times New Roman" panose="02020603050405020304" pitchFamily="18" charset="0"/>
              </a:rPr>
              <a:t>Ushbu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kontaktlarning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vakillari</a:t>
            </a:r>
            <a:r>
              <a:rPr lang="en-US" sz="2800" dirty="0">
                <a:latin typeface="Times New Roman" panose="02020603050405020304" pitchFamily="18" charset="0"/>
                <a:cs typeface="Times New Roman" panose="02020603050405020304" pitchFamily="18" charset="0"/>
              </a:rPr>
              <a:t> 70 - 80% </a:t>
            </a:r>
            <a:r>
              <a:rPr lang="en-US" sz="2800" dirty="0" err="1">
                <a:latin typeface="Times New Roman" panose="02020603050405020304" pitchFamily="18" charset="0"/>
                <a:cs typeface="Times New Roman" panose="02020603050405020304" pitchFamily="18" charset="0"/>
              </a:rPr>
              <a:t>mis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qalay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temir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nikel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2 - 5% </a:t>
            </a:r>
            <a:r>
              <a:rPr lang="en-US" sz="2800" dirty="0" err="1">
                <a:latin typeface="Times New Roman" panose="02020603050405020304" pitchFamily="18" charset="0"/>
                <a:cs typeface="Times New Roman" panose="02020603050405020304" pitchFamily="18" charset="0"/>
              </a:rPr>
              <a:t>grafitni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bronza-grafit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kontaktlardir</a:t>
            </a:r>
            <a:r>
              <a:rPr lang="en-US"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75109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50542" y="122830"/>
            <a:ext cx="10972800" cy="6632812"/>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Ular</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motorlari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kollektor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plitalarini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poezdlari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pantograflarni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6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Mis</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grafit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qoplangan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grafit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ishlatiladi</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qattiqlik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yakuniy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koeffitsientining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Ba'zan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mis-grafitli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sirpanuvchi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o'rnatishda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maksimal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ramkasini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infiltratsiya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grafitga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kiritiladi</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qattiqlik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yakuniy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koeffitsientining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smtClean="0">
                <a:latin typeface="Times New Roman" panose="02020603050405020304" pitchFamily="18" charset="0"/>
                <a:cs typeface="Times New Roman" panose="02020603050405020304" pitchFamily="18" charset="0"/>
              </a:rPr>
              <a:t>.</a:t>
            </a:r>
            <a:endParaRPr lang="ru-RU" dirty="0"/>
          </a:p>
        </p:txBody>
      </p:sp>
    </p:spTree>
    <p:extLst>
      <p:ext uri="{BB962C8B-B14F-4D97-AF65-F5344CB8AC3E}">
        <p14:creationId xmlns:p14="http://schemas.microsoft.com/office/powerpoint/2010/main" val="1258606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6077" y="634622"/>
            <a:ext cx="10972800" cy="5766178"/>
          </a:xfrm>
        </p:spPr>
        <p:txBody>
          <a:bodyPr>
            <a:no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Kumush</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sirpanuvchi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tegishli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komponentlarning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aralashmasidan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qalay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kadmiy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kobalt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antifriksion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bir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necha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birikmalar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qo’shilishi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 </a:t>
            </a:r>
          </a:p>
          <a:p>
            <a:pPr marL="0" indent="0">
              <a:lnSpc>
                <a:spcPct val="150000"/>
              </a:lnSpc>
              <a:buNone/>
            </a:pP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volfram</a:t>
            </a:r>
            <a:r>
              <a:rPr lang="en-US" dirty="0">
                <a:latin typeface="Times New Roman" panose="02020603050405020304" pitchFamily="18" charset="0"/>
                <a:cs typeface="Times New Roman" panose="02020603050405020304" pitchFamily="18" charset="0"/>
              </a:rPr>
              <a:t> (WS)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sink (</a:t>
            </a:r>
            <a:r>
              <a:rPr lang="en-US" dirty="0" err="1">
                <a:latin typeface="Times New Roman" panose="02020603050405020304" pitchFamily="18" charset="0"/>
                <a:cs typeface="Times New Roman" panose="02020603050405020304" pitchFamily="18" charset="0"/>
              </a:rPr>
              <a:t>ZnS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sulfidlarining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molibden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disulfidi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err="1">
                <a:latin typeface="Times New Roman" panose="02020603050405020304" pitchFamily="18" charset="0"/>
                <a:cs typeface="Times New Roman" panose="02020603050405020304" pitchFamily="18" charset="0"/>
              </a:rPr>
              <a:t>Kumush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iqlim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mikroamperlardan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ampergacha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5964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18531" y="559557"/>
            <a:ext cx="10972800" cy="6032311"/>
          </a:xfrm>
        </p:spPr>
        <p:txBody>
          <a:bodyPr>
            <a:normAutofit lnSpcReduction="10000"/>
          </a:bodyPr>
          <a:lstStyle/>
          <a:p>
            <a:pPr algn="just">
              <a:lnSpc>
                <a:spcPct val="150000"/>
              </a:lnSpc>
            </a:pPr>
            <a:r>
              <a:rPr lang="en-US" dirty="0" err="1" smtClean="0">
                <a:latin typeface="Times New Roman" panose="02020603050405020304" pitchFamily="18" charset="0"/>
                <a:cs typeface="Times New Roman" panose="02020603050405020304" pitchFamily="18" charset="0"/>
              </a:rPr>
              <a:t>Hozirgi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siljitish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taklif</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qilingan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Shunday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pantograflar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kollektor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plitalarining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plitalari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foizda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a:t>
            </a:r>
            <a:r>
              <a:rPr lang="en-US" dirty="0">
                <a:latin typeface="Times New Roman" panose="02020603050405020304" pitchFamily="18" charset="0"/>
                <a:cs typeface="Times New Roman" panose="02020603050405020304" pitchFamily="18" charset="0"/>
              </a:rPr>
              <a:t> - 1 - 10; -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- 5 - 10; - </a:t>
            </a:r>
            <a:r>
              <a:rPr lang="en-US" dirty="0" err="1">
                <a:latin typeface="Times New Roman" panose="02020603050405020304" pitchFamily="18" charset="0"/>
                <a:cs typeface="Times New Roman" panose="02020603050405020304" pitchFamily="18" charset="0"/>
              </a:rPr>
              <a:t>Qalay</a:t>
            </a:r>
            <a:r>
              <a:rPr lang="en-US" dirty="0">
                <a:latin typeface="Times New Roman" panose="02020603050405020304" pitchFamily="18" charset="0"/>
                <a:cs typeface="Times New Roman" panose="02020603050405020304" pitchFamily="18" charset="0"/>
              </a:rPr>
              <a:t> - 1 - 5; –</a:t>
            </a:r>
            <a:r>
              <a:rPr lang="en-US" dirty="0" err="1">
                <a:latin typeface="Times New Roman" panose="02020603050405020304" pitchFamily="18" charset="0"/>
                <a:cs typeface="Times New Roman" panose="02020603050405020304" pitchFamily="18" charset="0"/>
              </a:rPr>
              <a:t>Qo'rg'oshin</a:t>
            </a:r>
            <a:r>
              <a:rPr lang="en-US" dirty="0">
                <a:latin typeface="Times New Roman" panose="02020603050405020304" pitchFamily="18" charset="0"/>
                <a:cs typeface="Times New Roman" panose="02020603050405020304" pitchFamily="18" charset="0"/>
              </a:rPr>
              <a:t> - 8 - 20;  - </a:t>
            </a:r>
            <a:r>
              <a:rPr lang="en-US" dirty="0" err="1">
                <a:latin typeface="Times New Roman" panose="02020603050405020304" pitchFamily="18" charset="0"/>
                <a:cs typeface="Times New Roman" panose="02020603050405020304" pitchFamily="18" charset="0"/>
              </a:rPr>
              <a:t>Volfram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nitridi</a:t>
            </a:r>
            <a:r>
              <a:rPr lang="en-US" dirty="0">
                <a:latin typeface="Times New Roman" panose="02020603050405020304" pitchFamily="18" charset="0"/>
                <a:cs typeface="Times New Roman" panose="02020603050405020304" pitchFamily="18" charset="0"/>
              </a:rPr>
              <a:t> - 1 - 10.</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Pishirilgandan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ignabargli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qalay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qo'rg'oshin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singdiriladi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transportining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hozirgi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kollektorlari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qotishmasiga</a:t>
            </a:r>
            <a:r>
              <a:rPr lang="en-US" dirty="0">
                <a:latin typeface="Times New Roman" panose="02020603050405020304" pitchFamily="18" charset="0"/>
                <a:cs typeface="Times New Roman" panose="02020603050405020304" pitchFamily="18" charset="0"/>
              </a:rPr>
              <a:t> 0,5 - 5,0% Ni </a:t>
            </a:r>
            <a:r>
              <a:rPr lang="en-US" dirty="0" err="1" smtClean="0">
                <a:latin typeface="Times New Roman" panose="02020603050405020304" pitchFamily="18" charset="0"/>
                <a:cs typeface="Times New Roman" panose="02020603050405020304" pitchFamily="18" charset="0"/>
              </a:rPr>
              <a:t>kukuni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kiritiladi</a:t>
            </a:r>
            <a:r>
              <a:rPr lang="en-US" dirty="0">
                <a:latin typeface="Times New Roman" panose="02020603050405020304" pitchFamily="18" charset="0"/>
                <a:cs typeface="Times New Roman" panose="02020603050405020304" pitchFamily="18" charset="0"/>
              </a:rPr>
              <a:t>; 0,1 - 0,2% S; 0,5 - 5,0% Cu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qo'rg'oshin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singdirilgan</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5232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14149"/>
            <a:ext cx="10972800" cy="5710451"/>
          </a:xfrm>
        </p:spPr>
        <p:txBody>
          <a:bodyPr/>
          <a:lstStyle/>
          <a:p>
            <a:pPr algn="ctr">
              <a:lnSpc>
                <a:spcPct val="150000"/>
              </a:lnSpc>
            </a:pPr>
            <a:r>
              <a:rPr lang="en-US" b="1" dirty="0" err="1" smtClean="0">
                <a:latin typeface="Times New Roman" panose="02020603050405020304" pitchFamily="18" charset="0"/>
                <a:cs typeface="Times New Roman" panose="02020603050405020304" pitchFamily="18" charset="0"/>
              </a:rPr>
              <a:t>Tekshiruv</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qaysilar</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Sferasimon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tomchisimon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3. </a:t>
            </a:r>
            <a:r>
              <a:rPr lang="uz-Latn-UZ" dirty="0">
                <a:latin typeface="Times New Roman" panose="02020603050405020304" pitchFamily="18" charset="0"/>
                <a:cs typeface="Times New Roman" panose="02020603050405020304" pitchFamily="18" charset="0"/>
              </a:rPr>
              <a:t>Kukunlarni tozalashning magnitik metodini tushuntiring</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20001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235131"/>
            <a:ext cx="10972800" cy="6518366"/>
          </a:xfrm>
        </p:spPr>
        <p:txBody>
          <a:bodyPr>
            <a:normAutofit/>
          </a:bodyPr>
          <a:lstStyle/>
          <a:p>
            <a:pPr algn="ctr"/>
            <a:r>
              <a:rPr lang="en-US" dirty="0" err="1">
                <a:latin typeface="Times New Roman" panose="02020603050405020304" pitchFamily="18" charset="0"/>
                <a:cs typeface="Times New Roman" panose="02020603050405020304" pitchFamily="18" charset="0"/>
              </a:rPr>
              <a:t>Foydalanilgan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adabiyotlar</a:t>
            </a:r>
            <a:endParaRPr lang="ru-RU" dirty="0">
              <a:latin typeface="Times New Roman" panose="02020603050405020304" pitchFamily="18" charset="0"/>
              <a:cs typeface="Times New Roman" panose="02020603050405020304" pitchFamily="18" charset="0"/>
            </a:endParaRPr>
          </a:p>
          <a:p>
            <a:pPr lvl="0"/>
            <a:r>
              <a:rPr lang="ru-RU" dirty="0" smtClean="0">
                <a:latin typeface="Times New Roman" panose="02020603050405020304" pitchFamily="18" charset="0"/>
                <a:cs typeface="Times New Roman" panose="02020603050405020304" pitchFamily="18" charset="0"/>
              </a:rPr>
              <a:t>1. </a:t>
            </a:r>
            <a:r>
              <a:rPr lang="en-US" dirty="0" err="1" smtClean="0">
                <a:latin typeface="Times New Roman" panose="02020603050405020304" pitchFamily="18" charset="0"/>
                <a:cs typeface="Times New Roman" panose="02020603050405020304" pitchFamily="18" charset="0"/>
              </a:rPr>
              <a:t>Kiparisov</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 S., </a:t>
            </a:r>
            <a:r>
              <a:rPr lang="en-US" dirty="0" err="1">
                <a:latin typeface="Times New Roman" panose="02020603050405020304" pitchFamily="18" charset="0"/>
                <a:cs typeface="Times New Roman" panose="02020603050405020304" pitchFamily="18" charset="0"/>
              </a:rPr>
              <a:t>Libenson</a:t>
            </a:r>
            <a:r>
              <a:rPr lang="en-US" dirty="0">
                <a:latin typeface="Times New Roman" panose="02020603050405020304" pitchFamily="18" charset="0"/>
                <a:cs typeface="Times New Roman" panose="02020603050405020304" pitchFamily="18" charset="0"/>
              </a:rPr>
              <a:t> G. </a:t>
            </a:r>
            <a:r>
              <a:rPr lang="en-US" dirty="0" err="1">
                <a:latin typeface="Times New Roman" panose="02020603050405020304" pitchFamily="18" charset="0"/>
                <a:cs typeface="Times New Roman" panose="02020603050405020304" pitchFamily="18" charset="0"/>
              </a:rPr>
              <a:t>A.Poroshkovaya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Uchebnik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dlya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texnikumov</a:t>
            </a:r>
            <a:r>
              <a:rPr lang="en-US" dirty="0">
                <a:latin typeface="Times New Roman" panose="02020603050405020304" pitchFamily="18" charset="0"/>
                <a:cs typeface="Times New Roman" panose="02020603050405020304" pitchFamily="18" charset="0"/>
              </a:rPr>
              <a:t>—3-e </a:t>
            </a:r>
            <a:r>
              <a:rPr lang="en-US" dirty="0" err="1">
                <a:latin typeface="Times New Roman" panose="02020603050405020304" pitchFamily="18" charset="0"/>
                <a:cs typeface="Times New Roman" panose="02020603050405020304" pitchFamily="18" charset="0"/>
              </a:rPr>
              <a:t>izd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pererab</a:t>
            </a:r>
            <a:r>
              <a:rPr lang="en-US" dirty="0">
                <a:latin typeface="Times New Roman" panose="02020603050405020304" pitchFamily="18" charset="0"/>
                <a:cs typeface="Times New Roman" panose="02020603050405020304" pitchFamily="18" charset="0"/>
              </a:rPr>
              <a:t>.— M.: Metallurgiya,1991-152-402-404cc</a:t>
            </a:r>
            <a:r>
              <a:rPr lang="ru-RU" dirty="0">
                <a:latin typeface="Times New Roman" panose="02020603050405020304" pitchFamily="18" charset="0"/>
                <a:cs typeface="Times New Roman" panose="02020603050405020304" pitchFamily="18" charset="0"/>
              </a:rPr>
              <a:t>с</a:t>
            </a:r>
          </a:p>
          <a:p>
            <a:pPr lvl="0"/>
            <a:r>
              <a:rPr lang="ru-RU"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Spetsialnost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poroshkovaya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G.A.Libenson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Moskva</a:t>
            </a:r>
            <a:r>
              <a:rPr lang="en-US" dirty="0">
                <a:latin typeface="Times New Roman" panose="02020603050405020304" pitchFamily="18" charset="0"/>
                <a:cs typeface="Times New Roman" panose="02020603050405020304" pitchFamily="18" charset="0"/>
              </a:rPr>
              <a:t>, 1987 (9-24s., 31-44s.).</a:t>
            </a:r>
            <a:endParaRPr lang="ru-RU" dirty="0">
              <a:latin typeface="Times New Roman" panose="02020603050405020304" pitchFamily="18" charset="0"/>
              <a:cs typeface="Times New Roman" panose="02020603050405020304" pitchFamily="18" charset="0"/>
            </a:endParaRPr>
          </a:p>
          <a:p>
            <a:pPr lvl="0"/>
            <a:r>
              <a:rPr lang="uz-Cyrl-UZ" dirty="0" smtClean="0">
                <a:latin typeface="Times New Roman" panose="02020603050405020304" pitchFamily="18" charset="0"/>
                <a:cs typeface="Times New Roman" panose="02020603050405020304" pitchFamily="18" charset="0"/>
              </a:rPr>
              <a:t>3. E</a:t>
            </a:r>
            <a:r>
              <a:rPr lang="uz-Cyrl-UZ" dirty="0">
                <a:latin typeface="Times New Roman" panose="02020603050405020304" pitchFamily="18" charset="0"/>
                <a:cs typeface="Times New Roman" panose="02020603050405020304" pitchFamily="18" charset="0"/>
              </a:rPr>
              <a:t>. O. Umarov Materialshunoslik. O‘zbekiston Respublikasi Oliy va o‘rta maxsus ta’lim vazirligi. – T.: Cho‘lpon nomidagi NMII, 2014 .</a:t>
            </a:r>
            <a:r>
              <a:rPr lang="en-US" dirty="0">
                <a:latin typeface="Times New Roman" panose="02020603050405020304" pitchFamily="18" charset="0"/>
                <a:cs typeface="Times New Roman" panose="02020603050405020304" pitchFamily="18" charset="0"/>
              </a:rPr>
              <a:t>-342b</a:t>
            </a:r>
            <a:endParaRPr lang="ru-RU" dirty="0">
              <a:latin typeface="Times New Roman" panose="02020603050405020304" pitchFamily="18" charset="0"/>
              <a:cs typeface="Times New Roman" panose="02020603050405020304" pitchFamily="18" charset="0"/>
            </a:endParaRPr>
          </a:p>
          <a:p>
            <a:pPr lvl="0"/>
            <a:r>
              <a:rPr lang="uz-Cyrl-UZ" dirty="0" smtClean="0">
                <a:latin typeface="Times New Roman" panose="02020603050405020304" pitchFamily="18" charset="0"/>
                <a:cs typeface="Times New Roman" panose="02020603050405020304" pitchFamily="18" charset="0"/>
              </a:rPr>
              <a:t>4. Kiparisov </a:t>
            </a:r>
            <a:r>
              <a:rPr lang="uz-Cyrl-UZ" dirty="0">
                <a:latin typeface="Times New Roman" panose="02020603050405020304" pitchFamily="18" charset="0"/>
                <a:cs typeface="Times New Roman" panose="02020603050405020304" pitchFamily="18" charset="0"/>
              </a:rPr>
              <a:t>S.S. , Libenson G.A. Poroshkovaya metallurgiya. M.: , 1991</a:t>
            </a:r>
            <a:r>
              <a:rPr lang="en-US" dirty="0">
                <a:latin typeface="Times New Roman" panose="02020603050405020304" pitchFamily="18" charset="0"/>
                <a:cs typeface="Times New Roman" panose="02020603050405020304" pitchFamily="18" charset="0"/>
              </a:rPr>
              <a:t>.-404c</a:t>
            </a:r>
            <a:endParaRPr lang="ru-RU" dirty="0">
              <a:latin typeface="Times New Roman" panose="02020603050405020304" pitchFamily="18" charset="0"/>
              <a:cs typeface="Times New Roman" panose="02020603050405020304" pitchFamily="18" charset="0"/>
            </a:endParaRPr>
          </a:p>
          <a:p>
            <a:pPr lvl="0"/>
            <a:r>
              <a:rPr lang="ru-RU" dirty="0" smtClean="0">
                <a:latin typeface="Times New Roman" panose="02020603050405020304" pitchFamily="18" charset="0"/>
                <a:cs typeface="Times New Roman" panose="02020603050405020304" pitchFamily="18" charset="0"/>
              </a:rPr>
              <a:t>5.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o’quv-uslubiy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a:t>
            </a:r>
            <a:endParaRPr lang="ru-RU" dirty="0">
              <a:latin typeface="Times New Roman" panose="02020603050405020304" pitchFamily="18" charset="0"/>
              <a:cs typeface="Times New Roman" panose="02020603050405020304" pitchFamily="18" charset="0"/>
            </a:endParaRPr>
          </a:p>
          <a:p>
            <a:pPr lvl="0"/>
            <a:r>
              <a:rPr lang="ru-RU" dirty="0" smtClean="0">
                <a:latin typeface="Times New Roman" panose="02020603050405020304" pitchFamily="18" charset="0"/>
                <a:cs typeface="Times New Roman" panose="02020603050405020304" pitchFamily="18" charset="0"/>
              </a:rPr>
              <a:t>6. </a:t>
            </a:r>
            <a:r>
              <a:rPr lang="en-US" dirty="0" err="1" smtClean="0">
                <a:latin typeface="Times New Roman" panose="02020603050405020304" pitchFamily="18" charset="0"/>
                <a:cs typeface="Times New Roman" panose="02020603050405020304" pitchFamily="18" charset="0"/>
              </a:rPr>
              <a:t>Yangi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a:t>
            </a:r>
            <a:r>
              <a:rPr lang="uz-Cyrl-UZ" dirty="0">
                <a:latin typeface="Times New Roman" panose="02020603050405020304" pitchFamily="18" charset="0"/>
                <a:cs typeface="Times New Roman" panose="02020603050405020304" pitchFamily="18" charset="0"/>
              </a:rPr>
              <a:t>” fanidan o‘quv-uslubiy 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2020 -14-18.,62bbb</a:t>
            </a:r>
            <a:endParaRPr lang="ru-RU" dirty="0">
              <a:latin typeface="Times New Roman" panose="02020603050405020304" pitchFamily="18" charset="0"/>
              <a:cs typeface="Times New Roman" panose="02020603050405020304" pitchFamily="18" charset="0"/>
            </a:endParaRPr>
          </a:p>
          <a:p>
            <a:pPr marL="0" indent="0">
              <a:buNone/>
            </a:pPr>
            <a:r>
              <a:rPr lang="uz-Cyrl-UZ"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75681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2276674"/>
            <a:ext cx="10972800" cy="2390860"/>
          </a:xfrm>
        </p:spPr>
        <p:txBody>
          <a:bodyPr>
            <a:normAutofit fontScale="85000" lnSpcReduction="20000"/>
          </a:bodyPr>
          <a:lstStyle/>
          <a:p>
            <a:pPr marL="0" indent="0" algn="ctr">
              <a:buNone/>
            </a:pPr>
            <a:r>
              <a:rPr lang="en-US" altLang="ru-RU" sz="9300" dirty="0" err="1" smtClean="0">
                <a:solidFill>
                  <a:srgbClr val="FF0000"/>
                </a:solidFill>
                <a:latin typeface="Times New Roman" panose="02020603050405020304" pitchFamily="18" charset="0"/>
                <a:cs typeface="Times New Roman" panose="02020603050405020304" pitchFamily="18" charset="0"/>
              </a:rPr>
              <a:t>E’tiboringiz</a:t>
            </a: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u</a:t>
            </a:r>
            <a:r>
              <a:rPr lang="en-US" altLang="ru-RU" sz="9300" dirty="0" err="1" smtClean="0">
                <a:solidFill>
                  <a:srgbClr val="FF0000"/>
                </a:solidFill>
                <a:latin typeface="Times New Roman" panose="02020603050405020304" pitchFamily="18" charset="0"/>
                <a:cs typeface="Times New Roman" panose="02020603050405020304" pitchFamily="18" charset="0"/>
              </a:rPr>
              <a:t>chun</a:t>
            </a:r>
            <a:endParaRPr lang="en-US" altLang="ru-RU" sz="9300"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r</a:t>
            </a:r>
            <a:r>
              <a:rPr lang="en-US" altLang="ru-RU" sz="9300" dirty="0" err="1" smtClean="0">
                <a:solidFill>
                  <a:srgbClr val="FF0000"/>
                </a:solidFill>
                <a:latin typeface="Times New Roman" panose="02020603050405020304" pitchFamily="18" charset="0"/>
                <a:cs typeface="Times New Roman" panose="02020603050405020304" pitchFamily="18" charset="0"/>
              </a:rPr>
              <a:t>ahmat</a:t>
            </a:r>
            <a:endParaRPr lang="ru-RU" altLang="ru-RU" sz="9300" dirty="0" smtClean="0">
              <a:solidFill>
                <a:srgbClr val="FF0000"/>
              </a:solidFill>
              <a:latin typeface="Times New Roman" panose="02020603050405020304" pitchFamily="18" charset="0"/>
              <a:cs typeface="Times New Roman" panose="02020603050405020304" pitchFamily="18" charset="0"/>
            </a:endParaRPr>
          </a:p>
          <a:p>
            <a:endParaRPr lang="ru-RU" sz="4800" dirty="0"/>
          </a:p>
        </p:txBody>
      </p:sp>
    </p:spTree>
    <p:extLst>
      <p:ext uri="{BB962C8B-B14F-4D97-AF65-F5344CB8AC3E}">
        <p14:creationId xmlns:p14="http://schemas.microsoft.com/office/powerpoint/2010/main" val="3469228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2359</TotalTime>
  <Words>707</Words>
  <Application>Microsoft Office PowerPoint</Application>
  <PresentationFormat>Широкоэкранный</PresentationFormat>
  <Paragraphs>203</Paragraphs>
  <Slides>39</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39</vt:i4>
      </vt:variant>
    </vt:vector>
  </HeadingPairs>
  <TitlesOfParts>
    <vt:vector size="45" baseType="lpstr">
      <vt:lpstr>Calibri</vt:lpstr>
      <vt:lpstr>Constantia</vt:lpstr>
      <vt:lpstr>Symbol</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Abduvohid</dc:creator>
  <cp:lastModifiedBy>user</cp:lastModifiedBy>
  <cp:revision>244</cp:revision>
  <dcterms:created xsi:type="dcterms:W3CDTF">2019-04-11T11:11:33Z</dcterms:created>
  <dcterms:modified xsi:type="dcterms:W3CDTF">2013-05-28T23:58:54Z</dcterms:modified>
</cp:coreProperties>
</file>