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Lst>
  <p:sldIdLst>
    <p:sldId id="256" r:id="rId2"/>
    <p:sldId id="351" r:id="rId3"/>
    <p:sldId id="352" r:id="rId4"/>
    <p:sldId id="353" r:id="rId5"/>
    <p:sldId id="354" r:id="rId6"/>
    <p:sldId id="355" r:id="rId7"/>
    <p:sldId id="356" r:id="rId8"/>
    <p:sldId id="357" r:id="rId9"/>
    <p:sldId id="358" r:id="rId10"/>
    <p:sldId id="359" r:id="rId11"/>
    <p:sldId id="379" r:id="rId12"/>
    <p:sldId id="360" r:id="rId13"/>
    <p:sldId id="361" r:id="rId14"/>
    <p:sldId id="362" r:id="rId15"/>
    <p:sldId id="380" r:id="rId16"/>
    <p:sldId id="364" r:id="rId17"/>
    <p:sldId id="366" r:id="rId18"/>
    <p:sldId id="367" r:id="rId19"/>
    <p:sldId id="368" r:id="rId20"/>
    <p:sldId id="369" r:id="rId21"/>
    <p:sldId id="370" r:id="rId22"/>
    <p:sldId id="371" r:id="rId23"/>
    <p:sldId id="372" r:id="rId24"/>
    <p:sldId id="373" r:id="rId25"/>
    <p:sldId id="374" r:id="rId26"/>
    <p:sldId id="377" r:id="rId27"/>
    <p:sldId id="378" r:id="rId28"/>
    <p:sldId id="375" r:id="rId29"/>
    <p:sldId id="381" r:id="rId30"/>
    <p:sldId id="382" r:id="rId31"/>
    <p:sldId id="325" r:id="rId32"/>
    <p:sldId id="350" r:id="rId33"/>
    <p:sldId id="288"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90" autoAdjust="0"/>
    <p:restoredTop sz="99649" autoAdjust="0"/>
  </p:normalViewPr>
  <p:slideViewPr>
    <p:cSldViewPr snapToGrid="0">
      <p:cViewPr varScale="1">
        <p:scale>
          <a:sx n="70" d="100"/>
          <a:sy n="70" d="100"/>
        </p:scale>
        <p:origin x="60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19" name="Нижний колонтитул 18"/>
          <p:cNvSpPr>
            <a:spLocks noGrp="1"/>
          </p:cNvSpPr>
          <p:nvPr>
            <p:ph type="ftr" sz="quarter" idx="11"/>
          </p:nvPr>
        </p:nvSpPr>
        <p:spPr/>
        <p:txBody>
          <a:bodyPr/>
          <a:lstStyle/>
          <a:p>
            <a:endParaRPr lang="en-US" dirty="0"/>
          </a:p>
        </p:txBody>
      </p:sp>
      <p:sp>
        <p:nvSpPr>
          <p:cNvPr id="27" name="Номер слайда 2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a:xfrm>
            <a:off x="10769600" y="6356351"/>
            <a:ext cx="812800" cy="365125"/>
          </a:xfrm>
        </p:spPr>
        <p:txBody>
          <a:bodyPr/>
          <a:lstStyle/>
          <a:p>
            <a:fld id="{D57F1E4F-1CFF-5643-939E-217C01CDF565}" type="slidenum">
              <a:rPr lang="en-US" smtClean="0"/>
              <a:pPr/>
              <a:t>‹#›</a:t>
            </a:fld>
            <a:endParaRPr lang="en-US" dirty="0"/>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61BEF0D-F0BB-DE4B-95CE-6DB70DBA9567}" type="datetimeFigureOut">
              <a:rPr lang="en-US" smtClean="0"/>
              <a:pPr/>
              <a:t>5/29/2013</a:t>
            </a:fld>
            <a:endParaRPr lang="en-US" dirty="0"/>
          </a:p>
        </p:txBody>
      </p:sp>
      <p:sp>
        <p:nvSpPr>
          <p:cNvPr id="22" name="Нижний колонтитул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Номер слайда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57F1E4F-1CFF-5643-939E-217C01CDF565}" type="slidenum">
              <a:rPr lang="en-US" smtClean="0"/>
              <a:pPr/>
              <a:t>‹#›</a:t>
            </a:fld>
            <a:endParaRPr lang="en-US" dirty="0"/>
          </a:p>
        </p:txBody>
      </p:sp>
      <p:grpSp>
        <p:nvGrpSpPr>
          <p:cNvPr id="2" name="Группа 1"/>
          <p:cNvGrpSpPr/>
          <p:nvPr/>
        </p:nvGrpSpPr>
        <p:grpSpPr>
          <a:xfrm>
            <a:off x="-25356" y="202408"/>
            <a:ext cx="12240731"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058091" y="395785"/>
            <a:ext cx="10337788" cy="5730695"/>
          </a:xfrm>
        </p:spPr>
        <p:txBody>
          <a:bodyPr>
            <a:noAutofit/>
          </a:bodyPr>
          <a:lstStyle/>
          <a:p>
            <a:pPr algn="l">
              <a:lnSpc>
                <a:spcPct val="150000"/>
              </a:lnSpc>
            </a:pPr>
            <a:r>
              <a:rPr lang="ru-RU" b="1" i="1" smtClean="0">
                <a:latin typeface="Times New Roman" pitchFamily="18" charset="0"/>
                <a:cs typeface="Times New Roman" pitchFamily="18" charset="0"/>
              </a:rPr>
              <a:t>                  </a:t>
            </a:r>
            <a:r>
              <a:rPr lang="en-US" b="1" i="1" smtClean="0">
                <a:latin typeface="Times New Roman" pitchFamily="18" charset="0"/>
                <a:cs typeface="Times New Roman" pitchFamily="18" charset="0"/>
              </a:rPr>
              <a:t>Lecture </a:t>
            </a:r>
            <a:r>
              <a:rPr lang="en-US" b="1" i="1" dirty="0">
                <a:latin typeface="Times New Roman" pitchFamily="18" charset="0"/>
                <a:cs typeface="Times New Roman" pitchFamily="18" charset="0"/>
              </a:rPr>
              <a:t>№8.</a:t>
            </a:r>
            <a:endParaRPr lang="ru-RU" dirty="0">
              <a:latin typeface="Times New Roman" pitchFamily="18" charset="0"/>
              <a:cs typeface="Times New Roman" pitchFamily="18" charset="0"/>
            </a:endParaRPr>
          </a:p>
          <a:p>
            <a:pPr algn="ctr">
              <a:lnSpc>
                <a:spcPct val="150000"/>
              </a:lnSpc>
            </a:pPr>
            <a:r>
              <a:rPr lang="uz-Cyrl-UZ" b="1" dirty="0">
                <a:latin typeface="Times New Roman" pitchFamily="18" charset="0"/>
                <a:cs typeface="Times New Roman" pitchFamily="18" charset="0"/>
              </a:rPr>
              <a:t>Electrolysis powder technology</a:t>
            </a:r>
            <a:endParaRPr lang="ru-RU" dirty="0">
              <a:latin typeface="Times New Roman" pitchFamily="18" charset="0"/>
              <a:cs typeface="Times New Roman" pitchFamily="18" charset="0"/>
            </a:endParaRPr>
          </a:p>
          <a:p>
            <a:pPr algn="ctr">
              <a:lnSpc>
                <a:spcPct val="150000"/>
              </a:lnSpc>
            </a:pPr>
            <a:r>
              <a:rPr lang="uz-Cyrl-UZ" b="1" dirty="0" smtClean="0">
                <a:latin typeface="Times New Roman" pitchFamily="18" charset="0"/>
                <a:cs typeface="Times New Roman" pitchFamily="18" charset="0"/>
              </a:rPr>
              <a:t>MAVZU</a:t>
            </a:r>
            <a:r>
              <a:rPr lang="uz-Cyrl-UZ" b="1" dirty="0">
                <a:latin typeface="Times New Roman" pitchFamily="18" charset="0"/>
                <a:cs typeface="Times New Roman" pitchFamily="18" charset="0"/>
              </a:rPr>
              <a:t>: </a:t>
            </a:r>
            <a:r>
              <a:rPr lang="en-US" b="1" dirty="0">
                <a:latin typeface="Times New Roman" pitchFamily="18" charset="0"/>
                <a:cs typeface="Times New Roman" pitchFamily="18" charset="0"/>
              </a:rPr>
              <a:t>ELEKTROLIZ USULIDA KUKUN OLISH TEXNOLOGIYASI</a:t>
            </a:r>
            <a:r>
              <a:rPr lang="uz-Cyrl-UZ" b="1" dirty="0">
                <a:latin typeface="Times New Roman" pitchFamily="18" charset="0"/>
                <a:cs typeface="Times New Roman" pitchFamily="18" charset="0"/>
              </a:rPr>
              <a:t> </a:t>
            </a:r>
            <a:endParaRPr lang="en-US" b="1" dirty="0" smtClean="0">
              <a:latin typeface="Times New Roman" pitchFamily="18" charset="0"/>
              <a:cs typeface="Times New Roman" pitchFamily="18" charset="0"/>
            </a:endParaRPr>
          </a:p>
          <a:p>
            <a:pPr algn="ctr">
              <a:lnSpc>
                <a:spcPct val="150000"/>
              </a:lnSpc>
            </a:pPr>
            <a:r>
              <a:rPr lang="uz-Cyrl-UZ" b="1" dirty="0" smtClean="0">
                <a:latin typeface="Times New Roman" pitchFamily="18" charset="0"/>
                <a:cs typeface="Times New Roman" pitchFamily="18" charset="0"/>
              </a:rPr>
              <a:t>Reja</a:t>
            </a:r>
            <a:r>
              <a:rPr lang="uz-Cyrl-UZ"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l">
              <a:lnSpc>
                <a:spcPct val="150000"/>
              </a:lnSpc>
            </a:pPr>
            <a:r>
              <a:rPr lang="uz-Cyrl-UZ" b="1" dirty="0">
                <a:solidFill>
                  <a:srgbClr val="C00000"/>
                </a:solidFill>
                <a:latin typeface="Times New Roman" pitchFamily="18" charset="0"/>
                <a:cs typeface="Times New Roman" pitchFamily="18" charset="0"/>
              </a:rPr>
              <a:t>8.1  Elektroliz haqida umumiy tushunchalar</a:t>
            </a:r>
            <a:endParaRPr lang="ru-RU" dirty="0">
              <a:solidFill>
                <a:srgbClr val="C00000"/>
              </a:solidFill>
              <a:latin typeface="Times New Roman" pitchFamily="18" charset="0"/>
              <a:cs typeface="Times New Roman" pitchFamily="18" charset="0"/>
            </a:endParaRPr>
          </a:p>
          <a:p>
            <a:pPr algn="l">
              <a:lnSpc>
                <a:spcPct val="150000"/>
              </a:lnSpc>
            </a:pPr>
            <a:r>
              <a:rPr lang="uz-Cyrl-UZ" b="1" dirty="0" smtClean="0">
                <a:solidFill>
                  <a:srgbClr val="C00000"/>
                </a:solidFill>
                <a:latin typeface="Times New Roman" pitchFamily="18" charset="0"/>
                <a:cs typeface="Times New Roman" pitchFamily="18" charset="0"/>
              </a:rPr>
              <a:t>8.2  </a:t>
            </a:r>
            <a:r>
              <a:rPr lang="uz-Cyrl-UZ" b="1" dirty="0">
                <a:solidFill>
                  <a:srgbClr val="C00000"/>
                </a:solidFill>
                <a:latin typeface="Times New Roman" pitchFamily="18" charset="0"/>
                <a:cs typeface="Times New Roman" pitchFamily="18" charset="0"/>
              </a:rPr>
              <a:t>Elektroliz qonunlari </a:t>
            </a:r>
            <a:endParaRPr lang="ru-RU" dirty="0">
              <a:solidFill>
                <a:srgbClr val="C00000"/>
              </a:solidFill>
              <a:latin typeface="Times New Roman" pitchFamily="18" charset="0"/>
              <a:cs typeface="Times New Roman" pitchFamily="18" charset="0"/>
            </a:endParaRPr>
          </a:p>
          <a:p>
            <a:pPr algn="l">
              <a:lnSpc>
                <a:spcPct val="150000"/>
              </a:lnSpc>
            </a:pPr>
            <a:r>
              <a:rPr lang="uz-Cyrl-UZ" b="1" dirty="0" smtClean="0">
                <a:solidFill>
                  <a:srgbClr val="C00000"/>
                </a:solidFill>
                <a:latin typeface="Times New Roman" pitchFamily="18" charset="0"/>
                <a:cs typeface="Times New Roman" pitchFamily="18" charset="0"/>
              </a:rPr>
              <a:t>8.3  </a:t>
            </a:r>
            <a:r>
              <a:rPr lang="uz-Cyrl-UZ" b="1" dirty="0">
                <a:solidFill>
                  <a:srgbClr val="C00000"/>
                </a:solidFill>
                <a:latin typeface="Times New Roman" pitchFamily="18" charset="0"/>
                <a:cs typeface="Times New Roman" pitchFamily="18" charset="0"/>
              </a:rPr>
              <a:t>Elektroliz usulida metall va qotishmalarni kukunini ishlab chiqarish</a:t>
            </a:r>
            <a:endParaRPr lang="ru-RU" dirty="0">
              <a:solidFill>
                <a:srgbClr val="C00000"/>
              </a:solidFill>
              <a:latin typeface="Times New Roman" pitchFamily="18" charset="0"/>
              <a:cs typeface="Times New Roman" pitchFamily="18" charset="0"/>
            </a:endParaRPr>
          </a:p>
          <a:p>
            <a:pPr algn="l">
              <a:lnSpc>
                <a:spcPct val="150000"/>
              </a:lnSpc>
            </a:pPr>
            <a:r>
              <a:rPr lang="uz-Cyrl-UZ" b="1" dirty="0" smtClean="0">
                <a:solidFill>
                  <a:srgbClr val="C00000"/>
                </a:solidFill>
                <a:latin typeface="Times New Roman" pitchFamily="18" charset="0"/>
                <a:cs typeface="Times New Roman" pitchFamily="18" charset="0"/>
              </a:rPr>
              <a:t>8.4  </a:t>
            </a:r>
            <a:r>
              <a:rPr lang="en-US" b="1" dirty="0" err="1">
                <a:solidFill>
                  <a:srgbClr val="C00000"/>
                </a:solidFill>
                <a:latin typeface="Times New Roman" pitchFamily="18" charset="0"/>
                <a:cs typeface="Times New Roman" pitchFamily="18" charset="0"/>
              </a:rPr>
              <a:t>Elektroliz</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usulida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nikel</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kukuni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olish</a:t>
            </a:r>
            <a:r>
              <a:rPr lang="en-US" dirty="0">
                <a:solidFill>
                  <a:srgbClr val="C00000"/>
                </a:solidFill>
                <a:latin typeface="Times New Roman" pitchFamily="18" charset="0"/>
                <a:cs typeface="Times New Roman" pitchFamily="18" charset="0"/>
              </a:rPr>
              <a:t>.</a:t>
            </a:r>
            <a:endParaRPr lang="ru-RU" dirty="0">
              <a:solidFill>
                <a:srgbClr val="C00000"/>
              </a:solidFill>
              <a:latin typeface="Times New Roman" pitchFamily="18" charset="0"/>
              <a:cs typeface="Times New Roman" pitchFamily="18" charset="0"/>
            </a:endParaRPr>
          </a:p>
        </p:txBody>
      </p:sp>
      <p:sp>
        <p:nvSpPr>
          <p:cNvPr id="2" name="Прямоугольник 1"/>
          <p:cNvSpPr/>
          <p:nvPr/>
        </p:nvSpPr>
        <p:spPr>
          <a:xfrm>
            <a:off x="1414914" y="1671806"/>
            <a:ext cx="9403882" cy="1015663"/>
          </a:xfrm>
          <a:prstGeom prst="rect">
            <a:avLst/>
          </a:prstGeom>
        </p:spPr>
        <p:txBody>
          <a:bodyPr wrap="square">
            <a:spAutoFit/>
          </a:bodyPr>
          <a:lstStyle/>
          <a:p>
            <a:pPr algn="ctr"/>
            <a:endParaRPr lang="en-US" altLang="ru-RU" sz="3000" dirty="0" smtClean="0">
              <a:latin typeface="Times New Roman" panose="02020603050405020304" pitchFamily="18" charset="0"/>
              <a:cs typeface="Times New Roman" panose="02020603050405020304" pitchFamily="18" charset="0"/>
            </a:endParaRPr>
          </a:p>
          <a:p>
            <a:pPr algn="ctr"/>
            <a:endParaRPr lang="en-US" alt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9417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05134" y="365761"/>
            <a:ext cx="10813576" cy="6283234"/>
          </a:xfrm>
        </p:spPr>
        <p:txBody>
          <a:bodyPr>
            <a:normAutofit/>
          </a:bodyPr>
          <a:lstStyle/>
          <a:p>
            <a:pPr>
              <a:lnSpc>
                <a:spcPct val="150000"/>
              </a:lnSpc>
            </a:pPr>
            <a:r>
              <a:rPr lang="uz-Cyrl-UZ" b="1" i="1" dirty="0">
                <a:latin typeface="Times New Roman" pitchFamily="18" charset="0"/>
                <a:cs typeface="Times New Roman" pitchFamily="18" charset="0"/>
              </a:rPr>
              <a:t>Tayanch so’zlar va iboralar.</a:t>
            </a:r>
            <a:r>
              <a:rPr lang="uz-Cyrl-UZ" i="1" dirty="0">
                <a:latin typeface="Times New Roman" pitchFamily="18" charset="0"/>
                <a:cs typeface="Times New Roman" pitchFamily="18" charset="0"/>
              </a:rPr>
              <a:t> Kukun metallurgiyasi, Elektroliz, elektr toki, o'tkazgich, metall ionlari, katod, </a:t>
            </a:r>
            <a:r>
              <a:rPr lang="en-US" i="1" dirty="0" err="1">
                <a:latin typeface="Times New Roman" pitchFamily="18" charset="0"/>
                <a:cs typeface="Times New Roman" pitchFamily="18" charset="0"/>
              </a:rPr>
              <a:t>anod</a:t>
            </a:r>
            <a:r>
              <a:rPr lang="uz-Cyrl-UZ" i="1" dirty="0">
                <a:latin typeface="Times New Roman" pitchFamily="18" charset="0"/>
                <a:cs typeface="Times New Roman" pitchFamily="18" charset="0"/>
              </a:rPr>
              <a:t>,</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kation</a:t>
            </a:r>
            <a:r>
              <a:rPr lang="en-US" i="1" dirty="0">
                <a:latin typeface="Times New Roman" pitchFamily="18" charset="0"/>
                <a:cs typeface="Times New Roman" pitchFamily="18" charset="0"/>
              </a:rPr>
              <a:t>, anion, </a:t>
            </a:r>
            <a:r>
              <a:rPr lang="en-US" i="1" dirty="0" err="1">
                <a:latin typeface="Times New Roman" pitchFamily="18" charset="0"/>
                <a:cs typeface="Times New Roman" pitchFamily="18" charset="0"/>
              </a:rPr>
              <a:t>ekvivalent</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elektromanfiylik</a:t>
            </a:r>
            <a:r>
              <a:rPr lang="en-US" i="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lnSpc>
                <a:spcPct val="150000"/>
              </a:lnSpc>
            </a:pPr>
            <a:r>
              <a:rPr lang="uz-Cyrl-UZ" b="1" dirty="0">
                <a:latin typeface="Times New Roman" pitchFamily="18" charset="0"/>
                <a:cs typeface="Times New Roman" pitchFamily="18" charset="0"/>
              </a:rPr>
              <a:t>8.1 Elektroliz haqida umumiy tushunchalar</a:t>
            </a:r>
            <a:endParaRPr lang="ru-RU" dirty="0">
              <a:latin typeface="Times New Roman" pitchFamily="18" charset="0"/>
              <a:cs typeface="Times New Roman" pitchFamily="18" charset="0"/>
            </a:endParaRPr>
          </a:p>
          <a:p>
            <a:pPr>
              <a:lnSpc>
                <a:spcPct val="150000"/>
              </a:lnSpc>
            </a:pPr>
            <a:r>
              <a:rPr lang="uz-Cyrl-UZ" dirty="0">
                <a:latin typeface="Times New Roman" pitchFamily="18" charset="0"/>
                <a:cs typeface="Times New Roman" pitchFamily="18" charset="0"/>
              </a:rPr>
              <a:t>Elektroliz - bu kamaytiruvchi vositalar yordamida emas, balki elektr tokining energiyasidan foydalangan holda amalga oshiriladigan qaytarilish jarayoni hsoblanadi. Uning afzalliklari orasida ko'p qirralilik, olingan metall kukunlarining yuqori tozaligi va ularning yaxshi texnologik xususiyatlari mavjud ekanligidadir. </a:t>
            </a:r>
            <a:r>
              <a:rPr lang="en-US" dirty="0" err="1">
                <a:latin typeface="Times New Roman" pitchFamily="18" charset="0"/>
                <a:cs typeface="Times New Roman" pitchFamily="18" charset="0"/>
              </a:rPr>
              <a:t>Elektrolizning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muhim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kamchiliklari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energiya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intensivligi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unchalik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unumdorligi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hisoblanadi</a:t>
            </a:r>
            <a:r>
              <a:rPr lang="en-US" dirty="0">
                <a:latin typeface="Times New Roman" pitchFamily="18" charset="0"/>
                <a:cs typeface="Times New Roman"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9778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01040" y="823154"/>
            <a:ext cx="10728960" cy="5710451"/>
          </a:xfrm>
        </p:spPr>
        <p:txBody>
          <a:bodyPr/>
          <a:lstStyle/>
          <a:p>
            <a:pPr algn="just">
              <a:lnSpc>
                <a:spcPct val="150000"/>
              </a:lnSpc>
            </a:pPr>
            <a:r>
              <a:rPr lang="en-US" dirty="0" err="1">
                <a:latin typeface="Times New Roman" pitchFamily="18" charset="0"/>
                <a:cs typeface="Times New Roman" pitchFamily="18" charset="0"/>
              </a:rPr>
              <a:t>Kukunlarning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izolyatsiya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kislorodsiz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birikmalarining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to'g'ridan-to'g'ri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o'tkazib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parchalanishidan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keyinchalik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katoddagi</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tegishli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MeO</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chiqarilishidan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iborat</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Elektrolizda</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ishlatiladigan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elektrolitlar</a:t>
            </a:r>
            <a:r>
              <a:rPr lang="en-US" dirty="0">
                <a:latin typeface="Times New Roman" pitchFamily="18" charset="0"/>
                <a:cs typeface="Times New Roman" pitchFamily="18" charset="0"/>
              </a:rPr>
              <a:t> deb </a:t>
            </a:r>
            <a:r>
              <a:rPr lang="en-US" dirty="0" err="1">
                <a:latin typeface="Times New Roman" pitchFamily="18" charset="0"/>
                <a:cs typeface="Times New Roman" pitchFamily="18" charset="0"/>
              </a:rPr>
              <a:t>ataladi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ikkinchi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o'tkazgichlar</a:t>
            </a:r>
            <a:r>
              <a:rPr lang="en-US" dirty="0">
                <a:latin typeface="Times New Roman" pitchFamily="18" charset="0"/>
                <a:cs typeface="Times New Roman" pitchFamily="18" charset="0"/>
              </a:rPr>
              <a:t> deb </a:t>
            </a:r>
            <a:r>
              <a:rPr lang="en-US" dirty="0" err="1">
                <a:latin typeface="Times New Roman" pitchFamily="18" charset="0"/>
                <a:cs typeface="Times New Roman" pitchFamily="18" charset="0"/>
              </a:rPr>
              <a:t>tasniflanadi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energiyasini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ushbu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molekulalarning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dissotsiatsiyasi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natijasida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musbat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manfiy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harakati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oshiriladi</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val="24411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46895" y="900947"/>
            <a:ext cx="10548420" cy="5369225"/>
          </a:xfrm>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a:t> </a:t>
            </a:r>
            <a:r>
              <a:rPr lang="en-US" dirty="0" err="1">
                <a:latin typeface="Times New Roman" pitchFamily="18" charset="0"/>
                <a:cs typeface="Times New Roman" pitchFamily="18" charset="0"/>
              </a:rPr>
              <a:t>Elektrokimyoviy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konversiya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interfeys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elektrodida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elektrolitda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sodir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manbai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harakatlantiruvchi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rolini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o'ynaydi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nasos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zanjiridagi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qutbdan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biriktiradi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yo’naltiradi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majburan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nasos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natijasida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ortiqcha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zaryadlangan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u </a:t>
            </a:r>
            <a:r>
              <a:rPr lang="en-US" dirty="0" err="1">
                <a:latin typeface="Times New Roman" pitchFamily="18" charset="0"/>
                <a:cs typeface="Times New Roman" pitchFamily="18" charset="0"/>
              </a:rPr>
              <a:t>manfiy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zaryadga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qismini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ijobiy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zaryadga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223743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40314" y="1026897"/>
            <a:ext cx="10354555" cy="4929765"/>
          </a:xfrm>
        </p:spPr>
        <p:txBody>
          <a:bodyPr/>
          <a:lstStyle/>
          <a:p>
            <a:pPr algn="just">
              <a:lnSpc>
                <a:spcPct val="150000"/>
              </a:lnSpc>
            </a:pPr>
            <a:r>
              <a:rPr lang="en-US" dirty="0" err="1">
                <a:latin typeface="Times New Roman" pitchFamily="18" charset="0"/>
                <a:cs typeface="Times New Roman" pitchFamily="18" charset="0"/>
              </a:rPr>
              <a:t>Chiqarilgan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manbalari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tariqasida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ushbu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ichiga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tegishli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eruvchan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birikmasini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ichiga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elektrolitdir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Eritmaydigan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manbai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Tashqi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maydoni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bo'lmagan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taqdirda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tartibsiz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ravishda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harakatlanadi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maydonini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tatbiq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harakati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tartibli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musbat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zaryadlangan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kationlar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manfiy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zaryadlangan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anionlar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yaqinlashadi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4477868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4582" y="457200"/>
            <a:ext cx="10580915" cy="6113417"/>
          </a:xfrm>
        </p:spPr>
        <p:txBody>
          <a:bodyPr>
            <a:normAutofit fontScale="92500" lnSpcReduction="20000"/>
          </a:bodyPr>
          <a:lstStyle/>
          <a:p>
            <a:pPr algn="just">
              <a:lnSpc>
                <a:spcPct val="150000"/>
              </a:lnSpc>
            </a:pPr>
            <a:r>
              <a:rPr lang="en-US" sz="2800" dirty="0" err="1">
                <a:latin typeface="Times New Roman" pitchFamily="18" charset="0"/>
                <a:cs typeface="Times New Roman" pitchFamily="18" charset="0"/>
              </a:rPr>
              <a:t>Elektrodlarga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berilgan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kuchlanish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qancha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ionlarning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harakatlanish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tezligi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shuncha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yuqori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Metall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ionining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tiklanishi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elektr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neytral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atomiga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aylanishi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ma'lum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miqdordagi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energiya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sarfi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bog'liq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bo'lganligi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sababli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birinchi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navbatda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zaryadsizlanish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jarayoni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sodir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energiya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talab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qiladi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lnSpc>
                <a:spcPct val="150000"/>
              </a:lnSpc>
            </a:pPr>
            <a:r>
              <a:rPr lang="en-US" sz="2800" dirty="0" err="1">
                <a:latin typeface="Times New Roman" pitchFamily="18" charset="0"/>
                <a:cs typeface="Times New Roman" pitchFamily="18" charset="0"/>
              </a:rPr>
              <a:t>Shu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nuqtai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nazardan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elektroliz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vaqtning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o'zida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tozalanadi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chunki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ma'lum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kuchlanishda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elektrolitdagi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barcha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kationlar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katodda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chiqarilishi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mumkin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emas</a:t>
            </a:r>
            <a:r>
              <a:rPr lang="en-US" sz="2800" dirty="0" smtClean="0">
                <a:latin typeface="Times New Roman" pitchFamily="18" charset="0"/>
                <a:cs typeface="Times New Roman" pitchFamily="18" charset="0"/>
              </a:rPr>
              <a:t>.</a:t>
            </a:r>
            <a:r>
              <a:rPr lang="en-US" sz="2800" dirty="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lnSpc>
                <a:spcPct val="150000"/>
              </a:lnSpc>
            </a:pPr>
            <a:r>
              <a:rPr lang="en-US" sz="2800" dirty="0" err="1" smtClean="0">
                <a:latin typeface="Times New Roman" pitchFamily="18" charset="0"/>
                <a:cs typeface="Times New Roman" pitchFamily="18" charset="0"/>
              </a:rPr>
              <a:t>Katodda</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ajratish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zarur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kuchlanish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kattaligiga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muvofiq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metallar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ma'lum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ketma-ketlikda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joylashib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qator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kuchlanishlarni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hosil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qiladi</a:t>
            </a:r>
            <a:r>
              <a:rPr lang="en-US" sz="2800"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6814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12599" y="723331"/>
            <a:ext cx="10312898" cy="5737746"/>
          </a:xfrm>
        </p:spPr>
        <p:txBody>
          <a:bodyPr>
            <a:normAutofit lnSpcReduction="10000"/>
          </a:bodyPr>
          <a:lstStyle/>
          <a:p>
            <a:pPr marL="0" indent="0" algn="just">
              <a:lnSpc>
                <a:spcPct val="150000"/>
              </a:lnSpc>
              <a:buNone/>
            </a:pPr>
            <a:r>
              <a:rPr lang="en-US" dirty="0" smtClean="0"/>
              <a:t> </a:t>
            </a:r>
            <a:r>
              <a:rPr lang="en-US" dirty="0" err="1">
                <a:latin typeface="Times New Roman" pitchFamily="18" charset="0"/>
                <a:cs typeface="Times New Roman" pitchFamily="18" charset="0"/>
              </a:rPr>
              <a:t>masalan</a:t>
            </a:r>
            <a:r>
              <a:rPr lang="en-US" dirty="0">
                <a:latin typeface="Times New Roman" pitchFamily="18" charset="0"/>
                <a:cs typeface="Times New Roman" pitchFamily="18" charset="0"/>
              </a:rPr>
              <a:t>, Zn, Fe, </a:t>
            </a:r>
            <a:r>
              <a:rPr lang="en-US" dirty="0" err="1">
                <a:latin typeface="Times New Roman" pitchFamily="18" charset="0"/>
                <a:cs typeface="Times New Roman" pitchFamily="18" charset="0"/>
              </a:rPr>
              <a:t>Sn</a:t>
            </a:r>
            <a:r>
              <a:rPr lang="en-US" dirty="0">
                <a:latin typeface="Times New Roman" pitchFamily="18" charset="0"/>
                <a:cs typeface="Times New Roman" pitchFamily="18" charset="0"/>
              </a:rPr>
              <a:t>, Cu, Ag, Au (</a:t>
            </a:r>
            <a:r>
              <a:rPr lang="en-US" dirty="0" err="1">
                <a:latin typeface="Times New Roman" pitchFamily="18" charset="0"/>
                <a:cs typeface="Times New Roman" pitchFamily="18" charset="0"/>
              </a:rPr>
              <a:t>rux</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kumush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oltin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jumlasidan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Ushbu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qatorda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qanchalik</a:t>
            </a:r>
            <a:r>
              <a:rPr lang="en-US" dirty="0">
                <a:latin typeface="Times New Roman" pitchFamily="18" charset="0"/>
                <a:cs typeface="Times New Roman" pitchFamily="18" charset="0"/>
              </a:rPr>
              <a:t> chap </a:t>
            </a:r>
            <a:r>
              <a:rPr lang="en-US" dirty="0" err="1">
                <a:latin typeface="Times New Roman" pitchFamily="18" charset="0"/>
                <a:cs typeface="Times New Roman" pitchFamily="18" charset="0"/>
              </a:rPr>
              <a:t>tomonda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bo'lsa</a:t>
            </a:r>
            <a:r>
              <a:rPr lang="en-US" dirty="0">
                <a:latin typeface="Times New Roman" pitchFamily="18" charset="0"/>
                <a:cs typeface="Times New Roman" pitchFamily="18" charset="0"/>
              </a:rPr>
              <a:t>, u </a:t>
            </a:r>
            <a:r>
              <a:rPr lang="en-US" dirty="0" err="1">
                <a:latin typeface="Times New Roman" pitchFamily="18" charset="0"/>
                <a:cs typeface="Times New Roman" pitchFamily="18" charset="0"/>
              </a:rPr>
              <a:t>shunchalik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elektromanfiy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emas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izolyatsiya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Masalan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misning</a:t>
            </a:r>
            <a:r>
              <a:rPr lang="en-US" dirty="0">
                <a:latin typeface="Times New Roman" pitchFamily="18" charset="0"/>
                <a:cs typeface="Times New Roman" pitchFamily="18" charset="0"/>
              </a:rPr>
              <a:t> chap </a:t>
            </a:r>
            <a:r>
              <a:rPr lang="en-US" dirty="0" err="1">
                <a:latin typeface="Times New Roman" pitchFamily="18" charset="0"/>
                <a:cs typeface="Times New Roman" pitchFamily="18" charset="0"/>
              </a:rPr>
              <a:t>tomonidagi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voltajlar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qatorida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kumushning</a:t>
            </a:r>
            <a:r>
              <a:rPr lang="en-US" dirty="0">
                <a:latin typeface="Times New Roman" pitchFamily="18" charset="0"/>
                <a:cs typeface="Times New Roman" pitchFamily="18" charset="0"/>
              </a:rPr>
              <a:t> chap </a:t>
            </a:r>
            <a:r>
              <a:rPr lang="en-US" dirty="0" err="1">
                <a:latin typeface="Times New Roman" pitchFamily="18" charset="0"/>
                <a:cs typeface="Times New Roman" pitchFamily="18" charset="0"/>
              </a:rPr>
              <a:t>tomonida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temirga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qaraganda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aktivroq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kumush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hammasidan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o’tkazuvchanligi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hisoblanadi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en-US" dirty="0" err="1">
                <a:latin typeface="Times New Roman" pitchFamily="18" charset="0"/>
                <a:cs typeface="Times New Roman" pitchFamily="18" charset="0"/>
              </a:rPr>
              <a:t>Muvozanat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sharoitida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tegishli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kuchlanishda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elektromanfiy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elementlarning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chiqarilmaydi</a:t>
            </a:r>
            <a:r>
              <a:rPr lang="en-US" dirty="0"/>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381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3870" y="837192"/>
            <a:ext cx="10279559" cy="5683155"/>
          </a:xfrm>
        </p:spPr>
        <p:txBody>
          <a:bodyPr/>
          <a:lstStyle/>
          <a:p>
            <a:pPr algn="just">
              <a:lnSpc>
                <a:spcPct val="150000"/>
              </a:lnSpc>
            </a:pP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doim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sharoitlarni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yaratish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bo'shatilgan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qatorda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elektromanfiy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elementlarning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zaryadlarni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uzatishda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ishtirok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Natijada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kuchlanishning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haddan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tashqari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kuchlanish</a:t>
            </a:r>
            <a:r>
              <a:rPr lang="en-US" dirty="0">
                <a:latin typeface="Times New Roman" pitchFamily="18" charset="0"/>
                <a:cs typeface="Times New Roman" pitchFamily="18" charset="0"/>
              </a:rPr>
              <a:t> deb </a:t>
            </a:r>
            <a:r>
              <a:rPr lang="en-US" dirty="0" err="1">
                <a:latin typeface="Times New Roman" pitchFamily="18" charset="0"/>
                <a:cs typeface="Times New Roman" pitchFamily="18" charset="0"/>
              </a:rPr>
              <a:t>ataladi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kerak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chunki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birgalikda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en-US" dirty="0" err="1">
                <a:latin typeface="Times New Roman" pitchFamily="18" charset="0"/>
                <a:cs typeface="Times New Roman" pitchFamily="18" charset="0"/>
              </a:rPr>
              <a:t>Metallning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kislorodga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yaqinligi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qanchalik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shunchalik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qiyin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5375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14103" y="945985"/>
            <a:ext cx="10624457" cy="5298061"/>
          </a:xfrm>
        </p:spPr>
        <p:txBody>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a:t> </a:t>
            </a:r>
            <a:r>
              <a:rPr lang="en-US" dirty="0" err="1">
                <a:latin typeface="Times New Roman" pitchFamily="18" charset="0"/>
                <a:cs typeface="Times New Roman" pitchFamily="18" charset="0"/>
              </a:rPr>
              <a:t>Shuning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alyuminiy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magniy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zirkoniy</a:t>
            </a:r>
            <a:r>
              <a:rPr lang="en-US" dirty="0">
                <a:latin typeface="Times New Roman" pitchFamily="18" charset="0"/>
                <a:cs typeface="Times New Roman" pitchFamily="18" charset="0"/>
              </a:rPr>
              <a:t>, titan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kabi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ajratilmaydi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en-US" dirty="0" err="1">
                <a:latin typeface="Times New Roman" pitchFamily="18" charset="0"/>
                <a:cs typeface="Times New Roman" pitchFamily="18" charset="0"/>
              </a:rPr>
              <a:t>Metallni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ajratishda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Faradey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qonuniga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muvofiq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ekvivalenti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amper-soatiga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to'g'ridan-to'g'ri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proportsionaldir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haqiqatan</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olingan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doim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hisoblanganlardan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4177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158240" y="718457"/>
            <a:ext cx="10167258" cy="5697583"/>
          </a:xfrm>
        </p:spPr>
        <p:txBody>
          <a:bodyPr/>
          <a:lstStyle/>
          <a:p>
            <a:pPr marL="0" indent="0" algn="just">
              <a:lnSpc>
                <a:spcPct val="150000"/>
              </a:lnSpc>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Katodda</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nechta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elementlarning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odatda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birgalikda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yon </a:t>
            </a:r>
            <a:r>
              <a:rPr lang="en-US" dirty="0" err="1">
                <a:latin typeface="Times New Roman" pitchFamily="18" charset="0"/>
                <a:cs typeface="Times New Roman" pitchFamily="18" charset="0"/>
              </a:rPr>
              <a:t>jarayonlarning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paydo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masalan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oqib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bog'liqdir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aslida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cho'kindi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o'rtasidagi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nomuvofiqlik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darajasini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baholash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samaradorligi</a:t>
            </a:r>
            <a:r>
              <a:rPr lang="en-US" dirty="0">
                <a:latin typeface="Times New Roman" pitchFamily="18" charset="0"/>
                <a:cs typeface="Times New Roman" pitchFamily="18" charset="0"/>
              </a:rPr>
              <a:t> deb </a:t>
            </a:r>
            <a:r>
              <a:rPr lang="en-US" dirty="0" err="1">
                <a:latin typeface="Times New Roman" pitchFamily="18" charset="0"/>
                <a:cs typeface="Times New Roman" pitchFamily="18" charset="0"/>
              </a:rPr>
              <a:t>nomlangan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ko'rsatkich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ishlatiladi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belgilanadi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304249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5726" y="640080"/>
            <a:ext cx="10742023" cy="5799908"/>
          </a:xfrm>
        </p:spPr>
        <p:txBody>
          <a:bodyPr>
            <a:noAutofit/>
          </a:bodyPr>
          <a:lstStyle/>
          <a:p>
            <a:pPr algn="ctr">
              <a:lnSpc>
                <a:spcPct val="150000"/>
              </a:lnSpc>
            </a:pPr>
            <a:r>
              <a:rPr lang="en-US" b="1" dirty="0">
                <a:latin typeface="Times New Roman" pitchFamily="18" charset="0"/>
                <a:cs typeface="Times New Roman" pitchFamily="18" charset="0"/>
              </a:rPr>
              <a:t>8.2 </a:t>
            </a:r>
            <a:r>
              <a:rPr lang="en-US" b="1" dirty="0" err="1">
                <a:latin typeface="Times New Roman" pitchFamily="18" charset="0"/>
                <a:cs typeface="Times New Roman" pitchFamily="18" charset="0"/>
              </a:rPr>
              <a:t>Elektroliz</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qonunlari</a:t>
            </a:r>
            <a:endParaRPr lang="ru-RU" dirty="0">
              <a:latin typeface="Times New Roman" pitchFamily="18" charset="0"/>
              <a:cs typeface="Times New Roman" pitchFamily="18" charset="0"/>
            </a:endParaRPr>
          </a:p>
          <a:p>
            <a:pPr>
              <a:lnSpc>
                <a:spcPct val="150000"/>
              </a:lnSpc>
            </a:pPr>
            <a:r>
              <a:rPr lang="en-US" b="1" i="1" dirty="0" err="1">
                <a:latin typeface="Times New Roman" pitchFamily="18" charset="0"/>
                <a:cs typeface="Times New Roman" pitchFamily="18" charset="0"/>
              </a:rPr>
              <a:t>Faradeyning</a:t>
            </a:r>
            <a:r>
              <a:rPr lang="en-US" b="1" i="1" dirty="0">
                <a:latin typeface="Times New Roman" pitchFamily="18" charset="0"/>
                <a:cs typeface="Times New Roman" pitchFamily="18" charset="0"/>
              </a:rPr>
              <a:t> I </a:t>
            </a:r>
            <a:r>
              <a:rPr lang="en-US" b="1" i="1" dirty="0" err="1">
                <a:latin typeface="Times New Roman" pitchFamily="18" charset="0"/>
                <a:cs typeface="Times New Roman" pitchFamily="18" charset="0"/>
              </a:rPr>
              <a:t>qonuni</a:t>
            </a:r>
            <a:r>
              <a:rPr lang="en-US" b="1" i="1"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elektroddan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chiqqan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massasi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proporsionaldir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massasi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bajarilish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proporsionaldir</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nSpc>
                <a:spcPct val="150000"/>
              </a:lnSpc>
            </a:pPr>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jarayonda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Kulonlarda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o’lchanadi</a:t>
            </a:r>
            <a:r>
              <a:rPr lang="en-US" dirty="0">
                <a:latin typeface="Times New Roman" pitchFamily="18" charset="0"/>
                <a:cs typeface="Times New Roman" pitchFamily="18" charset="0"/>
              </a:rPr>
              <a:t>, (1 (</a:t>
            </a:r>
            <a:r>
              <a:rPr lang="en-US" i="1" dirty="0">
                <a:latin typeface="Times New Roman" pitchFamily="18" charset="0"/>
                <a:cs typeface="Times New Roman" pitchFamily="18" charset="0"/>
              </a:rPr>
              <a:t>K</a:t>
            </a:r>
            <a:r>
              <a:rPr lang="en-US" dirty="0">
                <a:latin typeface="Times New Roman" pitchFamily="18" charset="0"/>
                <a:cs typeface="Times New Roman" pitchFamily="18" charset="0"/>
              </a:rPr>
              <a:t>)=1 (</a:t>
            </a:r>
            <a:r>
              <a:rPr lang="en-US" i="1" dirty="0">
                <a:latin typeface="Times New Roman" pitchFamily="18" charset="0"/>
                <a:cs typeface="Times New Roman" pitchFamily="18" charset="0"/>
              </a:rPr>
              <a:t>A</a:t>
            </a:r>
            <a:r>
              <a:rPr lang="en-US" dirty="0">
                <a:latin typeface="Times New Roman" pitchFamily="18" charset="0"/>
                <a:cs typeface="Times New Roman" pitchFamily="18" charset="0"/>
              </a:rPr>
              <a:t>)</a:t>
            </a:r>
            <a:r>
              <a:rPr lang="ru-RU" dirty="0">
                <a:latin typeface="Times New Roman" pitchFamily="18" charset="0"/>
                <a:cs typeface="Times New Roman" pitchFamily="18" charset="0"/>
                <a:sym typeface="Symbol"/>
              </a:rPr>
              <a:t></a:t>
            </a:r>
            <a:r>
              <a:rPr lang="en-US" dirty="0">
                <a:latin typeface="Times New Roman" pitchFamily="18" charset="0"/>
                <a:cs typeface="Times New Roman" pitchFamily="18" charset="0"/>
              </a:rPr>
              <a:t>1 (</a:t>
            </a:r>
            <a:r>
              <a:rPr lang="en-US" i="1" dirty="0">
                <a:latin typeface="Times New Roman" pitchFamily="18" charset="0"/>
                <a:cs typeface="Times New Roman" pitchFamily="18" charset="0"/>
              </a:rPr>
              <a:t>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Masalan</a:t>
            </a:r>
            <a:r>
              <a:rPr lang="en-US" dirty="0">
                <a:latin typeface="Times New Roman" pitchFamily="18" charset="0"/>
                <a:cs typeface="Times New Roman" pitchFamily="18" charset="0"/>
              </a:rPr>
              <a:t>, 3 </a:t>
            </a:r>
            <a:r>
              <a:rPr lang="en-US" dirty="0" err="1">
                <a:latin typeface="Times New Roman" pitchFamily="18" charset="0"/>
                <a:cs typeface="Times New Roman" pitchFamily="18" charset="0"/>
              </a:rPr>
              <a:t>soat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maboynida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10 (</a:t>
            </a:r>
            <a:r>
              <a:rPr lang="en-US" i="1" dirty="0">
                <a:latin typeface="Times New Roman" pitchFamily="18" charset="0"/>
                <a:cs typeface="Times New Roman" pitchFamily="18" charset="0"/>
              </a:rPr>
              <a: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32,8 </a:t>
            </a:r>
            <a:r>
              <a:rPr lang="en-US" i="1" dirty="0">
                <a:latin typeface="Times New Roman" pitchFamily="18" charset="0"/>
                <a:cs typeface="Times New Roman" pitchFamily="18" charset="0"/>
              </a:rPr>
              <a:t>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ajralgan</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bo’lsa</a:t>
            </a:r>
            <a:r>
              <a:rPr lang="en-US" dirty="0">
                <a:latin typeface="Times New Roman" pitchFamily="18" charset="0"/>
                <a:cs typeface="Times New Roman" pitchFamily="18" charset="0"/>
              </a:rPr>
              <a:t>, </a:t>
            </a:r>
            <a:endParaRPr lang="ru-RU" dirty="0"/>
          </a:p>
        </p:txBody>
      </p:sp>
    </p:spTree>
    <p:extLst>
      <p:ext uri="{BB962C8B-B14F-4D97-AF65-F5344CB8AC3E}">
        <p14:creationId xmlns:p14="http://schemas.microsoft.com/office/powerpoint/2010/main" val="3058226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87021" y="928048"/>
            <a:ext cx="10690746" cy="5696803"/>
          </a:xfrm>
        </p:spPr>
        <p:txBody>
          <a:bodyPr/>
          <a:lstStyle/>
          <a:p>
            <a:pPr algn="just">
              <a:lnSpc>
                <a:spcPct val="150000"/>
              </a:lnSpc>
            </a:pPr>
            <a:r>
              <a:rPr lang="en-US" dirty="0" err="1">
                <a:latin typeface="Times New Roman" pitchFamily="18" charset="0"/>
                <a:cs typeface="Times New Roman" pitchFamily="18" charset="0"/>
              </a:rPr>
              <a:t>shuningdek</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soat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maboynida</a:t>
            </a:r>
            <a:r>
              <a:rPr lang="en-US" dirty="0">
                <a:latin typeface="Times New Roman" pitchFamily="18" charset="0"/>
                <a:cs typeface="Times New Roman" pitchFamily="18" charset="0"/>
              </a:rPr>
              <a:t> 15 (</a:t>
            </a:r>
            <a:r>
              <a:rPr lang="en-US" i="1" dirty="0">
                <a:latin typeface="Times New Roman" pitchFamily="18" charset="0"/>
                <a:cs typeface="Times New Roman" pitchFamily="18" charset="0"/>
              </a:rPr>
              <a: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1 </a:t>
            </a:r>
            <a:r>
              <a:rPr lang="en-US" dirty="0" err="1">
                <a:latin typeface="Times New Roman" pitchFamily="18" charset="0"/>
                <a:cs typeface="Times New Roman" pitchFamily="18" charset="0"/>
              </a:rPr>
              <a:t>soat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maboynida</a:t>
            </a:r>
            <a:r>
              <a:rPr lang="en-US" dirty="0">
                <a:latin typeface="Times New Roman" pitchFamily="18" charset="0"/>
                <a:cs typeface="Times New Roman" pitchFamily="18" charset="0"/>
              </a:rPr>
              <a:t> 30 (</a:t>
            </a:r>
            <a:r>
              <a:rPr lang="en-US" i="1" dirty="0">
                <a:latin typeface="Times New Roman" pitchFamily="18" charset="0"/>
                <a:cs typeface="Times New Roman" pitchFamily="18" charset="0"/>
              </a:rPr>
              <a: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o’tganda</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xuddi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ajraladi</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just">
              <a:lnSpc>
                <a:spcPct val="150000"/>
              </a:lnSpc>
            </a:pPr>
            <a:r>
              <a:rPr lang="en-US" b="1" i="1" dirty="0" err="1">
                <a:latin typeface="Times New Roman" pitchFamily="18" charset="0"/>
                <a:cs typeface="Times New Roman" pitchFamily="18" charset="0"/>
              </a:rPr>
              <a:t>Faradeyning</a:t>
            </a:r>
            <a:r>
              <a:rPr lang="en-US" b="1" i="1" dirty="0">
                <a:latin typeface="Times New Roman" pitchFamily="18" charset="0"/>
                <a:cs typeface="Times New Roman" pitchFamily="18" charset="0"/>
              </a:rPr>
              <a:t> II </a:t>
            </a:r>
            <a:r>
              <a:rPr lang="en-US" b="1" i="1" dirty="0" err="1">
                <a:latin typeface="Times New Roman" pitchFamily="18" charset="0"/>
                <a:cs typeface="Times New Roman" pitchFamily="18" charset="0"/>
              </a:rPr>
              <a:t>qonuni</a:t>
            </a:r>
            <a:r>
              <a:rPr lang="en-US" b="1" i="1" dirty="0">
                <a:latin typeface="Times New Roman" pitchFamily="18" charset="0"/>
                <a:cs typeface="Times New Roman" pitchFamily="18" charset="0"/>
              </a:rPr>
              <a:t>.</a:t>
            </a:r>
            <a:r>
              <a:rPr lang="en-US" dirty="0">
                <a:latin typeface="Times New Roman" pitchFamily="18" charset="0"/>
                <a:cs typeface="Times New Roman" pitchFamily="18" charset="0"/>
              </a:rPr>
              <a:t> Agar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nechta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ketma-ket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o’tkazilsa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chiqqan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ekvivalentiga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proporsionaldir</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just">
              <a:lnSpc>
                <a:spcPct val="150000"/>
              </a:lnSpc>
            </a:pPr>
            <a:r>
              <a:rPr lang="en-US" dirty="0" err="1">
                <a:latin typeface="Times New Roman" pitchFamily="18" charset="0"/>
                <a:cs typeface="Times New Roman" pitchFamily="18" charset="0"/>
              </a:rPr>
              <a:t>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ekvivalent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molekulyar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massasi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elementning</a:t>
            </a:r>
            <a:r>
              <a:rPr lang="en-US" dirty="0">
                <a:latin typeface="Times New Roman" pitchFamily="18" charset="0"/>
                <a:cs typeface="Times New Roman" pitchFamily="18" charset="0"/>
              </a:rPr>
              <a:t> atom </a:t>
            </a:r>
            <a:r>
              <a:rPr lang="en-US" dirty="0" err="1">
                <a:latin typeface="Times New Roman" pitchFamily="18" charset="0"/>
                <a:cs typeface="Times New Roman" pitchFamily="18" charset="0"/>
              </a:rPr>
              <a:t>massasiga</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teng</a:t>
            </a:r>
            <a:r>
              <a:rPr lang="en-US" dirty="0" smtClean="0">
                <a:latin typeface="Times New Roman" pitchFamily="18" charset="0"/>
                <a:cs typeface="Times New Roman" pitchFamily="18" charset="0"/>
              </a:rPr>
              <a:t>.</a:t>
            </a:r>
            <a:r>
              <a:rPr lang="en-US" dirty="0"/>
              <a:t> </a:t>
            </a:r>
            <a:r>
              <a:rPr lang="en-US" dirty="0" err="1" smtClean="0">
                <a:latin typeface="Times New Roman" pitchFamily="18" charset="0"/>
                <a:cs typeface="Times New Roman" pitchFamily="18" charset="0"/>
              </a:rPr>
              <a:t>Masalan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valentli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qalay</a:t>
            </a:r>
            <a:r>
              <a:rPr lang="en-US" dirty="0">
                <a:latin typeface="Times New Roman" pitchFamily="18" charset="0"/>
                <a:cs typeface="Times New Roman" pitchFamily="18" charset="0"/>
              </a:rPr>
              <a:t> 59,35,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valantli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temir</a:t>
            </a:r>
            <a:r>
              <a:rPr lang="en-US" dirty="0">
                <a:latin typeface="Times New Roman" pitchFamily="18" charset="0"/>
                <a:cs typeface="Times New Roman" pitchFamily="18" charset="0"/>
              </a:rPr>
              <a:t> 27,92.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9552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00669" y="777922"/>
            <a:ext cx="10677099" cy="5601269"/>
          </a:xfrm>
        </p:spPr>
        <p:txBody>
          <a:bodyPr>
            <a:normAutofit lnSpcReduction="10000"/>
          </a:bodyPr>
          <a:lstStyle/>
          <a:p>
            <a:pPr>
              <a:lnSpc>
                <a:spcPct val="150000"/>
              </a:lnSpc>
            </a:pPr>
            <a:r>
              <a:rPr lang="en-US" dirty="0" err="1">
                <a:latin typeface="Times New Roman" pitchFamily="18" charset="0"/>
                <a:cs typeface="Times New Roman" pitchFamily="18" charset="0"/>
              </a:rPr>
              <a:t>Bunda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eritmasidan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1 (</a:t>
            </a:r>
            <a:r>
              <a:rPr lang="en-US" i="1" dirty="0">
                <a:latin typeface="Times New Roman" pitchFamily="18" charset="0"/>
                <a:cs typeface="Times New Roman" pitchFamily="18" charset="0"/>
              </a:rPr>
              <a:t>A</a:t>
            </a:r>
            <a:r>
              <a:rPr lang="en-US" dirty="0">
                <a:latin typeface="Times New Roman" pitchFamily="18" charset="0"/>
                <a:cs typeface="Times New Roman" pitchFamily="18" charset="0"/>
              </a:rPr>
              <a:t>•</a:t>
            </a:r>
            <a:r>
              <a:rPr lang="en-US" i="1" dirty="0">
                <a:latin typeface="Times New Roman" pitchFamily="18" charset="0"/>
                <a:cs typeface="Times New Roman" pitchFamily="18" charset="0"/>
              </a:rPr>
              <a:t>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massasi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massasidan</a:t>
            </a:r>
            <a:r>
              <a:rPr lang="en-US" dirty="0">
                <a:latin typeface="Times New Roman" pitchFamily="18" charset="0"/>
                <a:cs typeface="Times New Roman" pitchFamily="18" charset="0"/>
              </a:rPr>
              <a:t> ~ 2,1 </a:t>
            </a:r>
            <a:r>
              <a:rPr lang="en-US" dirty="0" err="1">
                <a:latin typeface="Times New Roman" pitchFamily="18" charset="0"/>
                <a:cs typeface="Times New Roman" pitchFamily="18" charset="0"/>
              </a:rPr>
              <a:t>marta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nSpc>
                <a:spcPct val="150000"/>
              </a:lnSpc>
            </a:pP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mol-ekvivalent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26,8 </a:t>
            </a:r>
            <a:r>
              <a:rPr lang="en-US" dirty="0" err="1">
                <a:latin typeface="Times New Roman" pitchFamily="18" charset="0"/>
                <a:cs typeface="Times New Roman" pitchFamily="18" charset="0"/>
              </a:rPr>
              <a:t>amper•soat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F=96500 </a:t>
            </a:r>
            <a:r>
              <a:rPr lang="en-US" dirty="0" err="1">
                <a:latin typeface="Times New Roman" pitchFamily="18" charset="0"/>
                <a:cs typeface="Times New Roman" pitchFamily="18" charset="0"/>
              </a:rPr>
              <a:t>kulon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kerak</a:t>
            </a:r>
            <a:r>
              <a:rPr lang="en-US" dirty="0">
                <a:latin typeface="Times New Roman" pitchFamily="18" charset="0"/>
                <a:cs typeface="Times New Roman" pitchFamily="18" charset="0"/>
              </a:rPr>
              <a:t>. Bu son </a:t>
            </a:r>
            <a:r>
              <a:rPr lang="en-US" dirty="0" err="1">
                <a:latin typeface="Times New Roman" pitchFamily="18" charset="0"/>
                <a:cs typeface="Times New Roman" pitchFamily="18" charset="0"/>
              </a:rPr>
              <a:t>Faradey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soni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F</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deyiladi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nSpc>
                <a:spcPct val="150000"/>
              </a:lnSpc>
            </a:pPr>
            <a:r>
              <a:rPr lang="en-US" dirty="0" err="1">
                <a:latin typeface="Times New Roman" pitchFamily="18" charset="0"/>
                <a:cs typeface="Times New Roman" pitchFamily="18" charset="0"/>
              </a:rPr>
              <a:t>Faradey</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qonunlaridan</a:t>
            </a:r>
            <a:endParaRPr lang="en-US" dirty="0" smtClean="0">
              <a:latin typeface="Times New Roman" pitchFamily="18" charset="0"/>
              <a:cs typeface="Times New Roman" pitchFamily="18" charset="0"/>
            </a:endParaRPr>
          </a:p>
          <a:p>
            <a:pPr marL="0" indent="0">
              <a:lnSpc>
                <a:spcPct val="150000"/>
              </a:lnSpc>
              <a:buNone/>
            </a:pPr>
            <a:endParaRPr lang="en-US" dirty="0" smtClean="0">
              <a:latin typeface="Times New Roman" pitchFamily="18" charset="0"/>
              <a:cs typeface="Times New Roman" pitchFamily="18" charset="0"/>
            </a:endParaRPr>
          </a:p>
          <a:p>
            <a:pPr marL="0" indent="0">
              <a:lnSpc>
                <a:spcPct val="150000"/>
              </a:lnSpc>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p>
          <a:p>
            <a:pPr marL="0" indent="0" algn="r">
              <a:lnSpc>
                <a:spcPct val="150000"/>
              </a:lnSpc>
              <a:buNone/>
            </a:pPr>
            <a:r>
              <a:rPr lang="en-US" dirty="0" err="1">
                <a:latin typeface="Times New Roman" pitchFamily="18" charset="0"/>
                <a:cs typeface="Times New Roman" pitchFamily="18" charset="0"/>
              </a:rPr>
              <a:t>ifoda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chiqadi</a:t>
            </a:r>
            <a:endParaRPr lang="en-US" dirty="0">
              <a:latin typeface="Times New Roman" pitchFamily="18" charset="0"/>
              <a:cs typeface="Times New Roman" pitchFamily="18"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2164168917"/>
              </p:ext>
            </p:extLst>
          </p:nvPr>
        </p:nvGraphicFramePr>
        <p:xfrm>
          <a:off x="2377441" y="4885509"/>
          <a:ext cx="2233747" cy="992777"/>
        </p:xfrm>
        <a:graphic>
          <a:graphicData uri="http://schemas.openxmlformats.org/presentationml/2006/ole">
            <mc:AlternateContent xmlns:mc="http://schemas.openxmlformats.org/markup-compatibility/2006">
              <mc:Choice xmlns:v="urn:schemas-microsoft-com:vml" Requires="v">
                <p:oleObj spid="_x0000_s1052" name="Формула" r:id="rId3" imgW="812447" imgH="393529" progId="Equation.3">
                  <p:embed/>
                </p:oleObj>
              </mc:Choice>
              <mc:Fallback>
                <p:oleObj name="Формула" r:id="rId3" imgW="812447" imgH="39352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7441" y="4885509"/>
                        <a:ext cx="2233747" cy="992777"/>
                      </a:xfrm>
                      <a:prstGeom prst="rect">
                        <a:avLst/>
                      </a:prstGeom>
                      <a:noFill/>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1298303599"/>
              </p:ext>
            </p:extLst>
          </p:nvPr>
        </p:nvGraphicFramePr>
        <p:xfrm>
          <a:off x="6622868" y="4844959"/>
          <a:ext cx="1815737" cy="968011"/>
        </p:xfrm>
        <a:graphic>
          <a:graphicData uri="http://schemas.openxmlformats.org/presentationml/2006/ole">
            <mc:AlternateContent xmlns:mc="http://schemas.openxmlformats.org/markup-compatibility/2006">
              <mc:Choice xmlns:v="urn:schemas-microsoft-com:vml" Requires="v">
                <p:oleObj spid="_x0000_s1053" name="Формула" r:id="rId5" imgW="698197" imgH="406224" progId="Equation.3">
                  <p:embed/>
                </p:oleObj>
              </mc:Choice>
              <mc:Fallback>
                <p:oleObj name="Формула" r:id="rId5" imgW="698197" imgH="406224"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2868" y="4844959"/>
                        <a:ext cx="1815737" cy="968011"/>
                      </a:xfrm>
                      <a:prstGeom prst="rect">
                        <a:avLst/>
                      </a:prstGeom>
                      <a:noFill/>
                    </p:spPr>
                  </p:pic>
                </p:oleObj>
              </mc:Fallback>
            </mc:AlternateContent>
          </a:graphicData>
        </a:graphic>
      </p:graphicFrame>
      <p:sp>
        <p:nvSpPr>
          <p:cNvPr id="5"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7"/>
          <p:cNvSpPr>
            <a:spLocks noChangeArrowheads="1"/>
          </p:cNvSpPr>
          <p:nvPr/>
        </p:nvSpPr>
        <p:spPr bwMode="auto">
          <a:xfrm>
            <a:off x="0" y="8001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00751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2304" y="825690"/>
            <a:ext cx="10972800" cy="5807122"/>
          </a:xfrm>
        </p:spPr>
        <p:txBody>
          <a:bodyPr>
            <a:normAutofit/>
          </a:bodyPr>
          <a:lstStyle/>
          <a:p>
            <a:pPr algn="just">
              <a:lnSpc>
                <a:spcPct val="150000"/>
              </a:lnSpc>
            </a:pPr>
            <a:r>
              <a:rPr lang="en-US" dirty="0" err="1">
                <a:latin typeface="Times New Roman" pitchFamily="18" charset="0"/>
                <a:cs typeface="Times New Roman" pitchFamily="18" charset="0"/>
              </a:rPr>
              <a:t>Bunda</a:t>
            </a:r>
            <a:r>
              <a:rPr lang="en-US" dirty="0">
                <a:latin typeface="Times New Roman" pitchFamily="18" charset="0"/>
                <a:cs typeface="Times New Roman" pitchFamily="18" charset="0"/>
              </a:rPr>
              <a:t>, m – </a:t>
            </a:r>
            <a:r>
              <a:rPr lang="en-US" dirty="0" err="1">
                <a:latin typeface="Times New Roman" pitchFamily="18" charset="0"/>
                <a:cs typeface="Times New Roman" pitchFamily="18" charset="0"/>
              </a:rPr>
              <a:t>moddaning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massasi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E</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moddaning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gramm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ekvivalenti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g-</a:t>
            </a:r>
            <a:r>
              <a:rPr lang="en-US" i="1" dirty="0" err="1">
                <a:latin typeface="Times New Roman" pitchFamily="18" charset="0"/>
                <a:cs typeface="Times New Roman" pitchFamily="18" charset="0"/>
              </a:rPr>
              <a:t>ekv</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I</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Q</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t</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vaqt</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F</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Faradey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soni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F</a:t>
            </a:r>
            <a:r>
              <a:rPr lang="ru-RU" dirty="0">
                <a:latin typeface="Times New Roman" pitchFamily="18" charset="0"/>
                <a:cs typeface="Times New Roman" pitchFamily="18" charset="0"/>
                <a:sym typeface="Symbol"/>
              </a:rPr>
              <a:t></a:t>
            </a:r>
            <a:r>
              <a:rPr lang="en-US" dirty="0">
                <a:latin typeface="Times New Roman" pitchFamily="18" charset="0"/>
                <a:cs typeface="Times New Roman" pitchFamily="18" charset="0"/>
              </a:rPr>
              <a:t>96500 (</a:t>
            </a:r>
            <a:r>
              <a:rPr lang="en-US" i="1" dirty="0">
                <a:latin typeface="Times New Roman" pitchFamily="18" charset="0"/>
                <a:cs typeface="Times New Roman" pitchFamily="18" charset="0"/>
              </a:rPr>
              <a:t>Kl</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qatorda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vodorod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Shuningdek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qismini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iste’mol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qo’shimcha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jarayonlar</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yuz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cho’kkan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haqiqiy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massasi</a:t>
            </a:r>
            <a:r>
              <a:rPr lang="en-US" dirty="0">
                <a:latin typeface="Times New Roman" pitchFamily="18" charset="0"/>
                <a:cs typeface="Times New Roman" pitchFamily="18" charset="0"/>
              </a:rPr>
              <a:t> Faraday </a:t>
            </a:r>
            <a:r>
              <a:rPr lang="en-US" dirty="0" err="1">
                <a:latin typeface="Times New Roman" pitchFamily="18" charset="0"/>
                <a:cs typeface="Times New Roman" pitchFamily="18" charset="0"/>
              </a:rPr>
              <a:t>qonuniga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muvofiq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nazariy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jihatdan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ancha</a:t>
            </a:r>
            <a:r>
              <a:rPr lang="en-US" dirty="0">
                <a:latin typeface="Times New Roman" pitchFamily="18" charset="0"/>
                <a:cs typeface="Times New Roman" pitchFamily="18" charset="0"/>
              </a:rPr>
              <a:t> past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aniqlangan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m</a:t>
            </a:r>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nazariy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qiymqti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m</a:t>
            </a:r>
            <a:r>
              <a:rPr lang="en-US" i="1" baseline="-25000" dirty="0">
                <a:latin typeface="Times New Roman" pitchFamily="18" charset="0"/>
                <a:cs typeface="Times New Roman" pitchFamily="18" charset="0"/>
              </a:rPr>
              <a:t>m</a:t>
            </a:r>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nisbati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bo’yicha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chiqishi</a:t>
            </a:r>
            <a:r>
              <a:rPr lang="en-US" dirty="0">
                <a:latin typeface="Times New Roman" pitchFamily="18" charset="0"/>
                <a:cs typeface="Times New Roman" pitchFamily="18" charset="0"/>
              </a:rPr>
              <a:t> deb </a:t>
            </a:r>
            <a:r>
              <a:rPr lang="en-US" dirty="0" err="1">
                <a:latin typeface="Times New Roman" pitchFamily="18" charset="0"/>
                <a:cs typeface="Times New Roman" pitchFamily="18" charset="0"/>
              </a:rPr>
              <a:t>ataladi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u </a:t>
            </a:r>
            <a:r>
              <a:rPr lang="en-US" dirty="0" err="1">
                <a:latin typeface="Times New Roman" pitchFamily="18" charset="0"/>
                <a:cs typeface="Times New Roman" pitchFamily="18" charset="0"/>
              </a:rPr>
              <a:t>foizlarda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ifodalanadi</a:t>
            </a:r>
            <a:r>
              <a:rPr lang="en-US" dirty="0"/>
              <a:t>:</a:t>
            </a:r>
            <a:endParaRPr lang="ru-RU" dirty="0"/>
          </a:p>
        </p:txBody>
      </p:sp>
    </p:spTree>
    <p:extLst>
      <p:ext uri="{BB962C8B-B14F-4D97-AF65-F5344CB8AC3E}">
        <p14:creationId xmlns:p14="http://schemas.microsoft.com/office/powerpoint/2010/main" val="3551954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36172" y="1870165"/>
            <a:ext cx="10663646" cy="4389120"/>
          </a:xfrm>
        </p:spPr>
        <p:txBody>
          <a:bodyPr/>
          <a:lstStyle/>
          <a:p>
            <a:pPr marL="0" indent="0" algn="just">
              <a:lnSpc>
                <a:spcPct val="150000"/>
              </a:lnSpc>
              <a:buNone/>
            </a:pP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bo’yicha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chiqishi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W</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elekrolizning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muhim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ko’rsatkichlaridan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biridir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chiqishining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fizik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mohiyati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koeffisientini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bildiradi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Masalan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xromlashda</a:t>
            </a:r>
            <a:r>
              <a:rPr lang="en-US" dirty="0">
                <a:latin typeface="Times New Roman" pitchFamily="18" charset="0"/>
                <a:cs typeface="Times New Roman" pitchFamily="18" charset="0"/>
              </a:rPr>
              <a:t> </a:t>
            </a:r>
            <a:r>
              <a:rPr lang="en-US" i="1" dirty="0" err="1">
                <a:latin typeface="Times New Roman" pitchFamily="18" charset="0"/>
                <a:cs typeface="Times New Roman" pitchFamily="18" charset="0"/>
              </a:rPr>
              <a:t>W</a:t>
            </a:r>
            <a:r>
              <a:rPr lang="en-US" i="1" baseline="-25000" dirty="0" err="1">
                <a:latin typeface="Times New Roman" pitchFamily="18" charset="0"/>
                <a:cs typeface="Times New Roman" pitchFamily="18" charset="0"/>
              </a:rPr>
              <a:t>t</a:t>
            </a:r>
            <a:r>
              <a:rPr lang="en-US" dirty="0">
                <a:latin typeface="Times New Roman" pitchFamily="18" charset="0"/>
                <a:cs typeface="Times New Roman" pitchFamily="18" charset="0"/>
              </a:rPr>
              <a:t>=10-18 </a:t>
            </a:r>
            <a:r>
              <a:rPr lang="en-US" dirty="0" err="1">
                <a:latin typeface="Times New Roman" pitchFamily="18" charset="0"/>
                <a:cs typeface="Times New Roman" pitchFamily="18" charset="0"/>
              </a:rPr>
              <a:t>foiz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temirlashda</a:t>
            </a:r>
            <a:r>
              <a:rPr lang="en-US" dirty="0">
                <a:latin typeface="Times New Roman" pitchFamily="18" charset="0"/>
                <a:cs typeface="Times New Roman" pitchFamily="18" charset="0"/>
              </a:rPr>
              <a:t> </a:t>
            </a:r>
            <a:r>
              <a:rPr lang="en-US" i="1" dirty="0" err="1">
                <a:latin typeface="Times New Roman" pitchFamily="18" charset="0"/>
                <a:cs typeface="Times New Roman" pitchFamily="18" charset="0"/>
              </a:rPr>
              <a:t>W</a:t>
            </a:r>
            <a:r>
              <a:rPr lang="en-US" i="1" baseline="-25000" dirty="0" err="1">
                <a:latin typeface="Times New Roman" pitchFamily="18" charset="0"/>
                <a:cs typeface="Times New Roman" pitchFamily="18" charset="0"/>
              </a:rPr>
              <a:t>t</a:t>
            </a:r>
            <a:r>
              <a:rPr lang="en-US" dirty="0">
                <a:latin typeface="Times New Roman" pitchFamily="18" charset="0"/>
                <a:cs typeface="Times New Roman" pitchFamily="18" charset="0"/>
              </a:rPr>
              <a:t>=85-95 </a:t>
            </a:r>
            <a:r>
              <a:rPr lang="en-US" dirty="0" err="1">
                <a:latin typeface="Times New Roman" pitchFamily="18" charset="0"/>
                <a:cs typeface="Times New Roman" pitchFamily="18" charset="0"/>
              </a:rPr>
              <a:t>foizni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tashkil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cho’ktirish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xromlash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tokning</a:t>
            </a:r>
            <a:r>
              <a:rPr lang="en-US" dirty="0">
                <a:latin typeface="Times New Roman" pitchFamily="18" charset="0"/>
                <a:cs typeface="Times New Roman" pitchFamily="18" charset="0"/>
              </a:rPr>
              <a:t> 10-18 </a:t>
            </a:r>
            <a:r>
              <a:rPr lang="en-US" dirty="0" err="1">
                <a:latin typeface="Times New Roman" pitchFamily="18" charset="0"/>
                <a:cs typeface="Times New Roman" pitchFamily="18" charset="0"/>
              </a:rPr>
              <a:t>foizi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temirlashda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85-95 </a:t>
            </a:r>
            <a:r>
              <a:rPr lang="en-US" dirty="0" err="1">
                <a:latin typeface="Times New Roman" pitchFamily="18" charset="0"/>
                <a:cs typeface="Times New Roman" pitchFamily="18" charset="0"/>
              </a:rPr>
              <a:t>foiz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foydalaniladi</a:t>
            </a:r>
            <a:r>
              <a:rPr lang="en-US" dirty="0" smtClean="0">
                <a:latin typeface="Times New Roman" pitchFamily="18" charset="0"/>
                <a:cs typeface="Times New Roman" pitchFamily="18" charset="0"/>
              </a:rPr>
              <a:t>.</a:t>
            </a:r>
            <a:r>
              <a:rPr lang="en-US" dirty="0"/>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bo’yicha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nazariy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qiymatiga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nisbati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aniqlanadi</a:t>
            </a:r>
            <a:r>
              <a:rPr lang="en-US" dirty="0"/>
              <a:t>. </a:t>
            </a:r>
            <a:endParaRPr lang="ru-RU" dirty="0">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4" name="Прямоугольник 3"/>
              <p:cNvSpPr/>
              <p:nvPr/>
            </p:nvSpPr>
            <p:spPr>
              <a:xfrm>
                <a:off x="3487783" y="857334"/>
                <a:ext cx="5146765" cy="804707"/>
              </a:xfrm>
              <a:prstGeom prst="rect">
                <a:avLst/>
              </a:prstGeom>
            </p:spPr>
            <p:txBody>
              <a:bodyPr wrap="square">
                <a:spAutoFit/>
              </a:bodyPr>
              <a:lstStyle/>
              <a:p>
                <a14:m>
                  <m:oMath xmlns:m="http://schemas.openxmlformats.org/officeDocument/2006/math">
                    <m:sSub>
                      <m:sSubPr>
                        <m:ctrlPr>
                          <a:rPr lang="ru-RU" sz="3200" i="1">
                            <a:latin typeface="Cambria Math" panose="02040503050406030204" pitchFamily="18" charset="0"/>
                          </a:rPr>
                        </m:ctrlPr>
                      </m:sSubPr>
                      <m:e>
                        <m:r>
                          <a:rPr lang="ru-RU" sz="3200" i="1">
                            <a:latin typeface="Cambria Math"/>
                          </a:rPr>
                          <m:t>𝑊</m:t>
                        </m:r>
                      </m:e>
                      <m:sub>
                        <m:r>
                          <a:rPr lang="ru-RU" sz="3200" i="1">
                            <a:latin typeface="Cambria Math"/>
                          </a:rPr>
                          <m:t>𝑡</m:t>
                        </m:r>
                      </m:sub>
                    </m:sSub>
                    <m:r>
                      <a:rPr lang="en-US" sz="3200" i="1">
                        <a:latin typeface="Cambria Math"/>
                      </a:rPr>
                      <m:t>=</m:t>
                    </m:r>
                    <m:f>
                      <m:fPr>
                        <m:ctrlPr>
                          <a:rPr lang="ru-RU" sz="3200" i="1">
                            <a:latin typeface="Cambria Math" panose="02040503050406030204" pitchFamily="18" charset="0"/>
                          </a:rPr>
                        </m:ctrlPr>
                      </m:fPr>
                      <m:num>
                        <m:r>
                          <a:rPr lang="ru-RU" sz="3200" i="1">
                            <a:latin typeface="Cambria Math"/>
                          </a:rPr>
                          <m:t>𝑚</m:t>
                        </m:r>
                      </m:num>
                      <m:den>
                        <m:sSub>
                          <m:sSubPr>
                            <m:ctrlPr>
                              <a:rPr lang="ru-RU" sz="3200" i="1">
                                <a:latin typeface="Cambria Math" panose="02040503050406030204" pitchFamily="18" charset="0"/>
                              </a:rPr>
                            </m:ctrlPr>
                          </m:sSubPr>
                          <m:e>
                            <m:r>
                              <a:rPr lang="ru-RU" sz="3200" i="1">
                                <a:latin typeface="Cambria Math"/>
                              </a:rPr>
                              <m:t>𝑚</m:t>
                            </m:r>
                          </m:e>
                          <m:sub>
                            <m:r>
                              <a:rPr lang="ru-RU" sz="3200" i="1">
                                <a:latin typeface="Cambria Math"/>
                              </a:rPr>
                              <m:t>𝑚</m:t>
                            </m:r>
                          </m:sub>
                        </m:sSub>
                      </m:den>
                    </m:f>
                  </m:oMath>
                </a14:m>
                <a:r>
                  <a:rPr lang="en-US" sz="3200" i="1" dirty="0">
                    <a:latin typeface="Times New Roman" pitchFamily="18" charset="0"/>
                    <a:cs typeface="Times New Roman" pitchFamily="18" charset="0"/>
                  </a:rPr>
                  <a:t>100%=</a:t>
                </a:r>
                <a14:m>
                  <m:oMath xmlns:m="http://schemas.openxmlformats.org/officeDocument/2006/math">
                    <m:f>
                      <m:fPr>
                        <m:ctrlPr>
                          <a:rPr lang="ru-RU" sz="3200" i="1">
                            <a:latin typeface="Cambria Math" panose="02040503050406030204" pitchFamily="18" charset="0"/>
                          </a:rPr>
                        </m:ctrlPr>
                      </m:fPr>
                      <m:num>
                        <m:r>
                          <a:rPr lang="ru-RU" sz="3200" i="1">
                            <a:latin typeface="Cambria Math"/>
                          </a:rPr>
                          <m:t>𝑚</m:t>
                        </m:r>
                      </m:num>
                      <m:den>
                        <m:r>
                          <a:rPr lang="ru-RU" sz="3200" i="1">
                            <a:latin typeface="Cambria Math"/>
                          </a:rPr>
                          <m:t>𝑞𝐼𝑡</m:t>
                        </m:r>
                      </m:den>
                    </m:f>
                  </m:oMath>
                </a14:m>
                <a:r>
                  <a:rPr lang="en-US" sz="3200" i="1" dirty="0">
                    <a:latin typeface="Times New Roman" pitchFamily="18" charset="0"/>
                    <a:cs typeface="Times New Roman" pitchFamily="18" charset="0"/>
                  </a:rPr>
                  <a:t>100%</a:t>
                </a:r>
                <a:endParaRPr lang="ru-RU" sz="3200" dirty="0">
                  <a:latin typeface="Times New Roman" pitchFamily="18" charset="0"/>
                  <a:cs typeface="Times New Roman" pitchFamily="18" charset="0"/>
                </a:endParaRPr>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3487783" y="857334"/>
                <a:ext cx="5146765" cy="804707"/>
              </a:xfrm>
              <a:prstGeom prst="rect">
                <a:avLst/>
              </a:prstGeom>
              <a:blipFill rotWithShape="1">
                <a:blip r:embed="rId2"/>
                <a:stretch>
                  <a:fillRect t="-4545" b="-2273"/>
                </a:stretch>
              </a:blipFill>
            </p:spPr>
            <p:txBody>
              <a:bodyPr/>
              <a:lstStyle/>
              <a:p>
                <a:r>
                  <a:rPr lang="ru-RU">
                    <a:noFill/>
                  </a:rPr>
                  <a:t> </a:t>
                </a:r>
              </a:p>
            </p:txBody>
          </p:sp>
        </mc:Fallback>
      </mc:AlternateContent>
    </p:spTree>
    <p:extLst>
      <p:ext uri="{BB962C8B-B14F-4D97-AF65-F5344CB8AC3E}">
        <p14:creationId xmlns:p14="http://schemas.microsoft.com/office/powerpoint/2010/main" val="2539669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822960"/>
            <a:ext cx="10637520" cy="5695406"/>
          </a:xfrm>
        </p:spPr>
        <p:txBody>
          <a:bodyPr>
            <a:noAutofit/>
          </a:bodyPr>
          <a:lstStyle/>
          <a:p>
            <a:pPr algn="just">
              <a:lnSpc>
                <a:spcPct val="160000"/>
              </a:lnSpc>
            </a:pPr>
            <a:r>
              <a:rPr lang="en-US" dirty="0" err="1">
                <a:latin typeface="Times New Roman" pitchFamily="18" charset="0"/>
                <a:cs typeface="Times New Roman" pitchFamily="18" charset="0"/>
              </a:rPr>
              <a:t>Ba’zi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faqat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reaksiyaga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sarflanadi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Natijada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bo’yicha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ayniqsa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kumush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cho’ktirishda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amalda</a:t>
            </a:r>
            <a:r>
              <a:rPr lang="en-US" dirty="0">
                <a:latin typeface="Times New Roman" pitchFamily="18" charset="0"/>
                <a:cs typeface="Times New Roman" pitchFamily="18" charset="0"/>
              </a:rPr>
              <a:t> 100% </a:t>
            </a:r>
            <a:r>
              <a:rPr lang="en-US" dirty="0" err="1">
                <a:latin typeface="Times New Roman" pitchFamily="18" charset="0"/>
                <a:cs typeface="Times New Roman" pitchFamily="18" charset="0"/>
              </a:rPr>
              <a:t>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teng</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holda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bo’yicha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It</a:t>
            </a:r>
            <a:r>
              <a:rPr lang="en-US" dirty="0">
                <a:latin typeface="Times New Roman" pitchFamily="18" charset="0"/>
                <a:cs typeface="Times New Roman" pitchFamily="18" charset="0"/>
              </a:rPr>
              <a:t>)</a:t>
            </a:r>
            <a:r>
              <a:rPr lang="en-US" i="1" dirty="0">
                <a:latin typeface="Times New Roman" pitchFamily="18" charset="0"/>
                <a:cs typeface="Times New Roman" pitchFamily="18" charset="0"/>
              </a:rPr>
              <a:t> </a:t>
            </a:r>
            <a:r>
              <a:rPr lang="en-US" dirty="0" err="1">
                <a:latin typeface="Times New Roman" pitchFamily="18" charset="0"/>
                <a:cs typeface="Times New Roman" pitchFamily="18" charset="0"/>
              </a:rPr>
              <a:t>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aniqlash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60000"/>
              </a:lnSpc>
            </a:pPr>
            <a:r>
              <a:rPr lang="en-US" dirty="0" err="1">
                <a:latin typeface="Times New Roman" pitchFamily="18" charset="0"/>
                <a:cs typeface="Times New Roman" pitchFamily="18" charset="0"/>
              </a:rPr>
              <a:t>Elektrolitik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zarracha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tuzilishiga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omillar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harorat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kislotaligi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konsentratsiyasi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hisoblanadi</a:t>
            </a:r>
            <a:r>
              <a:rPr lang="en-US" dirty="0">
                <a:latin typeface="Times New Roman" pitchFamily="18" charset="0"/>
                <a:cs typeface="Times New Roman"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7116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0631" y="744193"/>
            <a:ext cx="10690747" cy="5656607"/>
          </a:xfrm>
        </p:spPr>
        <p:txBody>
          <a:bodyPr>
            <a:normAutofit/>
          </a:bodyPr>
          <a:lstStyle/>
          <a:p>
            <a:pPr algn="just">
              <a:lnSpc>
                <a:spcPct val="150000"/>
              </a:lnSpc>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Kukunlarning</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zarracha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zarracha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birinchi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navbatda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narsalar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aniqlanadi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tariqasida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tarqalgan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yog'inlanishiga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yordam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ushbu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qoidalar</a:t>
            </a:r>
            <a:r>
              <a:rPr lang="en-US" dirty="0">
                <a:latin typeface="Times New Roman" pitchFamily="18" charset="0"/>
                <a:cs typeface="Times New Roman" pitchFamily="18" charset="0"/>
              </a:rPr>
              <a:t> universal </a:t>
            </a:r>
            <a:r>
              <a:rPr lang="en-US" dirty="0" err="1">
                <a:latin typeface="Times New Roman" pitchFamily="18" charset="0"/>
                <a:cs typeface="Times New Roman" pitchFamily="18" charset="0"/>
              </a:rPr>
              <a:t>emas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Masalan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chiqqan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kationlarining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konsentratsiyasi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ahamiyatsiz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murakkab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siyanid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chang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bo'lishini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aslida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zichligida</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vodorodning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yotqizilgan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evolyutsiyasi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siyanid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eritmalaridan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chang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olinmaydi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0" algn="just">
              <a:lnSpc>
                <a:spcPct val="150000"/>
              </a:lnSpc>
              <a:buNone/>
            </a:pPr>
            <a:endParaRPr lang="ru-RU" dirty="0">
              <a:latin typeface="Times New Roman" pitchFamily="18" charset="0"/>
              <a:cs typeface="Times New Roman" pitchFamily="18" charset="0"/>
            </a:endParaRPr>
          </a:p>
          <a:p>
            <a:pPr algn="just">
              <a:lnSpc>
                <a:spcPct val="150000"/>
              </a:lnSpc>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1373877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61852" y="760961"/>
            <a:ext cx="10454640" cy="5822720"/>
          </a:xfrm>
        </p:spPr>
        <p:txBody>
          <a:bodyPr>
            <a:normAutofit/>
          </a:bodyPr>
          <a:lstStyle/>
          <a:p>
            <a:pPr algn="just">
              <a:lnSpc>
                <a:spcPct val="150000"/>
              </a:lnSpc>
            </a:pPr>
            <a:r>
              <a:rPr lang="en-US" dirty="0" err="1">
                <a:latin typeface="Times New Roman" pitchFamily="18" charset="0"/>
                <a:cs typeface="Times New Roman" pitchFamily="18" charset="0"/>
              </a:rPr>
              <a:t>Katoddagi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qatlamining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davomiyligi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chunki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umumiy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sirtini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sezilarli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darajada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ravishda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pasayadi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zarralar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boshlaydi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oxir-oqibat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shimgich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qobiq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paydo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tashlamaslik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qisqa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tutashuviga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munosabat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birikishining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davomiyligi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oldindan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aniqlanadi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rioya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837584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82387"/>
            <a:ext cx="10972800" cy="5991367"/>
          </a:xfrm>
        </p:spPr>
        <p:txBody>
          <a:bodyPr>
            <a:normAutofit lnSpcReduction="10000"/>
          </a:bodyPr>
          <a:lstStyle/>
          <a:p>
            <a:pPr algn="just">
              <a:lnSpc>
                <a:spcPct val="150000"/>
              </a:lnSpc>
            </a:pPr>
            <a:r>
              <a:rPr lang="en-US" b="1" dirty="0">
                <a:latin typeface="Times New Roman" pitchFamily="18" charset="0"/>
                <a:cs typeface="Times New Roman" pitchFamily="18" charset="0"/>
              </a:rPr>
              <a:t>8.3 </a:t>
            </a:r>
            <a:r>
              <a:rPr lang="en-US" b="1" dirty="0" err="1">
                <a:latin typeface="Times New Roman" pitchFamily="18" charset="0"/>
                <a:cs typeface="Times New Roman" pitchFamily="18" charset="0"/>
              </a:rPr>
              <a:t>Elektroliz</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usulida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metall</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qotishmalarni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kukunini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ishlab</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chiqarish</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en-US" b="1" dirty="0">
                <a:latin typeface="Times New Roman" pitchFamily="18" charset="0"/>
                <a:cs typeface="Times New Roman" pitchFamily="18" charset="0"/>
              </a:rPr>
              <a:t>	</a:t>
            </a:r>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usulda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qotishmalarning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eritmalaridan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temperaturalarda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tuzlaridan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doimiy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o’tkazish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yordamida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qaytarish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kuknlarni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yuzasiga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o’tkazishdan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iborati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deb, </a:t>
            </a:r>
            <a:r>
              <a:rPr lang="en-US" dirty="0" err="1">
                <a:latin typeface="Times New Roman" pitchFamily="18" charset="0"/>
                <a:cs typeface="Times New Roman" pitchFamily="18" charset="0"/>
              </a:rPr>
              <a:t>elektrolitning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temperaturalardagi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sof</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eritmasidan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oksidlanish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qaytarilish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reaksiyalariga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aytiladi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en-US" dirty="0" err="1">
                <a:latin typeface="Times New Roman" pitchFamily="18" charset="0"/>
                <a:cs typeface="Times New Roman" pitchFamily="18" charset="0"/>
              </a:rPr>
              <a:t>Ma’lumki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temperaturada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xolatida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doimiy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o’tkazadilar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sababli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149421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6895" y="764275"/>
            <a:ext cx="10972800" cy="5683155"/>
          </a:xfrm>
        </p:spPr>
        <p:txBody>
          <a:bodyPr>
            <a:normAutofit fontScale="92500" lnSpcReduction="10000"/>
          </a:bodyPr>
          <a:lstStyle/>
          <a:p>
            <a:pPr>
              <a:lnSpc>
                <a:spcPct val="150000"/>
              </a:lnSpc>
            </a:pPr>
            <a:r>
              <a:rPr lang="en-US" b="1" dirty="0" err="1">
                <a:latin typeface="Times New Roman" pitchFamily="18" charset="0"/>
                <a:cs typeface="Times New Roman" pitchFamily="18" charset="0"/>
              </a:rPr>
              <a:t>Yuqori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temperaturalarda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erigan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tuzlarda</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boradigan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natijasida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kirgan</a:t>
            </a:r>
            <a:r>
              <a:rPr lang="en-US" dirty="0">
                <a:latin typeface="Times New Roman" pitchFamily="18" charset="0"/>
                <a:cs typeface="Times New Roman" pitchFamily="18" charset="0"/>
              </a:rPr>
              <a:t> anion </a:t>
            </a:r>
            <a:r>
              <a:rPr lang="en-US" dirty="0" err="1">
                <a:latin typeface="Times New Roman" pitchFamily="18" charset="0"/>
                <a:cs typeface="Times New Roman" pitchFamily="18" charset="0"/>
              </a:rPr>
              <a:t>oksidlanadi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qaytariladi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Masalan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NaCl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temperaturalarida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natijasida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disotsiyalanadi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lnSpc>
                <a:spcPct val="150000"/>
              </a:lnSpc>
            </a:pPr>
            <a:r>
              <a:rPr lang="en-US" dirty="0" err="1" smtClean="0">
                <a:latin typeface="Times New Roman" pitchFamily="18" charset="0"/>
                <a:cs typeface="Times New Roman" pitchFamily="18" charset="0"/>
              </a:rPr>
              <a:t>NaCl</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 Na</a:t>
            </a:r>
            <a:r>
              <a:rPr lang="en-US" baseline="30000" dirty="0">
                <a:latin typeface="Times New Roman" pitchFamily="18" charset="0"/>
                <a:cs typeface="Times New Roman" pitchFamily="18" charset="0"/>
              </a:rPr>
              <a:t>+</a:t>
            </a:r>
            <a:r>
              <a:rPr lang="en-US" dirty="0">
                <a:latin typeface="Times New Roman" pitchFamily="18" charset="0"/>
                <a:cs typeface="Times New Roman" pitchFamily="18" charset="0"/>
              </a:rPr>
              <a:t> + </a:t>
            </a:r>
            <a:r>
              <a:rPr lang="en-US" dirty="0" err="1" smtClean="0">
                <a:latin typeface="Times New Roman" pitchFamily="18" charset="0"/>
                <a:cs typeface="Times New Roman" pitchFamily="18" charset="0"/>
              </a:rPr>
              <a:t>Cl</a:t>
            </a:r>
            <a:r>
              <a:rPr lang="en-US" baseline="30000"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p>
            <a:pPr>
              <a:lnSpc>
                <a:spcPct val="150000"/>
              </a:lnSpc>
            </a:pPr>
            <a:r>
              <a:rPr lang="en-US" dirty="0" err="1">
                <a:latin typeface="Times New Roman" pitchFamily="18" charset="0"/>
                <a:cs typeface="Times New Roman" pitchFamily="18" charset="0"/>
              </a:rPr>
              <a:t>elektrolizida</a:t>
            </a:r>
            <a:r>
              <a:rPr lang="en-US" dirty="0">
                <a:latin typeface="Times New Roman" pitchFamily="18" charset="0"/>
                <a:cs typeface="Times New Roman" pitchFamily="18" charset="0"/>
              </a:rPr>
              <a:t> Na</a:t>
            </a:r>
            <a:r>
              <a:rPr lang="en-US" baseline="30000"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qaytariladi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lnSpc>
                <a:spcPct val="150000"/>
              </a:lnSpc>
            </a:pPr>
            <a:r>
              <a:rPr lang="en-US" dirty="0">
                <a:latin typeface="Times New Roman" pitchFamily="18" charset="0"/>
                <a:cs typeface="Times New Roman" pitchFamily="18" charset="0"/>
              </a:rPr>
              <a:t>Na</a:t>
            </a:r>
            <a:r>
              <a:rPr lang="en-US" baseline="30000" dirty="0">
                <a:latin typeface="Times New Roman" pitchFamily="18" charset="0"/>
                <a:cs typeface="Times New Roman" pitchFamily="18" charset="0"/>
              </a:rPr>
              <a:t>+</a:t>
            </a:r>
            <a:r>
              <a:rPr lang="en-US" dirty="0">
                <a:latin typeface="Times New Roman" pitchFamily="18" charset="0"/>
                <a:cs typeface="Times New Roman" pitchFamily="18" charset="0"/>
              </a:rPr>
              <a:t> + e</a:t>
            </a:r>
            <a:r>
              <a:rPr lang="en-US" baseline="30000" dirty="0">
                <a:latin typeface="Times New Roman" pitchFamily="18" charset="0"/>
                <a:cs typeface="Times New Roman" pitchFamily="18" charset="0"/>
              </a:rPr>
              <a:t>-</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Na</a:t>
            </a:r>
            <a:r>
              <a:rPr lang="en-US" baseline="30000" dirty="0" err="1">
                <a:latin typeface="Times New Roman" pitchFamily="18" charset="0"/>
                <a:cs typeface="Times New Roman" pitchFamily="18" charset="0"/>
              </a:rPr>
              <a:t>o</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Cl</a:t>
            </a:r>
            <a:r>
              <a:rPr lang="en-US" baseline="30000"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nSpc>
                <a:spcPct val="150000"/>
              </a:lnSpc>
            </a:pPr>
            <a:r>
              <a:rPr lang="en-US" dirty="0" err="1">
                <a:latin typeface="Times New Roman" pitchFamily="18" charset="0"/>
                <a:cs typeface="Times New Roman" pitchFamily="18" charset="0"/>
              </a:rPr>
              <a:t>anioni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oksidlanadi</a:t>
            </a:r>
            <a:r>
              <a:rPr lang="en-US" dirty="0">
                <a:latin typeface="Times New Roman" pitchFamily="18" charset="0"/>
                <a:cs typeface="Times New Roman" pitchFamily="18" charset="0"/>
              </a:rPr>
              <a:t>: 2Sl</a:t>
            </a:r>
            <a:r>
              <a:rPr lang="en-US" baseline="30000" dirty="0">
                <a:latin typeface="Times New Roman" pitchFamily="18" charset="0"/>
                <a:cs typeface="Times New Roman" pitchFamily="18" charset="0"/>
              </a:rPr>
              <a:t>-</a:t>
            </a:r>
            <a:r>
              <a:rPr lang="en-US" dirty="0">
                <a:latin typeface="Times New Roman" pitchFamily="18" charset="0"/>
                <a:cs typeface="Times New Roman" pitchFamily="18" charset="0"/>
              </a:rPr>
              <a:t> - 2e</a:t>
            </a:r>
            <a:r>
              <a:rPr lang="en-US" baseline="30000" dirty="0">
                <a:latin typeface="Times New Roman" pitchFamily="18" charset="0"/>
                <a:cs typeface="Times New Roman" pitchFamily="18" charset="0"/>
              </a:rPr>
              <a:t>+</a:t>
            </a:r>
            <a:r>
              <a:rPr lang="en-US" dirty="0">
                <a:latin typeface="Times New Roman" pitchFamily="18" charset="0"/>
                <a:cs typeface="Times New Roman" pitchFamily="18" charset="0"/>
              </a:rPr>
              <a:t> → 2Cl</a:t>
            </a:r>
            <a:r>
              <a:rPr lang="en-US" baseline="-25000" dirty="0">
                <a:latin typeface="Times New Roman" pitchFamily="18" charset="0"/>
                <a:cs typeface="Times New Roman" pitchFamily="18" charset="0"/>
              </a:rPr>
              <a:t>2</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nSpc>
                <a:spcPct val="150000"/>
              </a:lnSpc>
            </a:pPr>
            <a:r>
              <a:rPr lang="en-US" dirty="0" err="1">
                <a:latin typeface="Times New Roman" pitchFamily="18" charset="0"/>
                <a:cs typeface="Times New Roman" pitchFamily="18" charset="0"/>
              </a:rPr>
              <a:t>Umumiy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xolda</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ctr">
              <a:lnSpc>
                <a:spcPct val="150000"/>
              </a:lnSpc>
            </a:pPr>
            <a:r>
              <a:rPr lang="en-US" dirty="0" smtClean="0">
                <a:latin typeface="Times New Roman" pitchFamily="18" charset="0"/>
                <a:cs typeface="Times New Roman" pitchFamily="18" charset="0"/>
              </a:rPr>
              <a:t>2NaCl </a:t>
            </a:r>
            <a:r>
              <a:rPr lang="en-US" dirty="0">
                <a:latin typeface="Times New Roman" pitchFamily="18" charset="0"/>
                <a:cs typeface="Times New Roman" pitchFamily="18" charset="0"/>
              </a:rPr>
              <a:t>→ 2Na + Cl</a:t>
            </a:r>
            <a:r>
              <a:rPr lang="en-US" baseline="-25000" dirty="0">
                <a:latin typeface="Times New Roman" pitchFamily="18" charset="0"/>
                <a:cs typeface="Times New Roman" pitchFamily="18" charset="0"/>
              </a:rPr>
              <a:t>2</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8597221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91485" y="777922"/>
            <a:ext cx="10677099" cy="5655860"/>
          </a:xfrm>
        </p:spPr>
        <p:txBody>
          <a:bodyPr/>
          <a:lstStyle/>
          <a:p>
            <a:pPr>
              <a:lnSpc>
                <a:spcPct val="150000"/>
              </a:lnSpc>
            </a:pPr>
            <a:r>
              <a:rPr lang="en-US" dirty="0" err="1">
                <a:latin typeface="Times New Roman" pitchFamily="18" charset="0"/>
                <a:cs typeface="Times New Roman" pitchFamily="18" charset="0"/>
              </a:rPr>
              <a:t>Qayta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tiklangan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xlor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xolatda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xavoga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natriy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yuzasiga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qalqib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chiqadi</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Ikkala</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xolda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sof</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natriy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xlor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xosil</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bo’ladi</a:t>
            </a:r>
            <a:r>
              <a:rPr lang="en-US" dirty="0" smtClean="0">
                <a:latin typeface="Times New Roman" pitchFamily="18" charset="0"/>
                <a:cs typeface="Times New Roman" pitchFamily="18" charset="0"/>
              </a:rPr>
              <a:t>, 1-rasm .[5]</a:t>
            </a:r>
            <a:endParaRPr lang="ru-RU" dirty="0">
              <a:latin typeface="Times New Roman" pitchFamily="18" charset="0"/>
              <a:cs typeface="Times New Roman" pitchFamily="18" charset="0"/>
            </a:endParaRPr>
          </a:p>
        </p:txBody>
      </p:sp>
      <p:pic>
        <p:nvPicPr>
          <p:cNvPr id="4" name="Рисунок 3"/>
          <p:cNvPicPr/>
          <p:nvPr/>
        </p:nvPicPr>
        <p:blipFill>
          <a:blip r:embed="rId2">
            <a:lum contrast="36000"/>
            <a:extLst>
              <a:ext uri="{28A0092B-C50C-407E-A947-70E740481C1C}">
                <a14:useLocalDpi xmlns:a14="http://schemas.microsoft.com/office/drawing/2010/main" val="0"/>
              </a:ext>
            </a:extLst>
          </a:blip>
          <a:srcRect/>
          <a:stretch>
            <a:fillRect/>
          </a:stretch>
        </p:blipFill>
        <p:spPr bwMode="auto">
          <a:xfrm>
            <a:off x="3273238" y="2821577"/>
            <a:ext cx="5342708" cy="2834640"/>
          </a:xfrm>
          <a:prstGeom prst="rect">
            <a:avLst/>
          </a:prstGeom>
          <a:noFill/>
          <a:ln>
            <a:noFill/>
          </a:ln>
        </p:spPr>
      </p:pic>
      <p:sp>
        <p:nvSpPr>
          <p:cNvPr id="2" name="Прямоугольник 1"/>
          <p:cNvSpPr/>
          <p:nvPr/>
        </p:nvSpPr>
        <p:spPr>
          <a:xfrm>
            <a:off x="3803275" y="5864202"/>
            <a:ext cx="4282634" cy="492443"/>
          </a:xfrm>
          <a:prstGeom prst="rect">
            <a:avLst/>
          </a:prstGeom>
        </p:spPr>
        <p:txBody>
          <a:bodyPr wrap="square">
            <a:spAutoFit/>
          </a:bodyPr>
          <a:lstStyle/>
          <a:p>
            <a:r>
              <a:rPr lang="ru-RU" sz="2600" dirty="0">
                <a:latin typeface="Times New Roman" pitchFamily="18" charset="0"/>
                <a:cs typeface="Times New Roman" pitchFamily="18" charset="0"/>
              </a:rPr>
              <a:t>1-</a:t>
            </a:r>
            <a:r>
              <a:rPr lang="en-US" sz="2600" dirty="0">
                <a:latin typeface="Times New Roman" pitchFamily="18" charset="0"/>
                <a:cs typeface="Times New Roman" pitchFamily="18" charset="0"/>
              </a:rPr>
              <a:t>r</a:t>
            </a:r>
            <a:r>
              <a:rPr lang="ru-RU" sz="2600" dirty="0" err="1">
                <a:latin typeface="Times New Roman" pitchFamily="18" charset="0"/>
                <a:cs typeface="Times New Roman" pitchFamily="18" charset="0"/>
              </a:rPr>
              <a:t>asm</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Elektroliz</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jarayoni</a:t>
            </a:r>
            <a:endParaRPr lang="ru-RU" sz="26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0475" y="2654942"/>
            <a:ext cx="5648234" cy="300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4059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953" y="548641"/>
            <a:ext cx="10718042" cy="5953380"/>
          </a:xfrm>
        </p:spPr>
        <p:txBody>
          <a:bodyPr>
            <a:normAutofit/>
          </a:bodyPr>
          <a:lstStyle/>
          <a:p>
            <a:pPr algn="just">
              <a:lnSpc>
                <a:spcPct val="150000"/>
              </a:lnSpc>
            </a:pPr>
            <a:r>
              <a:rPr lang="ru-RU" b="1" dirty="0" err="1">
                <a:latin typeface="Times New Roman" pitchFamily="18" charset="0"/>
                <a:cs typeface="Times New Roman" pitchFamily="18" charset="0"/>
              </a:rPr>
              <a:t>Suvli</a:t>
            </a:r>
            <a:r>
              <a:rPr lang="ru-RU" b="1" dirty="0">
                <a:latin typeface="Times New Roman" pitchFamily="18" charset="0"/>
                <a:cs typeface="Times New Roman" pitchFamily="18" charset="0"/>
              </a:rPr>
              <a:t> </a:t>
            </a:r>
            <a:r>
              <a:rPr lang="ru-RU" b="1" dirty="0" err="1">
                <a:latin typeface="Times New Roman" pitchFamily="18" charset="0"/>
                <a:cs typeface="Times New Roman" pitchFamily="18" charset="0"/>
              </a:rPr>
              <a:t>eritmaning</a:t>
            </a:r>
            <a:r>
              <a:rPr lang="ru-RU" b="1" dirty="0">
                <a:latin typeface="Times New Roman" pitchFamily="18" charset="0"/>
                <a:cs typeface="Times New Roman" pitchFamily="18" charset="0"/>
              </a:rPr>
              <a:t> </a:t>
            </a:r>
            <a:r>
              <a:rPr lang="ru-RU" b="1" dirty="0" err="1">
                <a:latin typeface="Times New Roman" pitchFamily="18" charset="0"/>
                <a:cs typeface="Times New Roman" pitchFamily="18" charset="0"/>
              </a:rPr>
              <a:t>elektrolizi</a:t>
            </a:r>
            <a:r>
              <a:rPr lang="ru-RU" b="1" dirty="0">
                <a:latin typeface="Times New Roman" pitchFamily="18" charset="0"/>
                <a:cs typeface="Times New Roman" pitchFamily="18" charset="0"/>
              </a:rPr>
              <a:t> - </a:t>
            </a:r>
            <a:r>
              <a:rPr lang="ru-RU" b="1" dirty="0" err="1">
                <a:latin typeface="Times New Roman" pitchFamily="18" charset="0"/>
                <a:cs typeface="Times New Roman" pitchFamily="18" charset="0"/>
              </a:rPr>
              <a:t>e</a:t>
            </a:r>
            <a:r>
              <a:rPr lang="ru-RU" dirty="0" err="1">
                <a:latin typeface="Times New Roman" pitchFamily="18" charset="0"/>
                <a:cs typeface="Times New Roman" pitchFamily="18" charset="0"/>
              </a:rPr>
              <a:t>ritma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elektrolizi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oksidlanish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qaytarilish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jarayonlarida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elektrolit</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molekulalari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bilan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birgalikda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suv</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erituvchi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molekulalari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ishrtirok</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etgani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uchun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ancha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murakkabdir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Eritmada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boradigan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elektroliz</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sxemasini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tuzayotganda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quyidagi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qoidalarni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bilish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zarur</a:t>
            </a:r>
            <a:r>
              <a:rPr lang="ru-RU" dirty="0">
                <a:latin typeface="Times New Roman" pitchFamily="18" charset="0"/>
                <a:cs typeface="Times New Roman" pitchFamily="18" charset="0"/>
              </a:rPr>
              <a:t>:</a:t>
            </a:r>
          </a:p>
          <a:p>
            <a:pPr algn="just">
              <a:lnSpc>
                <a:spcPct val="150000"/>
              </a:lnSpc>
            </a:pPr>
            <a:r>
              <a:rPr lang="ru-RU" b="1" dirty="0" err="1">
                <a:latin typeface="Times New Roman" pitchFamily="18" charset="0"/>
                <a:cs typeface="Times New Roman" pitchFamily="18" charset="0"/>
              </a:rPr>
              <a:t>Katod</a:t>
            </a:r>
            <a:r>
              <a:rPr lang="ru-RU" b="1" dirty="0">
                <a:latin typeface="Times New Roman" pitchFamily="18" charset="0"/>
                <a:cs typeface="Times New Roman" pitchFamily="18" charset="0"/>
              </a:rPr>
              <a:t> </a:t>
            </a:r>
            <a:r>
              <a:rPr lang="ru-RU" b="1" dirty="0" err="1">
                <a:latin typeface="Times New Roman" pitchFamily="18" charset="0"/>
                <a:cs typeface="Times New Roman" pitchFamily="18" charset="0"/>
              </a:rPr>
              <a:t>jarayonlari</a:t>
            </a:r>
            <a:r>
              <a:rPr lang="ru-RU" b="1" dirty="0">
                <a:latin typeface="Times New Roman" pitchFamily="18" charset="0"/>
                <a:cs typeface="Times New Roman" pitchFamily="18" charset="0"/>
              </a:rPr>
              <a:t> </a:t>
            </a:r>
            <a:r>
              <a:rPr lang="ru-RU" b="1" dirty="0" err="1">
                <a:latin typeface="Times New Roman" pitchFamily="18" charset="0"/>
                <a:cs typeface="Times New Roman" pitchFamily="18" charset="0"/>
              </a:rPr>
              <a:t>uchun</a:t>
            </a:r>
            <a:r>
              <a:rPr lang="ru-RU"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ru-RU" dirty="0">
                <a:latin typeface="Times New Roman" pitchFamily="18" charset="0"/>
                <a:cs typeface="Times New Roman" pitchFamily="18" charset="0"/>
              </a:rPr>
              <a:t>1. </a:t>
            </a:r>
            <a:r>
              <a:rPr lang="ru-RU" dirty="0" err="1">
                <a:latin typeface="Times New Roman" pitchFamily="18" charset="0"/>
                <a:cs typeface="Times New Roman" pitchFamily="18" charset="0"/>
              </a:rPr>
              <a:t>Agar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eritmada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oksidlanish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potensiali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vodorodning</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oksidlanish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potensialidan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kichiq</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bo’lgan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kationlar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aktivlik</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katorida</a:t>
            </a:r>
            <a:r>
              <a:rPr lang="ru-RU" dirty="0">
                <a:latin typeface="Times New Roman" pitchFamily="18" charset="0"/>
                <a:cs typeface="Times New Roman" pitchFamily="18" charset="0"/>
              </a:rPr>
              <a:t> </a:t>
            </a:r>
            <a:r>
              <a:rPr lang="en-US" dirty="0">
                <a:latin typeface="Times New Roman" pitchFamily="18" charset="0"/>
                <a:cs typeface="Times New Roman" pitchFamily="18" charset="0"/>
              </a:rPr>
              <a:t>Li</a:t>
            </a:r>
            <a:r>
              <a:rPr lang="ru-RU" baseline="30000" dirty="0">
                <a:latin typeface="Times New Roman" pitchFamily="18" charset="0"/>
                <a:cs typeface="Times New Roman" pitchFamily="18" charset="0"/>
              </a:rPr>
              <a:t>+</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dan</a:t>
            </a:r>
            <a:r>
              <a:rPr lang="ru-RU" dirty="0">
                <a:latin typeface="Times New Roman" pitchFamily="18" charset="0"/>
                <a:cs typeface="Times New Roman" pitchFamily="18" charset="0"/>
              </a:rPr>
              <a:t> A1</a:t>
            </a:r>
            <a:r>
              <a:rPr lang="ru-RU" baseline="30000" dirty="0">
                <a:latin typeface="Times New Roman" pitchFamily="18" charset="0"/>
                <a:cs typeface="Times New Roman" pitchFamily="18" charset="0"/>
              </a:rPr>
              <a:t>+3</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gacha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bo’lsa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katodda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avval</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ular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urniga</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suv</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molekulalari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qaytarilib</a:t>
            </a:r>
            <a:r>
              <a:rPr lang="ru-RU" dirty="0">
                <a:latin typeface="Times New Roman" pitchFamily="18" charset="0"/>
                <a:cs typeface="Times New Roman" pitchFamily="18" charset="0"/>
              </a:rPr>
              <a:t>: </a:t>
            </a:r>
          </a:p>
          <a:p>
            <a:pPr algn="ctr">
              <a:lnSpc>
                <a:spcPct val="150000"/>
              </a:lnSpc>
            </a:pPr>
            <a:r>
              <a:rPr lang="en-US" dirty="0">
                <a:latin typeface="Times New Roman" pitchFamily="18" charset="0"/>
                <a:cs typeface="Times New Roman" pitchFamily="18" charset="0"/>
              </a:rPr>
              <a:t>2N</a:t>
            </a:r>
            <a:r>
              <a:rPr lang="en-US" baseline="-25000" dirty="0">
                <a:latin typeface="Times New Roman" pitchFamily="18" charset="0"/>
                <a:cs typeface="Times New Roman" pitchFamily="18" charset="0"/>
              </a:rPr>
              <a:t>2</a:t>
            </a:r>
            <a:r>
              <a:rPr lang="en-US" dirty="0">
                <a:latin typeface="Times New Roman" pitchFamily="18" charset="0"/>
                <a:cs typeface="Times New Roman" pitchFamily="18" charset="0"/>
              </a:rPr>
              <a:t>O + 2e</a:t>
            </a:r>
            <a:r>
              <a:rPr lang="en-US" baseline="30000" dirty="0">
                <a:latin typeface="Times New Roman" pitchFamily="18" charset="0"/>
                <a:cs typeface="Times New Roman" pitchFamily="18" charset="0"/>
              </a:rPr>
              <a:t>- </a:t>
            </a:r>
            <a:r>
              <a:rPr lang="en-US" dirty="0">
                <a:latin typeface="Times New Roman" pitchFamily="18" charset="0"/>
                <a:cs typeface="Times New Roman" pitchFamily="18" charset="0"/>
              </a:rPr>
              <a:t>- N</a:t>
            </a:r>
            <a:r>
              <a:rPr lang="en-US" baseline="-25000" dirty="0">
                <a:latin typeface="Times New Roman" pitchFamily="18" charset="0"/>
                <a:cs typeface="Times New Roman" pitchFamily="18" charset="0"/>
              </a:rPr>
              <a:t>2</a:t>
            </a:r>
            <a:r>
              <a:rPr lang="en-US" dirty="0">
                <a:latin typeface="Times New Roman" pitchFamily="18" charset="0"/>
                <a:cs typeface="Times New Roman" pitchFamily="18" charset="0"/>
              </a:rPr>
              <a:t> ↑ + </a:t>
            </a:r>
            <a:r>
              <a:rPr lang="en-US" dirty="0" smtClean="0">
                <a:latin typeface="Times New Roman" pitchFamily="18" charset="0"/>
                <a:cs typeface="Times New Roman" pitchFamily="18" charset="0"/>
              </a:rPr>
              <a:t>2ON</a:t>
            </a:r>
            <a:r>
              <a:rPr lang="en-US" baseline="30000" dirty="0" smtClean="0">
                <a:latin typeface="Times New Roman" pitchFamily="18" charset="0"/>
                <a:cs typeface="Times New Roman" pitchFamily="18" charset="0"/>
              </a:rPr>
              <a:t>-</a:t>
            </a:r>
          </a:p>
          <a:p>
            <a:pPr algn="just">
              <a:lnSpc>
                <a:spcPct val="150000"/>
              </a:lnSpc>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8856951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23107" y="860784"/>
            <a:ext cx="10180321" cy="5383262"/>
          </a:xfrm>
        </p:spPr>
        <p:txBody>
          <a:bodyPr>
            <a:normAutofit/>
          </a:bodyPr>
          <a:lstStyle/>
          <a:p>
            <a:pPr algn="just">
              <a:lnSpc>
                <a:spcPct val="150000"/>
              </a:lnSpc>
            </a:pP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o’zgarmasdan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en-US" dirty="0">
                <a:latin typeface="Times New Roman" pitchFamily="18" charset="0"/>
                <a:cs typeface="Times New Roman" pitchFamily="18" charset="0"/>
              </a:rPr>
              <a:t>2. Agar </a:t>
            </a:r>
            <a:r>
              <a:rPr lang="en-US" dirty="0" err="1">
                <a:latin typeface="Times New Roman" pitchFamily="18" charset="0"/>
                <a:cs typeface="Times New Roman" pitchFamily="18" charset="0"/>
              </a:rPr>
              <a:t>eritmada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standart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oksidlanish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potensiali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vodorodnikidan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kichiq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lekin</a:t>
            </a:r>
            <a:r>
              <a:rPr lang="en-US" dirty="0">
                <a:latin typeface="Times New Roman" pitchFamily="18" charset="0"/>
                <a:cs typeface="Times New Roman" pitchFamily="18" charset="0"/>
              </a:rPr>
              <a:t> A1 </a:t>
            </a:r>
            <a:r>
              <a:rPr lang="en-US" dirty="0" err="1">
                <a:latin typeface="Times New Roman" pitchFamily="18" charset="0"/>
                <a:cs typeface="Times New Roman" pitchFamily="18" charset="0"/>
              </a:rPr>
              <a:t>nikidan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kationlar</a:t>
            </a:r>
            <a:r>
              <a:rPr lang="en-US" dirty="0">
                <a:latin typeface="Times New Roman" pitchFamily="18" charset="0"/>
                <a:cs typeface="Times New Roman" pitchFamily="18" charset="0"/>
              </a:rPr>
              <a:t> (A1</a:t>
            </a:r>
            <a:r>
              <a:rPr lang="en-US" baseline="30000"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R</a:t>
            </a:r>
            <a:r>
              <a:rPr lang="en-US" baseline="30000"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bo’lsa</a:t>
            </a:r>
            <a:r>
              <a:rPr lang="en-US" dirty="0">
                <a:latin typeface="Times New Roman" pitchFamily="18" charset="0"/>
                <a:cs typeface="Times New Roman" pitchFamily="18" charset="0"/>
              </a:rPr>
              <a:t>, u </a:t>
            </a:r>
            <a:r>
              <a:rPr lang="en-US" dirty="0" err="1">
                <a:latin typeface="Times New Roman" pitchFamily="18" charset="0"/>
                <a:cs typeface="Times New Roman" pitchFamily="18" charset="0"/>
              </a:rPr>
              <a:t>xolda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vaktning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vodorod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kationlari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qaytariladi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en-US" dirty="0">
                <a:latin typeface="Times New Roman" pitchFamily="18" charset="0"/>
                <a:cs typeface="Times New Roman" pitchFamily="18" charset="0"/>
              </a:rPr>
              <a:t>3. Agar </a:t>
            </a:r>
            <a:r>
              <a:rPr lang="en-US" dirty="0" err="1">
                <a:latin typeface="Times New Roman" pitchFamily="18" charset="0"/>
                <a:cs typeface="Times New Roman" pitchFamily="18" charset="0"/>
              </a:rPr>
              <a:t>eritmada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standart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oksidlanish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poteniiali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vodorodnikidan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av­val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qaytariladi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aktivlik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katorida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kati­onlar</a:t>
            </a:r>
            <a:r>
              <a:rPr lang="en-US" dirty="0">
                <a:latin typeface="Times New Roman" pitchFamily="18" charset="0"/>
                <a:cs typeface="Times New Roman" pitchFamily="18" charset="0"/>
              </a:rPr>
              <a:t> N</a:t>
            </a:r>
            <a:r>
              <a:rPr lang="en-US" baseline="30000" dirty="0">
                <a:latin typeface="Times New Roman" pitchFamily="18" charset="0"/>
                <a:cs typeface="Times New Roman" pitchFamily="18" charset="0"/>
              </a:rPr>
              <a:t>+</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keyin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turadi</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813101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49633"/>
            <a:ext cx="10799928" cy="5710451"/>
          </a:xfrm>
        </p:spPr>
        <p:txBody>
          <a:bodyPr>
            <a:noAutofit/>
          </a:bodyPr>
          <a:lstStyle/>
          <a:p>
            <a:pPr>
              <a:lnSpc>
                <a:spcPct val="150000"/>
              </a:lnSpc>
            </a:pPr>
            <a:r>
              <a:rPr lang="en-US" sz="2800" b="1" dirty="0" err="1">
                <a:latin typeface="Times New Roman" pitchFamily="18" charset="0"/>
                <a:cs typeface="Times New Roman" pitchFamily="18" charset="0"/>
              </a:rPr>
              <a:t>Anod</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jarayonlari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uchun</a:t>
            </a:r>
            <a:r>
              <a:rPr lang="en-US" sz="2800" b="1"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nSpc>
                <a:spcPct val="150000"/>
              </a:lnSpc>
            </a:pPr>
            <a:r>
              <a:rPr lang="en-US" sz="2800" dirty="0">
                <a:latin typeface="Times New Roman" pitchFamily="18" charset="0"/>
                <a:cs typeface="Times New Roman" pitchFamily="18" charset="0"/>
              </a:rPr>
              <a:t>1. Agar </a:t>
            </a:r>
            <a:r>
              <a:rPr lang="en-US" sz="2800" dirty="0" err="1">
                <a:latin typeface="Times New Roman" pitchFamily="18" charset="0"/>
                <a:cs typeface="Times New Roman" pitchFamily="18" charset="0"/>
              </a:rPr>
              <a:t>eritmada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kislorodsiz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kislotalarning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anionlari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Cl</a:t>
            </a:r>
            <a:r>
              <a:rPr lang="en-US" sz="2800" baseline="30000" dirty="0">
                <a:latin typeface="Times New Roman" pitchFamily="18" charset="0"/>
                <a:cs typeface="Times New Roman" pitchFamily="18" charset="0"/>
              </a:rPr>
              <a:t>-</a:t>
            </a:r>
            <a:r>
              <a:rPr lang="en-US" sz="2800" dirty="0">
                <a:latin typeface="Times New Roman" pitchFamily="18" charset="0"/>
                <a:cs typeface="Times New Roman" pitchFamily="18" charset="0"/>
              </a:rPr>
              <a:t>, Br</a:t>
            </a:r>
            <a:r>
              <a:rPr lang="en-US" sz="2800" baseline="30000" dirty="0">
                <a:latin typeface="Times New Roman" pitchFamily="18" charset="0"/>
                <a:cs typeface="Times New Roman" pitchFamily="18" charset="0"/>
              </a:rPr>
              <a:t>-</a:t>
            </a:r>
            <a:r>
              <a:rPr lang="en-US" sz="2800" dirty="0">
                <a:latin typeface="Times New Roman" pitchFamily="18" charset="0"/>
                <a:cs typeface="Times New Roman" pitchFamily="18" charset="0"/>
              </a:rPr>
              <a:t>, J</a:t>
            </a:r>
            <a:r>
              <a:rPr lang="en-US" sz="2800" baseline="30000" dirty="0">
                <a:latin typeface="Times New Roman" pitchFamily="18" charset="0"/>
                <a:cs typeface="Times New Roman" pitchFamily="18" charset="0"/>
              </a:rPr>
              <a:t>-</a:t>
            </a:r>
            <a:r>
              <a:rPr lang="en-US" sz="2800" dirty="0">
                <a:latin typeface="Times New Roman" pitchFamily="18" charset="0"/>
                <a:cs typeface="Times New Roman" pitchFamily="18" charset="0"/>
              </a:rPr>
              <a:t>, F</a:t>
            </a:r>
            <a:r>
              <a:rPr lang="en-US" sz="2800" baseline="30000" dirty="0">
                <a:latin typeface="Times New Roman" pitchFamily="18" charset="0"/>
                <a:cs typeface="Times New Roman" pitchFamily="18" charset="0"/>
              </a:rPr>
              <a:t>-</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birga</a:t>
            </a:r>
            <a:r>
              <a:rPr lang="en-US" sz="2800" dirty="0">
                <a:latin typeface="Times New Roman" pitchFamily="18" charset="0"/>
                <a:cs typeface="Times New Roman" pitchFamily="18" charset="0"/>
              </a:rPr>
              <a:t> N</a:t>
            </a:r>
            <a:r>
              <a:rPr lang="en-US" sz="2800" baseline="-25000" dirty="0">
                <a:latin typeface="Times New Roman" pitchFamily="18" charset="0"/>
                <a:cs typeface="Times New Roman" pitchFamily="18" charset="0"/>
              </a:rPr>
              <a:t>2</a:t>
            </a:r>
            <a:r>
              <a:rPr lang="en-US" sz="2800" dirty="0">
                <a:latin typeface="Times New Roman" pitchFamily="18" charset="0"/>
                <a:cs typeface="Times New Roman" pitchFamily="18" charset="0"/>
              </a:rPr>
              <a:t>O — </a:t>
            </a:r>
            <a:r>
              <a:rPr lang="en-US" sz="2800" dirty="0" err="1">
                <a:latin typeface="Times New Roman" pitchFamily="18" charset="0"/>
                <a:cs typeface="Times New Roman" pitchFamily="18" charset="0"/>
              </a:rPr>
              <a:t>molekulala­ri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mavjud</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anodda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avval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kislorodsiz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kislota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anionlari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oksidlanadi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nSpc>
                <a:spcPct val="150000"/>
              </a:lnSpc>
            </a:pPr>
            <a:r>
              <a:rPr lang="en-US" sz="2800" dirty="0">
                <a:latin typeface="Times New Roman" pitchFamily="18" charset="0"/>
                <a:cs typeface="Times New Roman" pitchFamily="18" charset="0"/>
              </a:rPr>
              <a:t>2. Agar </a:t>
            </a:r>
            <a:r>
              <a:rPr lang="en-US" sz="2800" dirty="0" err="1">
                <a:latin typeface="Times New Roman" pitchFamily="18" charset="0"/>
                <a:cs typeface="Times New Roman" pitchFamily="18" charset="0"/>
              </a:rPr>
              <a:t>eritmada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kislorodli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kislota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anionlari</a:t>
            </a:r>
            <a:r>
              <a:rPr lang="en-US" sz="2800" dirty="0">
                <a:latin typeface="Times New Roman" pitchFamily="18" charset="0"/>
                <a:cs typeface="Times New Roman" pitchFamily="18" charset="0"/>
              </a:rPr>
              <a:t>: SO</a:t>
            </a:r>
            <a:r>
              <a:rPr lang="en-US" sz="2800" baseline="-25000" dirty="0">
                <a:latin typeface="Times New Roman" pitchFamily="18" charset="0"/>
                <a:cs typeface="Times New Roman" pitchFamily="18" charset="0"/>
              </a:rPr>
              <a:t>4</a:t>
            </a:r>
            <a:r>
              <a:rPr lang="en-US" sz="2800" baseline="30000" dirty="0">
                <a:latin typeface="Times New Roman" pitchFamily="18" charset="0"/>
                <a:cs typeface="Times New Roman" pitchFamily="18" charset="0"/>
              </a:rPr>
              <a:t>-2</a:t>
            </a:r>
            <a:r>
              <a:rPr lang="en-US" sz="2800" dirty="0">
                <a:latin typeface="Times New Roman" pitchFamily="18" charset="0"/>
                <a:cs typeface="Times New Roman" pitchFamily="18" charset="0"/>
              </a:rPr>
              <a:t>, SO</a:t>
            </a:r>
            <a:r>
              <a:rPr lang="en-US" sz="2800" baseline="-25000" dirty="0">
                <a:latin typeface="Times New Roman" pitchFamily="18" charset="0"/>
                <a:cs typeface="Times New Roman" pitchFamily="18" charset="0"/>
              </a:rPr>
              <a:t>3</a:t>
            </a:r>
            <a:r>
              <a:rPr lang="en-US" sz="2800" baseline="30000" dirty="0">
                <a:latin typeface="Times New Roman" pitchFamily="18" charset="0"/>
                <a:cs typeface="Times New Roman" pitchFamily="18" charset="0"/>
              </a:rPr>
              <a:t>-2</a:t>
            </a:r>
            <a:r>
              <a:rPr lang="en-US" sz="2800" dirty="0">
                <a:latin typeface="Times New Roman" pitchFamily="18" charset="0"/>
                <a:cs typeface="Times New Roman" pitchFamily="18" charset="0"/>
              </a:rPr>
              <a:t>, RO</a:t>
            </a:r>
            <a:r>
              <a:rPr lang="en-US" sz="2800" baseline="-25000" dirty="0">
                <a:latin typeface="Times New Roman" pitchFamily="18" charset="0"/>
                <a:cs typeface="Times New Roman" pitchFamily="18" charset="0"/>
              </a:rPr>
              <a:t>3</a:t>
            </a:r>
            <a:r>
              <a:rPr lang="en-US" sz="2800" baseline="30000" dirty="0">
                <a:latin typeface="Times New Roman" pitchFamily="18" charset="0"/>
                <a:cs typeface="Times New Roman" pitchFamily="18" charset="0"/>
              </a:rPr>
              <a:t>-3</a:t>
            </a:r>
            <a:r>
              <a:rPr lang="en-US" sz="2800" dirty="0">
                <a:latin typeface="Times New Roman" pitchFamily="18" charset="0"/>
                <a:cs typeface="Times New Roman" pitchFamily="18" charset="0"/>
              </a:rPr>
              <a:t>, NO</a:t>
            </a:r>
            <a:r>
              <a:rPr lang="en-US" sz="2800" baseline="-25000" dirty="0">
                <a:latin typeface="Times New Roman" pitchFamily="18" charset="0"/>
                <a:cs typeface="Times New Roman" pitchFamily="18" charset="0"/>
              </a:rPr>
              <a:t>3</a:t>
            </a:r>
            <a:r>
              <a:rPr lang="en-US" sz="2800" baseline="30000" dirty="0">
                <a:latin typeface="Times New Roman" pitchFamily="18" charset="0"/>
                <a:cs typeface="Times New Roman" pitchFamily="18" charset="0"/>
              </a:rPr>
              <a:t>-</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bo’lsa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anionlarning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oksidlanish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potensiallari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suv</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molekulasining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oksidlanish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poten­sialidan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katta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bo’lgani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anodda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avval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dastlab</a:t>
            </a:r>
            <a:r>
              <a:rPr lang="en-US" sz="2800" dirty="0">
                <a:latin typeface="Times New Roman" pitchFamily="18" charset="0"/>
                <a:cs typeface="Times New Roman" pitchFamily="18" charset="0"/>
              </a:rPr>
              <a:t>) N</a:t>
            </a:r>
            <a:r>
              <a:rPr lang="en-US" sz="2800" baseline="-25000" dirty="0">
                <a:latin typeface="Times New Roman" pitchFamily="18" charset="0"/>
                <a:cs typeface="Times New Roman" pitchFamily="18" charset="0"/>
              </a:rPr>
              <a:t>3</a:t>
            </a:r>
            <a:r>
              <a:rPr lang="en-US" sz="2800" dirty="0">
                <a:latin typeface="Times New Roman" pitchFamily="18" charset="0"/>
                <a:cs typeface="Times New Roman" pitchFamily="18" charset="0"/>
              </a:rPr>
              <a:t>O </a:t>
            </a:r>
            <a:r>
              <a:rPr lang="en-US" sz="2800" dirty="0" err="1">
                <a:latin typeface="Times New Roman" pitchFamily="18" charset="0"/>
                <a:cs typeface="Times New Roman" pitchFamily="18" charset="0"/>
              </a:rPr>
              <a:t>molekulalari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oksidlanadi</a:t>
            </a:r>
            <a:r>
              <a:rPr lang="en-US" sz="2800" dirty="0" smtClean="0">
                <a:latin typeface="Times New Roman" pitchFamily="18" charset="0"/>
                <a:cs typeface="Times New Roman" pitchFamily="18" charset="0"/>
              </a:rPr>
              <a:t>:[2-5]</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41323042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98913" y="771100"/>
            <a:ext cx="10745337" cy="5681951"/>
          </a:xfrm>
        </p:spPr>
        <p:txBody>
          <a:bodyPr>
            <a:noAutofit/>
          </a:bodyPr>
          <a:lstStyle/>
          <a:p>
            <a:pPr algn="ctr">
              <a:lnSpc>
                <a:spcPct val="150000"/>
              </a:lnSpc>
            </a:pPr>
            <a:r>
              <a:rPr lang="en-US" b="1" dirty="0">
                <a:latin typeface="Times New Roman" pitchFamily="18" charset="0"/>
                <a:cs typeface="Times New Roman" pitchFamily="18" charset="0"/>
              </a:rPr>
              <a:t>8.4 </a:t>
            </a:r>
            <a:r>
              <a:rPr lang="en-US" b="1" dirty="0" err="1">
                <a:latin typeface="Times New Roman" pitchFamily="18" charset="0"/>
                <a:cs typeface="Times New Roman" pitchFamily="18" charset="0"/>
              </a:rPr>
              <a:t>Elektroliz</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usulida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nikel</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kukuni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olish</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sulfat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ammiak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boshlang'ich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moddasi</a:t>
            </a:r>
            <a:r>
              <a:rPr lang="en-US" dirty="0">
                <a:latin typeface="Times New Roman" pitchFamily="18" charset="0"/>
                <a:cs typeface="Times New Roman" pitchFamily="18" charset="0"/>
              </a:rPr>
              <a:t> NiS0</a:t>
            </a:r>
            <a:r>
              <a:rPr lang="en-US" baseline="-25000" dirty="0">
                <a:latin typeface="Times New Roman" pitchFamily="18" charset="0"/>
                <a:cs typeface="Times New Roman" pitchFamily="18" charset="0"/>
              </a:rPr>
              <a:t>4</a:t>
            </a:r>
            <a:r>
              <a:rPr lang="en-US" dirty="0">
                <a:latin typeface="Times New Roman" pitchFamily="18" charset="0"/>
                <a:cs typeface="Times New Roman" pitchFamily="18" charset="0"/>
              </a:rPr>
              <a:t>-7 </a:t>
            </a:r>
            <a:r>
              <a:rPr lang="en-US" dirty="0" err="1">
                <a:latin typeface="Times New Roman" pitchFamily="18" charset="0"/>
                <a:cs typeface="Times New Roman" pitchFamily="18" charset="0"/>
              </a:rPr>
              <a:t>HgO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tarkibida</a:t>
            </a:r>
            <a:r>
              <a:rPr lang="en-US" dirty="0">
                <a:latin typeface="Times New Roman" pitchFamily="18" charset="0"/>
                <a:cs typeface="Times New Roman" pitchFamily="18" charset="0"/>
              </a:rPr>
              <a:t> 5-15 g / l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(Ni2 +), 75-80 g / l </a:t>
            </a:r>
            <a:r>
              <a:rPr lang="en-US" dirty="0" err="1">
                <a:latin typeface="Times New Roman" pitchFamily="18" charset="0"/>
                <a:cs typeface="Times New Roman" pitchFamily="18" charset="0"/>
              </a:rPr>
              <a:t>ammoniy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sulfat</a:t>
            </a:r>
            <a:r>
              <a:rPr lang="en-US" dirty="0">
                <a:latin typeface="Times New Roman" pitchFamily="18" charset="0"/>
                <a:cs typeface="Times New Roman" pitchFamily="18" charset="0"/>
              </a:rPr>
              <a:t>, 2-3 g / l </a:t>
            </a:r>
            <a:r>
              <a:rPr lang="en-US" dirty="0" err="1">
                <a:latin typeface="Times New Roman" pitchFamily="18" charset="0"/>
                <a:cs typeface="Times New Roman" pitchFamily="18" charset="0"/>
              </a:rPr>
              <a:t>sulfat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kislota</a:t>
            </a:r>
            <a:r>
              <a:rPr lang="en-US" dirty="0">
                <a:latin typeface="Times New Roman" pitchFamily="18" charset="0"/>
                <a:cs typeface="Times New Roman" pitchFamily="18" charset="0"/>
              </a:rPr>
              <a:t>, 40-50 g / l </a:t>
            </a:r>
            <a:r>
              <a:rPr lang="en-US" dirty="0" err="1">
                <a:latin typeface="Times New Roman" pitchFamily="18" charset="0"/>
                <a:cs typeface="Times New Roman" pitchFamily="18" charset="0"/>
              </a:rPr>
              <a:t>ammoniy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xlorid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200 g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 l </a:t>
            </a:r>
            <a:r>
              <a:rPr lang="en-US" dirty="0" err="1">
                <a:latin typeface="Times New Roman" pitchFamily="18" charset="0"/>
                <a:cs typeface="Times New Roman" pitchFamily="18" charset="0"/>
              </a:rPr>
              <a:t>xlorid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sulfat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kontsentratsiyasining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pasayishi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o'rtacha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zarracha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hajmining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pasayishiga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kontsentratsiyasining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o'rtacha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zarracha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hajmining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samaradorligining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keladi</a:t>
            </a:r>
            <a:r>
              <a:rPr lang="en-US" dirty="0" smtClean="0">
                <a:latin typeface="Times New Roman" pitchFamily="18" charset="0"/>
                <a:cs typeface="Times New Roman" pitchFamily="18" charset="0"/>
              </a:rPr>
              <a:t>.[3]</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13626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41445"/>
            <a:ext cx="10689771" cy="5929172"/>
          </a:xfrm>
        </p:spPr>
        <p:txBody>
          <a:bodyPr>
            <a:noAutofit/>
          </a:bodyPr>
          <a:lstStyle/>
          <a:p>
            <a:pPr algn="just">
              <a:lnSpc>
                <a:spcPct val="150000"/>
              </a:lnSpc>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Natriy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xlorid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o'tkazuvchanligini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ta'minlaydi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ishlatishga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imkon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maydonidan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chiqarilishini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ko'payishiga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ammoniy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xlorid</a:t>
            </a:r>
            <a:r>
              <a:rPr lang="en-US" dirty="0">
                <a:latin typeface="Times New Roman" pitchFamily="18" charset="0"/>
                <a:cs typeface="Times New Roman" pitchFamily="18" charset="0"/>
              </a:rPr>
              <a:t> pH </a:t>
            </a:r>
            <a:r>
              <a:rPr lang="en-US" dirty="0" err="1">
                <a:latin typeface="Times New Roman" pitchFamily="18" charset="0"/>
                <a:cs typeface="Times New Roman" pitchFamily="18" charset="0"/>
              </a:rPr>
              <a:t>qiymatini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kerakli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darajada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ushlab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bufer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qo'shimchasining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rolini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o'ynaydi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lekin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konsentratsiyasi</a:t>
            </a:r>
            <a:r>
              <a:rPr lang="en-US" dirty="0">
                <a:latin typeface="Times New Roman" pitchFamily="18" charset="0"/>
                <a:cs typeface="Times New Roman" pitchFamily="18" charset="0"/>
              </a:rPr>
              <a:t> 50 g / l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sulfatning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eruvchanligi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pasayadi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samaradorligi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pasayadi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Ammoniy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ionlarini</a:t>
            </a:r>
            <a:r>
              <a:rPr lang="en-US" dirty="0">
                <a:latin typeface="Times New Roman" pitchFamily="18" charset="0"/>
                <a:cs typeface="Times New Roman" pitchFamily="18" charset="0"/>
              </a:rPr>
              <a:t> Ni (NH</a:t>
            </a:r>
            <a:r>
              <a:rPr lang="en-US" baseline="-25000"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US" baseline="30000"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kompleks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bog'laydigan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komplekslovchi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xizmat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yaqinida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vodorod</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evolyutsiyasi</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88112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3248" y="509452"/>
            <a:ext cx="10972800" cy="5978922"/>
          </a:xfrm>
        </p:spPr>
        <p:txBody>
          <a:bodyPr>
            <a:normAutofit lnSpcReduction="10000"/>
          </a:bodyPr>
          <a:lstStyle/>
          <a:p>
            <a:pPr algn="just">
              <a:lnSpc>
                <a:spcPct val="150000"/>
              </a:lnSpc>
            </a:pP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pH </a:t>
            </a:r>
            <a:r>
              <a:rPr lang="en-US" dirty="0" err="1">
                <a:latin typeface="Times New Roman" panose="02020603050405020304" pitchFamily="18" charset="0"/>
                <a:cs typeface="Times New Roman" panose="02020603050405020304" pitchFamily="18" charset="0"/>
              </a:rPr>
              <a:t>qiymatining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sezilarli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nikel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sulfatning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gidrolizlanish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hodisasini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itchFamily="18" charset="0"/>
                <a:cs typeface="Times New Roman" pitchFamily="18" charset="0"/>
              </a:rPr>
              <a:t>Katod</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yuzasida</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qavatli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qatlamning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tashqi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plastinkasining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muhim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qismini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tashkil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natriy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kationlarining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to'sqinlik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qatlam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yordam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Xlor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eruvchan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anotlarini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passivatsiyasini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oldini</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oladi</a:t>
            </a:r>
            <a:r>
              <a:rPr lang="en-US" dirty="0" smtClean="0">
                <a:latin typeface="Times New Roman" pitchFamily="18" charset="0"/>
                <a:cs typeface="Times New Roman" pitchFamily="18" charset="0"/>
              </a:rPr>
              <a:t>.</a:t>
            </a:r>
          </a:p>
          <a:p>
            <a:pPr algn="just">
              <a:lnSpc>
                <a:spcPct val="150000"/>
              </a:lnSpc>
            </a:pPr>
            <a:r>
              <a:rPr lang="en-US" dirty="0" err="1">
                <a:latin typeface="Times New Roman" pitchFamily="18" charset="0"/>
                <a:cs typeface="Times New Roman" pitchFamily="18" charset="0"/>
              </a:rPr>
              <a:t>Nikeldan</a:t>
            </a:r>
            <a:r>
              <a:rPr lang="en-US" dirty="0">
                <a:latin typeface="Times New Roman" pitchFamily="18" charset="0"/>
                <a:cs typeface="Times New Roman" pitchFamily="18" charset="0"/>
              </a:rPr>
              <a:t> (87,5-90% Ni, 9%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Co, 6,5%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Cu, 3%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Fe, 0,6-0,7% S) </a:t>
            </a:r>
            <a:r>
              <a:rPr lang="en-US" dirty="0" err="1">
                <a:latin typeface="Times New Roman" pitchFamily="18" charset="0"/>
                <a:cs typeface="Times New Roman" pitchFamily="18" charset="0"/>
              </a:rPr>
              <a:t>olinadi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sovutilgan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zanglamaydigan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po'latdan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yasalgan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qutilar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xizmat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tushgan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ushlab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diafragmalar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filtrlanadi</a:t>
            </a:r>
            <a:r>
              <a:rPr lang="en-US" dirty="0" smtClean="0">
                <a:latin typeface="Times New Roman" pitchFamily="18" charset="0"/>
                <a:cs typeface="Times New Roman" pitchFamily="18" charset="0"/>
              </a:rPr>
              <a:t>.[1-4]</a:t>
            </a:r>
            <a:endParaRPr lang="ru-RU" dirty="0">
              <a:latin typeface="Times New Roman" pitchFamily="18" charset="0"/>
              <a:cs typeface="Times New Roman" pitchFamily="18" charset="0"/>
            </a:endParaRPr>
          </a:p>
          <a:p>
            <a:pPr algn="just">
              <a:lnSpc>
                <a:spcPct val="150000"/>
              </a:lnSpc>
            </a:pPr>
            <a:endParaRPr lang="ru-RU" dirty="0">
              <a:latin typeface="Times New Roman" pitchFamily="18" charset="0"/>
              <a:cs typeface="Times New Roman" pitchFamily="18" charset="0"/>
            </a:endParaRPr>
          </a:p>
          <a:p>
            <a:pPr algn="just">
              <a:lnSpc>
                <a:spcPct val="150000"/>
              </a:lnSpc>
            </a:pPr>
            <a:endParaRPr lang="ru-RU" dirty="0">
              <a:latin typeface="Times New Roman" pitchFamily="18" charset="0"/>
              <a:cs typeface="Times New Roman" pitchFamily="18" charset="0"/>
            </a:endParaRPr>
          </a:p>
          <a:p>
            <a:pPr algn="just">
              <a:lnSpc>
                <a:spcPct val="150000"/>
              </a:lnSpc>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1798416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6537" y="577884"/>
            <a:ext cx="10846526" cy="6005015"/>
          </a:xfrm>
        </p:spPr>
        <p:txBody>
          <a:bodyPr>
            <a:normAutofit lnSpcReduction="10000"/>
          </a:bodyPr>
          <a:lstStyle/>
          <a:p>
            <a:pPr algn="just">
              <a:lnSpc>
                <a:spcPct val="150000"/>
              </a:lnSpc>
            </a:pPr>
            <a:r>
              <a:rPr lang="en-US" dirty="0" err="1">
                <a:latin typeface="Times New Roman" pitchFamily="18" charset="0"/>
                <a:cs typeface="Times New Roman" pitchFamily="18" charset="0"/>
              </a:rPr>
              <a:t>Elektroliz</a:t>
            </a:r>
            <a:r>
              <a:rPr lang="en-US" dirty="0">
                <a:latin typeface="Times New Roman" pitchFamily="18" charset="0"/>
                <a:cs typeface="Times New Roman" pitchFamily="18" charset="0"/>
              </a:rPr>
              <a:t> 35-55 ° C </a:t>
            </a:r>
            <a:r>
              <a:rPr lang="en-US" dirty="0" err="1">
                <a:latin typeface="Times New Roman" pitchFamily="18" charset="0"/>
                <a:cs typeface="Times New Roman" pitchFamily="18" charset="0"/>
              </a:rPr>
              <a:t>elektrolitlar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haroratida</a:t>
            </a:r>
            <a:r>
              <a:rPr lang="en-US" dirty="0">
                <a:latin typeface="Times New Roman" pitchFamily="18" charset="0"/>
                <a:cs typeface="Times New Roman" pitchFamily="18" charset="0"/>
              </a:rPr>
              <a:t>, 1000-3000 A / m</a:t>
            </a:r>
            <a:r>
              <a:rPr lang="en-US" baseline="30000"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10-15 V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vannadagi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Hozirgi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samaradorlik</a:t>
            </a:r>
            <a:r>
              <a:rPr lang="en-US" dirty="0">
                <a:latin typeface="Times New Roman" pitchFamily="18" charset="0"/>
                <a:cs typeface="Times New Roman" pitchFamily="18" charset="0"/>
              </a:rPr>
              <a:t> 90-94%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quvvat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sarfi</a:t>
            </a:r>
            <a:r>
              <a:rPr lang="en-US" dirty="0">
                <a:latin typeface="Times New Roman" pitchFamily="18" charset="0"/>
                <a:cs typeface="Times New Roman" pitchFamily="18" charset="0"/>
              </a:rPr>
              <a:t> ~ 3000 </a:t>
            </a:r>
            <a:r>
              <a:rPr lang="en-US" dirty="0" err="1">
                <a:latin typeface="Times New Roman" pitchFamily="18" charset="0"/>
                <a:cs typeface="Times New Roman" pitchFamily="18" charset="0"/>
              </a:rPr>
              <a:t>kVt</a:t>
            </a:r>
            <a:r>
              <a:rPr lang="en-US" dirty="0">
                <a:latin typeface="Times New Roman" pitchFamily="18" charset="0"/>
                <a:cs typeface="Times New Roman" pitchFamily="18" charset="0"/>
              </a:rPr>
              <a:t> / s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Eritmaydigan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elektrolizni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zichligining</a:t>
            </a:r>
            <a:r>
              <a:rPr lang="en-US" dirty="0">
                <a:latin typeface="Times New Roman" pitchFamily="18" charset="0"/>
                <a:cs typeface="Times New Roman" pitchFamily="18" charset="0"/>
              </a:rPr>
              <a:t> 3000 A / m</a:t>
            </a:r>
            <a:r>
              <a:rPr lang="en-US" baseline="30000"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ko'tarilishi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yaqin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qatlamining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kamayishiga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cho'kmalarni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ezadigan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kristallanish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markazlari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sonining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ko'payishiga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Elektrolitning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ko'tarilgan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harorati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ionlarini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katodga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tezroq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yetkazib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berishiga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yordam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samaradorligini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sulfat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ammoniy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xlorid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ishtirokida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eruvchanligini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oshiradi</a:t>
            </a:r>
            <a:r>
              <a:rPr lang="en-US" dirty="0" smtClean="0">
                <a:latin typeface="Times New Roman" pitchFamily="18" charset="0"/>
                <a:cs typeface="Times New Roman" pitchFamily="18" charset="0"/>
              </a:rPr>
              <a:t>.[1-3-4]</a:t>
            </a:r>
            <a:endParaRPr lang="ru-RU" dirty="0">
              <a:latin typeface="Times New Roman" pitchFamily="18" charset="0"/>
              <a:cs typeface="Times New Roman" pitchFamily="18" charset="0"/>
            </a:endParaRPr>
          </a:p>
          <a:p>
            <a:pPr algn="just">
              <a:lnSpc>
                <a:spcPct val="150000"/>
              </a:lnSpc>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0199225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7977" y="770708"/>
            <a:ext cx="10506891" cy="5486401"/>
          </a:xfrm>
        </p:spPr>
        <p:txBody>
          <a:bodyPr/>
          <a:lstStyle/>
          <a:p>
            <a:pPr algn="just">
              <a:lnSpc>
                <a:spcPct val="150000"/>
              </a:lnSpc>
            </a:pPr>
            <a:r>
              <a:rPr lang="en-US" dirty="0">
                <a:latin typeface="Times New Roman" pitchFamily="18" charset="0"/>
                <a:cs typeface="Times New Roman" pitchFamily="18" charset="0"/>
              </a:rPr>
              <a:t>GOST 9722-79 </a:t>
            </a:r>
            <a:r>
              <a:rPr lang="en-US" dirty="0" err="1">
                <a:latin typeface="Times New Roman" pitchFamily="18" charset="0"/>
                <a:cs typeface="Times New Roman" pitchFamily="18" charset="0"/>
              </a:rPr>
              <a:t>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muvofiq</a:t>
            </a:r>
            <a:r>
              <a:rPr lang="en-US" dirty="0">
                <a:latin typeface="Times New Roman" pitchFamily="18" charset="0"/>
                <a:cs typeface="Times New Roman" pitchFamily="18" charset="0"/>
              </a:rPr>
              <a:t> PNE-1, PNE-2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PNE-3 </a:t>
            </a:r>
            <a:r>
              <a:rPr lang="en-US" dirty="0" err="1">
                <a:latin typeface="Times New Roman" pitchFamily="18" charset="0"/>
                <a:cs typeface="Times New Roman" pitchFamily="18" charset="0"/>
              </a:rPr>
              <a:t>markalarining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chiqariladi</a:t>
            </a:r>
            <a:r>
              <a:rPr lang="en-US" dirty="0">
                <a:latin typeface="Times New Roman" pitchFamily="18" charset="0"/>
                <a:cs typeface="Times New Roman" pitchFamily="18" charset="0"/>
              </a:rPr>
              <a:t>. PNE-1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PNE-3 </a:t>
            </a:r>
            <a:r>
              <a:rPr lang="en-US" dirty="0" err="1">
                <a:latin typeface="Times New Roman" pitchFamily="18" charset="0"/>
                <a:cs typeface="Times New Roman" pitchFamily="18" charset="0"/>
              </a:rPr>
              <a:t>kukunlari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tarkibida</a:t>
            </a:r>
            <a:r>
              <a:rPr lang="en-US" dirty="0">
                <a:latin typeface="Times New Roman" pitchFamily="18" charset="0"/>
                <a:cs typeface="Times New Roman" pitchFamily="18" charset="0"/>
              </a:rPr>
              <a:t>,%: Z * 99,5 Ni + Co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ravishda</a:t>
            </a:r>
            <a:r>
              <a:rPr lang="en-US" dirty="0">
                <a:latin typeface="Times New Roman" pitchFamily="18" charset="0"/>
                <a:cs typeface="Times New Roman" pitchFamily="18" charset="0"/>
              </a:rPr>
              <a:t> (0,20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0,50 Co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bo'lmagan</a:t>
            </a:r>
            <a:r>
              <a:rPr lang="en-US" dirty="0">
                <a:latin typeface="Times New Roman" pitchFamily="18" charset="0"/>
                <a:cs typeface="Times New Roman" pitchFamily="18" charset="0"/>
              </a:rPr>
              <a:t>); 0,02 C; 0,10 O; 0,10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0,20 Fe; 0,06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0,08 Cu; 0,008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0,010 S; 0,03 Si. PNE-2 </a:t>
            </a:r>
            <a:r>
              <a:rPr lang="en-US" dirty="0" err="1">
                <a:latin typeface="Times New Roman" pitchFamily="18" charset="0"/>
                <a:cs typeface="Times New Roman" pitchFamily="18" charset="0"/>
              </a:rPr>
              <a:t>kukuni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jami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qismning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ruxsat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kobalt</a:t>
            </a:r>
            <a:r>
              <a:rPr lang="en-US" dirty="0">
                <a:latin typeface="Times New Roman" pitchFamily="18" charset="0"/>
                <a:cs typeface="Times New Roman" pitchFamily="18" charset="0"/>
              </a:rPr>
              <a:t>&gt; 99,3%,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jumladan</a:t>
            </a:r>
            <a:r>
              <a:rPr lang="en-US" dirty="0">
                <a:latin typeface="Times New Roman" pitchFamily="18" charset="0"/>
                <a:cs typeface="Times New Roman" pitchFamily="18" charset="0"/>
              </a:rPr>
              <a:t> S 0,50% Co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farq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aralashmalarning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miqdori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ko’pi</a:t>
            </a:r>
            <a:r>
              <a:rPr lang="en-US" dirty="0">
                <a:latin typeface="Times New Roman" pitchFamily="18" charset="0"/>
                <a:cs typeface="Times New Roman" pitchFamily="18" charset="0"/>
              </a:rPr>
              <a:t> bilan0,04 C, 0, 25 Fe, 0,02 S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0,04 Si </a:t>
            </a:r>
            <a:r>
              <a:rPr lang="en-US" dirty="0" err="1">
                <a:latin typeface="Times New Roman" pitchFamily="18" charset="0"/>
                <a:cs typeface="Times New Roman" pitchFamily="18" charset="0"/>
              </a:rPr>
              <a:t>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tashkil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0112317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27612" y="849086"/>
            <a:ext cx="10546080" cy="5501640"/>
          </a:xfrm>
        </p:spPr>
        <p:txBody>
          <a:bodyPr/>
          <a:lstStyle/>
          <a:p>
            <a:pPr algn="just">
              <a:lnSpc>
                <a:spcPct val="150000"/>
              </a:lnSpc>
            </a:pPr>
            <a:r>
              <a:rPr lang="en-US" dirty="0" err="1">
                <a:latin typeface="Times New Roman" pitchFamily="18" charset="0"/>
                <a:cs typeface="Times New Roman" pitchFamily="18" charset="0"/>
              </a:rPr>
              <a:t>Kukun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partiyasining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massasi</a:t>
            </a:r>
            <a:r>
              <a:rPr lang="en-US" dirty="0">
                <a:latin typeface="Times New Roman" pitchFamily="18" charset="0"/>
                <a:cs typeface="Times New Roman" pitchFamily="18" charset="0"/>
              </a:rPr>
              <a:t> 500 kg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oshmasligi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kerak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Nikel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kukuni</a:t>
            </a:r>
            <a:r>
              <a:rPr lang="en-US" dirty="0">
                <a:latin typeface="Times New Roman" pitchFamily="18" charset="0"/>
                <a:cs typeface="Times New Roman" pitchFamily="18" charset="0"/>
              </a:rPr>
              <a:t> 50 </a:t>
            </a:r>
            <a:r>
              <a:rPr lang="en-US" dirty="0" err="1">
                <a:latin typeface="Times New Roman" pitchFamily="18" charset="0"/>
                <a:cs typeface="Times New Roman" pitchFamily="18" charset="0"/>
              </a:rPr>
              <a:t>litrgacha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polietilen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butilkalardan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tayyorlangan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qutilarga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barabanlarga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shuningdek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polietilen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idishlarga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qadoqlanadi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Idish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qopqoqlari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yopiq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muhrlangan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o'ralgan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kerak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quruq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yopiq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xonalarda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saqlanishi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kerak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Kafolatlangan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saqlash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muddati</a:t>
            </a:r>
            <a:r>
              <a:rPr lang="en-US" dirty="0">
                <a:latin typeface="Times New Roman" pitchFamily="18" charset="0"/>
                <a:cs typeface="Times New Roman" pitchFamily="18" charset="0"/>
              </a:rPr>
              <a:t> 6 </a:t>
            </a:r>
            <a:r>
              <a:rPr lang="en-US" dirty="0" err="1" smtClean="0">
                <a:latin typeface="Times New Roman" pitchFamily="18" charset="0"/>
                <a:cs typeface="Times New Roman" pitchFamily="18" charset="0"/>
              </a:rPr>
              <a:t>oy</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lnSpc>
                <a:spcPct val="150000"/>
              </a:lnSpc>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0030891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3837" y="854318"/>
            <a:ext cx="10972800" cy="5157716"/>
          </a:xfrm>
        </p:spPr>
        <p:txBody>
          <a:bodyPr>
            <a:normAutofit/>
          </a:bodyPr>
          <a:lstStyle/>
          <a:p>
            <a:pPr algn="ctr">
              <a:lnSpc>
                <a:spcPct val="150000"/>
              </a:lnSpc>
            </a:pPr>
            <a:r>
              <a:rPr lang="en-US" b="1" dirty="0" err="1" smtClean="0">
                <a:latin typeface="Times New Roman" panose="02020603050405020304" pitchFamily="18" charset="0"/>
                <a:cs typeface="Times New Roman" panose="02020603050405020304" pitchFamily="18" charset="0"/>
              </a:rPr>
              <a:t>Tekshiruv</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savollari</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nSpc>
                <a:spcPct val="150000"/>
              </a:lnSpc>
            </a:pPr>
            <a:r>
              <a:rPr lang="en-US"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metodlari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p>
          <a:p>
            <a:pPr>
              <a:lnSpc>
                <a:spcPct val="150000"/>
              </a:lnSpc>
            </a:pPr>
            <a:r>
              <a:rPr lang="en-US" dirty="0" smtClean="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To’zg’itishlarda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tushuntiring</a:t>
            </a:r>
            <a:r>
              <a:rPr lang="en-US" dirty="0" smtClean="0">
                <a:latin typeface="Times New Roman" panose="02020603050405020304" pitchFamily="18" charset="0"/>
                <a:cs typeface="Times New Roman" panose="02020603050405020304" pitchFamily="18" charset="0"/>
              </a:rPr>
              <a:t>? </a:t>
            </a:r>
          </a:p>
          <a:p>
            <a:pPr>
              <a:lnSpc>
                <a:spcPct val="150000"/>
              </a:lnSpc>
            </a:pPr>
            <a:r>
              <a:rPr lang="en-US" dirty="0" smtClean="0">
                <a:latin typeface="Times New Roman" panose="02020603050405020304" pitchFamily="18" charset="0"/>
                <a:cs typeface="Times New Roman" panose="02020603050405020304" pitchFamily="18" charset="0"/>
              </a:rPr>
              <a:t>3. </a:t>
            </a:r>
            <a:r>
              <a:rPr lang="en-US" dirty="0" err="1" smtClean="0">
                <a:latin typeface="Times New Roman" panose="02020603050405020304" pitchFamily="18" charset="0"/>
                <a:cs typeface="Times New Roman" panose="02020603050405020304" pitchFamily="18" charset="0"/>
              </a:rPr>
              <a:t>Metall</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qotishmalarinig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kukunlar</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tushuntiring</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nSpc>
                <a:spcPct val="150000"/>
              </a:lnSpc>
            </a:pPr>
            <a:r>
              <a:rPr lang="en-US" dirty="0" smtClean="0">
                <a:latin typeface="Times New Roman" panose="02020603050405020304" pitchFamily="18" charset="0"/>
                <a:cs typeface="Times New Roman" panose="02020603050405020304" pitchFamily="18" charset="0"/>
              </a:rPr>
              <a:t>4.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haqiqiy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zichligi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aniqlanadi</a:t>
            </a:r>
            <a:r>
              <a:rPr lang="en-US" dirty="0" smtClean="0">
                <a:latin typeface="Times New Roman" panose="02020603050405020304" pitchFamily="18" charset="0"/>
                <a:cs typeface="Times New Roman" panose="02020603050405020304" pitchFamily="18" charset="0"/>
              </a:rPr>
              <a:t>? </a:t>
            </a:r>
          </a:p>
          <a:p>
            <a:pPr>
              <a:lnSpc>
                <a:spcPct val="150000"/>
              </a:lnSpc>
            </a:pPr>
            <a:r>
              <a:rPr lang="en-US" dirty="0">
                <a:latin typeface="Times New Roman" panose="02020603050405020304" pitchFamily="18" charset="0"/>
                <a:cs typeface="Times New Roman" panose="02020603050405020304" pitchFamily="18" charset="0"/>
              </a:rPr>
              <a:t>5</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a:t>
            </a:r>
            <a:r>
              <a:rPr lang="en-US" dirty="0" smtClean="0">
                <a:latin typeface="Times New Roman" panose="02020603050405020304" pitchFamily="18" charset="0"/>
                <a:cs typeface="Times New Roman" panose="02020603050405020304" pitchFamily="18" charset="0"/>
              </a:rPr>
              <a:t>?</a:t>
            </a:r>
          </a:p>
          <a:p>
            <a:pPr>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656262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1237" y="674004"/>
            <a:ext cx="10972800" cy="5795035"/>
          </a:xfrm>
        </p:spPr>
        <p:txBody>
          <a:bodyPr>
            <a:normAutofit/>
          </a:bodyPr>
          <a:lstStyle/>
          <a:p>
            <a:pPr algn="ctr"/>
            <a:r>
              <a:rPr lang="en-US" sz="2800" dirty="0" err="1">
                <a:latin typeface="Times New Roman" panose="02020603050405020304" pitchFamily="18" charset="0"/>
                <a:cs typeface="Times New Roman" panose="02020603050405020304" pitchFamily="18" charset="0"/>
              </a:rPr>
              <a:t>Foydalanilgan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adabiyotlar</a:t>
            </a:r>
            <a:endParaRPr lang="ru-RU" sz="2000" dirty="0">
              <a:latin typeface="Times New Roman" panose="02020603050405020304" pitchFamily="18" charset="0"/>
              <a:cs typeface="Times New Roman" panose="02020603050405020304" pitchFamily="18" charset="0"/>
            </a:endParaRPr>
          </a:p>
          <a:p>
            <a:pPr lvl="0"/>
            <a:r>
              <a:rPr lang="ru-RU" sz="2800" dirty="0" smtClean="0">
                <a:latin typeface="Times New Roman" panose="02020603050405020304" pitchFamily="18" charset="0"/>
                <a:cs typeface="Times New Roman" panose="02020603050405020304" pitchFamily="18" charset="0"/>
              </a:rPr>
              <a:t>1. </a:t>
            </a:r>
            <a:r>
              <a:rPr lang="en-US" sz="2800" dirty="0" err="1" smtClean="0">
                <a:latin typeface="Times New Roman" panose="02020603050405020304" pitchFamily="18" charset="0"/>
                <a:cs typeface="Times New Roman" panose="02020603050405020304" pitchFamily="18" charset="0"/>
              </a:rPr>
              <a:t>Kiparisov</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 S., </a:t>
            </a:r>
            <a:r>
              <a:rPr lang="en-US" sz="2800" dirty="0" err="1">
                <a:latin typeface="Times New Roman" panose="02020603050405020304" pitchFamily="18" charset="0"/>
                <a:cs typeface="Times New Roman" panose="02020603050405020304" pitchFamily="18" charset="0"/>
              </a:rPr>
              <a:t>Libenson</a:t>
            </a:r>
            <a:r>
              <a:rPr lang="en-US" sz="2800" dirty="0">
                <a:latin typeface="Times New Roman" panose="02020603050405020304" pitchFamily="18" charset="0"/>
                <a:cs typeface="Times New Roman" panose="02020603050405020304" pitchFamily="18" charset="0"/>
              </a:rPr>
              <a:t> G. A. </a:t>
            </a:r>
            <a:r>
              <a:rPr lang="en-US" sz="2800" dirty="0" err="1">
                <a:latin typeface="Times New Roman" panose="02020603050405020304" pitchFamily="18" charset="0"/>
                <a:cs typeface="Times New Roman" panose="02020603050405020304" pitchFamily="18" charset="0"/>
              </a:rPr>
              <a:t>Poroshkovaya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metallurgiya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Uchebnik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dlya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texnikumov</a:t>
            </a:r>
            <a:r>
              <a:rPr lang="en-US" sz="2800" dirty="0">
                <a:latin typeface="Times New Roman" panose="02020603050405020304" pitchFamily="18" charset="0"/>
                <a:cs typeface="Times New Roman" panose="02020603050405020304" pitchFamily="18" charset="0"/>
              </a:rPr>
              <a:t>—3-e </a:t>
            </a:r>
            <a:r>
              <a:rPr lang="en-US" sz="2800" dirty="0" err="1">
                <a:latin typeface="Times New Roman" panose="02020603050405020304" pitchFamily="18" charset="0"/>
                <a:cs typeface="Times New Roman" panose="02020603050405020304" pitchFamily="18" charset="0"/>
              </a:rPr>
              <a:t>izd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pererab</a:t>
            </a:r>
            <a:r>
              <a:rPr lang="en-US" sz="2800" dirty="0">
                <a:latin typeface="Times New Roman" panose="02020603050405020304" pitchFamily="18" charset="0"/>
                <a:cs typeface="Times New Roman" panose="02020603050405020304" pitchFamily="18" charset="0"/>
              </a:rPr>
              <a:t>.— M.: </a:t>
            </a:r>
            <a:r>
              <a:rPr lang="en-US" sz="2800" dirty="0" err="1">
                <a:latin typeface="Times New Roman" panose="02020603050405020304" pitchFamily="18" charset="0"/>
                <a:cs typeface="Times New Roman" panose="02020603050405020304" pitchFamily="18" charset="0"/>
              </a:rPr>
              <a:t>Metallurgiya</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1991-152c</a:t>
            </a:r>
            <a:endParaRPr lang="ru-RU" sz="2000" dirty="0">
              <a:latin typeface="Times New Roman" panose="02020603050405020304" pitchFamily="18" charset="0"/>
              <a:cs typeface="Times New Roman" panose="02020603050405020304" pitchFamily="18" charset="0"/>
            </a:endParaRPr>
          </a:p>
          <a:p>
            <a:pPr lvl="0"/>
            <a:r>
              <a:rPr lang="uz-Cyrl-UZ" sz="2800" dirty="0" smtClean="0">
                <a:latin typeface="Times New Roman" panose="02020603050405020304" pitchFamily="18" charset="0"/>
                <a:cs typeface="Times New Roman" panose="02020603050405020304" pitchFamily="18" charset="0"/>
              </a:rPr>
              <a:t>2. E</a:t>
            </a:r>
            <a:r>
              <a:rPr lang="uz-Cyrl-UZ" sz="2800" dirty="0">
                <a:latin typeface="Times New Roman" panose="02020603050405020304" pitchFamily="18" charset="0"/>
                <a:cs typeface="Times New Roman" panose="02020603050405020304" pitchFamily="18" charset="0"/>
              </a:rPr>
              <a:t>. O. Umarov Materialshunoslik. O‘zbekiston Respublikasi Oliy va o‘rta maxsus ta’lim vazirligi. – T.: Cho‘lpon nomidagi NMII, 2014 .</a:t>
            </a:r>
            <a:r>
              <a:rPr lang="en-US" sz="2800" dirty="0" smtClean="0">
                <a:latin typeface="Times New Roman" panose="02020603050405020304" pitchFamily="18" charset="0"/>
                <a:cs typeface="Times New Roman" panose="02020603050405020304" pitchFamily="18" charset="0"/>
              </a:rPr>
              <a:t>-297b</a:t>
            </a:r>
            <a:endParaRPr lang="ru-RU" sz="2000" dirty="0">
              <a:latin typeface="Times New Roman" panose="02020603050405020304" pitchFamily="18" charset="0"/>
              <a:cs typeface="Times New Roman" panose="02020603050405020304" pitchFamily="18" charset="0"/>
            </a:endParaRPr>
          </a:p>
          <a:p>
            <a:r>
              <a:rPr lang="uz-Cyrl-UZ" sz="2800" dirty="0" smtClean="0">
                <a:latin typeface="Times New Roman" panose="02020603050405020304" pitchFamily="18" charset="0"/>
                <a:cs typeface="Times New Roman" panose="02020603050405020304" pitchFamily="18" charset="0"/>
              </a:rPr>
              <a:t>3. Kiparisov </a:t>
            </a:r>
            <a:r>
              <a:rPr lang="uz-Cyrl-UZ" sz="2800" dirty="0">
                <a:latin typeface="Times New Roman" panose="02020603050405020304" pitchFamily="18" charset="0"/>
                <a:cs typeface="Times New Roman" panose="02020603050405020304" pitchFamily="18" charset="0"/>
              </a:rPr>
              <a:t>S.S. , Libenson G.A. Poroshkovaya metallurgiya. M.: , 1991</a:t>
            </a:r>
            <a:r>
              <a:rPr lang="en-US" sz="2800" dirty="0" smtClean="0">
                <a:latin typeface="Times New Roman" panose="02020603050405020304" pitchFamily="18" charset="0"/>
                <a:cs typeface="Times New Roman" panose="02020603050405020304" pitchFamily="18" charset="0"/>
              </a:rPr>
              <a:t>.-157-177c</a:t>
            </a:r>
            <a:r>
              <a:rPr lang="en-US" sz="2800" dirty="0">
                <a:latin typeface="Times New Roman" panose="02020603050405020304" pitchFamily="18" charset="0"/>
                <a:cs typeface="Times New Roman" panose="02020603050405020304" pitchFamily="18" charset="0"/>
              </a:rPr>
              <a:t>c</a:t>
            </a:r>
            <a:endParaRPr lang="ru-RU" sz="2000" dirty="0">
              <a:latin typeface="Times New Roman" panose="02020603050405020304" pitchFamily="18" charset="0"/>
              <a:cs typeface="Times New Roman" panose="02020603050405020304" pitchFamily="18" charset="0"/>
            </a:endParaRPr>
          </a:p>
          <a:p>
            <a:pPr lvl="0"/>
            <a:r>
              <a:rPr lang="ru-RU" sz="2800" dirty="0" smtClean="0">
                <a:latin typeface="Times New Roman" panose="02020603050405020304" pitchFamily="18" charset="0"/>
                <a:cs typeface="Times New Roman" panose="02020603050405020304" pitchFamily="18" charset="0"/>
              </a:rPr>
              <a:t>4. </a:t>
            </a:r>
            <a:r>
              <a:rPr lang="en-US" sz="2800" dirty="0" err="1" smtClean="0">
                <a:latin typeface="Times New Roman" panose="02020603050405020304" pitchFamily="18" charset="0"/>
                <a:cs typeface="Times New Roman" panose="02020603050405020304" pitchFamily="18" charset="0"/>
              </a:rPr>
              <a:t>Kukun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metallurgiyasi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o’quv-uslubiy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majmua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Andijon</a:t>
            </a:r>
            <a:r>
              <a:rPr lang="en-US" sz="2800" dirty="0">
                <a:latin typeface="Times New Roman" panose="02020603050405020304" pitchFamily="18" charset="0"/>
                <a:cs typeface="Times New Roman" panose="02020603050405020304" pitchFamily="18" charset="0"/>
              </a:rPr>
              <a:t> 2020</a:t>
            </a:r>
            <a:endParaRPr lang="ru-RU" sz="2000" dirty="0">
              <a:latin typeface="Times New Roman" panose="02020603050405020304" pitchFamily="18" charset="0"/>
              <a:cs typeface="Times New Roman" panose="02020603050405020304" pitchFamily="18" charset="0"/>
            </a:endParaRPr>
          </a:p>
          <a:p>
            <a:pPr lvl="0"/>
            <a:r>
              <a:rPr lang="ru-RU" sz="2800" dirty="0">
                <a:latin typeface="Times New Roman" panose="02020603050405020304" pitchFamily="18" charset="0"/>
                <a:cs typeface="Times New Roman" panose="02020603050405020304" pitchFamily="18" charset="0"/>
              </a:rPr>
              <a:t>5</a:t>
            </a:r>
            <a:r>
              <a:rPr lang="ru-RU"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Yangi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texnologiyasi</a:t>
            </a:r>
            <a:r>
              <a:rPr lang="uz-Cyrl-UZ" sz="2800" dirty="0">
                <a:latin typeface="Times New Roman" panose="02020603050405020304" pitchFamily="18" charset="0"/>
                <a:cs typeface="Times New Roman" panose="02020603050405020304" pitchFamily="18" charset="0"/>
              </a:rPr>
              <a:t>” fanidan o‘quv-uslubiy majmua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Andijon</a:t>
            </a:r>
            <a:r>
              <a:rPr lang="en-US" sz="2800" dirty="0">
                <a:latin typeface="Times New Roman" panose="02020603050405020304" pitchFamily="18" charset="0"/>
                <a:cs typeface="Times New Roman" panose="02020603050405020304" pitchFamily="18" charset="0"/>
              </a:rPr>
              <a:t> 2020 </a:t>
            </a:r>
            <a:r>
              <a:rPr lang="en-US" sz="2800" dirty="0" smtClean="0">
                <a:latin typeface="Times New Roman" panose="02020603050405020304" pitchFamily="18" charset="0"/>
                <a:cs typeface="Times New Roman" panose="02020603050405020304" pitchFamily="18" charset="0"/>
              </a:rPr>
              <a:t>-33b</a:t>
            </a:r>
          </a:p>
          <a:p>
            <a:pPr marL="0" lvl="0" indent="0">
              <a:buNone/>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6475681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009" y="2276674"/>
            <a:ext cx="10972800" cy="2390860"/>
          </a:xfrm>
        </p:spPr>
        <p:txBody>
          <a:bodyPr>
            <a:normAutofit fontScale="85000" lnSpcReduction="20000"/>
          </a:bodyPr>
          <a:lstStyle/>
          <a:p>
            <a:pPr marL="0" indent="0" algn="ctr">
              <a:buNone/>
            </a:pPr>
            <a:r>
              <a:rPr lang="en-US" altLang="ru-RU" sz="9300" dirty="0" err="1" smtClean="0">
                <a:solidFill>
                  <a:srgbClr val="FF0000"/>
                </a:solidFill>
                <a:latin typeface="Times New Roman" panose="02020603050405020304" pitchFamily="18" charset="0"/>
                <a:cs typeface="Times New Roman" panose="02020603050405020304" pitchFamily="18" charset="0"/>
              </a:rPr>
              <a:t>E’tiboringiz</a:t>
            </a: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u</a:t>
            </a:r>
            <a:r>
              <a:rPr lang="en-US" altLang="ru-RU" sz="9300" dirty="0" err="1" smtClean="0">
                <a:solidFill>
                  <a:srgbClr val="FF0000"/>
                </a:solidFill>
                <a:latin typeface="Times New Roman" panose="02020603050405020304" pitchFamily="18" charset="0"/>
                <a:cs typeface="Times New Roman" panose="02020603050405020304" pitchFamily="18" charset="0"/>
              </a:rPr>
              <a:t>chun</a:t>
            </a:r>
            <a:endParaRPr lang="en-US" altLang="ru-RU" sz="9300"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r</a:t>
            </a:r>
            <a:r>
              <a:rPr lang="en-US" altLang="ru-RU" sz="9300" dirty="0" err="1" smtClean="0">
                <a:solidFill>
                  <a:srgbClr val="FF0000"/>
                </a:solidFill>
                <a:latin typeface="Times New Roman" panose="02020603050405020304" pitchFamily="18" charset="0"/>
                <a:cs typeface="Times New Roman" panose="02020603050405020304" pitchFamily="18" charset="0"/>
              </a:rPr>
              <a:t>ahmat</a:t>
            </a:r>
            <a:endParaRPr lang="ru-RU" altLang="ru-RU" sz="9300" dirty="0" smtClean="0">
              <a:solidFill>
                <a:srgbClr val="FF0000"/>
              </a:solidFill>
              <a:latin typeface="Times New Roman" panose="02020603050405020304" pitchFamily="18" charset="0"/>
              <a:cs typeface="Times New Roman" panose="02020603050405020304" pitchFamily="18" charset="0"/>
            </a:endParaRPr>
          </a:p>
          <a:p>
            <a:endParaRPr lang="ru-RU" sz="4800" dirty="0"/>
          </a:p>
        </p:txBody>
      </p:sp>
    </p:spTree>
    <p:extLst>
      <p:ext uri="{BB962C8B-B14F-4D97-AF65-F5344CB8AC3E}">
        <p14:creationId xmlns:p14="http://schemas.microsoft.com/office/powerpoint/2010/main" val="34692285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2515</TotalTime>
  <Words>2088</Words>
  <Application>Microsoft Office PowerPoint</Application>
  <PresentationFormat>Широкоэкранный</PresentationFormat>
  <Paragraphs>91</Paragraphs>
  <Slides>33</Slides>
  <Notes>0</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1</vt:i4>
      </vt:variant>
      <vt:variant>
        <vt:lpstr>Заголовки слайдов</vt:lpstr>
      </vt:variant>
      <vt:variant>
        <vt:i4>33</vt:i4>
      </vt:variant>
    </vt:vector>
  </HeadingPairs>
  <TitlesOfParts>
    <vt:vector size="42" baseType="lpstr">
      <vt:lpstr>Arial</vt:lpstr>
      <vt:lpstr>Calibri</vt:lpstr>
      <vt:lpstr>Cambria Math</vt:lpstr>
      <vt:lpstr>Constantia</vt:lpstr>
      <vt:lpstr>Symbol</vt:lpstr>
      <vt:lpstr>Times New Roman</vt:lpstr>
      <vt:lpstr>Wingdings 2</vt:lpstr>
      <vt:lpstr>Поток</vt:lpstr>
      <vt:lpstr>Формула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Abduvohid</dc:creator>
  <cp:lastModifiedBy>user</cp:lastModifiedBy>
  <cp:revision>266</cp:revision>
  <dcterms:created xsi:type="dcterms:W3CDTF">2019-04-11T11:11:33Z</dcterms:created>
  <dcterms:modified xsi:type="dcterms:W3CDTF">2013-05-28T21:35:57Z</dcterms:modified>
</cp:coreProperties>
</file>