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notesMasterIdLst>
    <p:notesMasterId r:id="rId34"/>
  </p:notesMasterIdLst>
  <p:sldIdLst>
    <p:sldId id="256" r:id="rId2"/>
    <p:sldId id="289" r:id="rId3"/>
    <p:sldId id="309" r:id="rId4"/>
    <p:sldId id="290" r:id="rId5"/>
    <p:sldId id="291" r:id="rId6"/>
    <p:sldId id="310" r:id="rId7"/>
    <p:sldId id="292" r:id="rId8"/>
    <p:sldId id="293" r:id="rId9"/>
    <p:sldId id="294" r:id="rId10"/>
    <p:sldId id="311" r:id="rId11"/>
    <p:sldId id="319" r:id="rId12"/>
    <p:sldId id="320" r:id="rId13"/>
    <p:sldId id="296" r:id="rId14"/>
    <p:sldId id="313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08" r:id="rId31"/>
    <p:sldId id="318" r:id="rId32"/>
    <p:sldId id="288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CC4DA6-E7B5-4B18-9FB5-A6A85052C853}" type="datetimeFigureOut">
              <a:rPr lang="ru-RU" smtClean="0"/>
              <a:t>29.05.2013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7BE28F-7CE6-46C7-A8EE-F5B77076F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63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7BE28F-7CE6-46C7-A8EE-F5B77076F6A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355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8522" y="218364"/>
            <a:ext cx="10616666" cy="6495945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50000"/>
              </a:lnSpc>
            </a:pP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Lecture </a:t>
            </a:r>
            <a:r>
              <a:rPr lang="en-US" b="1" i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№9.</a:t>
            </a:r>
            <a:endParaRPr lang="ru-RU" dirty="0"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b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Molding of powder materials</a:t>
            </a:r>
            <a:r>
              <a:rPr lang="uz-Cyrl-UZ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9-MAVZU</a:t>
            </a:r>
            <a:r>
              <a:rPr lang="en-US" b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KUKUN MATERIALLARINI PRESSLAB SHAKL BERISH.</a:t>
            </a:r>
            <a:endParaRPr lang="ru-RU" dirty="0"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REJA:</a:t>
            </a:r>
            <a:endParaRPr lang="ru-RU" dirty="0"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9.1</a:t>
            </a:r>
            <a:r>
              <a:rPr lang="en-US" b="1" dirty="0"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 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materiallarni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presslash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9.2  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Mundushtuk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,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gidrostatik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izostatik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presslash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9.3  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Presslash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kuchini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xisoblab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topish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9.4  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Presslashdagi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balandlikni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aniqlash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9.5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Matritsaning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ichki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diametr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o’lchamlarini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xisoblash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9.6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Press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–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shaklni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mustaxkamlikga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itchFamily="18" charset="0"/>
                <a:ea typeface="Segoe UI Historic" pitchFamily="34" charset="0"/>
                <a:cs typeface="Times New Roman" pitchFamily="18" charset="0"/>
              </a:rPr>
              <a:t>xisoblash</a:t>
            </a:r>
            <a:endParaRPr lang="ru-RU" dirty="0">
              <a:solidFill>
                <a:srgbClr val="C00000"/>
              </a:solidFill>
              <a:latin typeface="Times New Roman" pitchFamily="18" charset="0"/>
              <a:ea typeface="Segoe UI Historic" pitchFamily="34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68740"/>
            <a:ext cx="10972800" cy="5655860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so’zlar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iboralar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metallurgiyasi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pishirish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press-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gidro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-press,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gidrostatik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izostatik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9.1 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presslash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press-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qoliplarda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lshiriladi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press-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konstruksiyasiga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gidro-presslarda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mundushtukli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gidro-statik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izo-statik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732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907" y="559558"/>
            <a:ext cx="10459905" cy="56544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presslanayotgan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o’lchami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o’lcham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yo’nalishlariga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[1].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qovushqoqligi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ta;sirlarga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reaksiyasini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hisoblandadi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yarasha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bor. 1-rasmda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04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937" y="770709"/>
            <a:ext cx="10159365" cy="43490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09600" y="5408022"/>
            <a:ext cx="10972800" cy="916577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>
                <a:latin typeface="Times New Roman" pitchFamily="18" charset="0"/>
                <a:cs typeface="Times New Roman" pitchFamily="18" charset="0"/>
              </a:rPr>
              <a:t>1-rasm.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a-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3799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285" y="846941"/>
            <a:ext cx="10972800" cy="576504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o’lchamdagi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10-20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press-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20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presslansa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o'zgara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bosimining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press-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qolipning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ozirigacha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presllashda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 mm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urtachidagi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o’zgarishiga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153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18011"/>
            <a:ext cx="10972800" cy="632242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9.2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gidrostatik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izostatik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presslash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presslash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uzliksiz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bo’lmagan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2-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mundshtuk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223" y="3459708"/>
            <a:ext cx="7171508" cy="27915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886284" y="6081606"/>
            <a:ext cx="51401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2-rasm.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presslash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24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562" y="712024"/>
            <a:ext cx="10819815" cy="576715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plastifikator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qo’shish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oquvchanlik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mundushtukdan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chiqmay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kukun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qizdirib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pishirish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ifloslashtirib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qo’yishi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mikdorda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qo’shilgan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plastifikator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g’ovakliklar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bo’lishligiga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xossalariga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ta‘sir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ko’rsatadi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Mundushtuk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polimer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maxsulotlar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832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543" y="209005"/>
            <a:ext cx="10972800" cy="645110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10342" y="777636"/>
            <a:ext cx="10476412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Gidrostatik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izostatik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xajimdagi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shakllarni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Gidro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izo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so’zlari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bosimini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gidro-suyuklik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izo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muxitlarda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qilingaligini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bildiradi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Bu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 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devor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50 mm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shakllarni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presslangan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shaklning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bo’lishligi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ta‘minlanadi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Xozirgi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rivojlangan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mamlakatlarda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o’lchamlari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.[2-4]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58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439" y="772267"/>
            <a:ext cx="11050137" cy="579230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portlatish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qimmatbaxo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nasoslarni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=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qFn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t/sm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sm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varakay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preslanayotgan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120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52697"/>
            <a:ext cx="10972800" cy="640079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aniqlashda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maruzalarda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tanishtirib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o’tildi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o’chamiga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presslanayotgan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press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qoliga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q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ko’rsatgich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govaklik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3-rasm.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82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5472752"/>
            <a:ext cx="10972800" cy="851847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3-rasm.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296" y="843288"/>
            <a:ext cx="9089408" cy="4492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8516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627796"/>
                <a:ext cx="10972800" cy="6005016"/>
              </a:xfrm>
            </p:spPr>
            <p:txBody>
              <a:bodyPr>
                <a:normAutofit fontScale="92500" lnSpcReduction="10000"/>
              </a:bodyPr>
              <a:lstStyle/>
              <a:p>
                <a:pPr>
                  <a:lnSpc>
                    <a:spcPct val="16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yuzasi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yo’nalishiga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perpendikulyar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bo’lib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bizning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xolda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shtrix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belgilangan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doiri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yuzasidan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4-rasm</a:t>
                </a:r>
              </a:p>
              <a:p>
                <a:pPr>
                  <a:lnSpc>
                    <a:spcPct val="150000"/>
                  </a:lnSpc>
                </a:pPr>
                <a:endParaRPr lang="en-US" dirty="0" smtClean="0"/>
              </a:p>
              <a:p>
                <a:pPr>
                  <a:lnSpc>
                    <a:spcPct val="150000"/>
                  </a:lnSpc>
                </a:pPr>
                <a:endParaRPr lang="en-US" dirty="0" smtClean="0"/>
              </a:p>
              <a:p>
                <a:pPr>
                  <a:lnSpc>
                    <a:spcPct val="150000"/>
                  </a:lnSpc>
                </a:pPr>
                <a:endParaRPr lang="en-US" dirty="0" smtClean="0"/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dirty="0" smtClean="0"/>
                  <a:t>                                          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4-rasm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Presslanayotgan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8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(D</a:t>
                </a:r>
                <a:r>
                  <a:rPr lang="en-US" sz="28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-d</a:t>
                </a:r>
                <a:r>
                  <a:rPr lang="en-US" sz="28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sm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Misol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D = 50 mm, d = 25 mm,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ega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bo’lgan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yuzani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xisoblab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topamiz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yuzasi</a:t>
                </a:r>
                <a:r>
                  <a:rPr lang="en-US" dirty="0"/>
                  <a:t>:</a:t>
                </a:r>
                <a:endParaRPr lang="ru-RU" dirty="0"/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627796"/>
                <a:ext cx="10972800" cy="6005016"/>
              </a:xfrm>
              <a:blipFill rotWithShape="0">
                <a:blip r:embed="rId2"/>
                <a:stretch>
                  <a:fillRect l="-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746078" y="2242762"/>
            <a:ext cx="5172500" cy="209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023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91319" y="286603"/>
                <a:ext cx="11091081" cy="6469039"/>
              </a:xfrm>
            </p:spPr>
            <p:txBody>
              <a:bodyPr>
                <a:normAutofit/>
              </a:bodyPr>
              <a:lstStyle/>
              <a:p>
                <a:pPr algn="ctr"/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ru-RU" sz="2800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3.14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(5</a:t>
                </a:r>
                <a:r>
                  <a:rPr lang="en-US" sz="28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-2.5</a:t>
                </a:r>
                <a:r>
                  <a:rPr lang="en-US" sz="28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)=0.786(25-6.25) =14.73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sm</a:t>
                </a:r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Demak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yuza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 = 14,73 sm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oxirgi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qatnashchisi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detallar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varakay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nechta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presslanayabdi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biladiradi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Agar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varakay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 ta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 = 10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agar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faqat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demak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 – 1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ga.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Shunday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barcha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elementlar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aniqlandi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 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qFn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yani</a:t>
                </a:r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 = 6,2 t/sm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 = 14,73 sm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n = 1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1319" y="286603"/>
                <a:ext cx="11091081" cy="6469039"/>
              </a:xfrm>
              <a:blipFill rotWithShape="0">
                <a:blip r:embed="rId2"/>
                <a:stretch>
                  <a:fillRect l="-990" r="-9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1639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59725" y="671665"/>
                <a:ext cx="10704394" cy="5660897"/>
              </a:xfrm>
            </p:spPr>
            <p:txBody>
              <a:bodyPr>
                <a:normAutofit lnSpcReduction="10000"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Aniqlangan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elementlarning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qiymatlarini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qo’ysak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P = 6,2·14,73·1 = 91,37 t.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kuchi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Demak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izlanayotgan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topildi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9.4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Presslashdagi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balandlikni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aniqlash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qo’shimcha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qilingan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qatlam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yigindisiga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qo’shimcha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qilingan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qatlam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pres-shakldan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chiqarilgandan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keyin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xamda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qizdirib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pishirishda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keyin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utadigan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o’lcham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o’zgarishlarni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mexanik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ishlov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berish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qatlamlarini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koplashni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uz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ichiga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olagan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kattalik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np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min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=H-I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+n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59725" y="671665"/>
                <a:ext cx="10704394" cy="5660897"/>
              </a:xfrm>
              <a:blipFill rotWithShape="0">
                <a:blip r:embed="rId2"/>
                <a:stretch>
                  <a:fillRect l="-1025" r="-10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9764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7" y="846161"/>
            <a:ext cx="10972800" cy="568315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mm,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50 mm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12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82388"/>
            <a:ext cx="10972800" cy="5923128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bikirlikga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0,01·N, mm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Presslanib-shakllangan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ko’pchilik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qotishma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kattalashtirishadi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birikmalardan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qotishmalar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turdagilar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o’lchamlarini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kichraytirishadi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901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68740"/>
            <a:ext cx="10972800" cy="56558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nomeal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0,01·H, mm, 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0,015·H, mm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0,018·H, mm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qotishmalarga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0,02·H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tog’ri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1-3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1-3mm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333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614149"/>
                <a:ext cx="10972800" cy="5936776"/>
              </a:xfrm>
            </p:spPr>
            <p:txBody>
              <a:bodyPr>
                <a:norm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9.5 Press –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shakl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balandligini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xisoblash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Press-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shakl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N, 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yani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press-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shaklning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ortish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kamerasi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aniqlanadi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z-Cyrl-UZ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зк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min </a:t>
                </a:r>
                <a:r>
                  <a:rPr lang="uz-Cyrl-UZ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hpr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min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k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quyilishidagi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koeffitsienti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𝑛𝑎𝑠</m:t>
                            </m:r>
                          </m:sub>
                        </m:sSub>
                      </m:den>
                    </m:f>
                  </m:oMath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𝑛𝑎𝑠</m:t>
                        </m:r>
                      </m:sub>
                    </m:sSub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xajmiy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g/sm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614149"/>
                <a:ext cx="10972800" cy="5936776"/>
              </a:xfrm>
              <a:blipFill rotWithShape="0">
                <a:blip r:embed="rId2"/>
                <a:stretch>
                  <a:fillRect l="-667" r="-1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6162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655093"/>
                <a:ext cx="10972800" cy="5868537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presslashdagi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zaruriy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erishiladigan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g/sm</a:t>
                </a:r>
                <a:r>
                  <a:rPr lang="en-US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r>
                  <a:rPr 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3600" i="1" dirty="0" smtClean="0"/>
              </a:p>
              <a:p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i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mat.k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xakikiy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material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g/sm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presslangandagi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erishilgan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%. </a:t>
                </a:r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ru-RU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i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materiallarning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xajmiy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g/sm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Bazi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kukunlarning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xajmiy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birliglari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1-jadvalda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keltirilgan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655093"/>
                <a:ext cx="10972800" cy="5868537"/>
              </a:xfrm>
              <a:blipFill rotWithShape="0">
                <a:blip r:embed="rId2"/>
                <a:stretch>
                  <a:fillRect l="-778" r="-1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8741" y="1850124"/>
            <a:ext cx="3575074" cy="122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375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44061" y="623004"/>
            <a:ext cx="10381957" cy="13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Aft>
                <a:spcPts val="80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1-jadval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materiallarining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g/sm</a:t>
            </a:r>
            <a:r>
              <a:rPr lang="en-US" sz="26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728397"/>
              </p:ext>
            </p:extLst>
          </p:nvPr>
        </p:nvGraphicFramePr>
        <p:xfrm>
          <a:off x="956603" y="2096085"/>
          <a:ext cx="10269415" cy="43609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66549"/>
                <a:gridCol w="2567622"/>
                <a:gridCol w="2567622"/>
                <a:gridCol w="2567622"/>
              </a:tblGrid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1.9-3.1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Kobalt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1.8-5.2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1.5-1.8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Volfram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4.5-5.5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Qalay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3.2-3.8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Titan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1.5-1.8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Nikel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1.8-2.0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Molibden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3.3-3.5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Qo’rg’oshin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5.4-5.7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Zanglamas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po’lat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1.5-2.0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68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0.3-0.5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Xrom</a:t>
                      </a:r>
                      <a:endParaRPr lang="ru-RU" sz="2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1.8-2.4</a:t>
                      </a:r>
                      <a:endParaRPr lang="ru-RU" sz="2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2473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09600" y="477673"/>
                <a:ext cx="10972800" cy="6182434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xaqiqiy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material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ρ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mat.k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7,68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g/sm</a:t>
                </a:r>
                <a:r>
                  <a:rPr lang="en-US" i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50000"/>
                  </a:lnSpc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Kukun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quyilish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koeffitsenti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k,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bunday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topiladi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K=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𝜌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𝑛𝑎𝑠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5.76</m:t>
                        </m:r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2.88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qidirilayotgan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press-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shaklning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balandligi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uz-Cyrl-UZ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зк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min </a:t>
                </a:r>
                <a14:m>
                  <m:oMath xmlns:m="http://schemas.openxmlformats.org/officeDocument/2006/math">
                    <m:r>
                      <a:rPr lang="uz-Cyrl-UZ" i="1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K=52</a:t>
                </a:r>
                <a14:m>
                  <m:oMath xmlns:m="http://schemas.openxmlformats.org/officeDocument/2006/math">
                    <m:r>
                      <a:rPr lang="uz-Cyrl-UZ" i="1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2.88=149.76 mm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endParaRPr lang="ru-RU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600" y="477673"/>
                <a:ext cx="10972800" cy="6182434"/>
              </a:xfrm>
              <a:blipFill rotWithShape="0">
                <a:blip r:embed="rId2"/>
                <a:stretch>
                  <a:fillRect l="-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825" y="2019869"/>
            <a:ext cx="6728346" cy="120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9683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964442" y="614149"/>
                <a:ext cx="10690746" cy="5724099"/>
              </a:xfrm>
            </p:spPr>
            <p:txBody>
              <a:bodyPr/>
              <a:lstStyle/>
              <a:p>
                <a:pPr algn="ctr">
                  <a:lnSpc>
                    <a:spcPct val="150000"/>
                  </a:lnSpc>
                </a:pP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9.6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Matritsaning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ichki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diametr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o’lchamlarini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xisoblash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Matritsaning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diametri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asosan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presslanayotgan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detalning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tashki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diametri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pressshakldan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chiqgandagi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o’lcham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o’zgarishlari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qizdirib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pishirgandagi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o’lcham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o’zgarishlari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xamda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mexanik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ishlov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qoldiriladigan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qatlam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o’lchamidan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chiqariladi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diametri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yuqorida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ko’rsatilgan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o’zgarishlarni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inobatga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xolda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ularni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yig’indisiga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D=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-I</a:t>
                </a:r>
                <a:r>
                  <a:rPr lang="en-US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28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+n</a:t>
                </a:r>
                <a:r>
                  <a:rPr lang="en-US" sz="28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64442" y="614149"/>
                <a:ext cx="10690746" cy="5724099"/>
              </a:xfrm>
              <a:blipFill rotWithShape="0">
                <a:blip r:embed="rId2"/>
                <a:stretch>
                  <a:fillRect l="-1026" r="-10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0560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895" y="764274"/>
            <a:ext cx="10772633" cy="580029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mm;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pressshakldan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chiqargandagi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pishirgandagi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mm;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mm.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50 mm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0,01·D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,mm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6829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68740"/>
            <a:ext cx="10972800" cy="565586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0,01·D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mm,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0,015·D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mm,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alyumin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0,018·D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mm,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0,015·D</a:t>
            </a:r>
            <a:r>
              <a:rPr lang="en-US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[4-5]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belgilandi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i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silliqligiga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Diametr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1-3 mm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oshmaydi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silliqligiga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e’tabor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qatlamning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obekt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8114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2430" y="709684"/>
            <a:ext cx="10718042" cy="581394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9.6 Press –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Matritsani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ko’zlangan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kalingligini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yaroqli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Mustahkamlik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detall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e’tabor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tamoyillardan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.[3]</a:t>
            </a:r>
          </a:p>
        </p:txBody>
      </p:sp>
    </p:spTree>
    <p:extLst>
      <p:ext uri="{BB962C8B-B14F-4D97-AF65-F5344CB8AC3E}">
        <p14:creationId xmlns:p14="http://schemas.microsoft.com/office/powerpoint/2010/main" val="22441205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23331"/>
            <a:ext cx="10972800" cy="560126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Kukun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presslash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press-</a:t>
            </a:r>
            <a:r>
              <a:rPr lang="en-US" dirty="0" err="1"/>
              <a:t>shakl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Q – </a:t>
            </a:r>
            <a:r>
              <a:rPr lang="en-US" dirty="0" err="1"/>
              <a:t>xarfi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belgilanib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press-</a:t>
            </a:r>
            <a:r>
              <a:rPr lang="en-US" dirty="0" err="1"/>
              <a:t>shaklning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bosimi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U press-</a:t>
            </a:r>
            <a:r>
              <a:rPr lang="en-US" dirty="0" err="1"/>
              <a:t>shaklni</a:t>
            </a:r>
            <a:r>
              <a:rPr lang="en-US" dirty="0"/>
              <a:t> </a:t>
            </a:r>
            <a:r>
              <a:rPr lang="en-US" dirty="0" err="1"/>
              <a:t>yorishga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</a:t>
            </a:r>
            <a:endParaRPr lang="ru-RU" dirty="0"/>
          </a:p>
          <a:p>
            <a:pPr algn="ctr">
              <a:lnSpc>
                <a:spcPct val="150000"/>
              </a:lnSpc>
            </a:pPr>
            <a:r>
              <a:rPr lang="en-US" dirty="0"/>
              <a:t>Q=P</a:t>
            </a:r>
            <a:r>
              <a:rPr lang="uz-Cyrl-UZ" dirty="0"/>
              <a:t>/</a:t>
            </a:r>
            <a:r>
              <a:rPr lang="en-US" dirty="0"/>
              <a:t>F, t</a:t>
            </a:r>
            <a:r>
              <a:rPr lang="uz-Cyrl-UZ" dirty="0"/>
              <a:t>/</a:t>
            </a:r>
            <a:r>
              <a:rPr lang="en-US" dirty="0"/>
              <a:t>sm</a:t>
            </a:r>
            <a:r>
              <a:rPr lang="en-US" baseline="30000" dirty="0"/>
              <a:t>2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en-US" dirty="0" err="1"/>
              <a:t>bunda</a:t>
            </a:r>
            <a:r>
              <a:rPr lang="en-US" dirty="0"/>
              <a:t> P – </a:t>
            </a:r>
            <a:r>
              <a:rPr lang="en-US" dirty="0" err="1"/>
              <a:t>presslash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, t ; F – </a:t>
            </a:r>
            <a:r>
              <a:rPr lang="en-US" dirty="0" err="1"/>
              <a:t>presslash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, sm</a:t>
            </a:r>
            <a:r>
              <a:rPr lang="en-US" baseline="30000" dirty="0"/>
              <a:t>2</a:t>
            </a:r>
            <a:endParaRPr lang="ru-RU" dirty="0"/>
          </a:p>
          <a:p>
            <a:pPr>
              <a:lnSpc>
                <a:spcPct val="150000"/>
              </a:lnSpc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083578" y="4057299"/>
            <a:ext cx="5664636" cy="260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668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00501"/>
            <a:ext cx="10972800" cy="260672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5-rasm. Press –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shaklga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tushayotgan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Matritsaning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qalingligi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shartidan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sharti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6-rasmda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yo’nalishiga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50878" y="3207224"/>
            <a:ext cx="6100549" cy="29945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328601" y="3790176"/>
            <a:ext cx="3125585" cy="182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6-rasm. Press-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qalinligini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027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59810" y="765412"/>
                <a:ext cx="10276764" cy="5594445"/>
              </a:xfrm>
            </p:spPr>
            <p:txBody>
              <a:bodyPr/>
              <a:lstStyle/>
              <a:p>
                <a:pPr algn="ctr"/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𝛿</m:t>
                        </m:r>
                      </m:den>
                    </m:f>
                  </m:oMath>
                </a14:m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</a:t>
                </a:r>
                <a:r>
                  <a:rPr lang="en-US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radiusi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bo’lib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yuqorida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xisoblab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topilgan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diametrining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yarimga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52/2 = 26 mm; 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matritsadagi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ichki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bosim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qiymati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MPa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devor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qalinligi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v.mm. Agar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yuqoridagi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formuladan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devor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qalinligini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topsak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yoziladi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𝛿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ru-RU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</m:sub>
                        </m:s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]</m:t>
                        </m:r>
                      </m:den>
                    </m:f>
                  </m:oMath>
                </a14:m>
                <a:endPara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:endParaRPr lang="ru-RU" dirty="0"/>
              </a:p>
              <a:p>
                <a:pPr>
                  <a:lnSpc>
                    <a:spcPct val="150000"/>
                  </a:lnSpc>
                </a:pP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59810" y="765412"/>
                <a:ext cx="10276764" cy="5594445"/>
              </a:xfrm>
              <a:blipFill rotWithShape="0">
                <a:blip r:embed="rId2"/>
                <a:stretch>
                  <a:fillRect l="-7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4080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9851" y="791570"/>
            <a:ext cx="10486030" cy="554667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dirty="0"/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ζ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v] –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tanlanilgan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matritsa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markasi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 30XGT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kitoblaridan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St30XGT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po’latning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1500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0199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50627"/>
            <a:ext cx="10972800" cy="5573973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Mundushtuk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Press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mustaxkamlikga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263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3248" y="559557"/>
            <a:ext cx="10972800" cy="6084757"/>
          </a:xfrm>
        </p:spPr>
        <p:txBody>
          <a:bodyPr>
            <a:normAutofit lnSpcReduction="10000"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Kiparisov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 S.,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Libenson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G. A.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Poroshkovaya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Uchebnik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texnikumov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—3-e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.— M.: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1991-284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 S.S. , Libenson G.A. Poroshkovaya metallurgiya. M.: , 1991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.-304c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E. O.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Cho‘lpon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NMII, 2014 –281b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-31b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3067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2185</TotalTime>
  <Words>1140</Words>
  <Application>Microsoft Office PowerPoint</Application>
  <PresentationFormat>Широкоэкранный</PresentationFormat>
  <Paragraphs>159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Calibri</vt:lpstr>
      <vt:lpstr>Cambria Math</vt:lpstr>
      <vt:lpstr>Constantia</vt:lpstr>
      <vt:lpstr>Segoe UI Historic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231</cp:revision>
  <dcterms:created xsi:type="dcterms:W3CDTF">2019-04-11T11:11:33Z</dcterms:created>
  <dcterms:modified xsi:type="dcterms:W3CDTF">2013-05-28T21:37:06Z</dcterms:modified>
</cp:coreProperties>
</file>